
<file path=[Content_Types].xml><?xml version="1.0" encoding="utf-8"?>
<Types xmlns="http://schemas.openxmlformats.org/package/2006/content-types">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autoCompressPictures="0">
  <p:sldMasterIdLst>
    <p:sldMasterId id="2147483660" r:id="rId4"/>
  </p:sldMasterIdLst>
  <p:notesMasterIdLst>
    <p:notesMasterId r:id="rId32"/>
  </p:notesMasterIdLst>
  <p:handoutMasterIdLst>
    <p:handoutMasterId r:id="rId33"/>
  </p:handoutMasterIdLst>
  <p:sldIdLst>
    <p:sldId id="256" r:id="rId5"/>
    <p:sldId id="286" r:id="rId6"/>
    <p:sldId id="287" r:id="rId7"/>
    <p:sldId id="308" r:id="rId8"/>
    <p:sldId id="302" r:id="rId9"/>
    <p:sldId id="309" r:id="rId10"/>
    <p:sldId id="288" r:id="rId11"/>
    <p:sldId id="289" r:id="rId12"/>
    <p:sldId id="303" r:id="rId13"/>
    <p:sldId id="304" r:id="rId14"/>
    <p:sldId id="310" r:id="rId15"/>
    <p:sldId id="290" r:id="rId16"/>
    <p:sldId id="291" r:id="rId17"/>
    <p:sldId id="311" r:id="rId18"/>
    <p:sldId id="292" r:id="rId19"/>
    <p:sldId id="293" r:id="rId20"/>
    <p:sldId id="313" r:id="rId21"/>
    <p:sldId id="295" r:id="rId22"/>
    <p:sldId id="296" r:id="rId23"/>
    <p:sldId id="307" r:id="rId24"/>
    <p:sldId id="297" r:id="rId25"/>
    <p:sldId id="298" r:id="rId26"/>
    <p:sldId id="312" r:id="rId27"/>
    <p:sldId id="299" r:id="rId28"/>
    <p:sldId id="300" r:id="rId29"/>
    <p:sldId id="301" r:id="rId30"/>
    <p:sldId id="282" r:id="rId31"/>
  </p:sldIdLst>
  <p:sldSz cx="12192000" cy="6858000"/>
  <p:notesSz cx="6858000" cy="9144000"/>
  <p:defaultTextStyle>
    <a:defPPr rtl="0">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欢迎" id="{E75E278A-FF0E-49A4-B170-79828D63BBAD}">
          <p14:sldIdLst>
            <p14:sldId id="256"/>
          </p14:sldIdLst>
        </p14:section>
        <p14:section name="设计、平滑、添加注释、协作、操作说明搜索" id="{B9B51309-D148-4332-87C2-07BE32FBCA3B}">
          <p14:sldIdLst>
            <p14:sldId id="286"/>
            <p14:sldId id="287"/>
            <p14:sldId id="308"/>
            <p14:sldId id="302"/>
            <p14:sldId id="309"/>
            <p14:sldId id="288"/>
            <p14:sldId id="289"/>
            <p14:sldId id="303"/>
            <p14:sldId id="304"/>
            <p14:sldId id="310"/>
            <p14:sldId id="290"/>
            <p14:sldId id="291"/>
            <p14:sldId id="311"/>
            <p14:sldId id="292"/>
            <p14:sldId id="293"/>
            <p14:sldId id="313"/>
            <p14:sldId id="295"/>
            <p14:sldId id="296"/>
            <p14:sldId id="307"/>
            <p14:sldId id="297"/>
            <p14:sldId id="298"/>
            <p14:sldId id="312"/>
            <p14:sldId id="299"/>
            <p14:sldId id="300"/>
            <p14:sldId id="301"/>
          </p14:sldIdLst>
        </p14:section>
        <p14:section name="了解详细信息" id="{2CC34DB2-6590-42C0-AD4B-A04C6060184E}">
          <p14:sldIdLst>
            <p14:sldId id="282"/>
          </p14:sldIdLst>
        </p14:section>
      </p14:sectionLst>
    </p:ex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5" name="作者" initials="A" lastIdx="0" clrIdx="4"/>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04040"/>
    <a:srgbClr val="D24726"/>
    <a:srgbClr val="FF9B45"/>
    <a:srgbClr val="DD462F"/>
    <a:srgbClr val="F8CFB6"/>
    <a:srgbClr val="F8CAB6"/>
    <a:srgbClr val="923922"/>
    <a:srgbClr val="F5F5F5"/>
    <a:srgbClr val="F2F2F2"/>
    <a:srgbClr val="D2B4A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96379" autoAdjust="0"/>
  </p:normalViewPr>
  <p:slideViewPr>
    <p:cSldViewPr snapToGrid="0">
      <p:cViewPr varScale="1">
        <p:scale>
          <a:sx n="107" d="100"/>
          <a:sy n="107" d="100"/>
        </p:scale>
        <p:origin x="672" y="102"/>
      </p:cViewPr>
      <p:guideLst>
        <p:guide orient="horz" pos="2160"/>
        <p:guide pos="3840"/>
      </p:guideLst>
    </p:cSldViewPr>
  </p:slideViewPr>
  <p:outlineViewPr>
    <p:cViewPr>
      <p:scale>
        <a:sx n="33" d="100"/>
        <a:sy n="33" d="100"/>
      </p:scale>
      <p:origin x="0" y="0"/>
    </p:cViewPr>
  </p:outlineViewPr>
  <p:notesTextViewPr>
    <p:cViewPr>
      <p:scale>
        <a:sx n="1" d="1"/>
        <a:sy n="1" d="1"/>
      </p:scale>
      <p:origin x="0" y="0"/>
    </p:cViewPr>
  </p:notesTextViewPr>
  <p:notesViewPr>
    <p:cSldViewPr snapToGrid="0">
      <p:cViewPr varScale="1">
        <p:scale>
          <a:sx n="77" d="100"/>
          <a:sy n="77" d="100"/>
        </p:scale>
        <p:origin x="4014" y="102"/>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21" Type="http://schemas.openxmlformats.org/officeDocument/2006/relationships/slide" Target="slides/slide17.xml"/><Relationship Id="rId34" Type="http://schemas.openxmlformats.org/officeDocument/2006/relationships/commentAuthors" Target="commentAuthor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handoutMaster" Target="handoutMasters/handoutMaster1.xml"/><Relationship Id="rId38"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notesMaster" Target="notesMasters/notesMaster1.xml"/><Relationship Id="rId37"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viewProps" Target="view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presProps" Target="presProps.xml"/><Relationship Id="rId8" Type="http://schemas.openxmlformats.org/officeDocument/2006/relationships/slide" Target="slides/slide4.xml"/><Relationship Id="rId3" Type="http://schemas.openxmlformats.org/officeDocument/2006/relationships/customXml" Target="../customXml/item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pPr rtl="0"/>
            <a:endParaRPr lang="zh-CN" altLang="en-US">
              <a:latin typeface="Microsoft YaHei UI" panose="020B0503020204020204" pitchFamily="34" charset="-122"/>
              <a:ea typeface="Microsoft YaHei UI" panose="020B0503020204020204" pitchFamily="34" charset="-122"/>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pPr rtl="0"/>
            <a:fld id="{D8DCC1CE-327E-4905-BC7C-3C0AE3B60D6C}" type="datetime1">
              <a:rPr lang="zh-CN" altLang="en-US" smtClean="0">
                <a:latin typeface="Microsoft YaHei UI" panose="020B0503020204020204" pitchFamily="34" charset="-122"/>
                <a:ea typeface="Microsoft YaHei UI" panose="020B0503020204020204" pitchFamily="34" charset="-122"/>
              </a:rPr>
              <a:t>2024/2/12</a:t>
            </a:fld>
            <a:endParaRPr lang="zh-CN" altLang="en-US" dirty="0">
              <a:latin typeface="Microsoft YaHei UI" panose="020B0503020204020204" pitchFamily="34" charset="-122"/>
              <a:ea typeface="Microsoft YaHei UI" panose="020B0503020204020204" pitchFamily="34" charset="-122"/>
            </a:endParaRPr>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pPr rtl="0"/>
            <a:endParaRPr lang="zh-CN" altLang="en-US">
              <a:latin typeface="Microsoft YaHei UI" panose="020B0503020204020204" pitchFamily="34" charset="-122"/>
              <a:ea typeface="Microsoft YaHei UI" panose="020B0503020204020204" pitchFamily="34" charset="-122"/>
            </a:endParaRPr>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pPr rtl="0"/>
            <a:fld id="{9C679768-A2FC-4D08-91F6-8DCE6C566B36}" type="slidenum">
              <a:rPr lang="en-US" altLang="zh-CN" smtClean="0">
                <a:latin typeface="Microsoft YaHei UI" panose="020B0503020204020204" pitchFamily="34" charset="-122"/>
                <a:ea typeface="Microsoft YaHei UI" panose="020B0503020204020204" pitchFamily="34" charset="-122"/>
              </a:rPr>
              <a:t>‹#›</a:t>
            </a:fld>
            <a:endParaRPr lang="zh-CN" altLang="en-US">
              <a:latin typeface="Microsoft YaHei UI" panose="020B0503020204020204" pitchFamily="34" charset="-122"/>
              <a:ea typeface="Microsoft YaHei UI" panose="020B0503020204020204" pitchFamily="34" charset="-122"/>
            </a:endParaRPr>
          </a:p>
        </p:txBody>
      </p:sp>
    </p:spTree>
    <p:extLst>
      <p:ext uri="{BB962C8B-B14F-4D97-AF65-F5344CB8AC3E}">
        <p14:creationId xmlns:p14="http://schemas.microsoft.com/office/powerpoint/2010/main" val="183025516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Microsoft YaHei UI" panose="020B0503020204020204" pitchFamily="34" charset="-122"/>
                <a:ea typeface="Microsoft YaHei UI" panose="020B0503020204020204" pitchFamily="34" charset="-122"/>
              </a:defRPr>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Microsoft YaHei UI" panose="020B0503020204020204" pitchFamily="34" charset="-122"/>
                <a:ea typeface="Microsoft YaHei UI" panose="020B0503020204020204" pitchFamily="34" charset="-122"/>
              </a:defRPr>
            </a:lvl1pPr>
          </a:lstStyle>
          <a:p>
            <a:fld id="{56F2ECAB-FF34-48C3-94CF-D49698A33E3C}" type="datetime1">
              <a:rPr lang="zh-CN" altLang="en-US" smtClean="0"/>
              <a:pPr/>
              <a:t>2024/2/12</a:t>
            </a:fld>
            <a:endParaRPr lang="zh-CN" altLang="en-US" dirty="0"/>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rtl="0"/>
            <a:endParaRPr lang="zh-CN" altLang="en-US" noProof="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rtl="0"/>
            <a:r>
              <a:rPr lang="zh-CN" altLang="en-US" noProof="0" dirty="0"/>
              <a:t>单击此处编辑母版文本样式</a:t>
            </a:r>
          </a:p>
          <a:p>
            <a:pPr lvl="1" rtl="0"/>
            <a:r>
              <a:rPr lang="zh-CN" altLang="en-US" noProof="0" dirty="0"/>
              <a:t>第二级</a:t>
            </a:r>
          </a:p>
          <a:p>
            <a:pPr lvl="2" rtl="0"/>
            <a:r>
              <a:rPr lang="zh-CN" altLang="en-US" noProof="0" dirty="0"/>
              <a:t>第三级</a:t>
            </a:r>
          </a:p>
          <a:p>
            <a:pPr lvl="3" rtl="0"/>
            <a:r>
              <a:rPr lang="zh-CN" altLang="en-US" noProof="0" dirty="0"/>
              <a:t>第四级</a:t>
            </a:r>
          </a:p>
          <a:p>
            <a:pPr lvl="4" rtl="0"/>
            <a:r>
              <a:rPr lang="zh-CN" altLang="en-US" noProof="0" dirty="0"/>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Microsoft YaHei UI" panose="020B0503020204020204" pitchFamily="34" charset="-122"/>
                <a:ea typeface="Microsoft YaHei UI" panose="020B0503020204020204" pitchFamily="34" charset="-122"/>
              </a:defRPr>
            </a:lvl1pPr>
          </a:lstStyle>
          <a:p>
            <a:endParaRPr lang="zh-CN" altLang="en-US" dirty="0"/>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Microsoft YaHei UI" panose="020B0503020204020204" pitchFamily="34" charset="-122"/>
                <a:ea typeface="Microsoft YaHei UI" panose="020B0503020204020204" pitchFamily="34" charset="-122"/>
              </a:defRPr>
            </a:lvl1pPr>
          </a:lstStyle>
          <a:p>
            <a:fld id="{DF61EA0F-A667-4B49-8422-0062BC55E249}" type="slidenum">
              <a:rPr lang="en-US" altLang="zh-CN" smtClean="0"/>
              <a:pPr/>
              <a:t>‹#›</a:t>
            </a:fld>
            <a:endParaRPr lang="zh-CN" altLang="en-US"/>
          </a:p>
        </p:txBody>
      </p:sp>
    </p:spTree>
    <p:extLst>
      <p:ext uri="{BB962C8B-B14F-4D97-AF65-F5344CB8AC3E}">
        <p14:creationId xmlns:p14="http://schemas.microsoft.com/office/powerpoint/2010/main" val="338191029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icrosoft YaHei UI" panose="020B0503020204020204" pitchFamily="34" charset="-122"/>
        <a:ea typeface="Microsoft YaHei UI" panose="020B0503020204020204" pitchFamily="34" charset="-122"/>
        <a:cs typeface="+mn-cs"/>
      </a:defRPr>
    </a:lvl1pPr>
    <a:lvl2pPr marL="457200" algn="l" defTabSz="914400" rtl="0" eaLnBrk="1" latinLnBrk="0" hangingPunct="1">
      <a:defRPr sz="1200" kern="1200">
        <a:solidFill>
          <a:schemeClr val="tx1"/>
        </a:solidFill>
        <a:latin typeface="Microsoft YaHei UI" panose="020B0503020204020204" pitchFamily="34" charset="-122"/>
        <a:ea typeface="Microsoft YaHei UI" panose="020B0503020204020204" pitchFamily="34" charset="-122"/>
        <a:cs typeface="+mn-cs"/>
      </a:defRPr>
    </a:lvl2pPr>
    <a:lvl3pPr marL="914400" algn="l" defTabSz="914400" rtl="0" eaLnBrk="1" latinLnBrk="0" hangingPunct="1">
      <a:defRPr sz="1200" kern="1200">
        <a:solidFill>
          <a:schemeClr val="tx1"/>
        </a:solidFill>
        <a:latin typeface="Microsoft YaHei UI" panose="020B0503020204020204" pitchFamily="34" charset="-122"/>
        <a:ea typeface="Microsoft YaHei UI" panose="020B0503020204020204" pitchFamily="34" charset="-122"/>
        <a:cs typeface="+mn-cs"/>
      </a:defRPr>
    </a:lvl3pPr>
    <a:lvl4pPr marL="1371600" algn="l" defTabSz="914400" rtl="0" eaLnBrk="1" latinLnBrk="0" hangingPunct="1">
      <a:defRPr sz="1200" kern="1200">
        <a:solidFill>
          <a:schemeClr val="tx1"/>
        </a:solidFill>
        <a:latin typeface="Microsoft YaHei UI" panose="020B0503020204020204" pitchFamily="34" charset="-122"/>
        <a:ea typeface="Microsoft YaHei UI" panose="020B0503020204020204" pitchFamily="34" charset="-122"/>
        <a:cs typeface="+mn-cs"/>
      </a:defRPr>
    </a:lvl4pPr>
    <a:lvl5pPr marL="1828800" algn="l" defTabSz="914400" rtl="0" eaLnBrk="1" latinLnBrk="0" hangingPunct="1">
      <a:defRPr sz="1200" kern="1200">
        <a:solidFill>
          <a:schemeClr val="tx1"/>
        </a:solidFill>
        <a:latin typeface="Microsoft YaHei UI" panose="020B0503020204020204" pitchFamily="34" charset="-122"/>
        <a:ea typeface="Microsoft YaHei UI" panose="020B0503020204020204" pitchFamily="34"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rtlCol="0"/>
          <a:lstStyle/>
          <a:p>
            <a:pPr rtl="0"/>
            <a:endParaRPr lang="zh-CN" altLang="en-US" noProof="0" dirty="0">
              <a:latin typeface="Microsoft YaHei UI" panose="020B0503020204020204" pitchFamily="34" charset="-122"/>
              <a:ea typeface="Microsoft YaHei UI" panose="020B0503020204020204" pitchFamily="34" charset="-122"/>
            </a:endParaRPr>
          </a:p>
        </p:txBody>
      </p:sp>
      <p:sp>
        <p:nvSpPr>
          <p:cNvPr id="4" name="幻灯片编号占位符 3"/>
          <p:cNvSpPr>
            <a:spLocks noGrp="1"/>
          </p:cNvSpPr>
          <p:nvPr>
            <p:ph type="sldNum" sz="quarter" idx="10"/>
          </p:nvPr>
        </p:nvSpPr>
        <p:spPr/>
        <p:txBody>
          <a:bodyPr rtlCol="0"/>
          <a:lstStyle/>
          <a:p>
            <a:pPr rtl="0"/>
            <a:fld id="{DF61EA0F-A667-4B49-8422-0062BC55E249}" type="slidenum">
              <a:rPr lang="en-US" altLang="zh-CN" smtClean="0"/>
              <a:t>1</a:t>
            </a:fld>
            <a:endParaRPr lang="zh-CN" altLang="en-US"/>
          </a:p>
        </p:txBody>
      </p:sp>
    </p:spTree>
    <p:extLst>
      <p:ext uri="{BB962C8B-B14F-4D97-AF65-F5344CB8AC3E}">
        <p14:creationId xmlns:p14="http://schemas.microsoft.com/office/powerpoint/2010/main" val="101176981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rtlCol="0"/>
          <a:lstStyle/>
          <a:p>
            <a:pPr rtl="0"/>
            <a:r>
              <a:rPr lang="zh-CN" altLang="en-US" noProof="0" dirty="0">
                <a:latin typeface="Microsoft YaHei UI" panose="020B0503020204020204" pitchFamily="34" charset="-122"/>
                <a:ea typeface="Microsoft YaHei UI" panose="020B0503020204020204" pitchFamily="34" charset="-122"/>
              </a:rPr>
              <a:t>在“幻灯片放映”模式下，选择箭头访问相应链接。</a:t>
            </a:r>
          </a:p>
        </p:txBody>
      </p:sp>
      <p:sp>
        <p:nvSpPr>
          <p:cNvPr id="4" name="灯片编号占位符 3"/>
          <p:cNvSpPr>
            <a:spLocks noGrp="1"/>
          </p:cNvSpPr>
          <p:nvPr>
            <p:ph type="sldNum" sz="quarter" idx="10"/>
          </p:nvPr>
        </p:nvSpPr>
        <p:spPr/>
        <p:txBody>
          <a:bodyPr rtlCol="0"/>
          <a:lstStyle/>
          <a:p>
            <a:pPr rtl="0"/>
            <a:fld id="{DF61EA0F-A667-4B49-8422-0062BC55E249}" type="slidenum">
              <a:rPr lang="en-US" altLang="zh-CN" smtClean="0"/>
              <a:t>27</a:t>
            </a:fld>
            <a:endParaRPr lang="zh-CN" altLang="en-US"/>
          </a:p>
        </p:txBody>
      </p:sp>
    </p:spTree>
    <p:extLst>
      <p:ext uri="{BB962C8B-B14F-4D97-AF65-F5344CB8AC3E}">
        <p14:creationId xmlns:p14="http://schemas.microsoft.com/office/powerpoint/2010/main" val="342178084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03B070BE-7F39-4CFE-B298-8B89566852DF}" type="datetime1">
              <a:rPr lang="zh-CN" altLang="en-US" smtClean="0"/>
              <a:t>2024/2/12</a:t>
            </a:fld>
            <a:endParaRPr lang="zh-CN" altLang="en-US" dirty="0"/>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9860EDB8-5305-433F-BE41-D7A86D811DB3}" type="slidenum">
              <a:rPr lang="en-US" altLang="zh-CN" smtClean="0"/>
              <a:pPr/>
              <a:t>‹#›</a:t>
            </a:fld>
            <a:endParaRPr lang="zh-CN" altLang="en-US"/>
          </a:p>
        </p:txBody>
      </p:sp>
    </p:spTree>
    <p:extLst>
      <p:ext uri="{BB962C8B-B14F-4D97-AF65-F5344CB8AC3E}">
        <p14:creationId xmlns:p14="http://schemas.microsoft.com/office/powerpoint/2010/main" val="74947365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7" name="长方形 6"/>
          <p:cNvSpPr/>
          <p:nvPr userDrawn="1"/>
        </p:nvSpPr>
        <p:spPr bwMode="blackWhite">
          <a:xfrm>
            <a:off x="254950" y="262784"/>
            <a:ext cx="11682101" cy="6332433"/>
          </a:xfrm>
          <a:prstGeom prst="rect">
            <a:avLst/>
          </a:prstGeom>
          <a:solidFill>
            <a:srgbClr val="D247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zh-CN" altLang="en-US" sz="1800" noProof="0">
              <a:latin typeface="Microsoft YaHei UI" panose="020B0503020204020204" pitchFamily="34" charset="-122"/>
              <a:ea typeface="Microsoft YaHei UI" panose="020B0503020204020204" pitchFamily="34" charset="-122"/>
            </a:endParaRPr>
          </a:p>
        </p:txBody>
      </p:sp>
      <p:sp>
        <p:nvSpPr>
          <p:cNvPr id="2" name="标题 1"/>
          <p:cNvSpPr>
            <a:spLocks noGrp="1"/>
          </p:cNvSpPr>
          <p:nvPr>
            <p:ph type="title"/>
          </p:nvPr>
        </p:nvSpPr>
        <p:spPr/>
        <p:txBody>
          <a:bodyPr rtlCol="0"/>
          <a:lstStyle>
            <a:lvl1pPr>
              <a:defRPr>
                <a:latin typeface="Microsoft YaHei UI" panose="020B0503020204020204" pitchFamily="34" charset="-122"/>
                <a:ea typeface="Microsoft YaHei UI" panose="020B0503020204020204" pitchFamily="34" charset="-122"/>
              </a:defRPr>
            </a:lvl1pPr>
          </a:lstStyle>
          <a:p>
            <a:pPr rtl="0"/>
            <a:r>
              <a:rPr lang="zh-CN" altLang="en-US" noProof="0" smtClean="0"/>
              <a:t>单击此处编辑母版标题样式</a:t>
            </a:r>
            <a:endParaRPr lang="zh-CN" altLang="en-US" noProof="0"/>
          </a:p>
        </p:txBody>
      </p:sp>
    </p:spTree>
    <p:extLst>
      <p:ext uri="{BB962C8B-B14F-4D97-AF65-F5344CB8AC3E}">
        <p14:creationId xmlns:p14="http://schemas.microsoft.com/office/powerpoint/2010/main" val="171854949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9" name="矩形 8"/>
          <p:cNvSpPr/>
          <p:nvPr userDrawn="1"/>
        </p:nvSpPr>
        <p:spPr>
          <a:xfrm>
            <a:off x="256032" y="265176"/>
            <a:ext cx="11683049" cy="6332433"/>
          </a:xfrm>
          <a:prstGeom prst="rect">
            <a:avLst/>
          </a:prstGeom>
          <a:solidFill>
            <a:srgbClr val="F5F5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b" anchorCtr="0"/>
          <a:lstStyle/>
          <a:p>
            <a:pPr algn="ctr" rtl="0"/>
            <a:endParaRPr lang="zh-CN" altLang="en-US" sz="1800" noProof="0">
              <a:latin typeface="Microsoft YaHei UI" panose="020B0503020204020204" pitchFamily="34" charset="-122"/>
              <a:ea typeface="Microsoft YaHei UI" panose="020B0503020204020204" pitchFamily="34" charset="-122"/>
            </a:endParaRPr>
          </a:p>
        </p:txBody>
      </p:sp>
      <p:cxnSp>
        <p:nvCxnSpPr>
          <p:cNvPr id="12" name="直接连接符​ 11"/>
          <p:cNvCxnSpPr/>
          <p:nvPr userDrawn="1"/>
        </p:nvCxnSpPr>
        <p:spPr>
          <a:xfrm>
            <a:off x="604434" y="1196392"/>
            <a:ext cx="10983132" cy="0"/>
          </a:xfrm>
          <a:prstGeom prst="line">
            <a:avLst/>
          </a:prstGeom>
          <a:ln w="25400">
            <a:solidFill>
              <a:srgbClr val="D24726"/>
            </a:solidFill>
          </a:ln>
        </p:spPr>
        <p:style>
          <a:lnRef idx="1">
            <a:schemeClr val="accent1"/>
          </a:lnRef>
          <a:fillRef idx="0">
            <a:schemeClr val="accent1"/>
          </a:fillRef>
          <a:effectRef idx="0">
            <a:schemeClr val="accent1"/>
          </a:effectRef>
          <a:fontRef idx="minor">
            <a:schemeClr val="tx1"/>
          </a:fontRef>
        </p:style>
      </p:cxnSp>
      <p:sp>
        <p:nvSpPr>
          <p:cNvPr id="4" name="标题 3"/>
          <p:cNvSpPr>
            <a:spLocks noGrp="1"/>
          </p:cNvSpPr>
          <p:nvPr>
            <p:ph type="title"/>
          </p:nvPr>
        </p:nvSpPr>
        <p:spPr>
          <a:xfrm>
            <a:off x="521207" y="448056"/>
            <a:ext cx="6877119" cy="640080"/>
          </a:xfrm>
        </p:spPr>
        <p:txBody>
          <a:bodyPr rtlCol="0" anchor="b" anchorCtr="0">
            <a:normAutofit/>
          </a:bodyPr>
          <a:lstStyle>
            <a:lvl1pPr>
              <a:defRPr sz="2800">
                <a:solidFill>
                  <a:schemeClr val="bg2">
                    <a:lumMod val="25000"/>
                  </a:schemeClr>
                </a:solidFill>
                <a:latin typeface="Microsoft YaHei UI" panose="020B0503020204020204" pitchFamily="34" charset="-122"/>
                <a:ea typeface="Microsoft YaHei UI" panose="020B0503020204020204" pitchFamily="34" charset="-122"/>
              </a:defRPr>
            </a:lvl1pPr>
          </a:lstStyle>
          <a:p>
            <a:pPr rtl="0"/>
            <a:r>
              <a:rPr lang="zh-CN" altLang="en-US" noProof="0" smtClean="0"/>
              <a:t>单击此处编辑母版标题样式</a:t>
            </a:r>
            <a:endParaRPr lang="zh-CN" altLang="en-US" noProof="0"/>
          </a:p>
        </p:txBody>
      </p:sp>
      <p:sp>
        <p:nvSpPr>
          <p:cNvPr id="3" name="内容占位符 2"/>
          <p:cNvSpPr>
            <a:spLocks noGrp="1"/>
          </p:cNvSpPr>
          <p:nvPr>
            <p:ph sz="quarter" idx="10"/>
          </p:nvPr>
        </p:nvSpPr>
        <p:spPr>
          <a:xfrm>
            <a:off x="539496" y="1435607"/>
            <a:ext cx="11193880" cy="4660087"/>
          </a:xfrm>
        </p:spPr>
        <p:txBody>
          <a:bodyPr vert="horz" lIns="91440" tIns="45720" rIns="91440" bIns="45720" rtlCol="0">
            <a:normAutofit/>
          </a:bodyPr>
          <a:lstStyle>
            <a:lvl1pPr>
              <a:defRPr lang="en-US" sz="1200" smtClean="0">
                <a:solidFill>
                  <a:schemeClr val="tx1">
                    <a:lumMod val="75000"/>
                    <a:lumOff val="25000"/>
                  </a:schemeClr>
                </a:solidFill>
                <a:latin typeface="Microsoft YaHei UI" panose="020B0503020204020204" pitchFamily="34" charset="-122"/>
                <a:ea typeface="Microsoft YaHei UI" panose="020B0503020204020204" pitchFamily="34" charset="-122"/>
              </a:defRPr>
            </a:lvl1pPr>
            <a:lvl2pPr>
              <a:defRPr lang="en-US" sz="1200" smtClean="0">
                <a:solidFill>
                  <a:schemeClr val="tx1">
                    <a:lumMod val="75000"/>
                    <a:lumOff val="25000"/>
                  </a:schemeClr>
                </a:solidFill>
                <a:latin typeface="Microsoft YaHei UI" panose="020B0503020204020204" pitchFamily="34" charset="-122"/>
                <a:ea typeface="Microsoft YaHei UI" panose="020B0503020204020204" pitchFamily="34" charset="-122"/>
              </a:defRPr>
            </a:lvl2pPr>
            <a:lvl3pPr>
              <a:defRPr lang="en-US" sz="1200" smtClean="0">
                <a:solidFill>
                  <a:schemeClr val="tx1">
                    <a:lumMod val="75000"/>
                    <a:lumOff val="25000"/>
                  </a:schemeClr>
                </a:solidFill>
                <a:latin typeface="Microsoft YaHei UI" panose="020B0503020204020204" pitchFamily="34" charset="-122"/>
                <a:ea typeface="Microsoft YaHei UI" panose="020B0503020204020204" pitchFamily="34" charset="-122"/>
              </a:defRPr>
            </a:lvl3pPr>
            <a:lvl4pPr>
              <a:defRPr lang="en-US" sz="1200" smtClean="0">
                <a:solidFill>
                  <a:schemeClr val="tx1">
                    <a:lumMod val="75000"/>
                    <a:lumOff val="25000"/>
                  </a:schemeClr>
                </a:solidFill>
                <a:latin typeface="Microsoft YaHei UI" panose="020B0503020204020204" pitchFamily="34" charset="-122"/>
                <a:ea typeface="Microsoft YaHei UI" panose="020B0503020204020204" pitchFamily="34" charset="-122"/>
              </a:defRPr>
            </a:lvl4pPr>
            <a:lvl5pPr>
              <a:defRPr lang="en-US" sz="1200">
                <a:solidFill>
                  <a:schemeClr val="tx1">
                    <a:lumMod val="75000"/>
                    <a:lumOff val="25000"/>
                  </a:schemeClr>
                </a:solidFill>
                <a:latin typeface="Microsoft YaHei UI" panose="020B0503020204020204" pitchFamily="34" charset="-122"/>
                <a:ea typeface="Microsoft YaHei UI" panose="020B0503020204020204" pitchFamily="34" charset="-122"/>
              </a:defRPr>
            </a:lvl5pPr>
          </a:lstStyle>
          <a:p>
            <a:pPr marL="0" lvl="0" indent="0" rtl="0">
              <a:lnSpc>
                <a:spcPct val="150000"/>
              </a:lnSpc>
              <a:spcBef>
                <a:spcPts val="1000"/>
              </a:spcBef>
              <a:spcAft>
                <a:spcPts val="1200"/>
              </a:spcAft>
              <a:buNone/>
            </a:pPr>
            <a:r>
              <a:rPr lang="zh-CN" altLang="en-US" noProof="0" smtClean="0"/>
              <a:t>编辑母版文本样式</a:t>
            </a:r>
          </a:p>
          <a:p>
            <a:pPr marL="0" lvl="1" indent="0" rtl="0">
              <a:lnSpc>
                <a:spcPct val="150000"/>
              </a:lnSpc>
              <a:spcBef>
                <a:spcPts val="1000"/>
              </a:spcBef>
              <a:spcAft>
                <a:spcPts val="1200"/>
              </a:spcAft>
              <a:buNone/>
            </a:pPr>
            <a:r>
              <a:rPr lang="zh-CN" altLang="en-US" noProof="0" smtClean="0"/>
              <a:t>第二级</a:t>
            </a:r>
          </a:p>
          <a:p>
            <a:pPr marL="0" lvl="2" indent="0" rtl="0">
              <a:lnSpc>
                <a:spcPct val="150000"/>
              </a:lnSpc>
              <a:spcBef>
                <a:spcPts val="1000"/>
              </a:spcBef>
              <a:spcAft>
                <a:spcPts val="1200"/>
              </a:spcAft>
              <a:buNone/>
            </a:pPr>
            <a:r>
              <a:rPr lang="zh-CN" altLang="en-US" noProof="0" smtClean="0"/>
              <a:t>第三级</a:t>
            </a:r>
          </a:p>
          <a:p>
            <a:pPr marL="0" lvl="3" indent="0" rtl="0">
              <a:lnSpc>
                <a:spcPct val="150000"/>
              </a:lnSpc>
              <a:spcBef>
                <a:spcPts val="1000"/>
              </a:spcBef>
              <a:spcAft>
                <a:spcPts val="1200"/>
              </a:spcAft>
              <a:buNone/>
            </a:pPr>
            <a:r>
              <a:rPr lang="zh-CN" altLang="en-US" noProof="0" smtClean="0"/>
              <a:t>第四级</a:t>
            </a:r>
          </a:p>
          <a:p>
            <a:pPr marL="0" lvl="4" indent="0" rtl="0">
              <a:lnSpc>
                <a:spcPct val="150000"/>
              </a:lnSpc>
              <a:spcBef>
                <a:spcPts val="1000"/>
              </a:spcBef>
              <a:spcAft>
                <a:spcPts val="1200"/>
              </a:spcAft>
              <a:buNone/>
            </a:pPr>
            <a:r>
              <a:rPr lang="zh-CN" altLang="en-US" noProof="0" smtClean="0"/>
              <a:t>第五级</a:t>
            </a:r>
            <a:endParaRPr lang="zh-CN" altLang="en-US" noProof="0"/>
          </a:p>
        </p:txBody>
      </p:sp>
      <p:sp>
        <p:nvSpPr>
          <p:cNvPr id="6" name="日期占位符 3"/>
          <p:cNvSpPr>
            <a:spLocks noGrp="1"/>
          </p:cNvSpPr>
          <p:nvPr>
            <p:ph type="dt" sz="half" idx="2"/>
          </p:nvPr>
        </p:nvSpPr>
        <p:spPr>
          <a:xfrm>
            <a:off x="539496" y="6203952"/>
            <a:ext cx="3276600" cy="365125"/>
          </a:xfrm>
          <a:prstGeom prst="rect">
            <a:avLst/>
          </a:prstGeom>
        </p:spPr>
        <p:txBody>
          <a:bodyPr vert="horz" lIns="91440" tIns="45720" rIns="91440" bIns="45720" rtlCol="0" anchor="ctr"/>
          <a:lstStyle>
            <a:lvl1pPr algn="l">
              <a:defRPr sz="1200" baseline="0">
                <a:solidFill>
                  <a:schemeClr val="tx1">
                    <a:lumMod val="65000"/>
                    <a:lumOff val="35000"/>
                  </a:schemeClr>
                </a:solidFill>
                <a:latin typeface="Microsoft YaHei UI" panose="020B0503020204020204" pitchFamily="34" charset="-122"/>
                <a:ea typeface="Microsoft YaHei UI" panose="020B0503020204020204" pitchFamily="34" charset="-122"/>
              </a:defRPr>
            </a:lvl1pPr>
          </a:lstStyle>
          <a:p>
            <a:fld id="{3CF7612A-7C7D-41EF-9275-BA82F6A6A076}" type="datetime1">
              <a:rPr lang="zh-CN" altLang="en-US" smtClean="0"/>
              <a:t>2024/2/12</a:t>
            </a:fld>
            <a:endParaRPr lang="zh-CN" altLang="en-US"/>
          </a:p>
        </p:txBody>
      </p:sp>
      <p:sp>
        <p:nvSpPr>
          <p:cNvPr id="7" name="页脚占位符 4"/>
          <p:cNvSpPr>
            <a:spLocks noGrp="1"/>
          </p:cNvSpPr>
          <p:nvPr>
            <p:ph type="ftr" sz="quarter" idx="3"/>
          </p:nvPr>
        </p:nvSpPr>
        <p:spPr>
          <a:xfrm>
            <a:off x="4648200" y="6203952"/>
            <a:ext cx="2895600" cy="365125"/>
          </a:xfrm>
          <a:prstGeom prst="rect">
            <a:avLst/>
          </a:prstGeom>
        </p:spPr>
        <p:txBody>
          <a:bodyPr vert="horz" lIns="91440" tIns="45720" rIns="91440" bIns="45720" rtlCol="0" anchor="ctr"/>
          <a:lstStyle>
            <a:lvl1pPr algn="ctr">
              <a:defRPr sz="1200" baseline="0">
                <a:solidFill>
                  <a:schemeClr val="tx1">
                    <a:lumMod val="65000"/>
                    <a:lumOff val="35000"/>
                  </a:schemeClr>
                </a:solidFill>
                <a:latin typeface="Microsoft YaHei UI" panose="020B0503020204020204" pitchFamily="34" charset="-122"/>
                <a:ea typeface="Microsoft YaHei UI" panose="020B0503020204020204" pitchFamily="34" charset="-122"/>
              </a:defRPr>
            </a:lvl1pPr>
          </a:lstStyle>
          <a:p>
            <a:endParaRPr lang="zh-CN" altLang="en-US"/>
          </a:p>
        </p:txBody>
      </p:sp>
      <p:sp>
        <p:nvSpPr>
          <p:cNvPr id="8" name="灯片编号占位符 5"/>
          <p:cNvSpPr>
            <a:spLocks noGrp="1"/>
          </p:cNvSpPr>
          <p:nvPr>
            <p:ph type="sldNum" sz="quarter" idx="4"/>
          </p:nvPr>
        </p:nvSpPr>
        <p:spPr>
          <a:xfrm>
            <a:off x="8371926" y="6203952"/>
            <a:ext cx="3276600" cy="365125"/>
          </a:xfrm>
          <a:prstGeom prst="rect">
            <a:avLst/>
          </a:prstGeom>
        </p:spPr>
        <p:txBody>
          <a:bodyPr vert="horz" lIns="91440" tIns="45720" rIns="91440" bIns="45720" rtlCol="0" anchor="ctr"/>
          <a:lstStyle>
            <a:lvl1pPr algn="r">
              <a:defRPr sz="1200" baseline="0">
                <a:solidFill>
                  <a:schemeClr val="tx1">
                    <a:lumMod val="65000"/>
                    <a:lumOff val="35000"/>
                  </a:schemeClr>
                </a:solidFill>
                <a:latin typeface="Microsoft YaHei UI" panose="020B0503020204020204" pitchFamily="34" charset="-122"/>
                <a:ea typeface="Microsoft YaHei UI" panose="020B0503020204020204" pitchFamily="34" charset="-122"/>
              </a:defRPr>
            </a:lvl1pPr>
          </a:lstStyle>
          <a:p>
            <a:fld id="{9860EDB8-5305-433F-BE41-D7A86D811DB3}" type="slidenum">
              <a:rPr lang="en-US" altLang="zh-CN" smtClean="0"/>
              <a:pPr/>
              <a:t>‹#›</a:t>
            </a:fld>
            <a:endParaRPr lang="zh-CN" altLang="en-US"/>
          </a:p>
        </p:txBody>
      </p:sp>
    </p:spTree>
    <p:extLst>
      <p:ext uri="{BB962C8B-B14F-4D97-AF65-F5344CB8AC3E}">
        <p14:creationId xmlns:p14="http://schemas.microsoft.com/office/powerpoint/2010/main" val="218583654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
        <p:nvSpPr>
          <p:cNvPr id="9" name="长方形 8"/>
          <p:cNvSpPr/>
          <p:nvPr userDrawn="1"/>
        </p:nvSpPr>
        <p:spPr>
          <a:xfrm>
            <a:off x="254951" y="262784"/>
            <a:ext cx="11683049" cy="6332433"/>
          </a:xfrm>
          <a:prstGeom prst="rect">
            <a:avLst/>
          </a:prstGeom>
          <a:solidFill>
            <a:srgbClr val="F5F5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zh-CN" altLang="en-US" sz="1800" noProof="0">
              <a:latin typeface="Microsoft YaHei UI" panose="020B0503020204020204" pitchFamily="34" charset="-122"/>
              <a:ea typeface="Microsoft YaHei UI" panose="020B0503020204020204" pitchFamily="34" charset="-122"/>
            </a:endParaRPr>
          </a:p>
        </p:txBody>
      </p:sp>
      <p:sp>
        <p:nvSpPr>
          <p:cNvPr id="10" name="矩形 9"/>
          <p:cNvSpPr/>
          <p:nvPr userDrawn="1"/>
        </p:nvSpPr>
        <p:spPr bwMode="blackWhite">
          <a:xfrm>
            <a:off x="254950" y="262784"/>
            <a:ext cx="11682101" cy="2072643"/>
          </a:xfrm>
          <a:prstGeom prst="rect">
            <a:avLst/>
          </a:prstGeom>
          <a:solidFill>
            <a:srgbClr val="D247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zh-CN" altLang="en-US" sz="1800" noProof="0">
              <a:latin typeface="Microsoft YaHei UI" panose="020B0503020204020204" pitchFamily="34" charset="-122"/>
              <a:ea typeface="Microsoft YaHei UI" panose="020B0503020204020204" pitchFamily="34" charset="-122"/>
            </a:endParaRPr>
          </a:p>
        </p:txBody>
      </p:sp>
      <p:sp>
        <p:nvSpPr>
          <p:cNvPr id="2" name="标题 1"/>
          <p:cNvSpPr>
            <a:spLocks noGrp="1"/>
          </p:cNvSpPr>
          <p:nvPr>
            <p:ph type="title"/>
          </p:nvPr>
        </p:nvSpPr>
        <p:spPr>
          <a:xfrm>
            <a:off x="521208" y="1536192"/>
            <a:ext cx="6876288" cy="640080"/>
          </a:xfrm>
        </p:spPr>
        <p:txBody>
          <a:bodyPr rtlCol="0">
            <a:normAutofit/>
          </a:bodyPr>
          <a:lstStyle>
            <a:lvl1pPr>
              <a:defRPr sz="3600">
                <a:solidFill>
                  <a:schemeClr val="bg1"/>
                </a:solidFill>
                <a:latin typeface="Microsoft YaHei UI" panose="020B0503020204020204" pitchFamily="34" charset="-122"/>
                <a:ea typeface="Microsoft YaHei UI" panose="020B0503020204020204" pitchFamily="34" charset="-122"/>
              </a:defRPr>
            </a:lvl1pPr>
          </a:lstStyle>
          <a:p>
            <a:pPr rtl="0"/>
            <a:r>
              <a:rPr lang="zh-CN" altLang="en-US" noProof="0" smtClean="0"/>
              <a:t>单击此处编辑母版标题样式</a:t>
            </a:r>
            <a:endParaRPr lang="zh-CN" altLang="en-US" noProof="0"/>
          </a:p>
        </p:txBody>
      </p:sp>
      <p:sp>
        <p:nvSpPr>
          <p:cNvPr id="7" name="内容占位符 6"/>
          <p:cNvSpPr>
            <a:spLocks noGrp="1"/>
          </p:cNvSpPr>
          <p:nvPr>
            <p:ph sz="quarter" idx="13"/>
          </p:nvPr>
        </p:nvSpPr>
        <p:spPr>
          <a:xfrm>
            <a:off x="539495" y="2560320"/>
            <a:ext cx="11397555" cy="3977640"/>
          </a:xfrm>
        </p:spPr>
        <p:txBody>
          <a:bodyPr vert="horz" lIns="91440" tIns="45720" rIns="91440" bIns="45720" rtlCol="0">
            <a:normAutofit/>
          </a:bodyPr>
          <a:lstStyle>
            <a:lvl1pPr>
              <a:defRPr lang="en-US" sz="2400" smtClean="0">
                <a:solidFill>
                  <a:schemeClr val="tx1">
                    <a:lumMod val="75000"/>
                    <a:lumOff val="25000"/>
                  </a:schemeClr>
                </a:solidFill>
                <a:latin typeface="Microsoft YaHei UI" panose="020B0503020204020204" pitchFamily="34" charset="-122"/>
                <a:ea typeface="Microsoft YaHei UI" panose="020B0503020204020204" pitchFamily="34" charset="-122"/>
              </a:defRPr>
            </a:lvl1pPr>
            <a:lvl2pPr>
              <a:defRPr lang="en-US" sz="1200" dirty="0" smtClean="0">
                <a:solidFill>
                  <a:schemeClr val="tx1">
                    <a:lumMod val="75000"/>
                    <a:lumOff val="25000"/>
                  </a:schemeClr>
                </a:solidFill>
                <a:latin typeface="Microsoft YaHei UI" panose="020B0503020204020204" pitchFamily="34" charset="-122"/>
                <a:ea typeface="Microsoft YaHei UI" panose="020B0503020204020204" pitchFamily="34" charset="-122"/>
              </a:defRPr>
            </a:lvl2pPr>
            <a:lvl3pPr>
              <a:defRPr lang="en-US" sz="1200" dirty="0" smtClean="0">
                <a:solidFill>
                  <a:schemeClr val="tx1">
                    <a:lumMod val="75000"/>
                    <a:lumOff val="25000"/>
                  </a:schemeClr>
                </a:solidFill>
                <a:latin typeface="Microsoft YaHei UI" panose="020B0503020204020204" pitchFamily="34" charset="-122"/>
                <a:ea typeface="Microsoft YaHei UI" panose="020B0503020204020204" pitchFamily="34" charset="-122"/>
              </a:defRPr>
            </a:lvl3pPr>
            <a:lvl4pPr>
              <a:defRPr lang="en-US" sz="1200" dirty="0" smtClean="0">
                <a:solidFill>
                  <a:schemeClr val="tx1">
                    <a:lumMod val="75000"/>
                    <a:lumOff val="25000"/>
                  </a:schemeClr>
                </a:solidFill>
                <a:latin typeface="Microsoft YaHei UI" panose="020B0503020204020204" pitchFamily="34" charset="-122"/>
                <a:ea typeface="Microsoft YaHei UI" panose="020B0503020204020204" pitchFamily="34" charset="-122"/>
              </a:defRPr>
            </a:lvl4pPr>
            <a:lvl5pPr>
              <a:defRPr lang="en-US" sz="1200" dirty="0">
                <a:solidFill>
                  <a:schemeClr val="tx1">
                    <a:lumMod val="75000"/>
                    <a:lumOff val="25000"/>
                  </a:schemeClr>
                </a:solidFill>
                <a:latin typeface="Microsoft YaHei UI" panose="020B0503020204020204" pitchFamily="34" charset="-122"/>
                <a:ea typeface="Microsoft YaHei UI" panose="020B0503020204020204" pitchFamily="34" charset="-122"/>
              </a:defRPr>
            </a:lvl5pPr>
          </a:lstStyle>
          <a:p>
            <a:pPr marL="0" lvl="0" indent="0" rtl="0">
              <a:lnSpc>
                <a:spcPct val="150000"/>
              </a:lnSpc>
              <a:spcBef>
                <a:spcPts val="1000"/>
              </a:spcBef>
              <a:spcAft>
                <a:spcPts val="1200"/>
              </a:spcAft>
              <a:buNone/>
            </a:pPr>
            <a:r>
              <a:rPr lang="zh-CN" altLang="en-US" noProof="0" smtClean="0"/>
              <a:t>编辑母版文本样式</a:t>
            </a:r>
          </a:p>
          <a:p>
            <a:pPr marL="0" lvl="1" indent="0" rtl="0">
              <a:lnSpc>
                <a:spcPct val="150000"/>
              </a:lnSpc>
              <a:spcBef>
                <a:spcPts val="1000"/>
              </a:spcBef>
              <a:spcAft>
                <a:spcPts val="1200"/>
              </a:spcAft>
              <a:buNone/>
            </a:pPr>
            <a:r>
              <a:rPr lang="zh-CN" altLang="en-US" noProof="0" smtClean="0"/>
              <a:t>第二级</a:t>
            </a:r>
          </a:p>
          <a:p>
            <a:pPr marL="0" lvl="2" indent="0" rtl="0">
              <a:lnSpc>
                <a:spcPct val="150000"/>
              </a:lnSpc>
              <a:spcBef>
                <a:spcPts val="1000"/>
              </a:spcBef>
              <a:spcAft>
                <a:spcPts val="1200"/>
              </a:spcAft>
              <a:buNone/>
            </a:pPr>
            <a:r>
              <a:rPr lang="zh-CN" altLang="en-US" noProof="0" smtClean="0"/>
              <a:t>第三级</a:t>
            </a:r>
          </a:p>
          <a:p>
            <a:pPr marL="0" lvl="3" indent="0" rtl="0">
              <a:lnSpc>
                <a:spcPct val="150000"/>
              </a:lnSpc>
              <a:spcBef>
                <a:spcPts val="1000"/>
              </a:spcBef>
              <a:spcAft>
                <a:spcPts val="1200"/>
              </a:spcAft>
              <a:buNone/>
            </a:pPr>
            <a:r>
              <a:rPr lang="zh-CN" altLang="en-US" noProof="0" smtClean="0"/>
              <a:t>第四级</a:t>
            </a:r>
          </a:p>
          <a:p>
            <a:pPr marL="0" lvl="4" indent="0" rtl="0">
              <a:lnSpc>
                <a:spcPct val="150000"/>
              </a:lnSpc>
              <a:spcBef>
                <a:spcPts val="1000"/>
              </a:spcBef>
              <a:spcAft>
                <a:spcPts val="1200"/>
              </a:spcAft>
              <a:buNone/>
            </a:pPr>
            <a:r>
              <a:rPr lang="zh-CN" altLang="en-US" noProof="0" smtClean="0"/>
              <a:t>第五级</a:t>
            </a:r>
            <a:endParaRPr lang="zh-CN" altLang="en-US" noProof="0"/>
          </a:p>
        </p:txBody>
      </p:sp>
    </p:spTree>
    <p:extLst>
      <p:ext uri="{BB962C8B-B14F-4D97-AF65-F5344CB8AC3E}">
        <p14:creationId xmlns:p14="http://schemas.microsoft.com/office/powerpoint/2010/main" val="133565553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标题和文本">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AAF5F01B-98B6-4093-9DDE-7A8CE369432B}" type="datetimeFigureOut">
              <a:rPr lang="zh-CN" altLang="en-US" smtClean="0"/>
              <a:t>2024/2/12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4483277-3C00-43BE-A8E3-F778A7E76E8F}" type="slidenum">
              <a:rPr lang="zh-CN" altLang="en-US" smtClean="0"/>
              <a:t>‹#›</a:t>
            </a:fld>
            <a:endParaRPr lang="zh-CN" altLang="en-US"/>
          </a:p>
        </p:txBody>
      </p:sp>
    </p:spTree>
    <p:extLst>
      <p:ext uri="{BB962C8B-B14F-4D97-AF65-F5344CB8AC3E}">
        <p14:creationId xmlns:p14="http://schemas.microsoft.com/office/powerpoint/2010/main" val="2193694182"/>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矩形 6"/>
          <p:cNvSpPr/>
          <p:nvPr userDrawn="1"/>
        </p:nvSpPr>
        <p:spPr>
          <a:xfrm>
            <a:off x="256032" y="265176"/>
            <a:ext cx="11683049" cy="6332433"/>
          </a:xfrm>
          <a:prstGeom prst="rect">
            <a:avLst/>
          </a:prstGeom>
          <a:solidFill>
            <a:srgbClr val="F5F5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b" anchorCtr="0"/>
          <a:lstStyle/>
          <a:p>
            <a:pPr algn="ctr" rtl="0"/>
            <a:endParaRPr lang="zh-CN" altLang="en-US" sz="1800" noProof="0">
              <a:latin typeface="Microsoft YaHei UI" panose="020B0503020204020204" pitchFamily="34" charset="-122"/>
              <a:ea typeface="Microsoft YaHei UI" panose="020B0503020204020204" pitchFamily="34" charset="-122"/>
            </a:endParaRPr>
          </a:p>
        </p:txBody>
      </p:sp>
      <p:sp>
        <p:nvSpPr>
          <p:cNvPr id="2" name="标题占位符 1"/>
          <p:cNvSpPr>
            <a:spLocks noGrp="1"/>
          </p:cNvSpPr>
          <p:nvPr>
            <p:ph type="title"/>
          </p:nvPr>
        </p:nvSpPr>
        <p:spPr>
          <a:xfrm>
            <a:off x="521208" y="448056"/>
            <a:ext cx="11066358" cy="640080"/>
          </a:xfrm>
          <a:prstGeom prst="rect">
            <a:avLst/>
          </a:prstGeom>
        </p:spPr>
        <p:txBody>
          <a:bodyPr vert="horz" lIns="91440" tIns="45720" rIns="91440" bIns="45720" rtlCol="0" anchor="b" anchorCtr="0">
            <a:normAutofit/>
          </a:bodyPr>
          <a:lstStyle/>
          <a:p>
            <a:pPr rtl="0"/>
            <a:r>
              <a:rPr lang="zh-CN" altLang="en-US" noProof="0" dirty="0"/>
              <a:t>单击此处编辑母版标题样式</a:t>
            </a:r>
          </a:p>
        </p:txBody>
      </p:sp>
      <p:sp>
        <p:nvSpPr>
          <p:cNvPr id="3" name="文本占位符 2"/>
          <p:cNvSpPr>
            <a:spLocks noGrp="1"/>
          </p:cNvSpPr>
          <p:nvPr>
            <p:ph type="body" idx="1"/>
          </p:nvPr>
        </p:nvSpPr>
        <p:spPr>
          <a:xfrm>
            <a:off x="539496" y="1375873"/>
            <a:ext cx="11048070" cy="4719822"/>
          </a:xfrm>
          <a:prstGeom prst="rect">
            <a:avLst/>
          </a:prstGeom>
        </p:spPr>
        <p:txBody>
          <a:bodyPr vert="horz" lIns="91440" tIns="45720" rIns="91440" bIns="45720" rtlCol="0">
            <a:normAutofit/>
          </a:bodyPr>
          <a:lstStyle/>
          <a:p>
            <a:pPr lvl="0" rtl="0"/>
            <a:r>
              <a:rPr lang="zh-CN" altLang="en-US" noProof="0" dirty="0"/>
              <a:t>单击此处编辑母版文本样式</a:t>
            </a:r>
          </a:p>
          <a:p>
            <a:pPr lvl="1" rtl="0"/>
            <a:r>
              <a:rPr lang="zh-CN" altLang="en-US" noProof="0" dirty="0"/>
              <a:t>第二级</a:t>
            </a:r>
          </a:p>
          <a:p>
            <a:pPr lvl="2" rtl="0"/>
            <a:r>
              <a:rPr lang="zh-CN" altLang="en-US" noProof="0" dirty="0"/>
              <a:t>第三级</a:t>
            </a:r>
          </a:p>
          <a:p>
            <a:pPr lvl="3" rtl="0"/>
            <a:r>
              <a:rPr lang="zh-CN" altLang="en-US" noProof="0" dirty="0"/>
              <a:t>第四级</a:t>
            </a:r>
          </a:p>
          <a:p>
            <a:pPr lvl="4" rtl="0"/>
            <a:r>
              <a:rPr lang="zh-CN" altLang="en-US" noProof="0" dirty="0"/>
              <a:t>第五级</a:t>
            </a:r>
          </a:p>
        </p:txBody>
      </p:sp>
      <p:sp>
        <p:nvSpPr>
          <p:cNvPr id="4" name="日期占位符 3"/>
          <p:cNvSpPr>
            <a:spLocks noGrp="1"/>
          </p:cNvSpPr>
          <p:nvPr>
            <p:ph type="dt" sz="half" idx="2"/>
          </p:nvPr>
        </p:nvSpPr>
        <p:spPr>
          <a:xfrm>
            <a:off x="539496" y="6203952"/>
            <a:ext cx="3276600" cy="365125"/>
          </a:xfrm>
          <a:prstGeom prst="rect">
            <a:avLst/>
          </a:prstGeom>
        </p:spPr>
        <p:txBody>
          <a:bodyPr vert="horz" lIns="91440" tIns="45720" rIns="91440" bIns="45720" rtlCol="0" anchor="ctr"/>
          <a:lstStyle>
            <a:lvl1pPr algn="l">
              <a:defRPr sz="1200" baseline="0">
                <a:solidFill>
                  <a:schemeClr val="tx1">
                    <a:lumMod val="65000"/>
                    <a:lumOff val="35000"/>
                  </a:schemeClr>
                </a:solidFill>
                <a:latin typeface="Microsoft YaHei UI" panose="020B0503020204020204" pitchFamily="34" charset="-122"/>
                <a:ea typeface="Microsoft YaHei UI" panose="020B0503020204020204" pitchFamily="34" charset="-122"/>
              </a:defRPr>
            </a:lvl1pPr>
          </a:lstStyle>
          <a:p>
            <a:fld id="{03B070BE-7F39-4CFE-B298-8B89566852DF}" type="datetime1">
              <a:rPr lang="zh-CN" altLang="en-US" smtClean="0"/>
              <a:t>2024/2/12</a:t>
            </a:fld>
            <a:endParaRPr lang="zh-CN" altLang="en-US" dirty="0"/>
          </a:p>
        </p:txBody>
      </p:sp>
      <p:sp>
        <p:nvSpPr>
          <p:cNvPr id="5" name="页脚占位符 4"/>
          <p:cNvSpPr>
            <a:spLocks noGrp="1"/>
          </p:cNvSpPr>
          <p:nvPr>
            <p:ph type="ftr" sz="quarter" idx="3"/>
          </p:nvPr>
        </p:nvSpPr>
        <p:spPr>
          <a:xfrm>
            <a:off x="4648200" y="6203952"/>
            <a:ext cx="2895600" cy="365125"/>
          </a:xfrm>
          <a:prstGeom prst="rect">
            <a:avLst/>
          </a:prstGeom>
        </p:spPr>
        <p:txBody>
          <a:bodyPr vert="horz" lIns="91440" tIns="45720" rIns="91440" bIns="45720" rtlCol="0" anchor="ctr"/>
          <a:lstStyle>
            <a:lvl1pPr algn="ctr">
              <a:defRPr sz="1200" baseline="0">
                <a:solidFill>
                  <a:schemeClr val="tx1">
                    <a:lumMod val="65000"/>
                    <a:lumOff val="35000"/>
                  </a:schemeClr>
                </a:solidFill>
                <a:latin typeface="Microsoft YaHei UI" panose="020B0503020204020204" pitchFamily="34" charset="-122"/>
                <a:ea typeface="Microsoft YaHei UI" panose="020B0503020204020204" pitchFamily="34" charset="-122"/>
              </a:defRPr>
            </a:lvl1pPr>
          </a:lstStyle>
          <a:p>
            <a:endParaRPr lang="zh-CN" altLang="en-US"/>
          </a:p>
        </p:txBody>
      </p:sp>
      <p:sp>
        <p:nvSpPr>
          <p:cNvPr id="6" name="灯片编号占位符 5"/>
          <p:cNvSpPr>
            <a:spLocks noGrp="1"/>
          </p:cNvSpPr>
          <p:nvPr>
            <p:ph type="sldNum" sz="quarter" idx="4"/>
          </p:nvPr>
        </p:nvSpPr>
        <p:spPr>
          <a:xfrm>
            <a:off x="8375904" y="6203952"/>
            <a:ext cx="3276600" cy="365125"/>
          </a:xfrm>
          <a:prstGeom prst="rect">
            <a:avLst/>
          </a:prstGeom>
        </p:spPr>
        <p:txBody>
          <a:bodyPr vert="horz" lIns="91440" tIns="45720" rIns="91440" bIns="45720" rtlCol="0" anchor="ctr"/>
          <a:lstStyle>
            <a:lvl1pPr algn="r">
              <a:defRPr sz="1200" baseline="0">
                <a:solidFill>
                  <a:schemeClr val="tx1">
                    <a:lumMod val="65000"/>
                    <a:lumOff val="35000"/>
                  </a:schemeClr>
                </a:solidFill>
                <a:latin typeface="Microsoft YaHei UI" panose="020B0503020204020204" pitchFamily="34" charset="-122"/>
                <a:ea typeface="Microsoft YaHei UI" panose="020B0503020204020204" pitchFamily="34" charset="-122"/>
              </a:defRPr>
            </a:lvl1pPr>
          </a:lstStyle>
          <a:p>
            <a:fld id="{9860EDB8-5305-433F-BE41-D7A86D811DB3}" type="slidenum">
              <a:rPr lang="en-US" altLang="zh-CN" smtClean="0"/>
              <a:pPr/>
              <a:t>‹#›</a:t>
            </a:fld>
            <a:endParaRPr lang="zh-CN" altLang="en-US"/>
          </a:p>
        </p:txBody>
      </p:sp>
      <p:cxnSp>
        <p:nvCxnSpPr>
          <p:cNvPr id="8" name="直接连接符 7"/>
          <p:cNvCxnSpPr/>
          <p:nvPr userDrawn="1"/>
        </p:nvCxnSpPr>
        <p:spPr>
          <a:xfrm>
            <a:off x="604434" y="1196392"/>
            <a:ext cx="10983132" cy="0"/>
          </a:xfrm>
          <a:prstGeom prst="line">
            <a:avLst/>
          </a:prstGeom>
          <a:ln w="25400">
            <a:solidFill>
              <a:srgbClr val="D24726"/>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46754946"/>
      </p:ext>
    </p:extLst>
  </p:cSld>
  <p:clrMap bg1="lt1" tx1="dk1" bg2="lt2" tx2="dk2" accent1="accent1" accent2="accent2" accent3="accent3" accent4="accent4" accent5="accent5" accent6="accent6" hlink="hlink" folHlink="folHlink"/>
  <p:sldLayoutIdLst>
    <p:sldLayoutId id="2147483664" r:id="rId1"/>
    <p:sldLayoutId id="2147483661" r:id="rId2"/>
    <p:sldLayoutId id="2147483662" r:id="rId3"/>
    <p:sldLayoutId id="2147483663" r:id="rId4"/>
    <p:sldLayoutId id="2147483665" r:id="rId5"/>
  </p:sldLayoutIdLst>
  <p:hf sldNum="0" hdr="0" ftr="0" dt="0"/>
  <p:txStyles>
    <p:titleStyle>
      <a:lvl1pPr algn="l" defTabSz="914400" rtl="0" eaLnBrk="1" latinLnBrk="0" hangingPunct="1">
        <a:spcBef>
          <a:spcPct val="0"/>
        </a:spcBef>
        <a:buNone/>
        <a:defRPr sz="2800" kern="1200">
          <a:solidFill>
            <a:schemeClr val="tx1"/>
          </a:solidFill>
          <a:latin typeface="Microsoft YaHei UI" panose="020B0503020204020204" pitchFamily="34" charset="-122"/>
          <a:ea typeface="Microsoft YaHei UI" panose="020B0503020204020204" pitchFamily="34" charset="-122"/>
          <a:cs typeface="+mj-cs"/>
        </a:defRPr>
      </a:lvl1pPr>
    </p:titleStyle>
    <p:bodyStyle>
      <a:lvl1pPr marL="342900" indent="-342900" algn="l" defTabSz="914400" rtl="0" eaLnBrk="1" latinLnBrk="0" hangingPunct="1">
        <a:lnSpc>
          <a:spcPct val="150000"/>
        </a:lnSpc>
        <a:spcBef>
          <a:spcPts val="0"/>
        </a:spcBef>
        <a:spcAft>
          <a:spcPts val="0"/>
        </a:spcAft>
        <a:buClr>
          <a:srgbClr val="FF0000"/>
        </a:buClr>
        <a:buSzPct val="85000"/>
        <a:buFont typeface="Wingdings" panose="05000000000000000000" pitchFamily="2" charset="2"/>
        <a:buChar char="n"/>
        <a:defRPr lang="en-US" sz="2400" kern="1200" dirty="0">
          <a:solidFill>
            <a:schemeClr val="tx1"/>
          </a:solidFill>
          <a:latin typeface="幼圆" panose="02010509060101010101" pitchFamily="49" charset="-122"/>
          <a:ea typeface="幼圆" panose="02010509060101010101" pitchFamily="49" charset="-122"/>
          <a:cs typeface="+mn-cs"/>
        </a:defRPr>
      </a:lvl1pPr>
      <a:lvl2pPr marL="228600" indent="-228600" algn="l" defTabSz="914400" rtl="0" eaLnBrk="1" latinLnBrk="0" hangingPunct="1">
        <a:lnSpc>
          <a:spcPct val="150000"/>
        </a:lnSpc>
        <a:spcBef>
          <a:spcPts val="0"/>
        </a:spcBef>
        <a:spcAft>
          <a:spcPts val="0"/>
        </a:spcAft>
        <a:buClr>
          <a:srgbClr val="FF0000"/>
        </a:buClr>
        <a:buSzPct val="85000"/>
        <a:buFont typeface="Wingdings" panose="05000000000000000000" pitchFamily="2" charset="2"/>
        <a:buChar char="n"/>
        <a:defRPr lang="en-US" sz="2400" kern="1200" dirty="0">
          <a:solidFill>
            <a:schemeClr val="tx1"/>
          </a:solidFill>
          <a:latin typeface="幼圆" panose="02010509060101010101" pitchFamily="49" charset="-122"/>
          <a:ea typeface="幼圆" panose="02010509060101010101" pitchFamily="49" charset="-122"/>
          <a:cs typeface="+mn-cs"/>
        </a:defRPr>
      </a:lvl2pPr>
      <a:lvl3pPr marL="685800" indent="-228600" algn="l" defTabSz="914400" rtl="0" eaLnBrk="1" latinLnBrk="0" hangingPunct="1">
        <a:lnSpc>
          <a:spcPct val="150000"/>
        </a:lnSpc>
        <a:spcBef>
          <a:spcPts val="0"/>
        </a:spcBef>
        <a:spcAft>
          <a:spcPts val="0"/>
        </a:spcAft>
        <a:buClr>
          <a:srgbClr val="FF0000"/>
        </a:buClr>
        <a:buSzPct val="85000"/>
        <a:buFont typeface="Wingdings" panose="05000000000000000000" pitchFamily="2" charset="2"/>
        <a:buChar char="n"/>
        <a:defRPr lang="en-US" sz="2400" kern="1200" dirty="0">
          <a:solidFill>
            <a:schemeClr val="tx1"/>
          </a:solidFill>
          <a:latin typeface="幼圆" panose="02010509060101010101" pitchFamily="49" charset="-122"/>
          <a:ea typeface="幼圆" panose="02010509060101010101" pitchFamily="49" charset="-122"/>
          <a:cs typeface="+mn-cs"/>
        </a:defRPr>
      </a:lvl3pPr>
      <a:lvl4pPr marL="1143000" indent="-228600" algn="l" defTabSz="914400" rtl="0" eaLnBrk="1" latinLnBrk="0" hangingPunct="1">
        <a:lnSpc>
          <a:spcPct val="150000"/>
        </a:lnSpc>
        <a:spcBef>
          <a:spcPts val="0"/>
        </a:spcBef>
        <a:spcAft>
          <a:spcPts val="0"/>
        </a:spcAft>
        <a:buClr>
          <a:srgbClr val="FF0000"/>
        </a:buClr>
        <a:buSzPct val="85000"/>
        <a:buFont typeface="Wingdings" panose="05000000000000000000" pitchFamily="2" charset="2"/>
        <a:buChar char="n"/>
        <a:defRPr lang="en-US" sz="2400" kern="1200" dirty="0" smtClean="0">
          <a:solidFill>
            <a:schemeClr val="tx1"/>
          </a:solidFill>
          <a:latin typeface="幼圆" panose="02010509060101010101" pitchFamily="49" charset="-122"/>
          <a:ea typeface="幼圆" panose="02010509060101010101" pitchFamily="49" charset="-122"/>
          <a:cs typeface="+mn-cs"/>
        </a:defRPr>
      </a:lvl4pPr>
      <a:lvl5pPr marL="1600200" indent="-228600" algn="l" defTabSz="914400" rtl="0" eaLnBrk="1" latinLnBrk="0" hangingPunct="1">
        <a:lnSpc>
          <a:spcPct val="150000"/>
        </a:lnSpc>
        <a:spcBef>
          <a:spcPts val="0"/>
        </a:spcBef>
        <a:spcAft>
          <a:spcPts val="0"/>
        </a:spcAft>
        <a:buClr>
          <a:srgbClr val="FF0000"/>
        </a:buClr>
        <a:buSzPct val="85000"/>
        <a:buFont typeface="Wingdings" panose="05000000000000000000" pitchFamily="2" charset="2"/>
        <a:buChar char="n"/>
        <a:defRPr lang="en-US" sz="2400" kern="1200" dirty="0" smtClean="0">
          <a:solidFill>
            <a:schemeClr val="tx1"/>
          </a:solidFill>
          <a:latin typeface="幼圆" panose="02010509060101010101" pitchFamily="49" charset="-122"/>
          <a:ea typeface="幼圆" panose="02010509060101010101" pitchFamily="49" charset="-122"/>
          <a:cs typeface="+mn-cs"/>
        </a:defRPr>
      </a:lvl5pPr>
      <a:lvl6pPr marL="2057400" indent="-228600" algn="l" defTabSz="914400" rtl="0" eaLnBrk="1" latinLnBrk="0" hangingPunct="1">
        <a:lnSpc>
          <a:spcPct val="150000"/>
        </a:lnSpc>
        <a:spcBef>
          <a:spcPts val="1000"/>
        </a:spcBef>
        <a:spcAft>
          <a:spcPts val="1200"/>
        </a:spcAft>
        <a:buFont typeface="Arial" panose="020B0604020202020204" pitchFamily="34" charset="0"/>
        <a:buChar char="•"/>
        <a:defRPr lang="en-US" sz="1200" kern="1200" dirty="0" smtClean="0">
          <a:solidFill>
            <a:schemeClr val="tx1"/>
          </a:solidFill>
          <a:latin typeface="+mn-lt"/>
          <a:ea typeface="+mn-ea"/>
          <a:cs typeface="+mn-cs"/>
        </a:defRPr>
      </a:lvl6pPr>
      <a:lvl7pPr marL="2514600" indent="-228600" algn="l" defTabSz="914400" rtl="0" eaLnBrk="1" latinLnBrk="0" hangingPunct="1">
        <a:lnSpc>
          <a:spcPct val="150000"/>
        </a:lnSpc>
        <a:spcBef>
          <a:spcPts val="1000"/>
        </a:spcBef>
        <a:spcAft>
          <a:spcPts val="1200"/>
        </a:spcAft>
        <a:buFont typeface="Arial" panose="020B0604020202020204" pitchFamily="34" charset="0"/>
        <a:buChar char="•"/>
        <a:defRPr lang="en-US" sz="1200" kern="1200" dirty="0" smtClean="0">
          <a:solidFill>
            <a:schemeClr val="tx1"/>
          </a:solidFill>
          <a:latin typeface="+mn-lt"/>
          <a:ea typeface="+mn-ea"/>
          <a:cs typeface="+mn-cs"/>
        </a:defRPr>
      </a:lvl7pPr>
      <a:lvl8pPr marL="2971800" indent="-228600" algn="l" defTabSz="914400" rtl="0" eaLnBrk="1" latinLnBrk="0" hangingPunct="1">
        <a:lnSpc>
          <a:spcPct val="150000"/>
        </a:lnSpc>
        <a:spcBef>
          <a:spcPts val="1000"/>
        </a:spcBef>
        <a:spcAft>
          <a:spcPts val="1200"/>
        </a:spcAft>
        <a:buFont typeface="Arial" panose="020B0604020202020204" pitchFamily="34" charset="0"/>
        <a:buChar char="•"/>
        <a:defRPr lang="en-US" sz="1200" kern="1200" dirty="0" smtClean="0">
          <a:solidFill>
            <a:schemeClr val="tx1"/>
          </a:solidFill>
          <a:latin typeface="+mn-lt"/>
          <a:ea typeface="+mn-ea"/>
          <a:cs typeface="+mn-cs"/>
        </a:defRPr>
      </a:lvl8pPr>
      <a:lvl9pPr marL="3429000" indent="-228600" algn="l" defTabSz="914400" rtl="0" eaLnBrk="1" latinLnBrk="0" hangingPunct="1">
        <a:lnSpc>
          <a:spcPct val="90000"/>
        </a:lnSpc>
        <a:spcBef>
          <a:spcPct val="30000"/>
        </a:spcBef>
        <a:buFont typeface="Arial" panose="020B0604020202020204" pitchFamily="34" charset="0"/>
        <a:buNone/>
        <a:defRPr sz="12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838200" y="1164324"/>
            <a:ext cx="10515600" cy="2387600"/>
          </a:xfrm>
        </p:spPr>
        <p:txBody>
          <a:bodyPr rtlCol="0" anchor="ctr" anchorCtr="0">
            <a:normAutofit/>
          </a:bodyPr>
          <a:lstStyle/>
          <a:p>
            <a:pPr rtl="0"/>
            <a:r>
              <a:rPr lang="en-US" altLang="zh-CN" sz="4800" dirty="0" smtClean="0">
                <a:solidFill>
                  <a:schemeClr val="bg1"/>
                </a:solidFill>
              </a:rPr>
              <a:t>C</a:t>
            </a:r>
            <a:r>
              <a:rPr lang="zh-CN" altLang="en-US" sz="4800" dirty="0" smtClean="0">
                <a:solidFill>
                  <a:schemeClr val="bg1"/>
                </a:solidFill>
              </a:rPr>
              <a:t>语言程序设计</a:t>
            </a:r>
            <a:endParaRPr lang="en-US" altLang="zh-CN" sz="4800" dirty="0">
              <a:solidFill>
                <a:schemeClr val="bg1"/>
              </a:solidFill>
            </a:endParaRPr>
          </a:p>
        </p:txBody>
      </p:sp>
      <p:sp>
        <p:nvSpPr>
          <p:cNvPr id="3" name="副标题 2"/>
          <p:cNvSpPr>
            <a:spLocks noGrp="1"/>
          </p:cNvSpPr>
          <p:nvPr>
            <p:ph type="subTitle" idx="4294967295"/>
          </p:nvPr>
        </p:nvSpPr>
        <p:spPr>
          <a:xfrm>
            <a:off x="838200" y="3551924"/>
            <a:ext cx="9582736" cy="1137793"/>
          </a:xfrm>
        </p:spPr>
        <p:txBody>
          <a:bodyPr rtlCol="0">
            <a:normAutofit/>
          </a:bodyPr>
          <a:lstStyle/>
          <a:p>
            <a:pPr marL="0" indent="0">
              <a:buNone/>
            </a:pPr>
            <a:r>
              <a:rPr lang="zh-CN" altLang="en-US" sz="2400" dirty="0" smtClean="0">
                <a:solidFill>
                  <a:schemeClr val="bg1"/>
                </a:solidFill>
              </a:rPr>
              <a:t>第</a:t>
            </a:r>
            <a:r>
              <a:rPr lang="en-US" altLang="zh-CN" sz="2400" dirty="0" smtClean="0">
                <a:solidFill>
                  <a:schemeClr val="bg1"/>
                </a:solidFill>
              </a:rPr>
              <a:t>9</a:t>
            </a:r>
            <a:r>
              <a:rPr lang="zh-CN" altLang="en-US" dirty="0" smtClean="0">
                <a:solidFill>
                  <a:schemeClr val="bg1"/>
                </a:solidFill>
              </a:rPr>
              <a:t>章  结构体</a:t>
            </a:r>
            <a:endParaRPr lang="zh-CN" altLang="en-US" sz="2400" dirty="0">
              <a:solidFill>
                <a:schemeClr val="bg1"/>
              </a:solidFill>
            </a:endParaRPr>
          </a:p>
        </p:txBody>
      </p:sp>
    </p:spTree>
    <p:extLst>
      <p:ext uri="{BB962C8B-B14F-4D97-AF65-F5344CB8AC3E}">
        <p14:creationId xmlns:p14="http://schemas.microsoft.com/office/powerpoint/2010/main" val="247180773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marR="0" rtl="0"/>
            <a:r>
              <a:rPr lang="en-US" altLang="zh-CN" b="1" i="0" u="none" strike="noStrike" kern="2200" baseline="0" smtClean="0">
                <a:latin typeface="Calibri" panose="020F0502020204030204" pitchFamily="34" charset="0"/>
                <a:ea typeface="宋体" panose="02010600030101010101" pitchFamily="2" charset="-122"/>
              </a:rPr>
              <a:t>9</a:t>
            </a:r>
            <a:r>
              <a:rPr lang="en-US" altLang="zh-CN" b="1" i="0" u="none" strike="noStrike" kern="2200" baseline="0" smtClean="0">
                <a:latin typeface="Times New Roman" panose="02020603050405020304" pitchFamily="18" charset="0"/>
                <a:ea typeface="宋体" panose="02010600030101010101" pitchFamily="2" charset="-122"/>
              </a:rPr>
              <a:t>.</a:t>
            </a:r>
            <a:r>
              <a:rPr lang="en-US" altLang="zh-CN" b="1" i="0" u="none" strike="noStrike" kern="2200" baseline="0" smtClean="0">
                <a:latin typeface="Calibri" panose="020F0502020204030204" pitchFamily="34" charset="0"/>
                <a:ea typeface="宋体" panose="02010600030101010101" pitchFamily="2" charset="-122"/>
              </a:rPr>
              <a:t>2</a:t>
            </a:r>
            <a:r>
              <a:rPr lang="en-US" altLang="zh-CN" b="1" i="0" u="none" strike="noStrike" kern="2200" baseline="0" smtClean="0">
                <a:latin typeface="Times New Roman" panose="02020603050405020304" pitchFamily="18" charset="0"/>
                <a:ea typeface="宋体" panose="02010600030101010101" pitchFamily="2" charset="-122"/>
              </a:rPr>
              <a:t>.</a:t>
            </a:r>
            <a:r>
              <a:rPr lang="en-US" altLang="zh-CN" b="1" i="0" u="none" strike="noStrike" kern="2200" baseline="0" smtClean="0">
                <a:latin typeface="Calibri" panose="020F0502020204030204" pitchFamily="34" charset="0"/>
                <a:ea typeface="宋体" panose="02010600030101010101" pitchFamily="2" charset="-122"/>
              </a:rPr>
              <a:t>1  </a:t>
            </a:r>
            <a:r>
              <a:rPr lang="zh-CN" altLang="en-US" b="1" i="0" u="none" strike="noStrike" kern="2200" baseline="0" smtClean="0">
                <a:latin typeface="Calibri" panose="020F0502020204030204" pitchFamily="34" charset="0"/>
                <a:ea typeface="宋体" panose="02010600030101010101" pitchFamily="2" charset="-122"/>
              </a:rPr>
              <a:t>结构体类型变量的定义</a:t>
            </a:r>
            <a:endParaRPr lang="zh-CN" altLang="en-US" b="1" i="0" u="none" strike="noStrike" kern="2200" baseline="0" smtClean="0">
              <a:latin typeface="Times New Roman" panose="02020603050405020304" pitchFamily="18" charset="0"/>
              <a:ea typeface="宋体" panose="02010600030101010101" pitchFamily="2" charset="-122"/>
            </a:endParaRPr>
          </a:p>
        </p:txBody>
      </p:sp>
      <p:sp>
        <p:nvSpPr>
          <p:cNvPr id="3" name="文本占位符 2"/>
          <p:cNvSpPr>
            <a:spLocks noGrp="1"/>
          </p:cNvSpPr>
          <p:nvPr>
            <p:ph type="body" idx="1"/>
          </p:nvPr>
        </p:nvSpPr>
        <p:spPr/>
        <p:txBody>
          <a:bodyPr>
            <a:normAutofit fontScale="85000" lnSpcReduction="20000"/>
          </a:bodyPr>
          <a:lstStyle/>
          <a:p>
            <a:pPr marL="0" indent="0">
              <a:buNone/>
            </a:pPr>
            <a:r>
              <a:rPr lang="en-US" altLang="zh-CN" dirty="0" smtClean="0"/>
              <a:t>3</a:t>
            </a:r>
            <a:r>
              <a:rPr lang="zh-CN" altLang="zh-CN" dirty="0"/>
              <a:t>．直接定义结构体类型变量</a:t>
            </a:r>
          </a:p>
          <a:p>
            <a:r>
              <a:rPr lang="zh-CN" altLang="zh-CN" dirty="0"/>
              <a:t>例如，有如下结构体变量定义：</a:t>
            </a:r>
          </a:p>
          <a:p>
            <a:pPr marL="0" indent="358775">
              <a:buNone/>
            </a:pPr>
            <a:r>
              <a:rPr lang="en-US" altLang="zh-CN" dirty="0"/>
              <a:t>struct </a:t>
            </a:r>
            <a:endParaRPr lang="zh-CN" altLang="zh-CN" dirty="0"/>
          </a:p>
          <a:p>
            <a:pPr marL="0" indent="358775">
              <a:buNone/>
            </a:pPr>
            <a:r>
              <a:rPr lang="en-US" altLang="zh-CN" dirty="0"/>
              <a:t>{</a:t>
            </a:r>
            <a:endParaRPr lang="zh-CN" altLang="zh-CN" dirty="0"/>
          </a:p>
          <a:p>
            <a:pPr marL="0" indent="358775">
              <a:buNone/>
            </a:pPr>
            <a:r>
              <a:rPr lang="en-US" altLang="zh-CN" dirty="0" err="1" smtClean="0"/>
              <a:t>int</a:t>
            </a:r>
            <a:r>
              <a:rPr lang="en-US" altLang="zh-CN" dirty="0" smtClean="0"/>
              <a:t> </a:t>
            </a:r>
            <a:r>
              <a:rPr lang="en-US" altLang="zh-CN" dirty="0"/>
              <a:t>num;</a:t>
            </a:r>
            <a:endParaRPr lang="zh-CN" altLang="zh-CN" dirty="0"/>
          </a:p>
          <a:p>
            <a:pPr marL="0" indent="358775">
              <a:buNone/>
            </a:pPr>
            <a:r>
              <a:rPr lang="en-US" altLang="zh-CN" dirty="0" smtClean="0"/>
              <a:t>char </a:t>
            </a:r>
            <a:r>
              <a:rPr lang="en-US" altLang="zh-CN" dirty="0"/>
              <a:t>name[20];</a:t>
            </a:r>
            <a:endParaRPr lang="zh-CN" altLang="zh-CN" dirty="0"/>
          </a:p>
          <a:p>
            <a:pPr marL="0" indent="358775">
              <a:buNone/>
            </a:pPr>
            <a:r>
              <a:rPr lang="en-US" altLang="zh-CN" dirty="0" smtClean="0"/>
              <a:t>char </a:t>
            </a:r>
            <a:r>
              <a:rPr lang="en-US" altLang="zh-CN" dirty="0"/>
              <a:t>sex;</a:t>
            </a:r>
            <a:endParaRPr lang="zh-CN" altLang="zh-CN" dirty="0"/>
          </a:p>
          <a:p>
            <a:pPr marL="0" indent="358775">
              <a:buNone/>
            </a:pPr>
            <a:r>
              <a:rPr lang="en-US" altLang="zh-CN" dirty="0" err="1" smtClean="0"/>
              <a:t>int</a:t>
            </a:r>
            <a:r>
              <a:rPr lang="en-US" altLang="zh-CN" dirty="0" smtClean="0"/>
              <a:t> </a:t>
            </a:r>
            <a:r>
              <a:rPr lang="en-US" altLang="zh-CN" dirty="0"/>
              <a:t>age;</a:t>
            </a:r>
            <a:endParaRPr lang="zh-CN" altLang="zh-CN" dirty="0"/>
          </a:p>
          <a:p>
            <a:pPr marL="0" indent="358775">
              <a:buNone/>
            </a:pPr>
            <a:r>
              <a:rPr lang="en-US" altLang="zh-CN" dirty="0" smtClean="0"/>
              <a:t>float </a:t>
            </a:r>
            <a:r>
              <a:rPr lang="en-US" altLang="zh-CN" dirty="0"/>
              <a:t>score;</a:t>
            </a:r>
            <a:endParaRPr lang="zh-CN" altLang="zh-CN" dirty="0"/>
          </a:p>
          <a:p>
            <a:pPr marL="0" indent="358775">
              <a:buNone/>
            </a:pPr>
            <a:r>
              <a:rPr lang="en-US" altLang="zh-CN" dirty="0" smtClean="0"/>
              <a:t>char </a:t>
            </a:r>
            <a:r>
              <a:rPr lang="en-US" altLang="zh-CN" dirty="0"/>
              <a:t>addr[40];</a:t>
            </a:r>
            <a:endParaRPr lang="zh-CN" altLang="zh-CN" dirty="0"/>
          </a:p>
          <a:p>
            <a:pPr marL="0" indent="358775">
              <a:buNone/>
            </a:pPr>
            <a:r>
              <a:rPr lang="en-US" altLang="zh-CN" dirty="0"/>
              <a:t>}stul</a:t>
            </a:r>
            <a:r>
              <a:rPr lang="zh-CN" altLang="zh-CN" dirty="0"/>
              <a:t>，</a:t>
            </a:r>
            <a:r>
              <a:rPr lang="en-US" altLang="zh-CN" dirty="0"/>
              <a:t>stu2</a:t>
            </a:r>
            <a:r>
              <a:rPr lang="en-US" altLang="zh-CN" dirty="0" smtClean="0"/>
              <a:t>;</a:t>
            </a:r>
            <a:endParaRPr lang="zh-CN" altLang="zh-CN" dirty="0"/>
          </a:p>
        </p:txBody>
      </p:sp>
    </p:spTree>
    <p:extLst>
      <p:ext uri="{BB962C8B-B14F-4D97-AF65-F5344CB8AC3E}">
        <p14:creationId xmlns:p14="http://schemas.microsoft.com/office/powerpoint/2010/main" val="370987571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marR="0" rtl="0"/>
            <a:r>
              <a:rPr lang="en-US" altLang="zh-CN" b="1" i="0" u="none" strike="noStrike" kern="2200" baseline="0" smtClean="0">
                <a:latin typeface="Calibri" panose="020F0502020204030204" pitchFamily="34" charset="0"/>
                <a:ea typeface="宋体" panose="02010600030101010101" pitchFamily="2" charset="-122"/>
              </a:rPr>
              <a:t>9</a:t>
            </a:r>
            <a:r>
              <a:rPr lang="en-US" altLang="zh-CN" b="1" i="0" u="none" strike="noStrike" kern="2200" baseline="0" smtClean="0">
                <a:latin typeface="Times New Roman" panose="02020603050405020304" pitchFamily="18" charset="0"/>
                <a:ea typeface="宋体" panose="02010600030101010101" pitchFamily="2" charset="-122"/>
              </a:rPr>
              <a:t>.</a:t>
            </a:r>
            <a:r>
              <a:rPr lang="en-US" altLang="zh-CN" b="1" i="0" u="none" strike="noStrike" kern="2200" baseline="0" smtClean="0">
                <a:latin typeface="Calibri" panose="020F0502020204030204" pitchFamily="34" charset="0"/>
                <a:ea typeface="宋体" panose="02010600030101010101" pitchFamily="2" charset="-122"/>
              </a:rPr>
              <a:t>2</a:t>
            </a:r>
            <a:r>
              <a:rPr lang="en-US" altLang="zh-CN" b="1" i="0" u="none" strike="noStrike" kern="2200" baseline="0" smtClean="0">
                <a:latin typeface="Times New Roman" panose="02020603050405020304" pitchFamily="18" charset="0"/>
                <a:ea typeface="宋体" panose="02010600030101010101" pitchFamily="2" charset="-122"/>
              </a:rPr>
              <a:t>.</a:t>
            </a:r>
            <a:r>
              <a:rPr lang="en-US" altLang="zh-CN" b="1" i="0" u="none" strike="noStrike" kern="2200" baseline="0" smtClean="0">
                <a:latin typeface="Calibri" panose="020F0502020204030204" pitchFamily="34" charset="0"/>
                <a:ea typeface="宋体" panose="02010600030101010101" pitchFamily="2" charset="-122"/>
              </a:rPr>
              <a:t>1  </a:t>
            </a:r>
            <a:r>
              <a:rPr lang="zh-CN" altLang="en-US" b="1" i="0" u="none" strike="noStrike" kern="2200" baseline="0" smtClean="0">
                <a:latin typeface="Calibri" panose="020F0502020204030204" pitchFamily="34" charset="0"/>
                <a:ea typeface="宋体" panose="02010600030101010101" pitchFamily="2" charset="-122"/>
              </a:rPr>
              <a:t>结构体类型变量的定义</a:t>
            </a:r>
            <a:endParaRPr lang="zh-CN" altLang="en-US" b="1" i="0" u="none" strike="noStrike" kern="2200" baseline="0" smtClean="0">
              <a:latin typeface="Times New Roman" panose="02020603050405020304" pitchFamily="18" charset="0"/>
              <a:ea typeface="宋体" panose="02010600030101010101" pitchFamily="2" charset="-122"/>
            </a:endParaRPr>
          </a:p>
        </p:txBody>
      </p:sp>
      <p:sp>
        <p:nvSpPr>
          <p:cNvPr id="3" name="文本占位符 2"/>
          <p:cNvSpPr>
            <a:spLocks noGrp="1"/>
          </p:cNvSpPr>
          <p:nvPr>
            <p:ph type="body" idx="1"/>
          </p:nvPr>
        </p:nvSpPr>
        <p:spPr>
          <a:xfrm>
            <a:off x="539496" y="1237129"/>
            <a:ext cx="11048070" cy="5020236"/>
          </a:xfrm>
        </p:spPr>
        <p:txBody>
          <a:bodyPr>
            <a:normAutofit fontScale="77500" lnSpcReduction="20000"/>
          </a:bodyPr>
          <a:lstStyle/>
          <a:p>
            <a:r>
              <a:rPr lang="zh-CN" altLang="zh-CN" dirty="0" smtClean="0"/>
              <a:t>它</a:t>
            </a:r>
            <a:r>
              <a:rPr lang="zh-CN" altLang="zh-CN" dirty="0"/>
              <a:t>的作用是定义了两个与前面一样结构体变量</a:t>
            </a:r>
            <a:r>
              <a:rPr lang="en-US" altLang="zh-CN" dirty="0"/>
              <a:t>stul</a:t>
            </a:r>
            <a:r>
              <a:rPr lang="zh-CN" altLang="zh-CN" dirty="0"/>
              <a:t>和</a:t>
            </a:r>
            <a:r>
              <a:rPr lang="en-US" altLang="zh-CN" dirty="0"/>
              <a:t>stu2</a:t>
            </a:r>
            <a:r>
              <a:rPr lang="zh-CN" altLang="zh-CN" dirty="0"/>
              <a:t>，但并未定义结构体，因此以后不能采用类似“</a:t>
            </a:r>
            <a:r>
              <a:rPr lang="en-US" altLang="zh-CN" dirty="0"/>
              <a:t>struct student stu;</a:t>
            </a:r>
            <a:r>
              <a:rPr lang="zh-CN" altLang="zh-CN" dirty="0"/>
              <a:t>”方式定义结构体类型变量。</a:t>
            </a:r>
          </a:p>
          <a:p>
            <a:r>
              <a:rPr lang="zh-CN" altLang="zh-CN" dirty="0"/>
              <a:t>这种定义方法的一般形式为：</a:t>
            </a:r>
          </a:p>
          <a:p>
            <a:pPr indent="0">
              <a:buNone/>
            </a:pPr>
            <a:r>
              <a:rPr lang="en-US" altLang="zh-CN" dirty="0"/>
              <a:t>struct</a:t>
            </a:r>
            <a:endParaRPr lang="zh-CN" altLang="zh-CN" dirty="0"/>
          </a:p>
          <a:p>
            <a:pPr indent="0">
              <a:buNone/>
            </a:pPr>
            <a:r>
              <a:rPr lang="en-US" altLang="zh-CN" dirty="0"/>
              <a:t>{</a:t>
            </a:r>
            <a:endParaRPr lang="zh-CN" altLang="zh-CN" dirty="0"/>
          </a:p>
          <a:p>
            <a:pPr indent="0">
              <a:buNone/>
            </a:pPr>
            <a:r>
              <a:rPr lang="zh-CN" altLang="zh-CN" dirty="0"/>
              <a:t>成员说明列表</a:t>
            </a:r>
          </a:p>
          <a:p>
            <a:pPr indent="0">
              <a:buNone/>
            </a:pPr>
            <a:r>
              <a:rPr lang="en-US" altLang="zh-CN" dirty="0"/>
              <a:t>}</a:t>
            </a:r>
            <a:r>
              <a:rPr lang="zh-CN" altLang="zh-CN" dirty="0"/>
              <a:t>变量名列表</a:t>
            </a:r>
            <a:r>
              <a:rPr lang="en-US" altLang="zh-CN" dirty="0"/>
              <a:t>;</a:t>
            </a:r>
            <a:endParaRPr lang="zh-CN" altLang="zh-CN" dirty="0"/>
          </a:p>
          <a:p>
            <a:r>
              <a:rPr lang="zh-CN" altLang="zh-CN" dirty="0"/>
              <a:t>关于结构体类型与结构体变量的几点说明：</a:t>
            </a:r>
          </a:p>
          <a:p>
            <a:pPr marL="0" indent="358775">
              <a:buNone/>
            </a:pPr>
            <a:r>
              <a:rPr lang="zh-CN" altLang="zh-CN" dirty="0"/>
              <a:t>①结构体类型与结构体变量是不同的</a:t>
            </a:r>
            <a:r>
              <a:rPr lang="zh-CN" altLang="zh-CN" dirty="0" smtClean="0"/>
              <a:t>概念</a:t>
            </a:r>
            <a:r>
              <a:rPr lang="zh-CN" altLang="en-US" dirty="0"/>
              <a:t>。</a:t>
            </a:r>
            <a:r>
              <a:rPr lang="zh-CN" altLang="zh-CN" dirty="0" smtClean="0"/>
              <a:t>只能</a:t>
            </a:r>
            <a:r>
              <a:rPr lang="zh-CN" altLang="zh-CN" dirty="0"/>
              <a:t>对结构体变量赋值、存取或运算，而不能对一个结构体类型赋值、存取或运算。在编译时，对类型是不分配存储空间，只对变量分配存储空间。</a:t>
            </a:r>
          </a:p>
          <a:p>
            <a:pPr marL="0" indent="358775">
              <a:buNone/>
            </a:pPr>
            <a:r>
              <a:rPr lang="zh-CN" altLang="zh-CN" dirty="0"/>
              <a:t>②对结构体中的成员，可以单独使用，它的作用与地位相当于普通变量。</a:t>
            </a:r>
          </a:p>
          <a:p>
            <a:pPr marL="0" indent="358775">
              <a:buNone/>
            </a:pPr>
            <a:r>
              <a:rPr lang="zh-CN" altLang="zh-CN" dirty="0"/>
              <a:t>③成员名可以与程序中的变量名相同，两者不代表同一对象。例如，程序中可以另外定义一个变量</a:t>
            </a:r>
            <a:r>
              <a:rPr lang="en-US" altLang="zh-CN" dirty="0"/>
              <a:t>num</a:t>
            </a:r>
            <a:r>
              <a:rPr lang="zh-CN" altLang="zh-CN" dirty="0"/>
              <a:t>，它与</a:t>
            </a:r>
            <a:r>
              <a:rPr lang="en-US" altLang="zh-CN" dirty="0"/>
              <a:t>struct student</a:t>
            </a:r>
            <a:r>
              <a:rPr lang="zh-CN" altLang="zh-CN" dirty="0"/>
              <a:t>中的</a:t>
            </a:r>
            <a:r>
              <a:rPr lang="en-US" altLang="zh-CN" dirty="0"/>
              <a:t>num</a:t>
            </a:r>
            <a:r>
              <a:rPr lang="zh-CN" altLang="zh-CN" dirty="0"/>
              <a:t>是两回事，互不干扰。</a:t>
            </a:r>
            <a:endParaRPr lang="zh-CN" altLang="en-US" dirty="0"/>
          </a:p>
        </p:txBody>
      </p:sp>
    </p:spTree>
    <p:extLst>
      <p:ext uri="{BB962C8B-B14F-4D97-AF65-F5344CB8AC3E}">
        <p14:creationId xmlns:p14="http://schemas.microsoft.com/office/powerpoint/2010/main" val="151899307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marR="0" rtl="0"/>
            <a:r>
              <a:rPr lang="en-US" altLang="zh-CN" b="1" i="0" u="none" strike="noStrike" kern="2200" baseline="0" smtClean="0">
                <a:latin typeface="Calibri" panose="020F0502020204030204" pitchFamily="34" charset="0"/>
                <a:ea typeface="宋体" panose="02010600030101010101" pitchFamily="2" charset="-122"/>
              </a:rPr>
              <a:t>9</a:t>
            </a:r>
            <a:r>
              <a:rPr lang="en-US" altLang="zh-CN" b="1" i="0" u="none" strike="noStrike" kern="2200" baseline="0" smtClean="0">
                <a:latin typeface="Times New Roman" panose="02020603050405020304" pitchFamily="18" charset="0"/>
                <a:ea typeface="宋体" panose="02010600030101010101" pitchFamily="2" charset="-122"/>
              </a:rPr>
              <a:t>.</a:t>
            </a:r>
            <a:r>
              <a:rPr lang="en-US" altLang="zh-CN" b="1" i="0" u="none" strike="noStrike" kern="2200" baseline="0" smtClean="0">
                <a:latin typeface="Calibri" panose="020F0502020204030204" pitchFamily="34" charset="0"/>
                <a:ea typeface="宋体" panose="02010600030101010101" pitchFamily="2" charset="-122"/>
              </a:rPr>
              <a:t>2.2 </a:t>
            </a:r>
            <a:r>
              <a:rPr lang="zh-CN" altLang="en-US" b="1" i="0" u="none" strike="noStrike" kern="2200" baseline="0" smtClean="0">
                <a:latin typeface="Calibri" panose="020F0502020204030204" pitchFamily="34" charset="0"/>
                <a:ea typeface="宋体" panose="02010600030101010101" pitchFamily="2" charset="-122"/>
              </a:rPr>
              <a:t>结构体变量的初始化</a:t>
            </a:r>
            <a:endParaRPr lang="zh-CN" altLang="en-US" b="1" i="0" u="none" strike="noStrike" kern="2200" baseline="0" smtClean="0">
              <a:latin typeface="Times New Roman" panose="02020603050405020304" pitchFamily="18" charset="0"/>
              <a:ea typeface="宋体" panose="02010600030101010101" pitchFamily="2" charset="-122"/>
            </a:endParaRPr>
          </a:p>
        </p:txBody>
      </p:sp>
      <p:sp>
        <p:nvSpPr>
          <p:cNvPr id="3" name="文本占位符 2"/>
          <p:cNvSpPr>
            <a:spLocks noGrp="1"/>
          </p:cNvSpPr>
          <p:nvPr>
            <p:ph type="body" idx="1"/>
          </p:nvPr>
        </p:nvSpPr>
        <p:spPr>
          <a:xfrm>
            <a:off x="521209" y="1264023"/>
            <a:ext cx="7932510" cy="5065059"/>
          </a:xfrm>
        </p:spPr>
        <p:txBody>
          <a:bodyPr>
            <a:normAutofit fontScale="55000" lnSpcReduction="20000"/>
          </a:bodyPr>
          <a:lstStyle/>
          <a:p>
            <a:r>
              <a:rPr lang="zh-CN" altLang="zh-CN" dirty="0"/>
              <a:t>在定义结构体变量的同时给结构体变量赋初始值，称为结构体变量的初始化。一般形式为：</a:t>
            </a:r>
          </a:p>
          <a:p>
            <a:r>
              <a:rPr lang="zh-CN" altLang="zh-CN" dirty="0"/>
              <a:t>结构体变量</a:t>
            </a:r>
            <a:r>
              <a:rPr lang="en-US" altLang="zh-CN" dirty="0"/>
              <a:t>=</a:t>
            </a:r>
            <a:r>
              <a:rPr lang="zh-CN" altLang="zh-CN" dirty="0"/>
              <a:t>初始化列表</a:t>
            </a:r>
            <a:r>
              <a:rPr lang="en-US" altLang="zh-CN" dirty="0"/>
              <a:t>;</a:t>
            </a:r>
            <a:endParaRPr lang="zh-CN" altLang="zh-CN" dirty="0"/>
          </a:p>
          <a:p>
            <a:r>
              <a:rPr lang="zh-CN" altLang="zh-CN" dirty="0"/>
              <a:t>初始化列表是用花括号括起来的一些常量，这些常量依次赋给结构体变量中的各成员。</a:t>
            </a:r>
          </a:p>
          <a:p>
            <a:r>
              <a:rPr lang="zh-CN" altLang="zh-CN" dirty="0"/>
              <a:t>例</a:t>
            </a:r>
            <a:r>
              <a:rPr lang="en-US" altLang="zh-CN" dirty="0"/>
              <a:t>9.1 </a:t>
            </a:r>
            <a:r>
              <a:rPr lang="zh-CN" altLang="zh-CN" dirty="0"/>
              <a:t>分析下列程序的输出结果。</a:t>
            </a:r>
          </a:p>
          <a:p>
            <a:pPr marL="0" indent="358775">
              <a:buNone/>
            </a:pPr>
            <a:r>
              <a:rPr lang="en-US" altLang="zh-CN" dirty="0"/>
              <a:t>#include&lt;stdio.h&gt;</a:t>
            </a:r>
            <a:endParaRPr lang="zh-CN" altLang="zh-CN" dirty="0"/>
          </a:p>
          <a:p>
            <a:pPr marL="0" indent="358775">
              <a:buNone/>
            </a:pPr>
            <a:r>
              <a:rPr lang="en-US" altLang="zh-CN" dirty="0"/>
              <a:t>#include&lt;windows.h&gt;</a:t>
            </a:r>
            <a:endParaRPr lang="zh-CN" altLang="zh-CN" dirty="0"/>
          </a:p>
          <a:p>
            <a:pPr marL="0" indent="358775">
              <a:buNone/>
            </a:pPr>
            <a:r>
              <a:rPr lang="en-US" altLang="zh-CN" dirty="0"/>
              <a:t>main()</a:t>
            </a:r>
            <a:endParaRPr lang="zh-CN" altLang="zh-CN" dirty="0"/>
          </a:p>
          <a:p>
            <a:pPr marL="0" indent="358775">
              <a:buNone/>
            </a:pPr>
            <a:r>
              <a:rPr lang="en-US" altLang="zh-CN" dirty="0"/>
              <a:t>{ </a:t>
            </a:r>
            <a:r>
              <a:rPr lang="en-US" altLang="zh-CN" dirty="0" err="1"/>
              <a:t>struct</a:t>
            </a:r>
            <a:r>
              <a:rPr lang="en-US" altLang="zh-CN" dirty="0"/>
              <a:t> </a:t>
            </a:r>
            <a:r>
              <a:rPr lang="en-US" altLang="zh-CN" dirty="0" smtClean="0"/>
              <a:t>student               </a:t>
            </a:r>
            <a:r>
              <a:rPr lang="en-US" altLang="zh-CN" dirty="0"/>
              <a:t>/*</a:t>
            </a:r>
            <a:r>
              <a:rPr lang="zh-CN" altLang="zh-CN" dirty="0"/>
              <a:t>声明结构数据体类型</a:t>
            </a:r>
            <a:r>
              <a:rPr lang="en-US" altLang="zh-CN" dirty="0"/>
              <a:t>*/</a:t>
            </a:r>
            <a:endParaRPr lang="zh-CN" altLang="zh-CN" dirty="0"/>
          </a:p>
          <a:p>
            <a:pPr marL="0" indent="358775">
              <a:buNone/>
            </a:pPr>
            <a:r>
              <a:rPr lang="en-US" altLang="zh-CN" dirty="0"/>
              <a:t>  </a:t>
            </a:r>
            <a:r>
              <a:rPr lang="en-US" altLang="zh-CN" dirty="0" smtClean="0"/>
              <a:t> {</a:t>
            </a:r>
            <a:r>
              <a:rPr lang="en-US" altLang="zh-CN" dirty="0" err="1" smtClean="0"/>
              <a:t>int</a:t>
            </a:r>
            <a:r>
              <a:rPr lang="en-US" altLang="zh-CN" dirty="0" smtClean="0"/>
              <a:t> </a:t>
            </a:r>
            <a:r>
              <a:rPr lang="en-US" altLang="zh-CN" dirty="0"/>
              <a:t>num;</a:t>
            </a:r>
            <a:endParaRPr lang="zh-CN" altLang="zh-CN" dirty="0"/>
          </a:p>
          <a:p>
            <a:pPr marL="0" indent="358775">
              <a:buNone/>
            </a:pPr>
            <a:r>
              <a:rPr lang="en-US" altLang="zh-CN" dirty="0"/>
              <a:t>   </a:t>
            </a:r>
            <a:r>
              <a:rPr lang="en-US" altLang="zh-CN" dirty="0" smtClean="0"/>
              <a:t> char </a:t>
            </a:r>
            <a:r>
              <a:rPr lang="en-US" altLang="zh-CN" dirty="0"/>
              <a:t>name[20];</a:t>
            </a:r>
            <a:endParaRPr lang="zh-CN" altLang="zh-CN" dirty="0"/>
          </a:p>
          <a:p>
            <a:pPr marL="0" indent="358775">
              <a:buNone/>
            </a:pPr>
            <a:r>
              <a:rPr lang="en-US" altLang="zh-CN" dirty="0"/>
              <a:t>  </a:t>
            </a:r>
            <a:r>
              <a:rPr lang="en-US" altLang="zh-CN" dirty="0" smtClean="0"/>
              <a:t>  char </a:t>
            </a:r>
            <a:r>
              <a:rPr lang="en-US" altLang="zh-CN" dirty="0"/>
              <a:t>sex;</a:t>
            </a:r>
            <a:endParaRPr lang="zh-CN" altLang="zh-CN" dirty="0"/>
          </a:p>
          <a:p>
            <a:pPr marL="0" indent="358775">
              <a:buNone/>
            </a:pPr>
            <a:r>
              <a:rPr lang="en-US" altLang="zh-CN" dirty="0"/>
              <a:t>  </a:t>
            </a:r>
            <a:r>
              <a:rPr lang="en-US" altLang="zh-CN" dirty="0" smtClean="0"/>
              <a:t>  char </a:t>
            </a:r>
            <a:r>
              <a:rPr lang="en-US" altLang="zh-CN" dirty="0"/>
              <a:t>addr[40];    	</a:t>
            </a:r>
            <a:endParaRPr lang="zh-CN" altLang="zh-CN" dirty="0"/>
          </a:p>
          <a:p>
            <a:pPr marL="0" indent="358775">
              <a:buNone/>
            </a:pPr>
            <a:r>
              <a:rPr lang="en-US" altLang="zh-CN" dirty="0" smtClean="0"/>
              <a:t>   } </a:t>
            </a:r>
            <a:r>
              <a:rPr lang="en-US" altLang="zh-CN" dirty="0"/>
              <a:t>stu={202201,"Wang Hua",</a:t>
            </a:r>
            <a:r>
              <a:rPr lang="zh-CN" altLang="zh-CN" dirty="0"/>
              <a:t>´</a:t>
            </a:r>
            <a:r>
              <a:rPr lang="en-US" altLang="zh-CN" dirty="0"/>
              <a:t>M</a:t>
            </a:r>
            <a:r>
              <a:rPr lang="zh-CN" altLang="zh-CN" dirty="0"/>
              <a:t>´</a:t>
            </a:r>
            <a:r>
              <a:rPr lang="en-US" altLang="zh-CN" dirty="0"/>
              <a:t>,"123 Zaoyuan Road"};  </a:t>
            </a:r>
            <a:r>
              <a:rPr lang="en-US" altLang="zh-CN" dirty="0" smtClean="0"/>
              <a:t> /*</a:t>
            </a:r>
            <a:r>
              <a:rPr lang="zh-CN" altLang="zh-CN" dirty="0"/>
              <a:t>定义结构体变量</a:t>
            </a:r>
            <a:r>
              <a:rPr lang="en-US" altLang="zh-CN" dirty="0"/>
              <a:t>stu</a:t>
            </a:r>
            <a:r>
              <a:rPr lang="zh-CN" altLang="zh-CN" dirty="0"/>
              <a:t>，并赋初值</a:t>
            </a:r>
            <a:r>
              <a:rPr lang="en-US" altLang="zh-CN" dirty="0"/>
              <a:t>*/</a:t>
            </a:r>
            <a:endParaRPr lang="zh-CN" altLang="zh-CN" dirty="0"/>
          </a:p>
          <a:p>
            <a:pPr marL="0" indent="358775">
              <a:buNone/>
            </a:pPr>
            <a:r>
              <a:rPr lang="en-US" altLang="zh-CN" dirty="0" smtClean="0"/>
              <a:t> </a:t>
            </a:r>
            <a:r>
              <a:rPr lang="en-US" altLang="zh-CN" dirty="0" err="1" smtClean="0"/>
              <a:t>printf</a:t>
            </a:r>
            <a:r>
              <a:rPr lang="en-US" altLang="zh-CN" dirty="0"/>
              <a:t>("No</a:t>
            </a:r>
            <a:r>
              <a:rPr lang="zh-CN" altLang="zh-CN" dirty="0"/>
              <a:t>：</a:t>
            </a:r>
            <a:r>
              <a:rPr lang="en-US" altLang="zh-CN" dirty="0"/>
              <a:t>%d\nName</a:t>
            </a:r>
            <a:r>
              <a:rPr lang="zh-CN" altLang="zh-CN" dirty="0"/>
              <a:t>：</a:t>
            </a:r>
            <a:r>
              <a:rPr lang="en-US" altLang="zh-CN" dirty="0"/>
              <a:t>%s\nSex</a:t>
            </a:r>
            <a:r>
              <a:rPr lang="zh-CN" altLang="zh-CN" dirty="0"/>
              <a:t>：</a:t>
            </a:r>
            <a:r>
              <a:rPr lang="en-US" altLang="zh-CN" dirty="0"/>
              <a:t>%c\nAddress</a:t>
            </a:r>
            <a:r>
              <a:rPr lang="zh-CN" altLang="zh-CN" dirty="0"/>
              <a:t>：</a:t>
            </a:r>
            <a:r>
              <a:rPr lang="en-US" altLang="zh-CN" dirty="0"/>
              <a:t>%s\n ",stu.num,stu.name, stu.sex,stu.addr);</a:t>
            </a:r>
            <a:endParaRPr lang="zh-CN" altLang="zh-CN" dirty="0"/>
          </a:p>
          <a:p>
            <a:pPr marL="0" indent="358775">
              <a:buNone/>
            </a:pPr>
            <a:r>
              <a:rPr lang="en-US" altLang="zh-CN" dirty="0" smtClean="0"/>
              <a:t> system</a:t>
            </a:r>
            <a:r>
              <a:rPr lang="en-US" altLang="zh-CN" dirty="0"/>
              <a:t>("pause");</a:t>
            </a:r>
            <a:endParaRPr lang="zh-CN" altLang="zh-CN" dirty="0"/>
          </a:p>
          <a:p>
            <a:pPr marL="0" indent="358775">
              <a:buNone/>
            </a:pPr>
            <a:r>
              <a:rPr lang="en-US" altLang="zh-CN" dirty="0" smtClean="0"/>
              <a:t>}</a:t>
            </a:r>
            <a:endParaRPr lang="zh-CN" altLang="zh-CN" dirty="0"/>
          </a:p>
        </p:txBody>
      </p:sp>
      <p:sp>
        <p:nvSpPr>
          <p:cNvPr id="4" name="文本占位符 2"/>
          <p:cNvSpPr txBox="1">
            <a:spLocks/>
          </p:cNvSpPr>
          <p:nvPr/>
        </p:nvSpPr>
        <p:spPr>
          <a:xfrm>
            <a:off x="8679449" y="1373888"/>
            <a:ext cx="3073280" cy="4719822"/>
          </a:xfrm>
          <a:prstGeom prst="rect">
            <a:avLst/>
          </a:prstGeom>
        </p:spPr>
        <p:txBody>
          <a:bodyPr vert="horz" lIns="91440" tIns="45720" rIns="91440" bIns="45720" rtlCol="0">
            <a:normAutofit fontScale="62500" lnSpcReduction="20000"/>
          </a:bodyPr>
          <a:lstStyle>
            <a:lvl1pPr marL="342900" indent="-342900" algn="l" defTabSz="914400" rtl="0" eaLnBrk="1" latinLnBrk="0" hangingPunct="1">
              <a:lnSpc>
                <a:spcPct val="150000"/>
              </a:lnSpc>
              <a:spcBef>
                <a:spcPts val="0"/>
              </a:spcBef>
              <a:spcAft>
                <a:spcPts val="0"/>
              </a:spcAft>
              <a:buClr>
                <a:srgbClr val="FF0000"/>
              </a:buClr>
              <a:buSzPct val="85000"/>
              <a:buFont typeface="Wingdings" panose="05000000000000000000" pitchFamily="2" charset="2"/>
              <a:buChar char="n"/>
              <a:defRPr lang="en-US" sz="2400" kern="1200" dirty="0">
                <a:solidFill>
                  <a:schemeClr val="tx1"/>
                </a:solidFill>
                <a:latin typeface="幼圆" panose="02010509060101010101" pitchFamily="49" charset="-122"/>
                <a:ea typeface="幼圆" panose="02010509060101010101" pitchFamily="49" charset="-122"/>
                <a:cs typeface="+mn-cs"/>
              </a:defRPr>
            </a:lvl1pPr>
            <a:lvl2pPr marL="228600" indent="-228600" algn="l" defTabSz="914400" rtl="0" eaLnBrk="1" latinLnBrk="0" hangingPunct="1">
              <a:lnSpc>
                <a:spcPct val="150000"/>
              </a:lnSpc>
              <a:spcBef>
                <a:spcPts val="0"/>
              </a:spcBef>
              <a:spcAft>
                <a:spcPts val="0"/>
              </a:spcAft>
              <a:buClr>
                <a:srgbClr val="FF0000"/>
              </a:buClr>
              <a:buSzPct val="85000"/>
              <a:buFont typeface="Wingdings" panose="05000000000000000000" pitchFamily="2" charset="2"/>
              <a:buChar char="n"/>
              <a:defRPr lang="en-US" sz="2400" kern="1200" dirty="0">
                <a:solidFill>
                  <a:schemeClr val="tx1"/>
                </a:solidFill>
                <a:latin typeface="幼圆" panose="02010509060101010101" pitchFamily="49" charset="-122"/>
                <a:ea typeface="幼圆" panose="02010509060101010101" pitchFamily="49" charset="-122"/>
                <a:cs typeface="+mn-cs"/>
              </a:defRPr>
            </a:lvl2pPr>
            <a:lvl3pPr marL="685800" indent="-228600" algn="l" defTabSz="914400" rtl="0" eaLnBrk="1" latinLnBrk="0" hangingPunct="1">
              <a:lnSpc>
                <a:spcPct val="150000"/>
              </a:lnSpc>
              <a:spcBef>
                <a:spcPts val="0"/>
              </a:spcBef>
              <a:spcAft>
                <a:spcPts val="0"/>
              </a:spcAft>
              <a:buClr>
                <a:srgbClr val="FF0000"/>
              </a:buClr>
              <a:buSzPct val="85000"/>
              <a:buFont typeface="Wingdings" panose="05000000000000000000" pitchFamily="2" charset="2"/>
              <a:buChar char="n"/>
              <a:defRPr lang="en-US" sz="2400" kern="1200" dirty="0">
                <a:solidFill>
                  <a:schemeClr val="tx1"/>
                </a:solidFill>
                <a:latin typeface="幼圆" panose="02010509060101010101" pitchFamily="49" charset="-122"/>
                <a:ea typeface="幼圆" panose="02010509060101010101" pitchFamily="49" charset="-122"/>
                <a:cs typeface="+mn-cs"/>
              </a:defRPr>
            </a:lvl3pPr>
            <a:lvl4pPr marL="1143000" indent="-228600" algn="l" defTabSz="914400" rtl="0" eaLnBrk="1" latinLnBrk="0" hangingPunct="1">
              <a:lnSpc>
                <a:spcPct val="150000"/>
              </a:lnSpc>
              <a:spcBef>
                <a:spcPts val="0"/>
              </a:spcBef>
              <a:spcAft>
                <a:spcPts val="0"/>
              </a:spcAft>
              <a:buClr>
                <a:srgbClr val="FF0000"/>
              </a:buClr>
              <a:buSzPct val="85000"/>
              <a:buFont typeface="Wingdings" panose="05000000000000000000" pitchFamily="2" charset="2"/>
              <a:buChar char="n"/>
              <a:defRPr lang="en-US" sz="2400" kern="1200" dirty="0" smtClean="0">
                <a:solidFill>
                  <a:schemeClr val="tx1"/>
                </a:solidFill>
                <a:latin typeface="幼圆" panose="02010509060101010101" pitchFamily="49" charset="-122"/>
                <a:ea typeface="幼圆" panose="02010509060101010101" pitchFamily="49" charset="-122"/>
                <a:cs typeface="+mn-cs"/>
              </a:defRPr>
            </a:lvl4pPr>
            <a:lvl5pPr marL="1600200" indent="-228600" algn="l" defTabSz="914400" rtl="0" eaLnBrk="1" latinLnBrk="0" hangingPunct="1">
              <a:lnSpc>
                <a:spcPct val="150000"/>
              </a:lnSpc>
              <a:spcBef>
                <a:spcPts val="0"/>
              </a:spcBef>
              <a:spcAft>
                <a:spcPts val="0"/>
              </a:spcAft>
              <a:buClr>
                <a:srgbClr val="FF0000"/>
              </a:buClr>
              <a:buSzPct val="85000"/>
              <a:buFont typeface="Wingdings" panose="05000000000000000000" pitchFamily="2" charset="2"/>
              <a:buChar char="n"/>
              <a:defRPr lang="en-US" sz="2400" kern="1200" dirty="0" smtClean="0">
                <a:solidFill>
                  <a:schemeClr val="tx1"/>
                </a:solidFill>
                <a:latin typeface="幼圆" panose="02010509060101010101" pitchFamily="49" charset="-122"/>
                <a:ea typeface="幼圆" panose="02010509060101010101" pitchFamily="49" charset="-122"/>
                <a:cs typeface="+mn-cs"/>
              </a:defRPr>
            </a:lvl5pPr>
            <a:lvl6pPr marL="2057400" indent="-228600" algn="l" defTabSz="914400" rtl="0" eaLnBrk="1" latinLnBrk="0" hangingPunct="1">
              <a:lnSpc>
                <a:spcPct val="150000"/>
              </a:lnSpc>
              <a:spcBef>
                <a:spcPts val="1000"/>
              </a:spcBef>
              <a:spcAft>
                <a:spcPts val="1200"/>
              </a:spcAft>
              <a:buFont typeface="Arial" panose="020B0604020202020204" pitchFamily="34" charset="0"/>
              <a:buChar char="•"/>
              <a:defRPr lang="en-US" sz="1200" kern="1200" dirty="0" smtClean="0">
                <a:solidFill>
                  <a:schemeClr val="tx1"/>
                </a:solidFill>
                <a:latin typeface="+mn-lt"/>
                <a:ea typeface="+mn-ea"/>
                <a:cs typeface="+mn-cs"/>
              </a:defRPr>
            </a:lvl6pPr>
            <a:lvl7pPr marL="2514600" indent="-228600" algn="l" defTabSz="914400" rtl="0" eaLnBrk="1" latinLnBrk="0" hangingPunct="1">
              <a:lnSpc>
                <a:spcPct val="150000"/>
              </a:lnSpc>
              <a:spcBef>
                <a:spcPts val="1000"/>
              </a:spcBef>
              <a:spcAft>
                <a:spcPts val="1200"/>
              </a:spcAft>
              <a:buFont typeface="Arial" panose="020B0604020202020204" pitchFamily="34" charset="0"/>
              <a:buChar char="•"/>
              <a:defRPr lang="en-US" sz="1200" kern="1200" dirty="0" smtClean="0">
                <a:solidFill>
                  <a:schemeClr val="tx1"/>
                </a:solidFill>
                <a:latin typeface="+mn-lt"/>
                <a:ea typeface="+mn-ea"/>
                <a:cs typeface="+mn-cs"/>
              </a:defRPr>
            </a:lvl7pPr>
            <a:lvl8pPr marL="2971800" indent="-228600" algn="l" defTabSz="914400" rtl="0" eaLnBrk="1" latinLnBrk="0" hangingPunct="1">
              <a:lnSpc>
                <a:spcPct val="150000"/>
              </a:lnSpc>
              <a:spcBef>
                <a:spcPts val="1000"/>
              </a:spcBef>
              <a:spcAft>
                <a:spcPts val="1200"/>
              </a:spcAft>
              <a:buFont typeface="Arial" panose="020B0604020202020204" pitchFamily="34" charset="0"/>
              <a:buChar char="•"/>
              <a:defRPr lang="en-US" sz="1200" kern="1200" dirty="0" smtClean="0">
                <a:solidFill>
                  <a:schemeClr val="tx1"/>
                </a:solidFill>
                <a:latin typeface="+mn-lt"/>
                <a:ea typeface="+mn-ea"/>
                <a:cs typeface="+mn-cs"/>
              </a:defRPr>
            </a:lvl8pPr>
            <a:lvl9pPr marL="3429000" indent="-228600" algn="l" defTabSz="914400" rtl="0" eaLnBrk="1" latinLnBrk="0" hangingPunct="1">
              <a:lnSpc>
                <a:spcPct val="90000"/>
              </a:lnSpc>
              <a:spcBef>
                <a:spcPct val="30000"/>
              </a:spcBef>
              <a:buFont typeface="Arial" panose="020B0604020202020204" pitchFamily="34" charset="0"/>
              <a:buNone/>
              <a:defRPr sz="1200" kern="1200">
                <a:solidFill>
                  <a:schemeClr val="tx1"/>
                </a:solidFill>
                <a:latin typeface="+mn-lt"/>
                <a:ea typeface="+mn-ea"/>
                <a:cs typeface="+mn-cs"/>
              </a:defRPr>
            </a:lvl9pPr>
          </a:lstStyle>
          <a:p>
            <a:pPr marL="179388" indent="-179388"/>
            <a:r>
              <a:rPr lang="zh-CN" altLang="en-US" dirty="0" smtClean="0"/>
              <a:t>程序运行结果如下：</a:t>
            </a:r>
          </a:p>
          <a:p>
            <a:pPr marL="179388" indent="-179388"/>
            <a:r>
              <a:rPr lang="en-US" altLang="zh-CN" dirty="0" smtClean="0"/>
              <a:t>No:202201</a:t>
            </a:r>
            <a:endParaRPr lang="zh-CN" altLang="en-US" dirty="0" smtClean="0"/>
          </a:p>
          <a:p>
            <a:pPr marL="179388" indent="-179388"/>
            <a:r>
              <a:rPr lang="en-US" altLang="zh-CN" dirty="0" smtClean="0"/>
              <a:t>Name: Wang Hua</a:t>
            </a:r>
            <a:endParaRPr lang="zh-CN" altLang="en-US" dirty="0" smtClean="0"/>
          </a:p>
          <a:p>
            <a:pPr marL="179388" indent="-179388"/>
            <a:r>
              <a:rPr lang="en-US" altLang="zh-CN" dirty="0" err="1" smtClean="0"/>
              <a:t>Sex:M</a:t>
            </a:r>
            <a:endParaRPr lang="zh-CN" altLang="en-US" dirty="0" smtClean="0"/>
          </a:p>
          <a:p>
            <a:pPr marL="179388" indent="-179388"/>
            <a:r>
              <a:rPr lang="en-US" altLang="zh-CN" dirty="0" smtClean="0"/>
              <a:t>Add:123 </a:t>
            </a:r>
            <a:r>
              <a:rPr lang="en-US" altLang="zh-CN" dirty="0" err="1" smtClean="0"/>
              <a:t>Zaoyuan</a:t>
            </a:r>
            <a:r>
              <a:rPr lang="en-US" altLang="zh-CN" dirty="0" smtClean="0"/>
              <a:t> Road</a:t>
            </a:r>
            <a:endParaRPr lang="zh-CN" altLang="en-US" dirty="0" smtClean="0"/>
          </a:p>
          <a:p>
            <a:pPr marL="179388" indent="-179388"/>
            <a:r>
              <a:rPr lang="zh-CN" altLang="en-US" dirty="0" smtClean="0"/>
              <a:t>程序分析：</a:t>
            </a:r>
            <a:endParaRPr lang="en-US" altLang="zh-CN" dirty="0" smtClean="0"/>
          </a:p>
          <a:p>
            <a:pPr marL="179388" indent="-179388">
              <a:buFont typeface="Wingdings" panose="05000000000000000000" pitchFamily="2" charset="2"/>
              <a:buChar char="Ø"/>
            </a:pPr>
            <a:r>
              <a:rPr lang="zh-CN" altLang="en-US" dirty="0" smtClean="0"/>
              <a:t>程序中声明了一个结构体名为</a:t>
            </a:r>
            <a:r>
              <a:rPr lang="en-US" altLang="zh-CN" dirty="0" smtClean="0"/>
              <a:t>student</a:t>
            </a:r>
            <a:r>
              <a:rPr lang="zh-CN" altLang="en-US" dirty="0" smtClean="0"/>
              <a:t>的结构体类型，有</a:t>
            </a:r>
            <a:r>
              <a:rPr lang="en-US" altLang="zh-CN" dirty="0" smtClean="0"/>
              <a:t>4</a:t>
            </a:r>
            <a:r>
              <a:rPr lang="zh-CN" altLang="en-US" dirty="0" smtClean="0"/>
              <a:t>个成员。</a:t>
            </a:r>
            <a:endParaRPr lang="en-US" altLang="zh-CN" dirty="0" smtClean="0"/>
          </a:p>
          <a:p>
            <a:pPr marL="179388" indent="-179388">
              <a:buFont typeface="Wingdings" panose="05000000000000000000" pitchFamily="2" charset="2"/>
              <a:buChar char="Ø"/>
            </a:pPr>
            <a:r>
              <a:rPr lang="zh-CN" altLang="en-US" dirty="0" smtClean="0"/>
              <a:t>在声明类型的同时定义了结构体变量</a:t>
            </a:r>
            <a:r>
              <a:rPr lang="en-US" altLang="zh-CN" dirty="0" err="1" smtClean="0"/>
              <a:t>stu</a:t>
            </a:r>
            <a:endParaRPr lang="en-US" altLang="zh-CN" dirty="0" smtClean="0"/>
          </a:p>
          <a:p>
            <a:pPr marL="179388" indent="-179388">
              <a:buFont typeface="Wingdings" panose="05000000000000000000" pitchFamily="2" charset="2"/>
              <a:buChar char="Ø"/>
            </a:pPr>
            <a:r>
              <a:rPr lang="zh-CN" altLang="en-US" dirty="0" smtClean="0"/>
              <a:t>在定义变量的同时，进行初始化。</a:t>
            </a:r>
            <a:endParaRPr lang="en-US" altLang="zh-CN" dirty="0" smtClean="0"/>
          </a:p>
          <a:p>
            <a:pPr marL="179388" indent="-179388">
              <a:buFont typeface="Wingdings" panose="05000000000000000000" pitchFamily="2" charset="2"/>
              <a:buChar char="Ø"/>
            </a:pPr>
            <a:r>
              <a:rPr lang="zh-CN" altLang="en-US" dirty="0" smtClean="0"/>
              <a:t>变量</a:t>
            </a:r>
            <a:r>
              <a:rPr lang="en-US" altLang="zh-CN" dirty="0" err="1" smtClean="0"/>
              <a:t>stu</a:t>
            </a:r>
            <a:r>
              <a:rPr lang="zh-CN" altLang="en-US" dirty="0" smtClean="0"/>
              <a:t>各成员的值：</a:t>
            </a:r>
            <a:endParaRPr lang="zh-CN" altLang="en-US" dirty="0"/>
          </a:p>
        </p:txBody>
      </p:sp>
    </p:spTree>
    <p:extLst>
      <p:ext uri="{BB962C8B-B14F-4D97-AF65-F5344CB8AC3E}">
        <p14:creationId xmlns:p14="http://schemas.microsoft.com/office/powerpoint/2010/main" val="323078408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marR="0" rtl="0"/>
            <a:r>
              <a:rPr lang="en-US" altLang="zh-CN" b="1" i="0" u="none" strike="noStrike" kern="2200" baseline="0" smtClean="0">
                <a:latin typeface="Calibri" panose="020F0502020204030204" pitchFamily="34" charset="0"/>
                <a:ea typeface="宋体" panose="02010600030101010101" pitchFamily="2" charset="-122"/>
              </a:rPr>
              <a:t>9</a:t>
            </a:r>
            <a:r>
              <a:rPr lang="en-US" altLang="zh-CN" b="1" i="0" u="none" strike="noStrike" kern="2200" baseline="0" smtClean="0">
                <a:latin typeface="Times New Roman" panose="02020603050405020304" pitchFamily="18" charset="0"/>
                <a:ea typeface="宋体" panose="02010600030101010101" pitchFamily="2" charset="-122"/>
              </a:rPr>
              <a:t>.</a:t>
            </a:r>
            <a:r>
              <a:rPr lang="en-US" altLang="zh-CN" b="1" i="0" u="none" strike="noStrike" kern="2200" baseline="0" smtClean="0">
                <a:latin typeface="Calibri" panose="020F0502020204030204" pitchFamily="34" charset="0"/>
                <a:ea typeface="宋体" panose="02010600030101010101" pitchFamily="2" charset="-122"/>
              </a:rPr>
              <a:t>2</a:t>
            </a:r>
            <a:r>
              <a:rPr lang="en-US" altLang="zh-CN" b="1" i="0" u="none" strike="noStrike" kern="2200" baseline="0" smtClean="0">
                <a:latin typeface="Times New Roman" panose="02020603050405020304" pitchFamily="18" charset="0"/>
                <a:ea typeface="宋体" panose="02010600030101010101" pitchFamily="2" charset="-122"/>
              </a:rPr>
              <a:t>.</a:t>
            </a:r>
            <a:r>
              <a:rPr lang="en-US" altLang="zh-CN" b="1" i="0" u="none" strike="noStrike" kern="2200" baseline="0" smtClean="0">
                <a:latin typeface="Calibri" panose="020F0502020204030204" pitchFamily="34" charset="0"/>
                <a:ea typeface="宋体" panose="02010600030101010101" pitchFamily="2" charset="-122"/>
              </a:rPr>
              <a:t>3</a:t>
            </a:r>
            <a:r>
              <a:rPr lang="zh-CN" altLang="en-US" b="1" i="0" u="none" strike="noStrike" kern="2200" baseline="0" smtClean="0">
                <a:latin typeface="Calibri" panose="020F0502020204030204" pitchFamily="34" charset="0"/>
                <a:ea typeface="宋体" panose="02010600030101010101" pitchFamily="2" charset="-122"/>
              </a:rPr>
              <a:t>  结构体变量的引用</a:t>
            </a:r>
            <a:endParaRPr lang="zh-CN" altLang="en-US" b="1" i="0" u="none" strike="noStrike" kern="2200" baseline="0" smtClean="0">
              <a:latin typeface="Times New Roman" panose="02020603050405020304" pitchFamily="18" charset="0"/>
              <a:ea typeface="宋体" panose="02010600030101010101" pitchFamily="2" charset="-122"/>
            </a:endParaRPr>
          </a:p>
        </p:txBody>
      </p:sp>
      <p:sp>
        <p:nvSpPr>
          <p:cNvPr id="3" name="文本占位符 2"/>
          <p:cNvSpPr>
            <a:spLocks noGrp="1"/>
          </p:cNvSpPr>
          <p:nvPr>
            <p:ph type="body" idx="1"/>
          </p:nvPr>
        </p:nvSpPr>
        <p:spPr/>
        <p:txBody>
          <a:bodyPr>
            <a:normAutofit fontScale="62500" lnSpcReduction="20000"/>
          </a:bodyPr>
          <a:lstStyle/>
          <a:p>
            <a:pPr marL="179388" indent="-179388"/>
            <a:r>
              <a:rPr lang="zh-CN" altLang="zh-CN" dirty="0"/>
              <a:t>引用一个结构体变量有两种方式，即通过结构体变量名和通过指向结构体的指针变量。</a:t>
            </a:r>
          </a:p>
          <a:p>
            <a:pPr marL="0" indent="0">
              <a:buNone/>
            </a:pPr>
            <a:r>
              <a:rPr lang="en-US" altLang="zh-CN" dirty="0" smtClean="0"/>
              <a:t>1</a:t>
            </a:r>
            <a:r>
              <a:rPr lang="en-US" altLang="zh-CN" dirty="0"/>
              <a:t>.</a:t>
            </a:r>
            <a:r>
              <a:rPr lang="zh-CN" altLang="zh-CN" dirty="0"/>
              <a:t>由结构体变量名引用其成员</a:t>
            </a:r>
          </a:p>
          <a:p>
            <a:pPr marL="179388" indent="-179388"/>
            <a:r>
              <a:rPr lang="zh-CN" altLang="zh-CN" dirty="0"/>
              <a:t>一般形式为： 结构体变量名</a:t>
            </a:r>
            <a:r>
              <a:rPr lang="en-US" altLang="zh-CN" dirty="0"/>
              <a:t>.</a:t>
            </a:r>
            <a:r>
              <a:rPr lang="zh-CN" altLang="zh-CN" dirty="0"/>
              <a:t>成员</a:t>
            </a:r>
            <a:r>
              <a:rPr lang="zh-CN" altLang="zh-CN" dirty="0" smtClean="0"/>
              <a:t>名</a:t>
            </a:r>
            <a:r>
              <a:rPr lang="zh-CN" altLang="en-US" dirty="0" smtClean="0"/>
              <a:t>，</a:t>
            </a:r>
            <a:r>
              <a:rPr lang="zh-CN" altLang="zh-CN" dirty="0" smtClean="0"/>
              <a:t>．称为</a:t>
            </a:r>
            <a:r>
              <a:rPr lang="zh-CN" altLang="zh-CN" dirty="0"/>
              <a:t>成员运算符，它在所有的运算符中优先级最高。</a:t>
            </a:r>
          </a:p>
          <a:p>
            <a:pPr marL="179388" indent="-179388"/>
            <a:r>
              <a:rPr lang="zh-CN" altLang="zh-CN" dirty="0"/>
              <a:t>例如，</a:t>
            </a:r>
            <a:r>
              <a:rPr lang="en-US" altLang="zh-CN" dirty="0" err="1" smtClean="0"/>
              <a:t>stu.num</a:t>
            </a:r>
            <a:endParaRPr lang="en-US" altLang="zh-CN" dirty="0" smtClean="0"/>
          </a:p>
          <a:p>
            <a:pPr marL="179388" indent="-179388"/>
            <a:r>
              <a:rPr lang="zh-CN" altLang="zh-CN" dirty="0" smtClean="0"/>
              <a:t>例如</a:t>
            </a:r>
            <a:r>
              <a:rPr lang="zh-CN" altLang="en-US" dirty="0" smtClean="0"/>
              <a:t>，</a:t>
            </a:r>
            <a:r>
              <a:rPr lang="en-US" altLang="zh-CN" dirty="0" err="1" smtClean="0"/>
              <a:t>stu.num</a:t>
            </a:r>
            <a:r>
              <a:rPr lang="en-US" altLang="zh-CN" dirty="0" smtClean="0"/>
              <a:t>=1001</a:t>
            </a:r>
            <a:r>
              <a:rPr lang="en-US" altLang="zh-CN" dirty="0"/>
              <a:t>;</a:t>
            </a:r>
            <a:endParaRPr lang="zh-CN" altLang="zh-CN" dirty="0"/>
          </a:p>
          <a:p>
            <a:pPr marL="0" indent="0">
              <a:buNone/>
            </a:pPr>
            <a:r>
              <a:rPr lang="en-US" altLang="zh-CN" dirty="0"/>
              <a:t>2</a:t>
            </a:r>
            <a:r>
              <a:rPr lang="zh-CN" altLang="zh-CN" dirty="0"/>
              <a:t>．由指向结构体的指针变量引用结构体成员</a:t>
            </a:r>
          </a:p>
          <a:p>
            <a:r>
              <a:rPr lang="zh-CN" altLang="zh-CN" dirty="0"/>
              <a:t>一般形式为</a:t>
            </a:r>
            <a:r>
              <a:rPr lang="zh-CN" altLang="zh-CN" dirty="0" smtClean="0"/>
              <a:t>：</a:t>
            </a:r>
            <a:endParaRPr lang="en-US" altLang="zh-CN" dirty="0" smtClean="0"/>
          </a:p>
          <a:p>
            <a:pPr marL="0" indent="0">
              <a:buNone/>
            </a:pPr>
            <a:r>
              <a:rPr lang="en-US" altLang="zh-CN" dirty="0"/>
              <a:t> </a:t>
            </a:r>
            <a:r>
              <a:rPr lang="en-US" altLang="zh-CN" dirty="0" smtClean="0"/>
              <a:t>   </a:t>
            </a:r>
            <a:r>
              <a:rPr lang="zh-CN" altLang="zh-CN" dirty="0" smtClean="0"/>
              <a:t>指针</a:t>
            </a:r>
            <a:r>
              <a:rPr lang="zh-CN" altLang="zh-CN" dirty="0"/>
              <a:t>变量名</a:t>
            </a:r>
            <a:r>
              <a:rPr lang="en-US" altLang="zh-CN" dirty="0"/>
              <a:t>-&gt;</a:t>
            </a:r>
            <a:r>
              <a:rPr lang="zh-CN" altLang="zh-CN" dirty="0"/>
              <a:t>成员名</a:t>
            </a:r>
          </a:p>
          <a:p>
            <a:r>
              <a:rPr lang="zh-CN" altLang="zh-CN" dirty="0" smtClean="0"/>
              <a:t>例如</a:t>
            </a:r>
            <a:r>
              <a:rPr lang="zh-CN" altLang="zh-CN" dirty="0"/>
              <a:t>，如下变量定义：</a:t>
            </a:r>
          </a:p>
          <a:p>
            <a:pPr marL="0" indent="358775">
              <a:buNone/>
            </a:pPr>
            <a:r>
              <a:rPr lang="en-US" altLang="zh-CN" dirty="0"/>
              <a:t>    struct node</a:t>
            </a:r>
            <a:endParaRPr lang="zh-CN" altLang="zh-CN" dirty="0"/>
          </a:p>
          <a:p>
            <a:pPr marL="0" indent="358775">
              <a:buNone/>
            </a:pPr>
            <a:r>
              <a:rPr lang="en-US" altLang="zh-CN" dirty="0"/>
              <a:t>    {</a:t>
            </a:r>
            <a:endParaRPr lang="zh-CN" altLang="zh-CN" dirty="0"/>
          </a:p>
          <a:p>
            <a:pPr marL="0" indent="358775">
              <a:buNone/>
            </a:pPr>
            <a:r>
              <a:rPr lang="en-US" altLang="zh-CN" dirty="0"/>
              <a:t>    float x;</a:t>
            </a:r>
            <a:endParaRPr lang="zh-CN" altLang="zh-CN" dirty="0"/>
          </a:p>
          <a:p>
            <a:pPr marL="0" indent="358775">
              <a:buNone/>
            </a:pPr>
            <a:r>
              <a:rPr lang="en-US" altLang="zh-CN" dirty="0"/>
              <a:t>    float y;</a:t>
            </a:r>
            <a:endParaRPr lang="zh-CN" altLang="zh-CN" dirty="0"/>
          </a:p>
          <a:p>
            <a:pPr marL="0" indent="358775">
              <a:buNone/>
            </a:pPr>
            <a:r>
              <a:rPr lang="en-US" altLang="zh-CN" dirty="0" smtClean="0"/>
              <a:t>    }</a:t>
            </a:r>
            <a:r>
              <a:rPr lang="en-US" altLang="zh-CN" dirty="0"/>
              <a:t>a,*p</a:t>
            </a:r>
            <a:r>
              <a:rPr lang="en-US" altLang="zh-CN" dirty="0" smtClean="0"/>
              <a:t>;</a:t>
            </a:r>
          </a:p>
          <a:p>
            <a:r>
              <a:rPr lang="zh-CN" altLang="zh-CN" dirty="0"/>
              <a:t>定义了一个结构体变量</a:t>
            </a:r>
            <a:r>
              <a:rPr lang="en-US" altLang="zh-CN" dirty="0"/>
              <a:t>a</a:t>
            </a:r>
            <a:r>
              <a:rPr lang="zh-CN" altLang="zh-CN" dirty="0"/>
              <a:t>和一个指向该结构体的指针变量</a:t>
            </a:r>
            <a:r>
              <a:rPr lang="en-US" altLang="zh-CN" dirty="0"/>
              <a:t>p</a:t>
            </a:r>
            <a:r>
              <a:rPr lang="zh-CN" altLang="zh-CN" dirty="0"/>
              <a:t>，</a:t>
            </a:r>
          </a:p>
        </p:txBody>
      </p:sp>
    </p:spTree>
    <p:extLst>
      <p:ext uri="{BB962C8B-B14F-4D97-AF65-F5344CB8AC3E}">
        <p14:creationId xmlns:p14="http://schemas.microsoft.com/office/powerpoint/2010/main" val="154041972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marR="0" rtl="0"/>
            <a:r>
              <a:rPr lang="en-US" altLang="zh-CN" b="1" i="0" u="none" strike="noStrike" kern="2200" baseline="0" smtClean="0">
                <a:latin typeface="Calibri" panose="020F0502020204030204" pitchFamily="34" charset="0"/>
                <a:ea typeface="宋体" panose="02010600030101010101" pitchFamily="2" charset="-122"/>
              </a:rPr>
              <a:t>9</a:t>
            </a:r>
            <a:r>
              <a:rPr lang="en-US" altLang="zh-CN" b="1" i="0" u="none" strike="noStrike" kern="2200" baseline="0" smtClean="0">
                <a:latin typeface="Times New Roman" panose="02020603050405020304" pitchFamily="18" charset="0"/>
                <a:ea typeface="宋体" panose="02010600030101010101" pitchFamily="2" charset="-122"/>
              </a:rPr>
              <a:t>.</a:t>
            </a:r>
            <a:r>
              <a:rPr lang="en-US" altLang="zh-CN" b="1" i="0" u="none" strike="noStrike" kern="2200" baseline="0" smtClean="0">
                <a:latin typeface="Calibri" panose="020F0502020204030204" pitchFamily="34" charset="0"/>
                <a:ea typeface="宋体" panose="02010600030101010101" pitchFamily="2" charset="-122"/>
              </a:rPr>
              <a:t>2</a:t>
            </a:r>
            <a:r>
              <a:rPr lang="en-US" altLang="zh-CN" b="1" i="0" u="none" strike="noStrike" kern="2200" baseline="0" smtClean="0">
                <a:latin typeface="Times New Roman" panose="02020603050405020304" pitchFamily="18" charset="0"/>
                <a:ea typeface="宋体" panose="02010600030101010101" pitchFamily="2" charset="-122"/>
              </a:rPr>
              <a:t>.</a:t>
            </a:r>
            <a:r>
              <a:rPr lang="en-US" altLang="zh-CN" b="1" i="0" u="none" strike="noStrike" kern="2200" baseline="0" smtClean="0">
                <a:latin typeface="Calibri" panose="020F0502020204030204" pitchFamily="34" charset="0"/>
                <a:ea typeface="宋体" panose="02010600030101010101" pitchFamily="2" charset="-122"/>
              </a:rPr>
              <a:t>3</a:t>
            </a:r>
            <a:r>
              <a:rPr lang="zh-CN" altLang="en-US" b="1" i="0" u="none" strike="noStrike" kern="2200" baseline="0" smtClean="0">
                <a:latin typeface="Calibri" panose="020F0502020204030204" pitchFamily="34" charset="0"/>
                <a:ea typeface="宋体" panose="02010600030101010101" pitchFamily="2" charset="-122"/>
              </a:rPr>
              <a:t>  结构体变量的引用</a:t>
            </a:r>
            <a:endParaRPr lang="zh-CN" altLang="en-US" b="1" i="0" u="none" strike="noStrike" kern="2200" baseline="0" smtClean="0">
              <a:latin typeface="Times New Roman" panose="02020603050405020304" pitchFamily="18" charset="0"/>
              <a:ea typeface="宋体" panose="02010600030101010101" pitchFamily="2" charset="-122"/>
            </a:endParaRPr>
          </a:p>
        </p:txBody>
      </p:sp>
      <p:sp>
        <p:nvSpPr>
          <p:cNvPr id="3" name="文本占位符 2"/>
          <p:cNvSpPr>
            <a:spLocks noGrp="1"/>
          </p:cNvSpPr>
          <p:nvPr>
            <p:ph type="body" idx="1"/>
          </p:nvPr>
        </p:nvSpPr>
        <p:spPr>
          <a:xfrm>
            <a:off x="539496" y="1246094"/>
            <a:ext cx="11048070" cy="5109882"/>
          </a:xfrm>
        </p:spPr>
        <p:txBody>
          <a:bodyPr>
            <a:normAutofit fontScale="85000" lnSpcReduction="20000"/>
          </a:bodyPr>
          <a:lstStyle/>
          <a:p>
            <a:r>
              <a:rPr lang="zh-CN" altLang="zh-CN" dirty="0" smtClean="0"/>
              <a:t>分析</a:t>
            </a:r>
            <a:r>
              <a:rPr lang="zh-CN" altLang="zh-CN" dirty="0"/>
              <a:t>以下语句：</a:t>
            </a:r>
          </a:p>
          <a:p>
            <a:pPr marL="0" indent="358775">
              <a:buNone/>
            </a:pPr>
            <a:r>
              <a:rPr lang="en-US" altLang="zh-CN" dirty="0"/>
              <a:t>p=&amp;a;             </a:t>
            </a:r>
            <a:r>
              <a:rPr lang="en-US" altLang="zh-CN" dirty="0" smtClean="0"/>
              <a:t>  </a:t>
            </a:r>
            <a:r>
              <a:rPr lang="en-US" altLang="zh-CN" dirty="0"/>
              <a:t>//</a:t>
            </a:r>
            <a:r>
              <a:rPr lang="zh-CN" altLang="zh-CN" dirty="0"/>
              <a:t>使</a:t>
            </a:r>
            <a:r>
              <a:rPr lang="en-US" altLang="zh-CN" dirty="0"/>
              <a:t>p</a:t>
            </a:r>
            <a:r>
              <a:rPr lang="zh-CN" altLang="zh-CN" dirty="0"/>
              <a:t>指向结构体变量</a:t>
            </a:r>
            <a:r>
              <a:rPr lang="en-US" altLang="zh-CN" dirty="0"/>
              <a:t>a</a:t>
            </a:r>
            <a:endParaRPr lang="zh-CN" altLang="zh-CN" dirty="0"/>
          </a:p>
          <a:p>
            <a:pPr marL="0" indent="358775">
              <a:buNone/>
            </a:pPr>
            <a:r>
              <a:rPr lang="en-US" altLang="zh-CN" dirty="0"/>
              <a:t>a.x=12.0;           //</a:t>
            </a:r>
            <a:r>
              <a:rPr lang="zh-CN" altLang="zh-CN" dirty="0"/>
              <a:t>将</a:t>
            </a:r>
            <a:r>
              <a:rPr lang="en-US" altLang="zh-CN" dirty="0"/>
              <a:t>a</a:t>
            </a:r>
            <a:r>
              <a:rPr lang="zh-CN" altLang="zh-CN" dirty="0"/>
              <a:t>中成员</a:t>
            </a:r>
            <a:r>
              <a:rPr lang="en-US" altLang="zh-CN" dirty="0"/>
              <a:t>x</a:t>
            </a:r>
            <a:r>
              <a:rPr lang="zh-CN" altLang="zh-CN" dirty="0"/>
              <a:t>赋值为</a:t>
            </a:r>
            <a:r>
              <a:rPr lang="en-US" altLang="zh-CN" dirty="0"/>
              <a:t>12.0</a:t>
            </a:r>
            <a:endParaRPr lang="zh-CN" altLang="zh-CN" dirty="0"/>
          </a:p>
          <a:p>
            <a:pPr marL="0" indent="358775">
              <a:buNone/>
            </a:pPr>
            <a:r>
              <a:rPr lang="en-US" altLang="zh-CN" dirty="0"/>
              <a:t>p-&gt;y=-6.6;          //</a:t>
            </a:r>
            <a:r>
              <a:rPr lang="zh-CN" altLang="zh-CN" dirty="0"/>
              <a:t>给</a:t>
            </a:r>
            <a:r>
              <a:rPr lang="en-US" altLang="zh-CN" dirty="0"/>
              <a:t>P</a:t>
            </a:r>
            <a:r>
              <a:rPr lang="zh-CN" altLang="zh-CN" dirty="0"/>
              <a:t>指针所指的结构体变量</a:t>
            </a:r>
            <a:r>
              <a:rPr lang="en-US" altLang="zh-CN" dirty="0"/>
              <a:t>a</a:t>
            </a:r>
            <a:r>
              <a:rPr lang="zh-CN" altLang="zh-CN" dirty="0"/>
              <a:t>中的成员</a:t>
            </a:r>
            <a:r>
              <a:rPr lang="en-US" altLang="zh-CN" dirty="0"/>
              <a:t>y</a:t>
            </a:r>
            <a:r>
              <a:rPr lang="zh-CN" altLang="zh-CN" dirty="0"/>
              <a:t>赋值为</a:t>
            </a:r>
            <a:r>
              <a:rPr lang="en-US" altLang="zh-CN" dirty="0"/>
              <a:t>-6.6</a:t>
            </a:r>
            <a:endParaRPr lang="zh-CN" altLang="zh-CN" dirty="0"/>
          </a:p>
          <a:p>
            <a:r>
              <a:rPr lang="zh-CN" altLang="zh-CN" dirty="0" smtClean="0"/>
              <a:t>如果</a:t>
            </a:r>
            <a:r>
              <a:rPr lang="zh-CN" altLang="zh-CN" dirty="0"/>
              <a:t>结构体成员本身又是结构体类型的，则可继续使用成员运算符取结构体成员的结构体成员，逐级向下，引用最低一级的成员。程序能对最低一级的成员进行赋值、存取、取址等。例如：</a:t>
            </a:r>
          </a:p>
          <a:p>
            <a:pPr marL="0" indent="358775">
              <a:buNone/>
            </a:pPr>
            <a:r>
              <a:rPr lang="en-US" altLang="zh-CN" dirty="0"/>
              <a:t>stu.birthday.year=2003;</a:t>
            </a:r>
            <a:endParaRPr lang="zh-CN" altLang="zh-CN" dirty="0"/>
          </a:p>
          <a:p>
            <a:pPr marL="0" indent="358775">
              <a:buNone/>
            </a:pPr>
            <a:r>
              <a:rPr lang="en-US" altLang="zh-CN" dirty="0"/>
              <a:t>stu.birthday.month=9;</a:t>
            </a:r>
            <a:endParaRPr lang="zh-CN" altLang="zh-CN" dirty="0"/>
          </a:p>
          <a:p>
            <a:pPr marL="0" indent="358775">
              <a:buNone/>
            </a:pPr>
            <a:r>
              <a:rPr lang="en-US" altLang="zh-CN" dirty="0"/>
              <a:t>stu.birthday.day=16;</a:t>
            </a:r>
            <a:endParaRPr lang="zh-CN" altLang="zh-CN" dirty="0"/>
          </a:p>
          <a:p>
            <a:pPr marL="0" indent="358775">
              <a:buNone/>
            </a:pPr>
            <a:r>
              <a:rPr lang="en-US" altLang="zh-CN" dirty="0"/>
              <a:t>scanf(“%d”,&amp;stu.age);</a:t>
            </a:r>
            <a:endParaRPr lang="zh-CN" altLang="zh-CN" dirty="0"/>
          </a:p>
          <a:p>
            <a:r>
              <a:rPr lang="zh-CN" altLang="zh-CN" dirty="0"/>
              <a:t>在早期的</a:t>
            </a:r>
            <a:r>
              <a:rPr lang="en-US" altLang="zh-CN" dirty="0"/>
              <a:t>C</a:t>
            </a:r>
            <a:r>
              <a:rPr lang="zh-CN" altLang="zh-CN" dirty="0"/>
              <a:t>语言中</a:t>
            </a:r>
            <a:r>
              <a:rPr lang="zh-CN" altLang="zh-CN" dirty="0" smtClean="0"/>
              <a:t>，不</a:t>
            </a:r>
            <a:r>
              <a:rPr lang="zh-CN" altLang="zh-CN" dirty="0"/>
              <a:t>允许对结构体进行赋值运算。</a:t>
            </a:r>
            <a:r>
              <a:rPr lang="en-US" altLang="zh-CN" dirty="0"/>
              <a:t>ANSI C</a:t>
            </a:r>
            <a:r>
              <a:rPr lang="zh-CN" altLang="zh-CN" dirty="0"/>
              <a:t>已经取消了这个限制，允许结构体变量值赋给相同类型的结构体变量，如</a:t>
            </a:r>
            <a:r>
              <a:rPr lang="en-US" altLang="zh-CN" dirty="0"/>
              <a:t>stu2=stul</a:t>
            </a:r>
            <a:r>
              <a:rPr lang="zh-CN" altLang="zh-CN" dirty="0"/>
              <a:t>是合法的。</a:t>
            </a:r>
            <a:endParaRPr lang="zh-CN" altLang="en-US" dirty="0"/>
          </a:p>
        </p:txBody>
      </p:sp>
    </p:spTree>
    <p:extLst>
      <p:ext uri="{BB962C8B-B14F-4D97-AF65-F5344CB8AC3E}">
        <p14:creationId xmlns:p14="http://schemas.microsoft.com/office/powerpoint/2010/main" val="70500733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marR="0" rtl="0"/>
            <a:r>
              <a:rPr lang="en-US" altLang="zh-CN" b="1" i="0" u="none" strike="noStrike" kern="2200" baseline="0" smtClean="0">
                <a:latin typeface="Calibri" panose="020F0502020204030204" pitchFamily="34" charset="0"/>
                <a:ea typeface="宋体" panose="02010600030101010101" pitchFamily="2" charset="-122"/>
              </a:rPr>
              <a:t>9</a:t>
            </a:r>
            <a:r>
              <a:rPr lang="en-US" altLang="zh-CN" b="1" i="0" u="none" strike="noStrike" kern="2200" baseline="0" smtClean="0">
                <a:latin typeface="Times New Roman" panose="02020603050405020304" pitchFamily="18" charset="0"/>
                <a:ea typeface="宋体" panose="02010600030101010101" pitchFamily="2" charset="-122"/>
              </a:rPr>
              <a:t>.</a:t>
            </a:r>
            <a:r>
              <a:rPr lang="en-US" altLang="zh-CN" b="1" i="0" u="none" strike="noStrike" kern="2200" baseline="0" smtClean="0">
                <a:latin typeface="Calibri" panose="020F0502020204030204" pitchFamily="34" charset="0"/>
                <a:ea typeface="宋体" panose="02010600030101010101" pitchFamily="2" charset="-122"/>
              </a:rPr>
              <a:t>2</a:t>
            </a:r>
            <a:r>
              <a:rPr lang="en-US" altLang="zh-CN" b="1" i="0" u="none" strike="noStrike" kern="2200" baseline="0" smtClean="0">
                <a:latin typeface="Times New Roman" panose="02020603050405020304" pitchFamily="18" charset="0"/>
                <a:ea typeface="宋体" panose="02010600030101010101" pitchFamily="2" charset="-122"/>
              </a:rPr>
              <a:t>.</a:t>
            </a:r>
            <a:r>
              <a:rPr lang="en-US" altLang="zh-CN" b="1" i="0" u="none" strike="noStrike" kern="2200" baseline="0" smtClean="0">
                <a:latin typeface="Calibri" panose="020F0502020204030204" pitchFamily="34" charset="0"/>
                <a:ea typeface="宋体" panose="02010600030101010101" pitchFamily="2" charset="-122"/>
              </a:rPr>
              <a:t>4</a:t>
            </a:r>
            <a:r>
              <a:rPr lang="zh-CN" altLang="en-US" b="1" i="0" u="none" strike="noStrike" kern="2200" baseline="0" smtClean="0">
                <a:latin typeface="Calibri" panose="020F0502020204030204" pitchFamily="34" charset="0"/>
                <a:ea typeface="宋体" panose="02010600030101010101" pitchFamily="2" charset="-122"/>
              </a:rPr>
              <a:t>  结构体变量的输入和输出</a:t>
            </a:r>
            <a:endParaRPr lang="zh-CN" altLang="en-US" b="1" i="0" u="none" strike="noStrike" kern="2200" baseline="0" smtClean="0">
              <a:latin typeface="Times New Roman" panose="02020603050405020304" pitchFamily="18" charset="0"/>
              <a:ea typeface="宋体" panose="02010600030101010101" pitchFamily="2" charset="-122"/>
            </a:endParaRPr>
          </a:p>
        </p:txBody>
      </p:sp>
      <p:sp>
        <p:nvSpPr>
          <p:cNvPr id="3" name="文本占位符 2"/>
          <p:cNvSpPr>
            <a:spLocks noGrp="1"/>
          </p:cNvSpPr>
          <p:nvPr>
            <p:ph type="body" idx="1"/>
          </p:nvPr>
        </p:nvSpPr>
        <p:spPr/>
        <p:txBody>
          <a:bodyPr>
            <a:normAutofit fontScale="62500" lnSpcReduction="20000"/>
          </a:bodyPr>
          <a:lstStyle/>
          <a:p>
            <a:r>
              <a:rPr lang="en-US" altLang="zh-CN" dirty="0"/>
              <a:t>C</a:t>
            </a:r>
            <a:r>
              <a:rPr lang="zh-CN" altLang="zh-CN" dirty="0"/>
              <a:t>语言中，结构体变量不能作为一个整体进行输入或输出，只能按其成员进行输入或输出。例如，若有一个结构体变量：</a:t>
            </a:r>
          </a:p>
          <a:p>
            <a:pPr marL="0" indent="358775">
              <a:buNone/>
            </a:pPr>
            <a:r>
              <a:rPr lang="en-US" altLang="zh-CN" dirty="0"/>
              <a:t>struct student </a:t>
            </a:r>
            <a:endParaRPr lang="zh-CN" altLang="zh-CN" dirty="0"/>
          </a:p>
          <a:p>
            <a:pPr marL="0" indent="358775">
              <a:buNone/>
            </a:pPr>
            <a:r>
              <a:rPr lang="en-US" altLang="zh-CN" dirty="0"/>
              <a:t>   </a:t>
            </a:r>
            <a:r>
              <a:rPr lang="en-US" altLang="zh-CN" dirty="0" smtClean="0"/>
              <a:t>{</a:t>
            </a:r>
            <a:endParaRPr lang="zh-CN" altLang="zh-CN" dirty="0"/>
          </a:p>
          <a:p>
            <a:pPr marL="0" indent="358775">
              <a:buNone/>
            </a:pPr>
            <a:r>
              <a:rPr lang="en-US" altLang="zh-CN" dirty="0"/>
              <a:t>    int num;</a:t>
            </a:r>
            <a:endParaRPr lang="zh-CN" altLang="zh-CN" dirty="0"/>
          </a:p>
          <a:p>
            <a:pPr marL="0" indent="358775">
              <a:buNone/>
            </a:pPr>
            <a:r>
              <a:rPr lang="en-US" altLang="zh-CN" dirty="0"/>
              <a:t>    char name[20];</a:t>
            </a:r>
            <a:endParaRPr lang="zh-CN" altLang="zh-CN" dirty="0"/>
          </a:p>
          <a:p>
            <a:pPr marL="0" indent="358775">
              <a:buNone/>
            </a:pPr>
            <a:r>
              <a:rPr lang="en-US" altLang="zh-CN" dirty="0"/>
              <a:t>    char sex;</a:t>
            </a:r>
            <a:endParaRPr lang="zh-CN" altLang="zh-CN" dirty="0"/>
          </a:p>
          <a:p>
            <a:pPr marL="0" indent="358775">
              <a:buNone/>
            </a:pPr>
            <a:r>
              <a:rPr lang="en-US" altLang="zh-CN" dirty="0"/>
              <a:t>    char addr[40];</a:t>
            </a:r>
            <a:endParaRPr lang="zh-CN" altLang="zh-CN" dirty="0"/>
          </a:p>
          <a:p>
            <a:pPr marL="0" indent="358775">
              <a:buNone/>
            </a:pPr>
            <a:r>
              <a:rPr lang="en-US" altLang="zh-CN" dirty="0"/>
              <a:t>    } stu={202201,"Wang Hua",</a:t>
            </a:r>
            <a:r>
              <a:rPr lang="zh-CN" altLang="zh-CN" dirty="0"/>
              <a:t>´</a:t>
            </a:r>
            <a:r>
              <a:rPr lang="en-US" altLang="zh-CN" dirty="0"/>
              <a:t>M</a:t>
            </a:r>
            <a:r>
              <a:rPr lang="zh-CN" altLang="zh-CN" dirty="0"/>
              <a:t>´</a:t>
            </a:r>
            <a:r>
              <a:rPr lang="en-US" altLang="zh-CN" dirty="0"/>
              <a:t>,"123 Zaoyuan Road"};</a:t>
            </a:r>
            <a:endParaRPr lang="zh-CN" altLang="zh-CN" dirty="0"/>
          </a:p>
          <a:p>
            <a:r>
              <a:rPr lang="zh-CN" altLang="zh-CN" dirty="0" smtClean="0"/>
              <a:t>如果</a:t>
            </a:r>
            <a:r>
              <a:rPr lang="zh-CN" altLang="zh-CN" dirty="0"/>
              <a:t>想输出</a:t>
            </a:r>
            <a:r>
              <a:rPr lang="en-US" altLang="zh-CN" dirty="0"/>
              <a:t>stu</a:t>
            </a:r>
            <a:r>
              <a:rPr lang="zh-CN" altLang="zh-CN" dirty="0"/>
              <a:t>变量，可以用：</a:t>
            </a:r>
          </a:p>
          <a:p>
            <a:pPr marL="0" indent="0">
              <a:buNone/>
            </a:pPr>
            <a:r>
              <a:rPr lang="en-US" altLang="zh-CN" dirty="0" smtClean="0"/>
              <a:t>    </a:t>
            </a:r>
            <a:r>
              <a:rPr lang="en-US" altLang="zh-CN" dirty="0" err="1" smtClean="0"/>
              <a:t>printf</a:t>
            </a:r>
            <a:r>
              <a:rPr lang="en-US" altLang="zh-CN" dirty="0"/>
              <a:t>("%d,%s,%c,%s\n"</a:t>
            </a:r>
            <a:r>
              <a:rPr lang="zh-CN" altLang="zh-CN" dirty="0"/>
              <a:t>，</a:t>
            </a:r>
            <a:r>
              <a:rPr lang="en-US" altLang="zh-CN" dirty="0"/>
              <a:t>stu.Num,stu.name,stu.sex,stu.addr);</a:t>
            </a:r>
            <a:endParaRPr lang="zh-CN" altLang="zh-CN" dirty="0"/>
          </a:p>
          <a:p>
            <a:r>
              <a:rPr lang="zh-CN" altLang="zh-CN" dirty="0" smtClean="0"/>
              <a:t>当然</a:t>
            </a:r>
            <a:r>
              <a:rPr lang="zh-CN" altLang="zh-CN" dirty="0"/>
              <a:t>也可以用函数</a:t>
            </a:r>
            <a:r>
              <a:rPr lang="en-US" altLang="zh-CN" dirty="0"/>
              <a:t>gets</a:t>
            </a:r>
            <a:r>
              <a:rPr lang="zh-CN" altLang="zh-CN" dirty="0"/>
              <a:t>、</a:t>
            </a:r>
            <a:r>
              <a:rPr lang="en-US" altLang="zh-CN" dirty="0"/>
              <a:t>puts</a:t>
            </a:r>
            <a:r>
              <a:rPr lang="zh-CN" altLang="zh-CN" dirty="0"/>
              <a:t>输人和输出一个结构体变量中的字符数组成员。</a:t>
            </a:r>
          </a:p>
          <a:p>
            <a:r>
              <a:rPr lang="zh-CN" altLang="zh-CN" dirty="0"/>
              <a:t>例如：</a:t>
            </a:r>
          </a:p>
          <a:p>
            <a:pPr marL="0" indent="358775">
              <a:buNone/>
            </a:pPr>
            <a:r>
              <a:rPr lang="en-US" altLang="zh-CN" dirty="0"/>
              <a:t>gets(stu.name);</a:t>
            </a:r>
            <a:endParaRPr lang="zh-CN" altLang="zh-CN" dirty="0"/>
          </a:p>
          <a:p>
            <a:pPr marL="0" indent="358775">
              <a:buNone/>
            </a:pPr>
            <a:r>
              <a:rPr lang="en-US" altLang="zh-CN" dirty="0"/>
              <a:t>puts(stu.name);</a:t>
            </a:r>
            <a:endParaRPr lang="zh-CN" altLang="zh-CN" dirty="0"/>
          </a:p>
          <a:p>
            <a:r>
              <a:rPr lang="zh-CN" altLang="zh-CN" dirty="0"/>
              <a:t>函数</a:t>
            </a:r>
            <a:r>
              <a:rPr lang="en-US" altLang="zh-CN" dirty="0"/>
              <a:t>gets</a:t>
            </a:r>
            <a:r>
              <a:rPr lang="zh-CN" altLang="zh-CN" dirty="0"/>
              <a:t>输入一个字符串给</a:t>
            </a:r>
            <a:r>
              <a:rPr lang="en-US" altLang="zh-CN" dirty="0"/>
              <a:t>stud.name</a:t>
            </a:r>
            <a:r>
              <a:rPr lang="zh-CN" altLang="zh-CN" dirty="0"/>
              <a:t>，函数</a:t>
            </a:r>
            <a:r>
              <a:rPr lang="en-US" altLang="zh-CN" dirty="0"/>
              <a:t>puts</a:t>
            </a:r>
            <a:r>
              <a:rPr lang="zh-CN" altLang="zh-CN" dirty="0"/>
              <a:t>输出</a:t>
            </a:r>
            <a:r>
              <a:rPr lang="en-US" altLang="zh-CN" dirty="0"/>
              <a:t>stud.name</a:t>
            </a:r>
            <a:r>
              <a:rPr lang="zh-CN" altLang="zh-CN" dirty="0"/>
              <a:t>数组中的字符串。</a:t>
            </a:r>
          </a:p>
          <a:p>
            <a:endParaRPr lang="zh-CN" altLang="en-US" dirty="0"/>
          </a:p>
        </p:txBody>
      </p:sp>
    </p:spTree>
    <p:extLst>
      <p:ext uri="{BB962C8B-B14F-4D97-AF65-F5344CB8AC3E}">
        <p14:creationId xmlns:p14="http://schemas.microsoft.com/office/powerpoint/2010/main" val="35564745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marR="0" rtl="0"/>
            <a:r>
              <a:rPr lang="en-US" altLang="zh-CN" b="1" i="0" u="none" strike="noStrike" kern="2200" baseline="0" smtClean="0">
                <a:latin typeface="Calibri" panose="020F0502020204030204" pitchFamily="34" charset="0"/>
                <a:ea typeface="宋体" panose="02010600030101010101" pitchFamily="2" charset="-122"/>
              </a:rPr>
              <a:t>9</a:t>
            </a:r>
            <a:r>
              <a:rPr lang="en-US" altLang="zh-CN" b="1" i="0" u="none" strike="noStrike" kern="2200" baseline="0" smtClean="0">
                <a:latin typeface="Times New Roman" panose="02020603050405020304" pitchFamily="18" charset="0"/>
                <a:ea typeface="宋体" panose="02010600030101010101" pitchFamily="2" charset="-122"/>
              </a:rPr>
              <a:t>.</a:t>
            </a:r>
            <a:r>
              <a:rPr lang="en-US" altLang="zh-CN" b="1" i="0" u="none" strike="noStrike" kern="2200" baseline="0" smtClean="0">
                <a:latin typeface="Calibri" panose="020F0502020204030204" pitchFamily="34" charset="0"/>
                <a:ea typeface="宋体" panose="02010600030101010101" pitchFamily="2" charset="-122"/>
              </a:rPr>
              <a:t>3  </a:t>
            </a:r>
            <a:r>
              <a:rPr lang="zh-CN" altLang="en-US" b="1" i="0" u="none" strike="noStrike" kern="2200" baseline="0" smtClean="0">
                <a:latin typeface="Calibri" panose="020F0502020204030204" pitchFamily="34" charset="0"/>
                <a:ea typeface="宋体" panose="02010600030101010101" pitchFamily="2" charset="-122"/>
              </a:rPr>
              <a:t>结构体数组</a:t>
            </a:r>
            <a:endParaRPr lang="zh-CN" altLang="en-US" b="1" i="0" u="none" strike="noStrike" kern="2200" baseline="0" smtClean="0">
              <a:latin typeface="Times New Roman" panose="02020603050405020304" pitchFamily="18" charset="0"/>
              <a:ea typeface="宋体" panose="02010600030101010101" pitchFamily="2" charset="-122"/>
            </a:endParaRPr>
          </a:p>
        </p:txBody>
      </p:sp>
      <p:sp>
        <p:nvSpPr>
          <p:cNvPr id="3" name="文本占位符 2"/>
          <p:cNvSpPr>
            <a:spLocks noGrp="1"/>
          </p:cNvSpPr>
          <p:nvPr>
            <p:ph type="body" idx="1"/>
          </p:nvPr>
        </p:nvSpPr>
        <p:spPr>
          <a:xfrm>
            <a:off x="539496" y="1219200"/>
            <a:ext cx="11048070" cy="5172635"/>
          </a:xfrm>
        </p:spPr>
        <p:txBody>
          <a:bodyPr>
            <a:normAutofit fontScale="62500" lnSpcReduction="20000"/>
          </a:bodyPr>
          <a:lstStyle/>
          <a:p>
            <a:pPr marL="0" indent="0">
              <a:buNone/>
            </a:pPr>
            <a:r>
              <a:rPr lang="zh-CN" altLang="zh-CN" dirty="0"/>
              <a:t>（</a:t>
            </a:r>
            <a:r>
              <a:rPr lang="en-US" altLang="zh-CN" dirty="0"/>
              <a:t>1</a:t>
            </a:r>
            <a:r>
              <a:rPr lang="zh-CN" altLang="zh-CN" dirty="0"/>
              <a:t>）结构体数组定义的一般形式为：</a:t>
            </a:r>
          </a:p>
          <a:p>
            <a:pPr marL="0" indent="0">
              <a:buNone/>
            </a:pPr>
            <a:r>
              <a:rPr lang="en-US" altLang="zh-CN" dirty="0" smtClean="0"/>
              <a:t> </a:t>
            </a:r>
            <a:r>
              <a:rPr lang="zh-CN" altLang="zh-CN" dirty="0" smtClean="0"/>
              <a:t>①</a:t>
            </a:r>
            <a:r>
              <a:rPr lang="zh-CN" altLang="zh-CN" dirty="0"/>
              <a:t>先声明一个结构体类型，然后再定义一个该类型的结构体数组</a:t>
            </a:r>
          </a:p>
          <a:p>
            <a:pPr marL="0" indent="268288">
              <a:buNone/>
            </a:pPr>
            <a:r>
              <a:rPr lang="en-US" altLang="zh-CN" dirty="0"/>
              <a:t>struct  </a:t>
            </a:r>
            <a:r>
              <a:rPr lang="zh-CN" altLang="zh-CN" dirty="0"/>
              <a:t>结构体名</a:t>
            </a:r>
            <a:r>
              <a:rPr lang="en-US" altLang="zh-CN" dirty="0"/>
              <a:t>{</a:t>
            </a:r>
            <a:r>
              <a:rPr lang="zh-CN" altLang="zh-CN" dirty="0"/>
              <a:t>成员列表</a:t>
            </a:r>
            <a:r>
              <a:rPr lang="en-US" altLang="zh-CN" dirty="0"/>
              <a:t>};</a:t>
            </a:r>
            <a:endParaRPr lang="zh-CN" altLang="zh-CN" dirty="0"/>
          </a:p>
          <a:p>
            <a:pPr marL="0" indent="268288">
              <a:buNone/>
            </a:pPr>
            <a:r>
              <a:rPr lang="en-US" altLang="zh-CN" dirty="0"/>
              <a:t>struct </a:t>
            </a:r>
            <a:r>
              <a:rPr lang="zh-CN" altLang="zh-CN" dirty="0"/>
              <a:t>结构体名 数组名</a:t>
            </a:r>
            <a:r>
              <a:rPr lang="en-US" altLang="zh-CN" dirty="0"/>
              <a:t>[</a:t>
            </a:r>
            <a:r>
              <a:rPr lang="zh-CN" altLang="zh-CN" dirty="0"/>
              <a:t>数组长度</a:t>
            </a:r>
            <a:r>
              <a:rPr lang="en-US" altLang="zh-CN" dirty="0"/>
              <a:t>];</a:t>
            </a:r>
            <a:endParaRPr lang="zh-CN" altLang="zh-CN" dirty="0"/>
          </a:p>
          <a:p>
            <a:pPr marL="0" indent="0">
              <a:buNone/>
            </a:pPr>
            <a:r>
              <a:rPr lang="en-US" altLang="zh-CN" dirty="0" smtClean="0"/>
              <a:t> </a:t>
            </a:r>
            <a:r>
              <a:rPr lang="zh-CN" altLang="zh-CN" dirty="0" smtClean="0"/>
              <a:t>②</a:t>
            </a:r>
            <a:r>
              <a:rPr lang="zh-CN" altLang="zh-CN" dirty="0"/>
              <a:t>在声明结构体类型的同时定义结构体数组</a:t>
            </a:r>
          </a:p>
          <a:p>
            <a:pPr marL="0" indent="268288">
              <a:buNone/>
            </a:pPr>
            <a:r>
              <a:rPr lang="en-US" altLang="zh-CN" dirty="0"/>
              <a:t>struct  </a:t>
            </a:r>
            <a:r>
              <a:rPr lang="zh-CN" altLang="zh-CN" dirty="0"/>
              <a:t>结构体名</a:t>
            </a:r>
          </a:p>
          <a:p>
            <a:pPr marL="0" indent="268288">
              <a:buNone/>
            </a:pPr>
            <a:r>
              <a:rPr lang="en-US" altLang="zh-CN" dirty="0"/>
              <a:t>{</a:t>
            </a:r>
            <a:r>
              <a:rPr lang="zh-CN" altLang="zh-CN" dirty="0"/>
              <a:t>成员列表</a:t>
            </a:r>
            <a:r>
              <a:rPr lang="en-US" altLang="zh-CN" dirty="0"/>
              <a:t>}</a:t>
            </a:r>
            <a:r>
              <a:rPr lang="zh-CN" altLang="zh-CN" dirty="0"/>
              <a:t>数组名</a:t>
            </a:r>
            <a:r>
              <a:rPr lang="en-US" altLang="zh-CN" dirty="0"/>
              <a:t>[</a:t>
            </a:r>
            <a:r>
              <a:rPr lang="zh-CN" altLang="zh-CN" dirty="0"/>
              <a:t>数组长度</a:t>
            </a:r>
            <a:r>
              <a:rPr lang="en-US" altLang="zh-CN" dirty="0"/>
              <a:t>];</a:t>
            </a:r>
            <a:endParaRPr lang="zh-CN" altLang="zh-CN" dirty="0"/>
          </a:p>
          <a:p>
            <a:r>
              <a:rPr lang="zh-CN" altLang="zh-CN" dirty="0"/>
              <a:t>例如：</a:t>
            </a:r>
          </a:p>
          <a:p>
            <a:pPr marL="0" indent="268288">
              <a:buNone/>
            </a:pPr>
            <a:r>
              <a:rPr lang="en-US" altLang="zh-CN" dirty="0"/>
              <a:t>struct student </a:t>
            </a:r>
            <a:endParaRPr lang="zh-CN" altLang="zh-CN" dirty="0"/>
          </a:p>
          <a:p>
            <a:pPr marL="0" indent="268288">
              <a:buNone/>
            </a:pPr>
            <a:r>
              <a:rPr lang="en-US" altLang="zh-CN" dirty="0"/>
              <a:t>    {</a:t>
            </a:r>
            <a:endParaRPr lang="zh-CN" altLang="zh-CN" dirty="0"/>
          </a:p>
          <a:p>
            <a:pPr marL="0" indent="268288">
              <a:buNone/>
            </a:pPr>
            <a:r>
              <a:rPr lang="en-US" altLang="zh-CN" dirty="0"/>
              <a:t>    int num;</a:t>
            </a:r>
            <a:endParaRPr lang="zh-CN" altLang="zh-CN" dirty="0"/>
          </a:p>
          <a:p>
            <a:pPr marL="0" indent="268288">
              <a:buNone/>
            </a:pPr>
            <a:r>
              <a:rPr lang="en-US" altLang="zh-CN" dirty="0"/>
              <a:t>    char name[20];</a:t>
            </a:r>
            <a:endParaRPr lang="zh-CN" altLang="zh-CN" dirty="0"/>
          </a:p>
          <a:p>
            <a:pPr marL="0" indent="268288">
              <a:buNone/>
            </a:pPr>
            <a:r>
              <a:rPr lang="en-US" altLang="zh-CN" dirty="0"/>
              <a:t>    char sex;</a:t>
            </a:r>
            <a:endParaRPr lang="zh-CN" altLang="zh-CN" dirty="0"/>
          </a:p>
          <a:p>
            <a:pPr marL="0" indent="268288">
              <a:buNone/>
            </a:pPr>
            <a:r>
              <a:rPr lang="en-US" altLang="zh-CN" dirty="0"/>
              <a:t>    char addr[40];</a:t>
            </a:r>
            <a:endParaRPr lang="zh-CN" altLang="zh-CN" dirty="0"/>
          </a:p>
          <a:p>
            <a:pPr marL="0" indent="268288">
              <a:buNone/>
            </a:pPr>
            <a:r>
              <a:rPr lang="en-US" altLang="zh-CN" dirty="0"/>
              <a:t>    };</a:t>
            </a:r>
            <a:endParaRPr lang="zh-CN" altLang="zh-CN" dirty="0"/>
          </a:p>
          <a:p>
            <a:pPr marL="0" indent="268288">
              <a:buNone/>
            </a:pPr>
            <a:r>
              <a:rPr lang="en-US" altLang="zh-CN" dirty="0"/>
              <a:t>struct student stus[60];</a:t>
            </a:r>
            <a:endParaRPr lang="zh-CN" altLang="zh-CN" dirty="0"/>
          </a:p>
          <a:p>
            <a:pPr marL="0" indent="268288">
              <a:buNone/>
            </a:pPr>
            <a:r>
              <a:rPr lang="zh-CN" altLang="zh-CN" dirty="0"/>
              <a:t>上例中采用第一种方法定义了一个结构体数组</a:t>
            </a:r>
            <a:r>
              <a:rPr lang="en-US" altLang="zh-CN" dirty="0"/>
              <a:t>stus</a:t>
            </a:r>
            <a:r>
              <a:rPr lang="zh-CN" altLang="zh-CN" dirty="0"/>
              <a:t>，它有</a:t>
            </a:r>
            <a:r>
              <a:rPr lang="en-US" altLang="zh-CN" dirty="0"/>
              <a:t>60</a:t>
            </a:r>
            <a:r>
              <a:rPr lang="zh-CN" altLang="zh-CN" dirty="0"/>
              <a:t>个元素，每个元素的类型为</a:t>
            </a:r>
            <a:r>
              <a:rPr lang="en-US" altLang="zh-CN" dirty="0"/>
              <a:t>struct student</a:t>
            </a:r>
            <a:r>
              <a:rPr lang="zh-CN" altLang="zh-CN" dirty="0"/>
              <a:t>的结构体类型</a:t>
            </a:r>
            <a:r>
              <a:rPr lang="zh-CN" altLang="zh-CN" dirty="0" smtClean="0"/>
              <a:t>。</a:t>
            </a:r>
            <a:endParaRPr lang="zh-CN" altLang="zh-CN" dirty="0"/>
          </a:p>
        </p:txBody>
      </p:sp>
    </p:spTree>
    <p:extLst>
      <p:ext uri="{BB962C8B-B14F-4D97-AF65-F5344CB8AC3E}">
        <p14:creationId xmlns:p14="http://schemas.microsoft.com/office/powerpoint/2010/main" val="150458672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marR="0" rtl="0"/>
            <a:r>
              <a:rPr lang="en-US" altLang="zh-CN" b="1" i="0" u="none" strike="noStrike" kern="2200" baseline="0" smtClean="0">
                <a:latin typeface="Calibri" panose="020F0502020204030204" pitchFamily="34" charset="0"/>
                <a:ea typeface="宋体" panose="02010600030101010101" pitchFamily="2" charset="-122"/>
              </a:rPr>
              <a:t>9</a:t>
            </a:r>
            <a:r>
              <a:rPr lang="en-US" altLang="zh-CN" b="1" i="0" u="none" strike="noStrike" kern="2200" baseline="0" smtClean="0">
                <a:latin typeface="Times New Roman" panose="02020603050405020304" pitchFamily="18" charset="0"/>
                <a:ea typeface="宋体" panose="02010600030101010101" pitchFamily="2" charset="-122"/>
              </a:rPr>
              <a:t>.</a:t>
            </a:r>
            <a:r>
              <a:rPr lang="en-US" altLang="zh-CN" b="1" i="0" u="none" strike="noStrike" kern="2200" baseline="0" smtClean="0">
                <a:latin typeface="Calibri" panose="020F0502020204030204" pitchFamily="34" charset="0"/>
                <a:ea typeface="宋体" panose="02010600030101010101" pitchFamily="2" charset="-122"/>
              </a:rPr>
              <a:t>3  </a:t>
            </a:r>
            <a:r>
              <a:rPr lang="zh-CN" altLang="en-US" b="1" i="0" u="none" strike="noStrike" kern="2200" baseline="0" smtClean="0">
                <a:latin typeface="Calibri" panose="020F0502020204030204" pitchFamily="34" charset="0"/>
                <a:ea typeface="宋体" panose="02010600030101010101" pitchFamily="2" charset="-122"/>
              </a:rPr>
              <a:t>结构体数组</a:t>
            </a:r>
            <a:endParaRPr lang="zh-CN" altLang="en-US" b="1" i="0" u="none" strike="noStrike" kern="2200" baseline="0" smtClean="0">
              <a:latin typeface="Times New Roman" panose="02020603050405020304" pitchFamily="18" charset="0"/>
              <a:ea typeface="宋体" panose="02010600030101010101" pitchFamily="2" charset="-122"/>
            </a:endParaRPr>
          </a:p>
        </p:txBody>
      </p:sp>
      <p:sp>
        <p:nvSpPr>
          <p:cNvPr id="3" name="文本占位符 2"/>
          <p:cNvSpPr>
            <a:spLocks noGrp="1"/>
          </p:cNvSpPr>
          <p:nvPr>
            <p:ph type="body" idx="1"/>
          </p:nvPr>
        </p:nvSpPr>
        <p:spPr/>
        <p:txBody>
          <a:bodyPr>
            <a:normAutofit fontScale="62500" lnSpcReduction="20000"/>
          </a:bodyPr>
          <a:lstStyle/>
          <a:p>
            <a:pPr marL="0" indent="0">
              <a:buNone/>
            </a:pPr>
            <a:r>
              <a:rPr lang="zh-CN" altLang="zh-CN" dirty="0" smtClean="0"/>
              <a:t>（</a:t>
            </a:r>
            <a:r>
              <a:rPr lang="en-US" altLang="zh-CN" dirty="0"/>
              <a:t>2</a:t>
            </a:r>
            <a:r>
              <a:rPr lang="zh-CN" altLang="zh-CN" dirty="0"/>
              <a:t>）结构体数组初始化</a:t>
            </a:r>
          </a:p>
          <a:p>
            <a:r>
              <a:rPr lang="zh-CN" altLang="zh-CN" dirty="0"/>
              <a:t>结构体数组的初始化是指在定义结构体数组时给数组的各元素赋值。初始化的一般形式为：</a:t>
            </a:r>
          </a:p>
          <a:p>
            <a:pPr marL="0" indent="358775">
              <a:buNone/>
            </a:pPr>
            <a:r>
              <a:rPr lang="en-US" altLang="zh-CN" dirty="0"/>
              <a:t>struct </a:t>
            </a:r>
            <a:r>
              <a:rPr lang="zh-CN" altLang="zh-CN" dirty="0"/>
              <a:t>结构体名 结构体数组名</a:t>
            </a:r>
            <a:r>
              <a:rPr lang="en-US" altLang="zh-CN" dirty="0"/>
              <a:t>[</a:t>
            </a:r>
            <a:r>
              <a:rPr lang="zh-CN" altLang="zh-CN" dirty="0"/>
              <a:t>数组长度</a:t>
            </a:r>
            <a:r>
              <a:rPr lang="en-US" altLang="zh-CN" dirty="0"/>
              <a:t>]={{},{},{},…};</a:t>
            </a:r>
            <a:endParaRPr lang="zh-CN" altLang="zh-CN" dirty="0"/>
          </a:p>
          <a:p>
            <a:r>
              <a:rPr lang="zh-CN" altLang="zh-CN" dirty="0"/>
              <a:t>例如：</a:t>
            </a:r>
          </a:p>
          <a:p>
            <a:pPr marL="0" indent="358775">
              <a:buNone/>
            </a:pPr>
            <a:r>
              <a:rPr lang="en-US" altLang="zh-CN" dirty="0"/>
              <a:t>student stus[3]={{ 202301, "Zhang",</a:t>
            </a:r>
            <a:r>
              <a:rPr lang="zh-CN" altLang="zh-CN" dirty="0"/>
              <a:t>´</a:t>
            </a:r>
            <a:r>
              <a:rPr lang="en-US" altLang="zh-CN" dirty="0"/>
              <a:t>M</a:t>
            </a:r>
            <a:r>
              <a:rPr lang="zh-CN" altLang="zh-CN" dirty="0"/>
              <a:t>´</a:t>
            </a:r>
            <a:r>
              <a:rPr lang="en-US" altLang="zh-CN" dirty="0"/>
              <a:t>, "101 Yanan Road"},{202302, "Wang",</a:t>
            </a:r>
            <a:r>
              <a:rPr lang="zh-CN" altLang="zh-CN" dirty="0"/>
              <a:t>´</a:t>
            </a:r>
            <a:r>
              <a:rPr lang="en-US" altLang="zh-CN" dirty="0"/>
              <a:t>F</a:t>
            </a:r>
            <a:r>
              <a:rPr lang="zh-CN" altLang="zh-CN" dirty="0"/>
              <a:t>´</a:t>
            </a:r>
            <a:r>
              <a:rPr lang="en-US" altLang="zh-CN" dirty="0"/>
              <a:t>, "102 Yanan Road"},{202303,”Ling”, </a:t>
            </a:r>
            <a:r>
              <a:rPr lang="zh-CN" altLang="zh-CN" dirty="0"/>
              <a:t>´</a:t>
            </a:r>
            <a:r>
              <a:rPr lang="en-US" altLang="zh-CN" dirty="0"/>
              <a:t>M</a:t>
            </a:r>
            <a:r>
              <a:rPr lang="zh-CN" altLang="zh-CN" dirty="0"/>
              <a:t>´</a:t>
            </a:r>
            <a:r>
              <a:rPr lang="en-US" altLang="zh-CN" dirty="0"/>
              <a:t>, "103 Yanan Road"}};</a:t>
            </a:r>
            <a:endParaRPr lang="zh-CN" altLang="zh-CN" dirty="0"/>
          </a:p>
          <a:p>
            <a:r>
              <a:rPr lang="zh-CN" altLang="zh-CN" dirty="0"/>
              <a:t>在对结构体数组初始化时，要将每个元素的数据分别用花括号括起来，在编译时将一个花括号中的数据赋给一个元素，即将第一个花括号中的数据送给</a:t>
            </a:r>
            <a:r>
              <a:rPr lang="en-US" altLang="zh-CN" dirty="0"/>
              <a:t>stus[0]</a:t>
            </a:r>
            <a:r>
              <a:rPr lang="zh-CN" altLang="zh-CN" dirty="0"/>
              <a:t>，第二个花括号内的数据送给</a:t>
            </a:r>
            <a:r>
              <a:rPr lang="en-US" altLang="zh-CN" dirty="0"/>
              <a:t>stus[1]</a:t>
            </a:r>
            <a:r>
              <a:rPr lang="zh-CN" altLang="zh-CN" dirty="0"/>
              <a:t>……如果赋初值的数据组的个数与所定义的数组元素相等，则数组元素个数可以省略不写</a:t>
            </a:r>
            <a:r>
              <a:rPr lang="zh-CN" altLang="zh-CN" dirty="0" smtClean="0"/>
              <a:t>。</a:t>
            </a:r>
            <a:endParaRPr lang="en-US" altLang="zh-CN" dirty="0" smtClean="0"/>
          </a:p>
          <a:p>
            <a:pPr marL="0" indent="0">
              <a:buNone/>
            </a:pPr>
            <a:r>
              <a:rPr lang="zh-CN" altLang="zh-CN" dirty="0" smtClean="0"/>
              <a:t>（</a:t>
            </a:r>
            <a:r>
              <a:rPr lang="en-US" altLang="zh-CN" dirty="0"/>
              <a:t>3</a:t>
            </a:r>
            <a:r>
              <a:rPr lang="zh-CN" altLang="zh-CN" dirty="0"/>
              <a:t>）结构体数组的访问</a:t>
            </a:r>
          </a:p>
          <a:p>
            <a:r>
              <a:rPr lang="zh-CN" altLang="zh-CN" dirty="0" smtClean="0"/>
              <a:t>访问结构体数组元素的成员的方法</a:t>
            </a:r>
            <a:r>
              <a:rPr lang="zh-CN" altLang="zh-CN" dirty="0"/>
              <a:t>为：结构体数组名</a:t>
            </a:r>
            <a:r>
              <a:rPr lang="en-US" altLang="zh-CN" dirty="0"/>
              <a:t>[</a:t>
            </a:r>
            <a:r>
              <a:rPr lang="zh-CN" altLang="zh-CN" dirty="0"/>
              <a:t>元素下标</a:t>
            </a:r>
            <a:r>
              <a:rPr lang="en-US" altLang="zh-CN" dirty="0"/>
              <a:t>]</a:t>
            </a:r>
            <a:r>
              <a:rPr lang="zh-CN" altLang="zh-CN" dirty="0"/>
              <a:t>．结构体成员名</a:t>
            </a:r>
          </a:p>
          <a:p>
            <a:r>
              <a:rPr lang="zh-CN" altLang="zh-CN" dirty="0"/>
              <a:t>例如，访问</a:t>
            </a:r>
            <a:r>
              <a:rPr lang="en-US" altLang="zh-CN" dirty="0"/>
              <a:t>stus</a:t>
            </a:r>
            <a:r>
              <a:rPr lang="zh-CN" altLang="zh-CN" dirty="0"/>
              <a:t>数组元素的</a:t>
            </a:r>
            <a:r>
              <a:rPr lang="zh-CN" altLang="zh-CN" dirty="0" smtClean="0"/>
              <a:t>成员</a:t>
            </a:r>
            <a:r>
              <a:rPr lang="zh-CN" altLang="zh-CN" dirty="0"/>
              <a:t>：</a:t>
            </a:r>
          </a:p>
          <a:p>
            <a:pPr marL="0" indent="358775">
              <a:buNone/>
            </a:pPr>
            <a:r>
              <a:rPr lang="en-US" altLang="zh-CN" dirty="0"/>
              <a:t>stus[0].sex=</a:t>
            </a:r>
            <a:r>
              <a:rPr lang="zh-CN" altLang="zh-CN" dirty="0"/>
              <a:t>´</a:t>
            </a:r>
            <a:r>
              <a:rPr lang="en-US" altLang="zh-CN" dirty="0"/>
              <a:t>M</a:t>
            </a:r>
            <a:r>
              <a:rPr lang="zh-CN" altLang="zh-CN" dirty="0"/>
              <a:t>´</a:t>
            </a:r>
            <a:r>
              <a:rPr lang="en-US" altLang="zh-CN" dirty="0"/>
              <a:t>;</a:t>
            </a:r>
            <a:endParaRPr lang="zh-CN" altLang="zh-CN" dirty="0"/>
          </a:p>
          <a:p>
            <a:pPr marL="0" indent="358775">
              <a:buNone/>
            </a:pPr>
            <a:r>
              <a:rPr lang="en-US" altLang="zh-CN" dirty="0"/>
              <a:t>printf("%s",stus[1].name);</a:t>
            </a:r>
            <a:endParaRPr lang="zh-CN" altLang="zh-CN" dirty="0"/>
          </a:p>
        </p:txBody>
      </p:sp>
    </p:spTree>
    <p:extLst>
      <p:ext uri="{BB962C8B-B14F-4D97-AF65-F5344CB8AC3E}">
        <p14:creationId xmlns:p14="http://schemas.microsoft.com/office/powerpoint/2010/main" val="261460429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marR="0" rtl="0"/>
            <a:r>
              <a:rPr lang="en-US" altLang="zh-CN" b="1" i="0" u="none" strike="noStrike" kern="2200" baseline="0" smtClean="0">
                <a:latin typeface="Calibri" panose="020F0502020204030204" pitchFamily="34" charset="0"/>
                <a:ea typeface="宋体" panose="02010600030101010101" pitchFamily="2" charset="-122"/>
              </a:rPr>
              <a:t>9</a:t>
            </a:r>
            <a:r>
              <a:rPr lang="en-US" altLang="zh-CN" b="1" i="0" u="none" strike="noStrike" kern="2200" baseline="0" smtClean="0">
                <a:latin typeface="Times New Roman" panose="02020603050405020304" pitchFamily="18" charset="0"/>
                <a:ea typeface="宋体" panose="02010600030101010101" pitchFamily="2" charset="-122"/>
              </a:rPr>
              <a:t>.</a:t>
            </a:r>
            <a:r>
              <a:rPr lang="en-US" altLang="zh-CN" b="1" i="0" u="none" strike="noStrike" kern="2200" baseline="0" smtClean="0">
                <a:latin typeface="Calibri" panose="020F0502020204030204" pitchFamily="34" charset="0"/>
                <a:ea typeface="宋体" panose="02010600030101010101" pitchFamily="2" charset="-122"/>
              </a:rPr>
              <a:t>3</a:t>
            </a:r>
            <a:r>
              <a:rPr lang="en-US" altLang="zh-CN" b="1" i="0" u="none" strike="noStrike" kern="2200" baseline="0" smtClean="0">
                <a:latin typeface="Times New Roman" panose="02020603050405020304" pitchFamily="18" charset="0"/>
                <a:ea typeface="宋体" panose="02010600030101010101" pitchFamily="2" charset="-122"/>
              </a:rPr>
              <a:t>.</a:t>
            </a:r>
            <a:r>
              <a:rPr lang="en-US" altLang="zh-CN" b="1" i="0" u="none" strike="noStrike" kern="2200" baseline="0" smtClean="0">
                <a:latin typeface="Calibri" panose="020F0502020204030204" pitchFamily="34" charset="0"/>
                <a:ea typeface="宋体" panose="02010600030101010101" pitchFamily="2" charset="-122"/>
              </a:rPr>
              <a:t>2  </a:t>
            </a:r>
            <a:r>
              <a:rPr lang="zh-CN" altLang="en-US" b="1" i="0" u="none" strike="noStrike" kern="2200" baseline="0" smtClean="0">
                <a:latin typeface="Calibri" panose="020F0502020204030204" pitchFamily="34" charset="0"/>
                <a:ea typeface="宋体" panose="02010600030101010101" pitchFamily="2" charset="-122"/>
              </a:rPr>
              <a:t>结构体数组的应用举例</a:t>
            </a:r>
            <a:endParaRPr lang="zh-CN" altLang="en-US" b="1" i="0" u="none" strike="noStrike" kern="2200" baseline="0" smtClean="0">
              <a:latin typeface="Times New Roman" panose="02020603050405020304" pitchFamily="18" charset="0"/>
              <a:ea typeface="宋体" panose="02010600030101010101" pitchFamily="2" charset="-122"/>
            </a:endParaRPr>
          </a:p>
        </p:txBody>
      </p:sp>
      <p:sp>
        <p:nvSpPr>
          <p:cNvPr id="3" name="文本占位符 2"/>
          <p:cNvSpPr>
            <a:spLocks noGrp="1"/>
          </p:cNvSpPr>
          <p:nvPr>
            <p:ph type="body" idx="1"/>
          </p:nvPr>
        </p:nvSpPr>
        <p:spPr>
          <a:xfrm>
            <a:off x="313764" y="1165412"/>
            <a:ext cx="5988423" cy="5334000"/>
          </a:xfrm>
          <a:ln w="38100">
            <a:solidFill>
              <a:schemeClr val="accent1"/>
            </a:solidFill>
          </a:ln>
        </p:spPr>
        <p:txBody>
          <a:bodyPr>
            <a:noAutofit/>
          </a:bodyPr>
          <a:lstStyle/>
          <a:p>
            <a:pPr marL="0" indent="0">
              <a:buNone/>
            </a:pPr>
            <a:r>
              <a:rPr lang="zh-CN" altLang="zh-CN" sz="1200" dirty="0"/>
              <a:t>例</a:t>
            </a:r>
            <a:r>
              <a:rPr lang="en-US" altLang="zh-CN" sz="1200" dirty="0" smtClean="0"/>
              <a:t>9.2  </a:t>
            </a:r>
            <a:r>
              <a:rPr lang="zh-CN" altLang="zh-CN" sz="1200" dirty="0"/>
              <a:t>输入</a:t>
            </a:r>
            <a:r>
              <a:rPr lang="en-US" altLang="zh-CN" sz="1200" dirty="0"/>
              <a:t>n(n&lt;60)</a:t>
            </a:r>
            <a:r>
              <a:rPr lang="zh-CN" altLang="zh-CN" sz="1200" dirty="0"/>
              <a:t>个学生的成绩信息，按照学生的个人平均成绩从高到低输出他们的信息。</a:t>
            </a:r>
          </a:p>
          <a:p>
            <a:pPr marL="179388" indent="-179388"/>
            <a:r>
              <a:rPr lang="zh-CN" altLang="zh-CN" sz="1200" dirty="0"/>
              <a:t>解题思路：用结构体数组存放</a:t>
            </a:r>
            <a:r>
              <a:rPr lang="en-US" altLang="zh-CN" sz="1200" dirty="0"/>
              <a:t>n</a:t>
            </a:r>
            <a:r>
              <a:rPr lang="zh-CN" altLang="zh-CN" sz="1200" dirty="0"/>
              <a:t>个学生信息，采用选择排序法对</a:t>
            </a:r>
            <a:r>
              <a:rPr lang="en-US" altLang="zh-CN" sz="1200" dirty="0"/>
              <a:t>n</a:t>
            </a:r>
            <a:r>
              <a:rPr lang="zh-CN" altLang="zh-CN" sz="1200" dirty="0"/>
              <a:t>个元素进行排序</a:t>
            </a:r>
            <a:r>
              <a:rPr lang="zh-CN" altLang="zh-CN" sz="1200" dirty="0" smtClean="0"/>
              <a:t>。</a:t>
            </a:r>
            <a:endParaRPr lang="en-US" altLang="zh-CN" sz="1200" dirty="0" smtClean="0"/>
          </a:p>
          <a:p>
            <a:pPr marL="179388" indent="-179388"/>
            <a:r>
              <a:rPr lang="zh-CN" altLang="zh-CN" sz="1200" dirty="0" smtClean="0"/>
              <a:t>源程序</a:t>
            </a:r>
            <a:r>
              <a:rPr lang="zh-CN" altLang="zh-CN" sz="1200" dirty="0"/>
              <a:t>代码：</a:t>
            </a:r>
          </a:p>
          <a:p>
            <a:pPr marL="0" indent="179388">
              <a:buNone/>
            </a:pPr>
            <a:r>
              <a:rPr lang="en-US" altLang="zh-CN" sz="1200" dirty="0"/>
              <a:t>#include&lt;</a:t>
            </a:r>
            <a:r>
              <a:rPr lang="en-US" altLang="zh-CN" sz="1200" dirty="0" err="1"/>
              <a:t>stdio</a:t>
            </a:r>
            <a:r>
              <a:rPr lang="zh-CN" altLang="zh-CN" sz="1200" dirty="0"/>
              <a:t>．</a:t>
            </a:r>
            <a:r>
              <a:rPr lang="en-US" altLang="zh-CN" sz="1200" dirty="0"/>
              <a:t>h&gt;</a:t>
            </a:r>
            <a:endParaRPr lang="zh-CN" altLang="zh-CN" sz="1200" dirty="0"/>
          </a:p>
          <a:p>
            <a:pPr marL="0" indent="179388">
              <a:buNone/>
            </a:pPr>
            <a:r>
              <a:rPr lang="en-US" altLang="zh-CN" sz="1200" dirty="0" err="1"/>
              <a:t>struct</a:t>
            </a:r>
            <a:r>
              <a:rPr lang="en-US" altLang="zh-CN" sz="1200" dirty="0"/>
              <a:t> </a:t>
            </a:r>
            <a:r>
              <a:rPr lang="en-US" altLang="zh-CN" sz="1200" dirty="0"/>
              <a:t>students{</a:t>
            </a:r>
            <a:endParaRPr lang="en-US" altLang="zh-CN" sz="1200" dirty="0" smtClean="0"/>
          </a:p>
          <a:p>
            <a:pPr marL="0" indent="179388">
              <a:buNone/>
            </a:pPr>
            <a:r>
              <a:rPr lang="en-US" altLang="zh-CN" sz="1200" dirty="0" smtClean="0"/>
              <a:t>  </a:t>
            </a:r>
            <a:r>
              <a:rPr lang="en-US" altLang="zh-CN" sz="1200" dirty="0" err="1" smtClean="0"/>
              <a:t>int</a:t>
            </a:r>
            <a:r>
              <a:rPr lang="en-US" altLang="zh-CN" sz="1200" dirty="0" smtClean="0"/>
              <a:t> </a:t>
            </a:r>
            <a:r>
              <a:rPr lang="en-US" altLang="zh-CN" sz="1200" dirty="0" err="1"/>
              <a:t>num</a:t>
            </a:r>
            <a:r>
              <a:rPr lang="en-US" altLang="zh-CN" sz="1200" dirty="0"/>
              <a:t>;</a:t>
            </a:r>
            <a:endParaRPr lang="zh-CN" altLang="zh-CN" sz="1200" dirty="0"/>
          </a:p>
          <a:p>
            <a:pPr marL="0" indent="179388">
              <a:buNone/>
            </a:pPr>
            <a:r>
              <a:rPr lang="en-US" altLang="zh-CN" sz="1200" dirty="0"/>
              <a:t>  char name[10];</a:t>
            </a:r>
            <a:endParaRPr lang="zh-CN" altLang="zh-CN" sz="1200" dirty="0"/>
          </a:p>
          <a:p>
            <a:pPr marL="0" indent="179388">
              <a:buNone/>
            </a:pPr>
            <a:r>
              <a:rPr lang="en-US" altLang="zh-CN" sz="1200" dirty="0"/>
              <a:t>  </a:t>
            </a:r>
            <a:r>
              <a:rPr lang="en-US" altLang="zh-CN" sz="1200" dirty="0" err="1"/>
              <a:t>int</a:t>
            </a:r>
            <a:r>
              <a:rPr lang="en-US" altLang="zh-CN" sz="1200" dirty="0"/>
              <a:t>  </a:t>
            </a:r>
            <a:r>
              <a:rPr lang="en-US" altLang="zh-CN" sz="1200" dirty="0" err="1"/>
              <a:t>computer,english,math</a:t>
            </a:r>
            <a:r>
              <a:rPr lang="en-US" altLang="zh-CN" sz="1200" dirty="0"/>
              <a:t>;</a:t>
            </a:r>
            <a:endParaRPr lang="zh-CN" altLang="zh-CN" sz="1200" dirty="0"/>
          </a:p>
          <a:p>
            <a:pPr marL="0" indent="179388">
              <a:buNone/>
            </a:pPr>
            <a:r>
              <a:rPr lang="en-US" altLang="zh-CN" sz="1200" dirty="0"/>
              <a:t>  double average;};</a:t>
            </a:r>
            <a:endParaRPr lang="zh-CN" altLang="zh-CN" sz="1200" dirty="0"/>
          </a:p>
          <a:p>
            <a:pPr marL="0" indent="179388">
              <a:buNone/>
            </a:pPr>
            <a:r>
              <a:rPr lang="en-US" altLang="zh-CN" sz="1200" dirty="0"/>
              <a:t>main()</a:t>
            </a:r>
            <a:endParaRPr lang="zh-CN" altLang="zh-CN" sz="1200" dirty="0"/>
          </a:p>
          <a:p>
            <a:pPr marL="0" indent="179388">
              <a:buNone/>
            </a:pPr>
            <a:r>
              <a:rPr lang="en-US" altLang="zh-CN" sz="1200" dirty="0" smtClean="0"/>
              <a:t>{ </a:t>
            </a:r>
            <a:r>
              <a:rPr lang="en-US" altLang="zh-CN" sz="1200" dirty="0" err="1"/>
              <a:t>int</a:t>
            </a:r>
            <a:r>
              <a:rPr lang="en-US" altLang="zh-CN" sz="1200" dirty="0"/>
              <a:t> </a:t>
            </a:r>
            <a:r>
              <a:rPr lang="en-US" altLang="zh-CN" sz="1200" dirty="0" err="1"/>
              <a:t>i,index,j,n</a:t>
            </a:r>
            <a:r>
              <a:rPr lang="en-US" altLang="zh-CN" sz="1200" dirty="0"/>
              <a:t>;</a:t>
            </a:r>
            <a:endParaRPr lang="zh-CN" altLang="zh-CN" sz="1200" dirty="0"/>
          </a:p>
          <a:p>
            <a:pPr marL="0" indent="179388">
              <a:buNone/>
            </a:pPr>
            <a:r>
              <a:rPr lang="en-US" altLang="zh-CN" sz="1200" dirty="0"/>
              <a:t>  </a:t>
            </a:r>
            <a:r>
              <a:rPr lang="en-US" altLang="zh-CN" sz="1200" dirty="0" err="1"/>
              <a:t>struct</a:t>
            </a:r>
            <a:r>
              <a:rPr lang="en-US" altLang="zh-CN" sz="1200" dirty="0"/>
              <a:t> students </a:t>
            </a:r>
            <a:r>
              <a:rPr lang="en-US" altLang="zh-CN" sz="1200" dirty="0" err="1"/>
              <a:t>temp,stus</a:t>
            </a:r>
            <a:r>
              <a:rPr lang="en-US" altLang="zh-CN" sz="1200" dirty="0"/>
              <a:t>[60];</a:t>
            </a:r>
            <a:endParaRPr lang="zh-CN" altLang="zh-CN" sz="1200" dirty="0"/>
          </a:p>
          <a:p>
            <a:pPr marL="0" indent="179388">
              <a:buNone/>
            </a:pPr>
            <a:r>
              <a:rPr lang="en-US" altLang="zh-CN" sz="1200" dirty="0" smtClean="0"/>
              <a:t>  </a:t>
            </a:r>
            <a:r>
              <a:rPr lang="en-US" altLang="zh-CN" sz="1200" dirty="0" err="1" smtClean="0"/>
              <a:t>printf</a:t>
            </a:r>
            <a:r>
              <a:rPr lang="en-US" altLang="zh-CN" sz="1200" dirty="0"/>
              <a:t>(“Input n</a:t>
            </a:r>
            <a:r>
              <a:rPr lang="zh-CN" altLang="zh-CN" sz="1200" dirty="0"/>
              <a:t>：</a:t>
            </a:r>
            <a:r>
              <a:rPr lang="en-US" altLang="zh-CN" sz="1200" dirty="0"/>
              <a:t>”);</a:t>
            </a:r>
            <a:endParaRPr lang="zh-CN" altLang="zh-CN" sz="1200" dirty="0"/>
          </a:p>
          <a:p>
            <a:pPr marL="0" indent="179388">
              <a:buNone/>
            </a:pPr>
            <a:r>
              <a:rPr lang="en-US" altLang="zh-CN" sz="1200" dirty="0" smtClean="0"/>
              <a:t>  </a:t>
            </a:r>
            <a:r>
              <a:rPr lang="en-US" altLang="zh-CN" sz="1200" dirty="0" err="1" smtClean="0"/>
              <a:t>scanf</a:t>
            </a:r>
            <a:r>
              <a:rPr lang="en-US" altLang="zh-CN" sz="1200" dirty="0"/>
              <a:t>(“</a:t>
            </a:r>
            <a:r>
              <a:rPr lang="zh-CN" altLang="zh-CN" sz="1200" dirty="0"/>
              <a:t>％</a:t>
            </a:r>
            <a:r>
              <a:rPr lang="en-US" altLang="zh-CN" sz="1200" dirty="0" err="1"/>
              <a:t>d”,&amp;n</a:t>
            </a:r>
            <a:r>
              <a:rPr lang="en-US" altLang="zh-CN" sz="1200" dirty="0"/>
              <a:t>);</a:t>
            </a:r>
            <a:endParaRPr lang="zh-CN" altLang="zh-CN" sz="1200" dirty="0"/>
          </a:p>
          <a:p>
            <a:pPr marL="0" indent="179388">
              <a:buNone/>
            </a:pPr>
            <a:r>
              <a:rPr lang="en-US" altLang="zh-CN" sz="1200" dirty="0" smtClean="0"/>
              <a:t>  for(</a:t>
            </a:r>
            <a:r>
              <a:rPr lang="en-US" altLang="zh-CN" sz="1200" dirty="0" err="1" smtClean="0"/>
              <a:t>i</a:t>
            </a:r>
            <a:r>
              <a:rPr lang="en-US" altLang="zh-CN" sz="1200" dirty="0" smtClean="0"/>
              <a:t>=</a:t>
            </a:r>
            <a:r>
              <a:rPr lang="en-US" altLang="zh-CN" sz="1200" dirty="0" err="1" smtClean="0"/>
              <a:t>O;i</a:t>
            </a:r>
            <a:r>
              <a:rPr lang="en-US" altLang="zh-CN" sz="1200" dirty="0" smtClean="0"/>
              <a:t>&lt;</a:t>
            </a:r>
            <a:r>
              <a:rPr lang="en-US" altLang="zh-CN" sz="1200" dirty="0" err="1" smtClean="0"/>
              <a:t>n;i</a:t>
            </a:r>
            <a:r>
              <a:rPr lang="en-US" altLang="zh-CN" sz="1200" dirty="0"/>
              <a:t>++){</a:t>
            </a:r>
            <a:endParaRPr lang="zh-CN" altLang="zh-CN" sz="1200" dirty="0"/>
          </a:p>
          <a:p>
            <a:pPr marL="0" indent="179388">
              <a:buNone/>
            </a:pPr>
            <a:r>
              <a:rPr lang="en-US" altLang="zh-CN" sz="1200" dirty="0" smtClean="0"/>
              <a:t>      </a:t>
            </a:r>
            <a:r>
              <a:rPr lang="en-US" altLang="zh-CN" sz="1200" dirty="0" err="1" smtClean="0"/>
              <a:t>printf</a:t>
            </a:r>
            <a:r>
              <a:rPr lang="en-US" altLang="zh-CN" sz="1200" dirty="0"/>
              <a:t>(“\</a:t>
            </a:r>
            <a:r>
              <a:rPr lang="en-US" altLang="zh-CN" sz="1200" dirty="0" err="1"/>
              <a:t>nInput</a:t>
            </a:r>
            <a:r>
              <a:rPr lang="en-US" altLang="zh-CN" sz="1200" dirty="0"/>
              <a:t> the information of </a:t>
            </a:r>
            <a:r>
              <a:rPr lang="en-US" altLang="zh-CN" sz="1200" dirty="0" err="1"/>
              <a:t>No.%d</a:t>
            </a:r>
            <a:r>
              <a:rPr lang="en-US" altLang="zh-CN" sz="1200" dirty="0"/>
              <a:t>:\n”,i+1</a:t>
            </a:r>
            <a:r>
              <a:rPr lang="en-US" altLang="zh-CN" sz="1200" dirty="0" smtClean="0"/>
              <a:t>);</a:t>
            </a:r>
          </a:p>
          <a:p>
            <a:pPr marL="0" indent="179388">
              <a:buNone/>
            </a:pPr>
            <a:r>
              <a:rPr lang="en-US" altLang="zh-CN" sz="1200" dirty="0" smtClean="0"/>
              <a:t>      </a:t>
            </a:r>
            <a:r>
              <a:rPr lang="en-US" altLang="zh-CN" sz="1200" dirty="0" err="1" smtClean="0"/>
              <a:t>scanf</a:t>
            </a:r>
            <a:r>
              <a:rPr lang="en-US" altLang="zh-CN" sz="1200" dirty="0"/>
              <a:t>(“%</a:t>
            </a:r>
            <a:r>
              <a:rPr lang="en-US" altLang="zh-CN" sz="1200" dirty="0" err="1"/>
              <a:t>d%s%d%d%d</a:t>
            </a:r>
            <a:r>
              <a:rPr lang="en-US" altLang="zh-CN" sz="1200" dirty="0"/>
              <a:t>%”,&amp;</a:t>
            </a:r>
            <a:r>
              <a:rPr lang="en-US" altLang="zh-CN" sz="1200" dirty="0" err="1"/>
              <a:t>stu</a:t>
            </a:r>
            <a:r>
              <a:rPr lang="en-US" altLang="zh-CN" sz="1200" dirty="0"/>
              <a:t>[</a:t>
            </a:r>
            <a:r>
              <a:rPr lang="en-US" altLang="zh-CN" sz="1200" dirty="0" err="1"/>
              <a:t>i</a:t>
            </a:r>
            <a:r>
              <a:rPr lang="en-US" altLang="zh-CN" sz="1200" dirty="0"/>
              <a:t>].</a:t>
            </a:r>
            <a:r>
              <a:rPr lang="en-US" altLang="zh-CN" sz="1200" dirty="0" err="1"/>
              <a:t>num</a:t>
            </a:r>
            <a:r>
              <a:rPr lang="en-US" altLang="zh-CN" sz="1200" dirty="0"/>
              <a:t>,&amp;</a:t>
            </a:r>
            <a:r>
              <a:rPr lang="en-US" altLang="zh-CN" sz="1200" dirty="0" err="1"/>
              <a:t>stu</a:t>
            </a:r>
            <a:r>
              <a:rPr lang="en-US" altLang="zh-CN" sz="1200" dirty="0"/>
              <a:t>[</a:t>
            </a:r>
            <a:r>
              <a:rPr lang="en-US" altLang="zh-CN" sz="1200" dirty="0" err="1"/>
              <a:t>i</a:t>
            </a:r>
            <a:r>
              <a:rPr lang="en-US" altLang="zh-CN" sz="1200" dirty="0"/>
              <a:t>].name</a:t>
            </a:r>
            <a:r>
              <a:rPr lang="en-US" altLang="zh-CN" sz="1200" dirty="0" smtClean="0"/>
              <a:t>,&amp;</a:t>
            </a:r>
            <a:r>
              <a:rPr lang="en-US" altLang="zh-CN" sz="1200" dirty="0" err="1"/>
              <a:t>stu</a:t>
            </a:r>
            <a:r>
              <a:rPr lang="en-US" altLang="zh-CN" sz="1200" dirty="0"/>
              <a:t>[</a:t>
            </a:r>
            <a:r>
              <a:rPr lang="en-US" altLang="zh-CN" sz="1200" dirty="0" err="1"/>
              <a:t>i</a:t>
            </a:r>
            <a:r>
              <a:rPr lang="en-US" altLang="zh-CN" sz="1200" dirty="0"/>
              <a:t>].computer</a:t>
            </a:r>
            <a:r>
              <a:rPr lang="en-US" altLang="zh-CN" sz="1200" dirty="0" smtClean="0"/>
              <a:t>,</a:t>
            </a:r>
          </a:p>
          <a:p>
            <a:pPr marL="0" indent="179388">
              <a:buNone/>
            </a:pPr>
            <a:r>
              <a:rPr lang="en-US" altLang="zh-CN" sz="1200" dirty="0" smtClean="0"/>
              <a:t>             &amp;</a:t>
            </a:r>
            <a:r>
              <a:rPr lang="en-US" altLang="zh-CN" sz="1200" dirty="0" err="1"/>
              <a:t>stu</a:t>
            </a:r>
            <a:r>
              <a:rPr lang="en-US" altLang="zh-CN" sz="1200" dirty="0"/>
              <a:t>[</a:t>
            </a:r>
            <a:r>
              <a:rPr lang="en-US" altLang="zh-CN" sz="1200" dirty="0" err="1"/>
              <a:t>i</a:t>
            </a:r>
            <a:r>
              <a:rPr lang="en-US" altLang="zh-CN" sz="1200" dirty="0"/>
              <a:t>].</a:t>
            </a:r>
            <a:r>
              <a:rPr lang="en-US" altLang="zh-CN" sz="1200" dirty="0" err="1"/>
              <a:t>english</a:t>
            </a:r>
            <a:r>
              <a:rPr lang="en-US" altLang="zh-CN" sz="1200" dirty="0"/>
              <a:t>,&amp;</a:t>
            </a:r>
            <a:r>
              <a:rPr lang="en-US" altLang="zh-CN" sz="1200" dirty="0" err="1"/>
              <a:t>stu</a:t>
            </a:r>
            <a:r>
              <a:rPr lang="en-US" altLang="zh-CN" sz="1200" dirty="0"/>
              <a:t>[</a:t>
            </a:r>
            <a:r>
              <a:rPr lang="en-US" altLang="zh-CN" sz="1200" dirty="0" err="1"/>
              <a:t>i</a:t>
            </a:r>
            <a:r>
              <a:rPr lang="en-US" altLang="zh-CN" sz="1200" dirty="0"/>
              <a:t>].math);</a:t>
            </a:r>
            <a:endParaRPr lang="zh-CN" altLang="zh-CN" sz="1200" dirty="0"/>
          </a:p>
          <a:p>
            <a:pPr marL="0" indent="179388">
              <a:buNone/>
            </a:pPr>
            <a:r>
              <a:rPr lang="en-US" altLang="zh-CN" sz="1200" dirty="0" smtClean="0"/>
              <a:t>      </a:t>
            </a:r>
            <a:r>
              <a:rPr lang="en-US" altLang="zh-CN" sz="1200" dirty="0" err="1" smtClean="0"/>
              <a:t>stu</a:t>
            </a:r>
            <a:r>
              <a:rPr lang="en-US" altLang="zh-CN" sz="1200" dirty="0" smtClean="0"/>
              <a:t>[</a:t>
            </a:r>
            <a:r>
              <a:rPr lang="en-US" altLang="zh-CN" sz="1200" dirty="0" err="1" smtClean="0"/>
              <a:t>i</a:t>
            </a:r>
            <a:r>
              <a:rPr lang="en-US" altLang="zh-CN" sz="1200" dirty="0"/>
              <a:t>].average=(</a:t>
            </a:r>
            <a:r>
              <a:rPr lang="en-US" altLang="zh-CN" sz="1200" dirty="0" err="1"/>
              <a:t>stu</a:t>
            </a:r>
            <a:r>
              <a:rPr lang="en-US" altLang="zh-CN" sz="1200" dirty="0"/>
              <a:t>[</a:t>
            </a:r>
            <a:r>
              <a:rPr lang="en-US" altLang="zh-CN" sz="1200" dirty="0" err="1"/>
              <a:t>i</a:t>
            </a:r>
            <a:r>
              <a:rPr lang="en-US" altLang="zh-CN" sz="1200" dirty="0"/>
              <a:t>].</a:t>
            </a:r>
            <a:r>
              <a:rPr lang="en-US" altLang="zh-CN" sz="1200" dirty="0" err="1"/>
              <a:t>computer+stu</a:t>
            </a:r>
            <a:r>
              <a:rPr lang="en-US" altLang="zh-CN" sz="1200" dirty="0"/>
              <a:t>[</a:t>
            </a:r>
            <a:r>
              <a:rPr lang="en-US" altLang="zh-CN" sz="1200" dirty="0" err="1"/>
              <a:t>i</a:t>
            </a:r>
            <a:r>
              <a:rPr lang="en-US" altLang="zh-CN" sz="1200" dirty="0"/>
              <a:t>].</a:t>
            </a:r>
            <a:r>
              <a:rPr lang="en-US" altLang="zh-CN" sz="1200" dirty="0" err="1"/>
              <a:t>english+stu</a:t>
            </a:r>
            <a:r>
              <a:rPr lang="en-US" altLang="zh-CN" sz="1200" dirty="0"/>
              <a:t>[</a:t>
            </a:r>
            <a:r>
              <a:rPr lang="en-US" altLang="zh-CN" sz="1200" dirty="0" err="1"/>
              <a:t>i</a:t>
            </a:r>
            <a:r>
              <a:rPr lang="en-US" altLang="zh-CN" sz="1200" dirty="0"/>
              <a:t>].math)/3.0</a:t>
            </a:r>
            <a:r>
              <a:rPr lang="en-US" altLang="zh-CN" sz="1200" dirty="0" smtClean="0"/>
              <a:t>;}</a:t>
            </a:r>
            <a:endParaRPr lang="zh-CN" altLang="zh-CN" sz="1200" dirty="0"/>
          </a:p>
          <a:p>
            <a:pPr marL="0" indent="179388">
              <a:buNone/>
            </a:pPr>
            <a:r>
              <a:rPr lang="en-US" altLang="zh-CN" sz="1200" dirty="0"/>
              <a:t> </a:t>
            </a:r>
            <a:endParaRPr lang="zh-CN" altLang="zh-CN" sz="1200" dirty="0"/>
          </a:p>
        </p:txBody>
      </p:sp>
      <p:sp>
        <p:nvSpPr>
          <p:cNvPr id="4" name="文本占位符 2"/>
          <p:cNvSpPr txBox="1">
            <a:spLocks/>
          </p:cNvSpPr>
          <p:nvPr/>
        </p:nvSpPr>
        <p:spPr>
          <a:xfrm>
            <a:off x="6535271" y="1165413"/>
            <a:ext cx="5235388" cy="5334000"/>
          </a:xfrm>
          <a:prstGeom prst="rect">
            <a:avLst/>
          </a:prstGeom>
          <a:ln w="38100">
            <a:solidFill>
              <a:schemeClr val="accent1"/>
            </a:solidFill>
          </a:ln>
        </p:spPr>
        <p:txBody>
          <a:bodyPr vert="horz" lIns="91440" tIns="45720" rIns="91440" bIns="45720" rtlCol="0">
            <a:normAutofit fontScale="55000" lnSpcReduction="20000"/>
          </a:bodyPr>
          <a:lstStyle>
            <a:lvl1pPr marL="342900" indent="-342900" algn="l" defTabSz="914400" rtl="0" eaLnBrk="1" latinLnBrk="0" hangingPunct="1">
              <a:lnSpc>
                <a:spcPct val="150000"/>
              </a:lnSpc>
              <a:spcBef>
                <a:spcPts val="0"/>
              </a:spcBef>
              <a:spcAft>
                <a:spcPts val="0"/>
              </a:spcAft>
              <a:buClr>
                <a:srgbClr val="FF0000"/>
              </a:buClr>
              <a:buSzPct val="85000"/>
              <a:buFont typeface="Wingdings" panose="05000000000000000000" pitchFamily="2" charset="2"/>
              <a:buChar char="n"/>
              <a:defRPr lang="en-US" sz="2400" kern="1200" dirty="0">
                <a:solidFill>
                  <a:schemeClr val="tx1"/>
                </a:solidFill>
                <a:latin typeface="幼圆" panose="02010509060101010101" pitchFamily="49" charset="-122"/>
                <a:ea typeface="幼圆" panose="02010509060101010101" pitchFamily="49" charset="-122"/>
                <a:cs typeface="+mn-cs"/>
              </a:defRPr>
            </a:lvl1pPr>
            <a:lvl2pPr marL="228600" indent="-228600" algn="l" defTabSz="914400" rtl="0" eaLnBrk="1" latinLnBrk="0" hangingPunct="1">
              <a:lnSpc>
                <a:spcPct val="150000"/>
              </a:lnSpc>
              <a:spcBef>
                <a:spcPts val="0"/>
              </a:spcBef>
              <a:spcAft>
                <a:spcPts val="0"/>
              </a:spcAft>
              <a:buClr>
                <a:srgbClr val="FF0000"/>
              </a:buClr>
              <a:buSzPct val="85000"/>
              <a:buFont typeface="Wingdings" panose="05000000000000000000" pitchFamily="2" charset="2"/>
              <a:buChar char="n"/>
              <a:defRPr lang="en-US" sz="2400" kern="1200" dirty="0">
                <a:solidFill>
                  <a:schemeClr val="tx1"/>
                </a:solidFill>
                <a:latin typeface="幼圆" panose="02010509060101010101" pitchFamily="49" charset="-122"/>
                <a:ea typeface="幼圆" panose="02010509060101010101" pitchFamily="49" charset="-122"/>
                <a:cs typeface="+mn-cs"/>
              </a:defRPr>
            </a:lvl2pPr>
            <a:lvl3pPr marL="685800" indent="-228600" algn="l" defTabSz="914400" rtl="0" eaLnBrk="1" latinLnBrk="0" hangingPunct="1">
              <a:lnSpc>
                <a:spcPct val="150000"/>
              </a:lnSpc>
              <a:spcBef>
                <a:spcPts val="0"/>
              </a:spcBef>
              <a:spcAft>
                <a:spcPts val="0"/>
              </a:spcAft>
              <a:buClr>
                <a:srgbClr val="FF0000"/>
              </a:buClr>
              <a:buSzPct val="85000"/>
              <a:buFont typeface="Wingdings" panose="05000000000000000000" pitchFamily="2" charset="2"/>
              <a:buChar char="n"/>
              <a:defRPr lang="en-US" sz="2400" kern="1200" dirty="0">
                <a:solidFill>
                  <a:schemeClr val="tx1"/>
                </a:solidFill>
                <a:latin typeface="幼圆" panose="02010509060101010101" pitchFamily="49" charset="-122"/>
                <a:ea typeface="幼圆" panose="02010509060101010101" pitchFamily="49" charset="-122"/>
                <a:cs typeface="+mn-cs"/>
              </a:defRPr>
            </a:lvl3pPr>
            <a:lvl4pPr marL="1143000" indent="-228600" algn="l" defTabSz="914400" rtl="0" eaLnBrk="1" latinLnBrk="0" hangingPunct="1">
              <a:lnSpc>
                <a:spcPct val="150000"/>
              </a:lnSpc>
              <a:spcBef>
                <a:spcPts val="0"/>
              </a:spcBef>
              <a:spcAft>
                <a:spcPts val="0"/>
              </a:spcAft>
              <a:buClr>
                <a:srgbClr val="FF0000"/>
              </a:buClr>
              <a:buSzPct val="85000"/>
              <a:buFont typeface="Wingdings" panose="05000000000000000000" pitchFamily="2" charset="2"/>
              <a:buChar char="n"/>
              <a:defRPr lang="en-US" sz="2400" kern="1200" dirty="0" smtClean="0">
                <a:solidFill>
                  <a:schemeClr val="tx1"/>
                </a:solidFill>
                <a:latin typeface="幼圆" panose="02010509060101010101" pitchFamily="49" charset="-122"/>
                <a:ea typeface="幼圆" panose="02010509060101010101" pitchFamily="49" charset="-122"/>
                <a:cs typeface="+mn-cs"/>
              </a:defRPr>
            </a:lvl4pPr>
            <a:lvl5pPr marL="1600200" indent="-228600" algn="l" defTabSz="914400" rtl="0" eaLnBrk="1" latinLnBrk="0" hangingPunct="1">
              <a:lnSpc>
                <a:spcPct val="150000"/>
              </a:lnSpc>
              <a:spcBef>
                <a:spcPts val="0"/>
              </a:spcBef>
              <a:spcAft>
                <a:spcPts val="0"/>
              </a:spcAft>
              <a:buClr>
                <a:srgbClr val="FF0000"/>
              </a:buClr>
              <a:buSzPct val="85000"/>
              <a:buFont typeface="Wingdings" panose="05000000000000000000" pitchFamily="2" charset="2"/>
              <a:buChar char="n"/>
              <a:defRPr lang="en-US" sz="2400" kern="1200" dirty="0" smtClean="0">
                <a:solidFill>
                  <a:schemeClr val="tx1"/>
                </a:solidFill>
                <a:latin typeface="幼圆" panose="02010509060101010101" pitchFamily="49" charset="-122"/>
                <a:ea typeface="幼圆" panose="02010509060101010101" pitchFamily="49" charset="-122"/>
                <a:cs typeface="+mn-cs"/>
              </a:defRPr>
            </a:lvl5pPr>
            <a:lvl6pPr marL="2057400" indent="-228600" algn="l" defTabSz="914400" rtl="0" eaLnBrk="1" latinLnBrk="0" hangingPunct="1">
              <a:lnSpc>
                <a:spcPct val="150000"/>
              </a:lnSpc>
              <a:spcBef>
                <a:spcPts val="1000"/>
              </a:spcBef>
              <a:spcAft>
                <a:spcPts val="1200"/>
              </a:spcAft>
              <a:buFont typeface="Arial" panose="020B0604020202020204" pitchFamily="34" charset="0"/>
              <a:buChar char="•"/>
              <a:defRPr lang="en-US" sz="1200" kern="1200" dirty="0" smtClean="0">
                <a:solidFill>
                  <a:schemeClr val="tx1"/>
                </a:solidFill>
                <a:latin typeface="+mn-lt"/>
                <a:ea typeface="+mn-ea"/>
                <a:cs typeface="+mn-cs"/>
              </a:defRPr>
            </a:lvl6pPr>
            <a:lvl7pPr marL="2514600" indent="-228600" algn="l" defTabSz="914400" rtl="0" eaLnBrk="1" latinLnBrk="0" hangingPunct="1">
              <a:lnSpc>
                <a:spcPct val="150000"/>
              </a:lnSpc>
              <a:spcBef>
                <a:spcPts val="1000"/>
              </a:spcBef>
              <a:spcAft>
                <a:spcPts val="1200"/>
              </a:spcAft>
              <a:buFont typeface="Arial" panose="020B0604020202020204" pitchFamily="34" charset="0"/>
              <a:buChar char="•"/>
              <a:defRPr lang="en-US" sz="1200" kern="1200" dirty="0" smtClean="0">
                <a:solidFill>
                  <a:schemeClr val="tx1"/>
                </a:solidFill>
                <a:latin typeface="+mn-lt"/>
                <a:ea typeface="+mn-ea"/>
                <a:cs typeface="+mn-cs"/>
              </a:defRPr>
            </a:lvl7pPr>
            <a:lvl8pPr marL="2971800" indent="-228600" algn="l" defTabSz="914400" rtl="0" eaLnBrk="1" latinLnBrk="0" hangingPunct="1">
              <a:lnSpc>
                <a:spcPct val="150000"/>
              </a:lnSpc>
              <a:spcBef>
                <a:spcPts val="1000"/>
              </a:spcBef>
              <a:spcAft>
                <a:spcPts val="1200"/>
              </a:spcAft>
              <a:buFont typeface="Arial" panose="020B0604020202020204" pitchFamily="34" charset="0"/>
              <a:buChar char="•"/>
              <a:defRPr lang="en-US" sz="1200" kern="1200" dirty="0" smtClean="0">
                <a:solidFill>
                  <a:schemeClr val="tx1"/>
                </a:solidFill>
                <a:latin typeface="+mn-lt"/>
                <a:ea typeface="+mn-ea"/>
                <a:cs typeface="+mn-cs"/>
              </a:defRPr>
            </a:lvl8pPr>
            <a:lvl9pPr marL="3429000" indent="-228600" algn="l" defTabSz="914400" rtl="0" eaLnBrk="1" latinLnBrk="0" hangingPunct="1">
              <a:lnSpc>
                <a:spcPct val="90000"/>
              </a:lnSpc>
              <a:spcBef>
                <a:spcPct val="30000"/>
              </a:spcBef>
              <a:buFont typeface="Arial" panose="020B0604020202020204" pitchFamily="34" charset="0"/>
              <a:buNone/>
              <a:defRPr sz="1200" kern="1200">
                <a:solidFill>
                  <a:schemeClr val="tx1"/>
                </a:solidFill>
                <a:latin typeface="+mn-lt"/>
                <a:ea typeface="+mn-ea"/>
                <a:cs typeface="+mn-cs"/>
              </a:defRPr>
            </a:lvl9pPr>
          </a:lstStyle>
          <a:p>
            <a:pPr marL="0" indent="179388">
              <a:buNone/>
            </a:pPr>
            <a:r>
              <a:rPr lang="en-US" altLang="zh-CN" dirty="0" smtClean="0"/>
              <a:t>/*</a:t>
            </a:r>
            <a:r>
              <a:rPr lang="zh-CN" altLang="en-US" dirty="0" smtClean="0"/>
              <a:t>结构数组排序，选择排序法*</a:t>
            </a:r>
            <a:r>
              <a:rPr lang="en-US" altLang="zh-CN" dirty="0" smtClean="0"/>
              <a:t>/</a:t>
            </a:r>
            <a:endParaRPr lang="zh-CN" altLang="en-US" dirty="0" smtClean="0"/>
          </a:p>
          <a:p>
            <a:pPr marL="0" indent="179388">
              <a:buNone/>
            </a:pPr>
            <a:r>
              <a:rPr lang="en-US" altLang="zh-CN" dirty="0" smtClean="0"/>
              <a:t>for(</a:t>
            </a:r>
            <a:r>
              <a:rPr lang="en-US" altLang="zh-CN" dirty="0" err="1" smtClean="0"/>
              <a:t>i</a:t>
            </a:r>
            <a:r>
              <a:rPr lang="en-US" altLang="zh-CN" dirty="0" smtClean="0"/>
              <a:t>=0;i&lt;n-1;i++){</a:t>
            </a:r>
          </a:p>
          <a:p>
            <a:pPr marL="0" indent="179388">
              <a:buNone/>
            </a:pPr>
            <a:r>
              <a:rPr lang="en-US" altLang="zh-CN" dirty="0" smtClean="0"/>
              <a:t>    index=</a:t>
            </a:r>
            <a:r>
              <a:rPr lang="en-US" altLang="zh-CN" dirty="0" err="1" smtClean="0"/>
              <a:t>i</a:t>
            </a:r>
            <a:r>
              <a:rPr lang="en-US" altLang="zh-CN" dirty="0" smtClean="0"/>
              <a:t>;</a:t>
            </a:r>
          </a:p>
          <a:p>
            <a:pPr marL="0" indent="179388">
              <a:buNone/>
            </a:pPr>
            <a:r>
              <a:rPr lang="en-US" altLang="zh-CN" dirty="0" smtClean="0"/>
              <a:t>    for(j=i+1;j&lt;</a:t>
            </a:r>
            <a:r>
              <a:rPr lang="en-US" altLang="zh-CN" dirty="0" err="1" smtClean="0"/>
              <a:t>n;j</a:t>
            </a:r>
            <a:r>
              <a:rPr lang="en-US" altLang="zh-CN" dirty="0" smtClean="0"/>
              <a:t>++){</a:t>
            </a:r>
          </a:p>
          <a:p>
            <a:pPr marL="0" indent="179388">
              <a:buNone/>
            </a:pPr>
            <a:r>
              <a:rPr lang="en-US" altLang="zh-CN" dirty="0" smtClean="0"/>
              <a:t>       if(</a:t>
            </a:r>
            <a:r>
              <a:rPr lang="en-US" altLang="zh-CN" dirty="0" err="1" smtClean="0"/>
              <a:t>stus</a:t>
            </a:r>
            <a:r>
              <a:rPr lang="en-US" altLang="zh-CN" dirty="0" smtClean="0"/>
              <a:t>[j]</a:t>
            </a:r>
            <a:r>
              <a:rPr lang="zh-CN" altLang="en-US" dirty="0" smtClean="0"/>
              <a:t>．</a:t>
            </a:r>
            <a:r>
              <a:rPr lang="en-US" altLang="zh-CN" dirty="0" smtClean="0"/>
              <a:t>average&gt;students[index].average)</a:t>
            </a:r>
          </a:p>
          <a:p>
            <a:pPr marL="0" indent="179388">
              <a:buNone/>
            </a:pPr>
            <a:r>
              <a:rPr lang="en-US" altLang="zh-CN" dirty="0"/>
              <a:t> </a:t>
            </a:r>
            <a:r>
              <a:rPr lang="en-US" altLang="zh-CN" dirty="0" smtClean="0"/>
              <a:t>          { index=j;</a:t>
            </a:r>
            <a:r>
              <a:rPr lang="en-US" altLang="zh-CN" dirty="0"/>
              <a:t> }</a:t>
            </a:r>
            <a:endParaRPr lang="en-US" altLang="zh-CN" dirty="0" smtClean="0"/>
          </a:p>
          <a:p>
            <a:pPr marL="0" indent="179388">
              <a:buNone/>
            </a:pPr>
            <a:r>
              <a:rPr lang="en-US" altLang="zh-CN" dirty="0" smtClean="0"/>
              <a:t>       }</a:t>
            </a:r>
          </a:p>
          <a:p>
            <a:pPr marL="0" indent="179388">
              <a:buNone/>
            </a:pPr>
            <a:r>
              <a:rPr lang="en-US" altLang="zh-CN" dirty="0" smtClean="0"/>
              <a:t>    /*</a:t>
            </a:r>
            <a:r>
              <a:rPr lang="zh-CN" altLang="en-US" dirty="0" smtClean="0"/>
              <a:t>交换数组元素*</a:t>
            </a:r>
            <a:r>
              <a:rPr lang="en-US" altLang="zh-CN" dirty="0" smtClean="0"/>
              <a:t>/</a:t>
            </a:r>
            <a:endParaRPr lang="zh-CN" altLang="en-US" dirty="0" smtClean="0"/>
          </a:p>
          <a:p>
            <a:pPr marL="0" indent="179388">
              <a:buNone/>
            </a:pPr>
            <a:r>
              <a:rPr lang="zh-CN" altLang="en-US" dirty="0" smtClean="0"/>
              <a:t>    </a:t>
            </a:r>
            <a:r>
              <a:rPr lang="en-US" altLang="zh-CN" dirty="0" smtClean="0"/>
              <a:t>temp=</a:t>
            </a:r>
            <a:r>
              <a:rPr lang="en-US" altLang="zh-CN" dirty="0" err="1" smtClean="0"/>
              <a:t>stuss</a:t>
            </a:r>
            <a:r>
              <a:rPr lang="en-US" altLang="zh-CN" dirty="0" smtClean="0"/>
              <a:t>[index]; </a:t>
            </a:r>
          </a:p>
          <a:p>
            <a:pPr marL="0" indent="179388">
              <a:buNone/>
            </a:pPr>
            <a:r>
              <a:rPr lang="en-US" altLang="zh-CN" dirty="0" smtClean="0"/>
              <a:t>    </a:t>
            </a:r>
            <a:r>
              <a:rPr lang="en-US" altLang="zh-CN" dirty="0" err="1" smtClean="0"/>
              <a:t>stus</a:t>
            </a:r>
            <a:r>
              <a:rPr lang="en-US" altLang="zh-CN" dirty="0" smtClean="0"/>
              <a:t>[index]=</a:t>
            </a:r>
            <a:r>
              <a:rPr lang="en-US" altLang="zh-CN" dirty="0" err="1" smtClean="0"/>
              <a:t>stus</a:t>
            </a:r>
            <a:r>
              <a:rPr lang="en-US" altLang="zh-CN" dirty="0" smtClean="0"/>
              <a:t>[</a:t>
            </a:r>
            <a:r>
              <a:rPr lang="en-US" altLang="zh-CN" dirty="0" err="1" smtClean="0"/>
              <a:t>i</a:t>
            </a:r>
            <a:r>
              <a:rPr lang="en-US" altLang="zh-CN" dirty="0" smtClean="0"/>
              <a:t>];</a:t>
            </a:r>
          </a:p>
          <a:p>
            <a:pPr marL="0" indent="179388">
              <a:buNone/>
            </a:pPr>
            <a:r>
              <a:rPr lang="en-US" altLang="zh-CN" dirty="0" smtClean="0"/>
              <a:t>    </a:t>
            </a:r>
            <a:r>
              <a:rPr lang="en-US" altLang="zh-CN" dirty="0" err="1" smtClean="0"/>
              <a:t>stus</a:t>
            </a:r>
            <a:r>
              <a:rPr lang="en-US" altLang="zh-CN" dirty="0" smtClean="0"/>
              <a:t>[</a:t>
            </a:r>
            <a:r>
              <a:rPr lang="en-US" altLang="zh-CN" dirty="0" err="1" smtClean="0"/>
              <a:t>i</a:t>
            </a:r>
            <a:r>
              <a:rPr lang="en-US" altLang="zh-CN" dirty="0" smtClean="0"/>
              <a:t>]=temp;</a:t>
            </a:r>
          </a:p>
          <a:p>
            <a:pPr marL="0" indent="179388">
              <a:buNone/>
            </a:pPr>
            <a:r>
              <a:rPr lang="en-US" altLang="zh-CN" dirty="0" smtClean="0"/>
              <a:t>    }</a:t>
            </a:r>
          </a:p>
          <a:p>
            <a:pPr marL="0" indent="179388">
              <a:buNone/>
            </a:pPr>
            <a:r>
              <a:rPr lang="en-US" altLang="zh-CN" dirty="0" smtClean="0"/>
              <a:t>/*</a:t>
            </a:r>
            <a:r>
              <a:rPr lang="zh-CN" altLang="en-US" dirty="0" smtClean="0"/>
              <a:t>输出排序后的信息*</a:t>
            </a:r>
            <a:r>
              <a:rPr lang="en-US" altLang="zh-CN" dirty="0" smtClean="0"/>
              <a:t>/</a:t>
            </a:r>
            <a:endParaRPr lang="zh-CN" altLang="en-US" dirty="0" smtClean="0"/>
          </a:p>
          <a:p>
            <a:pPr marL="0" indent="179388">
              <a:buNone/>
            </a:pPr>
            <a:r>
              <a:rPr lang="en-US" altLang="zh-CN" dirty="0" err="1" smtClean="0"/>
              <a:t>printf</a:t>
            </a:r>
            <a:r>
              <a:rPr lang="en-US" altLang="zh-CN" dirty="0" smtClean="0"/>
              <a:t>(“\</a:t>
            </a:r>
            <a:r>
              <a:rPr lang="en-US" altLang="zh-CN" dirty="0" err="1" smtClean="0"/>
              <a:t>nnum</a:t>
            </a:r>
            <a:r>
              <a:rPr lang="en-US" altLang="zh-CN" dirty="0" smtClean="0"/>
              <a:t>\t name\t average\n”);</a:t>
            </a:r>
          </a:p>
          <a:p>
            <a:pPr marL="0" indent="179388">
              <a:buNone/>
            </a:pPr>
            <a:r>
              <a:rPr lang="en-US" altLang="zh-CN" dirty="0" smtClean="0"/>
              <a:t>for(</a:t>
            </a:r>
            <a:r>
              <a:rPr lang="en-US" altLang="zh-CN" dirty="0" err="1" smtClean="0"/>
              <a:t>i</a:t>
            </a:r>
            <a:r>
              <a:rPr lang="en-US" altLang="zh-CN" dirty="0" smtClean="0"/>
              <a:t>=0;i&lt;</a:t>
            </a:r>
            <a:r>
              <a:rPr lang="en-US" altLang="zh-CN" dirty="0" err="1" smtClean="0"/>
              <a:t>n;i</a:t>
            </a:r>
            <a:r>
              <a:rPr lang="en-US" altLang="zh-CN" dirty="0" smtClean="0"/>
              <a:t>++)</a:t>
            </a:r>
          </a:p>
          <a:p>
            <a:pPr marL="0" indent="179388">
              <a:buNone/>
            </a:pPr>
            <a:r>
              <a:rPr lang="en-US" altLang="zh-CN" dirty="0" err="1" smtClean="0"/>
              <a:t>printf</a:t>
            </a:r>
            <a:r>
              <a:rPr lang="en-US" altLang="zh-CN" dirty="0" smtClean="0"/>
              <a:t>(“%d\</a:t>
            </a:r>
            <a:r>
              <a:rPr lang="en-US" altLang="zh-CN" dirty="0" err="1" smtClean="0"/>
              <a:t>t%s</a:t>
            </a:r>
            <a:r>
              <a:rPr lang="en-US" altLang="zh-CN" dirty="0" smtClean="0"/>
              <a:t>\t%.2lf\n”,</a:t>
            </a:r>
            <a:r>
              <a:rPr lang="en-US" altLang="zh-CN" dirty="0" err="1" smtClean="0"/>
              <a:t>stus</a:t>
            </a:r>
            <a:r>
              <a:rPr lang="en-US" altLang="zh-CN" dirty="0" smtClean="0"/>
              <a:t>[</a:t>
            </a:r>
            <a:r>
              <a:rPr lang="en-US" altLang="zh-CN" dirty="0" err="1" smtClean="0"/>
              <a:t>i</a:t>
            </a:r>
            <a:r>
              <a:rPr lang="en-US" altLang="zh-CN" dirty="0" smtClean="0"/>
              <a:t>].</a:t>
            </a:r>
            <a:r>
              <a:rPr lang="en-US" altLang="zh-CN" dirty="0" err="1" smtClean="0"/>
              <a:t>num,stus</a:t>
            </a:r>
            <a:r>
              <a:rPr lang="en-US" altLang="zh-CN" dirty="0" smtClean="0"/>
              <a:t>[</a:t>
            </a:r>
            <a:r>
              <a:rPr lang="en-US" altLang="zh-CN" dirty="0" err="1" smtClean="0"/>
              <a:t>i</a:t>
            </a:r>
            <a:r>
              <a:rPr lang="en-US" altLang="zh-CN" dirty="0" smtClean="0"/>
              <a:t>].</a:t>
            </a:r>
            <a:r>
              <a:rPr lang="en-US" altLang="zh-CN" dirty="0" err="1" smtClean="0"/>
              <a:t>name,stus</a:t>
            </a:r>
            <a:r>
              <a:rPr lang="en-US" altLang="zh-CN" dirty="0" smtClean="0"/>
              <a:t>[</a:t>
            </a:r>
            <a:r>
              <a:rPr lang="en-US" altLang="zh-CN" dirty="0" err="1" smtClean="0"/>
              <a:t>i</a:t>
            </a:r>
            <a:r>
              <a:rPr lang="en-US" altLang="zh-CN" dirty="0" smtClean="0"/>
              <a:t>].average);</a:t>
            </a:r>
          </a:p>
          <a:p>
            <a:pPr marL="0" indent="179388">
              <a:buNone/>
            </a:pPr>
            <a:r>
              <a:rPr lang="en-US" altLang="zh-CN" dirty="0" smtClean="0"/>
              <a:t>}</a:t>
            </a:r>
          </a:p>
        </p:txBody>
      </p:sp>
    </p:spTree>
    <p:extLst>
      <p:ext uri="{BB962C8B-B14F-4D97-AF65-F5344CB8AC3E}">
        <p14:creationId xmlns:p14="http://schemas.microsoft.com/office/powerpoint/2010/main" val="413343794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marR="0" rtl="0"/>
            <a:r>
              <a:rPr lang="en-US" altLang="zh-CN" b="1" i="0" u="none" strike="noStrike" kern="2200" baseline="0" smtClean="0">
                <a:latin typeface="Calibri" panose="020F0502020204030204" pitchFamily="34" charset="0"/>
                <a:ea typeface="宋体" panose="02010600030101010101" pitchFamily="2" charset="-122"/>
              </a:rPr>
              <a:t>9</a:t>
            </a:r>
            <a:r>
              <a:rPr lang="en-US" altLang="zh-CN" b="1" i="0" u="none" strike="noStrike" kern="2200" baseline="0" smtClean="0">
                <a:latin typeface="Times New Roman" panose="02020603050405020304" pitchFamily="18" charset="0"/>
                <a:ea typeface="宋体" panose="02010600030101010101" pitchFamily="2" charset="-122"/>
              </a:rPr>
              <a:t>.</a:t>
            </a:r>
            <a:r>
              <a:rPr lang="en-US" altLang="zh-CN" b="1" i="0" u="none" strike="noStrike" kern="2200" baseline="0" smtClean="0">
                <a:latin typeface="Calibri" panose="020F0502020204030204" pitchFamily="34" charset="0"/>
                <a:ea typeface="宋体" panose="02010600030101010101" pitchFamily="2" charset="-122"/>
              </a:rPr>
              <a:t>4</a:t>
            </a:r>
            <a:r>
              <a:rPr lang="zh-CN" altLang="en-US" b="1" i="0" u="none" strike="noStrike" kern="2200" baseline="0" smtClean="0">
                <a:latin typeface="Calibri" panose="020F0502020204030204" pitchFamily="34" charset="0"/>
                <a:ea typeface="宋体" panose="02010600030101010101" pitchFamily="2" charset="-122"/>
              </a:rPr>
              <a:t> 结构体指针</a:t>
            </a:r>
            <a:endParaRPr lang="zh-CN" altLang="en-US" b="1" i="0" u="none" strike="noStrike" kern="2200" baseline="0" smtClean="0">
              <a:latin typeface="Times New Roman" panose="02020603050405020304" pitchFamily="18" charset="0"/>
              <a:ea typeface="宋体" panose="02010600030101010101" pitchFamily="2" charset="-122"/>
            </a:endParaRPr>
          </a:p>
        </p:txBody>
      </p:sp>
      <p:sp>
        <p:nvSpPr>
          <p:cNvPr id="3" name="文本占位符 2"/>
          <p:cNvSpPr>
            <a:spLocks noGrp="1"/>
          </p:cNvSpPr>
          <p:nvPr>
            <p:ph type="body" idx="1"/>
          </p:nvPr>
        </p:nvSpPr>
        <p:spPr/>
        <p:txBody>
          <a:bodyPr/>
          <a:lstStyle/>
          <a:p>
            <a:r>
              <a:rPr lang="zh-CN" altLang="zh-CN" dirty="0"/>
              <a:t>结构体指针就是指向结构体变量的指针，即一个结构体变量所占据内存空间的起始地址。如果把一个结构体变量的起始地址存放在一个指针变量中，那么，这个指针变量就指向了该结构体变量。</a:t>
            </a:r>
          </a:p>
          <a:p>
            <a:endParaRPr lang="zh-CN" altLang="en-US" dirty="0"/>
          </a:p>
        </p:txBody>
      </p:sp>
    </p:spTree>
    <p:extLst>
      <p:ext uri="{BB962C8B-B14F-4D97-AF65-F5344CB8AC3E}">
        <p14:creationId xmlns:p14="http://schemas.microsoft.com/office/powerpoint/2010/main" val="192515565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marR="0" rtl="0"/>
            <a:r>
              <a:rPr lang="zh-CN" altLang="en-US" b="1" i="0" u="none" strike="noStrike" kern="2200" baseline="0" smtClean="0">
                <a:latin typeface="宋体" panose="02010600030101010101" pitchFamily="2" charset="-122"/>
                <a:ea typeface="宋体" panose="02010600030101010101" pitchFamily="2" charset="-122"/>
              </a:rPr>
              <a:t>第</a:t>
            </a:r>
            <a:r>
              <a:rPr lang="en-US" altLang="zh-CN" b="1" i="0" u="none" strike="noStrike" kern="2200" baseline="0" smtClean="0">
                <a:latin typeface="宋体" panose="02010600030101010101" pitchFamily="2" charset="-122"/>
                <a:ea typeface="宋体" panose="02010600030101010101" pitchFamily="2" charset="-122"/>
              </a:rPr>
              <a:t>9</a:t>
            </a:r>
            <a:r>
              <a:rPr lang="zh-CN" altLang="en-US" b="1" i="0" u="none" strike="noStrike" kern="2200" baseline="0" smtClean="0">
                <a:latin typeface="宋体" panose="02010600030101010101" pitchFamily="2" charset="-122"/>
                <a:ea typeface="宋体" panose="02010600030101010101" pitchFamily="2" charset="-122"/>
              </a:rPr>
              <a:t>章 结构体</a:t>
            </a:r>
          </a:p>
        </p:txBody>
      </p:sp>
      <p:sp>
        <p:nvSpPr>
          <p:cNvPr id="3" name="文本占位符 2"/>
          <p:cNvSpPr>
            <a:spLocks noGrp="1"/>
          </p:cNvSpPr>
          <p:nvPr>
            <p:ph type="body" idx="1"/>
          </p:nvPr>
        </p:nvSpPr>
        <p:spPr/>
        <p:txBody>
          <a:bodyPr>
            <a:normAutofit fontScale="92500"/>
          </a:bodyPr>
          <a:lstStyle/>
          <a:p>
            <a:r>
              <a:rPr lang="zh-CN" altLang="zh-CN" dirty="0"/>
              <a:t>在程序设计中，我们经常会遇到用多种不同类型的数据来描述同一实体的不同属性</a:t>
            </a:r>
            <a:r>
              <a:rPr lang="zh-CN" altLang="zh-CN" dirty="0" smtClean="0"/>
              <a:t>。</a:t>
            </a:r>
            <a:endParaRPr lang="en-US" altLang="zh-CN" dirty="0" smtClean="0"/>
          </a:p>
          <a:p>
            <a:r>
              <a:rPr lang="zh-CN" altLang="zh-CN" dirty="0" smtClean="0"/>
              <a:t>例如</a:t>
            </a:r>
            <a:r>
              <a:rPr lang="zh-CN" altLang="zh-CN" dirty="0"/>
              <a:t>，描述一名学生的数据，它可能包含学号、姓名、性别、年龄、成绩、家庭住址等数据项</a:t>
            </a:r>
            <a:r>
              <a:rPr lang="zh-CN" altLang="zh-CN" dirty="0" smtClean="0"/>
              <a:t>。</a:t>
            </a:r>
            <a:endParaRPr lang="en-US" altLang="zh-CN" dirty="0" smtClean="0"/>
          </a:p>
          <a:p>
            <a:r>
              <a:rPr lang="zh-CN" altLang="zh-CN" dirty="0" smtClean="0"/>
              <a:t>这些类型不同的数据项是描述同一学生的，应该组成一个有机的整体。如果用独立的简单数据项分别表示它们，就不能体现数据的整体性，不便于整体操作。</a:t>
            </a:r>
          </a:p>
          <a:p>
            <a:r>
              <a:rPr lang="zh-CN" altLang="zh-CN" dirty="0" smtClean="0"/>
              <a:t>在</a:t>
            </a:r>
            <a:r>
              <a:rPr lang="en-US" altLang="zh-CN" dirty="0"/>
              <a:t>C</a:t>
            </a:r>
            <a:r>
              <a:rPr lang="zh-CN" altLang="zh-CN" dirty="0"/>
              <a:t>语言中，对于这种由多种不同类型的数据组成的数据实体可以用结构体数据类型来描述，结构体中所包含的数据项称为结构体的成员。</a:t>
            </a:r>
          </a:p>
          <a:p>
            <a:r>
              <a:rPr lang="zh-CN" altLang="zh-CN" dirty="0" smtClean="0"/>
              <a:t>本章</a:t>
            </a:r>
            <a:r>
              <a:rPr lang="zh-CN" altLang="zh-CN" dirty="0"/>
              <a:t>主要介绍结构体类型、结构体变量、结构体数组、结构体指针等的概念、定义和使用。</a:t>
            </a:r>
            <a:endParaRPr lang="zh-CN" altLang="en-US" dirty="0"/>
          </a:p>
        </p:txBody>
      </p:sp>
    </p:spTree>
    <p:extLst>
      <p:ext uri="{BB962C8B-B14F-4D97-AF65-F5344CB8AC3E}">
        <p14:creationId xmlns:p14="http://schemas.microsoft.com/office/powerpoint/2010/main" val="2489984669"/>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marR="0" rtl="0"/>
            <a:r>
              <a:rPr lang="en-US" altLang="zh-CN" b="1" i="0" u="none" strike="noStrike" kern="2200" baseline="0" smtClean="0">
                <a:latin typeface="Calibri" panose="020F0502020204030204" pitchFamily="34" charset="0"/>
                <a:ea typeface="宋体" panose="02010600030101010101" pitchFamily="2" charset="-122"/>
              </a:rPr>
              <a:t>9</a:t>
            </a:r>
            <a:r>
              <a:rPr lang="en-US" altLang="zh-CN" b="1" i="0" u="none" strike="noStrike" kern="2200" baseline="0" smtClean="0">
                <a:latin typeface="Times New Roman" panose="02020603050405020304" pitchFamily="18" charset="0"/>
                <a:ea typeface="宋体" panose="02010600030101010101" pitchFamily="2" charset="-122"/>
              </a:rPr>
              <a:t>.</a:t>
            </a:r>
            <a:r>
              <a:rPr lang="en-US" altLang="zh-CN" b="1" i="0" u="none" strike="noStrike" kern="2200" baseline="0" smtClean="0">
                <a:latin typeface="Calibri" panose="020F0502020204030204" pitchFamily="34" charset="0"/>
                <a:ea typeface="宋体" panose="02010600030101010101" pitchFamily="2" charset="-122"/>
              </a:rPr>
              <a:t>4</a:t>
            </a:r>
            <a:r>
              <a:rPr lang="en-US" altLang="zh-CN" b="1" i="0" u="none" strike="noStrike" kern="2200" baseline="0" smtClean="0">
                <a:latin typeface="Times New Roman" panose="02020603050405020304" pitchFamily="18" charset="0"/>
                <a:ea typeface="宋体" panose="02010600030101010101" pitchFamily="2" charset="-122"/>
              </a:rPr>
              <a:t>.</a:t>
            </a:r>
            <a:r>
              <a:rPr lang="en-US" altLang="zh-CN" b="1" i="0" u="none" strike="noStrike" kern="2200" baseline="0" smtClean="0">
                <a:latin typeface="Calibri" panose="020F0502020204030204" pitchFamily="34" charset="0"/>
                <a:ea typeface="宋体" panose="02010600030101010101" pitchFamily="2" charset="-122"/>
              </a:rPr>
              <a:t>1</a:t>
            </a:r>
            <a:r>
              <a:rPr lang="zh-CN" altLang="en-US" b="1" i="0" u="none" strike="noStrike" kern="2200" baseline="0" smtClean="0">
                <a:latin typeface="Calibri" panose="020F0502020204030204" pitchFamily="34" charset="0"/>
                <a:ea typeface="宋体" panose="02010600030101010101" pitchFamily="2" charset="-122"/>
              </a:rPr>
              <a:t> 指向结构体变量的指针</a:t>
            </a:r>
            <a:endParaRPr lang="zh-CN" altLang="en-US" b="1" i="0" u="none" strike="noStrike" kern="2200" baseline="0" smtClean="0">
              <a:latin typeface="Times New Roman" panose="02020603050405020304" pitchFamily="18" charset="0"/>
              <a:ea typeface="宋体" panose="02010600030101010101" pitchFamily="2" charset="-122"/>
            </a:endParaRPr>
          </a:p>
        </p:txBody>
      </p:sp>
      <p:sp>
        <p:nvSpPr>
          <p:cNvPr id="3" name="文本占位符 2"/>
          <p:cNvSpPr>
            <a:spLocks noGrp="1"/>
          </p:cNvSpPr>
          <p:nvPr>
            <p:ph type="body" idx="1"/>
          </p:nvPr>
        </p:nvSpPr>
        <p:spPr/>
        <p:txBody>
          <a:bodyPr>
            <a:normAutofit fontScale="70000" lnSpcReduction="20000"/>
          </a:bodyPr>
          <a:lstStyle/>
          <a:p>
            <a:r>
              <a:rPr lang="zh-CN" altLang="zh-CN" dirty="0"/>
              <a:t>指向结构体变量的指针的定义与结构体变量的定义类似，只是在指针变量前要加“</a:t>
            </a:r>
            <a:r>
              <a:rPr lang="en-US" altLang="zh-CN" dirty="0"/>
              <a:t>*</a:t>
            </a:r>
            <a:r>
              <a:rPr lang="zh-CN" altLang="zh-CN" dirty="0"/>
              <a:t>”，例如：</a:t>
            </a:r>
          </a:p>
          <a:p>
            <a:r>
              <a:rPr lang="en-US" altLang="zh-CN" dirty="0"/>
              <a:t>struct student stu,*p;</a:t>
            </a:r>
            <a:endParaRPr lang="zh-CN" altLang="zh-CN" dirty="0"/>
          </a:p>
          <a:p>
            <a:r>
              <a:rPr lang="en-US" altLang="zh-CN" dirty="0"/>
              <a:t>p=&amp;stu;</a:t>
            </a:r>
            <a:endParaRPr lang="zh-CN" altLang="zh-CN" dirty="0"/>
          </a:p>
          <a:p>
            <a:r>
              <a:rPr lang="zh-CN" altLang="zh-CN" dirty="0"/>
              <a:t>以上定义了结构体变量</a:t>
            </a:r>
            <a:r>
              <a:rPr lang="en-US" altLang="zh-CN" dirty="0"/>
              <a:t>stu</a:t>
            </a:r>
            <a:r>
              <a:rPr lang="zh-CN" altLang="zh-CN" dirty="0"/>
              <a:t>和指针变量</a:t>
            </a:r>
            <a:r>
              <a:rPr lang="en-US" altLang="zh-CN" dirty="0"/>
              <a:t>p</a:t>
            </a:r>
            <a:r>
              <a:rPr lang="zh-CN" altLang="zh-CN" dirty="0"/>
              <a:t>。其中，指针变量</a:t>
            </a:r>
            <a:r>
              <a:rPr lang="en-US" altLang="zh-CN" dirty="0"/>
              <a:t>p</a:t>
            </a:r>
            <a:r>
              <a:rPr lang="zh-CN" altLang="zh-CN" dirty="0"/>
              <a:t>指向类型为</a:t>
            </a:r>
            <a:r>
              <a:rPr lang="en-US" altLang="zh-CN" dirty="0"/>
              <a:t>struct student</a:t>
            </a:r>
            <a:r>
              <a:rPr lang="zh-CN" altLang="zh-CN" dirty="0"/>
              <a:t>的结构体。赋值语句</a:t>
            </a:r>
            <a:r>
              <a:rPr lang="en-US" altLang="zh-CN" dirty="0"/>
              <a:t>“p=&amp;stu;”</a:t>
            </a:r>
            <a:r>
              <a:rPr lang="zh-CN" altLang="zh-CN" dirty="0"/>
              <a:t>使</a:t>
            </a:r>
            <a:r>
              <a:rPr lang="en-US" altLang="zh-CN" dirty="0"/>
              <a:t>p</a:t>
            </a:r>
            <a:r>
              <a:rPr lang="zh-CN" altLang="zh-CN" dirty="0"/>
              <a:t>指向结构体变量</a:t>
            </a:r>
            <a:r>
              <a:rPr lang="en-US" altLang="zh-CN" dirty="0"/>
              <a:t>stu</a:t>
            </a:r>
            <a:r>
              <a:rPr lang="zh-CN" altLang="zh-CN" dirty="0"/>
              <a:t>。</a:t>
            </a:r>
          </a:p>
          <a:p>
            <a:r>
              <a:rPr lang="zh-CN" altLang="zh-CN" dirty="0"/>
              <a:t>有了结构体指针的定义，既可以通过变量</a:t>
            </a:r>
            <a:r>
              <a:rPr lang="en-US" altLang="zh-CN" dirty="0"/>
              <a:t>stu</a:t>
            </a:r>
            <a:r>
              <a:rPr lang="zh-CN" altLang="zh-CN" dirty="0"/>
              <a:t>直接访问（引用）结构体成员，也可以通过指向结构体的指针变量</a:t>
            </a:r>
            <a:r>
              <a:rPr lang="en-US" altLang="zh-CN" dirty="0"/>
              <a:t>p</a:t>
            </a:r>
            <a:r>
              <a:rPr lang="zh-CN" altLang="zh-CN" dirty="0"/>
              <a:t>引用结构体成员。具体有两种形式：</a:t>
            </a:r>
          </a:p>
          <a:p>
            <a:r>
              <a:rPr lang="zh-CN" altLang="zh-CN" dirty="0"/>
              <a:t>（</a:t>
            </a:r>
            <a:r>
              <a:rPr lang="en-US" altLang="zh-CN" dirty="0"/>
              <a:t>1</a:t>
            </a:r>
            <a:r>
              <a:rPr lang="zh-CN" altLang="zh-CN" dirty="0"/>
              <a:t>）用</a:t>
            </a:r>
            <a:r>
              <a:rPr lang="en-US" altLang="zh-CN" dirty="0"/>
              <a:t>*p</a:t>
            </a:r>
            <a:r>
              <a:rPr lang="zh-CN" altLang="zh-CN" dirty="0"/>
              <a:t>访问结构体成员</a:t>
            </a:r>
          </a:p>
          <a:p>
            <a:r>
              <a:rPr lang="en-US" altLang="zh-CN" dirty="0"/>
              <a:t>(*</a:t>
            </a:r>
            <a:r>
              <a:rPr lang="zh-CN" altLang="zh-CN" dirty="0"/>
              <a:t>指针变量</a:t>
            </a:r>
            <a:r>
              <a:rPr lang="en-US" altLang="zh-CN" dirty="0"/>
              <a:t>).</a:t>
            </a:r>
            <a:r>
              <a:rPr lang="zh-CN" altLang="zh-CN" dirty="0"/>
              <a:t>结构体成员名</a:t>
            </a:r>
          </a:p>
          <a:p>
            <a:r>
              <a:rPr lang="zh-CN" altLang="zh-CN" dirty="0"/>
              <a:t>如：（</a:t>
            </a:r>
            <a:r>
              <a:rPr lang="en-US" altLang="zh-CN" dirty="0"/>
              <a:t>*p</a:t>
            </a:r>
            <a:r>
              <a:rPr lang="zh-CN" altLang="zh-CN" dirty="0"/>
              <a:t>）</a:t>
            </a:r>
            <a:r>
              <a:rPr lang="en-US" altLang="zh-CN" dirty="0"/>
              <a:t>.num</a:t>
            </a:r>
            <a:endParaRPr lang="zh-CN" altLang="zh-CN" dirty="0"/>
          </a:p>
          <a:p>
            <a:r>
              <a:rPr lang="zh-CN" altLang="zh-CN" dirty="0"/>
              <a:t>其中</a:t>
            </a:r>
            <a:r>
              <a:rPr lang="en-US" altLang="zh-CN" dirty="0"/>
              <a:t>*p</a:t>
            </a:r>
            <a:r>
              <a:rPr lang="zh-CN" altLang="zh-CN" dirty="0"/>
              <a:t>表示的是</a:t>
            </a:r>
            <a:r>
              <a:rPr lang="en-US" altLang="zh-CN" dirty="0"/>
              <a:t>p</a:t>
            </a:r>
            <a:r>
              <a:rPr lang="zh-CN" altLang="zh-CN" dirty="0"/>
              <a:t>指向的结构变量。注意，</a:t>
            </a:r>
            <a:r>
              <a:rPr lang="en-US" altLang="zh-CN" dirty="0"/>
              <a:t>(*p)</a:t>
            </a:r>
            <a:r>
              <a:rPr lang="zh-CN" altLang="zh-CN" dirty="0"/>
              <a:t>中的括号是不可少的，因为成员运算符“</a:t>
            </a:r>
            <a:r>
              <a:rPr lang="en-US" altLang="zh-CN" dirty="0"/>
              <a:t>.</a:t>
            </a:r>
            <a:r>
              <a:rPr lang="zh-CN" altLang="zh-CN" dirty="0"/>
              <a:t>”的优先级高于“</a:t>
            </a:r>
            <a:r>
              <a:rPr lang="en-US" altLang="zh-CN" dirty="0"/>
              <a:t>*</a:t>
            </a:r>
            <a:r>
              <a:rPr lang="zh-CN" altLang="zh-CN" dirty="0"/>
              <a:t>”的优先级，若没有括号，则</a:t>
            </a:r>
            <a:r>
              <a:rPr lang="en-US" altLang="zh-CN" dirty="0"/>
              <a:t>*p.num</a:t>
            </a:r>
            <a:r>
              <a:rPr lang="zh-CN" altLang="zh-CN" dirty="0"/>
              <a:t>等价于</a:t>
            </a:r>
            <a:r>
              <a:rPr lang="en-US" altLang="zh-CN" dirty="0"/>
              <a:t>*</a:t>
            </a:r>
            <a:r>
              <a:rPr lang="zh-CN" altLang="zh-CN" dirty="0"/>
              <a:t>（</a:t>
            </a:r>
            <a:r>
              <a:rPr lang="en-US" altLang="zh-CN" dirty="0"/>
              <a:t>p.num</a:t>
            </a:r>
            <a:r>
              <a:rPr lang="zh-CN" altLang="zh-CN" dirty="0"/>
              <a:t>），含义发生了变化，从而会产生错误</a:t>
            </a:r>
            <a:r>
              <a:rPr lang="zh-CN" altLang="zh-CN" dirty="0" smtClean="0"/>
              <a:t>。</a:t>
            </a:r>
            <a:endParaRPr lang="zh-CN" altLang="zh-CN" dirty="0"/>
          </a:p>
        </p:txBody>
      </p:sp>
    </p:spTree>
    <p:extLst>
      <p:ext uri="{BB962C8B-B14F-4D97-AF65-F5344CB8AC3E}">
        <p14:creationId xmlns:p14="http://schemas.microsoft.com/office/powerpoint/2010/main" val="187763704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marR="0" rtl="0"/>
            <a:r>
              <a:rPr lang="en-US" altLang="zh-CN" b="1" i="0" u="none" strike="noStrike" kern="2200" baseline="0" smtClean="0">
                <a:latin typeface="Calibri" panose="020F0502020204030204" pitchFamily="34" charset="0"/>
                <a:ea typeface="宋体" panose="02010600030101010101" pitchFamily="2" charset="-122"/>
              </a:rPr>
              <a:t>9</a:t>
            </a:r>
            <a:r>
              <a:rPr lang="en-US" altLang="zh-CN" b="1" i="0" u="none" strike="noStrike" kern="2200" baseline="0" smtClean="0">
                <a:latin typeface="Times New Roman" panose="02020603050405020304" pitchFamily="18" charset="0"/>
                <a:ea typeface="宋体" panose="02010600030101010101" pitchFamily="2" charset="-122"/>
              </a:rPr>
              <a:t>.</a:t>
            </a:r>
            <a:r>
              <a:rPr lang="en-US" altLang="zh-CN" b="1" i="0" u="none" strike="noStrike" kern="2200" baseline="0" smtClean="0">
                <a:latin typeface="Calibri" panose="020F0502020204030204" pitchFamily="34" charset="0"/>
                <a:ea typeface="宋体" panose="02010600030101010101" pitchFamily="2" charset="-122"/>
              </a:rPr>
              <a:t>4</a:t>
            </a:r>
            <a:r>
              <a:rPr lang="en-US" altLang="zh-CN" b="1" i="0" u="none" strike="noStrike" kern="2200" baseline="0" smtClean="0">
                <a:latin typeface="Times New Roman" panose="02020603050405020304" pitchFamily="18" charset="0"/>
                <a:ea typeface="宋体" panose="02010600030101010101" pitchFamily="2" charset="-122"/>
              </a:rPr>
              <a:t>.</a:t>
            </a:r>
            <a:r>
              <a:rPr lang="en-US" altLang="zh-CN" b="1" i="0" u="none" strike="noStrike" kern="2200" baseline="0" smtClean="0">
                <a:latin typeface="Calibri" panose="020F0502020204030204" pitchFamily="34" charset="0"/>
                <a:ea typeface="宋体" panose="02010600030101010101" pitchFamily="2" charset="-122"/>
              </a:rPr>
              <a:t>1</a:t>
            </a:r>
            <a:r>
              <a:rPr lang="zh-CN" altLang="en-US" b="1" i="0" u="none" strike="noStrike" kern="2200" baseline="0" smtClean="0">
                <a:latin typeface="Calibri" panose="020F0502020204030204" pitchFamily="34" charset="0"/>
                <a:ea typeface="宋体" panose="02010600030101010101" pitchFamily="2" charset="-122"/>
              </a:rPr>
              <a:t> 指向结构体变量的指针</a:t>
            </a:r>
            <a:endParaRPr lang="zh-CN" altLang="en-US" b="1" i="0" u="none" strike="noStrike" kern="2200" baseline="0" smtClean="0">
              <a:latin typeface="Times New Roman" panose="02020603050405020304" pitchFamily="18" charset="0"/>
              <a:ea typeface="宋体" panose="02010600030101010101" pitchFamily="2" charset="-122"/>
            </a:endParaRPr>
          </a:p>
        </p:txBody>
      </p:sp>
      <p:sp>
        <p:nvSpPr>
          <p:cNvPr id="3" name="文本占位符 2"/>
          <p:cNvSpPr>
            <a:spLocks noGrp="1"/>
          </p:cNvSpPr>
          <p:nvPr>
            <p:ph type="body" idx="1"/>
          </p:nvPr>
        </p:nvSpPr>
        <p:spPr>
          <a:xfrm>
            <a:off x="539496" y="1219200"/>
            <a:ext cx="5341351" cy="4876495"/>
          </a:xfrm>
          <a:ln w="28575">
            <a:solidFill>
              <a:srgbClr val="404040"/>
            </a:solidFill>
          </a:ln>
        </p:spPr>
        <p:txBody>
          <a:bodyPr>
            <a:normAutofit fontScale="70000" lnSpcReduction="20000"/>
          </a:bodyPr>
          <a:lstStyle/>
          <a:p>
            <a:pPr marL="0" indent="0">
              <a:buNone/>
            </a:pPr>
            <a:r>
              <a:rPr lang="en-US" altLang="zh-CN" dirty="0" smtClean="0"/>
              <a:t>(</a:t>
            </a:r>
            <a:r>
              <a:rPr lang="en-US" altLang="zh-CN" dirty="0"/>
              <a:t>2)</a:t>
            </a:r>
            <a:r>
              <a:rPr lang="zh-CN" altLang="zh-CN" dirty="0"/>
              <a:t>用指向运算符</a:t>
            </a:r>
            <a:r>
              <a:rPr lang="en-US" altLang="zh-CN" dirty="0"/>
              <a:t>-&gt;</a:t>
            </a:r>
            <a:r>
              <a:rPr lang="zh-CN" altLang="zh-CN" dirty="0"/>
              <a:t>访问指针指向的结构体成员</a:t>
            </a:r>
          </a:p>
          <a:p>
            <a:pPr marL="0" indent="0">
              <a:buNone/>
            </a:pPr>
            <a:r>
              <a:rPr lang="en-US" altLang="zh-CN" dirty="0" smtClean="0"/>
              <a:t>   </a:t>
            </a:r>
            <a:r>
              <a:rPr lang="zh-CN" altLang="zh-CN" dirty="0" smtClean="0"/>
              <a:t>指针</a:t>
            </a:r>
            <a:r>
              <a:rPr lang="zh-CN" altLang="zh-CN" dirty="0"/>
              <a:t>变量</a:t>
            </a:r>
            <a:r>
              <a:rPr lang="en-US" altLang="zh-CN" dirty="0"/>
              <a:t>-&gt;</a:t>
            </a:r>
            <a:r>
              <a:rPr lang="zh-CN" altLang="zh-CN" dirty="0"/>
              <a:t>结构体成员名</a:t>
            </a:r>
          </a:p>
          <a:p>
            <a:pPr marL="0" indent="0">
              <a:buNone/>
            </a:pPr>
            <a:r>
              <a:rPr lang="zh-CN" altLang="zh-CN" dirty="0"/>
              <a:t>如：</a:t>
            </a:r>
            <a:r>
              <a:rPr lang="en-US" altLang="zh-CN" dirty="0"/>
              <a:t>p-&gt;num</a:t>
            </a:r>
            <a:endParaRPr lang="zh-CN" altLang="zh-CN" dirty="0"/>
          </a:p>
          <a:p>
            <a:pPr marL="0" indent="0">
              <a:buNone/>
            </a:pPr>
            <a:r>
              <a:rPr lang="zh-CN" altLang="zh-CN" dirty="0"/>
              <a:t>以上两种形式最终得到的效果是一样的。但在使用结构体指针访问结构体成员时，通常使用指向运算符</a:t>
            </a:r>
            <a:r>
              <a:rPr lang="en-US" altLang="zh-CN" dirty="0"/>
              <a:t>-&gt;</a:t>
            </a:r>
            <a:r>
              <a:rPr lang="zh-CN" altLang="zh-CN" dirty="0"/>
              <a:t>。</a:t>
            </a:r>
          </a:p>
          <a:p>
            <a:pPr marL="0" indent="0">
              <a:buNone/>
            </a:pPr>
            <a:r>
              <a:rPr lang="zh-CN" altLang="zh-CN" dirty="0"/>
              <a:t>当</a:t>
            </a:r>
            <a:r>
              <a:rPr lang="en-US" altLang="zh-CN" dirty="0"/>
              <a:t>p</a:t>
            </a:r>
            <a:r>
              <a:rPr lang="zh-CN" altLang="zh-CN" dirty="0"/>
              <a:t>指向结构体变量</a:t>
            </a:r>
            <a:r>
              <a:rPr lang="en-US" altLang="zh-CN" dirty="0"/>
              <a:t>stu</a:t>
            </a:r>
            <a:r>
              <a:rPr lang="zh-CN" altLang="zh-CN" dirty="0"/>
              <a:t>时，下面</a:t>
            </a:r>
            <a:r>
              <a:rPr lang="en-US" altLang="zh-CN" dirty="0"/>
              <a:t>3</a:t>
            </a:r>
            <a:r>
              <a:rPr lang="zh-CN" altLang="zh-CN" dirty="0"/>
              <a:t>条语句的效果是一样的：</a:t>
            </a:r>
          </a:p>
          <a:p>
            <a:pPr marL="0" indent="0">
              <a:buNone/>
            </a:pPr>
            <a:r>
              <a:rPr lang="en-US" altLang="zh-CN" dirty="0" smtClean="0"/>
              <a:t>  </a:t>
            </a:r>
            <a:r>
              <a:rPr lang="en-US" altLang="zh-CN" dirty="0" err="1" smtClean="0"/>
              <a:t>stu.num</a:t>
            </a:r>
            <a:r>
              <a:rPr lang="en-US" altLang="zh-CN" dirty="0" smtClean="0"/>
              <a:t>=202301</a:t>
            </a:r>
            <a:r>
              <a:rPr lang="en-US" altLang="zh-CN" dirty="0"/>
              <a:t>;</a:t>
            </a:r>
            <a:endParaRPr lang="zh-CN" altLang="zh-CN" dirty="0"/>
          </a:p>
          <a:p>
            <a:pPr marL="0" indent="0">
              <a:buNone/>
            </a:pPr>
            <a:r>
              <a:rPr lang="en-US" altLang="zh-CN" dirty="0" smtClean="0"/>
              <a:t>  (*</a:t>
            </a:r>
            <a:r>
              <a:rPr lang="en-US" altLang="zh-CN" dirty="0"/>
              <a:t>p).num=202301;</a:t>
            </a:r>
            <a:endParaRPr lang="zh-CN" altLang="zh-CN" dirty="0"/>
          </a:p>
          <a:p>
            <a:pPr marL="0" indent="0">
              <a:buNone/>
            </a:pPr>
            <a:r>
              <a:rPr lang="en-US" altLang="zh-CN" dirty="0" smtClean="0"/>
              <a:t>  p-</a:t>
            </a:r>
            <a:r>
              <a:rPr lang="en-US" altLang="zh-CN" dirty="0"/>
              <a:t>&gt;num=202001;</a:t>
            </a:r>
            <a:endParaRPr lang="zh-CN" altLang="zh-CN" dirty="0"/>
          </a:p>
          <a:p>
            <a:pPr marL="0" indent="0">
              <a:buNone/>
            </a:pPr>
            <a:r>
              <a:rPr lang="zh-CN" altLang="zh-CN" dirty="0" smtClean="0"/>
              <a:t>例</a:t>
            </a:r>
            <a:r>
              <a:rPr lang="en-US" altLang="zh-CN" dirty="0"/>
              <a:t>9.3 </a:t>
            </a:r>
            <a:r>
              <a:rPr lang="zh-CN" altLang="zh-CN" dirty="0"/>
              <a:t>写出下列程序的执行结果。</a:t>
            </a:r>
          </a:p>
          <a:p>
            <a:pPr marL="0" indent="0">
              <a:buNone/>
            </a:pPr>
            <a:r>
              <a:rPr lang="en-US" altLang="zh-CN" dirty="0"/>
              <a:t>    #include&lt;stdio</a:t>
            </a:r>
            <a:r>
              <a:rPr lang="zh-CN" altLang="zh-CN" dirty="0"/>
              <a:t>．</a:t>
            </a:r>
            <a:r>
              <a:rPr lang="en-US" altLang="zh-CN" dirty="0"/>
              <a:t>h&gt;</a:t>
            </a:r>
            <a:endParaRPr lang="zh-CN" altLang="zh-CN" dirty="0"/>
          </a:p>
          <a:p>
            <a:pPr marL="0" indent="0">
              <a:buNone/>
            </a:pPr>
            <a:r>
              <a:rPr lang="en-US" altLang="zh-CN" dirty="0"/>
              <a:t>    #include&lt;windows</a:t>
            </a:r>
            <a:r>
              <a:rPr lang="zh-CN" altLang="zh-CN" dirty="0"/>
              <a:t>．</a:t>
            </a:r>
            <a:r>
              <a:rPr lang="en-US" altLang="zh-CN" dirty="0"/>
              <a:t>h</a:t>
            </a:r>
            <a:r>
              <a:rPr lang="en-US" altLang="zh-CN" dirty="0" smtClean="0"/>
              <a:t>&gt;</a:t>
            </a:r>
            <a:endParaRPr lang="zh-CN" altLang="zh-CN" dirty="0"/>
          </a:p>
        </p:txBody>
      </p:sp>
      <p:sp>
        <p:nvSpPr>
          <p:cNvPr id="4" name="文本占位符 2"/>
          <p:cNvSpPr txBox="1">
            <a:spLocks/>
          </p:cNvSpPr>
          <p:nvPr/>
        </p:nvSpPr>
        <p:spPr>
          <a:xfrm>
            <a:off x="6246215" y="1219200"/>
            <a:ext cx="5341351" cy="4876495"/>
          </a:xfrm>
          <a:prstGeom prst="rect">
            <a:avLst/>
          </a:prstGeom>
          <a:ln w="28575">
            <a:solidFill>
              <a:srgbClr val="404040"/>
            </a:solidFill>
          </a:ln>
        </p:spPr>
        <p:txBody>
          <a:bodyPr vert="horz" lIns="91440" tIns="45720" rIns="91440" bIns="45720" rtlCol="0">
            <a:normAutofit fontScale="47500" lnSpcReduction="20000"/>
          </a:bodyPr>
          <a:lstStyle>
            <a:lvl1pPr marL="342900" indent="-342900" algn="l" defTabSz="914400" rtl="0" eaLnBrk="1" latinLnBrk="0" hangingPunct="1">
              <a:lnSpc>
                <a:spcPct val="150000"/>
              </a:lnSpc>
              <a:spcBef>
                <a:spcPts val="0"/>
              </a:spcBef>
              <a:spcAft>
                <a:spcPts val="0"/>
              </a:spcAft>
              <a:buClr>
                <a:srgbClr val="FF0000"/>
              </a:buClr>
              <a:buSzPct val="85000"/>
              <a:buFont typeface="Wingdings" panose="05000000000000000000" pitchFamily="2" charset="2"/>
              <a:buChar char="n"/>
              <a:defRPr lang="en-US" sz="2400" kern="1200" dirty="0">
                <a:solidFill>
                  <a:schemeClr val="tx1"/>
                </a:solidFill>
                <a:latin typeface="幼圆" panose="02010509060101010101" pitchFamily="49" charset="-122"/>
                <a:ea typeface="幼圆" panose="02010509060101010101" pitchFamily="49" charset="-122"/>
                <a:cs typeface="+mn-cs"/>
              </a:defRPr>
            </a:lvl1pPr>
            <a:lvl2pPr marL="228600" indent="-228600" algn="l" defTabSz="914400" rtl="0" eaLnBrk="1" latinLnBrk="0" hangingPunct="1">
              <a:lnSpc>
                <a:spcPct val="150000"/>
              </a:lnSpc>
              <a:spcBef>
                <a:spcPts val="0"/>
              </a:spcBef>
              <a:spcAft>
                <a:spcPts val="0"/>
              </a:spcAft>
              <a:buClr>
                <a:srgbClr val="FF0000"/>
              </a:buClr>
              <a:buSzPct val="85000"/>
              <a:buFont typeface="Wingdings" panose="05000000000000000000" pitchFamily="2" charset="2"/>
              <a:buChar char="n"/>
              <a:defRPr lang="en-US" sz="2400" kern="1200" dirty="0">
                <a:solidFill>
                  <a:schemeClr val="tx1"/>
                </a:solidFill>
                <a:latin typeface="幼圆" panose="02010509060101010101" pitchFamily="49" charset="-122"/>
                <a:ea typeface="幼圆" panose="02010509060101010101" pitchFamily="49" charset="-122"/>
                <a:cs typeface="+mn-cs"/>
              </a:defRPr>
            </a:lvl2pPr>
            <a:lvl3pPr marL="685800" indent="-228600" algn="l" defTabSz="914400" rtl="0" eaLnBrk="1" latinLnBrk="0" hangingPunct="1">
              <a:lnSpc>
                <a:spcPct val="150000"/>
              </a:lnSpc>
              <a:spcBef>
                <a:spcPts val="0"/>
              </a:spcBef>
              <a:spcAft>
                <a:spcPts val="0"/>
              </a:spcAft>
              <a:buClr>
                <a:srgbClr val="FF0000"/>
              </a:buClr>
              <a:buSzPct val="85000"/>
              <a:buFont typeface="Wingdings" panose="05000000000000000000" pitchFamily="2" charset="2"/>
              <a:buChar char="n"/>
              <a:defRPr lang="en-US" sz="2400" kern="1200" dirty="0">
                <a:solidFill>
                  <a:schemeClr val="tx1"/>
                </a:solidFill>
                <a:latin typeface="幼圆" panose="02010509060101010101" pitchFamily="49" charset="-122"/>
                <a:ea typeface="幼圆" panose="02010509060101010101" pitchFamily="49" charset="-122"/>
                <a:cs typeface="+mn-cs"/>
              </a:defRPr>
            </a:lvl3pPr>
            <a:lvl4pPr marL="1143000" indent="-228600" algn="l" defTabSz="914400" rtl="0" eaLnBrk="1" latinLnBrk="0" hangingPunct="1">
              <a:lnSpc>
                <a:spcPct val="150000"/>
              </a:lnSpc>
              <a:spcBef>
                <a:spcPts val="0"/>
              </a:spcBef>
              <a:spcAft>
                <a:spcPts val="0"/>
              </a:spcAft>
              <a:buClr>
                <a:srgbClr val="FF0000"/>
              </a:buClr>
              <a:buSzPct val="85000"/>
              <a:buFont typeface="Wingdings" panose="05000000000000000000" pitchFamily="2" charset="2"/>
              <a:buChar char="n"/>
              <a:defRPr lang="en-US" sz="2400" kern="1200" dirty="0" smtClean="0">
                <a:solidFill>
                  <a:schemeClr val="tx1"/>
                </a:solidFill>
                <a:latin typeface="幼圆" panose="02010509060101010101" pitchFamily="49" charset="-122"/>
                <a:ea typeface="幼圆" panose="02010509060101010101" pitchFamily="49" charset="-122"/>
                <a:cs typeface="+mn-cs"/>
              </a:defRPr>
            </a:lvl4pPr>
            <a:lvl5pPr marL="1600200" indent="-228600" algn="l" defTabSz="914400" rtl="0" eaLnBrk="1" latinLnBrk="0" hangingPunct="1">
              <a:lnSpc>
                <a:spcPct val="150000"/>
              </a:lnSpc>
              <a:spcBef>
                <a:spcPts val="0"/>
              </a:spcBef>
              <a:spcAft>
                <a:spcPts val="0"/>
              </a:spcAft>
              <a:buClr>
                <a:srgbClr val="FF0000"/>
              </a:buClr>
              <a:buSzPct val="85000"/>
              <a:buFont typeface="Wingdings" panose="05000000000000000000" pitchFamily="2" charset="2"/>
              <a:buChar char="n"/>
              <a:defRPr lang="en-US" sz="2400" kern="1200" dirty="0" smtClean="0">
                <a:solidFill>
                  <a:schemeClr val="tx1"/>
                </a:solidFill>
                <a:latin typeface="幼圆" panose="02010509060101010101" pitchFamily="49" charset="-122"/>
                <a:ea typeface="幼圆" panose="02010509060101010101" pitchFamily="49" charset="-122"/>
                <a:cs typeface="+mn-cs"/>
              </a:defRPr>
            </a:lvl5pPr>
            <a:lvl6pPr marL="2057400" indent="-228600" algn="l" defTabSz="914400" rtl="0" eaLnBrk="1" latinLnBrk="0" hangingPunct="1">
              <a:lnSpc>
                <a:spcPct val="150000"/>
              </a:lnSpc>
              <a:spcBef>
                <a:spcPts val="1000"/>
              </a:spcBef>
              <a:spcAft>
                <a:spcPts val="1200"/>
              </a:spcAft>
              <a:buFont typeface="Arial" panose="020B0604020202020204" pitchFamily="34" charset="0"/>
              <a:buChar char="•"/>
              <a:defRPr lang="en-US" sz="1200" kern="1200" dirty="0" smtClean="0">
                <a:solidFill>
                  <a:schemeClr val="tx1"/>
                </a:solidFill>
                <a:latin typeface="+mn-lt"/>
                <a:ea typeface="+mn-ea"/>
                <a:cs typeface="+mn-cs"/>
              </a:defRPr>
            </a:lvl6pPr>
            <a:lvl7pPr marL="2514600" indent="-228600" algn="l" defTabSz="914400" rtl="0" eaLnBrk="1" latinLnBrk="0" hangingPunct="1">
              <a:lnSpc>
                <a:spcPct val="150000"/>
              </a:lnSpc>
              <a:spcBef>
                <a:spcPts val="1000"/>
              </a:spcBef>
              <a:spcAft>
                <a:spcPts val="1200"/>
              </a:spcAft>
              <a:buFont typeface="Arial" panose="020B0604020202020204" pitchFamily="34" charset="0"/>
              <a:buChar char="•"/>
              <a:defRPr lang="en-US" sz="1200" kern="1200" dirty="0" smtClean="0">
                <a:solidFill>
                  <a:schemeClr val="tx1"/>
                </a:solidFill>
                <a:latin typeface="+mn-lt"/>
                <a:ea typeface="+mn-ea"/>
                <a:cs typeface="+mn-cs"/>
              </a:defRPr>
            </a:lvl7pPr>
            <a:lvl8pPr marL="2971800" indent="-228600" algn="l" defTabSz="914400" rtl="0" eaLnBrk="1" latinLnBrk="0" hangingPunct="1">
              <a:lnSpc>
                <a:spcPct val="150000"/>
              </a:lnSpc>
              <a:spcBef>
                <a:spcPts val="1000"/>
              </a:spcBef>
              <a:spcAft>
                <a:spcPts val="1200"/>
              </a:spcAft>
              <a:buFont typeface="Arial" panose="020B0604020202020204" pitchFamily="34" charset="0"/>
              <a:buChar char="•"/>
              <a:defRPr lang="en-US" sz="1200" kern="1200" dirty="0" smtClean="0">
                <a:solidFill>
                  <a:schemeClr val="tx1"/>
                </a:solidFill>
                <a:latin typeface="+mn-lt"/>
                <a:ea typeface="+mn-ea"/>
                <a:cs typeface="+mn-cs"/>
              </a:defRPr>
            </a:lvl8pPr>
            <a:lvl9pPr marL="3429000" indent="-228600" algn="l" defTabSz="914400" rtl="0" eaLnBrk="1" latinLnBrk="0" hangingPunct="1">
              <a:lnSpc>
                <a:spcPct val="90000"/>
              </a:lnSpc>
              <a:spcBef>
                <a:spcPct val="30000"/>
              </a:spcBef>
              <a:buFont typeface="Arial" panose="020B0604020202020204" pitchFamily="34" charset="0"/>
              <a:buNone/>
              <a:defRPr sz="1200" kern="1200">
                <a:solidFill>
                  <a:schemeClr val="tx1"/>
                </a:solidFill>
                <a:latin typeface="+mn-lt"/>
                <a:ea typeface="+mn-ea"/>
                <a:cs typeface="+mn-cs"/>
              </a:defRPr>
            </a:lvl9pPr>
          </a:lstStyle>
          <a:p>
            <a:pPr marL="0" indent="0">
              <a:buNone/>
            </a:pPr>
            <a:r>
              <a:rPr lang="en-US" altLang="zh-CN" dirty="0" smtClean="0"/>
              <a:t>void main()</a:t>
            </a:r>
          </a:p>
          <a:p>
            <a:pPr marL="0" indent="0">
              <a:buNone/>
            </a:pPr>
            <a:r>
              <a:rPr lang="en-US" altLang="zh-CN" dirty="0" smtClean="0"/>
              <a:t>{</a:t>
            </a:r>
            <a:r>
              <a:rPr lang="en-US" altLang="zh-CN" dirty="0" err="1"/>
              <a:t>struct</a:t>
            </a:r>
            <a:r>
              <a:rPr lang="en-US" altLang="zh-CN" dirty="0"/>
              <a:t> student{</a:t>
            </a:r>
          </a:p>
          <a:p>
            <a:pPr marL="0" indent="0">
              <a:buNone/>
            </a:pPr>
            <a:r>
              <a:rPr lang="en-US" altLang="zh-CN" dirty="0" smtClean="0"/>
              <a:t>    </a:t>
            </a:r>
            <a:r>
              <a:rPr lang="en-US" altLang="zh-CN" dirty="0" err="1" smtClean="0"/>
              <a:t>int</a:t>
            </a:r>
            <a:r>
              <a:rPr lang="en-US" altLang="zh-CN" dirty="0" smtClean="0"/>
              <a:t> </a:t>
            </a:r>
            <a:r>
              <a:rPr lang="en-US" altLang="zh-CN" dirty="0" err="1" smtClean="0"/>
              <a:t>num</a:t>
            </a:r>
            <a:r>
              <a:rPr lang="en-US" altLang="zh-CN" dirty="0" smtClean="0"/>
              <a:t>;</a:t>
            </a:r>
          </a:p>
          <a:p>
            <a:pPr marL="0" indent="0">
              <a:buNone/>
            </a:pPr>
            <a:r>
              <a:rPr lang="en-US" altLang="zh-CN" dirty="0" smtClean="0"/>
              <a:t>    char name[8];</a:t>
            </a:r>
          </a:p>
          <a:p>
            <a:pPr marL="0" indent="0">
              <a:buNone/>
            </a:pPr>
            <a:r>
              <a:rPr lang="en-US" altLang="zh-CN" dirty="0" smtClean="0"/>
              <a:t>    char sex;</a:t>
            </a:r>
          </a:p>
          <a:p>
            <a:pPr marL="0" indent="0">
              <a:buNone/>
            </a:pPr>
            <a:r>
              <a:rPr lang="en-US" altLang="zh-CN" dirty="0" smtClean="0"/>
              <a:t>    float score; }</a:t>
            </a:r>
            <a:r>
              <a:rPr lang="en-US" altLang="zh-CN" dirty="0" err="1" smtClean="0"/>
              <a:t>stu</a:t>
            </a:r>
            <a:r>
              <a:rPr lang="en-US" altLang="zh-CN" dirty="0" smtClean="0"/>
              <a:t>,*p;   /*</a:t>
            </a:r>
            <a:r>
              <a:rPr lang="zh-CN" altLang="en-US" dirty="0" smtClean="0"/>
              <a:t>定义了结构体、结构体变量和结构体指针*</a:t>
            </a:r>
            <a:r>
              <a:rPr lang="en-US" altLang="zh-CN" dirty="0" smtClean="0"/>
              <a:t>/</a:t>
            </a:r>
            <a:endParaRPr lang="zh-CN" altLang="en-US" dirty="0" smtClean="0"/>
          </a:p>
          <a:p>
            <a:pPr marL="0" indent="0">
              <a:buNone/>
            </a:pPr>
            <a:r>
              <a:rPr lang="en-US" altLang="zh-CN" dirty="0" smtClean="0"/>
              <a:t>  p=&amp;</a:t>
            </a:r>
            <a:r>
              <a:rPr lang="en-US" altLang="zh-CN" dirty="0" err="1" smtClean="0"/>
              <a:t>stu</a:t>
            </a:r>
            <a:r>
              <a:rPr lang="en-US" altLang="zh-CN" dirty="0" smtClean="0"/>
              <a:t>;                               /*</a:t>
            </a:r>
            <a:r>
              <a:rPr lang="zh-CN" altLang="en-US" dirty="0" smtClean="0"/>
              <a:t>指针指向结构体变量*</a:t>
            </a:r>
            <a:r>
              <a:rPr lang="en-US" altLang="zh-CN" dirty="0" smtClean="0"/>
              <a:t>/</a:t>
            </a:r>
            <a:endParaRPr lang="zh-CN" altLang="en-US" dirty="0" smtClean="0"/>
          </a:p>
          <a:p>
            <a:pPr marL="0" indent="0">
              <a:buNone/>
            </a:pPr>
            <a:r>
              <a:rPr lang="en-US" altLang="zh-CN" dirty="0" smtClean="0"/>
              <a:t>  </a:t>
            </a:r>
            <a:r>
              <a:rPr lang="en-US" altLang="zh-CN" dirty="0" err="1" smtClean="0"/>
              <a:t>strcpy</a:t>
            </a:r>
            <a:r>
              <a:rPr lang="en-US" altLang="zh-CN" dirty="0" smtClean="0"/>
              <a:t>(stu.num,202301);</a:t>
            </a:r>
          </a:p>
          <a:p>
            <a:pPr marL="0" indent="0">
              <a:buNone/>
            </a:pPr>
            <a:r>
              <a:rPr lang="en-US" altLang="zh-CN" dirty="0"/>
              <a:t> </a:t>
            </a:r>
            <a:r>
              <a:rPr lang="en-US" altLang="zh-CN" dirty="0" smtClean="0"/>
              <a:t> </a:t>
            </a:r>
            <a:r>
              <a:rPr lang="en-US" altLang="zh-CN" dirty="0" err="1" smtClean="0"/>
              <a:t>strcpy</a:t>
            </a:r>
            <a:r>
              <a:rPr lang="en-US" altLang="zh-CN" dirty="0" smtClean="0"/>
              <a:t>(stu.name, “Zhang”);</a:t>
            </a:r>
          </a:p>
          <a:p>
            <a:pPr marL="0" indent="0">
              <a:buNone/>
            </a:pPr>
            <a:r>
              <a:rPr lang="en-US" altLang="zh-CN" dirty="0" smtClean="0"/>
              <a:t>  </a:t>
            </a:r>
            <a:r>
              <a:rPr lang="en-US" altLang="zh-CN" dirty="0" err="1" smtClean="0"/>
              <a:t>stu.sex</a:t>
            </a:r>
            <a:r>
              <a:rPr lang="en-US" altLang="zh-CN" dirty="0" smtClean="0"/>
              <a:t>=´M´;</a:t>
            </a:r>
          </a:p>
          <a:p>
            <a:pPr marL="0" indent="0">
              <a:buNone/>
            </a:pPr>
            <a:r>
              <a:rPr lang="en-US" altLang="zh-CN" dirty="0" smtClean="0"/>
              <a:t>  </a:t>
            </a:r>
            <a:r>
              <a:rPr lang="en-US" altLang="zh-CN" dirty="0" err="1" smtClean="0"/>
              <a:t>stu.score</a:t>
            </a:r>
            <a:r>
              <a:rPr lang="en-US" altLang="zh-CN" dirty="0" smtClean="0"/>
              <a:t>=91.5;</a:t>
            </a:r>
          </a:p>
          <a:p>
            <a:pPr marL="0" indent="0">
              <a:buNone/>
            </a:pPr>
            <a:r>
              <a:rPr lang="en-US" altLang="zh-CN" dirty="0" smtClean="0"/>
              <a:t>  </a:t>
            </a:r>
            <a:r>
              <a:rPr lang="en-US" altLang="zh-CN" dirty="0" err="1" smtClean="0"/>
              <a:t>printf</a:t>
            </a:r>
            <a:r>
              <a:rPr lang="en-US" altLang="zh-CN" dirty="0" smtClean="0"/>
              <a:t>(“No:%d\</a:t>
            </a:r>
            <a:r>
              <a:rPr lang="en-US" altLang="zh-CN" dirty="0" err="1" smtClean="0"/>
              <a:t>nName</a:t>
            </a:r>
            <a:r>
              <a:rPr lang="zh-CN" altLang="en-US" dirty="0" smtClean="0"/>
              <a:t>：</a:t>
            </a:r>
            <a:r>
              <a:rPr lang="en-US" altLang="zh-CN" dirty="0" smtClean="0"/>
              <a:t>%s\</a:t>
            </a:r>
            <a:r>
              <a:rPr lang="en-US" altLang="zh-CN" dirty="0" err="1" smtClean="0"/>
              <a:t>nSex</a:t>
            </a:r>
            <a:r>
              <a:rPr lang="zh-CN" altLang="en-US" dirty="0" smtClean="0"/>
              <a:t>：</a:t>
            </a:r>
            <a:r>
              <a:rPr lang="en-US" altLang="zh-CN" dirty="0" smtClean="0"/>
              <a:t>%c\</a:t>
            </a:r>
            <a:r>
              <a:rPr lang="en-US" altLang="zh-CN" dirty="0" err="1" smtClean="0"/>
              <a:t>nScore</a:t>
            </a:r>
            <a:r>
              <a:rPr lang="zh-CN" altLang="en-US" dirty="0" smtClean="0"/>
              <a:t>：</a:t>
            </a:r>
            <a:r>
              <a:rPr lang="en-US" altLang="zh-CN" dirty="0" smtClean="0"/>
              <a:t>%f\n\n”</a:t>
            </a:r>
            <a:r>
              <a:rPr lang="zh-CN" altLang="en-US" dirty="0" smtClean="0"/>
              <a:t>，</a:t>
            </a:r>
            <a:r>
              <a:rPr lang="en-US" altLang="zh-CN" dirty="0" err="1" smtClean="0"/>
              <a:t>stu</a:t>
            </a:r>
            <a:r>
              <a:rPr lang="zh-CN" altLang="en-US" dirty="0" smtClean="0"/>
              <a:t>．</a:t>
            </a:r>
            <a:r>
              <a:rPr lang="en-US" altLang="zh-CN" dirty="0" err="1" smtClean="0"/>
              <a:t>num</a:t>
            </a:r>
            <a:r>
              <a:rPr lang="zh-CN" altLang="en-US" dirty="0" smtClean="0"/>
              <a:t>，</a:t>
            </a:r>
            <a:r>
              <a:rPr lang="en-US" altLang="zh-CN" dirty="0" err="1" smtClean="0"/>
              <a:t>stu</a:t>
            </a:r>
            <a:r>
              <a:rPr lang="zh-CN" altLang="en-US" dirty="0" smtClean="0"/>
              <a:t>．</a:t>
            </a:r>
            <a:r>
              <a:rPr lang="en-US" altLang="zh-CN" dirty="0" smtClean="0"/>
              <a:t>name</a:t>
            </a:r>
            <a:r>
              <a:rPr lang="zh-CN" altLang="en-US" dirty="0" smtClean="0"/>
              <a:t>，</a:t>
            </a:r>
            <a:r>
              <a:rPr lang="en-US" altLang="zh-CN" dirty="0" err="1" smtClean="0"/>
              <a:t>stu</a:t>
            </a:r>
            <a:r>
              <a:rPr lang="zh-CN" altLang="en-US" dirty="0" smtClean="0"/>
              <a:t>．</a:t>
            </a:r>
            <a:r>
              <a:rPr lang="en-US" altLang="zh-CN" dirty="0" smtClean="0"/>
              <a:t>sex</a:t>
            </a:r>
            <a:r>
              <a:rPr lang="zh-CN" altLang="en-US" dirty="0" smtClean="0"/>
              <a:t>，</a:t>
            </a:r>
            <a:r>
              <a:rPr lang="en-US" altLang="zh-CN" dirty="0" err="1" smtClean="0"/>
              <a:t>stu</a:t>
            </a:r>
            <a:r>
              <a:rPr lang="zh-CN" altLang="en-US" dirty="0" smtClean="0"/>
              <a:t>．</a:t>
            </a:r>
            <a:r>
              <a:rPr lang="en-US" altLang="zh-CN" dirty="0" smtClean="0"/>
              <a:t>score);</a:t>
            </a:r>
          </a:p>
          <a:p>
            <a:pPr marL="0" indent="0">
              <a:buNone/>
            </a:pPr>
            <a:r>
              <a:rPr lang="en-US" altLang="zh-CN" dirty="0" smtClean="0"/>
              <a:t>   </a:t>
            </a:r>
            <a:r>
              <a:rPr lang="en-US" altLang="zh-CN" dirty="0" err="1" smtClean="0"/>
              <a:t>printf</a:t>
            </a:r>
            <a:r>
              <a:rPr lang="en-US" altLang="zh-CN" dirty="0" smtClean="0"/>
              <a:t>(“No:%d\</a:t>
            </a:r>
            <a:r>
              <a:rPr lang="en-US" altLang="zh-CN" dirty="0" err="1" smtClean="0"/>
              <a:t>nName</a:t>
            </a:r>
            <a:r>
              <a:rPr lang="zh-CN" altLang="en-US" dirty="0" smtClean="0"/>
              <a:t>：</a:t>
            </a:r>
            <a:r>
              <a:rPr lang="en-US" altLang="zh-CN" dirty="0" smtClean="0"/>
              <a:t>%s\</a:t>
            </a:r>
            <a:r>
              <a:rPr lang="en-US" altLang="zh-CN" dirty="0" err="1" smtClean="0"/>
              <a:t>nSex</a:t>
            </a:r>
            <a:r>
              <a:rPr lang="zh-CN" altLang="en-US" dirty="0" smtClean="0"/>
              <a:t>：</a:t>
            </a:r>
            <a:r>
              <a:rPr lang="en-US" altLang="zh-CN" dirty="0" smtClean="0"/>
              <a:t>%c\</a:t>
            </a:r>
            <a:r>
              <a:rPr lang="en-US" altLang="zh-CN" dirty="0" err="1" smtClean="0"/>
              <a:t>nScore</a:t>
            </a:r>
            <a:r>
              <a:rPr lang="zh-CN" altLang="en-US" dirty="0" smtClean="0"/>
              <a:t>：</a:t>
            </a:r>
            <a:r>
              <a:rPr lang="en-US" altLang="zh-CN" dirty="0" smtClean="0"/>
              <a:t>%f\n\n”</a:t>
            </a:r>
            <a:r>
              <a:rPr lang="zh-CN" altLang="en-US" dirty="0" smtClean="0"/>
              <a:t>，</a:t>
            </a:r>
            <a:r>
              <a:rPr lang="en-US" altLang="zh-CN" dirty="0" smtClean="0"/>
              <a:t>p-&gt;</a:t>
            </a:r>
            <a:r>
              <a:rPr lang="en-US" altLang="zh-CN" dirty="0" err="1" smtClean="0"/>
              <a:t>num</a:t>
            </a:r>
            <a:r>
              <a:rPr lang="zh-CN" altLang="en-US" dirty="0" smtClean="0"/>
              <a:t>，</a:t>
            </a:r>
            <a:r>
              <a:rPr lang="en-US" altLang="zh-CN" dirty="0" smtClean="0"/>
              <a:t>p-&gt;name</a:t>
            </a:r>
            <a:r>
              <a:rPr lang="zh-CN" altLang="en-US" dirty="0" smtClean="0"/>
              <a:t>，</a:t>
            </a:r>
            <a:r>
              <a:rPr lang="en-US" altLang="zh-CN" dirty="0" smtClean="0"/>
              <a:t>p-&gt;sex</a:t>
            </a:r>
            <a:r>
              <a:rPr lang="zh-CN" altLang="en-US" dirty="0" smtClean="0"/>
              <a:t>，</a:t>
            </a:r>
            <a:r>
              <a:rPr lang="en-US" altLang="zh-CN" dirty="0" smtClean="0"/>
              <a:t>p-&gt;score);</a:t>
            </a:r>
          </a:p>
          <a:p>
            <a:pPr marL="0" indent="0">
              <a:buNone/>
            </a:pPr>
            <a:r>
              <a:rPr lang="en-US" altLang="zh-CN" dirty="0" smtClean="0"/>
              <a:t>   </a:t>
            </a:r>
            <a:r>
              <a:rPr lang="en-US" altLang="zh-CN" dirty="0" err="1" smtClean="0"/>
              <a:t>printf</a:t>
            </a:r>
            <a:r>
              <a:rPr lang="en-US" altLang="zh-CN" dirty="0" smtClean="0"/>
              <a:t>(“No:%d\</a:t>
            </a:r>
            <a:r>
              <a:rPr lang="en-US" altLang="zh-CN" dirty="0" err="1" smtClean="0"/>
              <a:t>nName</a:t>
            </a:r>
            <a:r>
              <a:rPr lang="zh-CN" altLang="en-US" dirty="0" smtClean="0"/>
              <a:t>：</a:t>
            </a:r>
            <a:r>
              <a:rPr lang="en-US" altLang="zh-CN" dirty="0" smtClean="0"/>
              <a:t>%s\</a:t>
            </a:r>
            <a:r>
              <a:rPr lang="en-US" altLang="zh-CN" dirty="0" err="1" smtClean="0"/>
              <a:t>nSex</a:t>
            </a:r>
            <a:r>
              <a:rPr lang="zh-CN" altLang="en-US" dirty="0" smtClean="0"/>
              <a:t>：</a:t>
            </a:r>
            <a:r>
              <a:rPr lang="en-US" altLang="zh-CN" dirty="0" smtClean="0"/>
              <a:t>%c\</a:t>
            </a:r>
            <a:r>
              <a:rPr lang="en-US" altLang="zh-CN" dirty="0" err="1" smtClean="0"/>
              <a:t>nScore</a:t>
            </a:r>
            <a:r>
              <a:rPr lang="zh-CN" altLang="en-US" dirty="0" smtClean="0"/>
              <a:t>：</a:t>
            </a:r>
            <a:r>
              <a:rPr lang="en-US" altLang="zh-CN" dirty="0" smtClean="0"/>
              <a:t>%f\n\n”,(*P).</a:t>
            </a:r>
            <a:r>
              <a:rPr lang="en-US" altLang="zh-CN" dirty="0" err="1" smtClean="0"/>
              <a:t>num</a:t>
            </a:r>
            <a:r>
              <a:rPr lang="en-US" altLang="zh-CN" dirty="0" smtClean="0"/>
              <a:t>,(*P).name,(*P).sex,(*P).score);</a:t>
            </a:r>
          </a:p>
          <a:p>
            <a:pPr marL="0" indent="0">
              <a:buNone/>
            </a:pPr>
            <a:r>
              <a:rPr lang="en-US" altLang="zh-CN" dirty="0" smtClean="0"/>
              <a:t>    system(“pause”);</a:t>
            </a:r>
          </a:p>
          <a:p>
            <a:pPr marL="0" indent="0">
              <a:buNone/>
            </a:pPr>
            <a:r>
              <a:rPr lang="en-US" altLang="zh-CN" dirty="0" smtClean="0"/>
              <a:t>   }</a:t>
            </a:r>
            <a:endParaRPr lang="en-US" altLang="zh-CN" dirty="0"/>
          </a:p>
        </p:txBody>
      </p:sp>
    </p:spTree>
    <p:extLst>
      <p:ext uri="{BB962C8B-B14F-4D97-AF65-F5344CB8AC3E}">
        <p14:creationId xmlns:p14="http://schemas.microsoft.com/office/powerpoint/2010/main" val="175451351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marR="0" rtl="0"/>
            <a:r>
              <a:rPr lang="en-US" altLang="zh-CN" b="1" i="0" u="none" strike="noStrike" kern="2200" baseline="0" smtClean="0">
                <a:latin typeface="Calibri" panose="020F0502020204030204" pitchFamily="34" charset="0"/>
                <a:ea typeface="宋体" panose="02010600030101010101" pitchFamily="2" charset="-122"/>
              </a:rPr>
              <a:t>9</a:t>
            </a:r>
            <a:r>
              <a:rPr lang="en-US" altLang="zh-CN" b="1" i="0" u="none" strike="noStrike" kern="2200" baseline="0" smtClean="0">
                <a:latin typeface="Times New Roman" panose="02020603050405020304" pitchFamily="18" charset="0"/>
                <a:ea typeface="宋体" panose="02010600030101010101" pitchFamily="2" charset="-122"/>
              </a:rPr>
              <a:t>.</a:t>
            </a:r>
            <a:r>
              <a:rPr lang="en-US" altLang="zh-CN" b="1" i="0" u="none" strike="noStrike" kern="2200" baseline="0" smtClean="0">
                <a:latin typeface="Calibri" panose="020F0502020204030204" pitchFamily="34" charset="0"/>
                <a:ea typeface="宋体" panose="02010600030101010101" pitchFamily="2" charset="-122"/>
              </a:rPr>
              <a:t>4</a:t>
            </a:r>
            <a:r>
              <a:rPr lang="en-US" altLang="zh-CN" b="1" i="0" u="none" strike="noStrike" kern="2200" baseline="0" smtClean="0">
                <a:latin typeface="Times New Roman" panose="02020603050405020304" pitchFamily="18" charset="0"/>
                <a:ea typeface="宋体" panose="02010600030101010101" pitchFamily="2" charset="-122"/>
              </a:rPr>
              <a:t>.</a:t>
            </a:r>
            <a:r>
              <a:rPr lang="en-US" altLang="zh-CN" b="1" i="0" u="none" strike="noStrike" kern="2200" baseline="0" smtClean="0">
                <a:latin typeface="Calibri" panose="020F0502020204030204" pitchFamily="34" charset="0"/>
                <a:ea typeface="宋体" panose="02010600030101010101" pitchFamily="2" charset="-122"/>
              </a:rPr>
              <a:t>2</a:t>
            </a:r>
            <a:r>
              <a:rPr lang="zh-CN" altLang="en-US" b="1" i="0" u="none" strike="noStrike" kern="2200" baseline="0" smtClean="0">
                <a:latin typeface="Calibri" panose="020F0502020204030204" pitchFamily="34" charset="0"/>
                <a:ea typeface="宋体" panose="02010600030101010101" pitchFamily="2" charset="-122"/>
              </a:rPr>
              <a:t> 指向结构体数组的指针</a:t>
            </a:r>
            <a:endParaRPr lang="zh-CN" altLang="en-US" b="1" i="0" u="none" strike="noStrike" kern="2200" baseline="0" smtClean="0">
              <a:latin typeface="Times New Roman" panose="02020603050405020304" pitchFamily="18" charset="0"/>
              <a:ea typeface="宋体" panose="02010600030101010101" pitchFamily="2" charset="-122"/>
            </a:endParaRPr>
          </a:p>
        </p:txBody>
      </p:sp>
      <p:sp>
        <p:nvSpPr>
          <p:cNvPr id="3" name="文本占位符 2"/>
          <p:cNvSpPr>
            <a:spLocks noGrp="1"/>
          </p:cNvSpPr>
          <p:nvPr>
            <p:ph type="body" idx="1"/>
          </p:nvPr>
        </p:nvSpPr>
        <p:spPr>
          <a:xfrm>
            <a:off x="367553" y="1281533"/>
            <a:ext cx="11412070" cy="5289596"/>
          </a:xfrm>
        </p:spPr>
        <p:txBody>
          <a:bodyPr>
            <a:normAutofit fontScale="55000" lnSpcReduction="20000"/>
          </a:bodyPr>
          <a:lstStyle/>
          <a:p>
            <a:pPr marL="179388" indent="-179388">
              <a:tabLst>
                <a:tab pos="179388" algn="l"/>
              </a:tabLst>
            </a:pPr>
            <a:r>
              <a:rPr lang="zh-CN" altLang="zh-CN" dirty="0"/>
              <a:t>一个指针变量可以指向一个结构体数组元素，也就是将该结构体数组的数组元素地址赋给此指针变量</a:t>
            </a:r>
            <a:r>
              <a:rPr lang="zh-CN" altLang="zh-CN" dirty="0" smtClean="0"/>
              <a:t>。</a:t>
            </a:r>
            <a:endParaRPr lang="en-US" altLang="zh-CN" dirty="0" smtClean="0"/>
          </a:p>
          <a:p>
            <a:pPr marL="179388" indent="-179388">
              <a:tabLst>
                <a:tab pos="179388" algn="l"/>
              </a:tabLst>
            </a:pPr>
            <a:r>
              <a:rPr lang="zh-CN" altLang="zh-CN" dirty="0" smtClean="0"/>
              <a:t>例如：</a:t>
            </a:r>
            <a:r>
              <a:rPr lang="en-US" altLang="zh-CN" dirty="0" err="1" smtClean="0"/>
              <a:t>struct</a:t>
            </a:r>
            <a:r>
              <a:rPr lang="en-US" altLang="zh-CN" dirty="0" smtClean="0"/>
              <a:t>  </a:t>
            </a:r>
            <a:r>
              <a:rPr lang="en-US" altLang="zh-CN" dirty="0"/>
              <a:t>student stus[60],*p;</a:t>
            </a:r>
            <a:endParaRPr lang="zh-CN" altLang="zh-CN" dirty="0"/>
          </a:p>
          <a:p>
            <a:pPr marL="0" indent="0">
              <a:buNone/>
              <a:tabLst>
                <a:tab pos="179388" algn="l"/>
              </a:tabLst>
            </a:pPr>
            <a:r>
              <a:rPr lang="en-US" altLang="zh-CN" dirty="0" smtClean="0"/>
              <a:t>        p=</a:t>
            </a:r>
            <a:r>
              <a:rPr lang="en-US" altLang="zh-CN" dirty="0" err="1" smtClean="0"/>
              <a:t>stus</a:t>
            </a:r>
            <a:r>
              <a:rPr lang="en-US" altLang="zh-CN" dirty="0"/>
              <a:t>;</a:t>
            </a:r>
            <a:endParaRPr lang="zh-CN" altLang="zh-CN" dirty="0"/>
          </a:p>
          <a:p>
            <a:pPr marL="179388" indent="-179388">
              <a:tabLst>
                <a:tab pos="179388" algn="l"/>
              </a:tabLst>
            </a:pPr>
            <a:r>
              <a:rPr lang="zh-CN" altLang="zh-CN" dirty="0" smtClean="0"/>
              <a:t>此时</a:t>
            </a:r>
            <a:r>
              <a:rPr lang="zh-CN" altLang="zh-CN" dirty="0"/>
              <a:t>使</a:t>
            </a:r>
            <a:r>
              <a:rPr lang="en-US" altLang="zh-CN" dirty="0"/>
              <a:t>P</a:t>
            </a:r>
            <a:r>
              <a:rPr lang="zh-CN" altLang="zh-CN" dirty="0"/>
              <a:t>指向</a:t>
            </a:r>
            <a:r>
              <a:rPr lang="en-US" altLang="zh-CN" dirty="0"/>
              <a:t>stus</a:t>
            </a:r>
            <a:r>
              <a:rPr lang="zh-CN" altLang="zh-CN" dirty="0"/>
              <a:t>数组的第一个元素，</a:t>
            </a:r>
            <a:r>
              <a:rPr lang="en-US" altLang="zh-CN" dirty="0"/>
              <a:t>“p=stus;</a:t>
            </a:r>
            <a:r>
              <a:rPr lang="zh-CN" altLang="zh-CN" dirty="0"/>
              <a:t>”等价于</a:t>
            </a:r>
            <a:r>
              <a:rPr lang="en-US" altLang="zh-CN" dirty="0"/>
              <a:t> “p=stus[O];”</a:t>
            </a:r>
            <a:r>
              <a:rPr lang="zh-CN" altLang="zh-CN" dirty="0"/>
              <a:t>。若执行</a:t>
            </a:r>
            <a:r>
              <a:rPr lang="en-US" altLang="zh-CN" dirty="0"/>
              <a:t> “p++;”</a:t>
            </a:r>
            <a:r>
              <a:rPr lang="zh-CN" altLang="zh-CN" dirty="0"/>
              <a:t>则此时指针变量</a:t>
            </a:r>
            <a:r>
              <a:rPr lang="en-US" altLang="zh-CN" dirty="0"/>
              <a:t>P</a:t>
            </a:r>
            <a:r>
              <a:rPr lang="zh-CN" altLang="zh-CN" dirty="0"/>
              <a:t>指向</a:t>
            </a:r>
            <a:r>
              <a:rPr lang="en-US" altLang="zh-CN" dirty="0"/>
              <a:t>stus[1]</a:t>
            </a:r>
            <a:r>
              <a:rPr lang="zh-CN" altLang="zh-CN" dirty="0"/>
              <a:t>。</a:t>
            </a:r>
          </a:p>
          <a:p>
            <a:pPr marL="179388" indent="-179388">
              <a:tabLst>
                <a:tab pos="179388" algn="l"/>
              </a:tabLst>
            </a:pPr>
            <a:r>
              <a:rPr lang="zh-CN" altLang="zh-CN" dirty="0" smtClean="0"/>
              <a:t>例</a:t>
            </a:r>
            <a:r>
              <a:rPr lang="en-US" altLang="zh-CN" dirty="0"/>
              <a:t>9.3 </a:t>
            </a:r>
            <a:r>
              <a:rPr lang="zh-CN" altLang="zh-CN" dirty="0"/>
              <a:t>输入</a:t>
            </a:r>
            <a:r>
              <a:rPr lang="en-US" altLang="zh-CN" dirty="0"/>
              <a:t>3</a:t>
            </a:r>
            <a:r>
              <a:rPr lang="zh-CN" altLang="zh-CN" dirty="0"/>
              <a:t>个学生的信息并输出。</a:t>
            </a:r>
          </a:p>
          <a:p>
            <a:pPr marL="0" indent="0">
              <a:buNone/>
            </a:pPr>
            <a:r>
              <a:rPr lang="en-US" altLang="zh-CN" dirty="0"/>
              <a:t>    #include&lt;stdio.h&gt;</a:t>
            </a:r>
            <a:endParaRPr lang="zh-CN" altLang="zh-CN" dirty="0"/>
          </a:p>
          <a:p>
            <a:pPr marL="0" indent="0">
              <a:buNone/>
            </a:pPr>
            <a:r>
              <a:rPr lang="en-US" altLang="zh-CN" dirty="0"/>
              <a:t>    </a:t>
            </a:r>
            <a:r>
              <a:rPr lang="en-US" altLang="zh-CN" dirty="0" err="1"/>
              <a:t>struct</a:t>
            </a:r>
            <a:r>
              <a:rPr lang="en-US" altLang="zh-CN" dirty="0"/>
              <a:t> </a:t>
            </a:r>
            <a:r>
              <a:rPr lang="en-US" altLang="zh-CN" dirty="0" smtClean="0"/>
              <a:t>student</a:t>
            </a:r>
          </a:p>
          <a:p>
            <a:pPr marL="0" indent="0">
              <a:buNone/>
            </a:pPr>
            <a:r>
              <a:rPr lang="en-US" altLang="zh-CN" dirty="0"/>
              <a:t> </a:t>
            </a:r>
            <a:r>
              <a:rPr lang="en-US" altLang="zh-CN" dirty="0" smtClean="0"/>
              <a:t>   {</a:t>
            </a:r>
            <a:r>
              <a:rPr lang="en-US" altLang="zh-CN" dirty="0" err="1" smtClean="0"/>
              <a:t>int</a:t>
            </a:r>
            <a:r>
              <a:rPr lang="en-US" altLang="zh-CN" dirty="0" smtClean="0"/>
              <a:t> </a:t>
            </a:r>
            <a:r>
              <a:rPr lang="en-US" altLang="zh-CN" dirty="0" err="1" smtClean="0"/>
              <a:t>num</a:t>
            </a:r>
            <a:r>
              <a:rPr lang="en-US" altLang="zh-CN" dirty="0" smtClean="0"/>
              <a:t>;</a:t>
            </a:r>
          </a:p>
          <a:p>
            <a:pPr marL="0" indent="0">
              <a:buNone/>
            </a:pPr>
            <a:r>
              <a:rPr lang="en-US" altLang="zh-CN" dirty="0"/>
              <a:t> </a:t>
            </a:r>
            <a:r>
              <a:rPr lang="en-US" altLang="zh-CN" dirty="0" smtClean="0"/>
              <a:t>    char </a:t>
            </a:r>
            <a:r>
              <a:rPr lang="en-US" altLang="zh-CN" dirty="0"/>
              <a:t>name[8];</a:t>
            </a:r>
            <a:endParaRPr lang="zh-CN" altLang="zh-CN" dirty="0"/>
          </a:p>
          <a:p>
            <a:pPr marL="0" indent="0">
              <a:buNone/>
            </a:pPr>
            <a:r>
              <a:rPr lang="en-US" altLang="zh-CN" dirty="0"/>
              <a:t>    </a:t>
            </a:r>
            <a:r>
              <a:rPr lang="en-US" altLang="zh-CN" dirty="0" smtClean="0"/>
              <a:t> char </a:t>
            </a:r>
            <a:r>
              <a:rPr lang="en-US" altLang="zh-CN" dirty="0"/>
              <a:t>sex;</a:t>
            </a:r>
            <a:endParaRPr lang="zh-CN" altLang="zh-CN" dirty="0"/>
          </a:p>
          <a:p>
            <a:pPr marL="0" indent="0">
              <a:buNone/>
            </a:pPr>
            <a:r>
              <a:rPr lang="en-US" altLang="zh-CN" dirty="0"/>
              <a:t>    </a:t>
            </a:r>
            <a:r>
              <a:rPr lang="en-US" altLang="zh-CN" dirty="0" smtClean="0"/>
              <a:t> </a:t>
            </a:r>
            <a:r>
              <a:rPr lang="en-US" altLang="zh-CN" dirty="0"/>
              <a:t>float score;};</a:t>
            </a:r>
            <a:endParaRPr lang="zh-CN" altLang="zh-CN" dirty="0"/>
          </a:p>
          <a:p>
            <a:pPr marL="0" indent="0">
              <a:buNone/>
            </a:pPr>
            <a:r>
              <a:rPr lang="en-US" altLang="zh-CN" dirty="0"/>
              <a:t>    main()</a:t>
            </a:r>
            <a:endParaRPr lang="zh-CN" altLang="zh-CN" dirty="0"/>
          </a:p>
          <a:p>
            <a:pPr marL="0" indent="0">
              <a:buNone/>
            </a:pPr>
            <a:r>
              <a:rPr lang="en-US" altLang="zh-CN" dirty="0"/>
              <a:t>    </a:t>
            </a:r>
            <a:r>
              <a:rPr lang="en-US" altLang="zh-CN" dirty="0" smtClean="0"/>
              <a:t>{ </a:t>
            </a:r>
            <a:r>
              <a:rPr lang="en-US" altLang="zh-CN" dirty="0" err="1" smtClean="0"/>
              <a:t>struct</a:t>
            </a:r>
            <a:r>
              <a:rPr lang="en-US" altLang="zh-CN" dirty="0" smtClean="0"/>
              <a:t>  </a:t>
            </a:r>
            <a:r>
              <a:rPr lang="en-US" altLang="zh-CN" dirty="0"/>
              <a:t>student stus[3],*P;</a:t>
            </a:r>
            <a:endParaRPr lang="zh-CN" altLang="zh-CN" dirty="0"/>
          </a:p>
          <a:p>
            <a:pPr marL="0" indent="0">
              <a:buNone/>
            </a:pPr>
            <a:r>
              <a:rPr lang="en-US" altLang="zh-CN" dirty="0" smtClean="0"/>
              <a:t>      </a:t>
            </a:r>
            <a:r>
              <a:rPr lang="en-US" altLang="zh-CN" dirty="0" err="1" smtClean="0"/>
              <a:t>int</a:t>
            </a:r>
            <a:r>
              <a:rPr lang="en-US" altLang="zh-CN" dirty="0" smtClean="0"/>
              <a:t> </a:t>
            </a:r>
            <a:r>
              <a:rPr lang="en-US" altLang="zh-CN" dirty="0"/>
              <a:t>i;</a:t>
            </a:r>
            <a:endParaRPr lang="zh-CN" altLang="zh-CN" dirty="0"/>
          </a:p>
          <a:p>
            <a:pPr marL="0" indent="0">
              <a:buNone/>
            </a:pPr>
            <a:r>
              <a:rPr lang="en-US" altLang="zh-CN" dirty="0" smtClean="0"/>
              <a:t>      for(</a:t>
            </a:r>
            <a:r>
              <a:rPr lang="en-US" altLang="zh-CN" dirty="0" err="1" smtClean="0"/>
              <a:t>i</a:t>
            </a:r>
            <a:r>
              <a:rPr lang="en-US" altLang="zh-CN" dirty="0" smtClean="0"/>
              <a:t>=</a:t>
            </a:r>
            <a:r>
              <a:rPr lang="en-US" altLang="zh-CN" dirty="0" err="1" smtClean="0"/>
              <a:t>O;i</a:t>
            </a:r>
            <a:r>
              <a:rPr lang="en-US" altLang="zh-CN" dirty="0" smtClean="0"/>
              <a:t>&lt;</a:t>
            </a:r>
            <a:r>
              <a:rPr lang="en-US" altLang="zh-CN" dirty="0" err="1" smtClean="0"/>
              <a:t>n;i</a:t>
            </a:r>
            <a:r>
              <a:rPr lang="en-US" altLang="zh-CN" dirty="0" smtClean="0"/>
              <a:t>++)</a:t>
            </a:r>
          </a:p>
          <a:p>
            <a:pPr marL="0" indent="0">
              <a:buNone/>
            </a:pPr>
            <a:r>
              <a:rPr lang="en-US" altLang="zh-CN" dirty="0"/>
              <a:t> </a:t>
            </a:r>
            <a:r>
              <a:rPr lang="en-US" altLang="zh-CN" dirty="0" smtClean="0"/>
              <a:t>       { </a:t>
            </a:r>
            <a:r>
              <a:rPr lang="en-US" altLang="zh-CN" dirty="0" err="1" smtClean="0"/>
              <a:t>printf</a:t>
            </a:r>
            <a:r>
              <a:rPr lang="en-US" altLang="zh-CN" dirty="0"/>
              <a:t>(“Input the information of No.%d:\n”,i+1</a:t>
            </a:r>
            <a:r>
              <a:rPr lang="en-US" altLang="zh-CN" dirty="0" smtClean="0"/>
              <a:t>);</a:t>
            </a:r>
          </a:p>
          <a:p>
            <a:pPr marL="0" indent="0">
              <a:buNone/>
              <a:tabLst>
                <a:tab pos="179388" algn="l"/>
              </a:tabLst>
            </a:pPr>
            <a:r>
              <a:rPr lang="en-US" altLang="zh-CN" dirty="0"/>
              <a:t> </a:t>
            </a:r>
            <a:r>
              <a:rPr lang="en-US" altLang="zh-CN" dirty="0" smtClean="0"/>
              <a:t>         </a:t>
            </a:r>
            <a:r>
              <a:rPr lang="en-US" altLang="zh-CN" dirty="0" err="1" smtClean="0"/>
              <a:t>scanf</a:t>
            </a:r>
            <a:r>
              <a:rPr lang="en-US" altLang="zh-CN" dirty="0"/>
              <a:t>(“%d%s%c%d%”,&amp;stus[i].num,&amp;stus[i].name,&amp;stus[i].sex,&amp;stus[i].age);</a:t>
            </a:r>
            <a:endParaRPr lang="zh-CN" altLang="zh-CN" dirty="0"/>
          </a:p>
          <a:p>
            <a:pPr marL="0" indent="0">
              <a:buNone/>
              <a:tabLst>
                <a:tab pos="179388" algn="l"/>
              </a:tabLst>
            </a:pPr>
            <a:r>
              <a:rPr lang="en-US" altLang="zh-CN" dirty="0" smtClean="0"/>
              <a:t>        }</a:t>
            </a:r>
            <a:endParaRPr lang="zh-CN" altLang="zh-CN" dirty="0"/>
          </a:p>
        </p:txBody>
      </p:sp>
    </p:spTree>
    <p:extLst>
      <p:ext uri="{BB962C8B-B14F-4D97-AF65-F5344CB8AC3E}">
        <p14:creationId xmlns:p14="http://schemas.microsoft.com/office/powerpoint/2010/main" val="320607589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marR="0" rtl="0"/>
            <a:r>
              <a:rPr lang="en-US" altLang="zh-CN" b="1" i="0" u="none" strike="noStrike" kern="2200" baseline="0" smtClean="0">
                <a:latin typeface="Calibri" panose="020F0502020204030204" pitchFamily="34" charset="0"/>
                <a:ea typeface="宋体" panose="02010600030101010101" pitchFamily="2" charset="-122"/>
              </a:rPr>
              <a:t>9</a:t>
            </a:r>
            <a:r>
              <a:rPr lang="en-US" altLang="zh-CN" b="1" i="0" u="none" strike="noStrike" kern="2200" baseline="0" smtClean="0">
                <a:latin typeface="Times New Roman" panose="02020603050405020304" pitchFamily="18" charset="0"/>
                <a:ea typeface="宋体" panose="02010600030101010101" pitchFamily="2" charset="-122"/>
              </a:rPr>
              <a:t>.</a:t>
            </a:r>
            <a:r>
              <a:rPr lang="en-US" altLang="zh-CN" b="1" i="0" u="none" strike="noStrike" kern="2200" baseline="0" smtClean="0">
                <a:latin typeface="Calibri" panose="020F0502020204030204" pitchFamily="34" charset="0"/>
                <a:ea typeface="宋体" panose="02010600030101010101" pitchFamily="2" charset="-122"/>
              </a:rPr>
              <a:t>4</a:t>
            </a:r>
            <a:r>
              <a:rPr lang="en-US" altLang="zh-CN" b="1" i="0" u="none" strike="noStrike" kern="2200" baseline="0" smtClean="0">
                <a:latin typeface="Times New Roman" panose="02020603050405020304" pitchFamily="18" charset="0"/>
                <a:ea typeface="宋体" panose="02010600030101010101" pitchFamily="2" charset="-122"/>
              </a:rPr>
              <a:t>.</a:t>
            </a:r>
            <a:r>
              <a:rPr lang="en-US" altLang="zh-CN" b="1" i="0" u="none" strike="noStrike" kern="2200" baseline="0" smtClean="0">
                <a:latin typeface="Calibri" panose="020F0502020204030204" pitchFamily="34" charset="0"/>
                <a:ea typeface="宋体" panose="02010600030101010101" pitchFamily="2" charset="-122"/>
              </a:rPr>
              <a:t>2</a:t>
            </a:r>
            <a:r>
              <a:rPr lang="zh-CN" altLang="en-US" b="1" i="0" u="none" strike="noStrike" kern="2200" baseline="0" smtClean="0">
                <a:latin typeface="Calibri" panose="020F0502020204030204" pitchFamily="34" charset="0"/>
                <a:ea typeface="宋体" panose="02010600030101010101" pitchFamily="2" charset="-122"/>
              </a:rPr>
              <a:t> 指向结构体数组的指针</a:t>
            </a:r>
            <a:endParaRPr lang="zh-CN" altLang="en-US" b="1" i="0" u="none" strike="noStrike" kern="2200" baseline="0" smtClean="0">
              <a:latin typeface="Times New Roman" panose="02020603050405020304" pitchFamily="18" charset="0"/>
              <a:ea typeface="宋体" panose="02010600030101010101" pitchFamily="2" charset="-122"/>
            </a:endParaRPr>
          </a:p>
        </p:txBody>
      </p:sp>
      <p:sp>
        <p:nvSpPr>
          <p:cNvPr id="4" name="文本占位符 2"/>
          <p:cNvSpPr txBox="1">
            <a:spLocks/>
          </p:cNvSpPr>
          <p:nvPr/>
        </p:nvSpPr>
        <p:spPr>
          <a:xfrm>
            <a:off x="521209" y="1237130"/>
            <a:ext cx="5978204" cy="5056094"/>
          </a:xfrm>
          <a:prstGeom prst="rect">
            <a:avLst/>
          </a:prstGeom>
        </p:spPr>
        <p:txBody>
          <a:bodyPr vert="horz" lIns="91440" tIns="45720" rIns="91440" bIns="45720" rtlCol="0">
            <a:normAutofit fontScale="70000" lnSpcReduction="20000"/>
          </a:bodyPr>
          <a:lstStyle>
            <a:lvl1pPr marL="342900" indent="-342900" algn="l" defTabSz="914400" rtl="0" eaLnBrk="1" latinLnBrk="0" hangingPunct="1">
              <a:lnSpc>
                <a:spcPct val="150000"/>
              </a:lnSpc>
              <a:spcBef>
                <a:spcPts val="0"/>
              </a:spcBef>
              <a:spcAft>
                <a:spcPts val="0"/>
              </a:spcAft>
              <a:buClr>
                <a:srgbClr val="FF0000"/>
              </a:buClr>
              <a:buSzPct val="85000"/>
              <a:buFont typeface="Wingdings" panose="05000000000000000000" pitchFamily="2" charset="2"/>
              <a:buChar char="n"/>
              <a:defRPr lang="en-US" sz="2400" kern="1200" dirty="0">
                <a:solidFill>
                  <a:schemeClr val="tx1"/>
                </a:solidFill>
                <a:latin typeface="幼圆" panose="02010509060101010101" pitchFamily="49" charset="-122"/>
                <a:ea typeface="幼圆" panose="02010509060101010101" pitchFamily="49" charset="-122"/>
                <a:cs typeface="+mn-cs"/>
              </a:defRPr>
            </a:lvl1pPr>
            <a:lvl2pPr marL="228600" indent="-228600" algn="l" defTabSz="914400" rtl="0" eaLnBrk="1" latinLnBrk="0" hangingPunct="1">
              <a:lnSpc>
                <a:spcPct val="150000"/>
              </a:lnSpc>
              <a:spcBef>
                <a:spcPts val="0"/>
              </a:spcBef>
              <a:spcAft>
                <a:spcPts val="0"/>
              </a:spcAft>
              <a:buClr>
                <a:srgbClr val="FF0000"/>
              </a:buClr>
              <a:buSzPct val="85000"/>
              <a:buFont typeface="Wingdings" panose="05000000000000000000" pitchFamily="2" charset="2"/>
              <a:buChar char="n"/>
              <a:defRPr lang="en-US" sz="2400" kern="1200" dirty="0">
                <a:solidFill>
                  <a:schemeClr val="tx1"/>
                </a:solidFill>
                <a:latin typeface="幼圆" panose="02010509060101010101" pitchFamily="49" charset="-122"/>
                <a:ea typeface="幼圆" panose="02010509060101010101" pitchFamily="49" charset="-122"/>
                <a:cs typeface="+mn-cs"/>
              </a:defRPr>
            </a:lvl2pPr>
            <a:lvl3pPr marL="685800" indent="-228600" algn="l" defTabSz="914400" rtl="0" eaLnBrk="1" latinLnBrk="0" hangingPunct="1">
              <a:lnSpc>
                <a:spcPct val="150000"/>
              </a:lnSpc>
              <a:spcBef>
                <a:spcPts val="0"/>
              </a:spcBef>
              <a:spcAft>
                <a:spcPts val="0"/>
              </a:spcAft>
              <a:buClr>
                <a:srgbClr val="FF0000"/>
              </a:buClr>
              <a:buSzPct val="85000"/>
              <a:buFont typeface="Wingdings" panose="05000000000000000000" pitchFamily="2" charset="2"/>
              <a:buChar char="n"/>
              <a:defRPr lang="en-US" sz="2400" kern="1200" dirty="0">
                <a:solidFill>
                  <a:schemeClr val="tx1"/>
                </a:solidFill>
                <a:latin typeface="幼圆" panose="02010509060101010101" pitchFamily="49" charset="-122"/>
                <a:ea typeface="幼圆" panose="02010509060101010101" pitchFamily="49" charset="-122"/>
                <a:cs typeface="+mn-cs"/>
              </a:defRPr>
            </a:lvl3pPr>
            <a:lvl4pPr marL="1143000" indent="-228600" algn="l" defTabSz="914400" rtl="0" eaLnBrk="1" latinLnBrk="0" hangingPunct="1">
              <a:lnSpc>
                <a:spcPct val="150000"/>
              </a:lnSpc>
              <a:spcBef>
                <a:spcPts val="0"/>
              </a:spcBef>
              <a:spcAft>
                <a:spcPts val="0"/>
              </a:spcAft>
              <a:buClr>
                <a:srgbClr val="FF0000"/>
              </a:buClr>
              <a:buSzPct val="85000"/>
              <a:buFont typeface="Wingdings" panose="05000000000000000000" pitchFamily="2" charset="2"/>
              <a:buChar char="n"/>
              <a:defRPr lang="en-US" sz="2400" kern="1200" dirty="0" smtClean="0">
                <a:solidFill>
                  <a:schemeClr val="tx1"/>
                </a:solidFill>
                <a:latin typeface="幼圆" panose="02010509060101010101" pitchFamily="49" charset="-122"/>
                <a:ea typeface="幼圆" panose="02010509060101010101" pitchFamily="49" charset="-122"/>
                <a:cs typeface="+mn-cs"/>
              </a:defRPr>
            </a:lvl4pPr>
            <a:lvl5pPr marL="1600200" indent="-228600" algn="l" defTabSz="914400" rtl="0" eaLnBrk="1" latinLnBrk="0" hangingPunct="1">
              <a:lnSpc>
                <a:spcPct val="150000"/>
              </a:lnSpc>
              <a:spcBef>
                <a:spcPts val="0"/>
              </a:spcBef>
              <a:spcAft>
                <a:spcPts val="0"/>
              </a:spcAft>
              <a:buClr>
                <a:srgbClr val="FF0000"/>
              </a:buClr>
              <a:buSzPct val="85000"/>
              <a:buFont typeface="Wingdings" panose="05000000000000000000" pitchFamily="2" charset="2"/>
              <a:buChar char="n"/>
              <a:defRPr lang="en-US" sz="2400" kern="1200" dirty="0" smtClean="0">
                <a:solidFill>
                  <a:schemeClr val="tx1"/>
                </a:solidFill>
                <a:latin typeface="幼圆" panose="02010509060101010101" pitchFamily="49" charset="-122"/>
                <a:ea typeface="幼圆" panose="02010509060101010101" pitchFamily="49" charset="-122"/>
                <a:cs typeface="+mn-cs"/>
              </a:defRPr>
            </a:lvl5pPr>
            <a:lvl6pPr marL="2057400" indent="-228600" algn="l" defTabSz="914400" rtl="0" eaLnBrk="1" latinLnBrk="0" hangingPunct="1">
              <a:lnSpc>
                <a:spcPct val="150000"/>
              </a:lnSpc>
              <a:spcBef>
                <a:spcPts val="1000"/>
              </a:spcBef>
              <a:spcAft>
                <a:spcPts val="1200"/>
              </a:spcAft>
              <a:buFont typeface="Arial" panose="020B0604020202020204" pitchFamily="34" charset="0"/>
              <a:buChar char="•"/>
              <a:defRPr lang="en-US" sz="1200" kern="1200" dirty="0" smtClean="0">
                <a:solidFill>
                  <a:schemeClr val="tx1"/>
                </a:solidFill>
                <a:latin typeface="+mn-lt"/>
                <a:ea typeface="+mn-ea"/>
                <a:cs typeface="+mn-cs"/>
              </a:defRPr>
            </a:lvl6pPr>
            <a:lvl7pPr marL="2514600" indent="-228600" algn="l" defTabSz="914400" rtl="0" eaLnBrk="1" latinLnBrk="0" hangingPunct="1">
              <a:lnSpc>
                <a:spcPct val="150000"/>
              </a:lnSpc>
              <a:spcBef>
                <a:spcPts val="1000"/>
              </a:spcBef>
              <a:spcAft>
                <a:spcPts val="1200"/>
              </a:spcAft>
              <a:buFont typeface="Arial" panose="020B0604020202020204" pitchFamily="34" charset="0"/>
              <a:buChar char="•"/>
              <a:defRPr lang="en-US" sz="1200" kern="1200" dirty="0" smtClean="0">
                <a:solidFill>
                  <a:schemeClr val="tx1"/>
                </a:solidFill>
                <a:latin typeface="+mn-lt"/>
                <a:ea typeface="+mn-ea"/>
                <a:cs typeface="+mn-cs"/>
              </a:defRPr>
            </a:lvl7pPr>
            <a:lvl8pPr marL="2971800" indent="-228600" algn="l" defTabSz="914400" rtl="0" eaLnBrk="1" latinLnBrk="0" hangingPunct="1">
              <a:lnSpc>
                <a:spcPct val="150000"/>
              </a:lnSpc>
              <a:spcBef>
                <a:spcPts val="1000"/>
              </a:spcBef>
              <a:spcAft>
                <a:spcPts val="1200"/>
              </a:spcAft>
              <a:buFont typeface="Arial" panose="020B0604020202020204" pitchFamily="34" charset="0"/>
              <a:buChar char="•"/>
              <a:defRPr lang="en-US" sz="1200" kern="1200" dirty="0" smtClean="0">
                <a:solidFill>
                  <a:schemeClr val="tx1"/>
                </a:solidFill>
                <a:latin typeface="+mn-lt"/>
                <a:ea typeface="+mn-ea"/>
                <a:cs typeface="+mn-cs"/>
              </a:defRPr>
            </a:lvl8pPr>
            <a:lvl9pPr marL="3429000" indent="-228600" algn="l" defTabSz="914400" rtl="0" eaLnBrk="1" latinLnBrk="0" hangingPunct="1">
              <a:lnSpc>
                <a:spcPct val="90000"/>
              </a:lnSpc>
              <a:spcBef>
                <a:spcPct val="30000"/>
              </a:spcBef>
              <a:buFont typeface="Arial" panose="020B0604020202020204" pitchFamily="34" charset="0"/>
              <a:buNone/>
              <a:defRPr sz="1200" kern="1200">
                <a:solidFill>
                  <a:schemeClr val="tx1"/>
                </a:solidFill>
                <a:latin typeface="+mn-lt"/>
                <a:ea typeface="+mn-ea"/>
                <a:cs typeface="+mn-cs"/>
              </a:defRPr>
            </a:lvl9pPr>
          </a:lstStyle>
          <a:p>
            <a:pPr marL="0" indent="0">
              <a:buNone/>
            </a:pPr>
            <a:r>
              <a:rPr lang="en-US" altLang="zh-CN" dirty="0" smtClean="0"/>
              <a:t>for(</a:t>
            </a:r>
            <a:r>
              <a:rPr lang="en-US" altLang="zh-CN" dirty="0" err="1" smtClean="0"/>
              <a:t>i</a:t>
            </a:r>
            <a:r>
              <a:rPr lang="en-US" altLang="zh-CN" dirty="0" smtClean="0"/>
              <a:t>=</a:t>
            </a:r>
            <a:r>
              <a:rPr lang="en-US" altLang="zh-CN" dirty="0" err="1" smtClean="0"/>
              <a:t>O;i</a:t>
            </a:r>
            <a:r>
              <a:rPr lang="en-US" altLang="zh-CN" dirty="0" smtClean="0"/>
              <a:t>&lt;</a:t>
            </a:r>
            <a:r>
              <a:rPr lang="en-US" altLang="zh-CN" dirty="0" err="1" smtClean="0"/>
              <a:t>n;i</a:t>
            </a:r>
            <a:r>
              <a:rPr lang="en-US" altLang="zh-CN" dirty="0" smtClean="0"/>
              <a:t>++)</a:t>
            </a:r>
          </a:p>
          <a:p>
            <a:pPr marL="0" indent="0">
              <a:buNone/>
            </a:pPr>
            <a:r>
              <a:rPr lang="en-US" altLang="zh-CN" dirty="0"/>
              <a:t> </a:t>
            </a:r>
            <a:r>
              <a:rPr lang="en-US" altLang="zh-CN" dirty="0" smtClean="0"/>
              <a:t> {</a:t>
            </a:r>
            <a:r>
              <a:rPr lang="en-US" altLang="zh-CN" dirty="0" err="1" smtClean="0"/>
              <a:t>printf</a:t>
            </a:r>
            <a:r>
              <a:rPr lang="en-US" altLang="zh-CN" dirty="0" smtClean="0"/>
              <a:t>(“Input the information of </a:t>
            </a:r>
            <a:r>
              <a:rPr lang="en-US" altLang="zh-CN" dirty="0" err="1" smtClean="0"/>
              <a:t>No.%d</a:t>
            </a:r>
            <a:r>
              <a:rPr lang="en-US" altLang="zh-CN" dirty="0" smtClean="0"/>
              <a:t>:\n”,i+1);</a:t>
            </a:r>
          </a:p>
          <a:p>
            <a:pPr marL="0" indent="0">
              <a:buNone/>
            </a:pPr>
            <a:r>
              <a:rPr lang="en-US" altLang="zh-CN" dirty="0" smtClean="0"/>
              <a:t>   </a:t>
            </a:r>
            <a:r>
              <a:rPr lang="en-US" altLang="zh-CN" dirty="0" err="1" smtClean="0"/>
              <a:t>scanf</a:t>
            </a:r>
            <a:r>
              <a:rPr lang="en-US" altLang="zh-CN" dirty="0" smtClean="0"/>
              <a:t>(“%</a:t>
            </a:r>
            <a:r>
              <a:rPr lang="en-US" altLang="zh-CN" dirty="0" err="1" smtClean="0"/>
              <a:t>d%s%c%d</a:t>
            </a:r>
            <a:r>
              <a:rPr lang="en-US" altLang="zh-CN" dirty="0" smtClean="0"/>
              <a:t>%”,&amp;</a:t>
            </a:r>
            <a:r>
              <a:rPr lang="en-US" altLang="zh-CN" dirty="0" err="1" smtClean="0"/>
              <a:t>stus</a:t>
            </a:r>
            <a:r>
              <a:rPr lang="en-US" altLang="zh-CN" dirty="0" smtClean="0"/>
              <a:t>[</a:t>
            </a:r>
            <a:r>
              <a:rPr lang="en-US" altLang="zh-CN" dirty="0" err="1" smtClean="0"/>
              <a:t>i</a:t>
            </a:r>
            <a:r>
              <a:rPr lang="en-US" altLang="zh-CN" dirty="0" smtClean="0"/>
              <a:t>].</a:t>
            </a:r>
            <a:r>
              <a:rPr lang="en-US" altLang="zh-CN" dirty="0" err="1" smtClean="0"/>
              <a:t>num</a:t>
            </a:r>
            <a:r>
              <a:rPr lang="en-US" altLang="zh-CN" dirty="0" smtClean="0"/>
              <a:t>,&amp;</a:t>
            </a:r>
            <a:r>
              <a:rPr lang="en-US" altLang="zh-CN" dirty="0" err="1" smtClean="0"/>
              <a:t>stus</a:t>
            </a:r>
            <a:r>
              <a:rPr lang="en-US" altLang="zh-CN" dirty="0" smtClean="0"/>
              <a:t>[</a:t>
            </a:r>
            <a:r>
              <a:rPr lang="en-US" altLang="zh-CN" dirty="0" err="1" smtClean="0"/>
              <a:t>i</a:t>
            </a:r>
            <a:r>
              <a:rPr lang="en-US" altLang="zh-CN" dirty="0" smtClean="0"/>
              <a:t>].name,&amp;</a:t>
            </a:r>
            <a:r>
              <a:rPr lang="en-US" altLang="zh-CN" dirty="0" err="1" smtClean="0"/>
              <a:t>stus</a:t>
            </a:r>
            <a:r>
              <a:rPr lang="en-US" altLang="zh-CN" dirty="0" smtClean="0"/>
              <a:t>[</a:t>
            </a:r>
            <a:r>
              <a:rPr lang="en-US" altLang="zh-CN" dirty="0" err="1" smtClean="0"/>
              <a:t>i</a:t>
            </a:r>
            <a:r>
              <a:rPr lang="en-US" altLang="zh-CN" dirty="0" smtClean="0"/>
              <a:t>].sex,&amp;</a:t>
            </a:r>
            <a:r>
              <a:rPr lang="en-US" altLang="zh-CN" dirty="0" err="1" smtClean="0"/>
              <a:t>stus</a:t>
            </a:r>
            <a:r>
              <a:rPr lang="en-US" altLang="zh-CN" dirty="0" smtClean="0"/>
              <a:t>[</a:t>
            </a:r>
            <a:r>
              <a:rPr lang="en-US" altLang="zh-CN" dirty="0" err="1" smtClean="0"/>
              <a:t>i</a:t>
            </a:r>
            <a:r>
              <a:rPr lang="en-US" altLang="zh-CN" dirty="0" smtClean="0"/>
              <a:t>].age);</a:t>
            </a:r>
          </a:p>
          <a:p>
            <a:pPr marL="0" indent="0">
              <a:buNone/>
            </a:pPr>
            <a:r>
              <a:rPr lang="en-US" altLang="zh-CN" dirty="0" smtClean="0"/>
              <a:t>   }</a:t>
            </a:r>
          </a:p>
          <a:p>
            <a:pPr marL="0" indent="0">
              <a:buNone/>
            </a:pPr>
            <a:r>
              <a:rPr lang="en-US" altLang="zh-CN" dirty="0" smtClean="0"/>
              <a:t> p=</a:t>
            </a:r>
            <a:r>
              <a:rPr lang="en-US" altLang="zh-CN" dirty="0" err="1" smtClean="0"/>
              <a:t>stus</a:t>
            </a:r>
            <a:r>
              <a:rPr lang="en-US" altLang="zh-CN" dirty="0" smtClean="0"/>
              <a:t>;</a:t>
            </a:r>
          </a:p>
          <a:p>
            <a:pPr marL="0" indent="0">
              <a:buNone/>
            </a:pPr>
            <a:r>
              <a:rPr lang="en-US" altLang="zh-CN" dirty="0" smtClean="0"/>
              <a:t> </a:t>
            </a:r>
            <a:r>
              <a:rPr lang="en-US" altLang="zh-CN" dirty="0" err="1" smtClean="0"/>
              <a:t>printf</a:t>
            </a:r>
            <a:r>
              <a:rPr lang="en-US" altLang="zh-CN" dirty="0" smtClean="0"/>
              <a:t>(“</a:t>
            </a:r>
            <a:r>
              <a:rPr lang="en-US" altLang="zh-CN" dirty="0" err="1" smtClean="0"/>
              <a:t>num</a:t>
            </a:r>
            <a:r>
              <a:rPr lang="en-US" altLang="zh-CN" dirty="0" smtClean="0"/>
              <a:t>\</a:t>
            </a:r>
            <a:r>
              <a:rPr lang="en-US" altLang="zh-CN" dirty="0" err="1" smtClean="0"/>
              <a:t>tname</a:t>
            </a:r>
            <a:r>
              <a:rPr lang="en-US" altLang="zh-CN" dirty="0" smtClean="0"/>
              <a:t>\</a:t>
            </a:r>
            <a:r>
              <a:rPr lang="en-US" altLang="zh-CN" dirty="0" err="1" smtClean="0"/>
              <a:t>tsex</a:t>
            </a:r>
            <a:r>
              <a:rPr lang="en-US" altLang="zh-CN" dirty="0" smtClean="0"/>
              <a:t>\age\n”);</a:t>
            </a:r>
          </a:p>
          <a:p>
            <a:pPr marL="0" indent="0">
              <a:buNone/>
            </a:pPr>
            <a:r>
              <a:rPr lang="en-US" altLang="zh-CN" dirty="0" smtClean="0"/>
              <a:t> for(</a:t>
            </a:r>
            <a:r>
              <a:rPr lang="en-US" altLang="zh-CN" dirty="0" err="1" smtClean="0"/>
              <a:t>i</a:t>
            </a:r>
            <a:r>
              <a:rPr lang="en-US" altLang="zh-CN" dirty="0" smtClean="0"/>
              <a:t>=</a:t>
            </a:r>
            <a:r>
              <a:rPr lang="en-US" altLang="zh-CN" dirty="0" err="1" smtClean="0"/>
              <a:t>O;i</a:t>
            </a:r>
            <a:r>
              <a:rPr lang="en-US" altLang="zh-CN" dirty="0" smtClean="0"/>
              <a:t>&lt;3;i++){</a:t>
            </a:r>
          </a:p>
          <a:p>
            <a:pPr marL="0" indent="0">
              <a:buNone/>
            </a:pPr>
            <a:r>
              <a:rPr lang="en-US" altLang="zh-CN" dirty="0" smtClean="0"/>
              <a:t>    </a:t>
            </a:r>
            <a:r>
              <a:rPr lang="en-US" altLang="zh-CN" dirty="0" err="1" smtClean="0"/>
              <a:t>printf</a:t>
            </a:r>
            <a:r>
              <a:rPr lang="en-US" altLang="zh-CN" dirty="0" smtClean="0"/>
              <a:t>(“%d\</a:t>
            </a:r>
            <a:r>
              <a:rPr lang="en-US" altLang="zh-CN" dirty="0" err="1" smtClean="0"/>
              <a:t>t%s</a:t>
            </a:r>
            <a:r>
              <a:rPr lang="en-US" altLang="zh-CN" dirty="0" smtClean="0"/>
              <a:t>\</a:t>
            </a:r>
            <a:r>
              <a:rPr lang="en-US" altLang="zh-CN" dirty="0" err="1" smtClean="0"/>
              <a:t>t%c</a:t>
            </a:r>
            <a:r>
              <a:rPr lang="en-US" altLang="zh-CN" dirty="0" smtClean="0"/>
              <a:t>\</a:t>
            </a:r>
            <a:r>
              <a:rPr lang="en-US" altLang="zh-CN" dirty="0" err="1" smtClean="0"/>
              <a:t>t%d</a:t>
            </a:r>
            <a:r>
              <a:rPr lang="en-US" altLang="zh-CN" dirty="0" smtClean="0"/>
              <a:t>\</a:t>
            </a:r>
            <a:r>
              <a:rPr lang="en-US" altLang="zh-CN" dirty="0" err="1" smtClean="0"/>
              <a:t>n”,P</a:t>
            </a:r>
            <a:r>
              <a:rPr lang="en-US" altLang="zh-CN" dirty="0" smtClean="0"/>
              <a:t>-&gt;</a:t>
            </a:r>
            <a:r>
              <a:rPr lang="en-US" altLang="zh-CN" dirty="0" err="1" smtClean="0"/>
              <a:t>num,P</a:t>
            </a:r>
            <a:r>
              <a:rPr lang="en-US" altLang="zh-CN" dirty="0" smtClean="0"/>
              <a:t>-&gt;</a:t>
            </a:r>
            <a:r>
              <a:rPr lang="en-US" altLang="zh-CN" dirty="0" err="1" smtClean="0"/>
              <a:t>name,p</a:t>
            </a:r>
            <a:r>
              <a:rPr lang="en-US" altLang="zh-CN" dirty="0" smtClean="0"/>
              <a:t>-&gt;</a:t>
            </a:r>
            <a:r>
              <a:rPr lang="en-US" altLang="zh-CN" dirty="0" err="1" smtClean="0"/>
              <a:t>sex,p</a:t>
            </a:r>
            <a:r>
              <a:rPr lang="en-US" altLang="zh-CN" dirty="0" smtClean="0"/>
              <a:t>-&gt;age);</a:t>
            </a:r>
          </a:p>
          <a:p>
            <a:pPr marL="0" indent="0">
              <a:buNone/>
            </a:pPr>
            <a:r>
              <a:rPr lang="en-US" altLang="zh-CN" dirty="0" smtClean="0"/>
              <a:t>    p++;}</a:t>
            </a:r>
          </a:p>
          <a:p>
            <a:pPr marL="0" indent="0">
              <a:buNone/>
            </a:pPr>
            <a:r>
              <a:rPr lang="en-US" altLang="zh-CN" dirty="0" smtClean="0"/>
              <a:t>}</a:t>
            </a:r>
          </a:p>
          <a:p>
            <a:pPr marL="0" indent="0">
              <a:buNone/>
            </a:pPr>
            <a:endParaRPr lang="en-US" altLang="zh-CN" dirty="0" smtClean="0"/>
          </a:p>
        </p:txBody>
      </p:sp>
      <p:sp>
        <p:nvSpPr>
          <p:cNvPr id="6" name="文本占位符 2"/>
          <p:cNvSpPr txBox="1">
            <a:spLocks/>
          </p:cNvSpPr>
          <p:nvPr/>
        </p:nvSpPr>
        <p:spPr>
          <a:xfrm>
            <a:off x="7306234" y="1299883"/>
            <a:ext cx="4396239" cy="5056094"/>
          </a:xfrm>
          <a:prstGeom prst="rect">
            <a:avLst/>
          </a:prstGeom>
        </p:spPr>
        <p:txBody>
          <a:bodyPr vert="horz" lIns="91440" tIns="45720" rIns="91440" bIns="45720" rtlCol="0">
            <a:normAutofit fontScale="92500" lnSpcReduction="20000"/>
          </a:bodyPr>
          <a:lstStyle>
            <a:lvl1pPr marL="342900" indent="-342900" algn="l" defTabSz="914400" rtl="0" eaLnBrk="1" latinLnBrk="0" hangingPunct="1">
              <a:lnSpc>
                <a:spcPct val="150000"/>
              </a:lnSpc>
              <a:spcBef>
                <a:spcPts val="0"/>
              </a:spcBef>
              <a:spcAft>
                <a:spcPts val="0"/>
              </a:spcAft>
              <a:buClr>
                <a:srgbClr val="FF0000"/>
              </a:buClr>
              <a:buSzPct val="85000"/>
              <a:buFont typeface="Wingdings" panose="05000000000000000000" pitchFamily="2" charset="2"/>
              <a:buChar char="n"/>
              <a:defRPr lang="en-US" sz="2400" kern="1200" dirty="0">
                <a:solidFill>
                  <a:schemeClr val="tx1"/>
                </a:solidFill>
                <a:latin typeface="幼圆" panose="02010509060101010101" pitchFamily="49" charset="-122"/>
                <a:ea typeface="幼圆" panose="02010509060101010101" pitchFamily="49" charset="-122"/>
                <a:cs typeface="+mn-cs"/>
              </a:defRPr>
            </a:lvl1pPr>
            <a:lvl2pPr marL="228600" indent="-228600" algn="l" defTabSz="914400" rtl="0" eaLnBrk="1" latinLnBrk="0" hangingPunct="1">
              <a:lnSpc>
                <a:spcPct val="150000"/>
              </a:lnSpc>
              <a:spcBef>
                <a:spcPts val="0"/>
              </a:spcBef>
              <a:spcAft>
                <a:spcPts val="0"/>
              </a:spcAft>
              <a:buClr>
                <a:srgbClr val="FF0000"/>
              </a:buClr>
              <a:buSzPct val="85000"/>
              <a:buFont typeface="Wingdings" panose="05000000000000000000" pitchFamily="2" charset="2"/>
              <a:buChar char="n"/>
              <a:defRPr lang="en-US" sz="2400" kern="1200" dirty="0">
                <a:solidFill>
                  <a:schemeClr val="tx1"/>
                </a:solidFill>
                <a:latin typeface="幼圆" panose="02010509060101010101" pitchFamily="49" charset="-122"/>
                <a:ea typeface="幼圆" panose="02010509060101010101" pitchFamily="49" charset="-122"/>
                <a:cs typeface="+mn-cs"/>
              </a:defRPr>
            </a:lvl2pPr>
            <a:lvl3pPr marL="685800" indent="-228600" algn="l" defTabSz="914400" rtl="0" eaLnBrk="1" latinLnBrk="0" hangingPunct="1">
              <a:lnSpc>
                <a:spcPct val="150000"/>
              </a:lnSpc>
              <a:spcBef>
                <a:spcPts val="0"/>
              </a:spcBef>
              <a:spcAft>
                <a:spcPts val="0"/>
              </a:spcAft>
              <a:buClr>
                <a:srgbClr val="FF0000"/>
              </a:buClr>
              <a:buSzPct val="85000"/>
              <a:buFont typeface="Wingdings" panose="05000000000000000000" pitchFamily="2" charset="2"/>
              <a:buChar char="n"/>
              <a:defRPr lang="en-US" sz="2400" kern="1200" dirty="0">
                <a:solidFill>
                  <a:schemeClr val="tx1"/>
                </a:solidFill>
                <a:latin typeface="幼圆" panose="02010509060101010101" pitchFamily="49" charset="-122"/>
                <a:ea typeface="幼圆" panose="02010509060101010101" pitchFamily="49" charset="-122"/>
                <a:cs typeface="+mn-cs"/>
              </a:defRPr>
            </a:lvl3pPr>
            <a:lvl4pPr marL="1143000" indent="-228600" algn="l" defTabSz="914400" rtl="0" eaLnBrk="1" latinLnBrk="0" hangingPunct="1">
              <a:lnSpc>
                <a:spcPct val="150000"/>
              </a:lnSpc>
              <a:spcBef>
                <a:spcPts val="0"/>
              </a:spcBef>
              <a:spcAft>
                <a:spcPts val="0"/>
              </a:spcAft>
              <a:buClr>
                <a:srgbClr val="FF0000"/>
              </a:buClr>
              <a:buSzPct val="85000"/>
              <a:buFont typeface="Wingdings" panose="05000000000000000000" pitchFamily="2" charset="2"/>
              <a:buChar char="n"/>
              <a:defRPr lang="en-US" sz="2400" kern="1200" dirty="0" smtClean="0">
                <a:solidFill>
                  <a:schemeClr val="tx1"/>
                </a:solidFill>
                <a:latin typeface="幼圆" panose="02010509060101010101" pitchFamily="49" charset="-122"/>
                <a:ea typeface="幼圆" panose="02010509060101010101" pitchFamily="49" charset="-122"/>
                <a:cs typeface="+mn-cs"/>
              </a:defRPr>
            </a:lvl4pPr>
            <a:lvl5pPr marL="1600200" indent="-228600" algn="l" defTabSz="914400" rtl="0" eaLnBrk="1" latinLnBrk="0" hangingPunct="1">
              <a:lnSpc>
                <a:spcPct val="150000"/>
              </a:lnSpc>
              <a:spcBef>
                <a:spcPts val="0"/>
              </a:spcBef>
              <a:spcAft>
                <a:spcPts val="0"/>
              </a:spcAft>
              <a:buClr>
                <a:srgbClr val="FF0000"/>
              </a:buClr>
              <a:buSzPct val="85000"/>
              <a:buFont typeface="Wingdings" panose="05000000000000000000" pitchFamily="2" charset="2"/>
              <a:buChar char="n"/>
              <a:defRPr lang="en-US" sz="2400" kern="1200" dirty="0" smtClean="0">
                <a:solidFill>
                  <a:schemeClr val="tx1"/>
                </a:solidFill>
                <a:latin typeface="幼圆" panose="02010509060101010101" pitchFamily="49" charset="-122"/>
                <a:ea typeface="幼圆" panose="02010509060101010101" pitchFamily="49" charset="-122"/>
                <a:cs typeface="+mn-cs"/>
              </a:defRPr>
            </a:lvl5pPr>
            <a:lvl6pPr marL="2057400" indent="-228600" algn="l" defTabSz="914400" rtl="0" eaLnBrk="1" latinLnBrk="0" hangingPunct="1">
              <a:lnSpc>
                <a:spcPct val="150000"/>
              </a:lnSpc>
              <a:spcBef>
                <a:spcPts val="1000"/>
              </a:spcBef>
              <a:spcAft>
                <a:spcPts val="1200"/>
              </a:spcAft>
              <a:buFont typeface="Arial" panose="020B0604020202020204" pitchFamily="34" charset="0"/>
              <a:buChar char="•"/>
              <a:defRPr lang="en-US" sz="1200" kern="1200" dirty="0" smtClean="0">
                <a:solidFill>
                  <a:schemeClr val="tx1"/>
                </a:solidFill>
                <a:latin typeface="+mn-lt"/>
                <a:ea typeface="+mn-ea"/>
                <a:cs typeface="+mn-cs"/>
              </a:defRPr>
            </a:lvl6pPr>
            <a:lvl7pPr marL="2514600" indent="-228600" algn="l" defTabSz="914400" rtl="0" eaLnBrk="1" latinLnBrk="0" hangingPunct="1">
              <a:lnSpc>
                <a:spcPct val="150000"/>
              </a:lnSpc>
              <a:spcBef>
                <a:spcPts val="1000"/>
              </a:spcBef>
              <a:spcAft>
                <a:spcPts val="1200"/>
              </a:spcAft>
              <a:buFont typeface="Arial" panose="020B0604020202020204" pitchFamily="34" charset="0"/>
              <a:buChar char="•"/>
              <a:defRPr lang="en-US" sz="1200" kern="1200" dirty="0" smtClean="0">
                <a:solidFill>
                  <a:schemeClr val="tx1"/>
                </a:solidFill>
                <a:latin typeface="+mn-lt"/>
                <a:ea typeface="+mn-ea"/>
                <a:cs typeface="+mn-cs"/>
              </a:defRPr>
            </a:lvl7pPr>
            <a:lvl8pPr marL="2971800" indent="-228600" algn="l" defTabSz="914400" rtl="0" eaLnBrk="1" latinLnBrk="0" hangingPunct="1">
              <a:lnSpc>
                <a:spcPct val="150000"/>
              </a:lnSpc>
              <a:spcBef>
                <a:spcPts val="1000"/>
              </a:spcBef>
              <a:spcAft>
                <a:spcPts val="1200"/>
              </a:spcAft>
              <a:buFont typeface="Arial" panose="020B0604020202020204" pitchFamily="34" charset="0"/>
              <a:buChar char="•"/>
              <a:defRPr lang="en-US" sz="1200" kern="1200" dirty="0" smtClean="0">
                <a:solidFill>
                  <a:schemeClr val="tx1"/>
                </a:solidFill>
                <a:latin typeface="+mn-lt"/>
                <a:ea typeface="+mn-ea"/>
                <a:cs typeface="+mn-cs"/>
              </a:defRPr>
            </a:lvl8pPr>
            <a:lvl9pPr marL="3429000" indent="-228600" algn="l" defTabSz="914400" rtl="0" eaLnBrk="1" latinLnBrk="0" hangingPunct="1">
              <a:lnSpc>
                <a:spcPct val="90000"/>
              </a:lnSpc>
              <a:spcBef>
                <a:spcPct val="30000"/>
              </a:spcBef>
              <a:buFont typeface="Arial" panose="020B0604020202020204" pitchFamily="34" charset="0"/>
              <a:buNone/>
              <a:defRPr sz="1200" kern="1200">
                <a:solidFill>
                  <a:schemeClr val="tx1"/>
                </a:solidFill>
                <a:latin typeface="+mn-lt"/>
                <a:ea typeface="+mn-ea"/>
                <a:cs typeface="+mn-cs"/>
              </a:defRPr>
            </a:lvl9pPr>
          </a:lstStyle>
          <a:p>
            <a:pPr marL="179388" indent="-179388"/>
            <a:r>
              <a:rPr lang="zh-CN" altLang="en-US" dirty="0" smtClean="0"/>
              <a:t>程序运行结果如下：</a:t>
            </a:r>
          </a:p>
          <a:p>
            <a:pPr marL="0" indent="0">
              <a:buNone/>
            </a:pPr>
            <a:r>
              <a:rPr lang="en-US" altLang="zh-CN" dirty="0" smtClean="0"/>
              <a:t>Input the information of No.1:</a:t>
            </a:r>
          </a:p>
          <a:p>
            <a:pPr marL="0" indent="0">
              <a:buNone/>
            </a:pPr>
            <a:r>
              <a:rPr lang="en-US" altLang="zh-CN" u="sng" dirty="0" smtClean="0"/>
              <a:t>202301 </a:t>
            </a:r>
            <a:r>
              <a:rPr lang="en-US" altLang="zh-CN" u="sng" dirty="0" err="1" smtClean="0"/>
              <a:t>zhang</a:t>
            </a:r>
            <a:r>
              <a:rPr lang="en-US" altLang="zh-CN" u="sng" dirty="0" smtClean="0"/>
              <a:t> M 92</a:t>
            </a:r>
            <a:endParaRPr lang="en-US" altLang="zh-CN" dirty="0" smtClean="0"/>
          </a:p>
          <a:p>
            <a:pPr marL="0" indent="0">
              <a:buNone/>
            </a:pPr>
            <a:r>
              <a:rPr lang="en-US" altLang="zh-CN" dirty="0" smtClean="0"/>
              <a:t>Input the information of No.2:</a:t>
            </a:r>
          </a:p>
          <a:p>
            <a:pPr marL="0" indent="0">
              <a:buNone/>
            </a:pPr>
            <a:r>
              <a:rPr lang="en-US" altLang="zh-CN" u="sng" dirty="0" smtClean="0"/>
              <a:t>202301 </a:t>
            </a:r>
            <a:r>
              <a:rPr lang="en-US" altLang="zh-CN" u="sng" dirty="0" err="1" smtClean="0"/>
              <a:t>wang</a:t>
            </a:r>
            <a:r>
              <a:rPr lang="en-US" altLang="zh-CN" u="sng" dirty="0" smtClean="0"/>
              <a:t> F 94</a:t>
            </a:r>
            <a:endParaRPr lang="en-US" altLang="zh-CN" dirty="0" smtClean="0"/>
          </a:p>
          <a:p>
            <a:pPr marL="0" indent="0">
              <a:buNone/>
            </a:pPr>
            <a:r>
              <a:rPr lang="en-US" altLang="zh-CN" dirty="0" smtClean="0"/>
              <a:t>Input the information of No.3:</a:t>
            </a:r>
          </a:p>
          <a:p>
            <a:pPr marL="0" indent="0">
              <a:buNone/>
            </a:pPr>
            <a:r>
              <a:rPr lang="en-US" altLang="zh-CN" u="sng" dirty="0" smtClean="0"/>
              <a:t>202301 Li M 89</a:t>
            </a:r>
            <a:endParaRPr lang="en-US" altLang="zh-CN" dirty="0" smtClean="0"/>
          </a:p>
          <a:p>
            <a:pPr marL="0" indent="0">
              <a:buNone/>
            </a:pPr>
            <a:r>
              <a:rPr lang="en-US" altLang="zh-CN" dirty="0" err="1" smtClean="0"/>
              <a:t>num</a:t>
            </a:r>
            <a:r>
              <a:rPr lang="en-US" altLang="zh-CN" dirty="0" smtClean="0"/>
              <a:t>	name	sex	age</a:t>
            </a:r>
          </a:p>
          <a:p>
            <a:pPr marL="0" indent="0">
              <a:buNone/>
            </a:pPr>
            <a:r>
              <a:rPr lang="en-US" altLang="zh-CN" dirty="0" smtClean="0"/>
              <a:t>202301	 </a:t>
            </a:r>
            <a:r>
              <a:rPr lang="en-US" altLang="zh-CN" dirty="0" err="1" smtClean="0"/>
              <a:t>zhang</a:t>
            </a:r>
            <a:r>
              <a:rPr lang="en-US" altLang="zh-CN" dirty="0" smtClean="0"/>
              <a:t>	 M	 92</a:t>
            </a:r>
          </a:p>
          <a:p>
            <a:pPr marL="0" indent="0">
              <a:buNone/>
            </a:pPr>
            <a:r>
              <a:rPr lang="en-US" altLang="zh-CN" dirty="0" smtClean="0"/>
              <a:t>202301	 </a:t>
            </a:r>
            <a:r>
              <a:rPr lang="en-US" altLang="zh-CN" dirty="0" err="1" smtClean="0"/>
              <a:t>wang</a:t>
            </a:r>
            <a:r>
              <a:rPr lang="en-US" altLang="zh-CN" dirty="0" smtClean="0"/>
              <a:t> 	 F 	94</a:t>
            </a:r>
          </a:p>
          <a:p>
            <a:pPr marL="0" indent="0">
              <a:buNone/>
            </a:pPr>
            <a:r>
              <a:rPr lang="en-US" altLang="zh-CN" dirty="0" smtClean="0"/>
              <a:t>202301	 Li 	 M 	89</a:t>
            </a:r>
          </a:p>
          <a:p>
            <a:pPr marL="0" indent="0">
              <a:buNone/>
            </a:pPr>
            <a:endParaRPr lang="en-US" altLang="zh-CN" dirty="0"/>
          </a:p>
        </p:txBody>
      </p:sp>
    </p:spTree>
    <p:extLst>
      <p:ext uri="{BB962C8B-B14F-4D97-AF65-F5344CB8AC3E}">
        <p14:creationId xmlns:p14="http://schemas.microsoft.com/office/powerpoint/2010/main" val="217901961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marR="0" rtl="0"/>
            <a:r>
              <a:rPr lang="en-US" altLang="zh-CN" b="1" i="0" u="none" strike="noStrike" kern="2200" baseline="0" smtClean="0">
                <a:latin typeface="Calibri" panose="020F0502020204030204" pitchFamily="34" charset="0"/>
                <a:ea typeface="宋体" panose="02010600030101010101" pitchFamily="2" charset="-122"/>
              </a:rPr>
              <a:t>9</a:t>
            </a:r>
            <a:r>
              <a:rPr lang="en-US" altLang="zh-CN" b="1" i="0" u="none" strike="noStrike" kern="2200" baseline="0" smtClean="0">
                <a:latin typeface="Times New Roman" panose="02020603050405020304" pitchFamily="18" charset="0"/>
                <a:ea typeface="宋体" panose="02010600030101010101" pitchFamily="2" charset="-122"/>
              </a:rPr>
              <a:t>.</a:t>
            </a:r>
            <a:r>
              <a:rPr lang="en-US" altLang="zh-CN" b="1" i="0" u="none" strike="noStrike" kern="2200" baseline="0" smtClean="0">
                <a:latin typeface="Calibri" panose="020F0502020204030204" pitchFamily="34" charset="0"/>
                <a:ea typeface="宋体" panose="02010600030101010101" pitchFamily="2" charset="-122"/>
              </a:rPr>
              <a:t>5</a:t>
            </a:r>
            <a:r>
              <a:rPr lang="zh-CN" altLang="en-US" b="1" i="0" u="none" strike="noStrike" kern="2200" baseline="0" smtClean="0">
                <a:latin typeface="Calibri" panose="020F0502020204030204" pitchFamily="34" charset="0"/>
                <a:ea typeface="宋体" panose="02010600030101010101" pitchFamily="2" charset="-122"/>
              </a:rPr>
              <a:t>  结构体与函数</a:t>
            </a:r>
            <a:endParaRPr lang="zh-CN" altLang="en-US" b="1" i="0" u="none" strike="noStrike" kern="2200" baseline="0" smtClean="0">
              <a:solidFill>
                <a:srgbClr val="000000"/>
              </a:solidFill>
              <a:latin typeface="宋体" panose="02010600030101010101" pitchFamily="2" charset="-122"/>
              <a:ea typeface="宋体" panose="02010600030101010101" pitchFamily="2" charset="-122"/>
            </a:endParaRPr>
          </a:p>
        </p:txBody>
      </p:sp>
      <p:sp>
        <p:nvSpPr>
          <p:cNvPr id="3" name="文本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61607173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marR="0" rtl="0"/>
            <a:r>
              <a:rPr lang="en-US" altLang="zh-CN" b="1" i="0" u="none" strike="noStrike" kern="2200" baseline="0" smtClean="0">
                <a:latin typeface="Calibri" panose="020F0502020204030204" pitchFamily="34" charset="0"/>
                <a:ea typeface="宋体" panose="02010600030101010101" pitchFamily="2" charset="-122"/>
              </a:rPr>
              <a:t>9</a:t>
            </a:r>
            <a:r>
              <a:rPr lang="en-US" altLang="zh-CN" b="1" i="0" u="none" strike="noStrike" kern="2200" baseline="0" smtClean="0">
                <a:latin typeface="Times New Roman" panose="02020603050405020304" pitchFamily="18" charset="0"/>
                <a:ea typeface="宋体" panose="02010600030101010101" pitchFamily="2" charset="-122"/>
              </a:rPr>
              <a:t>.</a:t>
            </a:r>
            <a:r>
              <a:rPr lang="en-US" altLang="zh-CN" b="1" i="0" u="none" strike="noStrike" kern="2200" baseline="0" smtClean="0">
                <a:latin typeface="Calibri" panose="020F0502020204030204" pitchFamily="34" charset="0"/>
                <a:ea typeface="宋体" panose="02010600030101010101" pitchFamily="2" charset="-122"/>
              </a:rPr>
              <a:t>5</a:t>
            </a:r>
            <a:r>
              <a:rPr lang="en-US" altLang="zh-CN" b="1" i="0" u="none" strike="noStrike" kern="2200" baseline="0" smtClean="0">
                <a:latin typeface="Times New Roman" panose="02020603050405020304" pitchFamily="18" charset="0"/>
                <a:ea typeface="宋体" panose="02010600030101010101" pitchFamily="2" charset="-122"/>
              </a:rPr>
              <a:t>.</a:t>
            </a:r>
            <a:r>
              <a:rPr lang="en-US" altLang="zh-CN" b="1" i="0" u="none" strike="noStrike" kern="2200" baseline="0" smtClean="0">
                <a:latin typeface="Calibri" panose="020F0502020204030204" pitchFamily="34" charset="0"/>
                <a:ea typeface="宋体" panose="02010600030101010101" pitchFamily="2" charset="-122"/>
              </a:rPr>
              <a:t>1</a:t>
            </a:r>
            <a:r>
              <a:rPr lang="zh-CN" altLang="en-US" b="1" i="0" u="none" strike="noStrike" kern="2200" baseline="0" smtClean="0">
                <a:latin typeface="Calibri" panose="020F0502020204030204" pitchFamily="34" charset="0"/>
                <a:ea typeface="宋体" panose="02010600030101010101" pitchFamily="2" charset="-122"/>
              </a:rPr>
              <a:t>  结构体变量作为函数参数</a:t>
            </a:r>
            <a:endParaRPr lang="zh-CN" altLang="en-US" b="1" i="0" u="none" strike="noStrike" kern="2200" baseline="0" smtClean="0">
              <a:latin typeface="Times New Roman" panose="02020603050405020304" pitchFamily="18" charset="0"/>
              <a:ea typeface="宋体" panose="02010600030101010101" pitchFamily="2" charset="-122"/>
            </a:endParaRPr>
          </a:p>
        </p:txBody>
      </p:sp>
      <p:sp>
        <p:nvSpPr>
          <p:cNvPr id="3" name="文本占位符 2"/>
          <p:cNvSpPr>
            <a:spLocks noGrp="1"/>
          </p:cNvSpPr>
          <p:nvPr>
            <p:ph type="body" idx="1"/>
          </p:nvPr>
        </p:nvSpPr>
        <p:spPr>
          <a:xfrm>
            <a:off x="297448" y="1246094"/>
            <a:ext cx="5511681" cy="4849601"/>
          </a:xfrm>
          <a:ln>
            <a:solidFill>
              <a:schemeClr val="accent1">
                <a:lumMod val="50000"/>
              </a:schemeClr>
            </a:solidFill>
          </a:ln>
        </p:spPr>
        <p:txBody>
          <a:bodyPr>
            <a:normAutofit fontScale="77500" lnSpcReduction="20000"/>
          </a:bodyPr>
          <a:lstStyle/>
          <a:p>
            <a:pPr marL="179388" indent="-179388"/>
            <a:r>
              <a:rPr lang="en-US" altLang="zh-CN" dirty="0"/>
              <a:t>C</a:t>
            </a:r>
            <a:r>
              <a:rPr lang="zh-CN" altLang="zh-CN" dirty="0"/>
              <a:t>语言允许用结构体变量作为函数参数，即直接将结构体实参的各个成员的值传递给结构体形参的各个成员</a:t>
            </a:r>
            <a:r>
              <a:rPr lang="zh-CN" altLang="zh-CN" dirty="0" smtClean="0"/>
              <a:t>。</a:t>
            </a:r>
            <a:endParaRPr lang="zh-CN" altLang="zh-CN" dirty="0"/>
          </a:p>
          <a:p>
            <a:r>
              <a:rPr lang="zh-CN" altLang="zh-CN" dirty="0" smtClean="0"/>
              <a:t>例</a:t>
            </a:r>
            <a:r>
              <a:rPr lang="en-US" altLang="zh-CN" dirty="0"/>
              <a:t>9.4  </a:t>
            </a:r>
            <a:r>
              <a:rPr lang="zh-CN" altLang="zh-CN" dirty="0"/>
              <a:t>将例</a:t>
            </a:r>
            <a:r>
              <a:rPr lang="en-US" altLang="zh-CN" dirty="0"/>
              <a:t>9.3</a:t>
            </a:r>
            <a:r>
              <a:rPr lang="zh-CN" altLang="zh-CN" dirty="0"/>
              <a:t>中的输出的功能用一函数实现。</a:t>
            </a:r>
          </a:p>
          <a:p>
            <a:pPr marL="0" indent="358775">
              <a:buNone/>
            </a:pPr>
            <a:r>
              <a:rPr lang="en-US" altLang="zh-CN" dirty="0"/>
              <a:t>#include&lt;stdlib.h&gt;</a:t>
            </a:r>
            <a:endParaRPr lang="zh-CN" altLang="zh-CN" dirty="0"/>
          </a:p>
          <a:p>
            <a:pPr marL="0" indent="358775">
              <a:buNone/>
            </a:pPr>
            <a:r>
              <a:rPr lang="en-US" altLang="zh-CN" dirty="0"/>
              <a:t>#include&lt;windows.h&gt;</a:t>
            </a:r>
            <a:endParaRPr lang="zh-CN" altLang="zh-CN" dirty="0"/>
          </a:p>
          <a:p>
            <a:pPr marL="0" indent="358775">
              <a:buNone/>
            </a:pPr>
            <a:r>
              <a:rPr lang="en-US" altLang="zh-CN" dirty="0"/>
              <a:t>#include&lt;stdio.h&gt;</a:t>
            </a:r>
            <a:endParaRPr lang="zh-CN" altLang="zh-CN" dirty="0"/>
          </a:p>
          <a:p>
            <a:pPr marL="0" indent="358775">
              <a:buNone/>
            </a:pPr>
            <a:r>
              <a:rPr lang="en-US" altLang="zh-CN" dirty="0"/>
              <a:t>struct student{</a:t>
            </a:r>
            <a:endParaRPr lang="zh-CN" altLang="zh-CN" dirty="0"/>
          </a:p>
          <a:p>
            <a:pPr marL="0" indent="358775">
              <a:buNone/>
            </a:pPr>
            <a:r>
              <a:rPr lang="en-US" altLang="zh-CN" dirty="0"/>
              <a:t>int num;</a:t>
            </a:r>
            <a:endParaRPr lang="zh-CN" altLang="zh-CN" dirty="0"/>
          </a:p>
          <a:p>
            <a:pPr marL="0" indent="358775">
              <a:buNone/>
            </a:pPr>
            <a:r>
              <a:rPr lang="en-US" altLang="zh-CN" dirty="0"/>
              <a:t>char name[8];</a:t>
            </a:r>
            <a:endParaRPr lang="zh-CN" altLang="zh-CN" dirty="0"/>
          </a:p>
          <a:p>
            <a:pPr marL="0" indent="358775">
              <a:buNone/>
            </a:pPr>
            <a:r>
              <a:rPr lang="en-US" altLang="zh-CN" dirty="0" smtClean="0"/>
              <a:t>char </a:t>
            </a:r>
            <a:r>
              <a:rPr lang="en-US" altLang="zh-CN" dirty="0"/>
              <a:t>sex;</a:t>
            </a:r>
            <a:endParaRPr lang="zh-CN" altLang="zh-CN" dirty="0"/>
          </a:p>
          <a:p>
            <a:pPr marL="0" indent="358775">
              <a:buNone/>
            </a:pPr>
            <a:r>
              <a:rPr lang="en-US" altLang="zh-CN" dirty="0" smtClean="0"/>
              <a:t>float </a:t>
            </a:r>
            <a:r>
              <a:rPr lang="en-US" altLang="zh-CN" dirty="0"/>
              <a:t>score</a:t>
            </a:r>
            <a:r>
              <a:rPr lang="en-US" altLang="zh-CN" dirty="0" smtClean="0"/>
              <a:t>;};</a:t>
            </a:r>
            <a:endParaRPr lang="zh-CN" altLang="zh-CN" dirty="0"/>
          </a:p>
        </p:txBody>
      </p:sp>
      <p:sp>
        <p:nvSpPr>
          <p:cNvPr id="4" name="文本占位符 2"/>
          <p:cNvSpPr txBox="1">
            <a:spLocks/>
          </p:cNvSpPr>
          <p:nvPr/>
        </p:nvSpPr>
        <p:spPr>
          <a:xfrm>
            <a:off x="5880848" y="1246094"/>
            <a:ext cx="6212540" cy="5181600"/>
          </a:xfrm>
          <a:prstGeom prst="rect">
            <a:avLst/>
          </a:prstGeom>
          <a:ln>
            <a:solidFill>
              <a:srgbClr val="0070C0"/>
            </a:solidFill>
          </a:ln>
          <a:effectLst/>
        </p:spPr>
        <p:txBody>
          <a:bodyPr vert="horz" lIns="91440" tIns="45720" rIns="91440" bIns="45720" rtlCol="0">
            <a:noAutofit/>
          </a:bodyPr>
          <a:lstStyle>
            <a:lvl1pPr marL="342900" indent="-342900" algn="l" defTabSz="914400" rtl="0" eaLnBrk="1" latinLnBrk="0" hangingPunct="1">
              <a:lnSpc>
                <a:spcPct val="150000"/>
              </a:lnSpc>
              <a:spcBef>
                <a:spcPts val="0"/>
              </a:spcBef>
              <a:spcAft>
                <a:spcPts val="0"/>
              </a:spcAft>
              <a:buClr>
                <a:srgbClr val="FF0000"/>
              </a:buClr>
              <a:buSzPct val="85000"/>
              <a:buFont typeface="Wingdings" panose="05000000000000000000" pitchFamily="2" charset="2"/>
              <a:buChar char="n"/>
              <a:defRPr lang="en-US" sz="2400" kern="1200" dirty="0">
                <a:solidFill>
                  <a:schemeClr val="tx1"/>
                </a:solidFill>
                <a:latin typeface="幼圆" panose="02010509060101010101" pitchFamily="49" charset="-122"/>
                <a:ea typeface="幼圆" panose="02010509060101010101" pitchFamily="49" charset="-122"/>
                <a:cs typeface="+mn-cs"/>
              </a:defRPr>
            </a:lvl1pPr>
            <a:lvl2pPr marL="228600" indent="-228600" algn="l" defTabSz="914400" rtl="0" eaLnBrk="1" latinLnBrk="0" hangingPunct="1">
              <a:lnSpc>
                <a:spcPct val="150000"/>
              </a:lnSpc>
              <a:spcBef>
                <a:spcPts val="0"/>
              </a:spcBef>
              <a:spcAft>
                <a:spcPts val="0"/>
              </a:spcAft>
              <a:buClr>
                <a:srgbClr val="FF0000"/>
              </a:buClr>
              <a:buSzPct val="85000"/>
              <a:buFont typeface="Wingdings" panose="05000000000000000000" pitchFamily="2" charset="2"/>
              <a:buChar char="n"/>
              <a:defRPr lang="en-US" sz="2400" kern="1200" dirty="0">
                <a:solidFill>
                  <a:schemeClr val="tx1"/>
                </a:solidFill>
                <a:latin typeface="幼圆" panose="02010509060101010101" pitchFamily="49" charset="-122"/>
                <a:ea typeface="幼圆" panose="02010509060101010101" pitchFamily="49" charset="-122"/>
                <a:cs typeface="+mn-cs"/>
              </a:defRPr>
            </a:lvl2pPr>
            <a:lvl3pPr marL="685800" indent="-228600" algn="l" defTabSz="914400" rtl="0" eaLnBrk="1" latinLnBrk="0" hangingPunct="1">
              <a:lnSpc>
                <a:spcPct val="150000"/>
              </a:lnSpc>
              <a:spcBef>
                <a:spcPts val="0"/>
              </a:spcBef>
              <a:spcAft>
                <a:spcPts val="0"/>
              </a:spcAft>
              <a:buClr>
                <a:srgbClr val="FF0000"/>
              </a:buClr>
              <a:buSzPct val="85000"/>
              <a:buFont typeface="Wingdings" panose="05000000000000000000" pitchFamily="2" charset="2"/>
              <a:buChar char="n"/>
              <a:defRPr lang="en-US" sz="2400" kern="1200" dirty="0">
                <a:solidFill>
                  <a:schemeClr val="tx1"/>
                </a:solidFill>
                <a:latin typeface="幼圆" panose="02010509060101010101" pitchFamily="49" charset="-122"/>
                <a:ea typeface="幼圆" panose="02010509060101010101" pitchFamily="49" charset="-122"/>
                <a:cs typeface="+mn-cs"/>
              </a:defRPr>
            </a:lvl3pPr>
            <a:lvl4pPr marL="1143000" indent="-228600" algn="l" defTabSz="914400" rtl="0" eaLnBrk="1" latinLnBrk="0" hangingPunct="1">
              <a:lnSpc>
                <a:spcPct val="150000"/>
              </a:lnSpc>
              <a:spcBef>
                <a:spcPts val="0"/>
              </a:spcBef>
              <a:spcAft>
                <a:spcPts val="0"/>
              </a:spcAft>
              <a:buClr>
                <a:srgbClr val="FF0000"/>
              </a:buClr>
              <a:buSzPct val="85000"/>
              <a:buFont typeface="Wingdings" panose="05000000000000000000" pitchFamily="2" charset="2"/>
              <a:buChar char="n"/>
              <a:defRPr lang="en-US" sz="2400" kern="1200" dirty="0" smtClean="0">
                <a:solidFill>
                  <a:schemeClr val="tx1"/>
                </a:solidFill>
                <a:latin typeface="幼圆" panose="02010509060101010101" pitchFamily="49" charset="-122"/>
                <a:ea typeface="幼圆" panose="02010509060101010101" pitchFamily="49" charset="-122"/>
                <a:cs typeface="+mn-cs"/>
              </a:defRPr>
            </a:lvl4pPr>
            <a:lvl5pPr marL="1600200" indent="-228600" algn="l" defTabSz="914400" rtl="0" eaLnBrk="1" latinLnBrk="0" hangingPunct="1">
              <a:lnSpc>
                <a:spcPct val="150000"/>
              </a:lnSpc>
              <a:spcBef>
                <a:spcPts val="0"/>
              </a:spcBef>
              <a:spcAft>
                <a:spcPts val="0"/>
              </a:spcAft>
              <a:buClr>
                <a:srgbClr val="FF0000"/>
              </a:buClr>
              <a:buSzPct val="85000"/>
              <a:buFont typeface="Wingdings" panose="05000000000000000000" pitchFamily="2" charset="2"/>
              <a:buChar char="n"/>
              <a:defRPr lang="en-US" sz="2400" kern="1200" dirty="0" smtClean="0">
                <a:solidFill>
                  <a:schemeClr val="tx1"/>
                </a:solidFill>
                <a:latin typeface="幼圆" panose="02010509060101010101" pitchFamily="49" charset="-122"/>
                <a:ea typeface="幼圆" panose="02010509060101010101" pitchFamily="49" charset="-122"/>
                <a:cs typeface="+mn-cs"/>
              </a:defRPr>
            </a:lvl5pPr>
            <a:lvl6pPr marL="2057400" indent="-228600" algn="l" defTabSz="914400" rtl="0" eaLnBrk="1" latinLnBrk="0" hangingPunct="1">
              <a:lnSpc>
                <a:spcPct val="150000"/>
              </a:lnSpc>
              <a:spcBef>
                <a:spcPts val="1000"/>
              </a:spcBef>
              <a:spcAft>
                <a:spcPts val="1200"/>
              </a:spcAft>
              <a:buFont typeface="Arial" panose="020B0604020202020204" pitchFamily="34" charset="0"/>
              <a:buChar char="•"/>
              <a:defRPr lang="en-US" sz="1200" kern="1200" dirty="0" smtClean="0">
                <a:solidFill>
                  <a:schemeClr val="tx1"/>
                </a:solidFill>
                <a:latin typeface="+mn-lt"/>
                <a:ea typeface="+mn-ea"/>
                <a:cs typeface="+mn-cs"/>
              </a:defRPr>
            </a:lvl6pPr>
            <a:lvl7pPr marL="2514600" indent="-228600" algn="l" defTabSz="914400" rtl="0" eaLnBrk="1" latinLnBrk="0" hangingPunct="1">
              <a:lnSpc>
                <a:spcPct val="150000"/>
              </a:lnSpc>
              <a:spcBef>
                <a:spcPts val="1000"/>
              </a:spcBef>
              <a:spcAft>
                <a:spcPts val="1200"/>
              </a:spcAft>
              <a:buFont typeface="Arial" panose="020B0604020202020204" pitchFamily="34" charset="0"/>
              <a:buChar char="•"/>
              <a:defRPr lang="en-US" sz="1200" kern="1200" dirty="0" smtClean="0">
                <a:solidFill>
                  <a:schemeClr val="tx1"/>
                </a:solidFill>
                <a:latin typeface="+mn-lt"/>
                <a:ea typeface="+mn-ea"/>
                <a:cs typeface="+mn-cs"/>
              </a:defRPr>
            </a:lvl7pPr>
            <a:lvl8pPr marL="2971800" indent="-228600" algn="l" defTabSz="914400" rtl="0" eaLnBrk="1" latinLnBrk="0" hangingPunct="1">
              <a:lnSpc>
                <a:spcPct val="150000"/>
              </a:lnSpc>
              <a:spcBef>
                <a:spcPts val="1000"/>
              </a:spcBef>
              <a:spcAft>
                <a:spcPts val="1200"/>
              </a:spcAft>
              <a:buFont typeface="Arial" panose="020B0604020202020204" pitchFamily="34" charset="0"/>
              <a:buChar char="•"/>
              <a:defRPr lang="en-US" sz="1200" kern="1200" dirty="0" smtClean="0">
                <a:solidFill>
                  <a:schemeClr val="tx1"/>
                </a:solidFill>
                <a:latin typeface="+mn-lt"/>
                <a:ea typeface="+mn-ea"/>
                <a:cs typeface="+mn-cs"/>
              </a:defRPr>
            </a:lvl8pPr>
            <a:lvl9pPr marL="3429000" indent="-228600" algn="l" defTabSz="914400" rtl="0" eaLnBrk="1" latinLnBrk="0" hangingPunct="1">
              <a:lnSpc>
                <a:spcPct val="90000"/>
              </a:lnSpc>
              <a:spcBef>
                <a:spcPct val="30000"/>
              </a:spcBef>
              <a:buFont typeface="Arial" panose="020B0604020202020204" pitchFamily="34" charset="0"/>
              <a:buNone/>
              <a:defRPr sz="1200" kern="1200">
                <a:solidFill>
                  <a:schemeClr val="tx1"/>
                </a:solidFill>
                <a:latin typeface="+mn-lt"/>
                <a:ea typeface="+mn-ea"/>
                <a:cs typeface="+mn-cs"/>
              </a:defRPr>
            </a:lvl9pPr>
          </a:lstStyle>
          <a:p>
            <a:pPr marL="0" indent="0">
              <a:buNone/>
            </a:pPr>
            <a:r>
              <a:rPr lang="en-US" altLang="zh-CN" sz="1400" dirty="0" smtClean="0"/>
              <a:t>main()</a:t>
            </a:r>
          </a:p>
          <a:p>
            <a:pPr marL="0" indent="0">
              <a:buNone/>
            </a:pPr>
            <a:r>
              <a:rPr lang="en-US" altLang="zh-CN" sz="1400" dirty="0" smtClean="0"/>
              <a:t>{</a:t>
            </a:r>
          </a:p>
          <a:p>
            <a:pPr marL="0" indent="0">
              <a:buNone/>
            </a:pPr>
            <a:r>
              <a:rPr lang="en-US" altLang="zh-CN" sz="1400" dirty="0" smtClean="0"/>
              <a:t>void list(</a:t>
            </a:r>
            <a:r>
              <a:rPr lang="en-US" altLang="zh-CN" sz="1400" dirty="0" err="1" smtClean="0"/>
              <a:t>struct</a:t>
            </a:r>
            <a:r>
              <a:rPr lang="en-US" altLang="zh-CN" sz="1400" dirty="0" smtClean="0"/>
              <a:t> student </a:t>
            </a:r>
            <a:r>
              <a:rPr lang="en-US" altLang="zh-CN" sz="1400" dirty="0" err="1" smtClean="0"/>
              <a:t>stu</a:t>
            </a:r>
            <a:r>
              <a:rPr lang="en-US" altLang="zh-CN" sz="1400" dirty="0" smtClean="0"/>
              <a:t>);</a:t>
            </a:r>
          </a:p>
          <a:p>
            <a:pPr marL="0" indent="0">
              <a:buNone/>
            </a:pPr>
            <a:r>
              <a:rPr lang="en-US" altLang="zh-CN" sz="1400" dirty="0" err="1" smtClean="0"/>
              <a:t>struct</a:t>
            </a:r>
            <a:r>
              <a:rPr lang="en-US" altLang="zh-CN" sz="1400" dirty="0" smtClean="0"/>
              <a:t> student </a:t>
            </a:r>
            <a:r>
              <a:rPr lang="en-US" altLang="zh-CN" sz="1400" dirty="0" err="1" smtClean="0"/>
              <a:t>stu</a:t>
            </a:r>
            <a:r>
              <a:rPr lang="en-US" altLang="zh-CN" sz="1400" dirty="0" smtClean="0"/>
              <a:t>[3];</a:t>
            </a:r>
          </a:p>
          <a:p>
            <a:pPr marL="0" indent="0">
              <a:buNone/>
            </a:pPr>
            <a:r>
              <a:rPr lang="en-US" altLang="zh-CN" sz="1400" dirty="0" err="1" smtClean="0"/>
              <a:t>int</a:t>
            </a:r>
            <a:r>
              <a:rPr lang="en-US" altLang="zh-CN" sz="1400" dirty="0" smtClean="0"/>
              <a:t> </a:t>
            </a:r>
            <a:r>
              <a:rPr lang="en-US" altLang="zh-CN" sz="1400" dirty="0" err="1" smtClean="0"/>
              <a:t>i</a:t>
            </a:r>
            <a:r>
              <a:rPr lang="en-US" altLang="zh-CN" sz="1400" dirty="0" smtClean="0"/>
              <a:t>;</a:t>
            </a:r>
          </a:p>
          <a:p>
            <a:pPr marL="0" indent="0">
              <a:buNone/>
            </a:pPr>
            <a:r>
              <a:rPr lang="en-US" altLang="zh-CN" sz="1400" dirty="0" smtClean="0"/>
              <a:t>for(</a:t>
            </a:r>
            <a:r>
              <a:rPr lang="en-US" altLang="zh-CN" sz="1400" dirty="0" err="1" smtClean="0"/>
              <a:t>i</a:t>
            </a:r>
            <a:r>
              <a:rPr lang="en-US" altLang="zh-CN" sz="1400" dirty="0" smtClean="0"/>
              <a:t>=0,p=</a:t>
            </a:r>
            <a:r>
              <a:rPr lang="en-US" altLang="zh-CN" sz="1400" dirty="0" err="1" smtClean="0"/>
              <a:t>stu;i</a:t>
            </a:r>
            <a:r>
              <a:rPr lang="en-US" altLang="zh-CN" sz="1400" dirty="0" smtClean="0"/>
              <a:t>&lt;3;p++,</a:t>
            </a:r>
            <a:r>
              <a:rPr lang="en-US" altLang="zh-CN" sz="1400" dirty="0" err="1" smtClean="0"/>
              <a:t>i</a:t>
            </a:r>
            <a:r>
              <a:rPr lang="en-US" altLang="zh-CN" sz="1400" dirty="0" smtClean="0"/>
              <a:t>++)</a:t>
            </a:r>
          </a:p>
          <a:p>
            <a:pPr marL="0" indent="0">
              <a:buNone/>
            </a:pPr>
            <a:r>
              <a:rPr lang="en-US" altLang="zh-CN" sz="1400" dirty="0"/>
              <a:t> </a:t>
            </a:r>
            <a:r>
              <a:rPr lang="en-US" altLang="zh-CN" sz="1400" dirty="0" smtClean="0"/>
              <a:t> {</a:t>
            </a:r>
            <a:r>
              <a:rPr lang="en-US" altLang="zh-CN" sz="1400" dirty="0" err="1" smtClean="0"/>
              <a:t>printf</a:t>
            </a:r>
            <a:r>
              <a:rPr lang="en-US" altLang="zh-CN" sz="1400" dirty="0" smtClean="0"/>
              <a:t>(“Enter all data of </a:t>
            </a:r>
            <a:r>
              <a:rPr lang="en-US" altLang="zh-CN" sz="1400" dirty="0" err="1" smtClean="0"/>
              <a:t>stus</a:t>
            </a:r>
            <a:r>
              <a:rPr lang="en-US" altLang="zh-CN" sz="1400" dirty="0" smtClean="0"/>
              <a:t>[%d]</a:t>
            </a:r>
            <a:r>
              <a:rPr lang="zh-CN" altLang="en-US" sz="1400" dirty="0" smtClean="0"/>
              <a:t>：</a:t>
            </a:r>
            <a:r>
              <a:rPr lang="en-US" altLang="zh-CN" sz="1400" dirty="0" smtClean="0"/>
              <a:t>\n”,</a:t>
            </a:r>
            <a:r>
              <a:rPr lang="en-US" altLang="zh-CN" sz="1400" dirty="0" err="1" smtClean="0"/>
              <a:t>i</a:t>
            </a:r>
            <a:r>
              <a:rPr lang="en-US" altLang="zh-CN" sz="1400" dirty="0" smtClean="0"/>
              <a:t>);</a:t>
            </a:r>
          </a:p>
          <a:p>
            <a:pPr marL="0" indent="0">
              <a:buNone/>
            </a:pPr>
            <a:r>
              <a:rPr lang="en-US" altLang="zh-CN" sz="1400" dirty="0" smtClean="0"/>
              <a:t>   </a:t>
            </a:r>
            <a:r>
              <a:rPr lang="en-US" altLang="zh-CN" sz="1400" dirty="0" err="1" smtClean="0"/>
              <a:t>scanf</a:t>
            </a:r>
            <a:r>
              <a:rPr lang="en-US" altLang="zh-CN" sz="1400" dirty="0" smtClean="0"/>
              <a:t>(“%</a:t>
            </a:r>
            <a:r>
              <a:rPr lang="en-US" altLang="zh-CN" sz="1400" dirty="0" err="1" smtClean="0"/>
              <a:t>d%s%c%f</a:t>
            </a:r>
            <a:r>
              <a:rPr lang="en-US" altLang="zh-CN" sz="1400" dirty="0" smtClean="0"/>
              <a:t>”,p-&gt;</a:t>
            </a:r>
            <a:r>
              <a:rPr lang="en-US" altLang="zh-CN" sz="1400" dirty="0" err="1" smtClean="0"/>
              <a:t>num,p</a:t>
            </a:r>
            <a:r>
              <a:rPr lang="en-US" altLang="zh-CN" sz="1400" dirty="0" smtClean="0"/>
              <a:t>-&gt;</a:t>
            </a:r>
            <a:r>
              <a:rPr lang="en-US" altLang="zh-CN" sz="1400" dirty="0" err="1" smtClean="0"/>
              <a:t>name,p</a:t>
            </a:r>
            <a:r>
              <a:rPr lang="en-US" altLang="zh-CN" sz="1400" dirty="0" smtClean="0"/>
              <a:t>-&gt;</a:t>
            </a:r>
            <a:r>
              <a:rPr lang="en-US" altLang="zh-CN" sz="1400" dirty="0" err="1" smtClean="0"/>
              <a:t>sex,p</a:t>
            </a:r>
            <a:r>
              <a:rPr lang="en-US" altLang="zh-CN" sz="1400" dirty="0" smtClean="0"/>
              <a:t>-&gt; score);</a:t>
            </a:r>
          </a:p>
          <a:p>
            <a:pPr marL="0" indent="0">
              <a:buNone/>
            </a:pPr>
            <a:r>
              <a:rPr lang="en-US" altLang="zh-CN" sz="1400" dirty="0" smtClean="0"/>
              <a:t>   }</a:t>
            </a:r>
          </a:p>
          <a:p>
            <a:pPr marL="0" indent="0">
              <a:buNone/>
            </a:pPr>
            <a:r>
              <a:rPr lang="en-US" altLang="zh-CN" sz="1400" dirty="0" smtClean="0"/>
              <a:t>for(</a:t>
            </a:r>
            <a:r>
              <a:rPr lang="en-US" altLang="zh-CN" sz="1400" dirty="0" err="1" smtClean="0"/>
              <a:t>i</a:t>
            </a:r>
            <a:r>
              <a:rPr lang="en-US" altLang="zh-CN" sz="1400" dirty="0" smtClean="0"/>
              <a:t>=0;i&lt;3;i++)</a:t>
            </a:r>
          </a:p>
          <a:p>
            <a:pPr marL="0" indent="0">
              <a:buNone/>
            </a:pPr>
            <a:r>
              <a:rPr lang="en-US" altLang="zh-CN" sz="1400" dirty="0" smtClean="0"/>
              <a:t>     list(</a:t>
            </a:r>
            <a:r>
              <a:rPr lang="en-US" altLang="zh-CN" sz="1400" dirty="0" err="1" smtClean="0"/>
              <a:t>stu</a:t>
            </a:r>
            <a:r>
              <a:rPr lang="en-US" altLang="zh-CN" sz="1400" dirty="0" smtClean="0"/>
              <a:t>[</a:t>
            </a:r>
            <a:r>
              <a:rPr lang="en-US" altLang="zh-CN" sz="1400" dirty="0" err="1" smtClean="0"/>
              <a:t>i</a:t>
            </a:r>
            <a:r>
              <a:rPr lang="en-US" altLang="zh-CN" sz="1400" dirty="0" smtClean="0"/>
              <a:t>]);                     /*</a:t>
            </a:r>
            <a:r>
              <a:rPr lang="zh-CN" altLang="en-US" sz="1400" dirty="0" smtClean="0"/>
              <a:t>调用</a:t>
            </a:r>
            <a:r>
              <a:rPr lang="en-US" altLang="zh-CN" sz="1400" dirty="0" smtClean="0"/>
              <a:t>list</a:t>
            </a:r>
            <a:r>
              <a:rPr lang="zh-CN" altLang="en-US" sz="1400" dirty="0" smtClean="0"/>
              <a:t>函数*</a:t>
            </a:r>
            <a:r>
              <a:rPr lang="en-US" altLang="zh-CN" sz="1400" dirty="0" smtClean="0"/>
              <a:t>/</a:t>
            </a:r>
            <a:endParaRPr lang="zh-CN" altLang="en-US" sz="1400" dirty="0" smtClean="0"/>
          </a:p>
          <a:p>
            <a:pPr marL="0" indent="0">
              <a:buNone/>
            </a:pPr>
            <a:r>
              <a:rPr lang="en-US" altLang="zh-CN" sz="1400" dirty="0" smtClean="0"/>
              <a:t>system(“pause”);</a:t>
            </a:r>
          </a:p>
          <a:p>
            <a:pPr marL="0" indent="0">
              <a:buNone/>
            </a:pPr>
            <a:r>
              <a:rPr lang="en-US" altLang="zh-CN" sz="1400" dirty="0" smtClean="0"/>
              <a:t>}</a:t>
            </a:r>
          </a:p>
          <a:p>
            <a:pPr marL="0" indent="0">
              <a:buNone/>
            </a:pPr>
            <a:r>
              <a:rPr lang="en-US" altLang="zh-CN" sz="1400" dirty="0" smtClean="0"/>
              <a:t>void list(</a:t>
            </a:r>
            <a:r>
              <a:rPr lang="en-US" altLang="zh-CN" sz="1400" dirty="0" err="1" smtClean="0"/>
              <a:t>struct</a:t>
            </a:r>
            <a:r>
              <a:rPr lang="en-US" altLang="zh-CN" sz="1400" dirty="0" smtClean="0"/>
              <a:t> student </a:t>
            </a:r>
            <a:r>
              <a:rPr lang="en-US" altLang="zh-CN" sz="1400" dirty="0" err="1" smtClean="0"/>
              <a:t>stu</a:t>
            </a:r>
            <a:r>
              <a:rPr lang="en-US" altLang="zh-CN" sz="1400" dirty="0" smtClean="0"/>
              <a:t>)          /*</a:t>
            </a:r>
            <a:r>
              <a:rPr lang="zh-CN" altLang="en-US" sz="1400" dirty="0" smtClean="0"/>
              <a:t>定义</a:t>
            </a:r>
            <a:r>
              <a:rPr lang="en-US" altLang="zh-CN" sz="1400" dirty="0" smtClean="0"/>
              <a:t>list</a:t>
            </a:r>
            <a:r>
              <a:rPr lang="zh-CN" altLang="en-US" sz="1400" dirty="0" smtClean="0"/>
              <a:t>函数*</a:t>
            </a:r>
            <a:r>
              <a:rPr lang="en-US" altLang="zh-CN" sz="1400" dirty="0" smtClean="0"/>
              <a:t>/</a:t>
            </a:r>
            <a:endParaRPr lang="zh-CN" altLang="en-US" sz="1400" dirty="0" smtClean="0"/>
          </a:p>
          <a:p>
            <a:pPr marL="0" indent="0">
              <a:buNone/>
            </a:pPr>
            <a:r>
              <a:rPr lang="en-US" altLang="zh-CN" sz="1400" dirty="0" smtClean="0"/>
              <a:t>{</a:t>
            </a:r>
            <a:r>
              <a:rPr lang="en-US" altLang="zh-CN" sz="1400" dirty="0" err="1" smtClean="0"/>
              <a:t>printf</a:t>
            </a:r>
            <a:r>
              <a:rPr lang="en-US" altLang="zh-CN" sz="1400" dirty="0" smtClean="0"/>
              <a:t>( “%d\</a:t>
            </a:r>
            <a:r>
              <a:rPr lang="en-US" altLang="zh-CN" sz="1400" dirty="0" err="1" smtClean="0"/>
              <a:t>t%s</a:t>
            </a:r>
            <a:r>
              <a:rPr lang="en-US" altLang="zh-CN" sz="1400" dirty="0" smtClean="0"/>
              <a:t>\</a:t>
            </a:r>
            <a:r>
              <a:rPr lang="en-US" altLang="zh-CN" sz="1400" dirty="0" err="1" smtClean="0"/>
              <a:t>t%c</a:t>
            </a:r>
            <a:r>
              <a:rPr lang="en-US" altLang="zh-CN" sz="1400" dirty="0" smtClean="0"/>
              <a:t>\</a:t>
            </a:r>
            <a:r>
              <a:rPr lang="en-US" altLang="zh-CN" sz="1400" dirty="0" err="1" smtClean="0"/>
              <a:t>t%f</a:t>
            </a:r>
            <a:r>
              <a:rPr lang="en-US" altLang="zh-CN" sz="1400" dirty="0" smtClean="0"/>
              <a:t>\n”,</a:t>
            </a:r>
            <a:r>
              <a:rPr lang="en-US" altLang="zh-CN" sz="1400" dirty="0" err="1" smtClean="0"/>
              <a:t>stu.num,stu.name,stu.sex,stu.score</a:t>
            </a:r>
            <a:r>
              <a:rPr lang="en-US" altLang="zh-CN" sz="1400" dirty="0" smtClean="0"/>
              <a:t>);</a:t>
            </a:r>
          </a:p>
          <a:p>
            <a:pPr marL="0" indent="0">
              <a:buNone/>
            </a:pPr>
            <a:r>
              <a:rPr lang="en-US" altLang="zh-CN" sz="1400" dirty="0" smtClean="0"/>
              <a:t>}</a:t>
            </a:r>
          </a:p>
        </p:txBody>
      </p:sp>
    </p:spTree>
    <p:extLst>
      <p:ext uri="{BB962C8B-B14F-4D97-AF65-F5344CB8AC3E}">
        <p14:creationId xmlns:p14="http://schemas.microsoft.com/office/powerpoint/2010/main" val="95847495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marR="0" rtl="0"/>
            <a:r>
              <a:rPr lang="en-US" altLang="zh-CN" b="1" i="0" u="none" strike="noStrike" kern="2200" baseline="0" smtClean="0">
                <a:latin typeface="Calibri" panose="020F0502020204030204" pitchFamily="34" charset="0"/>
                <a:ea typeface="宋体" panose="02010600030101010101" pitchFamily="2" charset="-122"/>
              </a:rPr>
              <a:t>9</a:t>
            </a:r>
            <a:r>
              <a:rPr lang="en-US" altLang="zh-CN" b="1" i="0" u="none" strike="noStrike" kern="2200" baseline="0" smtClean="0">
                <a:latin typeface="Times New Roman" panose="02020603050405020304" pitchFamily="18" charset="0"/>
                <a:ea typeface="宋体" panose="02010600030101010101" pitchFamily="2" charset="-122"/>
              </a:rPr>
              <a:t>.</a:t>
            </a:r>
            <a:r>
              <a:rPr lang="en-US" altLang="zh-CN" b="1" i="0" u="none" strike="noStrike" kern="2200" baseline="0" smtClean="0">
                <a:latin typeface="Calibri" panose="020F0502020204030204" pitchFamily="34" charset="0"/>
                <a:ea typeface="宋体" panose="02010600030101010101" pitchFamily="2" charset="-122"/>
              </a:rPr>
              <a:t>5</a:t>
            </a:r>
            <a:r>
              <a:rPr lang="en-US" altLang="zh-CN" b="1" i="0" u="none" strike="noStrike" kern="2200" baseline="0" smtClean="0">
                <a:latin typeface="Times New Roman" panose="02020603050405020304" pitchFamily="18" charset="0"/>
                <a:ea typeface="宋体" panose="02010600030101010101" pitchFamily="2" charset="-122"/>
              </a:rPr>
              <a:t>.</a:t>
            </a:r>
            <a:r>
              <a:rPr lang="en-US" altLang="zh-CN" b="1" i="0" u="none" strike="noStrike" kern="2200" baseline="0" smtClean="0">
                <a:latin typeface="Calibri" panose="020F0502020204030204" pitchFamily="34" charset="0"/>
                <a:ea typeface="宋体" panose="02010600030101010101" pitchFamily="2" charset="-122"/>
              </a:rPr>
              <a:t>2</a:t>
            </a:r>
            <a:r>
              <a:rPr lang="zh-CN" altLang="en-US" b="1" i="0" u="none" strike="noStrike" kern="2200" baseline="0" smtClean="0">
                <a:latin typeface="Calibri" panose="020F0502020204030204" pitchFamily="34" charset="0"/>
                <a:ea typeface="宋体" panose="02010600030101010101" pitchFamily="2" charset="-122"/>
              </a:rPr>
              <a:t> 指向结构体变量的指针作为函数参数</a:t>
            </a:r>
            <a:endParaRPr lang="zh-CN" altLang="en-US" b="1" i="0" u="none" strike="noStrike" kern="2200" baseline="0" smtClean="0">
              <a:latin typeface="Times New Roman" panose="02020603050405020304" pitchFamily="18" charset="0"/>
              <a:ea typeface="宋体" panose="02010600030101010101" pitchFamily="2" charset="-122"/>
            </a:endParaRPr>
          </a:p>
        </p:txBody>
      </p:sp>
      <p:sp>
        <p:nvSpPr>
          <p:cNvPr id="3" name="文本占位符 2"/>
          <p:cNvSpPr>
            <a:spLocks noGrp="1"/>
          </p:cNvSpPr>
          <p:nvPr>
            <p:ph type="body" idx="1"/>
          </p:nvPr>
        </p:nvSpPr>
        <p:spPr>
          <a:xfrm>
            <a:off x="539496" y="1264024"/>
            <a:ext cx="4731751" cy="4966447"/>
          </a:xfrm>
          <a:ln>
            <a:solidFill>
              <a:srgbClr val="0070C0"/>
            </a:solidFill>
          </a:ln>
        </p:spPr>
        <p:txBody>
          <a:bodyPr>
            <a:normAutofit fontScale="62500" lnSpcReduction="20000"/>
          </a:bodyPr>
          <a:lstStyle/>
          <a:p>
            <a:pPr marL="179388" indent="-179388"/>
            <a:r>
              <a:rPr lang="zh-CN" altLang="zh-CN" dirty="0" smtClean="0"/>
              <a:t>下面</a:t>
            </a:r>
            <a:r>
              <a:rPr lang="zh-CN" altLang="zh-CN" dirty="0"/>
              <a:t>介绍通过指针来传递结构体变量的地址给形参，再通过形参指针变量引用结构体变量中成员的值。</a:t>
            </a:r>
          </a:p>
          <a:p>
            <a:pPr marL="179388" indent="-179388"/>
            <a:r>
              <a:rPr lang="zh-CN" altLang="zh-CN" dirty="0" smtClean="0"/>
              <a:t>例</a:t>
            </a:r>
            <a:r>
              <a:rPr lang="en-US" altLang="zh-CN" dirty="0"/>
              <a:t>9.5  </a:t>
            </a:r>
            <a:r>
              <a:rPr lang="zh-CN" altLang="zh-CN" dirty="0"/>
              <a:t>设结构体变量</a:t>
            </a:r>
            <a:r>
              <a:rPr lang="en-US" altLang="zh-CN" dirty="0"/>
              <a:t>stu</a:t>
            </a:r>
            <a:r>
              <a:rPr lang="zh-CN" altLang="zh-CN" dirty="0"/>
              <a:t>，内含学生学号、姓名和</a:t>
            </a:r>
            <a:r>
              <a:rPr lang="en-US" altLang="zh-CN" dirty="0"/>
              <a:t>3</a:t>
            </a:r>
            <a:r>
              <a:rPr lang="zh-CN" altLang="zh-CN" dirty="0"/>
              <a:t>门课的成绩。要求在</a:t>
            </a:r>
            <a:r>
              <a:rPr lang="en-US" altLang="zh-CN" dirty="0"/>
              <a:t>main()</a:t>
            </a:r>
            <a:r>
              <a:rPr lang="zh-CN" altLang="zh-CN" dirty="0"/>
              <a:t>函数中给变量赋值，在另一函数</a:t>
            </a:r>
            <a:r>
              <a:rPr lang="en-US" altLang="zh-CN" dirty="0"/>
              <a:t>print</a:t>
            </a:r>
            <a:r>
              <a:rPr lang="zh-CN" altLang="zh-CN" dirty="0"/>
              <a:t>中将它们打印输出</a:t>
            </a:r>
            <a:r>
              <a:rPr lang="zh-CN" altLang="zh-CN" dirty="0" smtClean="0"/>
              <a:t>。</a:t>
            </a:r>
            <a:endParaRPr lang="en-US" altLang="zh-CN" dirty="0" smtClean="0"/>
          </a:p>
          <a:p>
            <a:pPr marL="179388" indent="-179388"/>
            <a:endParaRPr lang="zh-CN" altLang="zh-CN" dirty="0"/>
          </a:p>
          <a:p>
            <a:pPr marL="0" indent="0">
              <a:buNone/>
            </a:pPr>
            <a:r>
              <a:rPr lang="en-US" altLang="zh-CN" dirty="0"/>
              <a:t>    #include&lt;stdio.h&gt;</a:t>
            </a:r>
            <a:endParaRPr lang="zh-CN" altLang="zh-CN" dirty="0"/>
          </a:p>
          <a:p>
            <a:pPr marL="0" indent="0">
              <a:buNone/>
            </a:pPr>
            <a:r>
              <a:rPr lang="en-US" altLang="zh-CN" dirty="0"/>
              <a:t>    #include&lt;windows.h&gt;</a:t>
            </a:r>
            <a:endParaRPr lang="zh-CN" altLang="zh-CN" dirty="0"/>
          </a:p>
          <a:p>
            <a:pPr marL="0" indent="0">
              <a:buNone/>
            </a:pPr>
            <a:r>
              <a:rPr lang="en-US" altLang="zh-CN" dirty="0"/>
              <a:t>    #include&lt;string.h&gt;</a:t>
            </a:r>
            <a:endParaRPr lang="zh-CN" altLang="zh-CN" dirty="0"/>
          </a:p>
          <a:p>
            <a:pPr marL="0" indent="0">
              <a:buNone/>
            </a:pPr>
            <a:r>
              <a:rPr lang="en-US" altLang="zh-CN" dirty="0"/>
              <a:t>    struct student</a:t>
            </a:r>
            <a:endParaRPr lang="zh-CN" altLang="zh-CN" dirty="0"/>
          </a:p>
          <a:p>
            <a:pPr marL="0" indent="0">
              <a:buNone/>
            </a:pPr>
            <a:r>
              <a:rPr lang="en-US" altLang="zh-CN" dirty="0"/>
              <a:t>    {</a:t>
            </a:r>
            <a:endParaRPr lang="zh-CN" altLang="zh-CN" dirty="0"/>
          </a:p>
          <a:p>
            <a:pPr marL="0" indent="0">
              <a:buNone/>
            </a:pPr>
            <a:r>
              <a:rPr lang="en-US" altLang="zh-CN" dirty="0"/>
              <a:t>    int num;</a:t>
            </a:r>
            <a:endParaRPr lang="zh-CN" altLang="zh-CN" dirty="0"/>
          </a:p>
          <a:p>
            <a:pPr marL="0" indent="0">
              <a:buNone/>
            </a:pPr>
            <a:r>
              <a:rPr lang="en-US" altLang="zh-CN" dirty="0"/>
              <a:t>    char name[20];</a:t>
            </a:r>
            <a:endParaRPr lang="zh-CN" altLang="zh-CN" dirty="0"/>
          </a:p>
          <a:p>
            <a:pPr marL="0" indent="0">
              <a:buNone/>
            </a:pPr>
            <a:r>
              <a:rPr lang="en-US" altLang="zh-CN" dirty="0"/>
              <a:t>    float score[3];</a:t>
            </a:r>
            <a:endParaRPr lang="zh-CN" altLang="zh-CN" dirty="0"/>
          </a:p>
          <a:p>
            <a:pPr marL="0" indent="0">
              <a:buNone/>
            </a:pPr>
            <a:r>
              <a:rPr lang="en-US" altLang="zh-CN" dirty="0"/>
              <a:t>    </a:t>
            </a:r>
            <a:r>
              <a:rPr lang="en-US" altLang="zh-CN" dirty="0" smtClean="0"/>
              <a:t>};</a:t>
            </a:r>
            <a:endParaRPr lang="zh-CN" altLang="zh-CN" dirty="0"/>
          </a:p>
        </p:txBody>
      </p:sp>
      <p:sp>
        <p:nvSpPr>
          <p:cNvPr id="4" name="文本占位符 2"/>
          <p:cNvSpPr txBox="1">
            <a:spLocks/>
          </p:cNvSpPr>
          <p:nvPr/>
        </p:nvSpPr>
        <p:spPr>
          <a:xfrm>
            <a:off x="5836025" y="1201271"/>
            <a:ext cx="6069104" cy="5468469"/>
          </a:xfrm>
          <a:prstGeom prst="rect">
            <a:avLst/>
          </a:prstGeom>
          <a:ln>
            <a:solidFill>
              <a:schemeClr val="accent1">
                <a:lumMod val="50000"/>
              </a:schemeClr>
            </a:solidFill>
          </a:ln>
        </p:spPr>
        <p:txBody>
          <a:bodyPr vert="horz" lIns="91440" tIns="45720" rIns="91440" bIns="45720" rtlCol="0">
            <a:noAutofit/>
          </a:bodyPr>
          <a:lstStyle>
            <a:lvl1pPr marL="342900" indent="-342900" algn="l" defTabSz="914400" rtl="0" eaLnBrk="1" latinLnBrk="0" hangingPunct="1">
              <a:lnSpc>
                <a:spcPct val="150000"/>
              </a:lnSpc>
              <a:spcBef>
                <a:spcPts val="0"/>
              </a:spcBef>
              <a:spcAft>
                <a:spcPts val="0"/>
              </a:spcAft>
              <a:buClr>
                <a:srgbClr val="FF0000"/>
              </a:buClr>
              <a:buSzPct val="85000"/>
              <a:buFont typeface="Wingdings" panose="05000000000000000000" pitchFamily="2" charset="2"/>
              <a:buChar char="n"/>
              <a:defRPr lang="en-US" sz="2400" kern="1200" dirty="0">
                <a:solidFill>
                  <a:schemeClr val="tx1"/>
                </a:solidFill>
                <a:latin typeface="幼圆" panose="02010509060101010101" pitchFamily="49" charset="-122"/>
                <a:ea typeface="幼圆" panose="02010509060101010101" pitchFamily="49" charset="-122"/>
                <a:cs typeface="+mn-cs"/>
              </a:defRPr>
            </a:lvl1pPr>
            <a:lvl2pPr marL="228600" indent="-228600" algn="l" defTabSz="914400" rtl="0" eaLnBrk="1" latinLnBrk="0" hangingPunct="1">
              <a:lnSpc>
                <a:spcPct val="150000"/>
              </a:lnSpc>
              <a:spcBef>
                <a:spcPts val="0"/>
              </a:spcBef>
              <a:spcAft>
                <a:spcPts val="0"/>
              </a:spcAft>
              <a:buClr>
                <a:srgbClr val="FF0000"/>
              </a:buClr>
              <a:buSzPct val="85000"/>
              <a:buFont typeface="Wingdings" panose="05000000000000000000" pitchFamily="2" charset="2"/>
              <a:buChar char="n"/>
              <a:defRPr lang="en-US" sz="2400" kern="1200" dirty="0">
                <a:solidFill>
                  <a:schemeClr val="tx1"/>
                </a:solidFill>
                <a:latin typeface="幼圆" panose="02010509060101010101" pitchFamily="49" charset="-122"/>
                <a:ea typeface="幼圆" panose="02010509060101010101" pitchFamily="49" charset="-122"/>
                <a:cs typeface="+mn-cs"/>
              </a:defRPr>
            </a:lvl2pPr>
            <a:lvl3pPr marL="685800" indent="-228600" algn="l" defTabSz="914400" rtl="0" eaLnBrk="1" latinLnBrk="0" hangingPunct="1">
              <a:lnSpc>
                <a:spcPct val="150000"/>
              </a:lnSpc>
              <a:spcBef>
                <a:spcPts val="0"/>
              </a:spcBef>
              <a:spcAft>
                <a:spcPts val="0"/>
              </a:spcAft>
              <a:buClr>
                <a:srgbClr val="FF0000"/>
              </a:buClr>
              <a:buSzPct val="85000"/>
              <a:buFont typeface="Wingdings" panose="05000000000000000000" pitchFamily="2" charset="2"/>
              <a:buChar char="n"/>
              <a:defRPr lang="en-US" sz="2400" kern="1200" dirty="0">
                <a:solidFill>
                  <a:schemeClr val="tx1"/>
                </a:solidFill>
                <a:latin typeface="幼圆" panose="02010509060101010101" pitchFamily="49" charset="-122"/>
                <a:ea typeface="幼圆" panose="02010509060101010101" pitchFamily="49" charset="-122"/>
                <a:cs typeface="+mn-cs"/>
              </a:defRPr>
            </a:lvl3pPr>
            <a:lvl4pPr marL="1143000" indent="-228600" algn="l" defTabSz="914400" rtl="0" eaLnBrk="1" latinLnBrk="0" hangingPunct="1">
              <a:lnSpc>
                <a:spcPct val="150000"/>
              </a:lnSpc>
              <a:spcBef>
                <a:spcPts val="0"/>
              </a:spcBef>
              <a:spcAft>
                <a:spcPts val="0"/>
              </a:spcAft>
              <a:buClr>
                <a:srgbClr val="FF0000"/>
              </a:buClr>
              <a:buSzPct val="85000"/>
              <a:buFont typeface="Wingdings" panose="05000000000000000000" pitchFamily="2" charset="2"/>
              <a:buChar char="n"/>
              <a:defRPr lang="en-US" sz="2400" kern="1200" dirty="0" smtClean="0">
                <a:solidFill>
                  <a:schemeClr val="tx1"/>
                </a:solidFill>
                <a:latin typeface="幼圆" panose="02010509060101010101" pitchFamily="49" charset="-122"/>
                <a:ea typeface="幼圆" panose="02010509060101010101" pitchFamily="49" charset="-122"/>
                <a:cs typeface="+mn-cs"/>
              </a:defRPr>
            </a:lvl4pPr>
            <a:lvl5pPr marL="1600200" indent="-228600" algn="l" defTabSz="914400" rtl="0" eaLnBrk="1" latinLnBrk="0" hangingPunct="1">
              <a:lnSpc>
                <a:spcPct val="150000"/>
              </a:lnSpc>
              <a:spcBef>
                <a:spcPts val="0"/>
              </a:spcBef>
              <a:spcAft>
                <a:spcPts val="0"/>
              </a:spcAft>
              <a:buClr>
                <a:srgbClr val="FF0000"/>
              </a:buClr>
              <a:buSzPct val="85000"/>
              <a:buFont typeface="Wingdings" panose="05000000000000000000" pitchFamily="2" charset="2"/>
              <a:buChar char="n"/>
              <a:defRPr lang="en-US" sz="2400" kern="1200" dirty="0" smtClean="0">
                <a:solidFill>
                  <a:schemeClr val="tx1"/>
                </a:solidFill>
                <a:latin typeface="幼圆" panose="02010509060101010101" pitchFamily="49" charset="-122"/>
                <a:ea typeface="幼圆" panose="02010509060101010101" pitchFamily="49" charset="-122"/>
                <a:cs typeface="+mn-cs"/>
              </a:defRPr>
            </a:lvl5pPr>
            <a:lvl6pPr marL="2057400" indent="-228600" algn="l" defTabSz="914400" rtl="0" eaLnBrk="1" latinLnBrk="0" hangingPunct="1">
              <a:lnSpc>
                <a:spcPct val="150000"/>
              </a:lnSpc>
              <a:spcBef>
                <a:spcPts val="1000"/>
              </a:spcBef>
              <a:spcAft>
                <a:spcPts val="1200"/>
              </a:spcAft>
              <a:buFont typeface="Arial" panose="020B0604020202020204" pitchFamily="34" charset="0"/>
              <a:buChar char="•"/>
              <a:defRPr lang="en-US" sz="1200" kern="1200" dirty="0" smtClean="0">
                <a:solidFill>
                  <a:schemeClr val="tx1"/>
                </a:solidFill>
                <a:latin typeface="+mn-lt"/>
                <a:ea typeface="+mn-ea"/>
                <a:cs typeface="+mn-cs"/>
              </a:defRPr>
            </a:lvl6pPr>
            <a:lvl7pPr marL="2514600" indent="-228600" algn="l" defTabSz="914400" rtl="0" eaLnBrk="1" latinLnBrk="0" hangingPunct="1">
              <a:lnSpc>
                <a:spcPct val="150000"/>
              </a:lnSpc>
              <a:spcBef>
                <a:spcPts val="1000"/>
              </a:spcBef>
              <a:spcAft>
                <a:spcPts val="1200"/>
              </a:spcAft>
              <a:buFont typeface="Arial" panose="020B0604020202020204" pitchFamily="34" charset="0"/>
              <a:buChar char="•"/>
              <a:defRPr lang="en-US" sz="1200" kern="1200" dirty="0" smtClean="0">
                <a:solidFill>
                  <a:schemeClr val="tx1"/>
                </a:solidFill>
                <a:latin typeface="+mn-lt"/>
                <a:ea typeface="+mn-ea"/>
                <a:cs typeface="+mn-cs"/>
              </a:defRPr>
            </a:lvl7pPr>
            <a:lvl8pPr marL="2971800" indent="-228600" algn="l" defTabSz="914400" rtl="0" eaLnBrk="1" latinLnBrk="0" hangingPunct="1">
              <a:lnSpc>
                <a:spcPct val="150000"/>
              </a:lnSpc>
              <a:spcBef>
                <a:spcPts val="1000"/>
              </a:spcBef>
              <a:spcAft>
                <a:spcPts val="1200"/>
              </a:spcAft>
              <a:buFont typeface="Arial" panose="020B0604020202020204" pitchFamily="34" charset="0"/>
              <a:buChar char="•"/>
              <a:defRPr lang="en-US" sz="1200" kern="1200" dirty="0" smtClean="0">
                <a:solidFill>
                  <a:schemeClr val="tx1"/>
                </a:solidFill>
                <a:latin typeface="+mn-lt"/>
                <a:ea typeface="+mn-ea"/>
                <a:cs typeface="+mn-cs"/>
              </a:defRPr>
            </a:lvl8pPr>
            <a:lvl9pPr marL="3429000" indent="-228600" algn="l" defTabSz="914400" rtl="0" eaLnBrk="1" latinLnBrk="0" hangingPunct="1">
              <a:lnSpc>
                <a:spcPct val="90000"/>
              </a:lnSpc>
              <a:spcBef>
                <a:spcPct val="30000"/>
              </a:spcBef>
              <a:buFont typeface="Arial" panose="020B0604020202020204" pitchFamily="34" charset="0"/>
              <a:buNone/>
              <a:defRPr sz="1200" kern="1200">
                <a:solidFill>
                  <a:schemeClr val="tx1"/>
                </a:solidFill>
                <a:latin typeface="+mn-lt"/>
                <a:ea typeface="+mn-ea"/>
                <a:cs typeface="+mn-cs"/>
              </a:defRPr>
            </a:lvl9pPr>
          </a:lstStyle>
          <a:p>
            <a:pPr marL="0" indent="0">
              <a:buNone/>
            </a:pPr>
            <a:r>
              <a:rPr lang="en-US" altLang="zh-CN" sz="1400" dirty="0" smtClean="0"/>
              <a:t>main()</a:t>
            </a:r>
          </a:p>
          <a:p>
            <a:pPr marL="0" indent="0">
              <a:buNone/>
            </a:pPr>
            <a:r>
              <a:rPr lang="en-US" altLang="zh-CN" sz="1400" dirty="0" smtClean="0"/>
              <a:t>{void print(</a:t>
            </a:r>
            <a:r>
              <a:rPr lang="en-US" altLang="zh-CN" sz="1400" dirty="0" err="1" smtClean="0"/>
              <a:t>struct</a:t>
            </a:r>
            <a:r>
              <a:rPr lang="en-US" altLang="zh-CN" sz="1400" dirty="0" smtClean="0"/>
              <a:t> student *p);</a:t>
            </a:r>
          </a:p>
          <a:p>
            <a:pPr marL="0" indent="0">
              <a:buNone/>
            </a:pPr>
            <a:r>
              <a:rPr lang="en-US" altLang="zh-CN" sz="1400" dirty="0" smtClean="0"/>
              <a:t> </a:t>
            </a:r>
            <a:r>
              <a:rPr lang="en-US" altLang="zh-CN" sz="1400" dirty="0" err="1" smtClean="0"/>
              <a:t>struct</a:t>
            </a:r>
            <a:r>
              <a:rPr lang="en-US" altLang="zh-CN" sz="1400" dirty="0" smtClean="0"/>
              <a:t> student </a:t>
            </a:r>
            <a:r>
              <a:rPr lang="en-US" altLang="zh-CN" sz="1400" dirty="0" err="1" smtClean="0"/>
              <a:t>stus</a:t>
            </a:r>
            <a:r>
              <a:rPr lang="en-US" altLang="zh-CN" sz="1400" dirty="0" smtClean="0"/>
              <a:t>[3]={{202301, “Zhang”,{86,87,90}},{202302, “Wang”, {88,89,91}},{202303, “Li”,{85,87,92}}};</a:t>
            </a:r>
          </a:p>
          <a:p>
            <a:pPr marL="0" indent="0">
              <a:buNone/>
            </a:pPr>
            <a:r>
              <a:rPr lang="en-US" altLang="zh-CN" sz="1400" dirty="0" smtClean="0"/>
              <a:t> print(&amp;</a:t>
            </a:r>
            <a:r>
              <a:rPr lang="en-US" altLang="zh-CN" sz="1400" dirty="0" err="1" smtClean="0"/>
              <a:t>stus</a:t>
            </a:r>
            <a:r>
              <a:rPr lang="en-US" altLang="zh-CN" sz="1400" dirty="0" smtClean="0"/>
              <a:t>);</a:t>
            </a:r>
          </a:p>
          <a:p>
            <a:pPr marL="0" indent="0">
              <a:buNone/>
            </a:pPr>
            <a:r>
              <a:rPr lang="en-US" altLang="zh-CN" sz="1400" dirty="0" smtClean="0"/>
              <a:t> system(“pause”);</a:t>
            </a:r>
          </a:p>
          <a:p>
            <a:pPr marL="0" indent="0">
              <a:buNone/>
            </a:pPr>
            <a:r>
              <a:rPr lang="en-US" altLang="zh-CN" sz="1400" dirty="0" smtClean="0"/>
              <a:t> }</a:t>
            </a:r>
          </a:p>
          <a:p>
            <a:pPr marL="0" indent="0">
              <a:buNone/>
            </a:pPr>
            <a:r>
              <a:rPr lang="en-US" altLang="zh-CN" sz="1400" dirty="0" smtClean="0"/>
              <a:t> void print(</a:t>
            </a:r>
            <a:r>
              <a:rPr lang="en-US" altLang="zh-CN" sz="1400" dirty="0" err="1" smtClean="0"/>
              <a:t>struct</a:t>
            </a:r>
            <a:r>
              <a:rPr lang="en-US" altLang="zh-CN" sz="1400" dirty="0" smtClean="0"/>
              <a:t> student *p)</a:t>
            </a:r>
          </a:p>
          <a:p>
            <a:pPr marL="0" indent="0">
              <a:buNone/>
            </a:pPr>
            <a:r>
              <a:rPr lang="en-US" altLang="zh-CN" sz="1400" dirty="0" smtClean="0"/>
              <a:t> {</a:t>
            </a:r>
          </a:p>
          <a:p>
            <a:pPr marL="0" indent="0">
              <a:buNone/>
            </a:pPr>
            <a:r>
              <a:rPr lang="en-US" altLang="zh-CN" sz="1400" dirty="0" smtClean="0"/>
              <a:t>  </a:t>
            </a:r>
            <a:r>
              <a:rPr lang="en-US" altLang="zh-CN" sz="1400" dirty="0" err="1" smtClean="0"/>
              <a:t>printf</a:t>
            </a:r>
            <a:r>
              <a:rPr lang="en-US" altLang="zh-CN" sz="1400" dirty="0" smtClean="0"/>
              <a:t>(“\n</a:t>
            </a:r>
            <a:r>
              <a:rPr lang="zh-CN" altLang="en-US" sz="1400" dirty="0" smtClean="0"/>
              <a:t>个同学的信息是：”</a:t>
            </a:r>
            <a:r>
              <a:rPr lang="en-US" altLang="zh-CN" sz="1400" dirty="0" smtClean="0"/>
              <a:t>);</a:t>
            </a:r>
            <a:endParaRPr lang="zh-CN" altLang="en-US" sz="1400" dirty="0" smtClean="0"/>
          </a:p>
          <a:p>
            <a:pPr marL="0" indent="0">
              <a:buNone/>
            </a:pPr>
            <a:r>
              <a:rPr lang="en-US" altLang="zh-CN" sz="1400" dirty="0" smtClean="0"/>
              <a:t>  </a:t>
            </a:r>
            <a:r>
              <a:rPr lang="en-US" altLang="zh-CN" sz="1400" dirty="0" err="1" smtClean="0"/>
              <a:t>printf</a:t>
            </a:r>
            <a:r>
              <a:rPr lang="en-US" altLang="zh-CN" sz="1400" dirty="0" smtClean="0"/>
              <a:t>(“</a:t>
            </a:r>
            <a:r>
              <a:rPr lang="zh-CN" altLang="en-US" sz="1400" dirty="0" smtClean="0"/>
              <a:t>学号</a:t>
            </a:r>
            <a:r>
              <a:rPr lang="en-US" altLang="zh-CN" sz="1400" dirty="0" smtClean="0"/>
              <a:t>\t</a:t>
            </a:r>
            <a:r>
              <a:rPr lang="zh-CN" altLang="en-US" sz="1400" dirty="0" smtClean="0"/>
              <a:t>姓名</a:t>
            </a:r>
            <a:r>
              <a:rPr lang="en-US" altLang="zh-CN" sz="1400" dirty="0" smtClean="0"/>
              <a:t>\t</a:t>
            </a:r>
            <a:r>
              <a:rPr lang="zh-CN" altLang="en-US" sz="1400" dirty="0" smtClean="0"/>
              <a:t>三门课程成绩”</a:t>
            </a:r>
            <a:r>
              <a:rPr lang="en-US" altLang="zh-CN" sz="1400" dirty="0" smtClean="0"/>
              <a:t>);</a:t>
            </a:r>
            <a:endParaRPr lang="zh-CN" altLang="en-US" sz="1400" dirty="0" smtClean="0"/>
          </a:p>
          <a:p>
            <a:pPr marL="0" indent="0">
              <a:buNone/>
            </a:pPr>
            <a:r>
              <a:rPr lang="en-US" altLang="zh-CN" sz="1400" dirty="0" smtClean="0"/>
              <a:t>  for(</a:t>
            </a:r>
            <a:r>
              <a:rPr lang="en-US" altLang="zh-CN" sz="1400" dirty="0" err="1" smtClean="0"/>
              <a:t>i</a:t>
            </a:r>
            <a:r>
              <a:rPr lang="en-US" altLang="zh-CN" sz="1400" dirty="0" smtClean="0"/>
              <a:t>=0;i&lt;3;i++)</a:t>
            </a:r>
          </a:p>
          <a:p>
            <a:pPr marL="0" indent="0">
              <a:buNone/>
            </a:pPr>
            <a:r>
              <a:rPr lang="en-US" altLang="zh-CN" sz="1400" dirty="0"/>
              <a:t> </a:t>
            </a:r>
            <a:r>
              <a:rPr lang="en-US" altLang="zh-CN" sz="1400" dirty="0" smtClean="0"/>
              <a:t>    { </a:t>
            </a:r>
            <a:r>
              <a:rPr lang="en-US" altLang="zh-CN" sz="1400" dirty="0" err="1" smtClean="0"/>
              <a:t>printf</a:t>
            </a:r>
            <a:r>
              <a:rPr lang="en-US" altLang="zh-CN" sz="1400" dirty="0" smtClean="0"/>
              <a:t>(“%d\</a:t>
            </a:r>
            <a:r>
              <a:rPr lang="en-US" altLang="zh-CN" sz="1400" dirty="0" err="1" smtClean="0"/>
              <a:t>n%s</a:t>
            </a:r>
            <a:r>
              <a:rPr lang="en-US" altLang="zh-CN" sz="1400" dirty="0" smtClean="0"/>
              <a:t>\n”</a:t>
            </a:r>
            <a:r>
              <a:rPr lang="zh-CN" altLang="en-US" sz="1400" dirty="0" smtClean="0"/>
              <a:t>，</a:t>
            </a:r>
            <a:r>
              <a:rPr lang="en-US" altLang="zh-CN" sz="1400" dirty="0" smtClean="0"/>
              <a:t>p-&gt;</a:t>
            </a:r>
            <a:r>
              <a:rPr lang="en-US" altLang="zh-CN" sz="1400" dirty="0" err="1" smtClean="0"/>
              <a:t>num</a:t>
            </a:r>
            <a:r>
              <a:rPr lang="zh-CN" altLang="en-US" sz="1400" dirty="0" smtClean="0"/>
              <a:t>，</a:t>
            </a:r>
            <a:r>
              <a:rPr lang="en-US" altLang="zh-CN" sz="1400" dirty="0" smtClean="0"/>
              <a:t>p-&gt;name);</a:t>
            </a:r>
          </a:p>
          <a:p>
            <a:pPr marL="0" indent="0">
              <a:buNone/>
            </a:pPr>
            <a:r>
              <a:rPr lang="en-US" altLang="zh-CN" sz="1400" dirty="0" smtClean="0"/>
              <a:t>       </a:t>
            </a:r>
            <a:r>
              <a:rPr lang="en-US" altLang="zh-CN" sz="1400" dirty="0" err="1" smtClean="0"/>
              <a:t>printf</a:t>
            </a:r>
            <a:r>
              <a:rPr lang="en-US" altLang="zh-CN" sz="1400" dirty="0" smtClean="0"/>
              <a:t>(“%f\</a:t>
            </a:r>
            <a:r>
              <a:rPr lang="en-US" altLang="zh-CN" sz="1400" dirty="0" err="1" smtClean="0"/>
              <a:t>t%f</a:t>
            </a:r>
            <a:r>
              <a:rPr lang="en-US" altLang="zh-CN" sz="1400" dirty="0" smtClean="0"/>
              <a:t>\</a:t>
            </a:r>
            <a:r>
              <a:rPr lang="en-US" altLang="zh-CN" sz="1400" dirty="0" err="1" smtClean="0"/>
              <a:t>t%f</a:t>
            </a:r>
            <a:r>
              <a:rPr lang="en-US" altLang="zh-CN" sz="1400" dirty="0" smtClean="0"/>
              <a:t>\n”</a:t>
            </a:r>
            <a:r>
              <a:rPr lang="zh-CN" altLang="en-US" sz="1400" dirty="0" smtClean="0"/>
              <a:t>，</a:t>
            </a:r>
            <a:r>
              <a:rPr lang="en-US" altLang="zh-CN" sz="1400" dirty="0" smtClean="0"/>
              <a:t>p-&gt;score[O]</a:t>
            </a:r>
            <a:r>
              <a:rPr lang="zh-CN" altLang="en-US" sz="1400" dirty="0" smtClean="0"/>
              <a:t>，</a:t>
            </a:r>
            <a:r>
              <a:rPr lang="en-US" altLang="zh-CN" sz="1400" dirty="0" smtClean="0"/>
              <a:t>p-&gt;score[1]</a:t>
            </a:r>
            <a:r>
              <a:rPr lang="zh-CN" altLang="en-US" sz="1400" dirty="0" smtClean="0"/>
              <a:t>，</a:t>
            </a:r>
            <a:r>
              <a:rPr lang="en-US" altLang="zh-CN" sz="1400" dirty="0" smtClean="0"/>
              <a:t>p-&gt;score[2]);</a:t>
            </a:r>
          </a:p>
          <a:p>
            <a:pPr marL="0" indent="0">
              <a:buNone/>
            </a:pPr>
            <a:r>
              <a:rPr lang="en-US" altLang="zh-CN" sz="1400" dirty="0" smtClean="0"/>
              <a:t>  </a:t>
            </a:r>
            <a:r>
              <a:rPr lang="en-US" altLang="zh-CN" sz="1400" dirty="0" smtClean="0"/>
              <a:t>}</a:t>
            </a:r>
            <a:endParaRPr lang="en-US" altLang="zh-CN" sz="1400" dirty="0" smtClean="0"/>
          </a:p>
          <a:p>
            <a:pPr marL="179388" indent="-179388"/>
            <a:r>
              <a:rPr lang="zh-CN" altLang="en-US" sz="1400" dirty="0" smtClean="0"/>
              <a:t>请大家分析并上机验证程序运行结果。</a:t>
            </a:r>
          </a:p>
          <a:p>
            <a:pPr marL="0" indent="0">
              <a:buNone/>
            </a:pPr>
            <a:r>
              <a:rPr lang="zh-CN" altLang="en-US" sz="1400" dirty="0" smtClean="0"/>
              <a:t/>
            </a:r>
            <a:br>
              <a:rPr lang="zh-CN" altLang="en-US" sz="1400" dirty="0" smtClean="0"/>
            </a:br>
            <a:r>
              <a:rPr lang="zh-CN" altLang="en-US" sz="1400" b="1" dirty="0" smtClean="0"/>
              <a:t> </a:t>
            </a:r>
            <a:endParaRPr lang="zh-CN" altLang="en-US" sz="1400" dirty="0"/>
          </a:p>
        </p:txBody>
      </p:sp>
    </p:spTree>
    <p:extLst>
      <p:ext uri="{BB962C8B-B14F-4D97-AF65-F5344CB8AC3E}">
        <p14:creationId xmlns:p14="http://schemas.microsoft.com/office/powerpoint/2010/main" val="170171093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标题 9"/>
          <p:cNvSpPr>
            <a:spLocks noGrp="1"/>
          </p:cNvSpPr>
          <p:nvPr>
            <p:ph type="title"/>
          </p:nvPr>
        </p:nvSpPr>
        <p:spPr/>
        <p:txBody>
          <a:bodyPr rtlCol="0">
            <a:normAutofit/>
          </a:bodyPr>
          <a:lstStyle/>
          <a:p>
            <a:pPr rtl="0"/>
            <a:r>
              <a:rPr lang="zh-CN" altLang="en-US" dirty="0" smtClean="0">
                <a:cs typeface="Segoe UI Light" panose="020B0502040204020203" pitchFamily="34" charset="0"/>
              </a:rPr>
              <a:t>作业</a:t>
            </a:r>
            <a:endParaRPr lang="zh-CN" altLang="en-US" dirty="0">
              <a:cs typeface="Segoe UI Light" panose="020B0502040204020203" pitchFamily="34" charset="0"/>
            </a:endParaRPr>
          </a:p>
        </p:txBody>
      </p:sp>
      <p:sp>
        <p:nvSpPr>
          <p:cNvPr id="5" name="内容占位符 4"/>
          <p:cNvSpPr>
            <a:spLocks noGrp="1"/>
          </p:cNvSpPr>
          <p:nvPr>
            <p:ph sz="half" idx="4294967295"/>
          </p:nvPr>
        </p:nvSpPr>
        <p:spPr>
          <a:xfrm>
            <a:off x="541611" y="2614427"/>
            <a:ext cx="11328336" cy="3978275"/>
          </a:xfrm>
        </p:spPr>
        <p:txBody>
          <a:bodyPr rtlCol="0">
            <a:normAutofit/>
          </a:bodyPr>
          <a:lstStyle/>
          <a:p>
            <a:pPr marL="0" indent="0" rtl="0">
              <a:lnSpc>
                <a:spcPts val="3600"/>
              </a:lnSpc>
              <a:spcAft>
                <a:spcPts val="0"/>
              </a:spcAft>
              <a:buNone/>
            </a:pPr>
            <a:r>
              <a:rPr lang="zh-CN" altLang="en-US" sz="2000" dirty="0" smtClean="0">
                <a:cs typeface="Segoe UI Light" panose="020B0502040204020203" pitchFamily="34" charset="0"/>
              </a:rPr>
              <a:t>习题</a:t>
            </a:r>
            <a:r>
              <a:rPr lang="en-US" altLang="zh-CN" sz="2000" dirty="0" smtClean="0">
                <a:cs typeface="Segoe UI Light" panose="020B0502040204020203" pitchFamily="34" charset="0"/>
              </a:rPr>
              <a:t>1</a:t>
            </a:r>
            <a:r>
              <a:rPr lang="zh-CN" altLang="en-US" sz="2000" dirty="0" smtClean="0">
                <a:cs typeface="Segoe UI Light" panose="020B0502040204020203" pitchFamily="34" charset="0"/>
              </a:rPr>
              <a:t>：</a:t>
            </a:r>
            <a:endParaRPr lang="zh-CN" altLang="en-US" sz="2000" dirty="0">
              <a:cs typeface="Segoe UI Light" panose="020B0502040204020203" pitchFamily="34" charset="0"/>
            </a:endParaRPr>
          </a:p>
        </p:txBody>
      </p:sp>
    </p:spTree>
    <p:extLst>
      <p:ext uri="{BB962C8B-B14F-4D97-AF65-F5344CB8AC3E}">
        <p14:creationId xmlns:p14="http://schemas.microsoft.com/office/powerpoint/2010/main" val="89302588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xmlns:p14="http://schemas.microsoft.com/office/powerpoint/2010/mai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marR="0" rtl="0"/>
            <a:r>
              <a:rPr lang="en-US" altLang="zh-CN" b="1" i="0" u="none" strike="noStrike" kern="2200" baseline="0" smtClean="0">
                <a:latin typeface="Calibri" panose="020F0502020204030204" pitchFamily="34" charset="0"/>
                <a:ea typeface="宋体" panose="02010600030101010101" pitchFamily="2" charset="-122"/>
              </a:rPr>
              <a:t>9.1  </a:t>
            </a:r>
            <a:r>
              <a:rPr lang="zh-CN" altLang="en-US" b="1" i="0" u="none" strike="noStrike" kern="2200" baseline="0" smtClean="0">
                <a:latin typeface="Calibri" panose="020F0502020204030204" pitchFamily="34" charset="0"/>
                <a:ea typeface="宋体" panose="02010600030101010101" pitchFamily="2" charset="-122"/>
              </a:rPr>
              <a:t>结构体类型的定义</a:t>
            </a:r>
            <a:endParaRPr lang="zh-CN" altLang="en-US" b="1" i="0" u="none" strike="noStrike" kern="2200" baseline="0" smtClean="0">
              <a:latin typeface="Times New Roman" panose="02020603050405020304" pitchFamily="18" charset="0"/>
              <a:ea typeface="宋体" panose="02010600030101010101" pitchFamily="2" charset="-122"/>
            </a:endParaRPr>
          </a:p>
        </p:txBody>
      </p:sp>
      <p:sp>
        <p:nvSpPr>
          <p:cNvPr id="3" name="文本占位符 2"/>
          <p:cNvSpPr>
            <a:spLocks noGrp="1"/>
          </p:cNvSpPr>
          <p:nvPr>
            <p:ph type="body" idx="1"/>
          </p:nvPr>
        </p:nvSpPr>
        <p:spPr/>
        <p:txBody>
          <a:bodyPr>
            <a:normAutofit fontScale="77500" lnSpcReduction="20000"/>
          </a:bodyPr>
          <a:lstStyle/>
          <a:p>
            <a:r>
              <a:rPr lang="zh-CN" altLang="zh-CN" dirty="0"/>
              <a:t>结构体由若干成员组成，各成员可有不同的类型</a:t>
            </a:r>
            <a:r>
              <a:rPr lang="zh-CN" altLang="zh-CN" dirty="0" smtClean="0"/>
              <a:t>。</a:t>
            </a:r>
            <a:endParaRPr lang="en-US" altLang="zh-CN" dirty="0" smtClean="0"/>
          </a:p>
          <a:p>
            <a:r>
              <a:rPr lang="zh-CN" altLang="zh-CN" dirty="0" smtClean="0"/>
              <a:t>在</a:t>
            </a:r>
            <a:r>
              <a:rPr lang="zh-CN" altLang="zh-CN" dirty="0"/>
              <a:t>程序设计中要使用结构体类型，必须对结构体的组成进行描述，即结构体的定义</a:t>
            </a:r>
            <a:r>
              <a:rPr lang="zh-CN" altLang="zh-CN" dirty="0" smtClean="0"/>
              <a:t>。</a:t>
            </a:r>
            <a:endParaRPr lang="en-US" altLang="zh-CN" dirty="0" smtClean="0"/>
          </a:p>
          <a:p>
            <a:r>
              <a:rPr lang="zh-CN" altLang="zh-CN" dirty="0" smtClean="0"/>
              <a:t>例如</a:t>
            </a:r>
            <a:r>
              <a:rPr lang="zh-CN" altLang="zh-CN" dirty="0"/>
              <a:t>，学生的信息包括学号、姓名、性别、年龄、成绩和家庭住址，则可用结构体描述为：</a:t>
            </a:r>
          </a:p>
          <a:p>
            <a:pPr marL="0" indent="358775">
              <a:buNone/>
            </a:pPr>
            <a:r>
              <a:rPr lang="en-US" altLang="zh-CN" dirty="0"/>
              <a:t>struct student</a:t>
            </a:r>
            <a:endParaRPr lang="zh-CN" altLang="zh-CN" dirty="0"/>
          </a:p>
          <a:p>
            <a:pPr marL="0" indent="358775">
              <a:buNone/>
            </a:pPr>
            <a:r>
              <a:rPr lang="en-US" altLang="zh-CN" dirty="0"/>
              <a:t>{</a:t>
            </a:r>
            <a:endParaRPr lang="zh-CN" altLang="zh-CN" dirty="0"/>
          </a:p>
          <a:p>
            <a:pPr marL="0" indent="358775">
              <a:buNone/>
            </a:pPr>
            <a:r>
              <a:rPr lang="en-US" altLang="zh-CN" dirty="0"/>
              <a:t>int num;</a:t>
            </a:r>
            <a:endParaRPr lang="zh-CN" altLang="zh-CN" dirty="0"/>
          </a:p>
          <a:p>
            <a:pPr marL="0" indent="358775">
              <a:buNone/>
            </a:pPr>
            <a:r>
              <a:rPr lang="en-US" altLang="zh-CN" dirty="0"/>
              <a:t>char name[20];</a:t>
            </a:r>
            <a:endParaRPr lang="zh-CN" altLang="zh-CN" dirty="0"/>
          </a:p>
          <a:p>
            <a:pPr marL="0" indent="358775">
              <a:buNone/>
            </a:pPr>
            <a:r>
              <a:rPr lang="en-US" altLang="zh-CN" dirty="0"/>
              <a:t>char sex;</a:t>
            </a:r>
            <a:endParaRPr lang="zh-CN" altLang="zh-CN" dirty="0"/>
          </a:p>
          <a:p>
            <a:pPr marL="0" indent="358775">
              <a:buNone/>
            </a:pPr>
            <a:r>
              <a:rPr lang="en-US" altLang="zh-CN" dirty="0"/>
              <a:t>int age;</a:t>
            </a:r>
            <a:endParaRPr lang="zh-CN" altLang="zh-CN" dirty="0"/>
          </a:p>
          <a:p>
            <a:pPr marL="0" indent="358775">
              <a:buNone/>
            </a:pPr>
            <a:r>
              <a:rPr lang="en-US" altLang="zh-CN" dirty="0"/>
              <a:t>float score;</a:t>
            </a:r>
            <a:endParaRPr lang="zh-CN" altLang="zh-CN" dirty="0"/>
          </a:p>
          <a:p>
            <a:pPr marL="0" indent="358775">
              <a:buNone/>
            </a:pPr>
            <a:r>
              <a:rPr lang="en-US" altLang="zh-CN" dirty="0"/>
              <a:t>char addr[40];</a:t>
            </a:r>
            <a:endParaRPr lang="zh-CN" altLang="zh-CN" dirty="0"/>
          </a:p>
          <a:p>
            <a:pPr marL="0" indent="358775">
              <a:buNone/>
            </a:pPr>
            <a:r>
              <a:rPr lang="en-US" altLang="zh-CN" dirty="0" smtClean="0"/>
              <a:t>};</a:t>
            </a:r>
            <a:endParaRPr lang="zh-CN" altLang="zh-CN" dirty="0"/>
          </a:p>
        </p:txBody>
      </p:sp>
    </p:spTree>
    <p:extLst>
      <p:ext uri="{BB962C8B-B14F-4D97-AF65-F5344CB8AC3E}">
        <p14:creationId xmlns:p14="http://schemas.microsoft.com/office/powerpoint/2010/main" val="358641165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marR="0" rtl="0"/>
            <a:r>
              <a:rPr lang="en-US" altLang="zh-CN" b="1" i="0" u="none" strike="noStrike" kern="2200" baseline="0" smtClean="0">
                <a:latin typeface="Calibri" panose="020F0502020204030204" pitchFamily="34" charset="0"/>
                <a:ea typeface="宋体" panose="02010600030101010101" pitchFamily="2" charset="-122"/>
              </a:rPr>
              <a:t>9.1  </a:t>
            </a:r>
            <a:r>
              <a:rPr lang="zh-CN" altLang="en-US" b="1" i="0" u="none" strike="noStrike" kern="2200" baseline="0" smtClean="0">
                <a:latin typeface="Calibri" panose="020F0502020204030204" pitchFamily="34" charset="0"/>
                <a:ea typeface="宋体" panose="02010600030101010101" pitchFamily="2" charset="-122"/>
              </a:rPr>
              <a:t>结构体类型的定义</a:t>
            </a:r>
            <a:endParaRPr lang="zh-CN" altLang="en-US" b="1" i="0" u="none" strike="noStrike" kern="2200" baseline="0" smtClean="0">
              <a:latin typeface="Times New Roman" panose="02020603050405020304" pitchFamily="18" charset="0"/>
              <a:ea typeface="宋体" panose="02010600030101010101" pitchFamily="2" charset="-122"/>
            </a:endParaRPr>
          </a:p>
        </p:txBody>
      </p:sp>
      <p:sp>
        <p:nvSpPr>
          <p:cNvPr id="3" name="文本占位符 2"/>
          <p:cNvSpPr>
            <a:spLocks noGrp="1"/>
          </p:cNvSpPr>
          <p:nvPr>
            <p:ph type="body" idx="1"/>
          </p:nvPr>
        </p:nvSpPr>
        <p:spPr/>
        <p:txBody>
          <a:bodyPr>
            <a:normAutofit fontScale="77500" lnSpcReduction="20000"/>
          </a:bodyPr>
          <a:lstStyle/>
          <a:p>
            <a:r>
              <a:rPr lang="zh-CN" altLang="en-US" dirty="0" smtClean="0"/>
              <a:t>说明：</a:t>
            </a:r>
            <a:endParaRPr lang="en-US" altLang="zh-CN" dirty="0" smtClean="0"/>
          </a:p>
          <a:p>
            <a:pPr>
              <a:buFont typeface="Wingdings" panose="05000000000000000000" pitchFamily="2" charset="2"/>
              <a:buChar char="Ø"/>
            </a:pPr>
            <a:r>
              <a:rPr lang="zh-CN" altLang="zh-CN" dirty="0" smtClean="0"/>
              <a:t>以上</a:t>
            </a:r>
            <a:r>
              <a:rPr lang="zh-CN" altLang="zh-CN" dirty="0"/>
              <a:t>是程序设计者指定了一个结构体类型</a:t>
            </a:r>
            <a:r>
              <a:rPr lang="en-US" altLang="zh-CN" dirty="0">
                <a:solidFill>
                  <a:srgbClr val="FF0000"/>
                </a:solidFill>
              </a:rPr>
              <a:t>struct student</a:t>
            </a:r>
            <a:r>
              <a:rPr lang="zh-CN" altLang="zh-CN" dirty="0" smtClean="0"/>
              <a:t>。</a:t>
            </a:r>
            <a:endParaRPr lang="en-US" altLang="zh-CN" dirty="0" smtClean="0"/>
          </a:p>
          <a:p>
            <a:pPr>
              <a:buFont typeface="Wingdings" panose="05000000000000000000" pitchFamily="2" charset="2"/>
              <a:buChar char="Ø"/>
            </a:pPr>
            <a:r>
              <a:rPr lang="en-US" altLang="zh-CN" dirty="0" err="1" smtClean="0"/>
              <a:t>struct</a:t>
            </a:r>
            <a:r>
              <a:rPr lang="zh-CN" altLang="zh-CN" dirty="0"/>
              <a:t>是声明结构体类型的关键字（不能省略）</a:t>
            </a:r>
            <a:r>
              <a:rPr lang="zh-CN" altLang="zh-CN" dirty="0" smtClean="0"/>
              <a:t>。</a:t>
            </a:r>
            <a:endParaRPr lang="en-US" altLang="zh-CN" dirty="0" smtClean="0"/>
          </a:p>
          <a:p>
            <a:pPr>
              <a:buFont typeface="Wingdings" panose="05000000000000000000" pitchFamily="2" charset="2"/>
              <a:buChar char="Ø"/>
            </a:pPr>
            <a:r>
              <a:rPr lang="en-US" altLang="zh-CN" dirty="0" err="1" smtClean="0"/>
              <a:t>struct</a:t>
            </a:r>
            <a:r>
              <a:rPr lang="zh-CN" altLang="zh-CN" dirty="0"/>
              <a:t>之后的标识符</a:t>
            </a:r>
            <a:r>
              <a:rPr lang="en-US" altLang="zh-CN" dirty="0"/>
              <a:t>student</a:t>
            </a:r>
            <a:r>
              <a:rPr lang="zh-CN" altLang="zh-CN" dirty="0"/>
              <a:t>是结构体类型的名字</a:t>
            </a:r>
            <a:r>
              <a:rPr lang="zh-CN" altLang="zh-CN" dirty="0" smtClean="0"/>
              <a:t>。</a:t>
            </a:r>
            <a:endParaRPr lang="en-US" altLang="zh-CN" dirty="0" smtClean="0"/>
          </a:p>
          <a:p>
            <a:pPr>
              <a:buFont typeface="Wingdings" panose="05000000000000000000" pitchFamily="2" charset="2"/>
              <a:buChar char="Ø"/>
            </a:pPr>
            <a:r>
              <a:rPr lang="zh-CN" altLang="zh-CN" dirty="0" smtClean="0"/>
              <a:t>用</a:t>
            </a:r>
            <a:r>
              <a:rPr lang="zh-CN" altLang="zh-CN" dirty="0"/>
              <a:t>花</a:t>
            </a:r>
            <a:r>
              <a:rPr lang="zh-CN" altLang="zh-CN" dirty="0" smtClean="0"/>
              <a:t>括</a:t>
            </a:r>
            <a:r>
              <a:rPr lang="zh-CN" altLang="en-US" dirty="0" smtClean="0"/>
              <a:t>“</a:t>
            </a:r>
            <a:r>
              <a:rPr lang="en-US" altLang="zh-CN" dirty="0"/>
              <a:t>{}</a:t>
            </a:r>
            <a:r>
              <a:rPr lang="zh-CN" altLang="en-US" dirty="0" smtClean="0"/>
              <a:t>”</a:t>
            </a:r>
            <a:r>
              <a:rPr lang="en-US" altLang="zh-CN" dirty="0" smtClean="0"/>
              <a:t> </a:t>
            </a:r>
            <a:r>
              <a:rPr lang="zh-CN" altLang="zh-CN" dirty="0" smtClean="0"/>
              <a:t>号</a:t>
            </a:r>
            <a:r>
              <a:rPr lang="zh-CN" altLang="zh-CN" dirty="0"/>
              <a:t>括起来的是结构体成员说明。</a:t>
            </a:r>
          </a:p>
          <a:p>
            <a:pPr>
              <a:buFont typeface="Wingdings" panose="05000000000000000000" pitchFamily="2" charset="2"/>
              <a:buChar char="Ø"/>
            </a:pPr>
            <a:r>
              <a:rPr lang="zh-CN" altLang="zh-CN" dirty="0"/>
              <a:t>上例说明结构体类型</a:t>
            </a:r>
            <a:r>
              <a:rPr lang="en-US" altLang="zh-CN" dirty="0"/>
              <a:t>struct student</a:t>
            </a:r>
            <a:r>
              <a:rPr lang="zh-CN" altLang="zh-CN" dirty="0"/>
              <a:t>有六个成员，分别命名为</a:t>
            </a:r>
            <a:r>
              <a:rPr lang="en-US" altLang="zh-CN" dirty="0"/>
              <a:t>num</a:t>
            </a:r>
            <a:r>
              <a:rPr lang="zh-CN" altLang="zh-CN" dirty="0"/>
              <a:t>、</a:t>
            </a:r>
            <a:r>
              <a:rPr lang="en-US" altLang="zh-CN" dirty="0"/>
              <a:t>name</a:t>
            </a:r>
            <a:r>
              <a:rPr lang="zh-CN" altLang="zh-CN" dirty="0"/>
              <a:t>、</a:t>
            </a:r>
            <a:r>
              <a:rPr lang="en-US" altLang="zh-CN" dirty="0"/>
              <a:t>sex</a:t>
            </a:r>
            <a:r>
              <a:rPr lang="zh-CN" altLang="zh-CN" dirty="0"/>
              <a:t>、</a:t>
            </a:r>
            <a:r>
              <a:rPr lang="en-US" altLang="zh-CN" dirty="0"/>
              <a:t>age</a:t>
            </a:r>
            <a:r>
              <a:rPr lang="zh-CN" altLang="zh-CN" dirty="0"/>
              <a:t>、</a:t>
            </a:r>
            <a:r>
              <a:rPr lang="en-US" altLang="zh-CN" dirty="0"/>
              <a:t>score</a:t>
            </a:r>
            <a:r>
              <a:rPr lang="zh-CN" altLang="zh-CN" dirty="0"/>
              <a:t>和</a:t>
            </a:r>
            <a:r>
              <a:rPr lang="en-US" altLang="zh-CN" dirty="0"/>
              <a:t>addr</a:t>
            </a:r>
            <a:r>
              <a:rPr lang="zh-CN" altLang="zh-CN" dirty="0"/>
              <a:t>，这六个成员分别表示学生的学号、姓名、性别、年龄、成绩和家庭住址，它们各自的类型是不完全相同的。</a:t>
            </a:r>
          </a:p>
          <a:p>
            <a:pPr>
              <a:buFont typeface="Wingdings" panose="05000000000000000000" pitchFamily="2" charset="2"/>
              <a:buChar char="Ø"/>
            </a:pPr>
            <a:r>
              <a:rPr lang="zh-CN" altLang="zh-CN" dirty="0"/>
              <a:t>需要特别指出的是</a:t>
            </a:r>
            <a:r>
              <a:rPr lang="en-US" altLang="zh-CN" dirty="0"/>
              <a:t>“ struct student”</a:t>
            </a:r>
            <a:r>
              <a:rPr lang="zh-CN" altLang="zh-CN" dirty="0"/>
              <a:t>是程序设计者自己定义的类型，它与系统预定义的标准类型</a:t>
            </a:r>
            <a:r>
              <a:rPr lang="en-US" altLang="zh-CN" dirty="0"/>
              <a:t>(</a:t>
            </a:r>
            <a:r>
              <a:rPr lang="zh-CN" altLang="zh-CN" dirty="0"/>
              <a:t>如</a:t>
            </a:r>
            <a:r>
              <a:rPr lang="en-US" altLang="zh-CN" dirty="0"/>
              <a:t>int</a:t>
            </a:r>
            <a:r>
              <a:rPr lang="zh-CN" altLang="zh-CN" dirty="0"/>
              <a:t>、</a:t>
            </a:r>
            <a:r>
              <a:rPr lang="en-US" altLang="zh-CN" dirty="0"/>
              <a:t>char</a:t>
            </a:r>
            <a:r>
              <a:rPr lang="zh-CN" altLang="zh-CN" dirty="0"/>
              <a:t>、</a:t>
            </a:r>
            <a:r>
              <a:rPr lang="en-US" altLang="zh-CN" dirty="0"/>
              <a:t>float</a:t>
            </a:r>
            <a:r>
              <a:rPr lang="zh-CN" altLang="zh-CN" dirty="0"/>
              <a:t>、</a:t>
            </a:r>
            <a:r>
              <a:rPr lang="en-US" altLang="zh-CN" dirty="0"/>
              <a:t>double</a:t>
            </a:r>
            <a:r>
              <a:rPr lang="zh-CN" altLang="zh-CN" dirty="0"/>
              <a:t>等</a:t>
            </a:r>
            <a:r>
              <a:rPr lang="en-US" altLang="zh-CN" dirty="0"/>
              <a:t>)</a:t>
            </a:r>
            <a:r>
              <a:rPr lang="zh-CN" altLang="zh-CN" dirty="0"/>
              <a:t>具有相似的作用，都可以用来定义变量，只不过系统预定义的标准类型是系统声明的，而结构体类型</a:t>
            </a:r>
            <a:r>
              <a:rPr lang="en-US" altLang="zh-CN" dirty="0"/>
              <a:t>struct student</a:t>
            </a:r>
            <a:r>
              <a:rPr lang="zh-CN" altLang="zh-CN" dirty="0"/>
              <a:t>是由程序设计者根据程序的需要指定的。</a:t>
            </a:r>
          </a:p>
          <a:p>
            <a:pPr>
              <a:buFont typeface="Wingdings" panose="05000000000000000000" pitchFamily="2" charset="2"/>
              <a:buChar char="Ø"/>
            </a:pPr>
            <a:endParaRPr lang="zh-CN" altLang="en-US" dirty="0"/>
          </a:p>
        </p:txBody>
      </p:sp>
    </p:spTree>
    <p:extLst>
      <p:ext uri="{BB962C8B-B14F-4D97-AF65-F5344CB8AC3E}">
        <p14:creationId xmlns:p14="http://schemas.microsoft.com/office/powerpoint/2010/main" val="1785482214"/>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marR="0" rtl="0"/>
            <a:r>
              <a:rPr lang="en-US" altLang="zh-CN" b="1" i="0" u="none" strike="noStrike" kern="2200" baseline="0" smtClean="0">
                <a:latin typeface="Calibri" panose="020F0502020204030204" pitchFamily="34" charset="0"/>
                <a:ea typeface="宋体" panose="02010600030101010101" pitchFamily="2" charset="-122"/>
              </a:rPr>
              <a:t>9.1  </a:t>
            </a:r>
            <a:r>
              <a:rPr lang="zh-CN" altLang="en-US" b="1" i="0" u="none" strike="noStrike" kern="2200" baseline="0" smtClean="0">
                <a:latin typeface="Calibri" panose="020F0502020204030204" pitchFamily="34" charset="0"/>
                <a:ea typeface="宋体" panose="02010600030101010101" pitchFamily="2" charset="-122"/>
              </a:rPr>
              <a:t>结构体类型的定义</a:t>
            </a:r>
            <a:endParaRPr lang="zh-CN" altLang="en-US" b="1" i="0" u="none" strike="noStrike" kern="2200" baseline="0" smtClean="0">
              <a:latin typeface="Times New Roman" panose="02020603050405020304" pitchFamily="18" charset="0"/>
              <a:ea typeface="宋体" panose="02010600030101010101" pitchFamily="2" charset="-122"/>
            </a:endParaRPr>
          </a:p>
        </p:txBody>
      </p:sp>
      <p:sp>
        <p:nvSpPr>
          <p:cNvPr id="3" name="文本占位符 2"/>
          <p:cNvSpPr>
            <a:spLocks noGrp="1"/>
          </p:cNvSpPr>
          <p:nvPr>
            <p:ph type="body" idx="1"/>
          </p:nvPr>
        </p:nvSpPr>
        <p:spPr>
          <a:xfrm>
            <a:off x="539496" y="1255058"/>
            <a:ext cx="11048070" cy="5065059"/>
          </a:xfrm>
        </p:spPr>
        <p:txBody>
          <a:bodyPr>
            <a:normAutofit fontScale="55000" lnSpcReduction="20000"/>
          </a:bodyPr>
          <a:lstStyle/>
          <a:p>
            <a:pPr marL="179388" indent="-179388">
              <a:lnSpc>
                <a:spcPct val="170000"/>
              </a:lnSpc>
            </a:pPr>
            <a:r>
              <a:rPr lang="zh-CN" altLang="zh-CN" dirty="0" smtClean="0"/>
              <a:t>声明</a:t>
            </a:r>
            <a:r>
              <a:rPr lang="zh-CN" altLang="zh-CN" dirty="0"/>
              <a:t>一个结构体类型的一般形式为：</a:t>
            </a:r>
          </a:p>
          <a:p>
            <a:pPr marL="0" indent="358775">
              <a:lnSpc>
                <a:spcPct val="170000"/>
              </a:lnSpc>
              <a:buNone/>
            </a:pPr>
            <a:r>
              <a:rPr lang="en-US" altLang="zh-CN" dirty="0"/>
              <a:t>struct </a:t>
            </a:r>
            <a:r>
              <a:rPr lang="zh-CN" altLang="zh-CN" dirty="0"/>
              <a:t>结构体类型名</a:t>
            </a:r>
          </a:p>
          <a:p>
            <a:pPr marL="0" indent="358775">
              <a:lnSpc>
                <a:spcPct val="170000"/>
              </a:lnSpc>
              <a:buNone/>
            </a:pPr>
            <a:r>
              <a:rPr lang="en-US" altLang="zh-CN" dirty="0"/>
              <a:t>{</a:t>
            </a:r>
            <a:endParaRPr lang="zh-CN" altLang="zh-CN" dirty="0"/>
          </a:p>
          <a:p>
            <a:pPr marL="0" indent="358775">
              <a:lnSpc>
                <a:spcPct val="170000"/>
              </a:lnSpc>
              <a:buNone/>
            </a:pPr>
            <a:r>
              <a:rPr lang="zh-CN" altLang="zh-CN" dirty="0"/>
              <a:t>成员说明列表</a:t>
            </a:r>
          </a:p>
          <a:p>
            <a:pPr marL="0" indent="358775">
              <a:lnSpc>
                <a:spcPct val="170000"/>
              </a:lnSpc>
              <a:buNone/>
            </a:pPr>
            <a:r>
              <a:rPr lang="en-US" altLang="zh-CN" dirty="0"/>
              <a:t>};</a:t>
            </a:r>
            <a:endParaRPr lang="zh-CN" altLang="zh-CN" dirty="0"/>
          </a:p>
          <a:p>
            <a:pPr marL="179388" indent="-179388">
              <a:lnSpc>
                <a:spcPct val="170000"/>
              </a:lnSpc>
            </a:pPr>
            <a:r>
              <a:rPr lang="zh-CN" altLang="zh-CN" dirty="0"/>
              <a:t>其中，花括号内的内容是该结构体类型的成员</a:t>
            </a:r>
            <a:r>
              <a:rPr lang="zh-CN" altLang="zh-CN" dirty="0" smtClean="0"/>
              <a:t>说明</a:t>
            </a:r>
            <a:r>
              <a:rPr lang="zh-CN" altLang="en-US" dirty="0" smtClean="0"/>
              <a:t>。</a:t>
            </a:r>
            <a:endParaRPr lang="en-US" altLang="zh-CN" dirty="0" smtClean="0"/>
          </a:p>
          <a:p>
            <a:pPr marL="179388" indent="-179388">
              <a:lnSpc>
                <a:spcPct val="170000"/>
              </a:lnSpc>
            </a:pPr>
            <a:r>
              <a:rPr lang="zh-CN" altLang="zh-CN" dirty="0" smtClean="0"/>
              <a:t>成员</a:t>
            </a:r>
            <a:r>
              <a:rPr lang="zh-CN" altLang="zh-CN" dirty="0"/>
              <a:t>说明的形式为：</a:t>
            </a:r>
          </a:p>
          <a:p>
            <a:pPr marL="0" indent="0">
              <a:lnSpc>
                <a:spcPct val="170000"/>
              </a:lnSpc>
              <a:buNone/>
            </a:pPr>
            <a:r>
              <a:rPr lang="en-US" altLang="zh-CN" dirty="0" smtClean="0"/>
              <a:t>    </a:t>
            </a:r>
            <a:r>
              <a:rPr lang="zh-CN" altLang="zh-CN" dirty="0" smtClean="0"/>
              <a:t>类型</a:t>
            </a:r>
            <a:r>
              <a:rPr lang="zh-CN" altLang="zh-CN" dirty="0"/>
              <a:t>符 成员名</a:t>
            </a:r>
            <a:r>
              <a:rPr lang="en-US" altLang="zh-CN" dirty="0"/>
              <a:t>;</a:t>
            </a:r>
            <a:endParaRPr lang="zh-CN" altLang="zh-CN" dirty="0"/>
          </a:p>
          <a:p>
            <a:pPr marL="179388" indent="-179388">
              <a:lnSpc>
                <a:spcPct val="170000"/>
              </a:lnSpc>
            </a:pPr>
            <a:r>
              <a:rPr lang="zh-CN" altLang="en-US" dirty="0" smtClean="0"/>
              <a:t>例如，</a:t>
            </a:r>
            <a:r>
              <a:rPr lang="zh-CN" altLang="zh-CN" dirty="0" smtClean="0"/>
              <a:t>声明</a:t>
            </a:r>
            <a:r>
              <a:rPr lang="zh-CN" altLang="zh-CN" dirty="0"/>
              <a:t>一个由年、月、日组成的日期结构体类型：</a:t>
            </a:r>
          </a:p>
          <a:p>
            <a:pPr marL="0" indent="358775">
              <a:lnSpc>
                <a:spcPct val="170000"/>
              </a:lnSpc>
              <a:buNone/>
            </a:pPr>
            <a:r>
              <a:rPr lang="en-US" altLang="zh-CN" dirty="0"/>
              <a:t>struct date</a:t>
            </a:r>
            <a:endParaRPr lang="zh-CN" altLang="zh-CN" dirty="0"/>
          </a:p>
          <a:p>
            <a:pPr marL="0" indent="358775">
              <a:lnSpc>
                <a:spcPct val="170000"/>
              </a:lnSpc>
              <a:buNone/>
            </a:pPr>
            <a:r>
              <a:rPr lang="en-US" altLang="zh-CN" dirty="0"/>
              <a:t>{</a:t>
            </a:r>
            <a:endParaRPr lang="zh-CN" altLang="zh-CN" dirty="0"/>
          </a:p>
          <a:p>
            <a:pPr marL="0" indent="358775">
              <a:lnSpc>
                <a:spcPct val="170000"/>
              </a:lnSpc>
              <a:buNone/>
            </a:pPr>
            <a:r>
              <a:rPr lang="en-US" altLang="zh-CN" dirty="0"/>
              <a:t>int year;</a:t>
            </a:r>
            <a:endParaRPr lang="zh-CN" altLang="zh-CN" dirty="0"/>
          </a:p>
          <a:p>
            <a:pPr marL="0" indent="358775">
              <a:lnSpc>
                <a:spcPct val="170000"/>
              </a:lnSpc>
              <a:buNone/>
            </a:pPr>
            <a:r>
              <a:rPr lang="en-US" altLang="zh-CN" dirty="0"/>
              <a:t>int month;</a:t>
            </a:r>
            <a:endParaRPr lang="zh-CN" altLang="zh-CN" dirty="0"/>
          </a:p>
          <a:p>
            <a:pPr marL="0" indent="358775">
              <a:lnSpc>
                <a:spcPct val="170000"/>
              </a:lnSpc>
              <a:buNone/>
            </a:pPr>
            <a:r>
              <a:rPr lang="en-US" altLang="zh-CN" dirty="0"/>
              <a:t>int day;</a:t>
            </a:r>
            <a:endParaRPr lang="zh-CN" altLang="zh-CN" dirty="0"/>
          </a:p>
          <a:p>
            <a:pPr marL="0" indent="358775">
              <a:lnSpc>
                <a:spcPct val="170000"/>
              </a:lnSpc>
              <a:buNone/>
            </a:pPr>
            <a:r>
              <a:rPr lang="en-US" altLang="zh-CN" dirty="0" smtClean="0"/>
              <a:t>};</a:t>
            </a:r>
            <a:endParaRPr lang="zh-CN" altLang="zh-CN" dirty="0"/>
          </a:p>
        </p:txBody>
      </p:sp>
    </p:spTree>
    <p:extLst>
      <p:ext uri="{BB962C8B-B14F-4D97-AF65-F5344CB8AC3E}">
        <p14:creationId xmlns:p14="http://schemas.microsoft.com/office/powerpoint/2010/main" val="252491711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marR="0" rtl="0"/>
            <a:r>
              <a:rPr lang="en-US" altLang="zh-CN" b="1" i="0" u="none" strike="noStrike" kern="2200" baseline="0" smtClean="0">
                <a:latin typeface="Calibri" panose="020F0502020204030204" pitchFamily="34" charset="0"/>
                <a:ea typeface="宋体" panose="02010600030101010101" pitchFamily="2" charset="-122"/>
              </a:rPr>
              <a:t>9.1  </a:t>
            </a:r>
            <a:r>
              <a:rPr lang="zh-CN" altLang="en-US" b="1" i="0" u="none" strike="noStrike" kern="2200" baseline="0" smtClean="0">
                <a:latin typeface="Calibri" panose="020F0502020204030204" pitchFamily="34" charset="0"/>
                <a:ea typeface="宋体" panose="02010600030101010101" pitchFamily="2" charset="-122"/>
              </a:rPr>
              <a:t>结构体类型的定义</a:t>
            </a:r>
            <a:endParaRPr lang="zh-CN" altLang="en-US" b="1" i="0" u="none" strike="noStrike" kern="2200" baseline="0" smtClean="0">
              <a:latin typeface="Times New Roman" panose="02020603050405020304" pitchFamily="18" charset="0"/>
              <a:ea typeface="宋体" panose="02010600030101010101" pitchFamily="2" charset="-122"/>
            </a:endParaRPr>
          </a:p>
        </p:txBody>
      </p:sp>
      <p:sp>
        <p:nvSpPr>
          <p:cNvPr id="3" name="文本占位符 2"/>
          <p:cNvSpPr>
            <a:spLocks noGrp="1"/>
          </p:cNvSpPr>
          <p:nvPr>
            <p:ph type="body" idx="1"/>
          </p:nvPr>
        </p:nvSpPr>
        <p:spPr>
          <a:xfrm>
            <a:off x="539496" y="1264024"/>
            <a:ext cx="11048070" cy="5109881"/>
          </a:xfrm>
        </p:spPr>
        <p:txBody>
          <a:bodyPr>
            <a:noAutofit/>
          </a:bodyPr>
          <a:lstStyle/>
          <a:p>
            <a:pPr marL="179388" indent="-179388"/>
            <a:r>
              <a:rPr lang="zh-CN" altLang="zh-CN" sz="1600" dirty="0" smtClean="0"/>
              <a:t>结构体</a:t>
            </a:r>
            <a:r>
              <a:rPr lang="zh-CN" altLang="zh-CN" sz="1600" dirty="0" smtClean="0"/>
              <a:t>类型</a:t>
            </a:r>
            <a:r>
              <a:rPr lang="zh-CN" altLang="en-US" sz="1600" dirty="0" smtClean="0"/>
              <a:t>的</a:t>
            </a:r>
            <a:r>
              <a:rPr lang="zh-CN" altLang="zh-CN" sz="1600" dirty="0" smtClean="0"/>
              <a:t>嵌套</a:t>
            </a:r>
            <a:r>
              <a:rPr lang="zh-CN" altLang="zh-CN" sz="1600" dirty="0"/>
              <a:t>定义，即一个结构体类型中的某些成员又是其它结构体类型</a:t>
            </a:r>
            <a:r>
              <a:rPr lang="zh-CN" altLang="zh-CN" sz="1600" dirty="0" smtClean="0"/>
              <a:t>。</a:t>
            </a:r>
            <a:endParaRPr lang="en-US" altLang="zh-CN" sz="1600" dirty="0" smtClean="0"/>
          </a:p>
          <a:p>
            <a:pPr marL="179388" indent="-179388"/>
            <a:r>
              <a:rPr lang="zh-CN" altLang="zh-CN" sz="1600" dirty="0" smtClean="0"/>
              <a:t>嵌套</a:t>
            </a:r>
            <a:r>
              <a:rPr lang="zh-CN" altLang="zh-CN" sz="1600" dirty="0"/>
              <a:t>不能包含自身，即不能由自己定义自己。</a:t>
            </a:r>
          </a:p>
          <a:p>
            <a:pPr marL="179388" indent="-179388"/>
            <a:r>
              <a:rPr lang="zh-CN" altLang="zh-CN" sz="1600" dirty="0"/>
              <a:t>例如：</a:t>
            </a:r>
          </a:p>
          <a:p>
            <a:pPr marL="0" indent="358775">
              <a:buNone/>
            </a:pPr>
            <a:r>
              <a:rPr lang="en-US" altLang="zh-CN" sz="1600" dirty="0"/>
              <a:t>struct student</a:t>
            </a:r>
            <a:endParaRPr lang="zh-CN" altLang="zh-CN" sz="1600" dirty="0"/>
          </a:p>
          <a:p>
            <a:pPr marL="0" indent="358775">
              <a:buNone/>
            </a:pPr>
            <a:r>
              <a:rPr lang="en-US" altLang="zh-CN" sz="1600" dirty="0"/>
              <a:t>{</a:t>
            </a:r>
            <a:endParaRPr lang="zh-CN" altLang="zh-CN" sz="1600" dirty="0"/>
          </a:p>
          <a:p>
            <a:pPr marL="0" indent="358775">
              <a:buNone/>
            </a:pPr>
            <a:r>
              <a:rPr lang="en-US" altLang="zh-CN" sz="1600" dirty="0"/>
              <a:t>int num;</a:t>
            </a:r>
            <a:endParaRPr lang="zh-CN" altLang="zh-CN" sz="1600" dirty="0"/>
          </a:p>
          <a:p>
            <a:pPr marL="0" indent="358775">
              <a:buNone/>
            </a:pPr>
            <a:r>
              <a:rPr lang="en-US" altLang="zh-CN" sz="1600" dirty="0"/>
              <a:t>char name[20];</a:t>
            </a:r>
            <a:endParaRPr lang="zh-CN" altLang="zh-CN" sz="1600" dirty="0"/>
          </a:p>
          <a:p>
            <a:pPr marL="0" indent="358775">
              <a:buNone/>
            </a:pPr>
            <a:r>
              <a:rPr lang="en-US" altLang="zh-CN" sz="1600" dirty="0"/>
              <a:t>char sex;</a:t>
            </a:r>
            <a:endParaRPr lang="zh-CN" altLang="zh-CN" sz="1600" dirty="0"/>
          </a:p>
          <a:p>
            <a:pPr marL="0" indent="358775">
              <a:buNone/>
            </a:pPr>
            <a:r>
              <a:rPr lang="en-US" altLang="zh-CN" sz="1600" dirty="0"/>
              <a:t>struct date birthday;</a:t>
            </a:r>
            <a:endParaRPr lang="zh-CN" altLang="zh-CN" sz="1600" dirty="0"/>
          </a:p>
          <a:p>
            <a:pPr marL="0" indent="358775">
              <a:buNone/>
            </a:pPr>
            <a:r>
              <a:rPr lang="en-US" altLang="zh-CN" sz="1600" dirty="0"/>
              <a:t>float score;</a:t>
            </a:r>
            <a:endParaRPr lang="zh-CN" altLang="zh-CN" sz="1600" dirty="0"/>
          </a:p>
          <a:p>
            <a:pPr marL="0" indent="358775">
              <a:buNone/>
            </a:pPr>
            <a:r>
              <a:rPr lang="en-US" altLang="zh-CN" sz="1600" dirty="0"/>
              <a:t>char addr[40];</a:t>
            </a:r>
            <a:endParaRPr lang="zh-CN" altLang="zh-CN" sz="1600" dirty="0"/>
          </a:p>
          <a:p>
            <a:pPr marL="0" indent="358775">
              <a:buNone/>
            </a:pPr>
            <a:r>
              <a:rPr lang="en-US" altLang="zh-CN" sz="1600" dirty="0"/>
              <a:t>};</a:t>
            </a:r>
            <a:endParaRPr lang="zh-CN" altLang="zh-CN" sz="1600" dirty="0"/>
          </a:p>
          <a:p>
            <a:pPr marL="179388" indent="-179388"/>
            <a:r>
              <a:rPr lang="zh-CN" altLang="zh-CN" sz="1600" dirty="0" smtClean="0"/>
              <a:t>结构体</a:t>
            </a:r>
            <a:r>
              <a:rPr lang="zh-CN" altLang="zh-CN" sz="1600" dirty="0"/>
              <a:t>类型</a:t>
            </a:r>
            <a:r>
              <a:rPr lang="en-US" altLang="zh-CN" sz="1600" dirty="0"/>
              <a:t>struct student</a:t>
            </a:r>
            <a:r>
              <a:rPr lang="zh-CN" altLang="zh-CN" sz="1600" dirty="0"/>
              <a:t>含有一个结构体类型成员</a:t>
            </a:r>
            <a:r>
              <a:rPr lang="en-US" altLang="zh-CN" sz="1600" dirty="0"/>
              <a:t>birthday</a:t>
            </a:r>
            <a:r>
              <a:rPr lang="zh-CN" altLang="zh-CN" sz="1600" dirty="0"/>
              <a:t>，其类型为结构体</a:t>
            </a:r>
            <a:r>
              <a:rPr lang="en-US" altLang="zh-CN" sz="1600" dirty="0"/>
              <a:t>struct date</a:t>
            </a:r>
            <a:r>
              <a:rPr lang="zh-CN" altLang="zh-CN" sz="1600" dirty="0" smtClean="0"/>
              <a:t>。</a:t>
            </a:r>
            <a:r>
              <a:rPr lang="en-US" altLang="zh-CN" sz="1600" dirty="0" err="1"/>
              <a:t>struct</a:t>
            </a:r>
            <a:r>
              <a:rPr lang="en-US" altLang="zh-CN" sz="1600" dirty="0"/>
              <a:t> date</a:t>
            </a:r>
            <a:r>
              <a:rPr lang="zh-CN" altLang="zh-CN" sz="1600" dirty="0" smtClean="0"/>
              <a:t>要</a:t>
            </a:r>
            <a:r>
              <a:rPr lang="zh-CN" altLang="zh-CN" sz="1600" dirty="0"/>
              <a:t>先</a:t>
            </a:r>
            <a:r>
              <a:rPr lang="zh-CN" altLang="zh-CN" sz="1600" dirty="0" smtClean="0"/>
              <a:t>声明。</a:t>
            </a:r>
            <a:endParaRPr lang="zh-CN" altLang="en-US" sz="1600" dirty="0"/>
          </a:p>
        </p:txBody>
      </p:sp>
    </p:spTree>
    <p:extLst>
      <p:ext uri="{BB962C8B-B14F-4D97-AF65-F5344CB8AC3E}">
        <p14:creationId xmlns:p14="http://schemas.microsoft.com/office/powerpoint/2010/main" val="205389401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marR="0" rtl="0"/>
            <a:r>
              <a:rPr lang="en-US" altLang="zh-CN" b="1" i="0" u="none" strike="noStrike" kern="2200" baseline="0" smtClean="0">
                <a:latin typeface="Calibri" panose="020F0502020204030204" pitchFamily="34" charset="0"/>
                <a:ea typeface="宋体" panose="02010600030101010101" pitchFamily="2" charset="-122"/>
              </a:rPr>
              <a:t>9</a:t>
            </a:r>
            <a:r>
              <a:rPr lang="en-US" altLang="zh-CN" b="1" i="0" u="none" strike="noStrike" kern="2200" baseline="0" smtClean="0">
                <a:latin typeface="Times New Roman" panose="02020603050405020304" pitchFamily="18" charset="0"/>
                <a:ea typeface="宋体" panose="02010600030101010101" pitchFamily="2" charset="-122"/>
              </a:rPr>
              <a:t>.</a:t>
            </a:r>
            <a:r>
              <a:rPr lang="en-US" altLang="zh-CN" b="1" i="0" u="none" strike="noStrike" kern="2200" baseline="0" smtClean="0">
                <a:latin typeface="Calibri" panose="020F0502020204030204" pitchFamily="34" charset="0"/>
                <a:ea typeface="宋体" panose="02010600030101010101" pitchFamily="2" charset="-122"/>
              </a:rPr>
              <a:t>2  </a:t>
            </a:r>
            <a:r>
              <a:rPr lang="zh-CN" altLang="en-US" b="1" i="0" u="none" strike="noStrike" kern="2200" baseline="0" smtClean="0">
                <a:latin typeface="Calibri" panose="020F0502020204030204" pitchFamily="34" charset="0"/>
                <a:ea typeface="宋体" panose="02010600030101010101" pitchFamily="2" charset="-122"/>
              </a:rPr>
              <a:t>结构体类型变量</a:t>
            </a:r>
            <a:endParaRPr lang="zh-CN" altLang="en-US" b="1" i="0" u="none" strike="noStrike" kern="2200" baseline="0" smtClean="0">
              <a:latin typeface="Times New Roman" panose="02020603050405020304" pitchFamily="18" charset="0"/>
              <a:ea typeface="宋体" panose="02010600030101010101" pitchFamily="2" charset="-122"/>
            </a:endParaRPr>
          </a:p>
        </p:txBody>
      </p:sp>
      <p:sp>
        <p:nvSpPr>
          <p:cNvPr id="3" name="文本占位符 2"/>
          <p:cNvSpPr>
            <a:spLocks noGrp="1"/>
          </p:cNvSpPr>
          <p:nvPr>
            <p:ph type="body" idx="1"/>
          </p:nvPr>
        </p:nvSpPr>
        <p:spPr/>
        <p:txBody>
          <a:bodyPr>
            <a:normAutofit/>
          </a:bodyPr>
          <a:lstStyle/>
          <a:p>
            <a:r>
              <a:rPr lang="zh-CN" altLang="zh-CN" sz="2000" dirty="0"/>
              <a:t>结构体类型声明中详细列出了一个结构体的组成情况、结构体的各成员名及其类型。结构体类型说明了一个数据结构的“模式”，但没有定义“实物</a:t>
            </a:r>
            <a:r>
              <a:rPr lang="en-US" altLang="zh-CN" sz="2000" dirty="0"/>
              <a:t>”</a:t>
            </a:r>
            <a:r>
              <a:rPr lang="zh-CN" altLang="zh-CN" sz="2000" dirty="0"/>
              <a:t>，并不分配实际的存储空间</a:t>
            </a:r>
            <a:r>
              <a:rPr lang="zh-CN" altLang="zh-CN" sz="2000" dirty="0" smtClean="0"/>
              <a:t>。</a:t>
            </a:r>
            <a:endParaRPr lang="en-US" altLang="zh-CN" sz="2000" dirty="0" smtClean="0"/>
          </a:p>
          <a:p>
            <a:r>
              <a:rPr lang="zh-CN" altLang="zh-CN" sz="2000" dirty="0" smtClean="0"/>
              <a:t>程序</a:t>
            </a:r>
            <a:r>
              <a:rPr lang="zh-CN" altLang="zh-CN" sz="2000" dirty="0"/>
              <a:t>要实际使用结构体，必须定义结构体类型变量</a:t>
            </a:r>
            <a:r>
              <a:rPr lang="zh-CN" altLang="zh-CN" sz="2000" dirty="0" smtClean="0"/>
              <a:t>。</a:t>
            </a:r>
            <a:endParaRPr lang="en-US" altLang="zh-CN" sz="2000" dirty="0" smtClean="0"/>
          </a:p>
          <a:p>
            <a:r>
              <a:rPr lang="zh-CN" altLang="zh-CN" sz="2000" dirty="0" smtClean="0"/>
              <a:t>定义</a:t>
            </a:r>
            <a:r>
              <a:rPr lang="zh-CN" altLang="zh-CN" sz="2000" dirty="0"/>
              <a:t>了结构体变量，编译程序为结构体变量分配存储空间，其中各成员的存储格式及其意义与结构体类型保持一致。</a:t>
            </a:r>
          </a:p>
          <a:p>
            <a:endParaRPr lang="zh-CN" altLang="en-US" sz="2000" dirty="0"/>
          </a:p>
        </p:txBody>
      </p:sp>
    </p:spTree>
    <p:extLst>
      <p:ext uri="{BB962C8B-B14F-4D97-AF65-F5344CB8AC3E}">
        <p14:creationId xmlns:p14="http://schemas.microsoft.com/office/powerpoint/2010/main" val="46042822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marR="0" rtl="0"/>
            <a:r>
              <a:rPr lang="en-US" altLang="zh-CN" b="1" i="0" u="none" strike="noStrike" kern="2200" baseline="0" smtClean="0">
                <a:latin typeface="Calibri" panose="020F0502020204030204" pitchFamily="34" charset="0"/>
                <a:ea typeface="宋体" panose="02010600030101010101" pitchFamily="2" charset="-122"/>
              </a:rPr>
              <a:t>9</a:t>
            </a:r>
            <a:r>
              <a:rPr lang="en-US" altLang="zh-CN" b="1" i="0" u="none" strike="noStrike" kern="2200" baseline="0" smtClean="0">
                <a:latin typeface="Times New Roman" panose="02020603050405020304" pitchFamily="18" charset="0"/>
                <a:ea typeface="宋体" panose="02010600030101010101" pitchFamily="2" charset="-122"/>
              </a:rPr>
              <a:t>.</a:t>
            </a:r>
            <a:r>
              <a:rPr lang="en-US" altLang="zh-CN" b="1" i="0" u="none" strike="noStrike" kern="2200" baseline="0" smtClean="0">
                <a:latin typeface="Calibri" panose="020F0502020204030204" pitchFamily="34" charset="0"/>
                <a:ea typeface="宋体" panose="02010600030101010101" pitchFamily="2" charset="-122"/>
              </a:rPr>
              <a:t>2</a:t>
            </a:r>
            <a:r>
              <a:rPr lang="en-US" altLang="zh-CN" b="1" i="0" u="none" strike="noStrike" kern="2200" baseline="0" smtClean="0">
                <a:latin typeface="Times New Roman" panose="02020603050405020304" pitchFamily="18" charset="0"/>
                <a:ea typeface="宋体" panose="02010600030101010101" pitchFamily="2" charset="-122"/>
              </a:rPr>
              <a:t>.</a:t>
            </a:r>
            <a:r>
              <a:rPr lang="en-US" altLang="zh-CN" b="1" i="0" u="none" strike="noStrike" kern="2200" baseline="0" smtClean="0">
                <a:latin typeface="Calibri" panose="020F0502020204030204" pitchFamily="34" charset="0"/>
                <a:ea typeface="宋体" panose="02010600030101010101" pitchFamily="2" charset="-122"/>
              </a:rPr>
              <a:t>1  </a:t>
            </a:r>
            <a:r>
              <a:rPr lang="zh-CN" altLang="en-US" b="1" i="0" u="none" strike="noStrike" kern="2200" baseline="0" smtClean="0">
                <a:latin typeface="Calibri" panose="020F0502020204030204" pitchFamily="34" charset="0"/>
                <a:ea typeface="宋体" panose="02010600030101010101" pitchFamily="2" charset="-122"/>
              </a:rPr>
              <a:t>结构体类型变量的定义</a:t>
            </a:r>
            <a:endParaRPr lang="zh-CN" altLang="en-US" b="1" i="0" u="none" strike="noStrike" kern="2200" baseline="0" smtClean="0">
              <a:latin typeface="Times New Roman" panose="02020603050405020304" pitchFamily="18" charset="0"/>
              <a:ea typeface="宋体" panose="02010600030101010101" pitchFamily="2" charset="-122"/>
            </a:endParaRPr>
          </a:p>
        </p:txBody>
      </p:sp>
      <p:sp>
        <p:nvSpPr>
          <p:cNvPr id="3" name="文本占位符 2"/>
          <p:cNvSpPr>
            <a:spLocks noGrp="1"/>
          </p:cNvSpPr>
          <p:nvPr>
            <p:ph type="body" idx="1"/>
          </p:nvPr>
        </p:nvSpPr>
        <p:spPr/>
        <p:txBody>
          <a:bodyPr>
            <a:normAutofit fontScale="70000" lnSpcReduction="20000"/>
          </a:bodyPr>
          <a:lstStyle/>
          <a:p>
            <a:pPr marL="179388" indent="-179388">
              <a:lnSpc>
                <a:spcPct val="170000"/>
              </a:lnSpc>
            </a:pPr>
            <a:r>
              <a:rPr lang="zh-CN" altLang="zh-CN" dirty="0"/>
              <a:t>结构体类型变量定义可以采取以下三种方法。</a:t>
            </a:r>
          </a:p>
          <a:p>
            <a:pPr marL="0" indent="0">
              <a:lnSpc>
                <a:spcPct val="170000"/>
              </a:lnSpc>
              <a:buNone/>
            </a:pPr>
            <a:r>
              <a:rPr lang="en-US" altLang="zh-CN" dirty="0" smtClean="0"/>
              <a:t>1</a:t>
            </a:r>
            <a:r>
              <a:rPr lang="en-US" altLang="zh-CN" dirty="0"/>
              <a:t>.</a:t>
            </a:r>
            <a:r>
              <a:rPr lang="zh-CN" altLang="zh-CN" dirty="0"/>
              <a:t>先声明结构体类型，再定义变量</a:t>
            </a:r>
          </a:p>
          <a:p>
            <a:pPr marL="179388" indent="-179388">
              <a:lnSpc>
                <a:spcPct val="170000"/>
              </a:lnSpc>
            </a:pPr>
            <a:r>
              <a:rPr lang="zh-CN" altLang="zh-CN" dirty="0" smtClean="0"/>
              <a:t>一般</a:t>
            </a:r>
            <a:r>
              <a:rPr lang="zh-CN" altLang="zh-CN" dirty="0"/>
              <a:t>形式为：</a:t>
            </a:r>
          </a:p>
          <a:p>
            <a:pPr marL="0" indent="358775">
              <a:lnSpc>
                <a:spcPct val="170000"/>
              </a:lnSpc>
              <a:buNone/>
            </a:pPr>
            <a:r>
              <a:rPr lang="en-US" altLang="zh-CN" dirty="0"/>
              <a:t>struct </a:t>
            </a:r>
            <a:r>
              <a:rPr lang="zh-CN" altLang="zh-CN" dirty="0"/>
              <a:t>结构体类型名</a:t>
            </a:r>
          </a:p>
          <a:p>
            <a:pPr marL="0" indent="358775">
              <a:lnSpc>
                <a:spcPct val="170000"/>
              </a:lnSpc>
              <a:buNone/>
            </a:pPr>
            <a:r>
              <a:rPr lang="en-US" altLang="zh-CN" dirty="0"/>
              <a:t>{</a:t>
            </a:r>
            <a:endParaRPr lang="zh-CN" altLang="zh-CN" dirty="0"/>
          </a:p>
          <a:p>
            <a:pPr marL="0" indent="358775">
              <a:lnSpc>
                <a:spcPct val="170000"/>
              </a:lnSpc>
              <a:buNone/>
            </a:pPr>
            <a:r>
              <a:rPr lang="zh-CN" altLang="zh-CN" dirty="0"/>
              <a:t>成员说明列表</a:t>
            </a:r>
          </a:p>
          <a:p>
            <a:pPr marL="0" indent="358775">
              <a:lnSpc>
                <a:spcPct val="170000"/>
              </a:lnSpc>
              <a:buNone/>
            </a:pPr>
            <a:r>
              <a:rPr lang="en-US" altLang="zh-CN" dirty="0"/>
              <a:t>};</a:t>
            </a:r>
            <a:endParaRPr lang="zh-CN" altLang="zh-CN" dirty="0"/>
          </a:p>
          <a:p>
            <a:pPr marL="179388" indent="-179388">
              <a:lnSpc>
                <a:spcPct val="170000"/>
              </a:lnSpc>
            </a:pPr>
            <a:r>
              <a:rPr lang="en-US" altLang="zh-CN" dirty="0"/>
              <a:t>struct </a:t>
            </a:r>
            <a:r>
              <a:rPr lang="zh-CN" altLang="zh-CN" dirty="0"/>
              <a:t>结构体类型名 变量名列表</a:t>
            </a:r>
            <a:r>
              <a:rPr lang="en-US" altLang="zh-CN" dirty="0"/>
              <a:t>;</a:t>
            </a:r>
            <a:endParaRPr lang="zh-CN" altLang="zh-CN" dirty="0"/>
          </a:p>
          <a:p>
            <a:pPr marL="179388" indent="-179388">
              <a:lnSpc>
                <a:spcPct val="170000"/>
              </a:lnSpc>
            </a:pPr>
            <a:r>
              <a:rPr lang="zh-CN" altLang="zh-CN" dirty="0" smtClean="0"/>
              <a:t>例如</a:t>
            </a:r>
            <a:r>
              <a:rPr lang="zh-CN" altLang="zh-CN" dirty="0"/>
              <a:t>，前面已声明了结构体类型</a:t>
            </a:r>
            <a:r>
              <a:rPr lang="en-US" altLang="zh-CN" dirty="0"/>
              <a:t>struct student</a:t>
            </a:r>
            <a:r>
              <a:rPr lang="zh-CN" altLang="zh-CN" dirty="0"/>
              <a:t>，可以用它来定义变量：</a:t>
            </a:r>
          </a:p>
          <a:p>
            <a:pPr marL="179388" indent="-179388">
              <a:lnSpc>
                <a:spcPct val="170000"/>
              </a:lnSpc>
            </a:pPr>
            <a:r>
              <a:rPr lang="en-US" altLang="zh-CN" dirty="0" err="1" smtClean="0"/>
              <a:t>struct</a:t>
            </a:r>
            <a:r>
              <a:rPr lang="en-US" altLang="zh-CN" dirty="0" smtClean="0"/>
              <a:t> </a:t>
            </a:r>
            <a:r>
              <a:rPr lang="en-US" altLang="zh-CN" dirty="0"/>
              <a:t>student </a:t>
            </a:r>
            <a:r>
              <a:rPr lang="en-US" altLang="zh-CN" dirty="0" smtClean="0"/>
              <a:t>stul,stu2</a:t>
            </a:r>
            <a:r>
              <a:rPr lang="en-US" altLang="zh-CN" dirty="0"/>
              <a:t>;</a:t>
            </a:r>
            <a:endParaRPr lang="zh-CN" altLang="zh-CN" dirty="0"/>
          </a:p>
          <a:p>
            <a:pPr marL="179388" indent="-179388">
              <a:lnSpc>
                <a:spcPct val="170000"/>
              </a:lnSpc>
            </a:pPr>
            <a:r>
              <a:rPr lang="zh-CN" altLang="zh-CN" dirty="0"/>
              <a:t>该语句定义了</a:t>
            </a:r>
            <a:r>
              <a:rPr lang="en-US" altLang="zh-CN" dirty="0"/>
              <a:t>stu1</a:t>
            </a:r>
            <a:r>
              <a:rPr lang="zh-CN" altLang="zh-CN" dirty="0"/>
              <a:t>、</a:t>
            </a:r>
            <a:r>
              <a:rPr lang="en-US" altLang="zh-CN" dirty="0"/>
              <a:t>stu2</a:t>
            </a:r>
            <a:r>
              <a:rPr lang="zh-CN" altLang="zh-CN" dirty="0"/>
              <a:t>为</a:t>
            </a:r>
            <a:r>
              <a:rPr lang="en-US" altLang="zh-CN" dirty="0"/>
              <a:t>struct student</a:t>
            </a:r>
            <a:r>
              <a:rPr lang="zh-CN" altLang="zh-CN" dirty="0"/>
              <a:t>类型变量，即</a:t>
            </a:r>
            <a:r>
              <a:rPr lang="en-US" altLang="zh-CN" dirty="0"/>
              <a:t>stu1</a:t>
            </a:r>
            <a:r>
              <a:rPr lang="zh-CN" altLang="zh-CN" dirty="0"/>
              <a:t>、</a:t>
            </a:r>
            <a:r>
              <a:rPr lang="en-US" altLang="zh-CN" dirty="0"/>
              <a:t>stu2</a:t>
            </a:r>
            <a:r>
              <a:rPr lang="zh-CN" altLang="zh-CN" dirty="0"/>
              <a:t>是具有</a:t>
            </a:r>
            <a:r>
              <a:rPr lang="en-US" altLang="zh-CN" dirty="0"/>
              <a:t>struct student</a:t>
            </a:r>
            <a:r>
              <a:rPr lang="zh-CN" altLang="zh-CN" dirty="0"/>
              <a:t>类型的结构体变量</a:t>
            </a:r>
            <a:r>
              <a:rPr lang="zh-CN" altLang="zh-CN" dirty="0" smtClean="0"/>
              <a:t>。</a:t>
            </a:r>
            <a:endParaRPr lang="zh-CN" altLang="zh-CN" dirty="0"/>
          </a:p>
        </p:txBody>
      </p:sp>
    </p:spTree>
    <p:extLst>
      <p:ext uri="{BB962C8B-B14F-4D97-AF65-F5344CB8AC3E}">
        <p14:creationId xmlns:p14="http://schemas.microsoft.com/office/powerpoint/2010/main" val="222600499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marR="0" rtl="0"/>
            <a:r>
              <a:rPr lang="en-US" altLang="zh-CN" b="1" i="0" u="none" strike="noStrike" kern="2200" baseline="0" smtClean="0">
                <a:latin typeface="Calibri" panose="020F0502020204030204" pitchFamily="34" charset="0"/>
                <a:ea typeface="宋体" panose="02010600030101010101" pitchFamily="2" charset="-122"/>
              </a:rPr>
              <a:t>9</a:t>
            </a:r>
            <a:r>
              <a:rPr lang="en-US" altLang="zh-CN" b="1" i="0" u="none" strike="noStrike" kern="2200" baseline="0" smtClean="0">
                <a:latin typeface="Times New Roman" panose="02020603050405020304" pitchFamily="18" charset="0"/>
                <a:ea typeface="宋体" panose="02010600030101010101" pitchFamily="2" charset="-122"/>
              </a:rPr>
              <a:t>.</a:t>
            </a:r>
            <a:r>
              <a:rPr lang="en-US" altLang="zh-CN" b="1" i="0" u="none" strike="noStrike" kern="2200" baseline="0" smtClean="0">
                <a:latin typeface="Calibri" panose="020F0502020204030204" pitchFamily="34" charset="0"/>
                <a:ea typeface="宋体" panose="02010600030101010101" pitchFamily="2" charset="-122"/>
              </a:rPr>
              <a:t>2</a:t>
            </a:r>
            <a:r>
              <a:rPr lang="en-US" altLang="zh-CN" b="1" i="0" u="none" strike="noStrike" kern="2200" baseline="0" smtClean="0">
                <a:latin typeface="Times New Roman" panose="02020603050405020304" pitchFamily="18" charset="0"/>
                <a:ea typeface="宋体" panose="02010600030101010101" pitchFamily="2" charset="-122"/>
              </a:rPr>
              <a:t>.</a:t>
            </a:r>
            <a:r>
              <a:rPr lang="en-US" altLang="zh-CN" b="1" i="0" u="none" strike="noStrike" kern="2200" baseline="0" smtClean="0">
                <a:latin typeface="Calibri" panose="020F0502020204030204" pitchFamily="34" charset="0"/>
                <a:ea typeface="宋体" panose="02010600030101010101" pitchFamily="2" charset="-122"/>
              </a:rPr>
              <a:t>1  </a:t>
            </a:r>
            <a:r>
              <a:rPr lang="zh-CN" altLang="en-US" b="1" i="0" u="none" strike="noStrike" kern="2200" baseline="0" smtClean="0">
                <a:latin typeface="Calibri" panose="020F0502020204030204" pitchFamily="34" charset="0"/>
                <a:ea typeface="宋体" panose="02010600030101010101" pitchFamily="2" charset="-122"/>
              </a:rPr>
              <a:t>结构体类型变量的定义</a:t>
            </a:r>
            <a:endParaRPr lang="zh-CN" altLang="en-US" b="1" i="0" u="none" strike="noStrike" kern="2200" baseline="0" smtClean="0">
              <a:latin typeface="Times New Roman" panose="02020603050405020304" pitchFamily="18" charset="0"/>
              <a:ea typeface="宋体" panose="02010600030101010101" pitchFamily="2" charset="-122"/>
            </a:endParaRPr>
          </a:p>
        </p:txBody>
      </p:sp>
      <p:sp>
        <p:nvSpPr>
          <p:cNvPr id="3" name="文本占位符 2"/>
          <p:cNvSpPr>
            <a:spLocks noGrp="1"/>
          </p:cNvSpPr>
          <p:nvPr>
            <p:ph type="body" idx="1"/>
          </p:nvPr>
        </p:nvSpPr>
        <p:spPr>
          <a:xfrm>
            <a:off x="539496" y="1219200"/>
            <a:ext cx="11048070" cy="5172635"/>
          </a:xfrm>
        </p:spPr>
        <p:txBody>
          <a:bodyPr>
            <a:normAutofit fontScale="62500" lnSpcReduction="20000"/>
          </a:bodyPr>
          <a:lstStyle/>
          <a:p>
            <a:pPr marL="0" indent="0">
              <a:buNone/>
            </a:pPr>
            <a:r>
              <a:rPr lang="en-US" altLang="zh-CN" dirty="0" smtClean="0"/>
              <a:t>2</a:t>
            </a:r>
            <a:r>
              <a:rPr lang="zh-CN" altLang="zh-CN" dirty="0"/>
              <a:t>．在声明类型的同时定义变量</a:t>
            </a:r>
          </a:p>
          <a:p>
            <a:pPr marL="179388" indent="-179388"/>
            <a:r>
              <a:rPr lang="en-US" altLang="zh-CN" dirty="0"/>
              <a:t> </a:t>
            </a:r>
            <a:r>
              <a:rPr lang="zh-CN" altLang="zh-CN" dirty="0" smtClean="0"/>
              <a:t>例如</a:t>
            </a:r>
            <a:r>
              <a:rPr lang="zh-CN" altLang="zh-CN" dirty="0"/>
              <a:t>，有如下结构体类型及变量定义：</a:t>
            </a:r>
          </a:p>
          <a:p>
            <a:pPr marL="0" indent="358775">
              <a:buNone/>
            </a:pPr>
            <a:r>
              <a:rPr lang="en-US" altLang="zh-CN" dirty="0"/>
              <a:t>struct student</a:t>
            </a:r>
            <a:endParaRPr lang="zh-CN" altLang="zh-CN" dirty="0"/>
          </a:p>
          <a:p>
            <a:pPr marL="0" indent="358775">
              <a:buNone/>
            </a:pPr>
            <a:r>
              <a:rPr lang="en-US" altLang="zh-CN" dirty="0"/>
              <a:t>{</a:t>
            </a:r>
            <a:endParaRPr lang="zh-CN" altLang="zh-CN" dirty="0"/>
          </a:p>
          <a:p>
            <a:pPr marL="0" indent="358775">
              <a:buNone/>
            </a:pPr>
            <a:r>
              <a:rPr lang="en-US" altLang="zh-CN" dirty="0"/>
              <a:t>     int num;</a:t>
            </a:r>
            <a:endParaRPr lang="zh-CN" altLang="zh-CN" dirty="0"/>
          </a:p>
          <a:p>
            <a:pPr marL="0" indent="358775">
              <a:buNone/>
            </a:pPr>
            <a:r>
              <a:rPr lang="en-US" altLang="zh-CN" dirty="0"/>
              <a:t>  char name[20];</a:t>
            </a:r>
            <a:endParaRPr lang="zh-CN" altLang="zh-CN" dirty="0"/>
          </a:p>
          <a:p>
            <a:pPr marL="0" indent="358775">
              <a:buNone/>
            </a:pPr>
            <a:r>
              <a:rPr lang="en-US" altLang="zh-CN" dirty="0"/>
              <a:t>     char sex;</a:t>
            </a:r>
            <a:endParaRPr lang="zh-CN" altLang="zh-CN" dirty="0"/>
          </a:p>
          <a:p>
            <a:pPr marL="0" indent="358775">
              <a:buNone/>
            </a:pPr>
            <a:r>
              <a:rPr lang="en-US" altLang="zh-CN" dirty="0"/>
              <a:t>     int age;</a:t>
            </a:r>
            <a:endParaRPr lang="zh-CN" altLang="zh-CN" dirty="0"/>
          </a:p>
          <a:p>
            <a:pPr marL="0" indent="358775">
              <a:buNone/>
            </a:pPr>
            <a:r>
              <a:rPr lang="en-US" altLang="zh-CN" dirty="0"/>
              <a:t>     float score;</a:t>
            </a:r>
            <a:endParaRPr lang="zh-CN" altLang="zh-CN" dirty="0"/>
          </a:p>
          <a:p>
            <a:pPr marL="0" indent="358775">
              <a:buNone/>
            </a:pPr>
            <a:r>
              <a:rPr lang="en-US" altLang="zh-CN" dirty="0"/>
              <a:t>     char addr[40];</a:t>
            </a:r>
            <a:endParaRPr lang="zh-CN" altLang="zh-CN" dirty="0"/>
          </a:p>
          <a:p>
            <a:pPr marL="0" indent="358775">
              <a:buNone/>
            </a:pPr>
            <a:r>
              <a:rPr lang="en-US" altLang="zh-CN" dirty="0"/>
              <a:t>}stul,stu2;</a:t>
            </a:r>
            <a:endParaRPr lang="zh-CN" altLang="zh-CN" dirty="0"/>
          </a:p>
          <a:p>
            <a:pPr marL="179388" indent="-179388"/>
            <a:r>
              <a:rPr lang="zh-CN" altLang="zh-CN" dirty="0" smtClean="0"/>
              <a:t>即</a:t>
            </a:r>
            <a:r>
              <a:rPr lang="zh-CN" altLang="zh-CN" dirty="0"/>
              <a:t>在定义结构体类型</a:t>
            </a:r>
            <a:r>
              <a:rPr lang="en-US" altLang="zh-CN" dirty="0"/>
              <a:t>struct student</a:t>
            </a:r>
            <a:r>
              <a:rPr lang="zh-CN" altLang="zh-CN" dirty="0"/>
              <a:t>的同时，定义了两个</a:t>
            </a:r>
            <a:r>
              <a:rPr lang="en-US" altLang="zh-CN" dirty="0"/>
              <a:t>struct student</a:t>
            </a:r>
            <a:r>
              <a:rPr lang="zh-CN" altLang="zh-CN" dirty="0"/>
              <a:t>类型变量</a:t>
            </a:r>
            <a:r>
              <a:rPr lang="en-US" altLang="zh-CN" dirty="0"/>
              <a:t>stul</a:t>
            </a:r>
            <a:r>
              <a:rPr lang="zh-CN" altLang="zh-CN" dirty="0"/>
              <a:t>和</a:t>
            </a:r>
            <a:r>
              <a:rPr lang="en-US" altLang="zh-CN" dirty="0"/>
              <a:t>stu2</a:t>
            </a:r>
            <a:r>
              <a:rPr lang="zh-CN" altLang="zh-CN" dirty="0" smtClean="0"/>
              <a:t>。</a:t>
            </a:r>
            <a:endParaRPr lang="en-US" altLang="zh-CN" dirty="0" smtClean="0"/>
          </a:p>
          <a:p>
            <a:pPr marL="179388" indent="-179388"/>
            <a:r>
              <a:rPr lang="zh-CN" altLang="zh-CN" dirty="0" smtClean="0"/>
              <a:t>这种</a:t>
            </a:r>
            <a:r>
              <a:rPr lang="zh-CN" altLang="zh-CN" dirty="0"/>
              <a:t>定义方法的一般形式为：</a:t>
            </a:r>
          </a:p>
          <a:p>
            <a:pPr marL="0" indent="358775">
              <a:buNone/>
            </a:pPr>
            <a:r>
              <a:rPr lang="en-US" altLang="zh-CN" dirty="0"/>
              <a:t>struct </a:t>
            </a:r>
            <a:r>
              <a:rPr lang="zh-CN" altLang="zh-CN" dirty="0"/>
              <a:t>结构体类型名</a:t>
            </a:r>
          </a:p>
          <a:p>
            <a:pPr marL="0" indent="358775">
              <a:buNone/>
            </a:pPr>
            <a:r>
              <a:rPr lang="en-US" altLang="zh-CN" dirty="0"/>
              <a:t>{</a:t>
            </a:r>
            <a:endParaRPr lang="zh-CN" altLang="zh-CN" dirty="0"/>
          </a:p>
          <a:p>
            <a:pPr marL="0" indent="358775">
              <a:buNone/>
            </a:pPr>
            <a:r>
              <a:rPr lang="zh-CN" altLang="zh-CN" dirty="0"/>
              <a:t>成员说明列表</a:t>
            </a:r>
          </a:p>
          <a:p>
            <a:pPr marL="0" indent="358775">
              <a:buNone/>
            </a:pPr>
            <a:r>
              <a:rPr lang="en-US" altLang="zh-CN" dirty="0"/>
              <a:t>}</a:t>
            </a:r>
            <a:r>
              <a:rPr lang="zh-CN" altLang="zh-CN" dirty="0"/>
              <a:t>变量名列表</a:t>
            </a:r>
            <a:r>
              <a:rPr lang="en-US" altLang="zh-CN" dirty="0" smtClean="0"/>
              <a:t>;</a:t>
            </a:r>
            <a:endParaRPr lang="zh-CN" altLang="zh-CN" dirty="0"/>
          </a:p>
        </p:txBody>
      </p:sp>
    </p:spTree>
    <p:extLst>
      <p:ext uri="{BB962C8B-B14F-4D97-AF65-F5344CB8AC3E}">
        <p14:creationId xmlns:p14="http://schemas.microsoft.com/office/powerpoint/2010/main" val="607875796"/>
      </p:ext>
    </p:extLst>
  </p:cSld>
  <p:clrMapOvr>
    <a:masterClrMapping/>
  </p:clrMapOvr>
</p:sld>
</file>

<file path=ppt/theme/theme1.xml><?xml version="1.0" encoding="utf-8"?>
<a:theme xmlns:a="http://schemas.openxmlformats.org/drawingml/2006/main" name="欢迎文档">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Segoe UI">
      <a:majorFont>
        <a:latin typeface="Segoe UI Light"/>
        <a:ea typeface=""/>
        <a:cs typeface=""/>
      </a:majorFont>
      <a:minorFont>
        <a:latin typeface="Segoe UI"/>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_36715131_TF10001108.potx" id="{D183F7B2-BB7C-4769-A654-F50CCFED9CE6}" vid="{19F569AA-F1B7-4CD3-A3E0-DFBF7B5FB0CC}"/>
    </a:ext>
  </a:extLst>
</a:theme>
</file>

<file path=ppt/theme/theme2.xml><?xml version="1.0" encoding="utf-8"?>
<a:theme xmlns:a="http://schemas.openxmlformats.org/drawingml/2006/main" name="办公室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Status xmlns="71af3243-3dd4-4a8d-8c0d-dd76da1f02a5">Not started</Status>
    <MediaServiceKeyPoints xmlns="71af3243-3dd4-4a8d-8c0d-dd76da1f02a5"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79F111ED35F8CC479449609E8A0923A6" ma:contentTypeVersion="12" ma:contentTypeDescription="Create a new document." ma:contentTypeScope="" ma:versionID="a8a52e8c320b9a064ae3583ae3861c92">
  <xsd:schema xmlns:xsd="http://www.w3.org/2001/XMLSchema" xmlns:xs="http://www.w3.org/2001/XMLSchema" xmlns:p="http://schemas.microsoft.com/office/2006/metadata/properties" xmlns:ns2="71af3243-3dd4-4a8d-8c0d-dd76da1f02a5" xmlns:ns3="16c05727-aa75-4e4a-9b5f-8a80a1165891" targetNamespace="http://schemas.microsoft.com/office/2006/metadata/properties" ma:root="true" ma:fieldsID="88020cb39231a0945110f9cd888b521a" ns2:_="" ns3:_="">
    <xsd:import namespace="71af3243-3dd4-4a8d-8c0d-dd76da1f02a5"/>
    <xsd:import namespace="16c05727-aa75-4e4a-9b5f-8a80a1165891"/>
    <xsd:element name="properties">
      <xsd:complexType>
        <xsd:sequence>
          <xsd:element name="documentManagement">
            <xsd:complexType>
              <xsd:all>
                <xsd:element ref="ns2:MediaServiceMetadata" minOccurs="0"/>
                <xsd:element ref="ns2:MediaServiceFastMetadata" minOccurs="0"/>
                <xsd:element ref="ns2:MediaServiceOCR" minOccurs="0"/>
                <xsd:element ref="ns2:MediaServiceAutoTags" minOccurs="0"/>
                <xsd:element ref="ns2:MediaServiceEventHashCode" minOccurs="0"/>
                <xsd:element ref="ns2:MediaServiceGenerationTime" minOccurs="0"/>
                <xsd:element ref="ns3:SharedWithUsers" minOccurs="0"/>
                <xsd:element ref="ns3:SharedWithDetails" minOccurs="0"/>
                <xsd:element ref="ns2:MediaServiceAutoKeyPoints" minOccurs="0"/>
                <xsd:element ref="ns2:MediaServiceKeyPoints" minOccurs="0"/>
                <xsd:element ref="ns2:MediaServiceDateTaken" minOccurs="0"/>
                <xsd:element ref="ns2:Statu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1af3243-3dd4-4a8d-8c0d-dd76da1f02a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CR" ma:index="10" nillable="true" ma:displayName="MediaServiceOCR" ma:internalName="MediaServiceOCR" ma:readOnly="true">
      <xsd:simpleType>
        <xsd:restriction base="dms:Note">
          <xsd:maxLength value="255"/>
        </xsd:restriction>
      </xsd:simpleType>
    </xsd:element>
    <xsd:element name="MediaServiceAutoTags" ma:index="11" nillable="true" ma:displayName="MediaServiceAutoTags" ma:internalName="MediaServiceAutoTags"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false">
      <xsd:simpleType>
        <xsd:restriction base="dms:Note">
          <xsd:maxLength value="255"/>
        </xsd:restriction>
      </xsd:simpleType>
    </xsd:element>
    <xsd:element name="MediaServiceDateTaken" ma:index="18" nillable="true" ma:displayName="MediaServiceDateTaken" ma:hidden="true" ma:internalName="MediaServiceDateTaken" ma:readOnly="true">
      <xsd:simpleType>
        <xsd:restriction base="dms:Text"/>
      </xsd:simpleType>
    </xsd:element>
    <xsd:element name="Status" ma:index="19" nillable="true" ma:displayName="Status" ma:default="Not started" ma:format="Dropdown" ma:internalName="Status">
      <xsd:simpleType>
        <xsd:restriction base="dms:Choice">
          <xsd:enumeration value="Not started"/>
          <xsd:enumeration value="In Progress"/>
          <xsd:enumeration value="Completed"/>
        </xsd:restriction>
      </xsd:simpleType>
    </xsd:element>
  </xsd:schema>
  <xsd:schema xmlns:xsd="http://www.w3.org/2001/XMLSchema" xmlns:xs="http://www.w3.org/2001/XMLSchema" xmlns:dms="http://schemas.microsoft.com/office/2006/documentManagement/types" xmlns:pc="http://schemas.microsoft.com/office/infopath/2007/PartnerControls" targetNamespace="16c05727-aa75-4e4a-9b5f-8a80a1165891" elementFormDefault="qualified">
    <xsd:import namespace="http://schemas.microsoft.com/office/2006/documentManagement/types"/>
    <xsd:import namespace="http://schemas.microsoft.com/office/infopath/2007/PartnerControls"/>
    <xsd:element name="SharedWithUsers" ma:index="14"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7EE8C63A-4744-4DE4-BB49-0FF0B5375C60}">
  <ds:schemaRefs>
    <ds:schemaRef ds:uri="http://schemas.microsoft.com/sharepoint/v3/contenttype/forms"/>
  </ds:schemaRefs>
</ds:datastoreItem>
</file>

<file path=customXml/itemProps2.xml><?xml version="1.0" encoding="utf-8"?>
<ds:datastoreItem xmlns:ds="http://schemas.openxmlformats.org/officeDocument/2006/customXml" ds:itemID="{950072C5-DDE0-4258-BA7A-4D4B80DFA632}">
  <ds:schemaRefs>
    <ds:schemaRef ds:uri="http://purl.org/dc/elements/1.1/"/>
    <ds:schemaRef ds:uri="http://www.w3.org/XML/1998/namespace"/>
    <ds:schemaRef ds:uri="http://schemas.microsoft.com/office/2006/documentManagement/types"/>
    <ds:schemaRef ds:uri="71af3243-3dd4-4a8d-8c0d-dd76da1f02a5"/>
    <ds:schemaRef ds:uri="http://purl.org/dc/terms/"/>
    <ds:schemaRef ds:uri="http://purl.org/dc/dcmitype/"/>
    <ds:schemaRef ds:uri="http://schemas.microsoft.com/office/infopath/2007/PartnerControls"/>
    <ds:schemaRef ds:uri="http://schemas.openxmlformats.org/package/2006/metadata/core-properties"/>
    <ds:schemaRef ds:uri="16c05727-aa75-4e4a-9b5f-8a80a1165891"/>
    <ds:schemaRef ds:uri="http://schemas.microsoft.com/office/2006/metadata/properties"/>
  </ds:schemaRefs>
</ds:datastoreItem>
</file>

<file path=customXml/itemProps3.xml><?xml version="1.0" encoding="utf-8"?>
<ds:datastoreItem xmlns:ds="http://schemas.openxmlformats.org/officeDocument/2006/customXml" ds:itemID="{FD7FC771-7DFE-49DA-B577-71181BFBCB2E}">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1af3243-3dd4-4a8d-8c0d-dd76da1f02a5"/>
    <ds:schemaRef ds:uri="16c05727-aa75-4e4a-9b5f-8a80a1165891"/>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欢迎使用 PowerPoint</Template>
  <TotalTime>0</TotalTime>
  <Words>3657</Words>
  <PresentationFormat>宽屏</PresentationFormat>
  <Paragraphs>397</Paragraphs>
  <Slides>27</Slides>
  <Notes>2</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27</vt:i4>
      </vt:variant>
    </vt:vector>
  </HeadingPairs>
  <TitlesOfParts>
    <vt:vector size="36" baseType="lpstr">
      <vt:lpstr>Microsoft YaHei UI</vt:lpstr>
      <vt:lpstr>宋体</vt:lpstr>
      <vt:lpstr>幼圆</vt:lpstr>
      <vt:lpstr>Arial</vt:lpstr>
      <vt:lpstr>Calibri</vt:lpstr>
      <vt:lpstr>Segoe UI Light</vt:lpstr>
      <vt:lpstr>Times New Roman</vt:lpstr>
      <vt:lpstr>Wingdings</vt:lpstr>
      <vt:lpstr>欢迎文档</vt:lpstr>
      <vt:lpstr>C语言程序设计</vt:lpstr>
      <vt:lpstr>第9章 结构体</vt:lpstr>
      <vt:lpstr>9.1  结构体类型的定义</vt:lpstr>
      <vt:lpstr>9.1  结构体类型的定义</vt:lpstr>
      <vt:lpstr>9.1  结构体类型的定义</vt:lpstr>
      <vt:lpstr>9.1  结构体类型的定义</vt:lpstr>
      <vt:lpstr>9.2  结构体类型变量</vt:lpstr>
      <vt:lpstr>9.2.1  结构体类型变量的定义</vt:lpstr>
      <vt:lpstr>9.2.1  结构体类型变量的定义</vt:lpstr>
      <vt:lpstr>9.2.1  结构体类型变量的定义</vt:lpstr>
      <vt:lpstr>9.2.1  结构体类型变量的定义</vt:lpstr>
      <vt:lpstr>9.2.2 结构体变量的初始化</vt:lpstr>
      <vt:lpstr>9.2.3  结构体变量的引用</vt:lpstr>
      <vt:lpstr>9.2.3  结构体变量的引用</vt:lpstr>
      <vt:lpstr>9.2.4  结构体变量的输入和输出</vt:lpstr>
      <vt:lpstr>9.3  结构体数组</vt:lpstr>
      <vt:lpstr>9.3  结构体数组</vt:lpstr>
      <vt:lpstr>9.3.2  结构体数组的应用举例</vt:lpstr>
      <vt:lpstr>9.4 结构体指针</vt:lpstr>
      <vt:lpstr>9.4.1 指向结构体变量的指针</vt:lpstr>
      <vt:lpstr>9.4.1 指向结构体变量的指针</vt:lpstr>
      <vt:lpstr>9.4.2 指向结构体数组的指针</vt:lpstr>
      <vt:lpstr>9.4.2 指向结构体数组的指针</vt:lpstr>
      <vt:lpstr>9.5  结构体与函数</vt:lpstr>
      <vt:lpstr>9.5.1  结构体变量作为函数参数</vt:lpstr>
      <vt:lpstr>9.5.2 指向结构体变量的指针作为函数参数</vt:lpstr>
      <vt:lpstr>作业</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keywords/>
  <cp:lastModifiedBy/>
  <dcterms:created xsi:type="dcterms:W3CDTF">2024-02-10T23:59:59Z</dcterms:created>
  <dcterms:modified xsi:type="dcterms:W3CDTF">2024-02-12T09:56:42Z</dcterms:modified>
  <cp:version/>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0x01010079F111ED35F8CC479449609E8A0923A6</vt:lpwstr>
  </property>
</Properties>
</file>