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</p:sldMasterIdLst>
  <p:notesMasterIdLst>
    <p:notesMasterId r:id="rId29"/>
  </p:notesMasterIdLst>
  <p:sldIdLst>
    <p:sldId id="383" r:id="rId2"/>
    <p:sldId id="351" r:id="rId3"/>
    <p:sldId id="369" r:id="rId4"/>
    <p:sldId id="312" r:id="rId5"/>
    <p:sldId id="350" r:id="rId6"/>
    <p:sldId id="370" r:id="rId7"/>
    <p:sldId id="349" r:id="rId8"/>
    <p:sldId id="371" r:id="rId9"/>
    <p:sldId id="317" r:id="rId10"/>
    <p:sldId id="372" r:id="rId11"/>
    <p:sldId id="311" r:id="rId12"/>
    <p:sldId id="373" r:id="rId13"/>
    <p:sldId id="320" r:id="rId14"/>
    <p:sldId id="374" r:id="rId15"/>
    <p:sldId id="353" r:id="rId16"/>
    <p:sldId id="375" r:id="rId17"/>
    <p:sldId id="376" r:id="rId18"/>
    <p:sldId id="377" r:id="rId19"/>
    <p:sldId id="356" r:id="rId20"/>
    <p:sldId id="378" r:id="rId21"/>
    <p:sldId id="379" r:id="rId22"/>
    <p:sldId id="380" r:id="rId23"/>
    <p:sldId id="381" r:id="rId24"/>
    <p:sldId id="313" r:id="rId25"/>
    <p:sldId id="352" r:id="rId26"/>
    <p:sldId id="382" r:id="rId27"/>
    <p:sldId id="384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229BBF"/>
    <a:srgbClr val="FFFFFF"/>
    <a:srgbClr val="104D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6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DA2873-3F4A-4E5D-ACE2-1D3B091564F6}" type="datetimeFigureOut">
              <a:rPr lang="zh-CN" altLang="en-US" smtClean="0"/>
              <a:t>2024/2/11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1C0FC-93B3-42CD-AA0C-9FFE556AAB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756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973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10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13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16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17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18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19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20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21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23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noProof="0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在“幻灯片放映”模式下，选择箭头访问相应链接。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410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C0FC-93B3-42CD-AA0C-9FFE556AABFF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9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82907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7934A-FEC9-4BB9-8BB5-977D197AF4C4}" type="datetimeFigureOut">
              <a:rPr lang="zh-CN" altLang="en-US" smtClean="0"/>
              <a:t>2024/2/11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56097-ED0D-470B-A309-C09CEA0909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B5CC9C9-07BC-4707-90C5-5B2085007611}"/>
              </a:ext>
            </a:extLst>
          </p:cNvPr>
          <p:cNvSpPr/>
          <p:nvPr userDrawn="1"/>
        </p:nvSpPr>
        <p:spPr>
          <a:xfrm>
            <a:off x="-1" y="-22631"/>
            <a:ext cx="12191999" cy="900201"/>
          </a:xfrm>
          <a:prstGeom prst="rect">
            <a:avLst/>
          </a:prstGeom>
          <a:solidFill>
            <a:srgbClr val="FFFFFF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9CC880E-9053-46B0-9309-80D992566904}"/>
              </a:ext>
            </a:extLst>
          </p:cNvPr>
          <p:cNvSpPr/>
          <p:nvPr userDrawn="1"/>
        </p:nvSpPr>
        <p:spPr>
          <a:xfrm>
            <a:off x="0" y="904905"/>
            <a:ext cx="12191999" cy="4571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03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837746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5" y="2560320"/>
            <a:ext cx="11397555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第五级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500868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6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427148"/>
            <a:ext cx="10515600" cy="4749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7934A-FEC9-4BB9-8BB5-977D197AF4C4}" type="datetimeFigureOut">
              <a:rPr lang="zh-CN" altLang="en-US" smtClean="0"/>
              <a:t>2024/2/11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56097-ED0D-470B-A309-C09CEA0909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86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3" r:id="rId2"/>
    <p:sldLayoutId id="2147483674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0"/>
        </a:spcBef>
        <a:buClr>
          <a:srgbClr val="FF0000"/>
        </a:buClr>
        <a:buSzPct val="8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0"/>
        </a:spcBef>
        <a:buClr>
          <a:srgbClr val="FF0000"/>
        </a:buClr>
        <a:buSzPct val="8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0"/>
        </a:spcBef>
        <a:buClr>
          <a:srgbClr val="FF0000"/>
        </a:buClr>
        <a:buSzPct val="8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0"/>
        </a:spcBef>
        <a:buClr>
          <a:srgbClr val="FF0000"/>
        </a:buClr>
        <a:buSzPct val="8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0"/>
        </a:spcBef>
        <a:buClr>
          <a:srgbClr val="FF0000"/>
        </a:buClr>
        <a:buSzPct val="8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 smtClean="0">
                <a:solidFill>
                  <a:schemeClr val="bg1"/>
                </a:solidFill>
              </a:rPr>
              <a:t>C</a:t>
            </a:r>
            <a:r>
              <a:rPr lang="zh-CN" altLang="en-US" sz="4800" dirty="0" smtClean="0">
                <a:solidFill>
                  <a:schemeClr val="bg1"/>
                </a:solidFill>
              </a:rPr>
              <a:t>语言程序设计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38200" y="3551924"/>
            <a:ext cx="9582736" cy="1137793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zh-CN" altLang="en-US" sz="2400" dirty="0" smtClean="0">
                <a:solidFill>
                  <a:schemeClr val="bg1"/>
                </a:solidFill>
              </a:rPr>
              <a:t>第</a:t>
            </a:r>
            <a:r>
              <a:rPr lang="en-US" altLang="zh-CN" sz="2400" dirty="0" smtClean="0">
                <a:solidFill>
                  <a:schemeClr val="bg1"/>
                </a:solidFill>
              </a:rPr>
              <a:t>10</a:t>
            </a:r>
            <a:r>
              <a:rPr lang="zh-CN" altLang="en-US" dirty="0" smtClean="0">
                <a:solidFill>
                  <a:schemeClr val="bg1"/>
                </a:solidFill>
              </a:rPr>
              <a:t>章  文件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48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10.2.2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文件的打开操作</a:t>
            </a:r>
          </a:p>
        </p:txBody>
      </p:sp>
      <p:sp>
        <p:nvSpPr>
          <p:cNvPr id="6" name="Rectangle 1"/>
          <p:cNvSpPr>
            <a:spLocks/>
          </p:cNvSpPr>
          <p:nvPr/>
        </p:nvSpPr>
        <p:spPr bwMode="auto">
          <a:xfrm>
            <a:off x="4358504" y="1281955"/>
            <a:ext cx="1895475" cy="32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Helvetica" pitchFamily="34" charset="0"/>
              </a:rPr>
              <a:t>文件的操作方式</a:t>
            </a:r>
            <a:endParaRPr lang="zh-CN" altLang="en-US" sz="13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Helvetica" pitchFamily="34" charset="0"/>
            </a:endParaRPr>
          </a:p>
        </p:txBody>
      </p:sp>
      <p:graphicFrame>
        <p:nvGraphicFramePr>
          <p:cNvPr id="7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694768"/>
              </p:ext>
            </p:extLst>
          </p:nvPr>
        </p:nvGraphicFramePr>
        <p:xfrm>
          <a:off x="1613201" y="1774361"/>
          <a:ext cx="7760166" cy="4731391"/>
        </p:xfrm>
        <a:graphic>
          <a:graphicData uri="http://schemas.openxmlformats.org/drawingml/2006/table">
            <a:tbl>
              <a:tblPr/>
              <a:tblGrid>
                <a:gridCol w="1800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58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文件操作方式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含     义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2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″r″ 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（只读）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为只读打开一个字符文件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3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″w″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（只写）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为只写打开一个字符文件，文件指针指向文件首部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7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″a″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（追加）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打开字符文件，指向文件尾，在已存在的文件中追加数据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5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</a:t>
                      </a:r>
                      <a:r>
                        <a:rPr kumimoji="0" lang="en-US" altLang="zh-CN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rb</a:t>
                      </a: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（只读）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为只读打开一个二进制文件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9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″wb″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（只写）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为只写打开一个二进制文件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42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″ab″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（追加）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打开二进制文件，以向文件追加数据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42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″r+″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（读写）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以读写方式打开一个已存在的字符文件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57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″w+″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（读写）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为读写建立一个新的字符文件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57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″a+″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（读写）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为读写打开一个字符文件，进行追加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45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″rb+″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（读写）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为读写打开一个二进制文件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57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″wb+″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（读写）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为读写建立一个新的二进制文件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36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″ab+″</a:t>
                      </a: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（读写）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为读写打开一个二进制文件进行追加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144" marR="32144" marT="32155" marB="3215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760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04492" y="278371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10.2.2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文件的打开操作</a:t>
            </a: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1739164" y="1242062"/>
            <a:ext cx="206466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0" dirty="0" smtClean="0">
                <a:ea typeface="微软雅黑" panose="020B0503020204020204" pitchFamily="34" charset="-122"/>
                <a:cs typeface="Times New Roman" panose="02020603050405020304" pitchFamily="18" charset="0"/>
                <a:sym typeface="Helvetica" pitchFamily="34" charset="0"/>
              </a:rPr>
              <a:t>文件打开操作举例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691459" y="1736638"/>
            <a:ext cx="6781422" cy="486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2145" tIns="32145" rIns="32145" bIns="32145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1457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642915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964372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285829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1607287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1928744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250201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2571659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下面的程序打开一个由路径指明的文件：</a:t>
            </a:r>
            <a:endParaRPr kumimoji="1" lang="zh-CN" altLang="en-US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itchFamily="18" charset="0"/>
            </a:endParaRPr>
          </a:p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FILE  * </a:t>
            </a:r>
            <a:r>
              <a:rPr kumimoji="1" lang="en-US" altLang="zh-CN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fp</a:t>
            </a: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；</a:t>
            </a:r>
            <a:endParaRPr kumimoji="1" lang="zh-CN" altLang="en-US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itchFamily="18" charset="0"/>
            </a:endParaRPr>
          </a:p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if  ((</a:t>
            </a:r>
            <a:r>
              <a:rPr kumimoji="1" lang="en-US" altLang="zh-CN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fp</a:t>
            </a: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</a:t>
            </a: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＝ </a:t>
            </a:r>
            <a:r>
              <a:rPr kumimoji="1" lang="en-US" altLang="zh-CN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fopen</a:t>
            </a: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(″c:\\</a:t>
            </a:r>
            <a:r>
              <a:rPr kumimoji="1" lang="en-US" altLang="zh-CN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chen</a:t>
            </a: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\\student1.dat″,″</a:t>
            </a:r>
            <a:r>
              <a:rPr kumimoji="1" lang="en-US" altLang="zh-CN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wb</a:t>
            </a: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＋</a:t>
            </a: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″)) </a:t>
            </a: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＝＝ </a:t>
            </a: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NULL)</a:t>
            </a:r>
            <a:endParaRPr kumimoji="1" lang="en-US" altLang="zh-CN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{  </a:t>
            </a:r>
            <a:r>
              <a:rPr kumimoji="1" lang="en-US" altLang="zh-CN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printf</a:t>
            </a: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(″File cannot be opened\n″)</a:t>
            </a: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；</a:t>
            </a:r>
            <a:endParaRPr kumimoji="1" lang="zh-CN" altLang="en-US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itchFamily="18" charset="0"/>
            </a:endParaRPr>
          </a:p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  </a:t>
            </a: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exit(1)</a:t>
            </a: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；</a:t>
            </a:r>
            <a:endParaRPr kumimoji="1" lang="zh-CN" altLang="en-US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itchFamily="18" charset="0"/>
            </a:endParaRPr>
          </a:p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}</a:t>
            </a:r>
            <a:endParaRPr kumimoji="1" lang="en-US" altLang="zh-CN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else</a:t>
            </a:r>
            <a:endParaRPr kumimoji="1" lang="en-US" altLang="zh-CN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{</a:t>
            </a: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　</a:t>
            </a:r>
            <a:endParaRPr kumimoji="1" lang="zh-CN" altLang="en-US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itchFamily="18" charset="0"/>
            </a:endParaRPr>
          </a:p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   </a:t>
            </a:r>
            <a:r>
              <a:rPr kumimoji="1" lang="en-US" altLang="zh-CN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printf</a:t>
            </a: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(″File opened for writing and reading \n″)</a:t>
            </a: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；</a:t>
            </a:r>
            <a:endParaRPr kumimoji="1" lang="zh-CN" altLang="en-US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itchFamily="18" charset="0"/>
            </a:endParaRPr>
          </a:p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   </a:t>
            </a: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…</a:t>
            </a:r>
            <a:endParaRPr kumimoji="1" lang="en-US" altLang="zh-CN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7488" marR="0" lvl="0" indent="-217488" algn="l" defTabSz="584200" rtl="0" eaLnBrk="0" fontAlgn="base" latinLnBrk="0" hangingPunct="0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}</a:t>
            </a:r>
            <a:endParaRPr kumimoji="1" lang="en-US" altLang="zh-CN" sz="20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38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4259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10.2.3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关闭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标准文件</a:t>
            </a:r>
          </a:p>
        </p:txBody>
      </p:sp>
      <p:sp>
        <p:nvSpPr>
          <p:cNvPr id="76" name="Text Box 3"/>
          <p:cNvSpPr txBox="1">
            <a:spLocks noChangeArrowheads="1"/>
          </p:cNvSpPr>
          <p:nvPr/>
        </p:nvSpPr>
        <p:spPr bwMode="auto">
          <a:xfrm>
            <a:off x="1018415" y="2518537"/>
            <a:ext cx="4082091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参数</a:t>
            </a:r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说明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要关闭的文件指针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018416" y="1239932"/>
            <a:ext cx="350564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函数</a:t>
            </a:r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原型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fclose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(FILE *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);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091401" y="3746811"/>
            <a:ext cx="6865321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返回</a:t>
            </a:r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值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若成功，返回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若出错，返回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EOF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-1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000" dirty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49929" y="5306754"/>
            <a:ext cx="5828180" cy="1298321"/>
            <a:chOff x="4311399" y="4549141"/>
            <a:chExt cx="5828180" cy="1298321"/>
          </a:xfrm>
        </p:grpSpPr>
        <p:sp>
          <p:nvSpPr>
            <p:cNvPr id="16" name="Text Box 3"/>
            <p:cNvSpPr txBox="1">
              <a:spLocks noChangeArrowheads="1"/>
            </p:cNvSpPr>
            <p:nvPr/>
          </p:nvSpPr>
          <p:spPr bwMode="auto">
            <a:xfrm>
              <a:off x="4311399" y="5293464"/>
              <a:ext cx="582818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不用</a:t>
              </a: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的文件应关闭，防止数据破坏</a:t>
              </a:r>
              <a:r>
                <a:rPr lang="zh-CN" altLang="en-US" sz="2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丢失。</a:t>
              </a:r>
              <a:endPara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90"/>
            <p:cNvGrpSpPr>
              <a:grpSpLocks/>
            </p:cNvGrpSpPr>
            <p:nvPr/>
          </p:nvGrpSpPr>
          <p:grpSpPr bwMode="auto">
            <a:xfrm>
              <a:off x="5034841" y="4549141"/>
              <a:ext cx="1746250" cy="727075"/>
              <a:chOff x="1488528" y="2642203"/>
              <a:chExt cx="1746281" cy="727404"/>
            </a:xfrm>
          </p:grpSpPr>
          <p:sp>
            <p:nvSpPr>
              <p:cNvPr id="18" name="Text Box 8"/>
              <p:cNvSpPr txBox="1">
                <a:spLocks noChangeArrowheads="1"/>
              </p:cNvSpPr>
              <p:nvPr/>
            </p:nvSpPr>
            <p:spPr bwMode="auto">
              <a:xfrm>
                <a:off x="1696495" y="2820083"/>
                <a:ext cx="1538314" cy="460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itchFamily="2" charset="-122"/>
                  </a:rPr>
                  <a:t>     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505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注意：</a:t>
                </a: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488528" y="2642203"/>
                <a:ext cx="635466" cy="727404"/>
                <a:chOff x="2116138" y="2506419"/>
                <a:chExt cx="338137" cy="422275"/>
              </a:xfrm>
              <a:solidFill>
                <a:srgbClr val="FF5050"/>
              </a:solidFill>
            </p:grpSpPr>
            <p:sp>
              <p:nvSpPr>
                <p:cNvPr id="20" name="Freeform 20"/>
                <p:cNvSpPr>
                  <a:spLocks noEditPoints="1"/>
                </p:cNvSpPr>
                <p:nvPr/>
              </p:nvSpPr>
              <p:spPr bwMode="auto">
                <a:xfrm>
                  <a:off x="2116138" y="2506419"/>
                  <a:ext cx="338137" cy="422275"/>
                </a:xfrm>
                <a:custGeom>
                  <a:avLst/>
                  <a:gdLst>
                    <a:gd name="T0" fmla="*/ 147 w 216"/>
                    <a:gd name="T1" fmla="*/ 233 h 270"/>
                    <a:gd name="T2" fmla="*/ 165 w 216"/>
                    <a:gd name="T3" fmla="*/ 200 h 270"/>
                    <a:gd name="T4" fmla="*/ 216 w 216"/>
                    <a:gd name="T5" fmla="*/ 108 h 270"/>
                    <a:gd name="T6" fmla="*/ 108 w 216"/>
                    <a:gd name="T7" fmla="*/ 0 h 270"/>
                    <a:gd name="T8" fmla="*/ 0 w 216"/>
                    <a:gd name="T9" fmla="*/ 108 h 270"/>
                    <a:gd name="T10" fmla="*/ 51 w 216"/>
                    <a:gd name="T11" fmla="*/ 200 h 270"/>
                    <a:gd name="T12" fmla="*/ 70 w 216"/>
                    <a:gd name="T13" fmla="*/ 233 h 270"/>
                    <a:gd name="T14" fmla="*/ 70 w 216"/>
                    <a:gd name="T15" fmla="*/ 247 h 270"/>
                    <a:gd name="T16" fmla="*/ 93 w 216"/>
                    <a:gd name="T17" fmla="*/ 270 h 270"/>
                    <a:gd name="T18" fmla="*/ 123 w 216"/>
                    <a:gd name="T19" fmla="*/ 270 h 270"/>
                    <a:gd name="T20" fmla="*/ 147 w 216"/>
                    <a:gd name="T21" fmla="*/ 247 h 270"/>
                    <a:gd name="T22" fmla="*/ 147 w 216"/>
                    <a:gd name="T23" fmla="*/ 233 h 270"/>
                    <a:gd name="T24" fmla="*/ 124 w 216"/>
                    <a:gd name="T25" fmla="*/ 224 h 270"/>
                    <a:gd name="T26" fmla="*/ 92 w 216"/>
                    <a:gd name="T27" fmla="*/ 224 h 270"/>
                    <a:gd name="T28" fmla="*/ 64 w 216"/>
                    <a:gd name="T29" fmla="*/ 180 h 270"/>
                    <a:gd name="T30" fmla="*/ 23 w 216"/>
                    <a:gd name="T31" fmla="*/ 108 h 270"/>
                    <a:gd name="T32" fmla="*/ 108 w 216"/>
                    <a:gd name="T33" fmla="*/ 23 h 270"/>
                    <a:gd name="T34" fmla="*/ 193 w 216"/>
                    <a:gd name="T35" fmla="*/ 108 h 270"/>
                    <a:gd name="T36" fmla="*/ 153 w 216"/>
                    <a:gd name="T37" fmla="*/ 180 h 270"/>
                    <a:gd name="T38" fmla="*/ 124 w 216"/>
                    <a:gd name="T39" fmla="*/ 224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6" h="270">
                      <a:moveTo>
                        <a:pt x="147" y="233"/>
                      </a:moveTo>
                      <a:cubicBezTo>
                        <a:pt x="147" y="219"/>
                        <a:pt x="153" y="207"/>
                        <a:pt x="165" y="200"/>
                      </a:cubicBezTo>
                      <a:cubicBezTo>
                        <a:pt x="195" y="181"/>
                        <a:pt x="216" y="147"/>
                        <a:pt x="216" y="108"/>
                      </a:cubicBezTo>
                      <a:cubicBezTo>
                        <a:pt x="216" y="49"/>
                        <a:pt x="168" y="0"/>
                        <a:pt x="108" y="0"/>
                      </a:cubicBezTo>
                      <a:cubicBezTo>
                        <a:pt x="49" y="0"/>
                        <a:pt x="0" y="49"/>
                        <a:pt x="0" y="108"/>
                      </a:cubicBezTo>
                      <a:cubicBezTo>
                        <a:pt x="0" y="147"/>
                        <a:pt x="21" y="181"/>
                        <a:pt x="51" y="200"/>
                      </a:cubicBezTo>
                      <a:cubicBezTo>
                        <a:pt x="63" y="207"/>
                        <a:pt x="70" y="219"/>
                        <a:pt x="70" y="233"/>
                      </a:cubicBezTo>
                      <a:cubicBezTo>
                        <a:pt x="70" y="247"/>
                        <a:pt x="70" y="247"/>
                        <a:pt x="70" y="247"/>
                      </a:cubicBezTo>
                      <a:cubicBezTo>
                        <a:pt x="93" y="270"/>
                        <a:pt x="93" y="270"/>
                        <a:pt x="93" y="270"/>
                      </a:cubicBezTo>
                      <a:cubicBezTo>
                        <a:pt x="123" y="270"/>
                        <a:pt x="123" y="270"/>
                        <a:pt x="123" y="270"/>
                      </a:cubicBezTo>
                      <a:cubicBezTo>
                        <a:pt x="147" y="247"/>
                        <a:pt x="147" y="247"/>
                        <a:pt x="147" y="247"/>
                      </a:cubicBezTo>
                      <a:lnTo>
                        <a:pt x="147" y="233"/>
                      </a:lnTo>
                      <a:close/>
                      <a:moveTo>
                        <a:pt x="124" y="224"/>
                      </a:moveTo>
                      <a:cubicBezTo>
                        <a:pt x="92" y="224"/>
                        <a:pt x="92" y="224"/>
                        <a:pt x="92" y="224"/>
                      </a:cubicBezTo>
                      <a:cubicBezTo>
                        <a:pt x="89" y="206"/>
                        <a:pt x="79" y="190"/>
                        <a:pt x="64" y="180"/>
                      </a:cubicBezTo>
                      <a:cubicBezTo>
                        <a:pt x="38" y="165"/>
                        <a:pt x="23" y="138"/>
                        <a:pt x="23" y="108"/>
                      </a:cubicBezTo>
                      <a:cubicBezTo>
                        <a:pt x="23" y="62"/>
                        <a:pt x="61" y="23"/>
                        <a:pt x="108" y="23"/>
                      </a:cubicBezTo>
                      <a:cubicBezTo>
                        <a:pt x="155" y="23"/>
                        <a:pt x="193" y="62"/>
                        <a:pt x="193" y="108"/>
                      </a:cubicBezTo>
                      <a:cubicBezTo>
                        <a:pt x="193" y="138"/>
                        <a:pt x="178" y="165"/>
                        <a:pt x="153" y="180"/>
                      </a:cubicBezTo>
                      <a:cubicBezTo>
                        <a:pt x="137" y="190"/>
                        <a:pt x="127" y="206"/>
                        <a:pt x="124" y="2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>
                    <a:contourClr>
                      <a:srgbClr val="FFFFFF"/>
                    </a:contourClr>
                  </a:sp3d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1" name="Freeform 21"/>
                <p:cNvSpPr>
                  <a:spLocks/>
                </p:cNvSpPr>
                <p:nvPr/>
              </p:nvSpPr>
              <p:spPr bwMode="auto">
                <a:xfrm>
                  <a:off x="2212975" y="2581031"/>
                  <a:ext cx="144462" cy="180975"/>
                </a:xfrm>
                <a:custGeom>
                  <a:avLst/>
                  <a:gdLst>
                    <a:gd name="T0" fmla="*/ 57 w 91"/>
                    <a:gd name="T1" fmla="*/ 44 h 114"/>
                    <a:gd name="T2" fmla="*/ 75 w 91"/>
                    <a:gd name="T3" fmla="*/ 0 h 114"/>
                    <a:gd name="T4" fmla="*/ 0 w 91"/>
                    <a:gd name="T5" fmla="*/ 70 h 114"/>
                    <a:gd name="T6" fmla="*/ 34 w 91"/>
                    <a:gd name="T7" fmla="*/ 70 h 114"/>
                    <a:gd name="T8" fmla="*/ 16 w 91"/>
                    <a:gd name="T9" fmla="*/ 114 h 114"/>
                    <a:gd name="T10" fmla="*/ 91 w 91"/>
                    <a:gd name="T11" fmla="*/ 44 h 114"/>
                    <a:gd name="T12" fmla="*/ 57 w 91"/>
                    <a:gd name="T13" fmla="*/ 4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114">
                      <a:moveTo>
                        <a:pt x="57" y="44"/>
                      </a:moveTo>
                      <a:lnTo>
                        <a:pt x="75" y="0"/>
                      </a:lnTo>
                      <a:lnTo>
                        <a:pt x="0" y="70"/>
                      </a:lnTo>
                      <a:lnTo>
                        <a:pt x="34" y="70"/>
                      </a:lnTo>
                      <a:lnTo>
                        <a:pt x="16" y="114"/>
                      </a:lnTo>
                      <a:lnTo>
                        <a:pt x="91" y="44"/>
                      </a:lnTo>
                      <a:lnTo>
                        <a:pt x="57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>
                    <a:contourClr>
                      <a:srgbClr val="FFFFFF"/>
                    </a:contourClr>
                  </a:sp3d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</p:grpSp>
      </p:grpSp>
      <p:sp>
        <p:nvSpPr>
          <p:cNvPr id="22" name="Rectangle 1"/>
          <p:cNvSpPr>
            <a:spLocks/>
          </p:cNvSpPr>
          <p:nvPr/>
        </p:nvSpPr>
        <p:spPr bwMode="auto">
          <a:xfrm>
            <a:off x="5526840" y="1239931"/>
            <a:ext cx="2322512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0" dirty="0">
                <a:ea typeface="微软雅黑" panose="020B0503020204020204" pitchFamily="34" charset="-122"/>
                <a:cs typeface="Times New Roman" panose="02020603050405020304" pitchFamily="18" charset="0"/>
                <a:sym typeface="Helvetica" pitchFamily="34" charset="0"/>
              </a:rPr>
              <a:t>文件的关闭操作举例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5526840" y="1795104"/>
            <a:ext cx="5422900" cy="315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2145" tIns="32145" rIns="32145" bIns="32145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84200">
              <a:lnSpc>
                <a:spcPct val="110000"/>
              </a:lnSpc>
              <a:spcBef>
                <a:spcPts val="425"/>
              </a:spcBef>
              <a:buNone/>
            </a:pP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下面是一个测试关闭文件成功与否的程序段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:</a:t>
            </a:r>
            <a:endParaRPr lang="en-US" altLang="zh-CN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defTabSz="584200">
              <a:lnSpc>
                <a:spcPct val="110000"/>
              </a:lnSpc>
              <a:spcBef>
                <a:spcPts val="350"/>
              </a:spcBef>
              <a:buNone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if (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fclose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(fp2)</a:t>
            </a: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！＝ 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0)</a:t>
            </a:r>
            <a:endParaRPr lang="en-US" altLang="zh-CN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defTabSz="584200">
              <a:lnSpc>
                <a:spcPct val="110000"/>
              </a:lnSpc>
              <a:spcBef>
                <a:spcPts val="350"/>
              </a:spcBef>
              <a:buNone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{</a:t>
            </a: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　</a:t>
            </a:r>
            <a:endParaRPr lang="zh-CN" altLang="en-US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itchFamily="18" charset="0"/>
            </a:endParaRPr>
          </a:p>
          <a:p>
            <a:pPr marL="0" indent="0" defTabSz="584200">
              <a:lnSpc>
                <a:spcPct val="110000"/>
              </a:lnSpc>
              <a:spcBef>
                <a:spcPts val="350"/>
              </a:spcBef>
              <a:buNone/>
            </a:pP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    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printf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(″\n File cannot be closed″)</a:t>
            </a: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；</a:t>
            </a:r>
            <a:endParaRPr lang="zh-CN" altLang="en-US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itchFamily="18" charset="0"/>
            </a:endParaRPr>
          </a:p>
          <a:p>
            <a:pPr marL="0" indent="0" defTabSz="584200">
              <a:lnSpc>
                <a:spcPct val="110000"/>
              </a:lnSpc>
              <a:spcBef>
                <a:spcPts val="350"/>
              </a:spcBef>
              <a:buNone/>
            </a:pP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    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exit (1)</a:t>
            </a: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；</a:t>
            </a:r>
            <a:endParaRPr lang="zh-CN" altLang="en-US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itchFamily="18" charset="0"/>
            </a:endParaRPr>
          </a:p>
          <a:p>
            <a:pPr marL="0" indent="0" defTabSz="584200">
              <a:lnSpc>
                <a:spcPct val="110000"/>
              </a:lnSpc>
              <a:spcBef>
                <a:spcPts val="350"/>
              </a:spcBef>
              <a:buNone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}</a:t>
            </a:r>
            <a:endParaRPr lang="en-US" altLang="zh-CN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defTabSz="584200">
              <a:lnSpc>
                <a:spcPct val="110000"/>
              </a:lnSpc>
              <a:spcBef>
                <a:spcPts val="350"/>
              </a:spcBef>
              <a:buNone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else</a:t>
            </a:r>
            <a:endParaRPr lang="en-US" altLang="zh-CN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 defTabSz="584200">
              <a:lnSpc>
                <a:spcPct val="110000"/>
              </a:lnSpc>
              <a:spcBef>
                <a:spcPts val="350"/>
              </a:spcBef>
              <a:buNone/>
            </a:pP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    </a:t>
            </a:r>
            <a:r>
              <a:rPr lang="en-US" altLang="zh-CN" sz="20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printf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itchFamily="18" charset="0"/>
              </a:rPr>
              <a:t> (″\n  File is now closed″)</a:t>
            </a: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； </a:t>
            </a:r>
            <a:endParaRPr lang="zh-CN" altLang="en-US" sz="20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90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utoUpdateAnimBg="0"/>
      <p:bldP spid="12" grpId="0" autoUpdateAnimBg="0"/>
      <p:bldP spid="5" grpId="0" autoUpdateAnimBg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 Box 3"/>
          <p:cNvSpPr txBox="1">
            <a:spLocks noChangeArrowheads="1"/>
          </p:cNvSpPr>
          <p:nvPr/>
        </p:nvSpPr>
        <p:spPr bwMode="auto">
          <a:xfrm>
            <a:off x="953363" y="1965877"/>
            <a:ext cx="9759378" cy="96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判断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文件结束函数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：文本文件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中，数据以字符的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ASCII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码值形式存放，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ASCII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码值的范围是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0~255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，不可能出现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-1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，因此可以用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EOF(-1)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作为文件的结束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标志。</a:t>
            </a:r>
            <a:endParaRPr lang="zh-CN" altLang="en-US" sz="2000" dirty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24"/>
          <p:cNvGrpSpPr>
            <a:grpSpLocks/>
          </p:cNvGrpSpPr>
          <p:nvPr/>
        </p:nvGrpSpPr>
        <p:grpSpPr bwMode="auto">
          <a:xfrm>
            <a:off x="812962" y="1240983"/>
            <a:ext cx="4186385" cy="554038"/>
            <a:chOff x="1620098" y="1340762"/>
            <a:chExt cx="4185598" cy="553853"/>
          </a:xfrm>
        </p:grpSpPr>
        <p:grpSp>
          <p:nvGrpSpPr>
            <p:cNvPr id="11" name="组合 49"/>
            <p:cNvGrpSpPr>
              <a:grpSpLocks/>
            </p:cNvGrpSpPr>
            <p:nvPr/>
          </p:nvGrpSpPr>
          <p:grpSpPr bwMode="auto">
            <a:xfrm>
              <a:off x="1620098" y="1340762"/>
              <a:ext cx="4185598" cy="553853"/>
              <a:chOff x="467940" y="1291611"/>
              <a:chExt cx="4186189" cy="553816"/>
            </a:xfrm>
          </p:grpSpPr>
          <p:sp>
            <p:nvSpPr>
              <p:cNvPr id="14" name="对角圆角矩形 13"/>
              <p:cNvSpPr/>
              <p:nvPr/>
            </p:nvSpPr>
            <p:spPr>
              <a:xfrm>
                <a:off x="467940" y="1340804"/>
                <a:ext cx="4186189" cy="504623"/>
              </a:xfrm>
              <a:prstGeom prst="round2DiagRect">
                <a:avLst>
                  <a:gd name="adj1" fmla="val 30205"/>
                  <a:gd name="adj2" fmla="val 0"/>
                </a:avLst>
              </a:prstGeom>
              <a:solidFill>
                <a:schemeClr val="accent3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121711" tIns="60857" rIns="121711" bIns="60857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2F2F2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rPr>
                  <a:t>  </a:t>
                </a: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15" name="组合 48"/>
              <p:cNvGrpSpPr>
                <a:grpSpLocks noChangeAspect="1"/>
              </p:cNvGrpSpPr>
              <p:nvPr/>
            </p:nvGrpSpPr>
            <p:grpSpPr bwMode="auto">
              <a:xfrm>
                <a:off x="683833" y="1291611"/>
                <a:ext cx="549715" cy="523008"/>
                <a:chOff x="2700010" y="3789834"/>
                <a:chExt cx="458095" cy="435841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2700009" y="3789834"/>
                  <a:ext cx="431250" cy="432422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7" name="TextBox 47"/>
                <p:cNvSpPr txBox="1">
                  <a:spLocks noChangeArrowheads="1"/>
                </p:cNvSpPr>
                <p:nvPr/>
              </p:nvSpPr>
              <p:spPr bwMode="auto">
                <a:xfrm>
                  <a:off x="2771800" y="3789834"/>
                  <a:ext cx="386305" cy="4358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1.</a:t>
                  </a:r>
                  <a:endPara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3" name="TextBox 15"/>
            <p:cNvSpPr txBox="1">
              <a:spLocks noChangeArrowheads="1"/>
            </p:cNvSpPr>
            <p:nvPr/>
          </p:nvSpPr>
          <p:spPr bwMode="auto">
            <a:xfrm>
              <a:off x="2339751" y="1412776"/>
              <a:ext cx="3465944" cy="461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b="1" kern="0" dirty="0">
                  <a:solidFill>
                    <a:srgbClr val="FFFFFF"/>
                  </a:solidFill>
                </a:rPr>
                <a:t>判断文件是否结束函数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073644" y="3067449"/>
            <a:ext cx="10033952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在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二进制文件中，会有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-1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值的出现，因此不能采用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EOF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作为文件结束标志，这时可以用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feof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函数来判断文件是否结束。需要指出的是，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feof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函数同样可以用于判断文本文件是否结束。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feof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函数的一般调用形式为：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feof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文件指针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496075" y="278371"/>
            <a:ext cx="50802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10.2.4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操作状态检测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120971" y="5329211"/>
            <a:ext cx="1003395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例如：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feof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表示当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指向的文件到达文件尾时，函数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feof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的值为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，否则为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0818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utoUpdateAnimBg="0"/>
      <p:bldP spid="12" grpId="0" autoUpdateAnimBg="0"/>
      <p:bldP spid="1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 Box 3"/>
          <p:cNvSpPr txBox="1">
            <a:spLocks noChangeArrowheads="1"/>
          </p:cNvSpPr>
          <p:nvPr/>
        </p:nvSpPr>
        <p:spPr bwMode="auto">
          <a:xfrm>
            <a:off x="953364" y="2183991"/>
            <a:ext cx="9759378" cy="111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判断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文件操作是否有错函数的一般调用形式为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ferror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文件指针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);</a:t>
            </a:r>
          </a:p>
        </p:txBody>
      </p:sp>
      <p:grpSp>
        <p:nvGrpSpPr>
          <p:cNvPr id="9" name="组合 24"/>
          <p:cNvGrpSpPr>
            <a:grpSpLocks/>
          </p:cNvGrpSpPr>
          <p:nvPr/>
        </p:nvGrpSpPr>
        <p:grpSpPr bwMode="auto">
          <a:xfrm>
            <a:off x="812962" y="1240983"/>
            <a:ext cx="5020091" cy="554038"/>
            <a:chOff x="1620098" y="1340762"/>
            <a:chExt cx="5019147" cy="553853"/>
          </a:xfrm>
        </p:grpSpPr>
        <p:grpSp>
          <p:nvGrpSpPr>
            <p:cNvPr id="11" name="组合 49"/>
            <p:cNvGrpSpPr>
              <a:grpSpLocks/>
            </p:cNvGrpSpPr>
            <p:nvPr/>
          </p:nvGrpSpPr>
          <p:grpSpPr bwMode="auto">
            <a:xfrm>
              <a:off x="1620098" y="1340762"/>
              <a:ext cx="4773209" cy="553853"/>
              <a:chOff x="467940" y="1291611"/>
              <a:chExt cx="4773883" cy="553816"/>
            </a:xfrm>
          </p:grpSpPr>
          <p:sp>
            <p:nvSpPr>
              <p:cNvPr id="14" name="对角圆角矩形 13"/>
              <p:cNvSpPr/>
              <p:nvPr/>
            </p:nvSpPr>
            <p:spPr>
              <a:xfrm>
                <a:off x="467940" y="1340804"/>
                <a:ext cx="4773883" cy="504623"/>
              </a:xfrm>
              <a:prstGeom prst="round2DiagRect">
                <a:avLst>
                  <a:gd name="adj1" fmla="val 30205"/>
                  <a:gd name="adj2" fmla="val 0"/>
                </a:avLst>
              </a:prstGeom>
              <a:solidFill>
                <a:schemeClr val="accent3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121711" tIns="60857" rIns="121711" bIns="60857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2F2F2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rPr>
                  <a:t>  </a:t>
                </a: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15" name="组合 48"/>
              <p:cNvGrpSpPr>
                <a:grpSpLocks noChangeAspect="1"/>
              </p:cNvGrpSpPr>
              <p:nvPr/>
            </p:nvGrpSpPr>
            <p:grpSpPr bwMode="auto">
              <a:xfrm>
                <a:off x="683833" y="1291611"/>
                <a:ext cx="549715" cy="523008"/>
                <a:chOff x="2700010" y="3789834"/>
                <a:chExt cx="458095" cy="435841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2700009" y="3789834"/>
                  <a:ext cx="431250" cy="432422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7" name="TextBox 47"/>
                <p:cNvSpPr txBox="1">
                  <a:spLocks noChangeArrowheads="1"/>
                </p:cNvSpPr>
                <p:nvPr/>
              </p:nvSpPr>
              <p:spPr bwMode="auto">
                <a:xfrm>
                  <a:off x="2771800" y="3789834"/>
                  <a:ext cx="386305" cy="4358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2.</a:t>
                  </a:r>
                  <a:endPara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3" name="TextBox 15"/>
            <p:cNvSpPr txBox="1">
              <a:spLocks noChangeArrowheads="1"/>
            </p:cNvSpPr>
            <p:nvPr/>
          </p:nvSpPr>
          <p:spPr bwMode="auto">
            <a:xfrm>
              <a:off x="2339751" y="1412776"/>
              <a:ext cx="4299494" cy="461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b="1" kern="0" dirty="0">
                  <a:solidFill>
                    <a:srgbClr val="FFFFFF"/>
                  </a:solidFill>
                </a:rPr>
                <a:t>判断文件操作是否有错函数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073644" y="3593031"/>
            <a:ext cx="988237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例如：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ferror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表示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如果函数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ferror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返回的值为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，文件操作未出错；如果返回一个非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值，文件操作出错。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496075" y="278371"/>
            <a:ext cx="50802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10.2.4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操作状态检测</a:t>
            </a:r>
          </a:p>
        </p:txBody>
      </p:sp>
    </p:spTree>
    <p:extLst>
      <p:ext uri="{BB962C8B-B14F-4D97-AF65-F5344CB8AC3E}">
        <p14:creationId xmlns:p14="http://schemas.microsoft.com/office/powerpoint/2010/main" val="193776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utoUpdateAnimBg="0"/>
      <p:bldP spid="1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0802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10.2.5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文件读写操作</a:t>
            </a:r>
          </a:p>
        </p:txBody>
      </p:sp>
      <p:sp>
        <p:nvSpPr>
          <p:cNvPr id="76" name="Text Box 3"/>
          <p:cNvSpPr txBox="1">
            <a:spLocks noChangeArrowheads="1"/>
          </p:cNvSpPr>
          <p:nvPr/>
        </p:nvSpPr>
        <p:spPr bwMode="auto">
          <a:xfrm>
            <a:off x="1346811" y="3742824"/>
            <a:ext cx="535936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例如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ch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=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fgetc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 fp1 );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928052" y="1957720"/>
            <a:ext cx="9112932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读写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文件字符的函数每执行一次，只能读写文件中的一个字符。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从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磁盘文件读取字符的函数是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fgetc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()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，其形式为：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fgetc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( FILE  *stream );</a:t>
            </a:r>
          </a:p>
        </p:txBody>
      </p:sp>
      <p:grpSp>
        <p:nvGrpSpPr>
          <p:cNvPr id="5" name="组合 24"/>
          <p:cNvGrpSpPr>
            <a:grpSpLocks/>
          </p:cNvGrpSpPr>
          <p:nvPr/>
        </p:nvGrpSpPr>
        <p:grpSpPr bwMode="auto">
          <a:xfrm>
            <a:off x="812962" y="1240983"/>
            <a:ext cx="4161710" cy="554038"/>
            <a:chOff x="1620098" y="1340762"/>
            <a:chExt cx="4160928" cy="553853"/>
          </a:xfrm>
        </p:grpSpPr>
        <p:grpSp>
          <p:nvGrpSpPr>
            <p:cNvPr id="6" name="组合 49"/>
            <p:cNvGrpSpPr>
              <a:grpSpLocks/>
            </p:cNvGrpSpPr>
            <p:nvPr/>
          </p:nvGrpSpPr>
          <p:grpSpPr bwMode="auto">
            <a:xfrm>
              <a:off x="1620098" y="1340762"/>
              <a:ext cx="4160928" cy="553853"/>
              <a:chOff x="467940" y="1291611"/>
              <a:chExt cx="4161516" cy="553816"/>
            </a:xfrm>
          </p:grpSpPr>
          <p:sp>
            <p:nvSpPr>
              <p:cNvPr id="8" name="对角圆角矩形 7"/>
              <p:cNvSpPr/>
              <p:nvPr/>
            </p:nvSpPr>
            <p:spPr>
              <a:xfrm>
                <a:off x="467940" y="1340804"/>
                <a:ext cx="4161516" cy="504623"/>
              </a:xfrm>
              <a:prstGeom prst="round2DiagRect">
                <a:avLst>
                  <a:gd name="adj1" fmla="val 30205"/>
                  <a:gd name="adj2" fmla="val 0"/>
                </a:avLst>
              </a:prstGeom>
              <a:solidFill>
                <a:schemeClr val="accent3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121711" tIns="60857" rIns="121711" bIns="60857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2F2F2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rPr>
                  <a:t>  </a:t>
                </a: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9" name="组合 48"/>
              <p:cNvGrpSpPr>
                <a:grpSpLocks noChangeAspect="1"/>
              </p:cNvGrpSpPr>
              <p:nvPr/>
            </p:nvGrpSpPr>
            <p:grpSpPr bwMode="auto">
              <a:xfrm>
                <a:off x="683833" y="1291611"/>
                <a:ext cx="549715" cy="523008"/>
                <a:chOff x="2700010" y="3789834"/>
                <a:chExt cx="458095" cy="435841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2700009" y="3789834"/>
                  <a:ext cx="431250" cy="432422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1" name="TextBox 47"/>
                <p:cNvSpPr txBox="1">
                  <a:spLocks noChangeArrowheads="1"/>
                </p:cNvSpPr>
                <p:nvPr/>
              </p:nvSpPr>
              <p:spPr bwMode="auto">
                <a:xfrm>
                  <a:off x="2771800" y="3789834"/>
                  <a:ext cx="386305" cy="4358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1.</a:t>
                  </a:r>
                  <a:endPara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TextBox 15"/>
            <p:cNvSpPr txBox="1">
              <a:spLocks noChangeArrowheads="1"/>
            </p:cNvSpPr>
            <p:nvPr/>
          </p:nvSpPr>
          <p:spPr bwMode="auto">
            <a:xfrm>
              <a:off x="2339751" y="1412776"/>
              <a:ext cx="3382563" cy="461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b="1" kern="0" dirty="0">
                  <a:solidFill>
                    <a:srgbClr val="FFFFFF"/>
                  </a:solidFill>
                </a:rPr>
                <a:t>读写文件中字符的函数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346811" y="4514936"/>
            <a:ext cx="860687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将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一个字符写入磁盘文件的函数是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fputc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()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，其形式为：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fputc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ch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, FILE  *stream );</a:t>
            </a:r>
          </a:p>
        </p:txBody>
      </p:sp>
    </p:spTree>
    <p:extLst>
      <p:ext uri="{BB962C8B-B14F-4D97-AF65-F5344CB8AC3E}">
        <p14:creationId xmlns:p14="http://schemas.microsoft.com/office/powerpoint/2010/main" val="106021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utoUpdateAnimBg="0"/>
      <p:bldP spid="12" grpId="0" autoUpdateAnimBg="0"/>
      <p:bldP spid="1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608002" y="1014582"/>
            <a:ext cx="1530350" cy="708025"/>
            <a:chOff x="1388679" y="1973253"/>
            <a:chExt cx="1696237" cy="735667"/>
          </a:xfrm>
        </p:grpSpPr>
        <p:grpSp>
          <p:nvGrpSpPr>
            <p:cNvPr id="6" name="组合 12"/>
            <p:cNvGrpSpPr>
              <a:grpSpLocks/>
            </p:cNvGrpSpPr>
            <p:nvPr/>
          </p:nvGrpSpPr>
          <p:grpSpPr bwMode="auto">
            <a:xfrm>
              <a:off x="1893667" y="2133140"/>
              <a:ext cx="1191249" cy="502816"/>
              <a:chOff x="2115617" y="1673324"/>
              <a:chExt cx="1191175" cy="502741"/>
            </a:xfrm>
          </p:grpSpPr>
          <p:sp>
            <p:nvSpPr>
              <p:cNvPr id="8" name="Rectangle 10"/>
              <p:cNvSpPr>
                <a:spLocks noChangeArrowheads="1"/>
              </p:cNvSpPr>
              <p:nvPr/>
            </p:nvSpPr>
            <p:spPr bwMode="auto">
              <a:xfrm>
                <a:off x="2115629" y="1673436"/>
                <a:ext cx="1191163" cy="503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itchFamily="2" charset="2"/>
                  <a:buChar char="v"/>
                  <a:defRPr sz="2800" b="1"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itchFamily="34" charset="0"/>
                  <a:buNone/>
                  <a:defRPr/>
                </a:pPr>
                <a:endParaRPr lang="zh-CN" altLang="zh-CN" sz="1800" b="0" kern="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  <a:sym typeface="Arial" pitchFamily="34" charset="0"/>
                </a:endParaRPr>
              </a:p>
            </p:txBody>
          </p:sp>
          <p:sp>
            <p:nvSpPr>
              <p:cNvPr id="9" name="Text Box 12"/>
              <p:cNvSpPr txBox="1">
                <a:spLocks noChangeArrowheads="1"/>
              </p:cNvSpPr>
              <p:nvPr/>
            </p:nvSpPr>
            <p:spPr bwMode="auto">
              <a:xfrm>
                <a:off x="2307411" y="1694877"/>
                <a:ext cx="999381" cy="47992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itchFamily="2" charset="2"/>
                  <a:buChar char="v"/>
                  <a:defRPr sz="2800" b="1"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itchFamily="34" charset="0"/>
                  <a:buNone/>
                  <a:defRPr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方正姚体" pitchFamily="2" charset="-122"/>
                    <a:ea typeface="方正姚体" pitchFamily="2" charset="-122"/>
                    <a:sym typeface="宋体" pitchFamily="2" charset="-122"/>
                  </a:rPr>
                  <a:t>例题</a:t>
                </a:r>
                <a:endParaRPr lang="zh-CN" altLang="zh-CN" sz="2400" kern="0" dirty="0" smtClean="0">
                  <a:solidFill>
                    <a:srgbClr val="FFFFFF"/>
                  </a:solidFill>
                  <a:latin typeface="方正姚体" pitchFamily="2" charset="-122"/>
                  <a:ea typeface="方正姚体" pitchFamily="2" charset="-122"/>
                  <a:sym typeface="宋体" pitchFamily="2" charset="-122"/>
                </a:endParaRPr>
              </a:p>
            </p:txBody>
          </p:sp>
        </p:grpSp>
        <p:pic>
          <p:nvPicPr>
            <p:cNvPr id="7" name="图片 1" descr="k68_cn_2008428181542_0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8679" y="1973253"/>
              <a:ext cx="735049" cy="735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Shape 77"/>
          <p:cNvSpPr>
            <a:spLocks noChangeArrowheads="1"/>
          </p:cNvSpPr>
          <p:nvPr/>
        </p:nvSpPr>
        <p:spPr bwMode="auto">
          <a:xfrm>
            <a:off x="939583" y="1722607"/>
            <a:ext cx="9957716" cy="519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457200" indent="-4572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#include "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stdio.h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"   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/*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包含标准输入输出头文件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#include &lt;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windows.h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&gt;                     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void  main( )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{ 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FILE  *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;                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/* 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定义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FILE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结构指针变量 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char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ch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;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if ((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=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fopen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("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datafile.txt","r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"))==NULL)     /*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打开并测试文件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{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printf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("file  cannot  be  opened. \n");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exit(1);                 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/*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若文件打开不成功，退出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  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}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while ((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ch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=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fgetc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))!= EOF)                   /*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读文件并测试是否文件尾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fputc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ch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stdout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);      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/*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输出到标准设备文件（显示器）显示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fclose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);                 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/* 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关闭文件 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system("pause");</a:t>
            </a:r>
          </a:p>
          <a:p>
            <a:pPr indent="266700" algn="just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234951" y="1144736"/>
            <a:ext cx="801639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编程实现读出磁盘文件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datafile.txt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中的内容，将它们显示在屏幕上。</a:t>
            </a:r>
            <a:endParaRPr lang="en-US" altLang="zh-CN" sz="2000" dirty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0802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10.2.5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文件读写操作</a:t>
            </a:r>
          </a:p>
        </p:txBody>
      </p:sp>
    </p:spTree>
    <p:extLst>
      <p:ext uri="{BB962C8B-B14F-4D97-AF65-F5344CB8AC3E}">
        <p14:creationId xmlns:p14="http://schemas.microsoft.com/office/powerpoint/2010/main" val="362566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0802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10.2.5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文件读写操作</a:t>
            </a:r>
          </a:p>
        </p:txBody>
      </p:sp>
      <p:sp>
        <p:nvSpPr>
          <p:cNvPr id="76" name="Text Box 3"/>
          <p:cNvSpPr txBox="1">
            <a:spLocks noChangeArrowheads="1"/>
          </p:cNvSpPr>
          <p:nvPr/>
        </p:nvSpPr>
        <p:spPr bwMode="auto">
          <a:xfrm>
            <a:off x="997823" y="4095162"/>
            <a:ext cx="960611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其中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fgets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函数从指针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stream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指定的文件中读取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n–1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个字符，把它送到由指针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str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指向的字符数组中。例如：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fgets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databuf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, 6,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);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997823" y="2153752"/>
            <a:ext cx="7796498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这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类函数用于从文件中读写字符串，其原型为：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char 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*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fgets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(char  *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str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n, FILE  *stream);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和 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char  *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fputs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(char  *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str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, FILE  *stream);</a:t>
            </a:r>
          </a:p>
        </p:txBody>
      </p:sp>
      <p:grpSp>
        <p:nvGrpSpPr>
          <p:cNvPr id="5" name="组合 24"/>
          <p:cNvGrpSpPr>
            <a:grpSpLocks/>
          </p:cNvGrpSpPr>
          <p:nvPr/>
        </p:nvGrpSpPr>
        <p:grpSpPr bwMode="auto">
          <a:xfrm>
            <a:off x="812962" y="1224205"/>
            <a:ext cx="4572770" cy="554038"/>
            <a:chOff x="1620098" y="1340762"/>
            <a:chExt cx="4571911" cy="553853"/>
          </a:xfrm>
        </p:grpSpPr>
        <p:grpSp>
          <p:nvGrpSpPr>
            <p:cNvPr id="6" name="组合 49"/>
            <p:cNvGrpSpPr>
              <a:grpSpLocks/>
            </p:cNvGrpSpPr>
            <p:nvPr/>
          </p:nvGrpSpPr>
          <p:grpSpPr bwMode="auto">
            <a:xfrm>
              <a:off x="1620098" y="1340762"/>
              <a:ext cx="4471262" cy="553853"/>
              <a:chOff x="467940" y="1291611"/>
              <a:chExt cx="4471894" cy="553816"/>
            </a:xfrm>
          </p:grpSpPr>
          <p:sp>
            <p:nvSpPr>
              <p:cNvPr id="8" name="对角圆角矩形 7"/>
              <p:cNvSpPr/>
              <p:nvPr/>
            </p:nvSpPr>
            <p:spPr>
              <a:xfrm>
                <a:off x="467940" y="1340804"/>
                <a:ext cx="4471894" cy="504623"/>
              </a:xfrm>
              <a:prstGeom prst="round2DiagRect">
                <a:avLst>
                  <a:gd name="adj1" fmla="val 30205"/>
                  <a:gd name="adj2" fmla="val 0"/>
                </a:avLst>
              </a:prstGeom>
              <a:solidFill>
                <a:schemeClr val="accent3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121711" tIns="60857" rIns="121711" bIns="60857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2F2F2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rPr>
                  <a:t>  </a:t>
                </a: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F2F2F2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9" name="组合 48"/>
              <p:cNvGrpSpPr>
                <a:grpSpLocks noChangeAspect="1"/>
              </p:cNvGrpSpPr>
              <p:nvPr/>
            </p:nvGrpSpPr>
            <p:grpSpPr bwMode="auto">
              <a:xfrm>
                <a:off x="683833" y="1291611"/>
                <a:ext cx="549715" cy="523008"/>
                <a:chOff x="2700010" y="3789834"/>
                <a:chExt cx="458095" cy="435841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2700009" y="3789834"/>
                  <a:ext cx="431250" cy="432422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1" name="TextBox 47"/>
                <p:cNvSpPr txBox="1">
                  <a:spLocks noChangeArrowheads="1"/>
                </p:cNvSpPr>
                <p:nvPr/>
              </p:nvSpPr>
              <p:spPr bwMode="auto">
                <a:xfrm>
                  <a:off x="2771800" y="3789834"/>
                  <a:ext cx="386305" cy="4358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2.</a:t>
                  </a:r>
                  <a:endPara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TextBox 15"/>
            <p:cNvSpPr txBox="1">
              <a:spLocks noChangeArrowheads="1"/>
            </p:cNvSpPr>
            <p:nvPr/>
          </p:nvSpPr>
          <p:spPr bwMode="auto">
            <a:xfrm>
              <a:off x="2339751" y="1412776"/>
              <a:ext cx="3852258" cy="461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b="1" kern="0" dirty="0">
                  <a:solidFill>
                    <a:srgbClr val="FFFFFF"/>
                  </a:solidFill>
                </a:rPr>
                <a:t>读写文件中字符串的函数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332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utoUpdateAnimBg="0"/>
      <p:bldP spid="1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608002" y="964248"/>
            <a:ext cx="1530350" cy="708025"/>
            <a:chOff x="1388679" y="1973253"/>
            <a:chExt cx="1696237" cy="735667"/>
          </a:xfrm>
        </p:grpSpPr>
        <p:grpSp>
          <p:nvGrpSpPr>
            <p:cNvPr id="6" name="组合 12"/>
            <p:cNvGrpSpPr>
              <a:grpSpLocks/>
            </p:cNvGrpSpPr>
            <p:nvPr/>
          </p:nvGrpSpPr>
          <p:grpSpPr bwMode="auto">
            <a:xfrm>
              <a:off x="1893667" y="2133140"/>
              <a:ext cx="1191249" cy="502816"/>
              <a:chOff x="2115617" y="1673324"/>
              <a:chExt cx="1191175" cy="502741"/>
            </a:xfrm>
          </p:grpSpPr>
          <p:sp>
            <p:nvSpPr>
              <p:cNvPr id="8" name="Rectangle 10"/>
              <p:cNvSpPr>
                <a:spLocks noChangeArrowheads="1"/>
              </p:cNvSpPr>
              <p:nvPr/>
            </p:nvSpPr>
            <p:spPr bwMode="auto">
              <a:xfrm>
                <a:off x="2115629" y="1673436"/>
                <a:ext cx="1191163" cy="503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itchFamily="2" charset="2"/>
                  <a:buChar char="v"/>
                  <a:defRPr sz="2800" b="1"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itchFamily="34" charset="0"/>
                  <a:buNone/>
                  <a:defRPr/>
                </a:pPr>
                <a:endParaRPr lang="zh-CN" altLang="zh-CN" sz="1800" b="0" kern="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  <a:sym typeface="Arial" pitchFamily="34" charset="0"/>
                </a:endParaRPr>
              </a:p>
            </p:txBody>
          </p:sp>
          <p:sp>
            <p:nvSpPr>
              <p:cNvPr id="9" name="Text Box 12"/>
              <p:cNvSpPr txBox="1">
                <a:spLocks noChangeArrowheads="1"/>
              </p:cNvSpPr>
              <p:nvPr/>
            </p:nvSpPr>
            <p:spPr bwMode="auto">
              <a:xfrm>
                <a:off x="2307411" y="1694877"/>
                <a:ext cx="999381" cy="47992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itchFamily="2" charset="2"/>
                  <a:buChar char="v"/>
                  <a:defRPr sz="2800" b="1"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itchFamily="34" charset="0"/>
                  <a:buNone/>
                  <a:defRPr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方正姚体" pitchFamily="2" charset="-122"/>
                    <a:ea typeface="方正姚体" pitchFamily="2" charset="-122"/>
                    <a:sym typeface="宋体" pitchFamily="2" charset="-122"/>
                  </a:rPr>
                  <a:t>例题</a:t>
                </a:r>
                <a:endParaRPr lang="zh-CN" altLang="zh-CN" sz="2400" kern="0" dirty="0" smtClean="0">
                  <a:solidFill>
                    <a:srgbClr val="FFFFFF"/>
                  </a:solidFill>
                  <a:latin typeface="方正姚体" pitchFamily="2" charset="-122"/>
                  <a:ea typeface="方正姚体" pitchFamily="2" charset="-122"/>
                  <a:sym typeface="宋体" pitchFamily="2" charset="-122"/>
                </a:endParaRPr>
              </a:p>
            </p:txBody>
          </p:sp>
        </p:grpSp>
        <p:pic>
          <p:nvPicPr>
            <p:cNvPr id="7" name="图片 1" descr="k68_cn_2008428181542_0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8679" y="1973253"/>
              <a:ext cx="735049" cy="735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Shape 77"/>
          <p:cNvSpPr>
            <a:spLocks noChangeArrowheads="1"/>
          </p:cNvSpPr>
          <p:nvPr/>
        </p:nvSpPr>
        <p:spPr bwMode="auto">
          <a:xfrm>
            <a:off x="939583" y="1656789"/>
            <a:ext cx="9957716" cy="5260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457200" indent="-4572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#include &lt;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windows.h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#include &lt;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stdio.h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&gt;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void main( )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FILE  *fp2;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char  buffer[64];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if ((fp2=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fopen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("D:\\datafile2.txt","r"))==NULL)   /*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以只读方式打开文件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且测试*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{ 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printf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("can’t  open  file \n");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exit(1);        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/* 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打开不成功退出 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}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while (!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feof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(fp2))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/*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测试文件是否结束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if (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fgets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(buffer,64,fp2)!=NULL)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/*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读一行字符并测试是否为空*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printf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("%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s",buffer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);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/*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显示该行字符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fclose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(fp2);        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/* 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关闭文件  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system("pause");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234952" y="1094402"/>
            <a:ext cx="6833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编程完成：逐行读出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datafile2.txt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文件中的字符并显示出来。</a:t>
            </a:r>
            <a:endParaRPr lang="en-US" altLang="zh-CN" sz="2000" dirty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0802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10.2.5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文件读写操作</a:t>
            </a:r>
          </a:p>
        </p:txBody>
      </p:sp>
    </p:spTree>
    <p:extLst>
      <p:ext uri="{BB962C8B-B14F-4D97-AF65-F5344CB8AC3E}">
        <p14:creationId xmlns:p14="http://schemas.microsoft.com/office/powerpoint/2010/main" val="384800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10.2.6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文件的随机读写</a:t>
            </a:r>
          </a:p>
        </p:txBody>
      </p:sp>
      <p:sp>
        <p:nvSpPr>
          <p:cNvPr id="76" name="Text Box 3"/>
          <p:cNvSpPr txBox="1">
            <a:spLocks noChangeArrowheads="1"/>
          </p:cNvSpPr>
          <p:nvPr/>
        </p:nvSpPr>
        <p:spPr bwMode="auto">
          <a:xfrm>
            <a:off x="1030788" y="3299352"/>
            <a:ext cx="9010196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文件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指针定位函数有三个，其函数调用形式分别为：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fseek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( FILE  * stream, long  offset, 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origin );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long 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ftell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( FILE  * stream ) ;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void 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rewind ( FILE  * stream );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928052" y="2091944"/>
            <a:ext cx="91129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位置指针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：位置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指针指向当前读写的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位置，每次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读写文件，位置指针都会相应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移动，可以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通过相关函数强行修改位置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指针。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24"/>
          <p:cNvGrpSpPr>
            <a:grpSpLocks/>
          </p:cNvGrpSpPr>
          <p:nvPr/>
        </p:nvGrpSpPr>
        <p:grpSpPr bwMode="auto">
          <a:xfrm>
            <a:off x="812963" y="1240983"/>
            <a:ext cx="3641591" cy="554038"/>
            <a:chOff x="1620099" y="1340762"/>
            <a:chExt cx="3640907" cy="553853"/>
          </a:xfrm>
        </p:grpSpPr>
        <p:grpSp>
          <p:nvGrpSpPr>
            <p:cNvPr id="6" name="组合 49"/>
            <p:cNvGrpSpPr>
              <a:grpSpLocks/>
            </p:cNvGrpSpPr>
            <p:nvPr/>
          </p:nvGrpSpPr>
          <p:grpSpPr bwMode="auto">
            <a:xfrm>
              <a:off x="1620099" y="1340762"/>
              <a:ext cx="3544875" cy="553853"/>
              <a:chOff x="467941" y="1291611"/>
              <a:chExt cx="3545376" cy="553816"/>
            </a:xfrm>
          </p:grpSpPr>
          <p:sp>
            <p:nvSpPr>
              <p:cNvPr id="8" name="对角圆角矩形 7"/>
              <p:cNvSpPr/>
              <p:nvPr/>
            </p:nvSpPr>
            <p:spPr>
              <a:xfrm>
                <a:off x="467941" y="1340804"/>
                <a:ext cx="3545376" cy="504623"/>
              </a:xfrm>
              <a:prstGeom prst="round2DiagRect">
                <a:avLst>
                  <a:gd name="adj1" fmla="val 30205"/>
                  <a:gd name="adj2" fmla="val 0"/>
                </a:avLst>
              </a:prstGeom>
              <a:solidFill>
                <a:schemeClr val="accent3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121711" tIns="60857" rIns="121711" bIns="60857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400" b="1" kern="0">
                    <a:solidFill>
                      <a:srgbClr val="F2F2F2"/>
                    </a:solidFill>
                    <a:latin typeface="Calibri"/>
                    <a:ea typeface="宋体"/>
                  </a:rPr>
                  <a:t>  </a:t>
                </a:r>
                <a:endParaRPr lang="zh-CN" altLang="en-US" sz="2400" b="1" kern="0">
                  <a:solidFill>
                    <a:srgbClr val="F2F2F2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9" name="组合 48"/>
              <p:cNvGrpSpPr>
                <a:grpSpLocks noChangeAspect="1"/>
              </p:cNvGrpSpPr>
              <p:nvPr/>
            </p:nvGrpSpPr>
            <p:grpSpPr bwMode="auto">
              <a:xfrm>
                <a:off x="683833" y="1291611"/>
                <a:ext cx="549715" cy="523008"/>
                <a:chOff x="2700010" y="3789834"/>
                <a:chExt cx="458095" cy="435841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2700009" y="3789834"/>
                  <a:ext cx="431250" cy="432422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11" name="TextBox 47"/>
                <p:cNvSpPr txBox="1">
                  <a:spLocks noChangeArrowheads="1"/>
                </p:cNvSpPr>
                <p:nvPr/>
              </p:nvSpPr>
              <p:spPr bwMode="auto">
                <a:xfrm>
                  <a:off x="2771800" y="3789834"/>
                  <a:ext cx="386305" cy="4358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  <a:defRPr/>
                  </a:pPr>
                  <a:r>
                    <a:rPr lang="en-US" altLang="zh-CN" sz="2800" b="1" kern="0" dirty="0" smtClean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1.</a:t>
                  </a:r>
                  <a:endParaRPr lang="zh-CN" altLang="en-US" sz="2800" b="1" kern="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TextBox 15"/>
            <p:cNvSpPr txBox="1">
              <a:spLocks noChangeArrowheads="1"/>
            </p:cNvSpPr>
            <p:nvPr/>
          </p:nvSpPr>
          <p:spPr bwMode="auto">
            <a:xfrm>
              <a:off x="2339751" y="1412776"/>
              <a:ext cx="2921255" cy="461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b="1" kern="0" dirty="0">
                  <a:solidFill>
                    <a:srgbClr val="FFFFFF"/>
                  </a:solidFill>
                </a:rPr>
                <a:t>文件读写定位函数</a:t>
              </a:r>
              <a:endParaRPr lang="en-US" altLang="zh-CN" sz="2400" b="1" kern="0" dirty="0" smtClean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878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utoUpdateAnimBg="0"/>
      <p:bldP spid="1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24961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10.1.1  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15108" y="1452520"/>
            <a:ext cx="980090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indent="26670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文件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是指存放在外存储器上的信息的集合。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15108" y="2151092"/>
            <a:ext cx="99905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indent="26670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50" dirty="0" smtClean="0">
                <a:ea typeface="微软雅黑" panose="020B0503020204020204" pitchFamily="34" charset="-122"/>
                <a:cs typeface="Times New Roman" panose="02020603050405020304" pitchFamily="18" charset="0"/>
              </a:rPr>
              <a:t>    磁盘</a:t>
            </a:r>
            <a:r>
              <a:rPr lang="zh-CN" altLang="en-US" sz="2000" kern="50" dirty="0">
                <a:ea typeface="微软雅黑" panose="020B0503020204020204" pitchFamily="34" charset="-122"/>
                <a:cs typeface="Times New Roman" panose="02020603050405020304" pitchFamily="18" charset="0"/>
              </a:rPr>
              <a:t>上的所有信息均以文件的形式存储，每个文件具有一个惟一的名称，通过名称对文件进行读、写、修改或删除等操作。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15108" y="3319298"/>
            <a:ext cx="9800907" cy="96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indent="266700"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50" dirty="0" smtClean="0">
                <a:ea typeface="微软雅黑" panose="020B0503020204020204" pitchFamily="34" charset="-122"/>
                <a:cs typeface="Times New Roman" panose="02020603050405020304" pitchFamily="18" charset="0"/>
              </a:rPr>
              <a:t>    从</a:t>
            </a:r>
            <a:r>
              <a:rPr lang="zh-CN" altLang="en-US" sz="2000" kern="50" dirty="0">
                <a:ea typeface="微软雅黑" panose="020B0503020204020204" pitchFamily="34" charset="-122"/>
                <a:cs typeface="Times New Roman" panose="02020603050405020304" pitchFamily="18" charset="0"/>
              </a:rPr>
              <a:t>广义上说，文件是指信息输入和输出的对象，磁盘文件、键盘、显示器、打印机等均可视为文件。</a:t>
            </a:r>
          </a:p>
        </p:txBody>
      </p:sp>
    </p:spTree>
    <p:extLst>
      <p:ext uri="{BB962C8B-B14F-4D97-AF65-F5344CB8AC3E}">
        <p14:creationId xmlns:p14="http://schemas.microsoft.com/office/powerpoint/2010/main" val="309674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10.2.6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文件的随机读写</a:t>
            </a:r>
          </a:p>
        </p:txBody>
      </p:sp>
      <p:grpSp>
        <p:nvGrpSpPr>
          <p:cNvPr id="13" name="组合 8"/>
          <p:cNvGrpSpPr>
            <a:grpSpLocks/>
          </p:cNvGrpSpPr>
          <p:nvPr/>
        </p:nvGrpSpPr>
        <p:grpSpPr bwMode="auto">
          <a:xfrm>
            <a:off x="608002" y="1031360"/>
            <a:ext cx="1530350" cy="708025"/>
            <a:chOff x="1388679" y="1973253"/>
            <a:chExt cx="1696237" cy="735667"/>
          </a:xfrm>
        </p:grpSpPr>
        <p:grpSp>
          <p:nvGrpSpPr>
            <p:cNvPr id="14" name="组合 12"/>
            <p:cNvGrpSpPr>
              <a:grpSpLocks/>
            </p:cNvGrpSpPr>
            <p:nvPr/>
          </p:nvGrpSpPr>
          <p:grpSpPr bwMode="auto">
            <a:xfrm>
              <a:off x="1893667" y="2133140"/>
              <a:ext cx="1191249" cy="502816"/>
              <a:chOff x="2115617" y="1673324"/>
              <a:chExt cx="1191175" cy="502741"/>
            </a:xfrm>
          </p:grpSpPr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2115629" y="1673436"/>
                <a:ext cx="1191163" cy="503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itchFamily="2" charset="2"/>
                  <a:buChar char="v"/>
                  <a:defRPr sz="2800" b="1"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itchFamily="34" charset="0"/>
                  <a:buNone/>
                  <a:defRPr/>
                </a:pPr>
                <a:endParaRPr lang="zh-CN" altLang="zh-CN" sz="1800" b="0" kern="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  <a:sym typeface="Arial" pitchFamily="34" charset="0"/>
                </a:endParaRPr>
              </a:p>
            </p:txBody>
          </p:sp>
          <p:sp>
            <p:nvSpPr>
              <p:cNvPr id="17" name="Text Box 12"/>
              <p:cNvSpPr txBox="1">
                <a:spLocks noChangeArrowheads="1"/>
              </p:cNvSpPr>
              <p:nvPr/>
            </p:nvSpPr>
            <p:spPr bwMode="auto">
              <a:xfrm>
                <a:off x="2307411" y="1694877"/>
                <a:ext cx="999381" cy="47992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itchFamily="2" charset="2"/>
                  <a:buChar char="v"/>
                  <a:defRPr sz="2800" b="1"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itchFamily="34" charset="0"/>
                  <a:buNone/>
                  <a:defRPr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方正姚体" pitchFamily="2" charset="-122"/>
                    <a:ea typeface="方正姚体" pitchFamily="2" charset="-122"/>
                    <a:sym typeface="宋体" pitchFamily="2" charset="-122"/>
                  </a:rPr>
                  <a:t>例题</a:t>
                </a:r>
                <a:endParaRPr lang="zh-CN" altLang="zh-CN" sz="2400" kern="0" dirty="0" smtClean="0">
                  <a:solidFill>
                    <a:srgbClr val="FFFFFF"/>
                  </a:solidFill>
                  <a:latin typeface="方正姚体" pitchFamily="2" charset="-122"/>
                  <a:ea typeface="方正姚体" pitchFamily="2" charset="-122"/>
                  <a:sym typeface="宋体" pitchFamily="2" charset="-122"/>
                </a:endParaRPr>
              </a:p>
            </p:txBody>
          </p:sp>
        </p:grpSp>
        <p:pic>
          <p:nvPicPr>
            <p:cNvPr id="15" name="图片 1" descr="k68_cn_2008428181542_0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8679" y="1973253"/>
              <a:ext cx="735049" cy="735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Shape 77"/>
          <p:cNvSpPr>
            <a:spLocks noChangeArrowheads="1"/>
          </p:cNvSpPr>
          <p:nvPr/>
        </p:nvSpPr>
        <p:spPr bwMode="auto">
          <a:xfrm>
            <a:off x="939583" y="1811864"/>
            <a:ext cx="9957716" cy="495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457200" indent="-4572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#include &lt;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stdio.h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#include &lt;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windows.h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void main( )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FILE  *fp7;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char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buf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[32];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if  ((fp7 =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fopen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("D:\\datafile7.dat", "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rb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")) == NULL)   //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打开文件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{  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printf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( "File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connot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be opened  \n" ) 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exit(1);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}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fseek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(fp7, 64L, SEEK_SET) ;            /*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定位文件指针*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fgets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buf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, 32, fp7) ;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/*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读字符串送入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buf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数组中*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	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fclose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(fp7) ;   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/*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关闭文件*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system("pause");</a:t>
            </a:r>
          </a:p>
          <a:p>
            <a:pPr indent="266700" algn="just">
              <a:lnSpc>
                <a:spcPct val="7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2234952" y="1161514"/>
            <a:ext cx="35953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用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fseek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函数完成定位读操作。</a:t>
            </a:r>
            <a:endParaRPr lang="en-US" altLang="zh-CN" sz="2000" dirty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89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10.2.6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文件的随机读写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613201" y="2120196"/>
            <a:ext cx="7287518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函数原型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 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fread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(void  *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ptr,int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 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size,int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  count ,FILE  * stream)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 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fwrite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( void  *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ptr,int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 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size,int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  count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FILE *stream)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</a:p>
        </p:txBody>
      </p:sp>
      <p:grpSp>
        <p:nvGrpSpPr>
          <p:cNvPr id="5" name="组合 24"/>
          <p:cNvGrpSpPr>
            <a:grpSpLocks/>
          </p:cNvGrpSpPr>
          <p:nvPr/>
        </p:nvGrpSpPr>
        <p:grpSpPr bwMode="auto">
          <a:xfrm>
            <a:off x="812963" y="1240983"/>
            <a:ext cx="3641591" cy="554038"/>
            <a:chOff x="1620099" y="1340762"/>
            <a:chExt cx="3640907" cy="553853"/>
          </a:xfrm>
        </p:grpSpPr>
        <p:grpSp>
          <p:nvGrpSpPr>
            <p:cNvPr id="6" name="组合 49"/>
            <p:cNvGrpSpPr>
              <a:grpSpLocks/>
            </p:cNvGrpSpPr>
            <p:nvPr/>
          </p:nvGrpSpPr>
          <p:grpSpPr bwMode="auto">
            <a:xfrm>
              <a:off x="1620099" y="1340762"/>
              <a:ext cx="3544875" cy="553853"/>
              <a:chOff x="467941" y="1291611"/>
              <a:chExt cx="3545376" cy="553816"/>
            </a:xfrm>
          </p:grpSpPr>
          <p:sp>
            <p:nvSpPr>
              <p:cNvPr id="8" name="对角圆角矩形 7"/>
              <p:cNvSpPr/>
              <p:nvPr/>
            </p:nvSpPr>
            <p:spPr>
              <a:xfrm>
                <a:off x="467941" y="1340804"/>
                <a:ext cx="3545376" cy="504623"/>
              </a:xfrm>
              <a:prstGeom prst="round2DiagRect">
                <a:avLst>
                  <a:gd name="adj1" fmla="val 30205"/>
                  <a:gd name="adj2" fmla="val 0"/>
                </a:avLst>
              </a:prstGeom>
              <a:solidFill>
                <a:schemeClr val="accent3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121711" tIns="60857" rIns="121711" bIns="60857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400" b="1" kern="0">
                    <a:solidFill>
                      <a:srgbClr val="F2F2F2"/>
                    </a:solidFill>
                    <a:latin typeface="Calibri"/>
                    <a:ea typeface="宋体"/>
                  </a:rPr>
                  <a:t>  </a:t>
                </a:r>
                <a:endParaRPr lang="zh-CN" altLang="en-US" sz="2400" b="1" kern="0">
                  <a:solidFill>
                    <a:srgbClr val="F2F2F2"/>
                  </a:solidFill>
                  <a:latin typeface="Calibri"/>
                  <a:ea typeface="宋体"/>
                </a:endParaRPr>
              </a:p>
            </p:txBody>
          </p:sp>
          <p:grpSp>
            <p:nvGrpSpPr>
              <p:cNvPr id="9" name="组合 48"/>
              <p:cNvGrpSpPr>
                <a:grpSpLocks noChangeAspect="1"/>
              </p:cNvGrpSpPr>
              <p:nvPr/>
            </p:nvGrpSpPr>
            <p:grpSpPr bwMode="auto">
              <a:xfrm>
                <a:off x="683833" y="1291611"/>
                <a:ext cx="549715" cy="523008"/>
                <a:chOff x="2700010" y="3789834"/>
                <a:chExt cx="458095" cy="435841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2700009" y="3789834"/>
                  <a:ext cx="431250" cy="432422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solidFill>
                    <a:srgbClr val="00B0F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rgbClr val="FFFFFF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11" name="TextBox 47"/>
                <p:cNvSpPr txBox="1">
                  <a:spLocks noChangeArrowheads="1"/>
                </p:cNvSpPr>
                <p:nvPr/>
              </p:nvSpPr>
              <p:spPr bwMode="auto">
                <a:xfrm>
                  <a:off x="2771800" y="3789834"/>
                  <a:ext cx="386305" cy="4358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  <a:defRPr/>
                  </a:pPr>
                  <a:r>
                    <a:rPr lang="en-US" altLang="zh-CN" sz="2800" b="1" kern="0" dirty="0" smtClean="0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2.</a:t>
                  </a:r>
                  <a:endParaRPr lang="zh-CN" altLang="en-US" sz="2800" b="1" kern="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TextBox 15"/>
            <p:cNvSpPr txBox="1">
              <a:spLocks noChangeArrowheads="1"/>
            </p:cNvSpPr>
            <p:nvPr/>
          </p:nvSpPr>
          <p:spPr bwMode="auto">
            <a:xfrm>
              <a:off x="2339751" y="1412776"/>
              <a:ext cx="2921255" cy="461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b="1" kern="0" dirty="0">
                  <a:solidFill>
                    <a:srgbClr val="FFFFFF"/>
                  </a:solidFill>
                </a:rPr>
                <a:t>文件随机读写函数</a:t>
              </a:r>
              <a:endParaRPr lang="en-US" altLang="zh-CN" sz="2400" b="1" kern="0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46810" y="4324962"/>
            <a:ext cx="9013593" cy="1913874"/>
            <a:chOff x="4311398" y="4549141"/>
            <a:chExt cx="9013593" cy="1913874"/>
          </a:xfrm>
        </p:grpSpPr>
        <p:sp>
          <p:nvSpPr>
            <p:cNvPr id="14" name="Text Box 3"/>
            <p:cNvSpPr txBox="1">
              <a:spLocks noChangeArrowheads="1"/>
            </p:cNvSpPr>
            <p:nvPr/>
          </p:nvSpPr>
          <p:spPr bwMode="auto">
            <a:xfrm>
              <a:off x="4311398" y="5293464"/>
              <a:ext cx="9013593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000" dirty="0" err="1" smtClean="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ptr</a:t>
              </a:r>
              <a:r>
                <a:rPr lang="en-US" altLang="zh-CN" sz="2000" dirty="0" smtClean="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000" dirty="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指针指向内存缓冲区，</a:t>
              </a:r>
              <a:r>
                <a:rPr lang="en-US" altLang="zh-CN" sz="2000" dirty="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count </a:t>
              </a:r>
              <a:r>
                <a:rPr lang="zh-CN" altLang="en-US" sz="2000" dirty="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为数据项个数，每个数据项的长度为</a:t>
              </a:r>
            </a:p>
            <a:p>
              <a:pPr algn="just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000" dirty="0" smtClean="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size </a:t>
              </a:r>
              <a:r>
                <a:rPr lang="zh-CN" altLang="en-US" sz="2000" dirty="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个字节。</a:t>
              </a:r>
              <a:r>
                <a:rPr lang="en-US" altLang="zh-CN" sz="2000" dirty="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stream </a:t>
              </a:r>
              <a:r>
                <a:rPr lang="zh-CN" altLang="en-US" sz="2000" dirty="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是文件指针</a:t>
              </a:r>
              <a:r>
                <a:rPr lang="zh-CN" altLang="en-US" sz="2000" dirty="0" smtClean="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变量。</a:t>
              </a:r>
              <a:endPara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90"/>
            <p:cNvGrpSpPr>
              <a:grpSpLocks/>
            </p:cNvGrpSpPr>
            <p:nvPr/>
          </p:nvGrpSpPr>
          <p:grpSpPr bwMode="auto">
            <a:xfrm>
              <a:off x="5034841" y="4549141"/>
              <a:ext cx="1746250" cy="727075"/>
              <a:chOff x="1488528" y="2642203"/>
              <a:chExt cx="1746281" cy="727404"/>
            </a:xfrm>
          </p:grpSpPr>
          <p:sp>
            <p:nvSpPr>
              <p:cNvPr id="16" name="Text Box 8"/>
              <p:cNvSpPr txBox="1">
                <a:spLocks noChangeArrowheads="1"/>
              </p:cNvSpPr>
              <p:nvPr/>
            </p:nvSpPr>
            <p:spPr bwMode="auto">
              <a:xfrm>
                <a:off x="1696495" y="2820083"/>
                <a:ext cx="1538314" cy="460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itchFamily="2" charset="-122"/>
                  </a:rPr>
                  <a:t>     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5050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注意：</a:t>
                </a: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488528" y="2642203"/>
                <a:ext cx="635466" cy="727404"/>
                <a:chOff x="2116138" y="2506419"/>
                <a:chExt cx="338137" cy="422275"/>
              </a:xfrm>
              <a:solidFill>
                <a:srgbClr val="FF5050"/>
              </a:solidFill>
            </p:grpSpPr>
            <p:sp>
              <p:nvSpPr>
                <p:cNvPr id="18" name="Freeform 20"/>
                <p:cNvSpPr>
                  <a:spLocks noEditPoints="1"/>
                </p:cNvSpPr>
                <p:nvPr/>
              </p:nvSpPr>
              <p:spPr bwMode="auto">
                <a:xfrm>
                  <a:off x="2116138" y="2506419"/>
                  <a:ext cx="338137" cy="422275"/>
                </a:xfrm>
                <a:custGeom>
                  <a:avLst/>
                  <a:gdLst>
                    <a:gd name="T0" fmla="*/ 147 w 216"/>
                    <a:gd name="T1" fmla="*/ 233 h 270"/>
                    <a:gd name="T2" fmla="*/ 165 w 216"/>
                    <a:gd name="T3" fmla="*/ 200 h 270"/>
                    <a:gd name="T4" fmla="*/ 216 w 216"/>
                    <a:gd name="T5" fmla="*/ 108 h 270"/>
                    <a:gd name="T6" fmla="*/ 108 w 216"/>
                    <a:gd name="T7" fmla="*/ 0 h 270"/>
                    <a:gd name="T8" fmla="*/ 0 w 216"/>
                    <a:gd name="T9" fmla="*/ 108 h 270"/>
                    <a:gd name="T10" fmla="*/ 51 w 216"/>
                    <a:gd name="T11" fmla="*/ 200 h 270"/>
                    <a:gd name="T12" fmla="*/ 70 w 216"/>
                    <a:gd name="T13" fmla="*/ 233 h 270"/>
                    <a:gd name="T14" fmla="*/ 70 w 216"/>
                    <a:gd name="T15" fmla="*/ 247 h 270"/>
                    <a:gd name="T16" fmla="*/ 93 w 216"/>
                    <a:gd name="T17" fmla="*/ 270 h 270"/>
                    <a:gd name="T18" fmla="*/ 123 w 216"/>
                    <a:gd name="T19" fmla="*/ 270 h 270"/>
                    <a:gd name="T20" fmla="*/ 147 w 216"/>
                    <a:gd name="T21" fmla="*/ 247 h 270"/>
                    <a:gd name="T22" fmla="*/ 147 w 216"/>
                    <a:gd name="T23" fmla="*/ 233 h 270"/>
                    <a:gd name="T24" fmla="*/ 124 w 216"/>
                    <a:gd name="T25" fmla="*/ 224 h 270"/>
                    <a:gd name="T26" fmla="*/ 92 w 216"/>
                    <a:gd name="T27" fmla="*/ 224 h 270"/>
                    <a:gd name="T28" fmla="*/ 64 w 216"/>
                    <a:gd name="T29" fmla="*/ 180 h 270"/>
                    <a:gd name="T30" fmla="*/ 23 w 216"/>
                    <a:gd name="T31" fmla="*/ 108 h 270"/>
                    <a:gd name="T32" fmla="*/ 108 w 216"/>
                    <a:gd name="T33" fmla="*/ 23 h 270"/>
                    <a:gd name="T34" fmla="*/ 193 w 216"/>
                    <a:gd name="T35" fmla="*/ 108 h 270"/>
                    <a:gd name="T36" fmla="*/ 153 w 216"/>
                    <a:gd name="T37" fmla="*/ 180 h 270"/>
                    <a:gd name="T38" fmla="*/ 124 w 216"/>
                    <a:gd name="T39" fmla="*/ 224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6" h="270">
                      <a:moveTo>
                        <a:pt x="147" y="233"/>
                      </a:moveTo>
                      <a:cubicBezTo>
                        <a:pt x="147" y="219"/>
                        <a:pt x="153" y="207"/>
                        <a:pt x="165" y="200"/>
                      </a:cubicBezTo>
                      <a:cubicBezTo>
                        <a:pt x="195" y="181"/>
                        <a:pt x="216" y="147"/>
                        <a:pt x="216" y="108"/>
                      </a:cubicBezTo>
                      <a:cubicBezTo>
                        <a:pt x="216" y="49"/>
                        <a:pt x="168" y="0"/>
                        <a:pt x="108" y="0"/>
                      </a:cubicBezTo>
                      <a:cubicBezTo>
                        <a:pt x="49" y="0"/>
                        <a:pt x="0" y="49"/>
                        <a:pt x="0" y="108"/>
                      </a:cubicBezTo>
                      <a:cubicBezTo>
                        <a:pt x="0" y="147"/>
                        <a:pt x="21" y="181"/>
                        <a:pt x="51" y="200"/>
                      </a:cubicBezTo>
                      <a:cubicBezTo>
                        <a:pt x="63" y="207"/>
                        <a:pt x="70" y="219"/>
                        <a:pt x="70" y="233"/>
                      </a:cubicBezTo>
                      <a:cubicBezTo>
                        <a:pt x="70" y="247"/>
                        <a:pt x="70" y="247"/>
                        <a:pt x="70" y="247"/>
                      </a:cubicBezTo>
                      <a:cubicBezTo>
                        <a:pt x="93" y="270"/>
                        <a:pt x="93" y="270"/>
                        <a:pt x="93" y="270"/>
                      </a:cubicBezTo>
                      <a:cubicBezTo>
                        <a:pt x="123" y="270"/>
                        <a:pt x="123" y="270"/>
                        <a:pt x="123" y="270"/>
                      </a:cubicBezTo>
                      <a:cubicBezTo>
                        <a:pt x="147" y="247"/>
                        <a:pt x="147" y="247"/>
                        <a:pt x="147" y="247"/>
                      </a:cubicBezTo>
                      <a:lnTo>
                        <a:pt x="147" y="233"/>
                      </a:lnTo>
                      <a:close/>
                      <a:moveTo>
                        <a:pt x="124" y="224"/>
                      </a:moveTo>
                      <a:cubicBezTo>
                        <a:pt x="92" y="224"/>
                        <a:pt x="92" y="224"/>
                        <a:pt x="92" y="224"/>
                      </a:cubicBezTo>
                      <a:cubicBezTo>
                        <a:pt x="89" y="206"/>
                        <a:pt x="79" y="190"/>
                        <a:pt x="64" y="180"/>
                      </a:cubicBezTo>
                      <a:cubicBezTo>
                        <a:pt x="38" y="165"/>
                        <a:pt x="23" y="138"/>
                        <a:pt x="23" y="108"/>
                      </a:cubicBezTo>
                      <a:cubicBezTo>
                        <a:pt x="23" y="62"/>
                        <a:pt x="61" y="23"/>
                        <a:pt x="108" y="23"/>
                      </a:cubicBezTo>
                      <a:cubicBezTo>
                        <a:pt x="155" y="23"/>
                        <a:pt x="193" y="62"/>
                        <a:pt x="193" y="108"/>
                      </a:cubicBezTo>
                      <a:cubicBezTo>
                        <a:pt x="193" y="138"/>
                        <a:pt x="178" y="165"/>
                        <a:pt x="153" y="180"/>
                      </a:cubicBezTo>
                      <a:cubicBezTo>
                        <a:pt x="137" y="190"/>
                        <a:pt x="127" y="206"/>
                        <a:pt x="124" y="2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>
                    <a:contourClr>
                      <a:srgbClr val="FFFFFF"/>
                    </a:contourClr>
                  </a:sp3d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9" name="Freeform 21"/>
                <p:cNvSpPr>
                  <a:spLocks/>
                </p:cNvSpPr>
                <p:nvPr/>
              </p:nvSpPr>
              <p:spPr bwMode="auto">
                <a:xfrm>
                  <a:off x="2212975" y="2581031"/>
                  <a:ext cx="144462" cy="180975"/>
                </a:xfrm>
                <a:custGeom>
                  <a:avLst/>
                  <a:gdLst>
                    <a:gd name="T0" fmla="*/ 57 w 91"/>
                    <a:gd name="T1" fmla="*/ 44 h 114"/>
                    <a:gd name="T2" fmla="*/ 75 w 91"/>
                    <a:gd name="T3" fmla="*/ 0 h 114"/>
                    <a:gd name="T4" fmla="*/ 0 w 91"/>
                    <a:gd name="T5" fmla="*/ 70 h 114"/>
                    <a:gd name="T6" fmla="*/ 34 w 91"/>
                    <a:gd name="T7" fmla="*/ 70 h 114"/>
                    <a:gd name="T8" fmla="*/ 16 w 91"/>
                    <a:gd name="T9" fmla="*/ 114 h 114"/>
                    <a:gd name="T10" fmla="*/ 91 w 91"/>
                    <a:gd name="T11" fmla="*/ 44 h 114"/>
                    <a:gd name="T12" fmla="*/ 57 w 91"/>
                    <a:gd name="T13" fmla="*/ 4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114">
                      <a:moveTo>
                        <a:pt x="57" y="44"/>
                      </a:moveTo>
                      <a:lnTo>
                        <a:pt x="75" y="0"/>
                      </a:lnTo>
                      <a:lnTo>
                        <a:pt x="0" y="70"/>
                      </a:lnTo>
                      <a:lnTo>
                        <a:pt x="34" y="70"/>
                      </a:lnTo>
                      <a:lnTo>
                        <a:pt x="16" y="114"/>
                      </a:lnTo>
                      <a:lnTo>
                        <a:pt x="91" y="44"/>
                      </a:lnTo>
                      <a:lnTo>
                        <a:pt x="57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 contourW="12700">
                    <a:contourClr>
                      <a:srgbClr val="FFFFFF"/>
                    </a:contourClr>
                  </a:sp3d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itchFamily="34" charset="0"/>
                    <a:ea typeface="宋体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7665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10.2.6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文件的随机读写</a:t>
            </a:r>
          </a:p>
        </p:txBody>
      </p:sp>
      <p:grpSp>
        <p:nvGrpSpPr>
          <p:cNvPr id="13" name="组合 8"/>
          <p:cNvGrpSpPr>
            <a:grpSpLocks/>
          </p:cNvGrpSpPr>
          <p:nvPr/>
        </p:nvGrpSpPr>
        <p:grpSpPr bwMode="auto">
          <a:xfrm>
            <a:off x="608002" y="1031360"/>
            <a:ext cx="1530350" cy="708025"/>
            <a:chOff x="1388679" y="1973253"/>
            <a:chExt cx="1696237" cy="735667"/>
          </a:xfrm>
        </p:grpSpPr>
        <p:grpSp>
          <p:nvGrpSpPr>
            <p:cNvPr id="14" name="组合 12"/>
            <p:cNvGrpSpPr>
              <a:grpSpLocks/>
            </p:cNvGrpSpPr>
            <p:nvPr/>
          </p:nvGrpSpPr>
          <p:grpSpPr bwMode="auto">
            <a:xfrm>
              <a:off x="1893667" y="2133140"/>
              <a:ext cx="1191249" cy="502816"/>
              <a:chOff x="2115617" y="1673324"/>
              <a:chExt cx="1191175" cy="502741"/>
            </a:xfrm>
          </p:grpSpPr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2115629" y="1673436"/>
                <a:ext cx="1191163" cy="503016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itchFamily="2" charset="2"/>
                  <a:buChar char="v"/>
                  <a:defRPr sz="2800" b="1"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itchFamily="34" charset="0"/>
                  <a:buNone/>
                  <a:defRPr/>
                </a:pPr>
                <a:endParaRPr lang="zh-CN" altLang="zh-CN" sz="1800" b="0" kern="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  <a:sym typeface="Arial" pitchFamily="34" charset="0"/>
                </a:endParaRPr>
              </a:p>
            </p:txBody>
          </p:sp>
          <p:sp>
            <p:nvSpPr>
              <p:cNvPr id="17" name="Text Box 12"/>
              <p:cNvSpPr txBox="1">
                <a:spLocks noChangeArrowheads="1"/>
              </p:cNvSpPr>
              <p:nvPr/>
            </p:nvSpPr>
            <p:spPr bwMode="auto">
              <a:xfrm>
                <a:off x="2307411" y="1694877"/>
                <a:ext cx="999381" cy="47992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itchFamily="2" charset="2"/>
                  <a:buChar char="v"/>
                  <a:defRPr sz="2800" b="1">
                    <a:solidFill>
                      <a:schemeClr val="tx1"/>
                    </a:solidFill>
                    <a:latin typeface="Verdana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Verdan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0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Verdana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 typeface="Arial" pitchFamily="34" charset="0"/>
                  <a:buNone/>
                  <a:defRPr/>
                </a:pPr>
                <a:r>
                  <a:rPr lang="zh-CN" altLang="en-US" sz="2400" kern="0" dirty="0">
                    <a:solidFill>
                      <a:srgbClr val="FFFFFF"/>
                    </a:solidFill>
                    <a:latin typeface="方正姚体" pitchFamily="2" charset="-122"/>
                    <a:ea typeface="方正姚体" pitchFamily="2" charset="-122"/>
                    <a:sym typeface="宋体" pitchFamily="2" charset="-122"/>
                  </a:rPr>
                  <a:t>例题</a:t>
                </a:r>
                <a:endParaRPr lang="zh-CN" altLang="zh-CN" sz="2400" kern="0" dirty="0" smtClean="0">
                  <a:solidFill>
                    <a:srgbClr val="FFFFFF"/>
                  </a:solidFill>
                  <a:latin typeface="方正姚体" pitchFamily="2" charset="-122"/>
                  <a:ea typeface="方正姚体" pitchFamily="2" charset="-122"/>
                  <a:sym typeface="宋体" pitchFamily="2" charset="-122"/>
                </a:endParaRPr>
              </a:p>
            </p:txBody>
          </p:sp>
        </p:grpSp>
        <p:pic>
          <p:nvPicPr>
            <p:cNvPr id="15" name="图片 1" descr="k68_cn_2008428181542_0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8679" y="1973253"/>
              <a:ext cx="735049" cy="735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Shape 77"/>
          <p:cNvSpPr>
            <a:spLocks noChangeArrowheads="1"/>
          </p:cNvSpPr>
          <p:nvPr/>
        </p:nvSpPr>
        <p:spPr bwMode="auto">
          <a:xfrm>
            <a:off x="939583" y="1772539"/>
            <a:ext cx="9957716" cy="498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457200" indent="-4572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#include&lt;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stdio.h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#include&lt;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windows.h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void main()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{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FILE *fp8, *fp9;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float  fdata1=25.68, fdata2;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if  ((fp8 =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fopen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("datafile8","wb"))==NULL)       //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打开文件 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{ 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printf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 "can not open the file . \n ");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exit(1);            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//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出错退出  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fwrite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(&amp;fdata1,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sizeof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(float), 1, fp8);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//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写文件    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fclose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(fp8);                                       </a:t>
            </a:r>
            <a:r>
              <a:rPr lang="en-US" altLang="zh-CN" sz="2000" kern="5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//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关闭文件  </a:t>
            </a:r>
          </a:p>
          <a:p>
            <a:pPr indent="266700" algn="just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if  ((fp9 =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fopen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("datafile8", "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rb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"))==NULL)        //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打开文件 </a:t>
            </a:r>
            <a:endParaRPr lang="zh-CN" altLang="en-US" sz="2000" kern="5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2234951" y="1161514"/>
            <a:ext cx="74794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编写程序，将一个浮点数写入磁盘文件后，再将其读出显示出来。</a:t>
            </a:r>
            <a:endParaRPr lang="en-US" altLang="zh-CN" sz="2000" dirty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09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10.2.6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文件的随机读写</a:t>
            </a:r>
          </a:p>
        </p:txBody>
      </p:sp>
      <p:sp>
        <p:nvSpPr>
          <p:cNvPr id="18" name="Shape 77"/>
          <p:cNvSpPr>
            <a:spLocks noChangeArrowheads="1"/>
          </p:cNvSpPr>
          <p:nvPr/>
        </p:nvSpPr>
        <p:spPr bwMode="auto">
          <a:xfrm>
            <a:off x="771803" y="1326848"/>
            <a:ext cx="6593731" cy="400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457200" indent="-4572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9700" algn="l"/>
                <a:tab pos="457200" algn="l"/>
              </a:tabLs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indent="26670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{ </a:t>
            </a:r>
          </a:p>
          <a:p>
            <a:pPr indent="26670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printf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 "can not open the file . \ n ");</a:t>
            </a:r>
          </a:p>
          <a:p>
            <a:pPr indent="26670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exit(1);                                   // </a:t>
            </a: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出错退出  </a:t>
            </a:r>
          </a:p>
          <a:p>
            <a:pPr indent="26670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</a:p>
          <a:p>
            <a:pPr indent="26670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fread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(&amp;fdata2,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sizeof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(float), 1, fp9);</a:t>
            </a:r>
          </a:p>
          <a:p>
            <a:pPr indent="26670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printf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("fdata2 = %.2f \n", fdata2);</a:t>
            </a:r>
          </a:p>
          <a:p>
            <a:pPr indent="26670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5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fclose</a:t>
            </a: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(fp9);</a:t>
            </a:r>
          </a:p>
          <a:p>
            <a:pPr indent="26670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system("pause");</a:t>
            </a:r>
          </a:p>
          <a:p>
            <a:pPr indent="26670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kern="5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868666" y="4167177"/>
            <a:ext cx="2493447" cy="1169551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输出结果：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fdata2 = 25.68</a:t>
            </a:r>
          </a:p>
        </p:txBody>
      </p:sp>
    </p:spTree>
    <p:extLst>
      <p:ext uri="{BB962C8B-B14F-4D97-AF65-F5344CB8AC3E}">
        <p14:creationId xmlns:p14="http://schemas.microsoft.com/office/powerpoint/2010/main" val="414670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496075" y="278371"/>
            <a:ext cx="46698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10.3.1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建立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非标准文件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32414" y="1252477"/>
            <a:ext cx="526066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ea typeface="微软雅黑" panose="020B0503020204020204" pitchFamily="34" charset="-122"/>
              </a:rPr>
              <a:t>函数原型：</a:t>
            </a:r>
          </a:p>
          <a:p>
            <a:pPr lv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 err="1" smtClean="0">
                <a:solidFill>
                  <a:srgbClr val="000000"/>
                </a:solidFill>
                <a:ea typeface="微软雅黑" panose="020B0503020204020204" pitchFamily="34" charset="-122"/>
              </a:rPr>
              <a:t>int</a:t>
            </a:r>
            <a:r>
              <a:rPr lang="en-US" altLang="zh-CN" sz="2200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  </a:t>
            </a:r>
            <a:r>
              <a:rPr lang="en-US" altLang="zh-CN" sz="2200" dirty="0" err="1">
                <a:solidFill>
                  <a:srgbClr val="000000"/>
                </a:solidFill>
                <a:ea typeface="微软雅黑" panose="020B0503020204020204" pitchFamily="34" charset="-122"/>
              </a:rPr>
              <a:t>creat</a:t>
            </a:r>
            <a:r>
              <a:rPr lang="en-US" altLang="zh-CN" sz="2200" dirty="0">
                <a:solidFill>
                  <a:srgbClr val="000000"/>
                </a:solidFill>
                <a:ea typeface="微软雅黑" panose="020B0503020204020204" pitchFamily="34" charset="-122"/>
              </a:rPr>
              <a:t> (char  * </a:t>
            </a:r>
            <a:r>
              <a:rPr lang="en-US" altLang="zh-CN" sz="2200" dirty="0" err="1">
                <a:solidFill>
                  <a:srgbClr val="000000"/>
                </a:solidFill>
                <a:ea typeface="微软雅黑" panose="020B0503020204020204" pitchFamily="34" charset="-122"/>
              </a:rPr>
              <a:t>str</a:t>
            </a:r>
            <a:r>
              <a:rPr lang="en-US" altLang="zh-CN" sz="2200" dirty="0">
                <a:solidFill>
                  <a:srgbClr val="000000"/>
                </a:solidFill>
                <a:ea typeface="微软雅黑" panose="020B0503020204020204" pitchFamily="34" charset="-122"/>
              </a:rPr>
              <a:t>  </a:t>
            </a:r>
            <a:r>
              <a:rPr lang="zh-CN" altLang="en-US" sz="2200" dirty="0">
                <a:solidFill>
                  <a:srgbClr val="000000"/>
                </a:solidFill>
                <a:ea typeface="微软雅黑" panose="020B0503020204020204" pitchFamily="34" charset="-122"/>
              </a:rPr>
              <a:t>，</a:t>
            </a:r>
            <a:r>
              <a:rPr lang="en-US" altLang="zh-CN" sz="2200" dirty="0" err="1">
                <a:solidFill>
                  <a:srgbClr val="000000"/>
                </a:solidFill>
                <a:ea typeface="微软雅黑" panose="020B0503020204020204" pitchFamily="34" charset="-122"/>
              </a:rPr>
              <a:t>int</a:t>
            </a:r>
            <a:r>
              <a:rPr lang="en-US" altLang="zh-CN" sz="2200" dirty="0">
                <a:solidFill>
                  <a:srgbClr val="000000"/>
                </a:solidFill>
                <a:ea typeface="微软雅黑" panose="020B0503020204020204" pitchFamily="34" charset="-122"/>
              </a:rPr>
              <a:t>  mode)</a:t>
            </a:r>
            <a:r>
              <a:rPr lang="zh-CN" altLang="en-US" sz="2200" dirty="0">
                <a:solidFill>
                  <a:srgbClr val="000000"/>
                </a:solidFill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Group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012435"/>
              </p:ext>
            </p:extLst>
          </p:nvPr>
        </p:nvGraphicFramePr>
        <p:xfrm>
          <a:off x="3000863" y="3577375"/>
          <a:ext cx="4718050" cy="1765860"/>
        </p:xfrm>
        <a:graphic>
          <a:graphicData uri="http://schemas.openxmlformats.org/drawingml/2006/table">
            <a:tbl>
              <a:tblPr/>
              <a:tblGrid>
                <a:gridCol w="2050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7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操作方式符号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905" marR="32905" marT="32892" marB="3289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含义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905" marR="32905" marT="32892" marB="3289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3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S_IWRITE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905" marR="32905" marT="32892" marB="3289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允许写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905" marR="32905" marT="32892" marB="3289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S_IREAD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905" marR="32905" marT="32892" marB="3289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允许读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905" marR="32905" marT="32892" marB="3289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3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 pitchFamily="34" charset="0"/>
                        </a:rPr>
                        <a:t>S_IREAD | S_IWRITE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905" marR="32905" marT="32892" marB="3289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Courier New" pitchFamily="49" charset="0"/>
                        </a:rPr>
                        <a:t>允许读写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  <a:sym typeface="Helvetica Light" charset="0"/>
                      </a:endParaRPr>
                    </a:p>
                  </a:txBody>
                  <a:tcPr marL="32905" marR="32905" marT="32892" marB="3289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/>
          </p:cNvSpPr>
          <p:nvPr/>
        </p:nvSpPr>
        <p:spPr bwMode="auto">
          <a:xfrm>
            <a:off x="4054912" y="3052118"/>
            <a:ext cx="2438168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Helvetica" pitchFamily="34" charset="0"/>
              </a:rPr>
              <a:t>非标准文件操作方式</a:t>
            </a:r>
            <a:endParaRPr lang="zh-CN" altLang="en-US" sz="13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31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496075" y="278371"/>
            <a:ext cx="63113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10.3.2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非标准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文件的打开和关闭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流程图: 数据 15"/>
          <p:cNvSpPr/>
          <p:nvPr/>
        </p:nvSpPr>
        <p:spPr>
          <a:xfrm rot="16200000" flipH="1">
            <a:off x="994835" y="1554730"/>
            <a:ext cx="504825" cy="198438"/>
          </a:xfrm>
          <a:prstGeom prst="flowChartInputOutpu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292492" y="1228499"/>
            <a:ext cx="9395084" cy="2773050"/>
          </a:xfrm>
          <a:prstGeom prst="roundRect">
            <a:avLst>
              <a:gd name="adj" fmla="val 6769"/>
            </a:avLst>
          </a:prstGeom>
          <a:solidFill>
            <a:srgbClr val="FFFFFF"/>
          </a:solidFill>
          <a:ln w="28575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1148029" y="1438049"/>
            <a:ext cx="3239756" cy="468312"/>
          </a:xfrm>
          <a:prstGeom prst="homePlate">
            <a:avLst>
              <a:gd name="adj" fmla="val 33465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48517" y="1942874"/>
            <a:ext cx="9063558" cy="18466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open (char  *filename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mode) 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mode 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指定了文件操作代码符号，文件操作代码符号控制文件操作方式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（具体信息请查阅课本） 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例如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(″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datafile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″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O_RDONLY | O_BINARY)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26048" y="1511074"/>
            <a:ext cx="2920169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</a:rPr>
              <a:t>文件打开函数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流程图: 数据 25"/>
          <p:cNvSpPr/>
          <p:nvPr/>
        </p:nvSpPr>
        <p:spPr>
          <a:xfrm rot="16200000" flipH="1">
            <a:off x="1042576" y="4553652"/>
            <a:ext cx="504825" cy="198438"/>
          </a:xfrm>
          <a:prstGeom prst="flowChartInputOutpu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344754" y="4216408"/>
            <a:ext cx="5114866" cy="2440256"/>
          </a:xfrm>
          <a:prstGeom prst="roundRect">
            <a:avLst>
              <a:gd name="adj" fmla="val 6769"/>
            </a:avLst>
          </a:prstGeom>
          <a:solidFill>
            <a:srgbClr val="FFFFFF"/>
          </a:solidFill>
          <a:ln w="28575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1200292" y="4434347"/>
            <a:ext cx="3433748" cy="468312"/>
          </a:xfrm>
          <a:prstGeom prst="homePlate">
            <a:avLst>
              <a:gd name="adj" fmla="val 33465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0779" y="4997895"/>
            <a:ext cx="4699450" cy="13849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close (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handle)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 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关闭由文件代号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handle 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指定的文件。 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成功函数返回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；否则函数返回值为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78311" y="4498983"/>
            <a:ext cx="3059562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</a:rPr>
              <a:t>文件关闭函数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54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/>
      <p:bldP spid="20" grpId="0"/>
      <p:bldP spid="26" grpId="0" animBg="1"/>
      <p:bldP spid="27" grpId="0" animBg="1"/>
      <p:bldP spid="28" grpId="0" animBg="1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496075" y="278371"/>
            <a:ext cx="50802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10.3.3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非标准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文件的读写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流程图: 数据 15"/>
          <p:cNvSpPr/>
          <p:nvPr/>
        </p:nvSpPr>
        <p:spPr>
          <a:xfrm rot="16200000" flipH="1">
            <a:off x="503181" y="1655398"/>
            <a:ext cx="504825" cy="198438"/>
          </a:xfrm>
          <a:prstGeom prst="flowChartInputOutpu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84060" y="1326336"/>
            <a:ext cx="10715797" cy="2348044"/>
          </a:xfrm>
          <a:prstGeom prst="roundRect">
            <a:avLst>
              <a:gd name="adj" fmla="val 6769"/>
            </a:avLst>
          </a:prstGeom>
          <a:solidFill>
            <a:srgbClr val="FFFFFF"/>
          </a:solidFill>
          <a:ln w="28575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56375" y="1538717"/>
            <a:ext cx="3239756" cy="468312"/>
          </a:xfrm>
          <a:prstGeom prst="homePlate">
            <a:avLst>
              <a:gd name="adj" fmla="val 33465"/>
            </a:avLst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6860" y="2043542"/>
            <a:ext cx="10367495" cy="13849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0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(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handle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 * buffer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count)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从文件号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handle 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指定的文件中，读取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 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个字节</a:t>
            </a:r>
            <a:r>
              <a:rPr lang="zh-CN" altLang="en-US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，送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到由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buffer 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指定的内存缓冲区中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(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fd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buffer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64)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4394" y="1611742"/>
            <a:ext cx="2920169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</a:rPr>
              <a:t>非标准文件读函数形式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流程图: 数据 25"/>
          <p:cNvSpPr/>
          <p:nvPr/>
        </p:nvSpPr>
        <p:spPr>
          <a:xfrm rot="16200000" flipH="1">
            <a:off x="502869" y="4542360"/>
            <a:ext cx="504825" cy="198438"/>
          </a:xfrm>
          <a:prstGeom prst="flowChartInputOutput">
            <a:avLst/>
          </a:prstGeom>
          <a:solidFill>
            <a:srgbClr val="1F497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05047" y="4205116"/>
            <a:ext cx="6626720" cy="1969181"/>
          </a:xfrm>
          <a:prstGeom prst="roundRect">
            <a:avLst>
              <a:gd name="adj" fmla="val 6769"/>
            </a:avLst>
          </a:prstGeom>
          <a:solidFill>
            <a:srgbClr val="FFFFFF"/>
          </a:solidFill>
          <a:ln w="28575" cap="flat" cmpd="sng" algn="ctr">
            <a:solidFill>
              <a:srgbClr val="0070C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660585" y="4423055"/>
            <a:ext cx="3433748" cy="468312"/>
          </a:xfrm>
          <a:prstGeom prst="homePlate">
            <a:avLst>
              <a:gd name="adj" fmla="val 33465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61071" y="4986603"/>
            <a:ext cx="6546863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000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(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handle 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 buffer 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count)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(fd1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buffer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128)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04" y="4487691"/>
            <a:ext cx="3059562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sz="2000" kern="0" dirty="0">
                <a:solidFill>
                  <a:sysClr val="window" lastClr="FFFFFF"/>
                </a:solidFill>
              </a:rPr>
              <a:t>非标准文件写函数形式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173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/>
      <p:bldP spid="20" grpId="0"/>
      <p:bldP spid="26" grpId="0" animBg="1"/>
      <p:bldP spid="27" grpId="0" animBg="1"/>
      <p:bldP spid="28" grpId="0" animBg="1"/>
      <p:bldP spid="29" grpId="0"/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dirty="0" smtClean="0">
                <a:cs typeface="Segoe UI Light" panose="020B0502040204020203" pitchFamily="34" charset="0"/>
              </a:rPr>
              <a:t>作业</a:t>
            </a:r>
            <a:endParaRPr lang="zh-CN" altLang="en-US" dirty="0">
              <a:cs typeface="Segoe UI Light" panose="020B0502040204020203" pitchFamily="34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4294967295"/>
          </p:nvPr>
        </p:nvSpPr>
        <p:spPr>
          <a:xfrm>
            <a:off x="759125" y="2355635"/>
            <a:ext cx="11073166" cy="3978275"/>
          </a:xfrm>
        </p:spPr>
        <p:txBody>
          <a:bodyPr rtlCol="0">
            <a:normAutofit/>
          </a:bodyPr>
          <a:lstStyle/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zh-CN" altLang="en-US" sz="2000" dirty="0" smtClean="0">
                <a:cs typeface="Segoe UI Light" panose="020B0502040204020203" pitchFamily="34" charset="0"/>
              </a:rPr>
              <a:t>习题</a:t>
            </a:r>
            <a:r>
              <a:rPr lang="en-US" altLang="zh-CN" sz="2000" dirty="0" smtClean="0">
                <a:cs typeface="Segoe UI Light" panose="020B0502040204020203" pitchFamily="34" charset="0"/>
              </a:rPr>
              <a:t>10</a:t>
            </a:r>
            <a:r>
              <a:rPr lang="zh-CN" altLang="en-US" sz="2000" dirty="0" smtClean="0">
                <a:cs typeface="Segoe UI Light" panose="020B0502040204020203" pitchFamily="34" charset="0"/>
              </a:rPr>
              <a:t>：</a:t>
            </a:r>
            <a:endParaRPr lang="zh-CN" altLang="en-US" sz="2000" dirty="0"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9067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512533" y="278371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10.1.2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文件的存储形式</a:t>
            </a:r>
          </a:p>
        </p:txBody>
      </p:sp>
      <p:grpSp>
        <p:nvGrpSpPr>
          <p:cNvPr id="14" name="Group 2"/>
          <p:cNvGrpSpPr>
            <a:grpSpLocks/>
          </p:cNvGrpSpPr>
          <p:nvPr/>
        </p:nvGrpSpPr>
        <p:grpSpPr bwMode="auto">
          <a:xfrm>
            <a:off x="2309186" y="2720963"/>
            <a:ext cx="6293433" cy="3325347"/>
            <a:chOff x="-2" y="-1"/>
            <a:chExt cx="7438795" cy="3827901"/>
          </a:xfrm>
        </p:grpSpPr>
        <p:sp>
          <p:nvSpPr>
            <p:cNvPr id="15" name="Line 3"/>
            <p:cNvSpPr>
              <a:spLocks noChangeShapeType="1"/>
            </p:cNvSpPr>
            <p:nvPr/>
          </p:nvSpPr>
          <p:spPr bwMode="auto">
            <a:xfrm flipH="1">
              <a:off x="832842" y="1710261"/>
              <a:ext cx="3" cy="211763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6" name="Line 4"/>
            <p:cNvSpPr>
              <a:spLocks noChangeShapeType="1"/>
            </p:cNvSpPr>
            <p:nvPr/>
          </p:nvSpPr>
          <p:spPr bwMode="auto">
            <a:xfrm flipH="1">
              <a:off x="2135728" y="1710261"/>
              <a:ext cx="2" cy="211763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" name="Line 5"/>
            <p:cNvSpPr>
              <a:spLocks noChangeShapeType="1"/>
            </p:cNvSpPr>
            <p:nvPr/>
          </p:nvSpPr>
          <p:spPr bwMode="auto">
            <a:xfrm>
              <a:off x="832843" y="2036880"/>
              <a:ext cx="1302887" cy="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832843" y="2444255"/>
              <a:ext cx="1302887" cy="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832843" y="2769079"/>
              <a:ext cx="1302887" cy="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>
              <a:off x="832843" y="3176455"/>
              <a:ext cx="1302887" cy="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>
              <a:off x="832843" y="3583832"/>
              <a:ext cx="1302887" cy="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3" name="Rectangle 10"/>
            <p:cNvSpPr>
              <a:spLocks/>
            </p:cNvSpPr>
            <p:nvPr/>
          </p:nvSpPr>
          <p:spPr bwMode="auto">
            <a:xfrm>
              <a:off x="926970" y="2036880"/>
              <a:ext cx="1114632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00100100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34" name="Rectangle 11"/>
            <p:cNvSpPr>
              <a:spLocks/>
            </p:cNvSpPr>
            <p:nvPr/>
          </p:nvSpPr>
          <p:spPr bwMode="auto">
            <a:xfrm>
              <a:off x="920689" y="2388623"/>
              <a:ext cx="1127194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00100000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35" name="Rectangle 12"/>
            <p:cNvSpPr>
              <a:spLocks/>
            </p:cNvSpPr>
            <p:nvPr/>
          </p:nvSpPr>
          <p:spPr bwMode="auto">
            <a:xfrm>
              <a:off x="928764" y="2769079"/>
              <a:ext cx="1114632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00100010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36" name="Rectangle 13"/>
            <p:cNvSpPr>
              <a:spLocks/>
            </p:cNvSpPr>
            <p:nvPr/>
          </p:nvSpPr>
          <p:spPr bwMode="auto">
            <a:xfrm>
              <a:off x="928764" y="3176455"/>
              <a:ext cx="1114632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00101000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37" name="Rectangle 14"/>
            <p:cNvSpPr>
              <a:spLocks/>
            </p:cNvSpPr>
            <p:nvPr/>
          </p:nvSpPr>
          <p:spPr bwMode="auto">
            <a:xfrm>
              <a:off x="-2" y="2058415"/>
              <a:ext cx="526114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(</a:t>
              </a:r>
              <a:r>
                <a:rPr lang="en-US" altLang="zh-CN" sz="1100" smtClean="0">
                  <a:solidFill>
                    <a:srgbClr val="000000"/>
                  </a:solidFill>
                  <a:latin typeface="Arial" pitchFamily="34" charset="0"/>
                  <a:ea typeface="幼圆" pitchFamily="49" charset="-122"/>
                  <a:sym typeface="幼圆" pitchFamily="49" charset="-122"/>
                </a:rPr>
                <a:t>‘</a:t>
              </a: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6</a:t>
              </a:r>
              <a:r>
                <a:rPr lang="en-US" altLang="zh-CN" sz="1100" smtClean="0">
                  <a:solidFill>
                    <a:srgbClr val="000000"/>
                  </a:solidFill>
                  <a:latin typeface="Arial" pitchFamily="34" charset="0"/>
                  <a:ea typeface="幼圆" pitchFamily="49" charset="-122"/>
                  <a:sym typeface="幼圆" pitchFamily="49" charset="-122"/>
                </a:rPr>
                <a:t>’</a:t>
              </a: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)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38" name="Rectangle 15"/>
            <p:cNvSpPr>
              <a:spLocks/>
            </p:cNvSpPr>
            <p:nvPr/>
          </p:nvSpPr>
          <p:spPr bwMode="auto">
            <a:xfrm>
              <a:off x="17944" y="2444255"/>
              <a:ext cx="526114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(</a:t>
              </a:r>
              <a:r>
                <a:rPr lang="en-US" altLang="zh-CN" sz="1100" smtClean="0">
                  <a:solidFill>
                    <a:srgbClr val="000000"/>
                  </a:solidFill>
                  <a:latin typeface="Arial" pitchFamily="34" charset="0"/>
                  <a:ea typeface="幼圆" pitchFamily="49" charset="-122"/>
                  <a:sym typeface="幼圆" pitchFamily="49" charset="-122"/>
                </a:rPr>
                <a:t>‘</a:t>
              </a: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0</a:t>
              </a:r>
              <a:r>
                <a:rPr lang="en-US" altLang="zh-CN" sz="1100" smtClean="0">
                  <a:solidFill>
                    <a:srgbClr val="000000"/>
                  </a:solidFill>
                  <a:latin typeface="Arial" pitchFamily="34" charset="0"/>
                  <a:ea typeface="幼圆" pitchFamily="49" charset="-122"/>
                  <a:sym typeface="幼圆" pitchFamily="49" charset="-122"/>
                </a:rPr>
                <a:t>’</a:t>
              </a: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)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39" name="Rectangle 16"/>
            <p:cNvSpPr>
              <a:spLocks/>
            </p:cNvSpPr>
            <p:nvPr/>
          </p:nvSpPr>
          <p:spPr bwMode="auto">
            <a:xfrm>
              <a:off x="17944" y="2795998"/>
              <a:ext cx="526114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(</a:t>
              </a:r>
              <a:r>
                <a:rPr lang="en-US" altLang="zh-CN" sz="1100" smtClean="0">
                  <a:solidFill>
                    <a:srgbClr val="000000"/>
                  </a:solidFill>
                  <a:latin typeface="Arial" pitchFamily="34" charset="0"/>
                  <a:ea typeface="幼圆" pitchFamily="49" charset="-122"/>
                  <a:sym typeface="幼圆" pitchFamily="49" charset="-122"/>
                </a:rPr>
                <a:t>‘</a:t>
              </a: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3</a:t>
              </a:r>
              <a:r>
                <a:rPr lang="en-US" altLang="zh-CN" sz="1100" smtClean="0">
                  <a:solidFill>
                    <a:srgbClr val="000000"/>
                  </a:solidFill>
                  <a:latin typeface="Arial" pitchFamily="34" charset="0"/>
                  <a:ea typeface="幼圆" pitchFamily="49" charset="-122"/>
                  <a:sym typeface="幼圆" pitchFamily="49" charset="-122"/>
                </a:rPr>
                <a:t>’</a:t>
              </a: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)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40" name="Rectangle 17"/>
            <p:cNvSpPr>
              <a:spLocks/>
            </p:cNvSpPr>
            <p:nvPr/>
          </p:nvSpPr>
          <p:spPr bwMode="auto">
            <a:xfrm>
              <a:off x="17944" y="3176455"/>
              <a:ext cx="526114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(</a:t>
              </a:r>
              <a:r>
                <a:rPr lang="en-US" altLang="zh-CN" sz="1100" smtClean="0">
                  <a:solidFill>
                    <a:srgbClr val="000000"/>
                  </a:solidFill>
                  <a:latin typeface="Arial" pitchFamily="34" charset="0"/>
                  <a:ea typeface="幼圆" pitchFamily="49" charset="-122"/>
                  <a:sym typeface="幼圆" pitchFamily="49" charset="-122"/>
                </a:rPr>
                <a:t>‘</a:t>
              </a: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8</a:t>
              </a:r>
              <a:r>
                <a:rPr lang="en-US" altLang="zh-CN" sz="1100" smtClean="0">
                  <a:solidFill>
                    <a:srgbClr val="000000"/>
                  </a:solidFill>
                  <a:latin typeface="Arial" pitchFamily="34" charset="0"/>
                  <a:ea typeface="幼圆" pitchFamily="49" charset="-122"/>
                  <a:sym typeface="幼圆" pitchFamily="49" charset="-122"/>
                </a:rPr>
                <a:t>’</a:t>
              </a: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)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41" name="Rectangle 18"/>
            <p:cNvSpPr>
              <a:spLocks/>
            </p:cNvSpPr>
            <p:nvPr/>
          </p:nvSpPr>
          <p:spPr bwMode="auto">
            <a:xfrm>
              <a:off x="892985" y="1302884"/>
              <a:ext cx="1189781" cy="3708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ASCⅡ</a:t>
              </a:r>
              <a:r>
                <a:rPr lang="zh-CN" altLang="en-US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形式</a:t>
              </a:r>
              <a:endParaRPr lang="zh-CN" altLang="en-US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42" name="Line 19"/>
            <p:cNvSpPr>
              <a:spLocks noChangeShapeType="1"/>
            </p:cNvSpPr>
            <p:nvPr/>
          </p:nvSpPr>
          <p:spPr bwMode="auto">
            <a:xfrm>
              <a:off x="3600127" y="407375"/>
              <a:ext cx="2" cy="138543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3" name="Line 20"/>
            <p:cNvSpPr>
              <a:spLocks noChangeShapeType="1"/>
            </p:cNvSpPr>
            <p:nvPr/>
          </p:nvSpPr>
          <p:spPr bwMode="auto">
            <a:xfrm>
              <a:off x="4903012" y="407375"/>
              <a:ext cx="2" cy="138543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4" name="Line 21"/>
            <p:cNvSpPr>
              <a:spLocks noChangeShapeType="1"/>
            </p:cNvSpPr>
            <p:nvPr/>
          </p:nvSpPr>
          <p:spPr bwMode="auto">
            <a:xfrm>
              <a:off x="3600127" y="733994"/>
              <a:ext cx="1302887" cy="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5" name="Line 22"/>
            <p:cNvSpPr>
              <a:spLocks noChangeShapeType="1"/>
            </p:cNvSpPr>
            <p:nvPr/>
          </p:nvSpPr>
          <p:spPr bwMode="auto">
            <a:xfrm>
              <a:off x="3600127" y="1141370"/>
              <a:ext cx="1302887" cy="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6" name="Line 23"/>
            <p:cNvSpPr>
              <a:spLocks noChangeShapeType="1"/>
            </p:cNvSpPr>
            <p:nvPr/>
          </p:nvSpPr>
          <p:spPr bwMode="auto">
            <a:xfrm>
              <a:off x="3600127" y="1466194"/>
              <a:ext cx="1302887" cy="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47" name="Rectangle 24"/>
            <p:cNvSpPr>
              <a:spLocks/>
            </p:cNvSpPr>
            <p:nvPr/>
          </p:nvSpPr>
          <p:spPr bwMode="auto">
            <a:xfrm>
              <a:off x="3694254" y="733994"/>
              <a:ext cx="1114632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00010101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48" name="Rectangle 25"/>
            <p:cNvSpPr>
              <a:spLocks/>
            </p:cNvSpPr>
            <p:nvPr/>
          </p:nvSpPr>
          <p:spPr bwMode="auto">
            <a:xfrm>
              <a:off x="3687972" y="1085737"/>
              <a:ext cx="1127194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10010100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49" name="Rectangle 26"/>
            <p:cNvSpPr>
              <a:spLocks/>
            </p:cNvSpPr>
            <p:nvPr/>
          </p:nvSpPr>
          <p:spPr bwMode="auto">
            <a:xfrm>
              <a:off x="3507166" y="-1"/>
              <a:ext cx="1495987" cy="3708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内存存储形式</a:t>
              </a:r>
              <a:endParaRPr lang="zh-CN" altLang="en-US" sz="1300" dirty="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50" name="Rectangle 27"/>
            <p:cNvSpPr>
              <a:spLocks/>
            </p:cNvSpPr>
            <p:nvPr/>
          </p:nvSpPr>
          <p:spPr bwMode="auto">
            <a:xfrm>
              <a:off x="3913868" y="1792813"/>
              <a:ext cx="628744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6038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51" name="Line 28"/>
            <p:cNvSpPr>
              <a:spLocks noChangeShapeType="1"/>
            </p:cNvSpPr>
            <p:nvPr/>
          </p:nvSpPr>
          <p:spPr bwMode="auto">
            <a:xfrm>
              <a:off x="6135907" y="2280946"/>
              <a:ext cx="2" cy="138543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2" name="Line 29"/>
            <p:cNvSpPr>
              <a:spLocks noChangeShapeType="1"/>
            </p:cNvSpPr>
            <p:nvPr/>
          </p:nvSpPr>
          <p:spPr bwMode="auto">
            <a:xfrm>
              <a:off x="7438792" y="2280946"/>
              <a:ext cx="1" cy="138543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3" name="Line 30"/>
            <p:cNvSpPr>
              <a:spLocks noChangeShapeType="1"/>
            </p:cNvSpPr>
            <p:nvPr/>
          </p:nvSpPr>
          <p:spPr bwMode="auto">
            <a:xfrm>
              <a:off x="6135906" y="2607565"/>
              <a:ext cx="1302887" cy="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4" name="Line 31"/>
            <p:cNvSpPr>
              <a:spLocks noChangeShapeType="1"/>
            </p:cNvSpPr>
            <p:nvPr/>
          </p:nvSpPr>
          <p:spPr bwMode="auto">
            <a:xfrm>
              <a:off x="6135906" y="3014941"/>
              <a:ext cx="1302887" cy="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5" name="Line 32"/>
            <p:cNvSpPr>
              <a:spLocks noChangeShapeType="1"/>
            </p:cNvSpPr>
            <p:nvPr/>
          </p:nvSpPr>
          <p:spPr bwMode="auto">
            <a:xfrm>
              <a:off x="6135906" y="3339765"/>
              <a:ext cx="1302887" cy="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6" name="Rectangle 33"/>
            <p:cNvSpPr>
              <a:spLocks/>
            </p:cNvSpPr>
            <p:nvPr/>
          </p:nvSpPr>
          <p:spPr bwMode="auto">
            <a:xfrm>
              <a:off x="6230034" y="2607565"/>
              <a:ext cx="1114632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00010101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57" name="Rectangle 34"/>
            <p:cNvSpPr>
              <a:spLocks/>
            </p:cNvSpPr>
            <p:nvPr/>
          </p:nvSpPr>
          <p:spPr bwMode="auto">
            <a:xfrm>
              <a:off x="6223753" y="2959308"/>
              <a:ext cx="1127194" cy="372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10010100</a:t>
              </a:r>
              <a:endParaRPr lang="en-US" altLang="zh-CN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58" name="Rectangle 35"/>
            <p:cNvSpPr>
              <a:spLocks/>
            </p:cNvSpPr>
            <p:nvPr/>
          </p:nvSpPr>
          <p:spPr bwMode="auto">
            <a:xfrm>
              <a:off x="6156904" y="1873570"/>
              <a:ext cx="1266276" cy="3708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smtClean="0">
                  <a:solidFill>
                    <a:srgbClr val="000000"/>
                  </a:solidFill>
                  <a:latin typeface="幼圆" pitchFamily="49" charset="-122"/>
                  <a:ea typeface="幼圆" pitchFamily="49" charset="-122"/>
                  <a:sym typeface="幼圆" pitchFamily="49" charset="-122"/>
                </a:rPr>
                <a:t>二进制形式</a:t>
              </a:r>
              <a:endParaRPr lang="zh-CN" altLang="en-US" sz="1300" smtClean="0">
                <a:solidFill>
                  <a:srgbClr val="00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endParaRPr>
            </a:p>
          </p:txBody>
        </p:sp>
        <p:sp>
          <p:nvSpPr>
            <p:cNvPr id="59" name="Line 36"/>
            <p:cNvSpPr>
              <a:spLocks noChangeShapeType="1"/>
            </p:cNvSpPr>
            <p:nvPr/>
          </p:nvSpPr>
          <p:spPr bwMode="auto">
            <a:xfrm flipH="1">
              <a:off x="2135728" y="978060"/>
              <a:ext cx="1464401" cy="1629507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60" name="Line 37"/>
            <p:cNvSpPr>
              <a:spLocks noChangeShapeType="1"/>
            </p:cNvSpPr>
            <p:nvPr/>
          </p:nvSpPr>
          <p:spPr bwMode="auto">
            <a:xfrm>
              <a:off x="4903011" y="978060"/>
              <a:ext cx="1222130" cy="2198397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61" name="Text Box 3"/>
          <p:cNvSpPr txBox="1">
            <a:spLocks noChangeArrowheads="1"/>
          </p:cNvSpPr>
          <p:nvPr/>
        </p:nvSpPr>
        <p:spPr bwMode="auto">
          <a:xfrm>
            <a:off x="1312232" y="1144904"/>
            <a:ext cx="900622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文本文件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（字符文件）：数据以字符出现，用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ASCII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码储存字符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二进制文件：按数据在内存中的二进制形式存储。</a:t>
            </a:r>
          </a:p>
        </p:txBody>
      </p:sp>
    </p:spTree>
    <p:extLst>
      <p:ext uri="{BB962C8B-B14F-4D97-AF65-F5344CB8AC3E}">
        <p14:creationId xmlns:p14="http://schemas.microsoft.com/office/powerpoint/2010/main" val="318176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512853" y="278371"/>
            <a:ext cx="5900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10.1.3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文件与非标准文件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812963" y="1260866"/>
            <a:ext cx="1000991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lv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        利用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</a:rPr>
              <a:t>缓冲区将对磁盘文件的频繁逐次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访问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</a:rPr>
              <a:t>变为批量访问的做法称为标准文件操作。</a:t>
            </a: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2376956" y="2481264"/>
            <a:ext cx="5546067" cy="2751262"/>
            <a:chOff x="-134514" y="-44673"/>
            <a:chExt cx="7886756" cy="3913758"/>
          </a:xfrm>
        </p:grpSpPr>
        <p:sp>
          <p:nvSpPr>
            <p:cNvPr id="7" name="Rectangle 4"/>
            <p:cNvSpPr>
              <a:spLocks/>
            </p:cNvSpPr>
            <p:nvPr/>
          </p:nvSpPr>
          <p:spPr bwMode="auto">
            <a:xfrm>
              <a:off x="2711925" y="530225"/>
              <a:ext cx="2376490" cy="863601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Times New Roman" pitchFamily="18" charset="0"/>
              </a:endParaRPr>
            </a:p>
          </p:txBody>
        </p:sp>
        <p:sp>
          <p:nvSpPr>
            <p:cNvPr id="8" name="Rectangle 5"/>
            <p:cNvSpPr>
              <a:spLocks/>
            </p:cNvSpPr>
            <p:nvPr/>
          </p:nvSpPr>
          <p:spPr bwMode="auto">
            <a:xfrm>
              <a:off x="192562" y="1393825"/>
              <a:ext cx="1223965" cy="865189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Times New Roman" pitchFamily="18" charset="0"/>
              </a:endParaRPr>
            </a:p>
          </p:txBody>
        </p:sp>
        <p:sp>
          <p:nvSpPr>
            <p:cNvPr id="9" name="Rectangle 6"/>
            <p:cNvSpPr>
              <a:spLocks/>
            </p:cNvSpPr>
            <p:nvPr/>
          </p:nvSpPr>
          <p:spPr bwMode="auto">
            <a:xfrm>
              <a:off x="2711925" y="2328862"/>
              <a:ext cx="2376490" cy="863602"/>
            </a:xfrm>
            <a:prstGeom prst="rect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2000" b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  <a:sym typeface="Times New Roman" pitchFamily="18" charset="0"/>
              </a:endParaRPr>
            </a:p>
          </p:txBody>
        </p:sp>
        <p:grpSp>
          <p:nvGrpSpPr>
            <p:cNvPr id="10" name="Group 7"/>
            <p:cNvGrpSpPr>
              <a:grpSpLocks/>
            </p:cNvGrpSpPr>
            <p:nvPr/>
          </p:nvGrpSpPr>
          <p:grpSpPr bwMode="auto">
            <a:xfrm>
              <a:off x="6528275" y="1247775"/>
              <a:ext cx="1223967" cy="1081090"/>
              <a:chOff x="-1" y="0"/>
              <a:chExt cx="1223967" cy="1081090"/>
            </a:xfrm>
          </p:grpSpPr>
          <p:sp>
            <p:nvSpPr>
              <p:cNvPr id="26" name="AutoShape 8"/>
              <p:cNvSpPr>
                <a:spLocks/>
              </p:cNvSpPr>
              <p:nvPr/>
            </p:nvSpPr>
            <p:spPr bwMode="auto">
              <a:xfrm>
                <a:off x="-1" y="0"/>
                <a:ext cx="1223967" cy="1081090"/>
              </a:xfrm>
              <a:custGeom>
                <a:avLst/>
                <a:gdLst>
                  <a:gd name="T0" fmla="*/ 34678158 w 21600"/>
                  <a:gd name="T1" fmla="*/ 27054528 h 21600"/>
                  <a:gd name="T2" fmla="*/ 34678158 w 21600"/>
                  <a:gd name="T3" fmla="*/ 27054528 h 21600"/>
                  <a:gd name="T4" fmla="*/ 34678158 w 21600"/>
                  <a:gd name="T5" fmla="*/ 27054528 h 21600"/>
                  <a:gd name="T6" fmla="*/ 34678158 w 21600"/>
                  <a:gd name="T7" fmla="*/ 270545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1209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4835" y="21600"/>
                      <a:pt x="10800" y="21600"/>
                    </a:cubicBezTo>
                    <a:cubicBezTo>
                      <a:pt x="16765" y="21600"/>
                      <a:pt x="21600" y="20391"/>
                      <a:pt x="21600" y="18900"/>
                    </a:cubicBezTo>
                    <a:lnTo>
                      <a:pt x="21600" y="2700"/>
                    </a:lnTo>
                    <a:cubicBezTo>
                      <a:pt x="21600" y="1209"/>
                      <a:pt x="16765" y="0"/>
                      <a:pt x="10800" y="0"/>
                    </a:cubicBezTo>
                    <a:close/>
                  </a:path>
                </a:pathLst>
              </a:custGeom>
              <a:noFill/>
              <a:ln w="28575">
                <a:solidFill>
                  <a:srgbClr val="00B0F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200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AutoShape 9"/>
              <p:cNvSpPr>
                <a:spLocks/>
              </p:cNvSpPr>
              <p:nvPr/>
            </p:nvSpPr>
            <p:spPr bwMode="auto">
              <a:xfrm>
                <a:off x="-1" y="135135"/>
                <a:ext cx="1223967" cy="135138"/>
              </a:xfrm>
              <a:custGeom>
                <a:avLst/>
                <a:gdLst>
                  <a:gd name="T0" fmla="*/ 34678158 w 21600"/>
                  <a:gd name="T1" fmla="*/ 422738 h 21600"/>
                  <a:gd name="T2" fmla="*/ 34678158 w 21600"/>
                  <a:gd name="T3" fmla="*/ 422738 h 21600"/>
                  <a:gd name="T4" fmla="*/ 34678158 w 21600"/>
                  <a:gd name="T5" fmla="*/ 422738 h 21600"/>
                  <a:gd name="T6" fmla="*/ 34678158 w 21600"/>
                  <a:gd name="T7" fmla="*/ 4227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11929"/>
                      <a:pt x="4835" y="21600"/>
                      <a:pt x="10800" y="21600"/>
                    </a:cubicBezTo>
                    <a:cubicBezTo>
                      <a:pt x="16765" y="21600"/>
                      <a:pt x="21600" y="11929"/>
                      <a:pt x="21600" y="0"/>
                    </a:cubicBezTo>
                  </a:path>
                </a:pathLst>
              </a:custGeom>
              <a:noFill/>
              <a:ln w="28575">
                <a:solidFill>
                  <a:srgbClr val="00B0F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200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Rectangle 10"/>
            <p:cNvSpPr>
              <a:spLocks/>
            </p:cNvSpPr>
            <p:nvPr/>
          </p:nvSpPr>
          <p:spPr bwMode="auto">
            <a:xfrm>
              <a:off x="-134514" y="792163"/>
              <a:ext cx="1966331" cy="569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幼圆" pitchFamily="49" charset="-122"/>
                </a:rPr>
                <a:t>程序数据区</a:t>
              </a:r>
            </a:p>
          </p:txBody>
        </p:sp>
        <p:sp>
          <p:nvSpPr>
            <p:cNvPr id="12" name="Rectangle 11"/>
            <p:cNvSpPr>
              <a:spLocks/>
            </p:cNvSpPr>
            <p:nvPr/>
          </p:nvSpPr>
          <p:spPr bwMode="auto">
            <a:xfrm>
              <a:off x="2550794" y="-44673"/>
              <a:ext cx="2700344" cy="569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幼圆" pitchFamily="49" charset="-122"/>
                </a:rPr>
                <a:t>输出文件缓冲区</a:t>
              </a:r>
            </a:p>
          </p:txBody>
        </p:sp>
        <p:sp>
          <p:nvSpPr>
            <p:cNvPr id="13" name="Rectangle 12"/>
            <p:cNvSpPr>
              <a:spLocks/>
            </p:cNvSpPr>
            <p:nvPr/>
          </p:nvSpPr>
          <p:spPr bwMode="auto">
            <a:xfrm>
              <a:off x="2658745" y="3299919"/>
              <a:ext cx="2700344" cy="569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幼圆" pitchFamily="49" charset="-122"/>
                </a:rPr>
                <a:t>输入文件缓冲区</a:t>
              </a:r>
            </a:p>
          </p:txBody>
        </p:sp>
        <p:sp>
          <p:nvSpPr>
            <p:cNvPr id="17" name="Rectangle 13"/>
            <p:cNvSpPr>
              <a:spLocks/>
            </p:cNvSpPr>
            <p:nvPr/>
          </p:nvSpPr>
          <p:spPr bwMode="auto">
            <a:xfrm>
              <a:off x="6745724" y="604417"/>
              <a:ext cx="865311" cy="569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幼圆" pitchFamily="49" charset="-122"/>
                </a:rPr>
                <a:t>磁盘</a:t>
              </a:r>
            </a:p>
          </p:txBody>
        </p:sp>
        <p:sp>
          <p:nvSpPr>
            <p:cNvPr id="18" name="AutoShape 14"/>
            <p:cNvSpPr>
              <a:spLocks/>
            </p:cNvSpPr>
            <p:nvPr/>
          </p:nvSpPr>
          <p:spPr bwMode="auto">
            <a:xfrm rot="10800000" flipH="1">
              <a:off x="1435575" y="1412875"/>
              <a:ext cx="2465390" cy="414339"/>
            </a:xfrm>
            <a:custGeom>
              <a:avLst/>
              <a:gdLst>
                <a:gd name="T0" fmla="*/ 140697867 w 21600"/>
                <a:gd name="T1" fmla="*/ 3974010 h 21600"/>
                <a:gd name="T2" fmla="*/ 140697867 w 21600"/>
                <a:gd name="T3" fmla="*/ 3974010 h 21600"/>
                <a:gd name="T4" fmla="*/ 140697867 w 21600"/>
                <a:gd name="T5" fmla="*/ 3974010 h 21600"/>
                <a:gd name="T6" fmla="*/ 140697867 w 21600"/>
                <a:gd name="T7" fmla="*/ 39740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10800" y="0"/>
                    <a:pt x="21600" y="10800"/>
                    <a:pt x="21600" y="2160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Line 15"/>
            <p:cNvSpPr>
              <a:spLocks noChangeShapeType="1"/>
            </p:cNvSpPr>
            <p:nvPr/>
          </p:nvSpPr>
          <p:spPr bwMode="auto">
            <a:xfrm>
              <a:off x="5088413" y="889000"/>
              <a:ext cx="1439865" cy="7921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6"/>
            <p:cNvSpPr>
              <a:spLocks/>
            </p:cNvSpPr>
            <p:nvPr/>
          </p:nvSpPr>
          <p:spPr bwMode="auto">
            <a:xfrm>
              <a:off x="1802958" y="1233464"/>
              <a:ext cx="865311" cy="569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幼圆" pitchFamily="49" charset="-122"/>
                </a:rPr>
                <a:t>输出</a:t>
              </a:r>
            </a:p>
          </p:txBody>
        </p:sp>
        <p:sp>
          <p:nvSpPr>
            <p:cNvPr id="21" name="Rectangle 17"/>
            <p:cNvSpPr>
              <a:spLocks/>
            </p:cNvSpPr>
            <p:nvPr/>
          </p:nvSpPr>
          <p:spPr bwMode="auto">
            <a:xfrm>
              <a:off x="1846613" y="2120060"/>
              <a:ext cx="865311" cy="569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幼圆" pitchFamily="49" charset="-122"/>
                </a:rPr>
                <a:t>输入</a:t>
              </a:r>
            </a:p>
          </p:txBody>
        </p:sp>
        <p:sp>
          <p:nvSpPr>
            <p:cNvPr id="22" name="Rectangle 18"/>
            <p:cNvSpPr>
              <a:spLocks/>
            </p:cNvSpPr>
            <p:nvPr/>
          </p:nvSpPr>
          <p:spPr bwMode="auto">
            <a:xfrm>
              <a:off x="5630069" y="738594"/>
              <a:ext cx="865311" cy="569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幼圆" pitchFamily="49" charset="-122"/>
                </a:rPr>
                <a:t>输出</a:t>
              </a:r>
            </a:p>
          </p:txBody>
        </p:sp>
        <p:sp>
          <p:nvSpPr>
            <p:cNvPr id="23" name="Rectangle 19"/>
            <p:cNvSpPr>
              <a:spLocks/>
            </p:cNvSpPr>
            <p:nvPr/>
          </p:nvSpPr>
          <p:spPr bwMode="auto">
            <a:xfrm>
              <a:off x="5692312" y="2404644"/>
              <a:ext cx="865311" cy="5691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19" tIns="45719" rIns="45719" bIns="45719">
              <a:spAutoFit/>
            </a:bodyPr>
            <a:lstStyle>
              <a:lvl1pPr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defTabSz="6413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defTabSz="641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幼圆" pitchFamily="49" charset="-122"/>
                </a:rPr>
                <a:t>输入</a:t>
              </a:r>
            </a:p>
          </p:txBody>
        </p:sp>
        <p:sp>
          <p:nvSpPr>
            <p:cNvPr id="24" name="AutoShape 20"/>
            <p:cNvSpPr>
              <a:spLocks/>
            </p:cNvSpPr>
            <p:nvPr/>
          </p:nvSpPr>
          <p:spPr bwMode="auto">
            <a:xfrm rot="5400000" flipH="1">
              <a:off x="2524600" y="933449"/>
              <a:ext cx="268290" cy="2484439"/>
            </a:xfrm>
            <a:custGeom>
              <a:avLst/>
              <a:gdLst>
                <a:gd name="T0" fmla="*/ 1666193 w 21600"/>
                <a:gd name="T1" fmla="*/ 142880547 h 21600"/>
                <a:gd name="T2" fmla="*/ 1666193 w 21600"/>
                <a:gd name="T3" fmla="*/ 142880547 h 21600"/>
                <a:gd name="T4" fmla="*/ 1666193 w 21600"/>
                <a:gd name="T5" fmla="*/ 142880547 h 21600"/>
                <a:gd name="T6" fmla="*/ 1666193 w 21600"/>
                <a:gd name="T7" fmla="*/ 1428805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10800" y="0"/>
                    <a:pt x="21600" y="10800"/>
                    <a:pt x="21600" y="2160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 flipH="1">
              <a:off x="5088413" y="1897062"/>
              <a:ext cx="1439865" cy="79216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56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478977" y="278371"/>
            <a:ext cx="4259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10.1.4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文件存取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方式</a:t>
            </a:r>
          </a:p>
        </p:txBody>
      </p: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1596708" y="1700879"/>
            <a:ext cx="4188893" cy="2024063"/>
            <a:chOff x="1580303" y="2123328"/>
            <a:chExt cx="4188404" cy="2024034"/>
          </a:xfrm>
        </p:grpSpPr>
        <p:sp>
          <p:nvSpPr>
            <p:cNvPr id="49" name="Freeform 108"/>
            <p:cNvSpPr>
              <a:spLocks/>
            </p:cNvSpPr>
            <p:nvPr/>
          </p:nvSpPr>
          <p:spPr bwMode="auto">
            <a:xfrm rot="16200000">
              <a:off x="3744673" y="2123328"/>
              <a:ext cx="2024034" cy="2024034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anchor="ctr"/>
            <a:lstStyle/>
            <a:p>
              <a:pPr algn="ctr">
                <a:defRPr/>
              </a:pPr>
              <a:endParaRPr lang="id-ID" sz="2000" kern="0">
                <a:solidFill>
                  <a:srgbClr val="0170C1"/>
                </a:solidFill>
                <a:latin typeface="DIN-BoldItalic" pitchFamily="50" charset="0"/>
                <a:ea typeface="宋体"/>
              </a:endParaRPr>
            </a:p>
          </p:txBody>
        </p:sp>
        <p:sp>
          <p:nvSpPr>
            <p:cNvPr id="50" name="Freeform 109"/>
            <p:cNvSpPr>
              <a:spLocks/>
            </p:cNvSpPr>
            <p:nvPr/>
          </p:nvSpPr>
          <p:spPr bwMode="auto">
            <a:xfrm rot="16200000">
              <a:off x="3887652" y="2278989"/>
              <a:ext cx="1720825" cy="1723824"/>
            </a:xfrm>
            <a:prstGeom prst="ellipse">
              <a:avLst/>
            </a:prstGeom>
            <a:solidFill>
              <a:srgbClr val="0170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20000" rIns="360000" anchor="ctr"/>
            <a:lstStyle/>
            <a:p>
              <a:pPr algn="just">
                <a:lnSpc>
                  <a:spcPct val="130000"/>
                </a:lnSpc>
                <a:defRPr/>
              </a:pPr>
              <a:endParaRPr lang="id-ID" sz="1300" kern="0">
                <a:solidFill>
                  <a:srgbClr val="0170C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1" name="Oval 110"/>
            <p:cNvSpPr>
              <a:spLocks noChangeArrowheads="1"/>
            </p:cNvSpPr>
            <p:nvPr/>
          </p:nvSpPr>
          <p:spPr bwMode="auto">
            <a:xfrm rot="16200000">
              <a:off x="4104913" y="2498100"/>
              <a:ext cx="1284863" cy="128565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eaVert" anchor="ctr"/>
            <a:lstStyle/>
            <a:p>
              <a:pPr algn="ctr">
                <a:defRPr/>
              </a:pPr>
              <a:r>
                <a:rPr lang="en-US" sz="4800" kern="0" dirty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id-ID" sz="4800" kern="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 bwMode="auto">
            <a:xfrm>
              <a:off x="1580303" y="2698281"/>
              <a:ext cx="2044160" cy="553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000" dirty="0">
                  <a:effectLst>
                    <a:innerShdw blurRad="508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读写一个字符。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5852277" y="2173954"/>
            <a:ext cx="5719763" cy="1550988"/>
            <a:chOff x="5835242" y="2596577"/>
            <a:chExt cx="5719634" cy="1550783"/>
          </a:xfrm>
        </p:grpSpPr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5835242" y="2596577"/>
              <a:ext cx="1550783" cy="1550783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srgbClr val="0170C1"/>
                </a:solidFill>
                <a:effectLst/>
                <a:uLnTx/>
                <a:uFillTx/>
                <a:latin typeface="DIN-BoldItalic" pitchFamily="50" charset="0"/>
                <a:ea typeface="宋体"/>
              </a:endParaRPr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5946430" y="2705634"/>
              <a:ext cx="1319213" cy="1320800"/>
            </a:xfrm>
            <a:prstGeom prst="ellipse">
              <a:avLst/>
            </a:prstGeom>
            <a:solidFill>
              <a:srgbClr val="4056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170C1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56" name="Oval 13"/>
            <p:cNvSpPr>
              <a:spLocks noChangeArrowheads="1"/>
            </p:cNvSpPr>
            <p:nvPr/>
          </p:nvSpPr>
          <p:spPr bwMode="auto">
            <a:xfrm>
              <a:off x="6114135" y="2872283"/>
              <a:ext cx="984442" cy="98505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170C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id-ID" sz="3200" b="0" i="0" u="none" strike="noStrike" kern="0" cap="none" spc="0" normalizeH="0" baseline="0" noProof="0" dirty="0">
                <a:ln>
                  <a:noFill/>
                </a:ln>
                <a:solidFill>
                  <a:srgbClr val="0170C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 bwMode="auto">
            <a:xfrm>
              <a:off x="7438408" y="2705633"/>
              <a:ext cx="4116468" cy="961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2000" kern="0" dirty="0">
                  <a:effectLst>
                    <a:innerShdw blurRad="508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读写一个字符串。将多个字符组成的字符串写入文件或从文件中读出。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effectLst>
                  <a:innerShdw blurRad="50800">
                    <a:prstClr val="black"/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854175" y="3793204"/>
            <a:ext cx="4931427" cy="1733550"/>
            <a:chOff x="836788" y="4215650"/>
            <a:chExt cx="4931920" cy="1732663"/>
          </a:xfrm>
        </p:grpSpPr>
        <p:sp>
          <p:nvSpPr>
            <p:cNvPr id="59" name="Freeform 124"/>
            <p:cNvSpPr>
              <a:spLocks/>
            </p:cNvSpPr>
            <p:nvPr/>
          </p:nvSpPr>
          <p:spPr bwMode="auto">
            <a:xfrm rot="5400000" flipV="1">
              <a:off x="4036044" y="4215650"/>
              <a:ext cx="1732663" cy="1732664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srgbClr val="0170C1"/>
                </a:solidFill>
                <a:effectLst/>
                <a:uLnTx/>
                <a:uFillTx/>
                <a:latin typeface="DIN-BoldItalic" pitchFamily="50" charset="0"/>
                <a:ea typeface="宋体"/>
              </a:endParaRPr>
            </a:p>
          </p:txBody>
        </p:sp>
        <p:sp>
          <p:nvSpPr>
            <p:cNvPr id="60" name="Freeform 125"/>
            <p:cNvSpPr>
              <a:spLocks/>
            </p:cNvSpPr>
            <p:nvPr/>
          </p:nvSpPr>
          <p:spPr bwMode="auto">
            <a:xfrm rot="5400000" flipV="1">
              <a:off x="4158112" y="4339965"/>
              <a:ext cx="1473200" cy="1474787"/>
            </a:xfrm>
            <a:prstGeom prst="ellipse">
              <a:avLst/>
            </a:prstGeom>
            <a:solidFill>
              <a:srgbClr val="4056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170C1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61" name="Oval 126"/>
            <p:cNvSpPr>
              <a:spLocks noChangeArrowheads="1"/>
            </p:cNvSpPr>
            <p:nvPr/>
          </p:nvSpPr>
          <p:spPr bwMode="auto">
            <a:xfrm rot="5400000" flipV="1">
              <a:off x="4344425" y="4526913"/>
              <a:ext cx="1099900" cy="11005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vert="eaVert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170C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id-ID" sz="4000" b="0" i="0" u="none" strike="noStrike" kern="0" cap="none" spc="0" normalizeH="0" baseline="0" noProof="0" dirty="0">
                <a:ln>
                  <a:noFill/>
                </a:ln>
                <a:solidFill>
                  <a:srgbClr val="0170C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 bwMode="auto">
            <a:xfrm>
              <a:off x="836788" y="4366089"/>
              <a:ext cx="3048957" cy="14222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2000" kern="0" dirty="0">
                  <a:effectLst>
                    <a:innerShdw blurRad="508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格式化读写。根据格式控制指定的数据格式对数据进行转换存取。</a:t>
              </a:r>
              <a:endParaRPr kumimoji="0" lang="zh-CN" altLang="en-US" sz="2000" i="0" u="none" strike="noStrike" kern="0" cap="none" spc="0" normalizeH="0" baseline="0" noProof="0" dirty="0">
                <a:ln>
                  <a:noFill/>
                </a:ln>
                <a:effectLst>
                  <a:innerShdw blurRad="50800">
                    <a:prstClr val="black"/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5852277" y="3793204"/>
            <a:ext cx="5719763" cy="2332038"/>
            <a:chOff x="5835243" y="4215649"/>
            <a:chExt cx="5719637" cy="2331983"/>
          </a:xfrm>
        </p:grpSpPr>
        <p:sp>
          <p:nvSpPr>
            <p:cNvPr id="64" name="Freeform 120"/>
            <p:cNvSpPr>
              <a:spLocks/>
            </p:cNvSpPr>
            <p:nvPr/>
          </p:nvSpPr>
          <p:spPr bwMode="auto">
            <a:xfrm flipV="1">
              <a:off x="5835243" y="4215649"/>
              <a:ext cx="2331984" cy="2331983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srgbClr val="0170C1"/>
                </a:solidFill>
                <a:effectLst/>
                <a:uLnTx/>
                <a:uFillTx/>
                <a:latin typeface="DIN-BoldItalic" pitchFamily="50" charset="0"/>
                <a:ea typeface="宋体"/>
              </a:endParaRPr>
            </a:p>
          </p:txBody>
        </p:sp>
        <p:sp>
          <p:nvSpPr>
            <p:cNvPr id="65" name="Freeform 121"/>
            <p:cNvSpPr>
              <a:spLocks/>
            </p:cNvSpPr>
            <p:nvPr/>
          </p:nvSpPr>
          <p:spPr bwMode="auto">
            <a:xfrm flipV="1">
              <a:off x="6003580" y="4397909"/>
              <a:ext cx="1982788" cy="1985963"/>
            </a:xfrm>
            <a:prstGeom prst="ellipse">
              <a:avLst/>
            </a:prstGeom>
            <a:solidFill>
              <a:srgbClr val="0170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170C1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66" name="Oval 122"/>
            <p:cNvSpPr>
              <a:spLocks noChangeArrowheads="1"/>
            </p:cNvSpPr>
            <p:nvPr/>
          </p:nvSpPr>
          <p:spPr bwMode="auto">
            <a:xfrm rot="10800000" flipV="1">
              <a:off x="6254627" y="4651776"/>
              <a:ext cx="1480350" cy="1481264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rgbClr val="0170C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kumimoji="0" lang="id-ID" sz="5400" b="0" i="0" u="none" strike="noStrike" kern="0" cap="none" spc="0" normalizeH="0" baseline="0" noProof="0" dirty="0">
                <a:ln>
                  <a:noFill/>
                </a:ln>
                <a:solidFill>
                  <a:srgbClr val="0170C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 bwMode="auto">
            <a:xfrm>
              <a:off x="8325293" y="4366161"/>
              <a:ext cx="3229587" cy="19389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2000" kern="0" dirty="0">
                  <a:effectLst>
                    <a:innerShdw blurRad="508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成块读写， 也称作按记录读写。</a:t>
              </a:r>
              <a:r>
                <a:rPr lang="en-US" altLang="zh-CN" sz="2000" kern="0" dirty="0">
                  <a:effectLst>
                    <a:innerShdw blurRad="508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r>
                <a:rPr lang="zh-CN" altLang="en-US" sz="2000" kern="0" dirty="0">
                  <a:effectLst>
                    <a:innerShdw blurRad="50800">
                      <a:prstClr val="black"/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语言的文件虽然是按字节流存放，但可以按记录存取多个字节的数据。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effectLst>
                  <a:innerShdw blurRad="50800">
                    <a:prstClr val="black"/>
                  </a:inn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427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478977" y="278371"/>
            <a:ext cx="4259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10.1.4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文件存取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方式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52920" y="1853967"/>
            <a:ext cx="8938891" cy="3777171"/>
            <a:chOff x="1352920" y="1853967"/>
            <a:chExt cx="8938891" cy="3777171"/>
          </a:xfrm>
        </p:grpSpPr>
        <p:pic>
          <p:nvPicPr>
            <p:cNvPr id="4098" name="Picture 2" descr="E:\课件\C语言程序设计教程（第4版）（杨路明）\方正 C语言程序设计教程（第4版 杨路明）\1002.t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2920" y="1853967"/>
              <a:ext cx="8938891" cy="31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4310572" y="5231028"/>
              <a:ext cx="30235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lvl="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kern="0" dirty="0">
                  <a:solidFill>
                    <a:srgbClr val="0066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四种文件存取方式与函数</a:t>
              </a:r>
              <a:endParaRPr kumimoji="1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859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390574" y="271514"/>
            <a:ext cx="5905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10.2.1  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</a:t>
            </a:r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FILE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结构指针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032554" y="1220405"/>
            <a:ext cx="6785985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FILE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类型：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保存被使用的文件的有关信息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所有的文件操作都需要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FILE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类型的指针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—FILE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是库文件中定义的结构体的别名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注意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不要写成 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struct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FILE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86894" y="4584390"/>
            <a:ext cx="3824673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举例：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FILE *</a:t>
            </a:r>
            <a:r>
              <a:rPr lang="en-US" altLang="zh-CN" sz="2000" dirty="0" err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fp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9254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390574" y="271514"/>
            <a:ext cx="5905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10.2.1  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</a:t>
            </a:r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FILE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结构指针</a:t>
            </a:r>
          </a:p>
        </p:txBody>
      </p:sp>
      <p:sp>
        <p:nvSpPr>
          <p:cNvPr id="5" name="Rectangle 3"/>
          <p:cNvSpPr>
            <a:spLocks/>
          </p:cNvSpPr>
          <p:nvPr/>
        </p:nvSpPr>
        <p:spPr bwMode="auto">
          <a:xfrm>
            <a:off x="1743818" y="1246345"/>
            <a:ext cx="11188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579438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579438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3333CC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Helvetica" pitchFamily="34" charset="0"/>
              </a:rPr>
              <a:t>FILE </a:t>
            </a:r>
            <a:r>
              <a:rPr lang="zh-CN" altLang="en-US" sz="2000" b="0" dirty="0" smtClean="0">
                <a:solidFill>
                  <a:srgbClr val="3333CC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Helvetica" pitchFamily="34" charset="0"/>
              </a:rPr>
              <a:t>类型</a:t>
            </a:r>
          </a:p>
        </p:txBody>
      </p:sp>
      <p:sp>
        <p:nvSpPr>
          <p:cNvPr id="6" name="Rectangle 4"/>
          <p:cNvSpPr>
            <a:spLocks/>
          </p:cNvSpPr>
          <p:nvPr/>
        </p:nvSpPr>
        <p:spPr bwMode="auto">
          <a:xfrm>
            <a:off x="2363831" y="1700077"/>
            <a:ext cx="6822114" cy="494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35717" tIns="35717" rIns="35717" bIns="35717" anchor="ctr">
            <a:spAutoFit/>
          </a:bodyPr>
          <a:lstStyle>
            <a:lvl1pPr marL="239713" indent="-239713" defTabSz="6413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6413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6413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6413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6413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64135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typedef </a:t>
            </a:r>
            <a:r>
              <a:rPr lang="en-US" altLang="zh-CN" sz="2000" b="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struct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 {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   short         level;                 /*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缓冲区满空程度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*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/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   unsigned       flags;             /*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文件状态标志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*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/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   char           </a:t>
            </a:r>
            <a:r>
              <a:rPr lang="en-US" altLang="zh-CN" sz="2000" b="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fd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;                     /*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文件描述符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*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/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   unsigned char  hold;          /*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无缓冲则不读取字符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*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/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   short          </a:t>
            </a:r>
            <a:r>
              <a:rPr lang="en-US" altLang="zh-CN" sz="2000" b="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bsize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;              /*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缓冲区大小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*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/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   unsigned char *buffer;     /*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数据缓冲区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*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/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   unsigned char *</a:t>
            </a:r>
            <a:r>
              <a:rPr lang="en-US" altLang="zh-CN" sz="2000" b="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curp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;       /*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当前位置指针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*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/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   unsigned       </a:t>
            </a:r>
            <a:r>
              <a:rPr lang="en-US" altLang="zh-CN" sz="2000" b="0" dirty="0" err="1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istemp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;      /*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临时文件指示器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*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/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   short          token;           /*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宋体" pitchFamily="2" charset="-122"/>
              </a:rPr>
              <a:t>用于有效性检查</a:t>
            </a:r>
            <a:r>
              <a:rPr lang="zh-CN" altLang="en-US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*</a:t>
            </a: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/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ts val="350"/>
              </a:spcBef>
              <a:spcAft>
                <a:spcPct val="0"/>
              </a:spcAft>
            </a:pPr>
            <a:r>
              <a:rPr lang="en-US" altLang="zh-CN" sz="2000" b="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Arial" pitchFamily="34" charset="0"/>
              </a:rPr>
              <a:t>} FILE;</a:t>
            </a:r>
            <a:endParaRPr lang="en-US" altLang="zh-CN" sz="2000" b="0" dirty="0" smtClean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53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15CD521A-D122-4962-B63A-54E3E0BBDD33}"/>
              </a:ext>
            </a:extLst>
          </p:cNvPr>
          <p:cNvSpPr/>
          <p:nvPr/>
        </p:nvSpPr>
        <p:spPr>
          <a:xfrm>
            <a:off x="1613201" y="278371"/>
            <a:ext cx="5490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/>
            <a:r>
              <a:rPr lang="en-US" altLang="zh-CN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10.2.2  </a:t>
            </a:r>
            <a:r>
              <a:rPr lang="en-US" altLang="zh-CN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3200" b="1" dirty="0">
                <a:solidFill>
                  <a:srgbClr val="229BBF"/>
                </a:solidFill>
                <a:latin typeface="微软雅黑" pitchFamily="34" charset="-122"/>
                <a:ea typeface="微软雅黑" pitchFamily="34" charset="-122"/>
              </a:rPr>
              <a:t>文件的打开操作</a:t>
            </a:r>
          </a:p>
        </p:txBody>
      </p:sp>
      <p:sp>
        <p:nvSpPr>
          <p:cNvPr id="76" name="Text Box 3"/>
          <p:cNvSpPr txBox="1">
            <a:spLocks noChangeArrowheads="1"/>
          </p:cNvSpPr>
          <p:nvPr/>
        </p:nvSpPr>
        <p:spPr bwMode="auto">
          <a:xfrm>
            <a:off x="1018415" y="2694706"/>
            <a:ext cx="6039242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参数</a:t>
            </a:r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说明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Filename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：要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打开的文件路径；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mode 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文件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的操作方式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007511" y="1307044"/>
            <a:ext cx="732275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函数</a:t>
            </a:r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原型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FILE 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*open(char *filename , char *mode);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007511" y="4656810"/>
            <a:ext cx="6865321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返回</a:t>
            </a:r>
            <a:r>
              <a:rPr lang="zh-CN" altLang="en-US" sz="2000" b="1" dirty="0" smtClean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值</a:t>
            </a:r>
            <a:endParaRPr lang="zh-CN" altLang="en-US" sz="2000" b="1" dirty="0">
              <a:solidFill>
                <a:srgbClr val="FF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若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成功，返回指向被打开的文件的指针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若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出错，返回空指针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NULL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21402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utoUpdateAnimBg="0"/>
      <p:bldP spid="12" grpId="0" autoUpdateAnimBg="0"/>
      <p:bldP spid="5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587.pptx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2335</Words>
  <PresentationFormat>宽屏</PresentationFormat>
  <Paragraphs>338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DIN-BoldItalic</vt:lpstr>
      <vt:lpstr>Helvetica Light</vt:lpstr>
      <vt:lpstr>Microsoft YaHei UI</vt:lpstr>
      <vt:lpstr>等线</vt:lpstr>
      <vt:lpstr>等线 Light</vt:lpstr>
      <vt:lpstr>方正姚体</vt:lpstr>
      <vt:lpstr>黑体</vt:lpstr>
      <vt:lpstr>宋体</vt:lpstr>
      <vt:lpstr>微软雅黑</vt:lpstr>
      <vt:lpstr>幼圆</vt:lpstr>
      <vt:lpstr>Arial</vt:lpstr>
      <vt:lpstr>Calibri</vt:lpstr>
      <vt:lpstr>Courier New</vt:lpstr>
      <vt:lpstr>Helvetica</vt:lpstr>
      <vt:lpstr>Segoe UI Light</vt:lpstr>
      <vt:lpstr>Times New Roman</vt:lpstr>
      <vt:lpstr>Wingdings</vt:lpstr>
      <vt:lpstr>Office 主题​​</vt:lpstr>
      <vt:lpstr>C语言程序设计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2017-05-15T10:36:06Z</dcterms:created>
  <dcterms:modified xsi:type="dcterms:W3CDTF">2024-02-11T07:24:32Z</dcterms:modified>
</cp:coreProperties>
</file>