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4"/>
  </p:sldMasterIdLst>
  <p:notesMasterIdLst>
    <p:notesMasterId r:id="rId27"/>
  </p:notesMasterIdLst>
  <p:handoutMasterIdLst>
    <p:handoutMasterId r:id="rId28"/>
  </p:handoutMasterIdLst>
  <p:sldIdLst>
    <p:sldId id="256" r:id="rId5"/>
    <p:sldId id="284" r:id="rId6"/>
    <p:sldId id="301" r:id="rId7"/>
    <p:sldId id="296" r:id="rId8"/>
    <p:sldId id="286" r:id="rId9"/>
    <p:sldId id="287" r:id="rId10"/>
    <p:sldId id="297" r:id="rId11"/>
    <p:sldId id="298" r:id="rId12"/>
    <p:sldId id="289" r:id="rId13"/>
    <p:sldId id="295" r:id="rId14"/>
    <p:sldId id="291" r:id="rId15"/>
    <p:sldId id="292" r:id="rId16"/>
    <p:sldId id="293" r:id="rId17"/>
    <p:sldId id="300" r:id="rId18"/>
    <p:sldId id="303" r:id="rId19"/>
    <p:sldId id="294" r:id="rId20"/>
    <p:sldId id="304" r:id="rId21"/>
    <p:sldId id="309" r:id="rId22"/>
    <p:sldId id="305" r:id="rId23"/>
    <p:sldId id="306" r:id="rId24"/>
    <p:sldId id="307" r:id="rId25"/>
    <p:sldId id="282" r:id="rId26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欢迎" id="{E75E278A-FF0E-49A4-B170-79828D63BBAD}">
          <p14:sldIdLst>
            <p14:sldId id="256"/>
          </p14:sldIdLst>
        </p14:section>
        <p14:section name="设计、平滑、添加注释、协作、操作说明搜索" id="{B9B51309-D148-4332-87C2-07BE32FBCA3B}">
          <p14:sldIdLst>
            <p14:sldId id="284"/>
            <p14:sldId id="301"/>
            <p14:sldId id="296"/>
            <p14:sldId id="286"/>
            <p14:sldId id="287"/>
            <p14:sldId id="297"/>
            <p14:sldId id="298"/>
            <p14:sldId id="289"/>
            <p14:sldId id="295"/>
            <p14:sldId id="291"/>
            <p14:sldId id="292"/>
            <p14:sldId id="293"/>
            <p14:sldId id="300"/>
            <p14:sldId id="303"/>
            <p14:sldId id="294"/>
            <p14:sldId id="304"/>
            <p14:sldId id="309"/>
            <p14:sldId id="305"/>
            <p14:sldId id="306"/>
            <p14:sldId id="307"/>
          </p14:sldIdLst>
        </p14:section>
        <p14:section name="了解详细信息" id="{2CC34DB2-6590-42C0-AD4B-A04C6060184E}">
          <p14:sldIdLst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作者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241" autoAdjust="0"/>
  </p:normalViewPr>
  <p:slideViewPr>
    <p:cSldViewPr snapToGrid="0">
      <p:cViewPr varScale="1">
        <p:scale>
          <a:sx n="111" d="100"/>
          <a:sy n="111" d="100"/>
        </p:scale>
        <p:origin x="510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401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8DCC1CE-327E-4905-BC7C-3C0AE3B60D6C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2024/2/13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56F2ECAB-FF34-48C3-94CF-D49698A33E3C}" type="datetime1">
              <a:rPr lang="zh-CN" altLang="en-US" smtClean="0"/>
              <a:pPr/>
              <a:t>2024/2/13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F61EA0F-A667-4B49-8422-0062BC55E249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zh-CN" altLang="en-US" noProof="0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在“幻灯片放映”模式下，选择箭头访问相应链接。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780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 smtClean="0"/>
              <a:t>单击此处编辑母版标题样式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12" name="直接连接符​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 smtClean="0"/>
              <a:t>单击此处编辑母版标题样式</a:t>
            </a:r>
            <a:endParaRPr lang="zh-CN" altLang="en-US" noProof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539496" y="1435607"/>
            <a:ext cx="11193880" cy="4660087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CF7612A-7C7D-41EF-9275-BA82F6A6A076}" type="datetime1">
              <a:rPr lang="zh-CN" altLang="en-US" smtClean="0"/>
              <a:t>2024/2/13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 smtClean="0"/>
              <a:t>单击此处编辑母版标题样式</a:t>
            </a:r>
            <a:endParaRPr lang="zh-CN" altLang="en-US" noProof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39495" y="2560320"/>
            <a:ext cx="11397555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第五级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9030E-51B9-4D51-8CD0-74EC124F123D}" type="datetimeFigureOut">
              <a:rPr lang="zh-CN" altLang="en-US" smtClean="0"/>
              <a:t>2024/2/13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92BA2-F83A-44CC-9512-868CC77DD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180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1106635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zh-CN" altLang="en-US" noProof="0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375873"/>
            <a:ext cx="11048070" cy="47198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03B070BE-7F39-4CFE-B298-8B89566852DF}" type="datetime1">
              <a:rPr lang="zh-CN" altLang="en-US" smtClean="0"/>
              <a:t>2024/2/13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smtClean="0"/>
              <a:pPr/>
              <a:t>‹#›</a:t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Clr>
          <a:srgbClr val="FF0000"/>
        </a:buClr>
        <a:buSzPct val="85000"/>
        <a:buFont typeface="Wingdings" panose="05000000000000000000" pitchFamily="2" charset="2"/>
        <a:buChar char="n"/>
        <a:defRPr lang="en-US" sz="2400" kern="1200" dirty="0">
          <a:solidFill>
            <a:schemeClr val="tx1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Clr>
          <a:srgbClr val="FF0000"/>
        </a:buClr>
        <a:buSzPct val="85000"/>
        <a:buFont typeface="Wingdings" panose="05000000000000000000" pitchFamily="2" charset="2"/>
        <a:buChar char="n"/>
        <a:defRPr lang="en-US" sz="2400" kern="1200" dirty="0">
          <a:solidFill>
            <a:schemeClr val="tx1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Clr>
          <a:srgbClr val="FF0000"/>
        </a:buClr>
        <a:buSzPct val="85000"/>
        <a:buFont typeface="Wingdings" panose="05000000000000000000" pitchFamily="2" charset="2"/>
        <a:buChar char="n"/>
        <a:defRPr lang="en-US" sz="2400" kern="1200" dirty="0">
          <a:solidFill>
            <a:schemeClr val="tx1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Clr>
          <a:srgbClr val="FF0000"/>
        </a:buClr>
        <a:buSzPct val="85000"/>
        <a:buFont typeface="Wingdings" panose="05000000000000000000" pitchFamily="2" charset="2"/>
        <a:buChar char="n"/>
        <a:defRPr lang="en-US" sz="2400" kern="1200" dirty="0" smtClean="0">
          <a:solidFill>
            <a:schemeClr val="tx1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Clr>
          <a:srgbClr val="FF0000"/>
        </a:buClr>
        <a:buSzPct val="85000"/>
        <a:buFont typeface="Wingdings" panose="05000000000000000000" pitchFamily="2" charset="2"/>
        <a:buChar char="n"/>
        <a:defRPr lang="en-US" sz="2400" kern="1200" dirty="0" smtClean="0">
          <a:solidFill>
            <a:schemeClr val="tx1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pPr rtl="0"/>
            <a:r>
              <a:rPr lang="en-US" altLang="zh-CN" sz="4800" dirty="0" smtClean="0">
                <a:solidFill>
                  <a:schemeClr val="bg1"/>
                </a:solidFill>
              </a:rPr>
              <a:t>C</a:t>
            </a:r>
            <a:r>
              <a:rPr lang="zh-CN" altLang="en-US" sz="4800" dirty="0" smtClean="0">
                <a:solidFill>
                  <a:schemeClr val="bg1"/>
                </a:solidFill>
              </a:rPr>
              <a:t>语言程序设计</a:t>
            </a:r>
            <a:endParaRPr lang="en-US" altLang="zh-CN" sz="4800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38200" y="3551924"/>
            <a:ext cx="9582736" cy="1137793"/>
          </a:xfrm>
        </p:spPr>
        <p:txBody>
          <a:bodyPr rtlCol="0">
            <a:normAutofit/>
          </a:bodyPr>
          <a:lstStyle/>
          <a:p>
            <a:pPr marL="0" indent="0">
              <a:buNone/>
            </a:pPr>
            <a:r>
              <a:rPr lang="zh-CN" altLang="en-US" sz="2400" dirty="0" smtClean="0">
                <a:solidFill>
                  <a:schemeClr val="bg1"/>
                </a:solidFill>
              </a:rPr>
              <a:t>第</a:t>
            </a:r>
            <a:r>
              <a:rPr lang="en-US" altLang="zh-CN" sz="2400" dirty="0" smtClean="0">
                <a:solidFill>
                  <a:schemeClr val="bg1"/>
                </a:solidFill>
              </a:rPr>
              <a:t>4</a:t>
            </a:r>
            <a:r>
              <a:rPr lang="zh-CN" altLang="en-US" dirty="0" smtClean="0">
                <a:solidFill>
                  <a:schemeClr val="bg1"/>
                </a:solidFill>
              </a:rPr>
              <a:t>章 </a:t>
            </a:r>
            <a:r>
              <a:rPr lang="zh-CN" altLang="en-US" dirty="0">
                <a:solidFill>
                  <a:schemeClr val="bg1"/>
                </a:solidFill>
              </a:rPr>
              <a:t>选择结构程序设计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r>
              <a:rPr lang="en-US" altLang="zh-CN" b="1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b="1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r>
              <a:rPr lang="en-US" altLang="zh-CN" b="1" kern="1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b="1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b="1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zh-CN" altLang="en-US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双分支</a:t>
            </a:r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if</a:t>
            </a:r>
            <a:r>
              <a:rPr lang="zh-CN" altLang="en-US" b="1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语句</a:t>
            </a:r>
            <a:endParaRPr lang="zh-CN" altLang="en-US" b="0" i="0" u="none" strike="noStrike" kern="100" baseline="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311215"/>
            <a:ext cx="3212995" cy="47844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000" b="1" dirty="0"/>
              <a:t>4.4.2  </a:t>
            </a:r>
            <a:r>
              <a:rPr lang="zh-CN" altLang="zh-CN" sz="2000" b="1" dirty="0"/>
              <a:t>双分支</a:t>
            </a:r>
            <a:r>
              <a:rPr lang="en-US" altLang="zh-CN" sz="2000" b="1" dirty="0"/>
              <a:t>if</a:t>
            </a:r>
            <a:r>
              <a:rPr lang="zh-CN" altLang="zh-CN" sz="2000" b="1" dirty="0"/>
              <a:t>语句</a:t>
            </a:r>
          </a:p>
          <a:p>
            <a:pPr marL="0" indent="0">
              <a:buNone/>
            </a:pPr>
            <a:r>
              <a:rPr lang="en-US" altLang="zh-CN" sz="2000" dirty="0"/>
              <a:t>1</a:t>
            </a:r>
            <a:r>
              <a:rPr lang="en-US" altLang="zh-CN" sz="2000" dirty="0" smtClean="0"/>
              <a:t>.</a:t>
            </a:r>
            <a:r>
              <a:rPr lang="zh-CN" altLang="en-US" sz="2000" dirty="0" smtClean="0"/>
              <a:t>一</a:t>
            </a:r>
            <a:r>
              <a:rPr lang="zh-CN" altLang="zh-CN" sz="2000" dirty="0" smtClean="0"/>
              <a:t>般形式：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sz="2000" dirty="0"/>
              <a:t>  if(</a:t>
            </a:r>
            <a:r>
              <a:rPr lang="zh-CN" altLang="zh-CN" sz="2000" dirty="0"/>
              <a:t>表达式</a:t>
            </a:r>
            <a:r>
              <a:rPr lang="en-US" altLang="zh-CN" sz="2000" dirty="0"/>
              <a:t>)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sz="2000" dirty="0" smtClean="0"/>
              <a:t>     </a:t>
            </a:r>
            <a:r>
              <a:rPr lang="zh-CN" altLang="zh-CN" sz="2000" dirty="0" smtClean="0"/>
              <a:t>语句</a:t>
            </a:r>
            <a:r>
              <a:rPr lang="en-US" altLang="zh-CN" sz="2000" dirty="0"/>
              <a:t>1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sz="2000" dirty="0" smtClean="0"/>
              <a:t>  else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sz="2000" dirty="0" smtClean="0"/>
              <a:t>     </a:t>
            </a:r>
            <a:r>
              <a:rPr lang="zh-CN" altLang="zh-CN" sz="2000" dirty="0" smtClean="0"/>
              <a:t>语句</a:t>
            </a:r>
            <a:r>
              <a:rPr lang="en-US" altLang="zh-CN" sz="2000" dirty="0" smtClean="0"/>
              <a:t>2</a:t>
            </a:r>
          </a:p>
          <a:p>
            <a:pPr marL="0" indent="0">
              <a:buNone/>
            </a:pPr>
            <a:r>
              <a:rPr lang="en-US" altLang="zh-CN" sz="2000" dirty="0" smtClean="0"/>
              <a:t>2.</a:t>
            </a:r>
            <a:r>
              <a:rPr lang="zh-CN" altLang="en-US" sz="2000" dirty="0" smtClean="0"/>
              <a:t>执行过程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en-US" altLang="zh-CN" sz="2000" dirty="0" smtClean="0"/>
              <a:t>3.</a:t>
            </a:r>
            <a:r>
              <a:rPr lang="zh-CN" altLang="en-US" sz="2000" dirty="0" smtClean="0"/>
              <a:t>流程图</a:t>
            </a:r>
            <a:endParaRPr lang="zh-CN" altLang="zh-CN" sz="2000" dirty="0"/>
          </a:p>
          <a:p>
            <a:pPr marL="0" marR="0" lvl="1" indent="0" rtl="0">
              <a:buNone/>
            </a:pPr>
            <a:endParaRPr lang="zh-CN" altLang="en-US" sz="2000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76446" y="196682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6127923"/>
              </p:ext>
            </p:extLst>
          </p:nvPr>
        </p:nvGraphicFramePr>
        <p:xfrm>
          <a:off x="3476446" y="1949569"/>
          <a:ext cx="3329796" cy="3071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r:id="rId3" imgW="3624749" imgH="3099877" progId="Visio.Drawing.11">
                  <p:embed/>
                </p:oleObj>
              </mc:Choice>
              <mc:Fallback>
                <p:oleObj r:id="rId3" imgW="3624749" imgH="3099877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6446" y="1949569"/>
                        <a:ext cx="3329796" cy="307100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占位符 2"/>
          <p:cNvSpPr txBox="1">
            <a:spLocks/>
          </p:cNvSpPr>
          <p:nvPr/>
        </p:nvSpPr>
        <p:spPr>
          <a:xfrm>
            <a:off x="7599872" y="1250831"/>
            <a:ext cx="4114800" cy="5049024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dirty="0"/>
              <a:t>例</a:t>
            </a:r>
            <a:r>
              <a:rPr lang="en-US" altLang="zh-CN" dirty="0"/>
              <a:t>4.2  </a:t>
            </a:r>
            <a:r>
              <a:rPr lang="zh-CN" altLang="zh-CN" dirty="0"/>
              <a:t>编程完成输入两个数，比较其大小，将较大的数输出。</a:t>
            </a:r>
          </a:p>
          <a:p>
            <a:pPr marL="0" indent="0">
              <a:buNone/>
            </a:pPr>
            <a:r>
              <a:rPr lang="zh-CN" altLang="zh-CN" dirty="0"/>
              <a:t>分析</a:t>
            </a:r>
            <a:r>
              <a:rPr lang="zh-CN" altLang="zh-CN" dirty="0" smtClean="0"/>
              <a:t>：输入</a:t>
            </a:r>
            <a:r>
              <a:rPr lang="zh-CN" altLang="zh-CN" dirty="0"/>
              <a:t>两个数据</a:t>
            </a:r>
            <a:r>
              <a:rPr lang="en-US" altLang="zh-CN" dirty="0"/>
              <a:t>a</a:t>
            </a:r>
            <a:r>
              <a:rPr lang="zh-CN" altLang="zh-CN" dirty="0"/>
              <a:t>、</a:t>
            </a:r>
            <a:r>
              <a:rPr lang="en-US" altLang="zh-CN" dirty="0"/>
              <a:t>b</a:t>
            </a:r>
            <a:r>
              <a:rPr lang="zh-CN" altLang="zh-CN" dirty="0"/>
              <a:t>；</a:t>
            </a:r>
          </a:p>
          <a:p>
            <a:pPr marL="0" lvl="0" indent="0">
              <a:buNone/>
            </a:pPr>
            <a:r>
              <a:rPr lang="zh-CN" altLang="zh-CN" dirty="0"/>
              <a:t>如果</a:t>
            </a:r>
            <a:r>
              <a:rPr lang="en-US" altLang="zh-CN" dirty="0"/>
              <a:t>a&gt;b</a:t>
            </a:r>
            <a:r>
              <a:rPr lang="zh-CN" altLang="zh-CN" dirty="0"/>
              <a:t>则输出</a:t>
            </a:r>
            <a:r>
              <a:rPr lang="en-US" altLang="zh-CN" dirty="0"/>
              <a:t>a</a:t>
            </a:r>
            <a:r>
              <a:rPr lang="zh-CN" altLang="zh-CN" dirty="0"/>
              <a:t>；否则，输出</a:t>
            </a:r>
            <a:r>
              <a:rPr lang="en-US" altLang="zh-CN" dirty="0"/>
              <a:t>b</a:t>
            </a:r>
            <a:r>
              <a:rPr lang="zh-CN" altLang="zh-CN" dirty="0"/>
              <a:t>。</a:t>
            </a:r>
          </a:p>
          <a:p>
            <a:pPr marL="0" indent="0">
              <a:buNone/>
            </a:pPr>
            <a:r>
              <a:rPr lang="zh-CN" altLang="en-US" dirty="0" smtClean="0"/>
              <a:t>程序代码：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#include&lt;stdio.h&gt;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main()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{float </a:t>
            </a:r>
            <a:r>
              <a:rPr lang="en-US" altLang="zh-CN" dirty="0"/>
              <a:t>a,b;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 </a:t>
            </a:r>
            <a:r>
              <a:rPr lang="en-US" altLang="zh-CN" dirty="0" err="1" smtClean="0"/>
              <a:t>scanf</a:t>
            </a:r>
            <a:r>
              <a:rPr lang="en-US" altLang="zh-CN" dirty="0"/>
              <a:t>("%f,%f",&amp;a,&amp;b);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 if(a</a:t>
            </a:r>
            <a:r>
              <a:rPr lang="en-US" altLang="zh-CN" dirty="0"/>
              <a:t>&gt;=b)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en-US" altLang="zh-CN" dirty="0" smtClean="0"/>
              <a:t>  </a:t>
            </a:r>
            <a:r>
              <a:rPr lang="en-US" altLang="zh-CN" dirty="0"/>
              <a:t>printf("%f",a);     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  else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en-US" altLang="zh-CN" dirty="0" smtClean="0"/>
              <a:t>   </a:t>
            </a:r>
            <a:r>
              <a:rPr lang="en-US" altLang="zh-CN" dirty="0"/>
              <a:t>printf("%f",b);   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}</a:t>
            </a:r>
            <a:endParaRPr lang="zh-CN" altLang="zh-CN" dirty="0"/>
          </a:p>
          <a:p>
            <a:pPr marL="0" indent="0">
              <a:buNone/>
            </a:pPr>
            <a:r>
              <a:rPr lang="zh-CN" altLang="zh-CN" dirty="0"/>
              <a:t>另外：</a:t>
            </a:r>
          </a:p>
          <a:p>
            <a:pPr marL="0" indent="0">
              <a:buNone/>
            </a:pPr>
            <a:r>
              <a:rPr lang="en-US" altLang="zh-CN" dirty="0"/>
              <a:t>#include&lt;stdio.h&gt;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main()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{float </a:t>
            </a:r>
            <a:r>
              <a:rPr lang="en-US" altLang="zh-CN" dirty="0"/>
              <a:t>a,b,max;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 </a:t>
            </a:r>
            <a:r>
              <a:rPr lang="en-US" altLang="zh-CN" dirty="0" err="1" smtClean="0"/>
              <a:t>scanf</a:t>
            </a:r>
            <a:r>
              <a:rPr lang="en-US" altLang="zh-CN" dirty="0"/>
              <a:t>("%f,%f",&amp;a,&amp;b);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 if(a</a:t>
            </a:r>
            <a:r>
              <a:rPr lang="en-US" altLang="zh-CN" dirty="0"/>
              <a:t>&gt;=b)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en-US" altLang="zh-CN" dirty="0" smtClean="0"/>
              <a:t>  </a:t>
            </a:r>
            <a:r>
              <a:rPr lang="en-US" altLang="zh-CN" dirty="0"/>
              <a:t>max=a;     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  else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     max=b</a:t>
            </a:r>
            <a:r>
              <a:rPr lang="en-US" altLang="zh-CN" dirty="0"/>
              <a:t>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 </a:t>
            </a:r>
            <a:r>
              <a:rPr lang="en-US" altLang="zh-CN" dirty="0" err="1" smtClean="0"/>
              <a:t>printf</a:t>
            </a:r>
            <a:r>
              <a:rPr lang="en-US" altLang="zh-CN" dirty="0"/>
              <a:t>("max=%f",max);   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}</a:t>
            </a:r>
            <a:endParaRPr lang="zh-CN" altLang="zh-CN" dirty="0"/>
          </a:p>
          <a:p>
            <a:pPr marL="0" lvl="1" indent="0">
              <a:buNone/>
            </a:pPr>
            <a:endParaRPr lang="zh-CN" altLang="en-US" b="1" kern="1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7931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zh-CN" altLang="en-US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  多分支</a:t>
            </a:r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if</a:t>
            </a:r>
            <a:r>
              <a:rPr lang="zh-CN" altLang="en-US" b="1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语句</a:t>
            </a:r>
            <a:endParaRPr lang="zh-CN" altLang="en-US" b="0" i="0" u="none" strike="noStrike" kern="100" baseline="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375873"/>
            <a:ext cx="5257455" cy="471982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altLang="zh-CN" dirty="0"/>
              <a:t>1</a:t>
            </a:r>
            <a:r>
              <a:rPr lang="en-US" altLang="zh-CN" dirty="0" smtClean="0"/>
              <a:t>.</a:t>
            </a:r>
            <a:r>
              <a:rPr lang="zh-CN" altLang="zh-CN" dirty="0" smtClean="0"/>
              <a:t>一般</a:t>
            </a:r>
            <a:r>
              <a:rPr lang="zh-CN" altLang="zh-CN" dirty="0"/>
              <a:t>形式：</a:t>
            </a:r>
          </a:p>
          <a:p>
            <a:pPr marL="0" indent="0">
              <a:buNone/>
            </a:pPr>
            <a:r>
              <a:rPr lang="en-US" altLang="zh-CN" dirty="0" smtClean="0"/>
              <a:t>    if</a:t>
            </a:r>
            <a:r>
              <a:rPr lang="en-US" altLang="zh-CN" dirty="0"/>
              <a:t>(</a:t>
            </a:r>
            <a:r>
              <a:rPr lang="zh-CN" altLang="zh-CN" dirty="0"/>
              <a:t>表达式</a:t>
            </a:r>
            <a:r>
              <a:rPr lang="en-US" altLang="zh-CN" dirty="0"/>
              <a:t>1)   </a:t>
            </a:r>
            <a:r>
              <a:rPr lang="zh-CN" altLang="zh-CN" dirty="0"/>
              <a:t>语句</a:t>
            </a:r>
            <a:r>
              <a:rPr lang="en-US" altLang="zh-CN" dirty="0"/>
              <a:t>1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en-US" altLang="zh-CN" dirty="0" smtClean="0"/>
              <a:t>else </a:t>
            </a:r>
            <a:r>
              <a:rPr lang="en-US" altLang="zh-CN" dirty="0"/>
              <a:t>if(</a:t>
            </a:r>
            <a:r>
              <a:rPr lang="zh-CN" altLang="zh-CN" dirty="0"/>
              <a:t>表达式</a:t>
            </a:r>
            <a:r>
              <a:rPr lang="en-US" altLang="zh-CN" dirty="0"/>
              <a:t>2)   </a:t>
            </a:r>
            <a:r>
              <a:rPr lang="zh-CN" altLang="zh-CN" dirty="0"/>
              <a:t>语句</a:t>
            </a:r>
            <a:r>
              <a:rPr lang="en-US" altLang="zh-CN" dirty="0"/>
              <a:t>2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en-US" altLang="zh-CN" dirty="0" smtClean="0"/>
              <a:t>else </a:t>
            </a:r>
            <a:r>
              <a:rPr lang="en-US" altLang="zh-CN" dirty="0"/>
              <a:t>if(</a:t>
            </a:r>
            <a:r>
              <a:rPr lang="zh-CN" altLang="zh-CN" dirty="0"/>
              <a:t>表达式</a:t>
            </a:r>
            <a:r>
              <a:rPr lang="en-US" altLang="zh-CN" dirty="0"/>
              <a:t>3)   </a:t>
            </a:r>
            <a:r>
              <a:rPr lang="zh-CN" altLang="zh-CN" dirty="0"/>
              <a:t>语句</a:t>
            </a:r>
            <a:r>
              <a:rPr lang="en-US" altLang="zh-CN" dirty="0"/>
              <a:t>3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en-US" altLang="zh-CN" dirty="0" smtClean="0"/>
              <a:t>       ……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    else </a:t>
            </a:r>
            <a:r>
              <a:rPr lang="en-US" altLang="zh-CN" dirty="0"/>
              <a:t>if(</a:t>
            </a:r>
            <a:r>
              <a:rPr lang="zh-CN" altLang="zh-CN" dirty="0"/>
              <a:t>表达式</a:t>
            </a:r>
            <a:r>
              <a:rPr lang="en-US" altLang="zh-CN" dirty="0"/>
              <a:t>n)</a:t>
            </a:r>
            <a:r>
              <a:rPr lang="zh-CN" altLang="zh-CN" dirty="0"/>
              <a:t>语句</a:t>
            </a:r>
            <a:r>
              <a:rPr lang="en-US" altLang="zh-CN" dirty="0"/>
              <a:t>n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    else </a:t>
            </a:r>
            <a:r>
              <a:rPr lang="zh-CN" altLang="zh-CN" dirty="0"/>
              <a:t>语句</a:t>
            </a:r>
            <a:r>
              <a:rPr lang="en-US" altLang="zh-CN" dirty="0"/>
              <a:t>(n+1)</a:t>
            </a:r>
            <a:endParaRPr lang="zh-CN" altLang="zh-CN" dirty="0"/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/>
              <a:t>2.</a:t>
            </a:r>
            <a:r>
              <a:rPr lang="zh-CN" altLang="zh-CN" dirty="0"/>
              <a:t>执行过程：执行多分支选择</a:t>
            </a:r>
            <a:r>
              <a:rPr lang="en-US" altLang="zh-CN" dirty="0"/>
              <a:t>if</a:t>
            </a:r>
            <a:r>
              <a:rPr lang="zh-CN" altLang="zh-CN" dirty="0"/>
              <a:t>语句时（</a:t>
            </a:r>
            <a:r>
              <a:rPr lang="en-US" altLang="zh-CN" dirty="0"/>
              <a:t>n&gt;=2</a:t>
            </a:r>
            <a:r>
              <a:rPr lang="zh-CN" altLang="zh-CN" dirty="0"/>
              <a:t>），如果表达式</a:t>
            </a:r>
            <a:r>
              <a:rPr lang="en-US" altLang="zh-CN" dirty="0"/>
              <a:t>1</a:t>
            </a:r>
            <a:r>
              <a:rPr lang="zh-CN" altLang="zh-CN" dirty="0"/>
              <a:t>的值为非</a:t>
            </a:r>
            <a:r>
              <a:rPr lang="en-US" altLang="zh-CN" dirty="0"/>
              <a:t>0</a:t>
            </a:r>
            <a:r>
              <a:rPr lang="zh-CN" altLang="zh-CN" dirty="0"/>
              <a:t>，则执行</a:t>
            </a:r>
            <a:r>
              <a:rPr lang="zh-CN" altLang="zh-CN" sz="2300" dirty="0"/>
              <a:t>语句</a:t>
            </a:r>
            <a:r>
              <a:rPr lang="en-US" altLang="zh-CN" dirty="0"/>
              <a:t>1</a:t>
            </a:r>
            <a:r>
              <a:rPr lang="zh-CN" altLang="zh-CN" dirty="0"/>
              <a:t>，后面的语句再不执行；否则如果表达式</a:t>
            </a:r>
            <a:r>
              <a:rPr lang="en-US" altLang="zh-CN" dirty="0"/>
              <a:t>2</a:t>
            </a:r>
            <a:r>
              <a:rPr lang="zh-CN" altLang="zh-CN" dirty="0"/>
              <a:t>的值为非</a:t>
            </a:r>
            <a:r>
              <a:rPr lang="en-US" altLang="zh-CN" dirty="0"/>
              <a:t>0</a:t>
            </a:r>
            <a:r>
              <a:rPr lang="zh-CN" altLang="zh-CN" dirty="0"/>
              <a:t>，则执行语句</a:t>
            </a:r>
            <a:r>
              <a:rPr lang="en-US" altLang="zh-CN" dirty="0"/>
              <a:t>2</a:t>
            </a:r>
            <a:r>
              <a:rPr lang="zh-CN" altLang="zh-CN" dirty="0"/>
              <a:t>，后面的语句再不执行；否则执行</a:t>
            </a:r>
            <a:r>
              <a:rPr lang="en-US" altLang="zh-CN" dirty="0"/>
              <a:t>e1se</a:t>
            </a:r>
            <a:r>
              <a:rPr lang="zh-CN" altLang="zh-CN" dirty="0"/>
              <a:t>后面的语句</a:t>
            </a:r>
            <a:r>
              <a:rPr lang="en-US" altLang="zh-CN" dirty="0"/>
              <a:t>3</a:t>
            </a:r>
            <a:r>
              <a:rPr lang="zh-CN" altLang="zh-CN" dirty="0"/>
              <a:t>。</a:t>
            </a:r>
            <a:endParaRPr lang="zh-CN" altLang="en-US" b="1" i="0" u="none" strike="noStrike" kern="1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883215" y="226874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6622110"/>
              </p:ext>
            </p:extLst>
          </p:nvPr>
        </p:nvGraphicFramePr>
        <p:xfrm>
          <a:off x="6133381" y="2268747"/>
          <a:ext cx="5560084" cy="285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" r:id="rId3" imgW="6629916" imgH="3505774" progId="Visio.Drawing.11">
                  <p:embed/>
                </p:oleObj>
              </mc:Choice>
              <mc:Fallback>
                <p:oleObj r:id="rId3" imgW="6629916" imgH="3505774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3381" y="2268747"/>
                        <a:ext cx="5560084" cy="2857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7660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4.4.4</a:t>
            </a:r>
            <a:r>
              <a:rPr lang="zh-CN" altLang="en-US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if</a:t>
            </a:r>
            <a:r>
              <a:rPr lang="zh-CN" altLang="en-US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语句的</a:t>
            </a:r>
            <a:r>
              <a:rPr lang="zh-CN" altLang="en-US" b="1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嵌套</a:t>
            </a:r>
            <a:endParaRPr lang="zh-CN" altLang="en-US" b="0" i="0" u="none" strike="noStrike" kern="100" baseline="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93962"/>
            <a:ext cx="4688112" cy="4801733"/>
          </a:xfrm>
          <a:ln>
            <a:solidFill>
              <a:srgbClr val="FF0000"/>
            </a:solidFill>
          </a:ln>
        </p:spPr>
        <p:txBody>
          <a:bodyPr>
            <a:normAutofit fontScale="62500" lnSpcReduction="20000"/>
          </a:bodyPr>
          <a:lstStyle/>
          <a:p>
            <a:pPr marL="180975" indent="-180975"/>
            <a:r>
              <a:rPr lang="zh-CN" altLang="zh-CN" dirty="0"/>
              <a:t>在上述三种</a:t>
            </a:r>
            <a:r>
              <a:rPr lang="en-US" altLang="zh-CN" dirty="0"/>
              <a:t>if</a:t>
            </a:r>
            <a:r>
              <a:rPr lang="zh-CN" altLang="zh-CN" dirty="0"/>
              <a:t>语句结构中，当</a:t>
            </a:r>
            <a:r>
              <a:rPr lang="en-US" altLang="zh-CN" dirty="0"/>
              <a:t>if(</a:t>
            </a:r>
            <a:r>
              <a:rPr lang="zh-CN" altLang="zh-CN" dirty="0"/>
              <a:t>表达式</a:t>
            </a:r>
            <a:r>
              <a:rPr lang="en-US" altLang="zh-CN" dirty="0"/>
              <a:t>)</a:t>
            </a:r>
            <a:r>
              <a:rPr lang="zh-CN" altLang="zh-CN" dirty="0"/>
              <a:t>或</a:t>
            </a:r>
            <a:r>
              <a:rPr lang="en-US" altLang="zh-CN" dirty="0"/>
              <a:t>else</a:t>
            </a:r>
            <a:r>
              <a:rPr lang="zh-CN" altLang="zh-CN" dirty="0"/>
              <a:t>后面的语句本身又是一个</a:t>
            </a:r>
            <a:r>
              <a:rPr lang="en-US" altLang="zh-CN" dirty="0"/>
              <a:t>if</a:t>
            </a:r>
            <a:r>
              <a:rPr lang="zh-CN" altLang="zh-CN" dirty="0"/>
              <a:t>语句结构时，就形成了</a:t>
            </a:r>
            <a:r>
              <a:rPr lang="en-US" altLang="zh-CN" dirty="0"/>
              <a:t>if</a:t>
            </a:r>
            <a:r>
              <a:rPr lang="zh-CN" altLang="zh-CN" dirty="0"/>
              <a:t>语句的嵌套结构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180975" indent="-180975"/>
            <a:r>
              <a:rPr lang="zh-CN" altLang="zh-CN" dirty="0" smtClean="0"/>
              <a:t>例如</a:t>
            </a:r>
            <a:r>
              <a:rPr lang="en-US" altLang="zh-CN" dirty="0"/>
              <a:t>if</a:t>
            </a:r>
            <a:r>
              <a:rPr lang="zh-CN" altLang="zh-CN" dirty="0"/>
              <a:t>语句的两层嵌套结构如下：</a:t>
            </a:r>
          </a:p>
          <a:p>
            <a:pPr marL="0" indent="0">
              <a:buNone/>
            </a:pPr>
            <a:r>
              <a:rPr lang="en-US" altLang="zh-CN" dirty="0"/>
              <a:t>    if(</a:t>
            </a:r>
            <a:r>
              <a:rPr lang="zh-CN" altLang="zh-CN" dirty="0"/>
              <a:t>表达式</a:t>
            </a:r>
            <a:r>
              <a:rPr lang="en-US" altLang="zh-CN" dirty="0"/>
              <a:t>1)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   if(</a:t>
            </a:r>
            <a:r>
              <a:rPr lang="zh-CN" altLang="zh-CN" dirty="0"/>
              <a:t>表达式</a:t>
            </a:r>
            <a:r>
              <a:rPr lang="en-US" altLang="zh-CN" dirty="0"/>
              <a:t>1_1)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      </a:t>
            </a:r>
            <a:r>
              <a:rPr lang="zh-CN" altLang="zh-CN" dirty="0"/>
              <a:t>语句</a:t>
            </a:r>
            <a:r>
              <a:rPr lang="en-US" altLang="zh-CN" dirty="0"/>
              <a:t>l_1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  else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      </a:t>
            </a:r>
            <a:r>
              <a:rPr lang="zh-CN" altLang="zh-CN" dirty="0"/>
              <a:t>语句</a:t>
            </a:r>
            <a:r>
              <a:rPr lang="en-US" altLang="zh-CN" dirty="0"/>
              <a:t>1_2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else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    if(</a:t>
            </a:r>
            <a:r>
              <a:rPr lang="zh-CN" altLang="zh-CN" dirty="0"/>
              <a:t>表达式</a:t>
            </a:r>
            <a:r>
              <a:rPr lang="en-US" altLang="zh-CN" dirty="0"/>
              <a:t>2_1)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        </a:t>
            </a:r>
            <a:r>
              <a:rPr lang="zh-CN" altLang="zh-CN" dirty="0"/>
              <a:t>语句</a:t>
            </a:r>
            <a:r>
              <a:rPr lang="en-US" altLang="zh-CN" dirty="0"/>
              <a:t>2_l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    else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        </a:t>
            </a:r>
            <a:r>
              <a:rPr lang="zh-CN" altLang="zh-CN" dirty="0"/>
              <a:t>语句</a:t>
            </a:r>
            <a:r>
              <a:rPr lang="en-US" altLang="zh-CN" dirty="0" smtClean="0"/>
              <a:t>2_2</a:t>
            </a:r>
            <a:endParaRPr lang="zh-CN" altLang="zh-CN" dirty="0"/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6376703" y="1293962"/>
            <a:ext cx="4975659" cy="480173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indent="-180975"/>
            <a:r>
              <a:rPr lang="zh-CN" altLang="en-US" dirty="0" smtClean="0"/>
              <a:t>对照前面的双分支结构，语句</a:t>
            </a:r>
            <a:r>
              <a:rPr lang="en-US" altLang="zh-CN" dirty="0" smtClean="0"/>
              <a:t>1</a:t>
            </a:r>
            <a:r>
              <a:rPr lang="zh-CN" altLang="en-US" dirty="0" smtClean="0"/>
              <a:t>的位置上嵌套了一个双分支结构的</a:t>
            </a:r>
            <a:r>
              <a:rPr lang="en-US" altLang="zh-CN" dirty="0" smtClean="0"/>
              <a:t>if</a:t>
            </a:r>
            <a:r>
              <a:rPr lang="zh-CN" altLang="en-US" dirty="0" smtClean="0"/>
              <a:t>语句，语句</a:t>
            </a:r>
            <a:r>
              <a:rPr lang="en-US" altLang="zh-CN" dirty="0" smtClean="0"/>
              <a:t>2</a:t>
            </a:r>
            <a:r>
              <a:rPr lang="zh-CN" altLang="en-US" dirty="0" smtClean="0"/>
              <a:t>的位置上也嵌套了一个双分支结构的</a:t>
            </a:r>
            <a:r>
              <a:rPr lang="en-US" altLang="zh-CN" dirty="0" smtClean="0"/>
              <a:t>if</a:t>
            </a:r>
            <a:r>
              <a:rPr lang="zh-CN" altLang="en-US" dirty="0" smtClean="0"/>
              <a:t>语句。</a:t>
            </a:r>
            <a:endParaRPr lang="en-US" altLang="zh-CN" dirty="0" smtClean="0"/>
          </a:p>
          <a:p>
            <a:pPr marL="180975" indent="-180975"/>
            <a:r>
              <a:rPr lang="zh-CN" altLang="en-US" dirty="0" smtClean="0"/>
              <a:t>例题</a:t>
            </a:r>
            <a:r>
              <a:rPr lang="en-US" altLang="zh-CN" dirty="0" smtClean="0"/>
              <a:t>4.3</a:t>
            </a:r>
            <a:r>
              <a:rPr lang="zh-CN" altLang="en-US" dirty="0" smtClean="0"/>
              <a:t>的分段函数可以用两层嵌套来完成：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dirty="0" smtClean="0"/>
              <a:t>    </a:t>
            </a:r>
            <a:r>
              <a:rPr lang="en-US" altLang="zh-CN" dirty="0" smtClean="0"/>
              <a:t>if(x&lt;=0)</a:t>
            </a:r>
            <a:endParaRPr lang="zh-CN" altLang="en-US" dirty="0" smtClean="0"/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dirty="0" smtClean="0"/>
              <a:t>       </a:t>
            </a:r>
            <a:r>
              <a:rPr lang="en-US" altLang="zh-CN" dirty="0" smtClean="0"/>
              <a:t>if(x&lt;=-10)</a:t>
            </a:r>
            <a:endParaRPr lang="zh-CN" altLang="en-US" dirty="0" smtClean="0"/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dirty="0" smtClean="0"/>
              <a:t>           </a:t>
            </a:r>
            <a:r>
              <a:rPr lang="en-US" altLang="zh-CN" dirty="0" smtClean="0"/>
              <a:t>y=2*x;</a:t>
            </a:r>
            <a:endParaRPr lang="zh-CN" altLang="en-US" dirty="0" smtClean="0"/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dirty="0" smtClean="0"/>
              <a:t>      </a:t>
            </a:r>
            <a:r>
              <a:rPr lang="en-US" altLang="zh-CN" dirty="0" smtClean="0"/>
              <a:t>else</a:t>
            </a:r>
            <a:endParaRPr lang="zh-CN" altLang="en-US" dirty="0" smtClean="0"/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dirty="0" smtClean="0"/>
              <a:t>          </a:t>
            </a:r>
            <a:r>
              <a:rPr lang="en-US" altLang="zh-CN" dirty="0" smtClean="0"/>
              <a:t>y=2+x;</a:t>
            </a:r>
            <a:endParaRPr lang="zh-CN" altLang="en-US" dirty="0" smtClean="0"/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dirty="0" smtClean="0"/>
              <a:t>    </a:t>
            </a:r>
            <a:r>
              <a:rPr lang="en-US" altLang="zh-CN" dirty="0" smtClean="0"/>
              <a:t>else</a:t>
            </a:r>
            <a:endParaRPr lang="zh-CN" altLang="en-US" dirty="0" smtClean="0"/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dirty="0" smtClean="0"/>
              <a:t>        </a:t>
            </a:r>
            <a:r>
              <a:rPr lang="en-US" altLang="zh-CN" dirty="0" smtClean="0"/>
              <a:t>if(x&lt;=10)</a:t>
            </a:r>
            <a:endParaRPr lang="zh-CN" altLang="en-US" dirty="0" smtClean="0"/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dirty="0" smtClean="0"/>
              <a:t>            </a:t>
            </a:r>
            <a:r>
              <a:rPr lang="en-US" altLang="zh-CN" dirty="0" smtClean="0"/>
              <a:t>y=x-2;</a:t>
            </a:r>
            <a:endParaRPr lang="zh-CN" altLang="en-US" dirty="0" smtClean="0"/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dirty="0" smtClean="0"/>
              <a:t>        </a:t>
            </a:r>
            <a:r>
              <a:rPr lang="en-US" altLang="zh-CN" dirty="0" smtClean="0"/>
              <a:t>else</a:t>
            </a:r>
            <a:endParaRPr lang="zh-CN" altLang="en-US" dirty="0" smtClean="0"/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dirty="0" smtClean="0"/>
              <a:t>            </a:t>
            </a:r>
            <a:r>
              <a:rPr lang="en-US" altLang="zh-CN" dirty="0" smtClean="0"/>
              <a:t>y=x/10;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1501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4.5</a:t>
            </a:r>
            <a:r>
              <a:rPr lang="zh-CN" altLang="en-US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switch</a:t>
            </a:r>
            <a:r>
              <a:rPr lang="zh-CN" altLang="en-US" b="1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语句</a:t>
            </a:r>
            <a:endParaRPr lang="zh-CN" altLang="en-US" b="0" i="0" u="none" strike="noStrike" kern="100" baseline="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33577"/>
            <a:ext cx="11048070" cy="4862118"/>
          </a:xfrm>
        </p:spPr>
        <p:txBody>
          <a:bodyPr>
            <a:normAutofit fontScale="62500" lnSpcReduction="20000"/>
          </a:bodyPr>
          <a:lstStyle/>
          <a:p>
            <a:pPr marL="180975" indent="-180975"/>
            <a:r>
              <a:rPr lang="en-US" altLang="zh-CN" dirty="0" smtClean="0"/>
              <a:t>switch</a:t>
            </a:r>
            <a:r>
              <a:rPr lang="zh-CN" altLang="zh-CN" dirty="0" smtClean="0"/>
              <a:t>语句根据</a:t>
            </a:r>
            <a:r>
              <a:rPr lang="zh-CN" altLang="zh-CN" dirty="0"/>
              <a:t>一个表达式的多种值，选择多个分支</a:t>
            </a:r>
            <a:r>
              <a:rPr lang="zh-CN" altLang="zh-CN" dirty="0" smtClean="0"/>
              <a:t>，也</a:t>
            </a:r>
            <a:r>
              <a:rPr lang="zh-CN" altLang="zh-CN" dirty="0"/>
              <a:t>称为情况语句和开关语句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180975" indent="-180975"/>
            <a:r>
              <a:rPr lang="en-US" altLang="zh-CN" dirty="0" smtClean="0"/>
              <a:t>switch</a:t>
            </a:r>
            <a:r>
              <a:rPr lang="zh-CN" altLang="zh-CN" dirty="0"/>
              <a:t>语句一般形式如下：</a:t>
            </a:r>
          </a:p>
          <a:p>
            <a:pPr marL="0" indent="361950">
              <a:buNone/>
            </a:pPr>
            <a:r>
              <a:rPr lang="en-US" altLang="zh-CN" dirty="0"/>
              <a:t>switch(</a:t>
            </a:r>
            <a:r>
              <a:rPr lang="zh-CN" altLang="zh-CN" dirty="0"/>
              <a:t>表达式</a:t>
            </a:r>
            <a:r>
              <a:rPr lang="en-US" altLang="zh-CN" dirty="0"/>
              <a:t>)</a:t>
            </a:r>
            <a:endParaRPr lang="zh-CN" altLang="zh-CN" dirty="0"/>
          </a:p>
          <a:p>
            <a:pPr marL="0" indent="361950">
              <a:buNone/>
            </a:pPr>
            <a:r>
              <a:rPr lang="en-US" altLang="zh-CN" dirty="0"/>
              <a:t>{</a:t>
            </a:r>
            <a:endParaRPr lang="zh-CN" altLang="zh-CN" dirty="0"/>
          </a:p>
          <a:p>
            <a:pPr marL="0" indent="361950">
              <a:buNone/>
            </a:pPr>
            <a:r>
              <a:rPr lang="en-US" altLang="zh-CN" dirty="0"/>
              <a:t>  case</a:t>
            </a:r>
            <a:r>
              <a:rPr lang="zh-CN" altLang="zh-CN" dirty="0"/>
              <a:t>常量</a:t>
            </a:r>
            <a:r>
              <a:rPr lang="en-US" altLang="zh-CN" dirty="0"/>
              <a:t>1:</a:t>
            </a:r>
            <a:r>
              <a:rPr lang="zh-CN" altLang="zh-CN" dirty="0"/>
              <a:t>语句</a:t>
            </a:r>
            <a:r>
              <a:rPr lang="en-US" altLang="zh-CN" dirty="0"/>
              <a:t>1</a:t>
            </a:r>
            <a:endParaRPr lang="zh-CN" altLang="zh-CN" dirty="0"/>
          </a:p>
          <a:p>
            <a:pPr marL="0" indent="361950">
              <a:buNone/>
            </a:pPr>
            <a:r>
              <a:rPr lang="en-US" altLang="zh-CN" dirty="0"/>
              <a:t>  case</a:t>
            </a:r>
            <a:r>
              <a:rPr lang="zh-CN" altLang="zh-CN" dirty="0"/>
              <a:t>常量</a:t>
            </a:r>
            <a:r>
              <a:rPr lang="en-US" altLang="zh-CN" dirty="0"/>
              <a:t>2:</a:t>
            </a:r>
            <a:r>
              <a:rPr lang="zh-CN" altLang="zh-CN" dirty="0"/>
              <a:t>语句</a:t>
            </a:r>
            <a:r>
              <a:rPr lang="en-US" altLang="zh-CN" dirty="0"/>
              <a:t>2</a:t>
            </a:r>
            <a:endParaRPr lang="zh-CN" altLang="zh-CN" dirty="0"/>
          </a:p>
          <a:p>
            <a:pPr marL="0" indent="361950">
              <a:buNone/>
            </a:pPr>
            <a:r>
              <a:rPr lang="en-US" altLang="zh-CN" dirty="0"/>
              <a:t>  case</a:t>
            </a:r>
            <a:r>
              <a:rPr lang="zh-CN" altLang="zh-CN" dirty="0"/>
              <a:t>常量</a:t>
            </a:r>
            <a:r>
              <a:rPr lang="en-US" altLang="zh-CN" dirty="0"/>
              <a:t>3:</a:t>
            </a:r>
            <a:r>
              <a:rPr lang="zh-CN" altLang="zh-CN" dirty="0"/>
              <a:t>语句</a:t>
            </a:r>
            <a:r>
              <a:rPr lang="en-US" altLang="zh-CN" dirty="0"/>
              <a:t>3</a:t>
            </a:r>
            <a:endParaRPr lang="zh-CN" altLang="zh-CN" dirty="0"/>
          </a:p>
          <a:p>
            <a:pPr marL="0" indent="361950">
              <a:buNone/>
            </a:pPr>
            <a:r>
              <a:rPr lang="en-US" altLang="zh-CN" dirty="0"/>
              <a:t>  ……</a:t>
            </a:r>
            <a:endParaRPr lang="zh-CN" altLang="zh-CN" dirty="0"/>
          </a:p>
          <a:p>
            <a:pPr marL="0" indent="361950">
              <a:buNone/>
            </a:pPr>
            <a:r>
              <a:rPr lang="en-US" altLang="zh-CN" dirty="0"/>
              <a:t>  case</a:t>
            </a:r>
            <a:r>
              <a:rPr lang="zh-CN" altLang="zh-CN" dirty="0"/>
              <a:t>常量</a:t>
            </a:r>
            <a:r>
              <a:rPr lang="en-US" altLang="zh-CN" dirty="0"/>
              <a:t>n:</a:t>
            </a:r>
            <a:r>
              <a:rPr lang="zh-CN" altLang="zh-CN" dirty="0"/>
              <a:t>语句</a:t>
            </a:r>
            <a:r>
              <a:rPr lang="en-US" altLang="zh-CN" dirty="0"/>
              <a:t>n</a:t>
            </a:r>
            <a:endParaRPr lang="zh-CN" altLang="zh-CN" dirty="0"/>
          </a:p>
          <a:p>
            <a:pPr marL="0" indent="361950">
              <a:buNone/>
            </a:pPr>
            <a:r>
              <a:rPr lang="en-US" altLang="zh-CN" dirty="0"/>
              <a:t>  default:</a:t>
            </a:r>
            <a:r>
              <a:rPr lang="zh-CN" altLang="zh-CN" dirty="0"/>
              <a:t>语句</a:t>
            </a:r>
            <a:r>
              <a:rPr lang="en-US" altLang="zh-CN" dirty="0"/>
              <a:t>n+1</a:t>
            </a:r>
            <a:endParaRPr lang="zh-CN" altLang="zh-CN" dirty="0"/>
          </a:p>
          <a:p>
            <a:pPr marL="0" indent="361950">
              <a:buNone/>
            </a:pPr>
            <a:r>
              <a:rPr lang="en-US" altLang="zh-CN" dirty="0"/>
              <a:t>}</a:t>
            </a:r>
            <a:endParaRPr lang="zh-CN" altLang="zh-CN" dirty="0"/>
          </a:p>
          <a:p>
            <a:pPr marL="180975" indent="-180975"/>
            <a:r>
              <a:rPr lang="zh-CN" altLang="zh-CN" dirty="0"/>
              <a:t>语句中的</a:t>
            </a:r>
            <a:r>
              <a:rPr lang="zh-CN" altLang="zh-CN" dirty="0" smtClean="0"/>
              <a:t>“表达式”</a:t>
            </a:r>
            <a:r>
              <a:rPr lang="zh-CN" altLang="en-US" dirty="0" smtClean="0"/>
              <a:t>：</a:t>
            </a:r>
            <a:r>
              <a:rPr lang="zh-CN" altLang="zh-CN" dirty="0" smtClean="0"/>
              <a:t>可以</a:t>
            </a:r>
            <a:r>
              <a:rPr lang="zh-CN" altLang="zh-CN" dirty="0"/>
              <a:t>是数值型或是字符型，表达式的值称为开关值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180975" indent="-180975"/>
            <a:r>
              <a:rPr lang="zh-CN" altLang="zh-CN" dirty="0" smtClean="0"/>
              <a:t>语句</a:t>
            </a:r>
            <a:r>
              <a:rPr lang="zh-CN" altLang="zh-CN" dirty="0"/>
              <a:t>结构中各个</a:t>
            </a:r>
            <a:r>
              <a:rPr lang="zh-CN" altLang="zh-CN" dirty="0" smtClean="0"/>
              <a:t>常量</a:t>
            </a:r>
            <a:r>
              <a:rPr lang="zh-CN" altLang="en-US" dirty="0" smtClean="0"/>
              <a:t>：</a:t>
            </a:r>
            <a:r>
              <a:rPr lang="zh-CN" altLang="zh-CN" dirty="0" smtClean="0"/>
              <a:t>互不相同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对应</a:t>
            </a:r>
            <a:r>
              <a:rPr lang="zh-CN" altLang="zh-CN" dirty="0"/>
              <a:t>了多种执行</a:t>
            </a:r>
            <a:r>
              <a:rPr lang="zh-CN" altLang="zh-CN" dirty="0" smtClean="0"/>
              <a:t>方案</a:t>
            </a:r>
            <a:endParaRPr lang="en-US" altLang="zh-CN" dirty="0"/>
          </a:p>
          <a:p>
            <a:pPr marL="180975" indent="-180975"/>
            <a:r>
              <a:rPr lang="zh-CN" altLang="en-US" dirty="0" smtClean="0"/>
              <a:t>执行：</a:t>
            </a:r>
            <a:r>
              <a:rPr lang="zh-CN" altLang="zh-CN" dirty="0" smtClean="0"/>
              <a:t>当</a:t>
            </a:r>
            <a:r>
              <a:rPr lang="zh-CN" altLang="zh-CN" dirty="0"/>
              <a:t>表达式的值与某一个常量相等时，就执行常量后面的</a:t>
            </a:r>
            <a:r>
              <a:rPr lang="zh-CN" altLang="zh-CN" dirty="0" smtClean="0"/>
              <a:t>语句</a:t>
            </a:r>
            <a:endParaRPr lang="en-US" altLang="zh-CN" dirty="0" smtClean="0"/>
          </a:p>
          <a:p>
            <a:pPr marL="180975" indent="-180975"/>
            <a:r>
              <a:rPr lang="zh-CN" altLang="zh-CN" dirty="0" smtClean="0"/>
              <a:t>当</a:t>
            </a:r>
            <a:r>
              <a:rPr lang="zh-CN" altLang="zh-CN" dirty="0"/>
              <a:t>程序执行某个标号的语句，就会按顺序执行以后的语句，直到遇到</a:t>
            </a:r>
            <a:r>
              <a:rPr lang="en-US" altLang="zh-CN" dirty="0"/>
              <a:t>break</a:t>
            </a:r>
            <a:r>
              <a:rPr lang="zh-CN" altLang="zh-CN" dirty="0"/>
              <a:t>语句或</a:t>
            </a:r>
            <a:r>
              <a:rPr lang="en-US" altLang="zh-CN" dirty="0"/>
              <a:t>switch</a:t>
            </a:r>
            <a:r>
              <a:rPr lang="zh-CN" altLang="zh-CN" dirty="0"/>
              <a:t>语句</a:t>
            </a:r>
            <a:r>
              <a:rPr lang="zh-CN" altLang="zh-CN" dirty="0" smtClean="0"/>
              <a:t>结束</a:t>
            </a:r>
            <a:endParaRPr lang="en-US" altLang="zh-CN" dirty="0"/>
          </a:p>
          <a:p>
            <a:pPr marL="180975" indent="-180975"/>
            <a:r>
              <a:rPr lang="zh-CN" altLang="zh-CN" dirty="0" smtClean="0"/>
              <a:t>若</a:t>
            </a:r>
            <a:r>
              <a:rPr lang="zh-CN" altLang="zh-CN" dirty="0"/>
              <a:t>表达式的值与所有常量表达式的值都不相等，则执行“</a:t>
            </a:r>
            <a:r>
              <a:rPr lang="en-US" altLang="zh-CN" dirty="0"/>
              <a:t>default:</a:t>
            </a:r>
            <a:r>
              <a:rPr lang="zh-CN" altLang="zh-CN" dirty="0"/>
              <a:t>”后面的语句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9485164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4.5</a:t>
            </a:r>
            <a:r>
              <a:rPr lang="zh-CN" altLang="en-US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switch</a:t>
            </a:r>
            <a:r>
              <a:rPr lang="zh-CN" altLang="en-US" b="1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语句</a:t>
            </a:r>
            <a:endParaRPr lang="zh-CN" altLang="en-US" b="0" i="0" u="none" strike="noStrike" kern="100" baseline="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7" y="1259457"/>
            <a:ext cx="3954866" cy="483623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zh-CN" altLang="zh-CN" dirty="0" smtClean="0"/>
              <a:t>例</a:t>
            </a:r>
            <a:r>
              <a:rPr lang="en-US" altLang="zh-CN" dirty="0"/>
              <a:t>4.4  </a:t>
            </a:r>
            <a:r>
              <a:rPr lang="zh-CN" altLang="zh-CN" dirty="0"/>
              <a:t>根据变量</a:t>
            </a:r>
            <a:r>
              <a:rPr lang="en-US" altLang="zh-CN" dirty="0"/>
              <a:t>i</a:t>
            </a:r>
            <a:r>
              <a:rPr lang="zh-CN" altLang="zh-CN" dirty="0"/>
              <a:t>的值，输出字符。</a:t>
            </a:r>
          </a:p>
          <a:p>
            <a:pPr marL="0" indent="0">
              <a:buNone/>
            </a:pPr>
            <a:r>
              <a:rPr lang="en-US" altLang="zh-CN" dirty="0"/>
              <a:t>#include&lt;stdio.h&gt;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#include&lt;windows.h&gt;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void main()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{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/>
              <a:t>i;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 </a:t>
            </a:r>
            <a:r>
              <a:rPr lang="en-US" altLang="zh-CN" dirty="0" err="1" smtClean="0"/>
              <a:t>printf</a:t>
            </a:r>
            <a:r>
              <a:rPr lang="en-US" altLang="zh-CN" dirty="0"/>
              <a:t>("please input i</a:t>
            </a:r>
            <a:r>
              <a:rPr lang="zh-CN" altLang="zh-CN" dirty="0"/>
              <a:t>：</a:t>
            </a:r>
            <a:r>
              <a:rPr lang="en-US" altLang="zh-CN" dirty="0"/>
              <a:t>");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err="1" smtClean="0"/>
              <a:t>scanf</a:t>
            </a:r>
            <a:r>
              <a:rPr lang="en-US" altLang="zh-CN" dirty="0"/>
              <a:t>("%d",&amp;i);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switch(</a:t>
            </a:r>
            <a:r>
              <a:rPr lang="en-US" altLang="zh-CN" dirty="0" err="1" smtClean="0"/>
              <a:t>i</a:t>
            </a:r>
            <a:r>
              <a:rPr lang="en-US" altLang="zh-CN" dirty="0"/>
              <a:t>)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</a:t>
            </a:r>
            <a:r>
              <a:rPr lang="en-US" altLang="zh-CN" dirty="0" smtClean="0"/>
              <a:t>{case </a:t>
            </a:r>
            <a:r>
              <a:rPr lang="en-US" altLang="zh-CN" dirty="0"/>
              <a:t>1:printf("A\n");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</a:t>
            </a:r>
            <a:r>
              <a:rPr lang="en-US" altLang="zh-CN" dirty="0" smtClean="0"/>
              <a:t> case </a:t>
            </a:r>
            <a:r>
              <a:rPr lang="en-US" altLang="zh-CN" dirty="0"/>
              <a:t>2:printf("B\n");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</a:t>
            </a:r>
            <a:r>
              <a:rPr lang="en-US" altLang="zh-CN" dirty="0" smtClean="0"/>
              <a:t> case </a:t>
            </a:r>
            <a:r>
              <a:rPr lang="en-US" altLang="zh-CN" dirty="0"/>
              <a:t>3:printf("C\n");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dirty="0"/>
              <a:t>case 4:printf("D\n");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default:printf</a:t>
            </a:r>
            <a:r>
              <a:rPr lang="en-US" altLang="zh-CN" dirty="0"/>
              <a:t>("E\n");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}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system</a:t>
            </a:r>
            <a:r>
              <a:rPr lang="en-US" altLang="zh-CN" dirty="0"/>
              <a:t>("pause");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}</a:t>
            </a:r>
            <a:endParaRPr lang="zh-CN" altLang="zh-CN" dirty="0"/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4818706" y="1259457"/>
            <a:ext cx="6768860" cy="5236234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indent="-180975">
              <a:lnSpc>
                <a:spcPct val="170000"/>
              </a:lnSpc>
            </a:pPr>
            <a:r>
              <a:rPr lang="zh-CN" altLang="zh-CN" dirty="0" smtClean="0"/>
              <a:t>执行</a:t>
            </a:r>
            <a:r>
              <a:rPr lang="zh-CN" altLang="en-US" dirty="0" smtClean="0"/>
              <a:t>完</a:t>
            </a:r>
            <a:r>
              <a:rPr lang="zh-CN" altLang="zh-CN" dirty="0" smtClean="0"/>
              <a:t>满足</a:t>
            </a:r>
            <a:r>
              <a:rPr lang="zh-CN" altLang="zh-CN" dirty="0"/>
              <a:t>条件的语句</a:t>
            </a:r>
            <a:r>
              <a:rPr lang="zh-CN" altLang="zh-CN" dirty="0" smtClean="0"/>
              <a:t>后跳出</a:t>
            </a:r>
            <a:r>
              <a:rPr lang="en-US" altLang="zh-CN" dirty="0" smtClean="0"/>
              <a:t>switch</a:t>
            </a:r>
            <a:r>
              <a:rPr lang="zh-CN" altLang="en-US" dirty="0" smtClean="0"/>
              <a:t>语句，</a:t>
            </a:r>
            <a:r>
              <a:rPr lang="zh-CN" altLang="zh-CN" dirty="0" smtClean="0"/>
              <a:t>加</a:t>
            </a:r>
            <a:r>
              <a:rPr lang="en-US" altLang="zh-CN" dirty="0" smtClean="0"/>
              <a:t>break</a:t>
            </a:r>
            <a:r>
              <a:rPr lang="zh-CN" altLang="zh-CN" dirty="0" smtClean="0"/>
              <a:t>语句</a:t>
            </a:r>
            <a:r>
              <a:rPr lang="zh-CN" altLang="zh-CN" dirty="0"/>
              <a:t>。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 smtClean="0"/>
              <a:t>#include&lt;</a:t>
            </a:r>
            <a:r>
              <a:rPr lang="en-US" altLang="zh-CN" dirty="0" err="1" smtClean="0"/>
              <a:t>windows.h</a:t>
            </a:r>
            <a:r>
              <a:rPr lang="en-US" altLang="zh-CN" dirty="0" smtClean="0"/>
              <a:t>&gt;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 smtClean="0"/>
              <a:t>void main()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 smtClean="0"/>
              <a:t>{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;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 smtClean="0"/>
              <a:t>  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("please input </a:t>
            </a:r>
            <a:r>
              <a:rPr lang="en-US" altLang="zh-CN" dirty="0" err="1" smtClean="0"/>
              <a:t>i</a:t>
            </a:r>
            <a:r>
              <a:rPr lang="zh-CN" altLang="en-US" dirty="0" smtClean="0"/>
              <a:t>：</a:t>
            </a:r>
            <a:r>
              <a:rPr lang="en-US" altLang="zh-CN" dirty="0" smtClean="0"/>
              <a:t>");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 smtClean="0"/>
              <a:t>  </a:t>
            </a:r>
            <a:r>
              <a:rPr lang="en-US" altLang="zh-CN" dirty="0" err="1" smtClean="0"/>
              <a:t>scanf</a:t>
            </a:r>
            <a:r>
              <a:rPr lang="en-US" altLang="zh-CN" dirty="0" smtClean="0"/>
              <a:t>("%d",&amp;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);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 smtClean="0"/>
              <a:t>  switch(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)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 smtClean="0"/>
              <a:t>    {case 1:printf("A\n");break;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 smtClean="0"/>
              <a:t>     case 2:printf("B\n");break;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 smtClean="0"/>
              <a:t>     case 3:printf("C\n");break;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 smtClean="0"/>
              <a:t>     case 4:printf("D\n");break;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 smtClean="0"/>
              <a:t>     </a:t>
            </a:r>
            <a:r>
              <a:rPr lang="en-US" altLang="zh-CN" dirty="0" err="1" smtClean="0"/>
              <a:t>default:printf</a:t>
            </a:r>
            <a:r>
              <a:rPr lang="en-US" altLang="zh-CN" dirty="0" smtClean="0"/>
              <a:t>("E\n");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 smtClean="0"/>
              <a:t>     }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 smtClean="0"/>
              <a:t>  system("pause");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0848399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4.5</a:t>
            </a:r>
            <a:r>
              <a:rPr lang="zh-CN" altLang="en-US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switch</a:t>
            </a:r>
            <a:r>
              <a:rPr lang="zh-CN" altLang="en-US" b="1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语句</a:t>
            </a:r>
            <a:endParaRPr lang="zh-CN" altLang="en-US" b="0" i="0" u="none" strike="noStrike" kern="100" baseline="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76709"/>
            <a:ext cx="4886519" cy="4818986"/>
          </a:xfrm>
          <a:ln>
            <a:solidFill>
              <a:srgbClr val="FF0000"/>
            </a:solidFill>
          </a:ln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zh-CN" altLang="zh-CN" dirty="0"/>
              <a:t>例</a:t>
            </a:r>
            <a:r>
              <a:rPr lang="en-US" altLang="zh-CN" dirty="0"/>
              <a:t>4.5  </a:t>
            </a:r>
            <a:r>
              <a:rPr lang="zh-CN" altLang="zh-CN" dirty="0"/>
              <a:t>根据输入的学生成绩判断等级并输出。当成绩</a:t>
            </a:r>
            <a:r>
              <a:rPr lang="en-US" altLang="zh-CN" dirty="0"/>
              <a:t>score</a:t>
            </a:r>
            <a:r>
              <a:rPr lang="zh-CN" altLang="zh-CN" dirty="0"/>
              <a:t>≥</a:t>
            </a:r>
            <a:r>
              <a:rPr lang="en-US" altLang="zh-CN" dirty="0"/>
              <a:t>90</a:t>
            </a:r>
            <a:r>
              <a:rPr lang="zh-CN" altLang="zh-CN" dirty="0"/>
              <a:t>时等级为</a:t>
            </a:r>
            <a:r>
              <a:rPr lang="en-US" altLang="zh-CN" dirty="0"/>
              <a:t>A</a:t>
            </a:r>
            <a:r>
              <a:rPr lang="zh-CN" altLang="zh-CN" dirty="0"/>
              <a:t>；当成绩</a:t>
            </a:r>
            <a:r>
              <a:rPr lang="en-US" altLang="zh-CN" dirty="0"/>
              <a:t>score</a:t>
            </a:r>
            <a:r>
              <a:rPr lang="zh-CN" altLang="zh-CN" dirty="0"/>
              <a:t>在</a:t>
            </a:r>
            <a:r>
              <a:rPr lang="en-US" altLang="zh-CN" dirty="0" smtClean="0"/>
              <a:t>70-89</a:t>
            </a:r>
            <a:r>
              <a:rPr lang="zh-CN" altLang="zh-CN" dirty="0"/>
              <a:t>之间时等级为</a:t>
            </a:r>
            <a:r>
              <a:rPr lang="en-US" altLang="zh-CN" dirty="0"/>
              <a:t>B</a:t>
            </a:r>
            <a:r>
              <a:rPr lang="zh-CN" altLang="zh-CN" dirty="0"/>
              <a:t>；当成绩</a:t>
            </a:r>
            <a:r>
              <a:rPr lang="en-US" altLang="zh-CN" dirty="0"/>
              <a:t>score</a:t>
            </a:r>
            <a:r>
              <a:rPr lang="zh-CN" altLang="zh-CN" dirty="0"/>
              <a:t>在</a:t>
            </a:r>
            <a:r>
              <a:rPr lang="en-US" altLang="zh-CN" dirty="0" smtClean="0"/>
              <a:t>60-69</a:t>
            </a:r>
            <a:r>
              <a:rPr lang="zh-CN" altLang="zh-CN" dirty="0"/>
              <a:t>之间时等级为</a:t>
            </a:r>
            <a:r>
              <a:rPr lang="en-US" altLang="zh-CN" dirty="0"/>
              <a:t>C</a:t>
            </a:r>
            <a:r>
              <a:rPr lang="zh-CN" altLang="zh-CN" dirty="0"/>
              <a:t>；当成绩</a:t>
            </a:r>
            <a:r>
              <a:rPr lang="en-US" altLang="zh-CN" dirty="0"/>
              <a:t>score&lt;60</a:t>
            </a:r>
            <a:r>
              <a:rPr lang="zh-CN" altLang="zh-CN" dirty="0"/>
              <a:t>时等级为</a:t>
            </a:r>
            <a:r>
              <a:rPr lang="en-US" altLang="zh-CN" dirty="0"/>
              <a:t>D</a:t>
            </a:r>
            <a:r>
              <a:rPr lang="zh-CN" altLang="zh-CN" dirty="0"/>
              <a:t>。</a:t>
            </a:r>
          </a:p>
          <a:p>
            <a:pPr marL="180975" indent="-180975">
              <a:lnSpc>
                <a:spcPct val="170000"/>
              </a:lnSpc>
            </a:pPr>
            <a:r>
              <a:rPr lang="zh-CN" altLang="zh-CN" dirty="0"/>
              <a:t>分析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 marL="180975" indent="-180975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zh-CN" altLang="zh-CN" dirty="0" smtClean="0"/>
              <a:t>设</a:t>
            </a:r>
            <a:r>
              <a:rPr lang="en-US" altLang="zh-CN" dirty="0"/>
              <a:t>score</a:t>
            </a:r>
            <a:r>
              <a:rPr lang="zh-CN" altLang="zh-CN" dirty="0"/>
              <a:t>为整型数，在</a:t>
            </a:r>
            <a:r>
              <a:rPr lang="en-US" altLang="zh-CN" dirty="0"/>
              <a:t>score</a:t>
            </a:r>
            <a:r>
              <a:rPr lang="zh-CN" altLang="zh-CN" dirty="0"/>
              <a:t>≥</a:t>
            </a:r>
            <a:r>
              <a:rPr lang="en-US" altLang="zh-CN" dirty="0"/>
              <a:t>90</a:t>
            </a:r>
            <a:r>
              <a:rPr lang="zh-CN" altLang="zh-CN" dirty="0"/>
              <a:t>的范围内，</a:t>
            </a:r>
            <a:r>
              <a:rPr lang="en-US" altLang="zh-CN" dirty="0"/>
              <a:t>score</a:t>
            </a:r>
            <a:r>
              <a:rPr lang="zh-CN" altLang="zh-CN" dirty="0"/>
              <a:t>可能取</a:t>
            </a:r>
            <a:r>
              <a:rPr lang="en-US" altLang="zh-CN" dirty="0"/>
              <a:t>100</a:t>
            </a:r>
            <a:r>
              <a:rPr lang="zh-CN" altLang="zh-CN" dirty="0"/>
              <a:t>，</a:t>
            </a:r>
            <a:r>
              <a:rPr lang="en-US" altLang="zh-CN" dirty="0"/>
              <a:t>99</a:t>
            </a:r>
            <a:r>
              <a:rPr lang="zh-CN" altLang="zh-CN" dirty="0"/>
              <a:t>，…，</a:t>
            </a:r>
            <a:r>
              <a:rPr lang="en-US" altLang="zh-CN" dirty="0"/>
              <a:t>90</a:t>
            </a:r>
            <a:r>
              <a:rPr lang="zh-CN" altLang="zh-CN" dirty="0"/>
              <a:t>，如果把这些值都列出来，太繁琐。利用两个整数相除，结果自动取整的特性，当</a:t>
            </a:r>
            <a:r>
              <a:rPr lang="en-US" altLang="zh-CN" dirty="0"/>
              <a:t>score</a:t>
            </a:r>
            <a:r>
              <a:rPr lang="zh-CN" altLang="zh-CN" dirty="0"/>
              <a:t>在</a:t>
            </a:r>
            <a:r>
              <a:rPr lang="en-US" altLang="zh-CN" dirty="0" smtClean="0"/>
              <a:t>90-100</a:t>
            </a:r>
            <a:r>
              <a:rPr lang="zh-CN" altLang="zh-CN" dirty="0"/>
              <a:t>之间时，</a:t>
            </a:r>
            <a:r>
              <a:rPr lang="en-US" altLang="zh-CN" dirty="0"/>
              <a:t>score/10</a:t>
            </a:r>
            <a:r>
              <a:rPr lang="zh-CN" altLang="zh-CN" dirty="0"/>
              <a:t>就只可能取</a:t>
            </a:r>
            <a:r>
              <a:rPr lang="en-US" altLang="zh-CN" dirty="0"/>
              <a:t>10</a:t>
            </a:r>
            <a:r>
              <a:rPr lang="zh-CN" altLang="zh-CN" dirty="0"/>
              <a:t>和</a:t>
            </a:r>
            <a:r>
              <a:rPr lang="en-US" altLang="zh-CN" dirty="0"/>
              <a:t>9</a:t>
            </a:r>
            <a:r>
              <a:rPr lang="zh-CN" altLang="zh-CN" dirty="0"/>
              <a:t>两个值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180975" indent="-180975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en-US" altLang="zh-CN" dirty="0" smtClean="0"/>
              <a:t>score</a:t>
            </a:r>
            <a:r>
              <a:rPr lang="zh-CN" altLang="zh-CN" dirty="0"/>
              <a:t>和</a:t>
            </a:r>
            <a:r>
              <a:rPr lang="en-US" altLang="zh-CN" dirty="0"/>
              <a:t>score/10</a:t>
            </a:r>
            <a:r>
              <a:rPr lang="zh-CN" altLang="zh-CN" dirty="0"/>
              <a:t>的对应关系：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/>
              <a:t>  score    score/10</a:t>
            </a:r>
            <a:endParaRPr lang="zh-CN" altLang="zh-CN" dirty="0"/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/>
              <a:t>   </a:t>
            </a:r>
            <a:r>
              <a:rPr lang="zh-CN" altLang="zh-CN" dirty="0"/>
              <a:t>≥</a:t>
            </a:r>
            <a:r>
              <a:rPr lang="en-US" altLang="zh-CN" dirty="0"/>
              <a:t>90    10</a:t>
            </a:r>
            <a:r>
              <a:rPr lang="zh-CN" altLang="zh-CN" dirty="0"/>
              <a:t>，</a:t>
            </a:r>
            <a:r>
              <a:rPr lang="en-US" altLang="zh-CN" dirty="0"/>
              <a:t>9</a:t>
            </a:r>
            <a:endParaRPr lang="zh-CN" altLang="zh-CN" dirty="0"/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/>
              <a:t>  </a:t>
            </a:r>
            <a:r>
              <a:rPr lang="en-US" altLang="zh-CN" dirty="0" smtClean="0"/>
              <a:t>70-89    </a:t>
            </a:r>
            <a:r>
              <a:rPr lang="en-US" altLang="zh-CN" dirty="0"/>
              <a:t>7</a:t>
            </a:r>
            <a:r>
              <a:rPr lang="zh-CN" altLang="zh-CN" dirty="0"/>
              <a:t>，</a:t>
            </a:r>
            <a:r>
              <a:rPr lang="en-US" altLang="zh-CN" dirty="0"/>
              <a:t>8</a:t>
            </a:r>
            <a:endParaRPr lang="zh-CN" altLang="zh-CN" dirty="0"/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/>
              <a:t>  </a:t>
            </a:r>
            <a:r>
              <a:rPr lang="en-US" altLang="zh-CN" dirty="0" smtClean="0"/>
              <a:t>60-69    </a:t>
            </a:r>
            <a:r>
              <a:rPr lang="en-US" altLang="zh-CN" dirty="0"/>
              <a:t>6</a:t>
            </a:r>
            <a:endParaRPr lang="zh-CN" altLang="zh-CN" dirty="0"/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/>
              <a:t>  60</a:t>
            </a:r>
            <a:r>
              <a:rPr lang="zh-CN" altLang="zh-CN" dirty="0"/>
              <a:t>以下</a:t>
            </a:r>
            <a:r>
              <a:rPr lang="en-US" altLang="zh-CN" dirty="0" smtClean="0"/>
              <a:t>default</a:t>
            </a:r>
            <a:endParaRPr lang="zh-CN" altLang="en-US" b="1" kern="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6701047" y="1276709"/>
            <a:ext cx="4886519" cy="48189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#include&lt;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#include&lt;</a:t>
            </a:r>
            <a:r>
              <a:rPr lang="en-US" altLang="zh-CN" dirty="0" err="1" smtClean="0"/>
              <a:t>windows.h</a:t>
            </a:r>
            <a:r>
              <a:rPr lang="en-US" altLang="zh-CN" dirty="0" smtClean="0"/>
              <a:t>&gt;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main()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{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score;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</a:t>
            </a:r>
            <a:r>
              <a:rPr lang="en-US" altLang="zh-CN" dirty="0" err="1" smtClean="0"/>
              <a:t>scanf</a:t>
            </a:r>
            <a:r>
              <a:rPr lang="en-US" altLang="zh-CN" dirty="0" smtClean="0"/>
              <a:t>("</a:t>
            </a:r>
            <a:r>
              <a:rPr lang="zh-CN" altLang="en-US" dirty="0" smtClean="0"/>
              <a:t>％</a:t>
            </a:r>
            <a:r>
              <a:rPr lang="en-US" altLang="zh-CN" dirty="0" err="1" smtClean="0"/>
              <a:t>d",&amp;score</a:t>
            </a:r>
            <a:r>
              <a:rPr lang="en-US" altLang="zh-CN" dirty="0" smtClean="0"/>
              <a:t>);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switch(score/10)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   {case 10: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    case 9:printf("</a:t>
            </a:r>
            <a:r>
              <a:rPr lang="zh-CN" altLang="en-US" dirty="0" smtClean="0"/>
              <a:t>％</a:t>
            </a:r>
            <a:r>
              <a:rPr lang="en-US" altLang="zh-CN" dirty="0" smtClean="0"/>
              <a:t>d</a:t>
            </a:r>
            <a:r>
              <a:rPr lang="zh-CN" altLang="en-US" dirty="0" smtClean="0"/>
              <a:t>：</a:t>
            </a:r>
            <a:r>
              <a:rPr lang="en-US" altLang="zh-CN" dirty="0" smtClean="0"/>
              <a:t>A\</a:t>
            </a:r>
            <a:r>
              <a:rPr lang="en-US" altLang="zh-CN" dirty="0" err="1" smtClean="0"/>
              <a:t>n",score</a:t>
            </a:r>
            <a:r>
              <a:rPr lang="en-US" altLang="zh-CN" dirty="0" smtClean="0"/>
              <a:t>);break;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    case 8: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    case 7:printf("</a:t>
            </a:r>
            <a:r>
              <a:rPr lang="zh-CN" altLang="en-US" dirty="0" smtClean="0"/>
              <a:t>％</a:t>
            </a:r>
            <a:r>
              <a:rPr lang="en-US" altLang="zh-CN" dirty="0" smtClean="0"/>
              <a:t>d</a:t>
            </a:r>
            <a:r>
              <a:rPr lang="zh-CN" altLang="en-US" dirty="0" smtClean="0"/>
              <a:t>：</a:t>
            </a:r>
            <a:r>
              <a:rPr lang="en-US" altLang="zh-CN" dirty="0" smtClean="0"/>
              <a:t>B\</a:t>
            </a:r>
            <a:r>
              <a:rPr lang="en-US" altLang="zh-CN" dirty="0" err="1" smtClean="0"/>
              <a:t>n",score</a:t>
            </a:r>
            <a:r>
              <a:rPr lang="en-US" altLang="zh-CN" dirty="0" smtClean="0"/>
              <a:t>);break;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    case 6:printf("</a:t>
            </a:r>
            <a:r>
              <a:rPr lang="zh-CN" altLang="en-US" dirty="0" smtClean="0"/>
              <a:t>％</a:t>
            </a:r>
            <a:r>
              <a:rPr lang="en-US" altLang="zh-CN" dirty="0" smtClean="0"/>
              <a:t>d</a:t>
            </a:r>
            <a:r>
              <a:rPr lang="zh-CN" altLang="en-US" dirty="0" smtClean="0"/>
              <a:t>：</a:t>
            </a:r>
            <a:r>
              <a:rPr lang="en-US" altLang="zh-CN" dirty="0" smtClean="0"/>
              <a:t>C\</a:t>
            </a:r>
            <a:r>
              <a:rPr lang="en-US" altLang="zh-CN" dirty="0" err="1" smtClean="0"/>
              <a:t>n",score</a:t>
            </a:r>
            <a:r>
              <a:rPr lang="en-US" altLang="zh-CN" dirty="0" smtClean="0"/>
              <a:t>);break;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    </a:t>
            </a:r>
            <a:r>
              <a:rPr lang="en-US" altLang="zh-CN" dirty="0" err="1" smtClean="0"/>
              <a:t>default:printf</a:t>
            </a:r>
            <a:r>
              <a:rPr lang="en-US" altLang="zh-CN" dirty="0" smtClean="0"/>
              <a:t>("</a:t>
            </a:r>
            <a:r>
              <a:rPr lang="zh-CN" altLang="en-US" dirty="0" smtClean="0"/>
              <a:t>％</a:t>
            </a:r>
            <a:r>
              <a:rPr lang="en-US" altLang="zh-CN" dirty="0" smtClean="0"/>
              <a:t>d</a:t>
            </a:r>
            <a:r>
              <a:rPr lang="zh-CN" altLang="en-US" dirty="0" smtClean="0"/>
              <a:t>：</a:t>
            </a:r>
            <a:r>
              <a:rPr lang="en-US" altLang="zh-CN" dirty="0" smtClean="0"/>
              <a:t>D\</a:t>
            </a:r>
            <a:r>
              <a:rPr lang="en-US" altLang="zh-CN" dirty="0" err="1" smtClean="0"/>
              <a:t>n",score</a:t>
            </a:r>
            <a:r>
              <a:rPr lang="en-US" altLang="zh-CN" dirty="0" smtClean="0"/>
              <a:t>);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    }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system("pause");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}</a:t>
            </a:r>
          </a:p>
          <a:p>
            <a:pPr marL="0" lvl="1" indent="0">
              <a:buFont typeface="Wingdings" panose="05000000000000000000" pitchFamily="2" charset="2"/>
              <a:buNone/>
            </a:pPr>
            <a:endParaRPr lang="en-US" altLang="zh-CN" b="1" kern="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76379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496" y="465308"/>
            <a:ext cx="11066358" cy="640080"/>
          </a:xfrm>
        </p:spPr>
        <p:txBody>
          <a:bodyPr>
            <a:normAutofit/>
          </a:bodyPr>
          <a:lstStyle/>
          <a:p>
            <a:pPr lvl="1" rtl="0"/>
            <a:r>
              <a:rPr lang="en-US" altLang="zh-CN" sz="2800" b="1" i="0" u="none" strike="noStrike" kern="100" baseline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4.6</a:t>
            </a:r>
            <a:r>
              <a:rPr lang="zh-CN" altLang="en-US" sz="2800" b="1" i="0" u="none" strike="noStrike" kern="100" baseline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选择结构程序综合举例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42341" y="1293961"/>
            <a:ext cx="4963514" cy="4945507"/>
          </a:xfrm>
          <a:ln>
            <a:solidFill>
              <a:srgbClr val="FF0000"/>
            </a:solidFill>
          </a:ln>
        </p:spPr>
        <p:txBody>
          <a:bodyPr>
            <a:normAutofit fontScale="40000" lnSpcReduction="20000"/>
          </a:bodyPr>
          <a:lstStyle/>
          <a:p>
            <a:pPr marL="0" lvl="1" indent="0">
              <a:buNone/>
            </a:pP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#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include&lt;</a:t>
            </a:r>
            <a:r>
              <a:rPr lang="en-US" altLang="zh-CN" kern="100" dirty="0" err="1">
                <a:latin typeface="宋体" panose="02010600030101010101" pitchFamily="2" charset="-122"/>
                <a:ea typeface="宋体" panose="02010600030101010101" pitchFamily="2" charset="-122"/>
              </a:rPr>
              <a:t>stdio.h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&gt;</a:t>
            </a:r>
          </a:p>
          <a:p>
            <a:pPr marL="0" lvl="1" indent="0">
              <a:buNone/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#include&lt;</a:t>
            </a:r>
            <a:r>
              <a:rPr lang="en-US" altLang="zh-CN" kern="100" dirty="0" err="1">
                <a:latin typeface="宋体" panose="02010600030101010101" pitchFamily="2" charset="-122"/>
                <a:ea typeface="宋体" panose="02010600030101010101" pitchFamily="2" charset="-122"/>
              </a:rPr>
              <a:t>math.h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&gt;</a:t>
            </a:r>
          </a:p>
          <a:p>
            <a:pPr marL="0" lvl="1" indent="0">
              <a:buNone/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#include&lt;</a:t>
            </a:r>
            <a:r>
              <a:rPr lang="en-US" altLang="zh-CN" kern="100" dirty="0" err="1">
                <a:latin typeface="宋体" panose="02010600030101010101" pitchFamily="2" charset="-122"/>
                <a:ea typeface="宋体" panose="02010600030101010101" pitchFamily="2" charset="-122"/>
              </a:rPr>
              <a:t>windows.h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&gt;</a:t>
            </a:r>
          </a:p>
          <a:p>
            <a:pPr marL="0" lvl="1" indent="0">
              <a:buNone/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main()</a:t>
            </a:r>
          </a:p>
          <a:p>
            <a:pPr marL="0" lvl="1" indent="0">
              <a:buNone/>
            </a:pP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{float 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a,b,c,xl,x2,disc;</a:t>
            </a:r>
          </a:p>
          <a:p>
            <a:pPr marL="0" lvl="1" indent="0">
              <a:buNone/>
            </a:pP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kern="1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printf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("</a:t>
            </a:r>
            <a:r>
              <a:rPr lang="zh-CN" altLang="en-US" kern="100" dirty="0">
                <a:latin typeface="宋体" panose="02010600030101010101" pitchFamily="2" charset="-122"/>
                <a:ea typeface="宋体" panose="02010600030101010101" pitchFamily="2" charset="-122"/>
              </a:rPr>
              <a:t>请输入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a b c</a:t>
            </a:r>
            <a:r>
              <a:rPr lang="zh-CN" altLang="en-US" kern="100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");</a:t>
            </a:r>
          </a:p>
          <a:p>
            <a:pPr marL="0" lvl="1" indent="0">
              <a:buNone/>
            </a:pP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kern="1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scanf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("%</a:t>
            </a:r>
            <a:r>
              <a:rPr lang="en-US" altLang="zh-CN" kern="100" dirty="0" err="1">
                <a:latin typeface="宋体" panose="02010600030101010101" pitchFamily="2" charset="-122"/>
                <a:ea typeface="宋体" panose="02010600030101010101" pitchFamily="2" charset="-122"/>
              </a:rPr>
              <a:t>f%f%f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",&amp;</a:t>
            </a:r>
            <a:r>
              <a:rPr lang="en-US" altLang="zh-CN" kern="100" dirty="0" err="1">
                <a:latin typeface="宋体" panose="02010600030101010101" pitchFamily="2" charset="-122"/>
                <a:ea typeface="宋体" panose="02010600030101010101" pitchFamily="2" charset="-122"/>
              </a:rPr>
              <a:t>a,&amp;b,&amp;c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);</a:t>
            </a:r>
          </a:p>
          <a:p>
            <a:pPr marL="0" lvl="1" indent="0">
              <a:buNone/>
            </a:pP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if(</a:t>
            </a:r>
            <a:r>
              <a:rPr lang="en-US" altLang="zh-CN" kern="1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fabs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(a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)&lt;le-6) </a:t>
            </a:r>
          </a:p>
          <a:p>
            <a:pPr marL="0" lvl="1" indent="0">
              <a:buNone/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kern="100" dirty="0" err="1">
                <a:latin typeface="宋体" panose="02010600030101010101" pitchFamily="2" charset="-122"/>
                <a:ea typeface="宋体" panose="02010600030101010101" pitchFamily="2" charset="-122"/>
              </a:rPr>
              <a:t>printf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("</a:t>
            </a:r>
            <a:r>
              <a:rPr lang="zh-CN" altLang="en-US" kern="100" dirty="0">
                <a:latin typeface="宋体" panose="02010600030101010101" pitchFamily="2" charset="-122"/>
                <a:ea typeface="宋体" panose="02010600030101010101" pitchFamily="2" charset="-122"/>
              </a:rPr>
              <a:t>该方程不是二次方程。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");</a:t>
            </a:r>
          </a:p>
          <a:p>
            <a:pPr marL="0" lvl="1" indent="0">
              <a:buNone/>
            </a:pP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else</a:t>
            </a:r>
            <a:endParaRPr lang="en-US" altLang="zh-CN" kern="1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1" indent="0">
              <a:buNone/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{disc=b*b-4*a*c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;                    </a:t>
            </a:r>
          </a:p>
          <a:p>
            <a:pPr marL="0" lvl="1" indent="0">
              <a:buNone/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    if(disc&lt;0) </a:t>
            </a:r>
            <a:endParaRPr lang="en-US" altLang="zh-CN" kern="1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1" indent="0">
              <a:buNone/>
            </a:pP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kern="1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printf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("</a:t>
            </a:r>
            <a:r>
              <a:rPr lang="zh-CN" altLang="en-US" kern="100" dirty="0">
                <a:latin typeface="宋体" panose="02010600030101010101" pitchFamily="2" charset="-122"/>
                <a:ea typeface="宋体" panose="02010600030101010101" pitchFamily="2" charset="-122"/>
              </a:rPr>
              <a:t>该方程没有实根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");</a:t>
            </a:r>
          </a:p>
          <a:p>
            <a:pPr marL="0" lvl="1" indent="0">
              <a:buNone/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    else</a:t>
            </a:r>
          </a:p>
          <a:p>
            <a:pPr marL="0" lvl="1" indent="0">
              <a:buNone/>
            </a:pP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if(</a:t>
            </a:r>
            <a:r>
              <a:rPr lang="en-US" altLang="zh-CN" kern="1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fabs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(disc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)&lt;1e-6)               </a:t>
            </a:r>
          </a:p>
          <a:p>
            <a:pPr marL="0" lvl="1" indent="0">
              <a:buNone/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lang="en-US" altLang="zh-CN" kern="100" dirty="0" err="1">
                <a:latin typeface="宋体" panose="02010600030101010101" pitchFamily="2" charset="-122"/>
                <a:ea typeface="宋体" panose="02010600030101010101" pitchFamily="2" charset="-122"/>
              </a:rPr>
              <a:t>printf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("</a:t>
            </a:r>
            <a:r>
              <a:rPr lang="zh-CN" altLang="en-US" kern="100" dirty="0">
                <a:latin typeface="宋体" panose="02010600030101010101" pitchFamily="2" charset="-122"/>
                <a:ea typeface="宋体" panose="02010600030101010101" pitchFamily="2" charset="-122"/>
              </a:rPr>
              <a:t>该方程有两个相等的实根：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%8.4f",-b/(2*a));</a:t>
            </a:r>
          </a:p>
          <a:p>
            <a:pPr marL="0" lvl="1" indent="0">
              <a:buNone/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        else</a:t>
            </a:r>
          </a:p>
          <a:p>
            <a:pPr marL="0" lvl="1" indent="0">
              <a:buNone/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{ 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xl=(-</a:t>
            </a:r>
            <a:r>
              <a:rPr lang="en-US" altLang="zh-CN" kern="100" dirty="0" err="1">
                <a:latin typeface="宋体" panose="02010600030101010101" pitchFamily="2" charset="-122"/>
                <a:ea typeface="宋体" panose="02010600030101010101" pitchFamily="2" charset="-122"/>
              </a:rPr>
              <a:t>b+sqrt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(disc))/(2*a);</a:t>
            </a:r>
          </a:p>
          <a:p>
            <a:pPr marL="0" lvl="1" indent="0">
              <a:buNone/>
            </a:pP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x2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=(-b-</a:t>
            </a:r>
            <a:r>
              <a:rPr lang="en-US" altLang="zh-CN" kern="100" dirty="0" err="1">
                <a:latin typeface="宋体" panose="02010600030101010101" pitchFamily="2" charset="-122"/>
                <a:ea typeface="宋体" panose="02010600030101010101" pitchFamily="2" charset="-122"/>
              </a:rPr>
              <a:t>sqrt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(disc))/(2*a);</a:t>
            </a:r>
          </a:p>
          <a:p>
            <a:pPr marL="0" lvl="1" indent="0">
              <a:buNone/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kern="1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printf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("</a:t>
            </a:r>
            <a:r>
              <a:rPr lang="zh-CN" altLang="en-US" kern="100" dirty="0">
                <a:latin typeface="宋体" panose="02010600030101010101" pitchFamily="2" charset="-122"/>
                <a:ea typeface="宋体" panose="02010600030101010101" pitchFamily="2" charset="-122"/>
              </a:rPr>
              <a:t>该方程有不等实根：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x1=%8.4f</a:t>
            </a:r>
            <a:r>
              <a:rPr lang="zh-CN" altLang="en-US" kern="1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x2=%8.4f",xl,x2);</a:t>
            </a:r>
          </a:p>
          <a:p>
            <a:pPr marL="0" lvl="1" indent="0">
              <a:buNone/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           }</a:t>
            </a:r>
          </a:p>
          <a:p>
            <a:pPr marL="0" lvl="1" indent="0">
              <a:buNone/>
            </a:pP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}</a:t>
            </a:r>
            <a:endParaRPr lang="en-US" altLang="zh-CN" kern="1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1" indent="0">
              <a:buNone/>
            </a:pP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}</a:t>
            </a:r>
          </a:p>
          <a:p>
            <a:pPr marL="0" lvl="1" indent="0">
              <a:buNone/>
            </a:pPr>
            <a:endParaRPr lang="zh-CN" altLang="en-US" i="0" u="none" strike="noStrike" kern="1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占位符 2"/>
          <p:cNvSpPr txBox="1">
            <a:spLocks/>
          </p:cNvSpPr>
          <p:nvPr/>
        </p:nvSpPr>
        <p:spPr>
          <a:xfrm>
            <a:off x="691897" y="1380226"/>
            <a:ext cx="4251040" cy="486786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Wingdings" panose="05000000000000000000" pitchFamily="2" charset="2"/>
              <a:buNone/>
            </a:pPr>
            <a:r>
              <a:rPr lang="zh-CN" altLang="en-US" sz="2000" kern="100" dirty="0" smtClean="0"/>
              <a:t>例</a:t>
            </a:r>
            <a:r>
              <a:rPr lang="en-US" altLang="zh-CN" sz="2000" kern="100" dirty="0" smtClean="0"/>
              <a:t>4.6 </a:t>
            </a:r>
            <a:r>
              <a:rPr lang="zh-CN" altLang="en-US" sz="2000" kern="100" dirty="0" smtClean="0"/>
              <a:t>求方程 的实数解。</a:t>
            </a:r>
          </a:p>
          <a:p>
            <a:pPr lvl="1"/>
            <a:r>
              <a:rPr lang="zh-CN" altLang="en-US" sz="2000" kern="100" dirty="0" smtClean="0"/>
              <a:t>分析：根据</a:t>
            </a:r>
            <a:r>
              <a:rPr lang="en-US" altLang="zh-CN" sz="2000" kern="100" dirty="0" smtClean="0"/>
              <a:t>3</a:t>
            </a:r>
            <a:r>
              <a:rPr lang="zh-CN" altLang="en-US" sz="2000" kern="100" dirty="0" smtClean="0"/>
              <a:t>个系数的不同情况，方程的根有如下几种情况。</a:t>
            </a:r>
          </a:p>
          <a:p>
            <a:pPr marL="0" lvl="1" indent="0">
              <a:buFont typeface="Wingdings" panose="05000000000000000000" pitchFamily="2" charset="2"/>
              <a:buNone/>
            </a:pPr>
            <a:r>
              <a:rPr lang="zh-CN" altLang="en-US" sz="2000" kern="100" dirty="0" smtClean="0"/>
              <a:t>①</a:t>
            </a:r>
            <a:r>
              <a:rPr lang="en-US" altLang="zh-CN" sz="2000" kern="100" dirty="0" smtClean="0"/>
              <a:t>a=0</a:t>
            </a:r>
            <a:r>
              <a:rPr lang="zh-CN" altLang="en-US" sz="2000" kern="100" dirty="0" smtClean="0"/>
              <a:t>：不是二次方程；</a:t>
            </a:r>
          </a:p>
          <a:p>
            <a:pPr marL="0" lvl="1" indent="0">
              <a:buFont typeface="Wingdings" panose="05000000000000000000" pitchFamily="2" charset="2"/>
              <a:buNone/>
            </a:pPr>
            <a:r>
              <a:rPr lang="zh-CN" altLang="en-US" sz="2000" kern="100" dirty="0" smtClean="0"/>
              <a:t>②</a:t>
            </a:r>
            <a:r>
              <a:rPr lang="en-US" altLang="zh-CN" sz="2000" kern="100" dirty="0" smtClean="0"/>
              <a:t>b2-4ac=O</a:t>
            </a:r>
            <a:r>
              <a:rPr lang="zh-CN" altLang="en-US" sz="2000" kern="100" dirty="0" smtClean="0"/>
              <a:t>：有两个相等的实根，</a:t>
            </a:r>
            <a:r>
              <a:rPr lang="en-US" altLang="zh-CN" sz="2000" kern="100" dirty="0" smtClean="0"/>
              <a:t>x1==x2</a:t>
            </a:r>
            <a:r>
              <a:rPr lang="zh-CN" altLang="en-US" sz="2000" kern="100" dirty="0" smtClean="0"/>
              <a:t>；</a:t>
            </a:r>
          </a:p>
          <a:p>
            <a:pPr marL="0" lvl="1" indent="0">
              <a:buFont typeface="Wingdings" panose="05000000000000000000" pitchFamily="2" charset="2"/>
              <a:buNone/>
            </a:pPr>
            <a:r>
              <a:rPr lang="zh-CN" altLang="en-US" sz="2000" kern="100" dirty="0" smtClean="0"/>
              <a:t>③</a:t>
            </a:r>
            <a:r>
              <a:rPr lang="en-US" altLang="zh-CN" sz="2000" kern="100" dirty="0" smtClean="0"/>
              <a:t>b2-4ac&gt;0</a:t>
            </a:r>
            <a:r>
              <a:rPr lang="zh-CN" altLang="en-US" sz="2000" kern="100" dirty="0" smtClean="0"/>
              <a:t>：有两个不等的实根，求</a:t>
            </a:r>
            <a:r>
              <a:rPr lang="en-US" altLang="zh-CN" sz="2000" kern="100" dirty="0" smtClean="0"/>
              <a:t>x1</a:t>
            </a:r>
            <a:r>
              <a:rPr lang="zh-CN" altLang="en-US" sz="2000" kern="100" dirty="0" smtClean="0"/>
              <a:t>和</a:t>
            </a:r>
            <a:r>
              <a:rPr lang="en-US" altLang="zh-CN" sz="2000" kern="100" dirty="0" smtClean="0"/>
              <a:t>x2</a:t>
            </a:r>
            <a:r>
              <a:rPr lang="zh-CN" altLang="en-US" sz="2000" kern="100" dirty="0" smtClean="0"/>
              <a:t>；</a:t>
            </a:r>
          </a:p>
          <a:p>
            <a:pPr marL="0" lvl="1" indent="0">
              <a:buFont typeface="Wingdings" panose="05000000000000000000" pitchFamily="2" charset="2"/>
              <a:buNone/>
            </a:pPr>
            <a:r>
              <a:rPr lang="zh-CN" altLang="en-US" sz="2000" kern="100" dirty="0" smtClean="0"/>
              <a:t>④</a:t>
            </a:r>
            <a:r>
              <a:rPr lang="en-US" altLang="zh-CN" sz="2000" kern="100" dirty="0" smtClean="0"/>
              <a:t>b2-4ac&lt;0</a:t>
            </a:r>
            <a:r>
              <a:rPr lang="zh-CN" altLang="en-US" sz="2000" kern="100" dirty="0" smtClean="0"/>
              <a:t>：没有实数解。</a:t>
            </a:r>
          </a:p>
        </p:txBody>
      </p:sp>
    </p:spTree>
    <p:extLst>
      <p:ext uri="{BB962C8B-B14F-4D97-AF65-F5344CB8AC3E}">
        <p14:creationId xmlns:p14="http://schemas.microsoft.com/office/powerpoint/2010/main" val="14320284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496" y="465308"/>
            <a:ext cx="11066358" cy="640080"/>
          </a:xfrm>
        </p:spPr>
        <p:txBody>
          <a:bodyPr>
            <a:normAutofit/>
          </a:bodyPr>
          <a:lstStyle/>
          <a:p>
            <a:pPr lvl="1" rtl="0"/>
            <a:r>
              <a:rPr lang="en-US" altLang="zh-CN" sz="2800" b="1" i="0" u="none" strike="noStrike" kern="100" baseline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4.6</a:t>
            </a:r>
            <a:r>
              <a:rPr lang="zh-CN" altLang="en-US" sz="2800" b="1" i="0" u="none" strike="noStrike" kern="100" baseline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选择结构程序综合举例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375873"/>
            <a:ext cx="5059047" cy="4719822"/>
          </a:xfrm>
        </p:spPr>
        <p:txBody>
          <a:bodyPr>
            <a:normAutofit fontScale="70000" lnSpcReduction="20000"/>
          </a:bodyPr>
          <a:lstStyle/>
          <a:p>
            <a:pPr marL="0" lvl="1" indent="0">
              <a:buNone/>
            </a:pPr>
            <a:r>
              <a:rPr lang="zh-CN" altLang="en-US" kern="100" dirty="0"/>
              <a:t>例</a:t>
            </a:r>
            <a:r>
              <a:rPr lang="en-US" altLang="zh-CN" kern="100" dirty="0"/>
              <a:t>4.7  </a:t>
            </a:r>
            <a:r>
              <a:rPr lang="zh-CN" altLang="en-US" kern="100" dirty="0"/>
              <a:t>输入年号，判断它是否为闰年。</a:t>
            </a:r>
          </a:p>
          <a:p>
            <a:pPr lvl="1"/>
            <a:r>
              <a:rPr lang="zh-CN" altLang="en-US" kern="100" dirty="0"/>
              <a:t>分析：如果输入的年号能被</a:t>
            </a:r>
            <a:r>
              <a:rPr lang="en-US" altLang="zh-CN" kern="100" dirty="0"/>
              <a:t>400</a:t>
            </a:r>
            <a:r>
              <a:rPr lang="zh-CN" altLang="en-US" kern="100" dirty="0"/>
              <a:t>整除，则它是闰年；如果能被</a:t>
            </a:r>
            <a:r>
              <a:rPr lang="en-US" altLang="zh-CN" kern="100" dirty="0"/>
              <a:t>4</a:t>
            </a:r>
            <a:r>
              <a:rPr lang="zh-CN" altLang="en-US" kern="100" dirty="0"/>
              <a:t>整除，而不能被</a:t>
            </a:r>
            <a:r>
              <a:rPr lang="en-US" altLang="zh-CN" kern="100" dirty="0"/>
              <a:t>100</a:t>
            </a:r>
            <a:r>
              <a:rPr lang="zh-CN" altLang="en-US" kern="100" dirty="0"/>
              <a:t>整除也是闰年，否则不是闰年。程序流程图如图</a:t>
            </a:r>
            <a:r>
              <a:rPr lang="en-US" altLang="zh-CN" kern="100" dirty="0"/>
              <a:t>4.6</a:t>
            </a:r>
            <a:r>
              <a:rPr lang="zh-CN" altLang="en-US" kern="100" dirty="0"/>
              <a:t>所示。</a:t>
            </a:r>
          </a:p>
          <a:p>
            <a:r>
              <a:rPr lang="zh-CN" altLang="zh-CN" dirty="0"/>
              <a:t>流程解释如下：</a:t>
            </a:r>
          </a:p>
          <a:p>
            <a:pPr marL="0" indent="0">
              <a:buNone/>
            </a:pPr>
            <a:r>
              <a:rPr lang="zh-CN" altLang="zh-CN" dirty="0"/>
              <a:t>①输入年份</a:t>
            </a:r>
            <a:r>
              <a:rPr lang="en-US" altLang="zh-CN" dirty="0"/>
              <a:t>year</a:t>
            </a:r>
            <a:r>
              <a:rPr lang="zh-CN" altLang="zh-CN" dirty="0"/>
              <a:t>；</a:t>
            </a:r>
          </a:p>
          <a:p>
            <a:pPr marL="0" indent="0">
              <a:buNone/>
            </a:pPr>
            <a:r>
              <a:rPr lang="zh-CN" altLang="zh-CN" dirty="0"/>
              <a:t>②如果</a:t>
            </a:r>
            <a:r>
              <a:rPr lang="en-US" altLang="zh-CN" dirty="0"/>
              <a:t>year</a:t>
            </a:r>
            <a:r>
              <a:rPr lang="zh-CN" altLang="zh-CN" dirty="0"/>
              <a:t>可以被</a:t>
            </a:r>
            <a:r>
              <a:rPr lang="en-US" altLang="zh-CN" dirty="0"/>
              <a:t>400</a:t>
            </a:r>
            <a:r>
              <a:rPr lang="zh-CN" altLang="zh-CN" dirty="0"/>
              <a:t>整除，则将闰年标志</a:t>
            </a:r>
            <a:r>
              <a:rPr lang="en-US" altLang="zh-CN" dirty="0"/>
              <a:t>leap</a:t>
            </a:r>
            <a:r>
              <a:rPr lang="zh-CN" altLang="zh-CN" dirty="0"/>
              <a:t>置为</a:t>
            </a:r>
            <a:r>
              <a:rPr lang="en-US" altLang="zh-CN" dirty="0"/>
              <a:t>1</a:t>
            </a:r>
            <a:r>
              <a:rPr lang="zh-CN" altLang="zh-CN" dirty="0"/>
              <a:t>，执行⑤；否则执行③；</a:t>
            </a:r>
          </a:p>
          <a:p>
            <a:pPr marL="0" indent="0">
              <a:buNone/>
            </a:pPr>
            <a:r>
              <a:rPr lang="zh-CN" altLang="zh-CN" dirty="0"/>
              <a:t>③如果</a:t>
            </a:r>
            <a:r>
              <a:rPr lang="en-US" altLang="zh-CN" dirty="0"/>
              <a:t>year</a:t>
            </a:r>
            <a:r>
              <a:rPr lang="zh-CN" altLang="zh-CN" dirty="0"/>
              <a:t>可以被</a:t>
            </a:r>
            <a:r>
              <a:rPr lang="en-US" altLang="zh-CN" dirty="0"/>
              <a:t>4</a:t>
            </a:r>
            <a:r>
              <a:rPr lang="zh-CN" altLang="zh-CN" dirty="0"/>
              <a:t>整除但不能被</a:t>
            </a:r>
            <a:r>
              <a:rPr lang="en-US" altLang="zh-CN" dirty="0"/>
              <a:t>100</a:t>
            </a:r>
            <a:r>
              <a:rPr lang="zh-CN" altLang="zh-CN" dirty="0"/>
              <a:t>整除，将</a:t>
            </a:r>
            <a:r>
              <a:rPr lang="en-US" altLang="zh-CN" dirty="0"/>
              <a:t>leap</a:t>
            </a:r>
            <a:r>
              <a:rPr lang="zh-CN" altLang="zh-CN" dirty="0"/>
              <a:t>置为</a:t>
            </a:r>
            <a:r>
              <a:rPr lang="en-US" altLang="zh-CN" dirty="0"/>
              <a:t>l</a:t>
            </a:r>
            <a:r>
              <a:rPr lang="zh-CN" altLang="zh-CN" dirty="0"/>
              <a:t>；执行⑤否则执行④；</a:t>
            </a:r>
          </a:p>
          <a:p>
            <a:pPr marL="0" indent="0">
              <a:buNone/>
            </a:pPr>
            <a:r>
              <a:rPr lang="zh-CN" altLang="zh-CN" dirty="0"/>
              <a:t>④</a:t>
            </a:r>
            <a:r>
              <a:rPr lang="en-US" altLang="zh-CN" dirty="0"/>
              <a:t>leap</a:t>
            </a:r>
            <a:r>
              <a:rPr lang="zh-CN" altLang="zh-CN" dirty="0"/>
              <a:t>置为</a:t>
            </a:r>
            <a:r>
              <a:rPr lang="en-US" altLang="zh-CN" dirty="0"/>
              <a:t>0</a:t>
            </a:r>
            <a:r>
              <a:rPr lang="zh-CN" altLang="zh-CN" dirty="0"/>
              <a:t>；</a:t>
            </a:r>
          </a:p>
          <a:p>
            <a:pPr marL="0" lvl="0" indent="0">
              <a:buNone/>
            </a:pPr>
            <a:r>
              <a:rPr lang="zh-CN" altLang="zh-CN" dirty="0"/>
              <a:t>据</a:t>
            </a:r>
            <a:r>
              <a:rPr lang="en-US" altLang="zh-CN" dirty="0"/>
              <a:t>leap</a:t>
            </a:r>
            <a:r>
              <a:rPr lang="zh-CN" altLang="zh-CN" dirty="0"/>
              <a:t>输出结论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4883517"/>
              </p:ext>
            </p:extLst>
          </p:nvPr>
        </p:nvGraphicFramePr>
        <p:xfrm>
          <a:off x="5986732" y="1216325"/>
          <a:ext cx="5857335" cy="5115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r:id="rId3" imgW="6007947" imgH="5103087" progId="Visio.Drawing.11">
                  <p:embed/>
                </p:oleObj>
              </mc:Choice>
              <mc:Fallback>
                <p:oleObj r:id="rId3" imgW="6007947" imgH="5103087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6732" y="1216325"/>
                        <a:ext cx="5857335" cy="51154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0669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496" y="465308"/>
            <a:ext cx="11066358" cy="640080"/>
          </a:xfrm>
        </p:spPr>
        <p:txBody>
          <a:bodyPr>
            <a:normAutofit/>
          </a:bodyPr>
          <a:lstStyle/>
          <a:p>
            <a:pPr lvl="1" rtl="0"/>
            <a:r>
              <a:rPr lang="en-US" altLang="zh-CN" sz="2800" b="1" i="0" u="none" strike="noStrike" kern="100" baseline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4.6</a:t>
            </a:r>
            <a:r>
              <a:rPr lang="zh-CN" altLang="en-US" sz="2800" b="1" i="0" u="none" strike="noStrike" kern="100" baseline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选择结构程序综合举例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07698"/>
            <a:ext cx="11066358" cy="5546785"/>
          </a:xfrm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200" dirty="0" smtClean="0"/>
              <a:t>#</a:t>
            </a:r>
            <a:r>
              <a:rPr lang="en-US" altLang="zh-CN" sz="1200" dirty="0"/>
              <a:t>include &lt;</a:t>
            </a:r>
            <a:r>
              <a:rPr lang="en-US" altLang="zh-CN" sz="1200" dirty="0" err="1"/>
              <a:t>stdio.h</a:t>
            </a:r>
            <a:r>
              <a:rPr lang="en-US" altLang="zh-CN" sz="1200" dirty="0"/>
              <a:t>&gt;</a:t>
            </a:r>
            <a:endParaRPr lang="zh-CN" altLang="zh-CN" sz="1200" dirty="0"/>
          </a:p>
          <a:p>
            <a:pPr marL="0" indent="0">
              <a:buNone/>
            </a:pPr>
            <a:r>
              <a:rPr lang="en-US" altLang="zh-CN" sz="1200" dirty="0"/>
              <a:t>#include&lt;</a:t>
            </a:r>
            <a:r>
              <a:rPr lang="en-US" altLang="zh-CN" sz="1200" dirty="0" err="1"/>
              <a:t>windows.h</a:t>
            </a:r>
            <a:r>
              <a:rPr lang="en-US" altLang="zh-CN" sz="1200" dirty="0"/>
              <a:t>&gt;</a:t>
            </a:r>
            <a:endParaRPr lang="zh-CN" altLang="zh-CN" sz="1200" dirty="0"/>
          </a:p>
          <a:p>
            <a:pPr marL="0" indent="0">
              <a:buNone/>
            </a:pPr>
            <a:r>
              <a:rPr lang="en-US" altLang="zh-CN" sz="1200" dirty="0"/>
              <a:t>main()</a:t>
            </a:r>
            <a:endParaRPr lang="zh-CN" altLang="zh-CN" sz="1200" dirty="0"/>
          </a:p>
          <a:p>
            <a:pPr marL="0" indent="0">
              <a:buNone/>
            </a:pPr>
            <a:r>
              <a:rPr lang="en-US" altLang="zh-CN" sz="1200" dirty="0" smtClean="0"/>
              <a:t>{</a:t>
            </a:r>
            <a:r>
              <a:rPr lang="en-US" altLang="zh-CN" sz="1200" dirty="0" err="1" smtClean="0"/>
              <a:t>int</a:t>
            </a:r>
            <a:r>
              <a:rPr lang="en-US" altLang="zh-CN" sz="1200" dirty="0" smtClean="0"/>
              <a:t>  </a:t>
            </a:r>
            <a:r>
              <a:rPr lang="en-US" altLang="zh-CN" sz="1200" dirty="0" err="1"/>
              <a:t>year,leap</a:t>
            </a:r>
            <a:r>
              <a:rPr lang="en-US" altLang="zh-CN" sz="1200" dirty="0"/>
              <a:t>;</a:t>
            </a:r>
            <a:endParaRPr lang="zh-CN" altLang="zh-CN" sz="1200" dirty="0"/>
          </a:p>
          <a:p>
            <a:pPr marL="0" indent="0">
              <a:buNone/>
            </a:pP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printf</a:t>
            </a:r>
            <a:r>
              <a:rPr lang="en-US" altLang="zh-CN" sz="1200" dirty="0"/>
              <a:t>("</a:t>
            </a:r>
            <a:r>
              <a:rPr lang="zh-CN" altLang="zh-CN" sz="1200" dirty="0"/>
              <a:t>请输入年份</a:t>
            </a:r>
            <a:r>
              <a:rPr lang="en-US" altLang="zh-CN" sz="1200" dirty="0"/>
              <a:t>: ");</a:t>
            </a:r>
            <a:endParaRPr lang="zh-CN" altLang="zh-CN" sz="1200" dirty="0"/>
          </a:p>
          <a:p>
            <a:pPr marL="0" indent="0">
              <a:buNone/>
            </a:pPr>
            <a:r>
              <a:rPr lang="en-US" altLang="zh-CN" sz="1200" dirty="0" smtClean="0"/>
              <a:t> </a:t>
            </a:r>
            <a:r>
              <a:rPr lang="en-US" altLang="zh-CN" sz="1200" dirty="0" err="1"/>
              <a:t>scanf</a:t>
            </a:r>
            <a:r>
              <a:rPr lang="en-US" altLang="zh-CN" sz="1200" dirty="0"/>
              <a:t>("%</a:t>
            </a:r>
            <a:r>
              <a:rPr lang="en-US" altLang="zh-CN" sz="1200" dirty="0" err="1"/>
              <a:t>d",&amp;year</a:t>
            </a:r>
            <a:r>
              <a:rPr lang="en-US" altLang="zh-CN" sz="1200" dirty="0"/>
              <a:t>);</a:t>
            </a:r>
            <a:endParaRPr lang="zh-CN" altLang="zh-CN" sz="1200" dirty="0"/>
          </a:p>
          <a:p>
            <a:pPr marL="0" indent="0">
              <a:buNone/>
            </a:pPr>
            <a:r>
              <a:rPr lang="en-US" altLang="zh-CN" sz="1200" dirty="0" smtClean="0"/>
              <a:t> if(year%400</a:t>
            </a:r>
            <a:r>
              <a:rPr lang="en-US" altLang="zh-CN" sz="1200" dirty="0"/>
              <a:t>==0)</a:t>
            </a:r>
            <a:endParaRPr lang="zh-CN" altLang="zh-CN" sz="1200" dirty="0"/>
          </a:p>
          <a:p>
            <a:pPr marL="0" indent="0">
              <a:buNone/>
            </a:pPr>
            <a:r>
              <a:rPr lang="en-US" altLang="zh-CN" sz="1200" dirty="0" smtClean="0"/>
              <a:t>    leap=1</a:t>
            </a:r>
            <a:r>
              <a:rPr lang="en-US" altLang="zh-CN" sz="1200" dirty="0"/>
              <a:t>;</a:t>
            </a:r>
            <a:endParaRPr lang="zh-CN" altLang="zh-CN" sz="1200" dirty="0"/>
          </a:p>
          <a:p>
            <a:pPr marL="0" indent="0">
              <a:buNone/>
            </a:pPr>
            <a:r>
              <a:rPr lang="en-US" altLang="zh-CN" sz="1200" dirty="0" smtClean="0"/>
              <a:t> else</a:t>
            </a:r>
          </a:p>
          <a:p>
            <a:pPr marL="0" indent="0">
              <a:buNone/>
            </a:pPr>
            <a:r>
              <a:rPr lang="en-US" altLang="zh-CN" sz="1200" dirty="0" smtClean="0"/>
              <a:t>   {if(year%4==0&amp;&amp;year%100!=0)</a:t>
            </a:r>
            <a:endParaRPr lang="zh-CN" altLang="zh-CN" sz="1200" dirty="0" smtClean="0"/>
          </a:p>
          <a:p>
            <a:pPr marL="0" indent="0">
              <a:buNone/>
            </a:pPr>
            <a:r>
              <a:rPr lang="en-US" altLang="zh-CN" sz="1200" dirty="0" smtClean="0"/>
              <a:t>       leap=1;</a:t>
            </a:r>
            <a:endParaRPr lang="zh-CN" altLang="zh-CN" sz="1200" dirty="0" smtClean="0"/>
          </a:p>
          <a:p>
            <a:pPr marL="0" indent="0">
              <a:buNone/>
            </a:pPr>
            <a:r>
              <a:rPr lang="en-US" altLang="zh-CN" sz="1200" dirty="0" smtClean="0"/>
              <a:t>    else</a:t>
            </a:r>
            <a:endParaRPr lang="zh-CN" altLang="zh-CN" sz="1200" dirty="0" smtClean="0"/>
          </a:p>
          <a:p>
            <a:pPr marL="0" indent="0">
              <a:buNone/>
            </a:pPr>
            <a:r>
              <a:rPr lang="en-US" altLang="zh-CN" sz="1200" dirty="0" smtClean="0"/>
              <a:t>      leap=0;</a:t>
            </a:r>
            <a:endParaRPr lang="zh-CN" altLang="zh-CN" sz="1200" dirty="0" smtClean="0"/>
          </a:p>
          <a:p>
            <a:pPr marL="0" indent="0">
              <a:buNone/>
            </a:pPr>
            <a:r>
              <a:rPr lang="en-US" altLang="zh-CN" sz="1200" dirty="0" smtClean="0"/>
              <a:t>    }</a:t>
            </a:r>
            <a:endParaRPr lang="zh-CN" altLang="zh-CN" sz="1200" dirty="0" smtClean="0"/>
          </a:p>
          <a:p>
            <a:pPr marL="0" indent="0">
              <a:buNone/>
            </a:pPr>
            <a:r>
              <a:rPr lang="en-US" altLang="zh-CN" sz="1200" dirty="0" smtClean="0"/>
              <a:t>  if(leap==1)</a:t>
            </a:r>
            <a:endParaRPr lang="zh-CN" altLang="zh-CN" sz="1200" dirty="0" smtClean="0"/>
          </a:p>
          <a:p>
            <a:pPr marL="0" indent="0">
              <a:buNone/>
            </a:pPr>
            <a:r>
              <a:rPr lang="en-US" altLang="zh-CN" sz="1200" dirty="0" smtClean="0"/>
              <a:t>     </a:t>
            </a:r>
            <a:r>
              <a:rPr lang="en-US" altLang="zh-CN" sz="1200" dirty="0" err="1" smtClean="0"/>
              <a:t>printf</a:t>
            </a:r>
            <a:r>
              <a:rPr lang="en-US" altLang="zh-CN" sz="1200" dirty="0" smtClean="0"/>
              <a:t>("%d:</a:t>
            </a:r>
            <a:r>
              <a:rPr lang="zh-CN" altLang="zh-CN" sz="1200" dirty="0" smtClean="0"/>
              <a:t>是闰年！</a:t>
            </a:r>
            <a:r>
              <a:rPr lang="en-US" altLang="zh-CN" sz="1200" dirty="0" smtClean="0"/>
              <a:t>",year);</a:t>
            </a:r>
            <a:endParaRPr lang="zh-CN" altLang="zh-CN" sz="1200" dirty="0" smtClean="0"/>
          </a:p>
          <a:p>
            <a:pPr marL="0" indent="0">
              <a:buNone/>
            </a:pPr>
            <a:r>
              <a:rPr lang="en-US" altLang="zh-CN" sz="1200" dirty="0" smtClean="0"/>
              <a:t>  else</a:t>
            </a:r>
            <a:endParaRPr lang="zh-CN" altLang="zh-CN" sz="1200" dirty="0" smtClean="0"/>
          </a:p>
          <a:p>
            <a:pPr marL="0" indent="0">
              <a:buNone/>
            </a:pPr>
            <a:r>
              <a:rPr lang="en-US" altLang="zh-CN" sz="1200" dirty="0" smtClean="0"/>
              <a:t>    </a:t>
            </a:r>
            <a:r>
              <a:rPr lang="en-US" altLang="zh-CN" sz="1200" dirty="0" err="1" smtClean="0"/>
              <a:t>printf</a:t>
            </a:r>
            <a:r>
              <a:rPr lang="en-US" altLang="zh-CN" sz="1200" dirty="0" smtClean="0"/>
              <a:t>("%d:</a:t>
            </a:r>
            <a:r>
              <a:rPr lang="zh-CN" altLang="zh-CN" sz="1200" dirty="0" smtClean="0"/>
              <a:t>不是闰年！</a:t>
            </a:r>
            <a:r>
              <a:rPr lang="en-US" altLang="zh-CN" sz="1200" dirty="0" smtClean="0"/>
              <a:t>",year);</a:t>
            </a:r>
            <a:endParaRPr lang="zh-CN" altLang="zh-CN" sz="1200" dirty="0" smtClean="0"/>
          </a:p>
          <a:p>
            <a:pPr marL="0" indent="0">
              <a:buNone/>
            </a:pPr>
            <a:r>
              <a:rPr lang="en-US" altLang="zh-CN" sz="1200" dirty="0" smtClean="0"/>
              <a:t>  system("pause");</a:t>
            </a:r>
            <a:endParaRPr lang="zh-CN" altLang="zh-CN" sz="1200" dirty="0" smtClean="0"/>
          </a:p>
          <a:p>
            <a:pPr marL="0" indent="0">
              <a:buNone/>
            </a:pPr>
            <a:r>
              <a:rPr lang="en-US" altLang="zh-CN" sz="1200" dirty="0" smtClean="0"/>
              <a:t>}</a:t>
            </a:r>
            <a:endParaRPr lang="zh-CN" altLang="zh-CN" sz="1200" dirty="0" smtClean="0"/>
          </a:p>
          <a:p>
            <a:pPr marL="0" lvl="1" indent="0">
              <a:buNone/>
            </a:pPr>
            <a:endParaRPr lang="zh-CN" altLang="en-US" sz="1200" b="1" kern="1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1" indent="0">
              <a:buNone/>
            </a:pPr>
            <a:endParaRPr lang="zh-CN" altLang="en-US" sz="1200" b="1" i="0" u="none" strike="noStrike" kern="1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93562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496" y="465308"/>
            <a:ext cx="11066358" cy="640080"/>
          </a:xfrm>
        </p:spPr>
        <p:txBody>
          <a:bodyPr>
            <a:normAutofit/>
          </a:bodyPr>
          <a:lstStyle/>
          <a:p>
            <a:pPr lvl="1" rtl="0"/>
            <a:r>
              <a:rPr lang="en-US" altLang="zh-CN" sz="2800" b="1" i="0" u="none" strike="noStrike" kern="100" baseline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4.6</a:t>
            </a:r>
            <a:r>
              <a:rPr lang="zh-CN" altLang="en-US" sz="2800" b="1" i="0" u="none" strike="noStrike" kern="100" baseline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选择结构程序综合举例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59457"/>
            <a:ext cx="4463825" cy="5098210"/>
          </a:xfrm>
          <a:ln>
            <a:solidFill>
              <a:srgbClr val="FF0000"/>
            </a:solidFill>
          </a:ln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zh-CN" altLang="zh-CN" dirty="0"/>
              <a:t>例</a:t>
            </a:r>
            <a:r>
              <a:rPr lang="en-US" altLang="zh-CN" dirty="0"/>
              <a:t>4.8</a:t>
            </a:r>
            <a:r>
              <a:rPr lang="zh-CN" altLang="zh-CN" dirty="0"/>
              <a:t>编写一个程序，输入一个由两个数据和一个算术运算符组成的表达式，根据运算符完成相应的运算，并将结果输出。</a:t>
            </a:r>
          </a:p>
          <a:p>
            <a:pPr>
              <a:lnSpc>
                <a:spcPct val="170000"/>
              </a:lnSpc>
            </a:pPr>
            <a:r>
              <a:rPr lang="zh-CN" altLang="zh-CN" dirty="0" smtClean="0"/>
              <a:t>分析</a:t>
            </a:r>
            <a:r>
              <a:rPr lang="zh-CN" altLang="zh-CN" dirty="0"/>
              <a:t>：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zh-CN" altLang="zh-CN" dirty="0" smtClean="0"/>
              <a:t>输入</a:t>
            </a:r>
            <a:r>
              <a:rPr lang="zh-CN" altLang="zh-CN" dirty="0"/>
              <a:t>形如</a:t>
            </a:r>
            <a:r>
              <a:rPr lang="en-US" altLang="zh-CN" dirty="0"/>
              <a:t>a+6</a:t>
            </a:r>
            <a:r>
              <a:rPr lang="zh-CN" altLang="zh-CN" dirty="0"/>
              <a:t>的表达式，</a:t>
            </a:r>
            <a:r>
              <a:rPr lang="en-US" altLang="zh-CN" dirty="0"/>
              <a:t>a</a:t>
            </a:r>
            <a:r>
              <a:rPr lang="zh-CN" altLang="zh-CN" dirty="0"/>
              <a:t>和</a:t>
            </a:r>
            <a:r>
              <a:rPr lang="en-US" altLang="zh-CN" dirty="0"/>
              <a:t>b</a:t>
            </a:r>
            <a:r>
              <a:rPr lang="zh-CN" altLang="zh-CN" dirty="0"/>
              <a:t>为整型数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zh-CN" altLang="zh-CN" dirty="0" smtClean="0"/>
              <a:t>如果</a:t>
            </a:r>
            <a:r>
              <a:rPr lang="zh-CN" altLang="zh-CN" dirty="0"/>
              <a:t>运算符是</a:t>
            </a:r>
            <a:r>
              <a:rPr lang="en-US" altLang="zh-CN" dirty="0"/>
              <a:t>+</a:t>
            </a:r>
            <a:r>
              <a:rPr lang="zh-CN" altLang="zh-CN" dirty="0"/>
              <a:t>、</a:t>
            </a:r>
            <a:r>
              <a:rPr lang="en-US" altLang="zh-CN" dirty="0"/>
              <a:t>-</a:t>
            </a:r>
            <a:r>
              <a:rPr lang="zh-CN" altLang="zh-CN" dirty="0"/>
              <a:t>、×中的任意一个，则进行相应的运算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zh-CN" altLang="zh-CN" dirty="0" smtClean="0"/>
              <a:t>如果</a:t>
            </a:r>
            <a:r>
              <a:rPr lang="zh-CN" altLang="zh-CN" dirty="0"/>
              <a:t>运算符为％或</a:t>
            </a:r>
            <a:r>
              <a:rPr lang="en-US" altLang="zh-CN" dirty="0"/>
              <a:t>/</a:t>
            </a:r>
            <a:r>
              <a:rPr lang="zh-CN" altLang="zh-CN" dirty="0"/>
              <a:t>，则应先判断</a:t>
            </a:r>
            <a:r>
              <a:rPr lang="en-US" altLang="zh-CN" dirty="0"/>
              <a:t>b</a:t>
            </a:r>
            <a:r>
              <a:rPr lang="zh-CN" altLang="zh-CN" dirty="0"/>
              <a:t>是否为</a:t>
            </a:r>
            <a:r>
              <a:rPr lang="en-US" altLang="zh-CN" dirty="0"/>
              <a:t>0</a:t>
            </a:r>
            <a:r>
              <a:rPr lang="zh-CN" altLang="zh-CN" dirty="0"/>
              <a:t>，并作相应处理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zh-CN" altLang="zh-CN" dirty="0" smtClean="0"/>
              <a:t>如果</a:t>
            </a:r>
            <a:r>
              <a:rPr lang="zh-CN" altLang="zh-CN" dirty="0"/>
              <a:t>运算符不合法，则报错。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/>
              <a:t>    </a:t>
            </a:r>
            <a:endParaRPr lang="zh-CN" altLang="en-US" b="1" i="0" u="none" strike="noStrike" kern="1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5978106" y="1259456"/>
            <a:ext cx="5627747" cy="509821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#include &lt;</a:t>
            </a:r>
            <a:r>
              <a:rPr lang="en-US" altLang="zh-CN" dirty="0" err="1" smtClean="0"/>
              <a:t>stdio.h</a:t>
            </a:r>
            <a:r>
              <a:rPr lang="en-US" altLang="zh-CN" dirty="0" smtClean="0"/>
              <a:t>&gt;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#include&lt;</a:t>
            </a:r>
            <a:r>
              <a:rPr lang="en-US" altLang="zh-CN" dirty="0" err="1" smtClean="0"/>
              <a:t>windows.h</a:t>
            </a:r>
            <a:r>
              <a:rPr lang="en-US" altLang="zh-CN" dirty="0" smtClean="0"/>
              <a:t>&gt;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main()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{ 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a,b</a:t>
            </a:r>
            <a:r>
              <a:rPr lang="en-US" altLang="zh-CN" dirty="0" smtClean="0"/>
              <a:t>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  char  c;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  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en-US" dirty="0" smtClean="0"/>
              <a:t>输入表达式</a:t>
            </a:r>
            <a:r>
              <a:rPr lang="en-US" altLang="zh-CN" dirty="0" smtClean="0"/>
              <a:t>:");</a:t>
            </a:r>
            <a:endParaRPr lang="zh-CN" altLang="en-US" dirty="0" smtClean="0"/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dirty="0" smtClean="0"/>
              <a:t>   </a:t>
            </a:r>
            <a:r>
              <a:rPr lang="en-US" altLang="zh-CN" dirty="0" err="1" smtClean="0"/>
              <a:t>scanf</a:t>
            </a:r>
            <a:r>
              <a:rPr lang="en-US" altLang="zh-CN" dirty="0" smtClean="0"/>
              <a:t>("%</a:t>
            </a:r>
            <a:r>
              <a:rPr lang="en-US" altLang="zh-CN" dirty="0" err="1" smtClean="0"/>
              <a:t>d%c%d</a:t>
            </a:r>
            <a:r>
              <a:rPr lang="en-US" altLang="zh-CN" dirty="0" smtClean="0"/>
              <a:t>",&amp;</a:t>
            </a:r>
            <a:r>
              <a:rPr lang="en-US" altLang="zh-CN" dirty="0" err="1" smtClean="0"/>
              <a:t>a,&amp;c,&amp;b</a:t>
            </a:r>
            <a:r>
              <a:rPr lang="en-US" altLang="zh-CN" dirty="0" smtClean="0"/>
              <a:t>);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  switch(c)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     {case  ´+´:  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("%d+%d=%d\n",</a:t>
            </a:r>
            <a:r>
              <a:rPr lang="en-US" altLang="zh-CN" dirty="0" err="1" smtClean="0"/>
              <a:t>a+b</a:t>
            </a:r>
            <a:r>
              <a:rPr lang="en-US" altLang="zh-CN" dirty="0" smtClean="0"/>
              <a:t>);break;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      case  ´-´:  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("%d-%d=%d\</a:t>
            </a:r>
            <a:r>
              <a:rPr lang="en-US" altLang="zh-CN" dirty="0" err="1" smtClean="0"/>
              <a:t>n",a</a:t>
            </a:r>
            <a:r>
              <a:rPr lang="en-US" altLang="zh-CN" dirty="0" smtClean="0"/>
              <a:t>-b);  break;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      case  ´*´:  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("%d*%d=%d\</a:t>
            </a:r>
            <a:r>
              <a:rPr lang="en-US" altLang="zh-CN" dirty="0" err="1" smtClean="0"/>
              <a:t>n",a</a:t>
            </a:r>
            <a:r>
              <a:rPr lang="en-US" altLang="zh-CN" dirty="0" smtClean="0"/>
              <a:t>*b);  break;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      case  ´/´:  { if(b!=0)  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("%d/%d=%d\</a:t>
            </a:r>
            <a:r>
              <a:rPr lang="en-US" altLang="zh-CN" dirty="0" err="1" smtClean="0"/>
              <a:t>n",a</a:t>
            </a:r>
            <a:r>
              <a:rPr lang="en-US" altLang="zh-CN" dirty="0" smtClean="0"/>
              <a:t>/b);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                       else  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("b==0\n"); }break;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      case  ´%´:  { if(b!=0)  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("%d%%d=%d\n",</a:t>
            </a:r>
            <a:r>
              <a:rPr lang="en-US" altLang="zh-CN" dirty="0" err="1" smtClean="0"/>
              <a:t>a%b</a:t>
            </a:r>
            <a:r>
              <a:rPr lang="en-US" altLang="zh-CN" dirty="0" smtClean="0"/>
              <a:t>);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                    else     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("b==0\n"); }break;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      default :  </a:t>
            </a:r>
            <a:r>
              <a:rPr lang="en-US" altLang="zh-CN" dirty="0" err="1" smtClean="0"/>
              <a:t>printf</a:t>
            </a:r>
            <a:r>
              <a:rPr lang="en-US" altLang="zh-CN" dirty="0" smtClean="0"/>
              <a:t>("</a:t>
            </a:r>
            <a:r>
              <a:rPr lang="zh-CN" altLang="en-US" dirty="0" smtClean="0"/>
              <a:t>运算符不合法！</a:t>
            </a:r>
            <a:r>
              <a:rPr lang="en-US" altLang="zh-CN" dirty="0" smtClean="0"/>
              <a:t>\n"); 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      }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    system("pause");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US" altLang="zh-CN" dirty="0" smtClean="0"/>
              <a:t>}</a:t>
            </a:r>
          </a:p>
          <a:p>
            <a:pPr marL="0" lvl="1" indent="0">
              <a:buFont typeface="Wingdings" panose="05000000000000000000" pitchFamily="2" charset="2"/>
              <a:buNone/>
            </a:pPr>
            <a:endParaRPr lang="en-US" altLang="zh-CN" b="1" kern="1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8818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第</a:t>
            </a:r>
            <a:r>
              <a:rPr lang="en-US" altLang="zh-CN" dirty="0"/>
              <a:t>4</a:t>
            </a:r>
            <a:r>
              <a:rPr lang="zh-CN" altLang="zh-CN" dirty="0"/>
              <a:t>章</a:t>
            </a:r>
            <a:r>
              <a:rPr lang="en-US" altLang="zh-CN" dirty="0"/>
              <a:t> </a:t>
            </a:r>
            <a:r>
              <a:rPr lang="zh-CN" altLang="zh-CN" dirty="0"/>
              <a:t>选择结构程序设计</a:t>
            </a:r>
            <a:endParaRPr lang="zh-CN" altLang="en-US" b="1" i="0" u="none" strike="noStrike" kern="22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zh-CN" sz="2000" dirty="0"/>
              <a:t>在很多情况下，程序需要根据某条件来选择所要执行的语句，这就是选择结构。</a:t>
            </a:r>
            <a:r>
              <a:rPr lang="en-US" altLang="zh-CN" sz="2000" dirty="0"/>
              <a:t>C</a:t>
            </a:r>
            <a:r>
              <a:rPr lang="zh-CN" altLang="zh-CN" sz="2000" dirty="0"/>
              <a:t>语言中用</a:t>
            </a:r>
            <a:r>
              <a:rPr lang="en-US" altLang="zh-CN" sz="2000" dirty="0"/>
              <a:t>if</a:t>
            </a:r>
            <a:r>
              <a:rPr lang="zh-CN" altLang="zh-CN" sz="2000" dirty="0"/>
              <a:t>语句、</a:t>
            </a:r>
            <a:r>
              <a:rPr lang="en-US" altLang="zh-CN" sz="2000" dirty="0"/>
              <a:t>switch</a:t>
            </a:r>
            <a:r>
              <a:rPr lang="zh-CN" altLang="zh-CN" sz="2000" dirty="0"/>
              <a:t>语句来实现选择结构。</a:t>
            </a:r>
          </a:p>
          <a:p>
            <a:r>
              <a:rPr lang="zh-CN" altLang="zh-CN" sz="2000" dirty="0"/>
              <a:t>本章的主要内容有关系运算符与关系表达式，逻辑运算符与逻辑表达式，</a:t>
            </a:r>
            <a:r>
              <a:rPr lang="en-US" altLang="zh-CN" sz="2000" dirty="0"/>
              <a:t>if</a:t>
            </a:r>
            <a:r>
              <a:rPr lang="zh-CN" altLang="zh-CN" sz="2000" dirty="0"/>
              <a:t>…</a:t>
            </a:r>
            <a:r>
              <a:rPr lang="en-US" altLang="zh-CN" sz="2000" dirty="0"/>
              <a:t>else</a:t>
            </a:r>
            <a:r>
              <a:rPr lang="zh-CN" altLang="zh-CN" sz="2000" dirty="0"/>
              <a:t>语句以及</a:t>
            </a:r>
            <a:r>
              <a:rPr lang="en-US" altLang="zh-CN" sz="2000" dirty="0"/>
              <a:t>switch</a:t>
            </a:r>
            <a:r>
              <a:rPr lang="zh-CN" altLang="zh-CN" sz="2000" dirty="0"/>
              <a:t>语句等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36481017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496" y="465308"/>
            <a:ext cx="11066358" cy="640080"/>
          </a:xfrm>
        </p:spPr>
        <p:txBody>
          <a:bodyPr>
            <a:normAutofit/>
          </a:bodyPr>
          <a:lstStyle/>
          <a:p>
            <a:pPr lvl="1" rtl="0"/>
            <a:r>
              <a:rPr lang="en-US" altLang="zh-CN" sz="2800" b="1" i="0" u="none" strike="noStrike" kern="100" baseline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4.6</a:t>
            </a:r>
            <a:r>
              <a:rPr lang="zh-CN" altLang="en-US" sz="2800" b="1" i="0" u="none" strike="noStrike" kern="100" baseline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选择结构程序综合举例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zh-CN" altLang="zh-CN" dirty="0"/>
              <a:t>例</a:t>
            </a:r>
            <a:r>
              <a:rPr lang="en-US" altLang="zh-CN" dirty="0"/>
              <a:t>4.9  </a:t>
            </a:r>
            <a:r>
              <a:rPr lang="zh-CN" altLang="zh-CN" dirty="0"/>
              <a:t>货运公司对用户计算运费，根据路程</a:t>
            </a:r>
            <a:r>
              <a:rPr lang="en-US" altLang="zh-CN" dirty="0"/>
              <a:t>s</a:t>
            </a:r>
            <a:r>
              <a:rPr lang="zh-CN" altLang="zh-CN" dirty="0"/>
              <a:t>（单位：</a:t>
            </a:r>
            <a:r>
              <a:rPr lang="en-US" altLang="zh-CN" dirty="0"/>
              <a:t>km</a:t>
            </a:r>
            <a:r>
              <a:rPr lang="zh-CN" altLang="zh-CN" dirty="0"/>
              <a:t>）长短给出折扣。即路程越远，每千米运费越低。折扣标准如下：</a:t>
            </a:r>
          </a:p>
          <a:p>
            <a:pPr marL="0" indent="0">
              <a:buNone/>
            </a:pPr>
            <a:r>
              <a:rPr lang="en-US" altLang="zh-CN" dirty="0"/>
              <a:t>s&lt;250</a:t>
            </a:r>
            <a:r>
              <a:rPr lang="zh-CN" altLang="zh-CN" dirty="0"/>
              <a:t>：没有折扣</a:t>
            </a:r>
          </a:p>
          <a:p>
            <a:pPr marL="0" indent="0">
              <a:buNone/>
            </a:pPr>
            <a:r>
              <a:rPr lang="en-US" altLang="zh-CN" dirty="0"/>
              <a:t>250</a:t>
            </a:r>
            <a:r>
              <a:rPr lang="zh-CN" altLang="zh-CN" dirty="0"/>
              <a:t>≤</a:t>
            </a:r>
            <a:r>
              <a:rPr lang="en-US" altLang="zh-CN" dirty="0"/>
              <a:t>s&lt;500</a:t>
            </a:r>
            <a:r>
              <a:rPr lang="zh-CN" altLang="zh-CN" dirty="0"/>
              <a:t>：</a:t>
            </a:r>
            <a:r>
              <a:rPr lang="en-US" altLang="zh-CN" dirty="0"/>
              <a:t>5%</a:t>
            </a:r>
            <a:r>
              <a:rPr lang="zh-CN" altLang="zh-CN" dirty="0"/>
              <a:t>折扣</a:t>
            </a:r>
          </a:p>
          <a:p>
            <a:pPr marL="0" indent="0">
              <a:buNone/>
            </a:pPr>
            <a:r>
              <a:rPr lang="en-US" altLang="zh-CN" dirty="0"/>
              <a:t>500</a:t>
            </a:r>
            <a:r>
              <a:rPr lang="zh-CN" altLang="zh-CN" dirty="0"/>
              <a:t>≤</a:t>
            </a:r>
            <a:r>
              <a:rPr lang="en-US" altLang="zh-CN" dirty="0"/>
              <a:t>s&lt;l500</a:t>
            </a:r>
            <a:r>
              <a:rPr lang="zh-CN" altLang="zh-CN" dirty="0"/>
              <a:t>：</a:t>
            </a:r>
            <a:r>
              <a:rPr lang="en-US" altLang="zh-CN" dirty="0"/>
              <a:t>10%</a:t>
            </a:r>
            <a:r>
              <a:rPr lang="zh-CN" altLang="zh-CN" dirty="0"/>
              <a:t>折扣</a:t>
            </a:r>
          </a:p>
          <a:p>
            <a:pPr marL="0" indent="0">
              <a:buNone/>
            </a:pPr>
            <a:r>
              <a:rPr lang="en-US" altLang="zh-CN" dirty="0"/>
              <a:t>1500</a:t>
            </a:r>
            <a:r>
              <a:rPr lang="zh-CN" altLang="zh-CN" dirty="0"/>
              <a:t>≤</a:t>
            </a:r>
            <a:r>
              <a:rPr lang="en-US" altLang="zh-CN" dirty="0"/>
              <a:t>s&lt;2500</a:t>
            </a:r>
            <a:r>
              <a:rPr lang="zh-CN" altLang="zh-CN" dirty="0"/>
              <a:t>：</a:t>
            </a:r>
            <a:r>
              <a:rPr lang="en-US" altLang="zh-CN" dirty="0"/>
              <a:t>15%</a:t>
            </a:r>
            <a:r>
              <a:rPr lang="zh-CN" altLang="zh-CN" dirty="0"/>
              <a:t>折扣</a:t>
            </a:r>
          </a:p>
          <a:p>
            <a:pPr marL="0" indent="0">
              <a:buNone/>
            </a:pPr>
            <a:r>
              <a:rPr lang="en-US" altLang="zh-CN" dirty="0"/>
              <a:t>2500</a:t>
            </a:r>
            <a:r>
              <a:rPr lang="zh-CN" altLang="zh-CN" dirty="0"/>
              <a:t>≤</a:t>
            </a:r>
            <a:r>
              <a:rPr lang="en-US" altLang="zh-CN" dirty="0"/>
              <a:t>s&lt;3500</a:t>
            </a:r>
            <a:r>
              <a:rPr lang="zh-CN" altLang="zh-CN" dirty="0"/>
              <a:t>：</a:t>
            </a:r>
            <a:r>
              <a:rPr lang="en-US" altLang="zh-CN" dirty="0"/>
              <a:t>20%</a:t>
            </a:r>
            <a:r>
              <a:rPr lang="zh-CN" altLang="zh-CN" dirty="0"/>
              <a:t>折扣</a:t>
            </a:r>
          </a:p>
          <a:p>
            <a:pPr marL="0" indent="0">
              <a:buNone/>
            </a:pPr>
            <a:r>
              <a:rPr lang="en-US" altLang="zh-CN" dirty="0"/>
              <a:t>3500</a:t>
            </a:r>
            <a:r>
              <a:rPr lang="zh-CN" altLang="zh-CN" dirty="0"/>
              <a:t>≤</a:t>
            </a:r>
            <a:r>
              <a:rPr lang="en-US" altLang="zh-CN" dirty="0"/>
              <a:t>s</a:t>
            </a:r>
            <a:r>
              <a:rPr lang="zh-CN" altLang="zh-CN" dirty="0"/>
              <a:t>：</a:t>
            </a:r>
            <a:r>
              <a:rPr lang="en-US" altLang="zh-CN" dirty="0"/>
              <a:t>25%</a:t>
            </a:r>
            <a:r>
              <a:rPr lang="zh-CN" altLang="zh-CN" dirty="0"/>
              <a:t>折扣</a:t>
            </a:r>
          </a:p>
          <a:p>
            <a:pPr marL="0" indent="0">
              <a:buNone/>
            </a:pPr>
            <a:r>
              <a:rPr lang="zh-CN" altLang="zh-CN" dirty="0"/>
              <a:t>设每千米每吨货物的单价为</a:t>
            </a:r>
            <a:r>
              <a:rPr lang="en-US" altLang="zh-CN" dirty="0"/>
              <a:t>p</a:t>
            </a:r>
            <a:r>
              <a:rPr lang="zh-CN" altLang="zh-CN" dirty="0"/>
              <a:t>，货物重为</a:t>
            </a:r>
            <a:r>
              <a:rPr lang="en-US" altLang="zh-CN" dirty="0"/>
              <a:t>w(</a:t>
            </a:r>
            <a:r>
              <a:rPr lang="zh-CN" altLang="zh-CN" dirty="0"/>
              <a:t>单位吨</a:t>
            </a:r>
            <a:r>
              <a:rPr lang="en-US" altLang="zh-CN" dirty="0"/>
              <a:t>)</a:t>
            </a:r>
            <a:r>
              <a:rPr lang="zh-CN" altLang="zh-CN" dirty="0"/>
              <a:t>，距离为</a:t>
            </a:r>
            <a:r>
              <a:rPr lang="en-US" altLang="zh-CN" dirty="0"/>
              <a:t>s</a:t>
            </a:r>
            <a:r>
              <a:rPr lang="zh-CN" altLang="zh-CN" dirty="0"/>
              <a:t>，折扣为</a:t>
            </a:r>
            <a:r>
              <a:rPr lang="en-US" altLang="zh-CN" dirty="0"/>
              <a:t>d</a:t>
            </a:r>
            <a:r>
              <a:rPr lang="zh-CN" altLang="zh-CN" dirty="0"/>
              <a:t>，则总运费</a:t>
            </a:r>
            <a:r>
              <a:rPr lang="en-US" altLang="zh-CN" dirty="0"/>
              <a:t>charges</a:t>
            </a:r>
            <a:r>
              <a:rPr lang="zh-CN" altLang="zh-CN" dirty="0"/>
              <a:t>的计算公式为：</a:t>
            </a:r>
          </a:p>
          <a:p>
            <a:pPr marL="0" indent="0">
              <a:buNone/>
            </a:pPr>
            <a:r>
              <a:rPr lang="en-US" altLang="zh-CN" dirty="0"/>
              <a:t>charges=p</a:t>
            </a:r>
            <a:r>
              <a:rPr lang="zh-CN" altLang="zh-CN" dirty="0"/>
              <a:t>×</a:t>
            </a:r>
            <a:r>
              <a:rPr lang="en-US" altLang="zh-CN" dirty="0"/>
              <a:t>w</a:t>
            </a:r>
            <a:r>
              <a:rPr lang="zh-CN" altLang="zh-CN" dirty="0"/>
              <a:t>×</a:t>
            </a:r>
            <a:r>
              <a:rPr lang="en-US" altLang="zh-CN" dirty="0"/>
              <a:t>s</a:t>
            </a:r>
            <a:r>
              <a:rPr lang="zh-CN" altLang="zh-CN" dirty="0"/>
              <a:t>×</a:t>
            </a:r>
            <a:r>
              <a:rPr lang="en-US" altLang="zh-CN" dirty="0"/>
              <a:t>(1-d)</a:t>
            </a:r>
            <a:endParaRPr lang="zh-CN" altLang="zh-CN" dirty="0"/>
          </a:p>
          <a:p>
            <a:pPr marL="0" indent="0">
              <a:buNone/>
            </a:pPr>
            <a:r>
              <a:rPr lang="zh-CN" altLang="zh-CN" dirty="0"/>
              <a:t>分析：</a:t>
            </a:r>
          </a:p>
          <a:p>
            <a:pPr marL="0" lvl="0" indent="0">
              <a:buNone/>
            </a:pPr>
            <a:r>
              <a:rPr lang="zh-CN" altLang="zh-CN" dirty="0"/>
              <a:t>单价为常数；</a:t>
            </a:r>
          </a:p>
          <a:p>
            <a:pPr marL="0" lvl="0" indent="0">
              <a:buNone/>
            </a:pPr>
            <a:r>
              <a:rPr lang="zh-CN" altLang="zh-CN" dirty="0"/>
              <a:t>输入</a:t>
            </a:r>
            <a:r>
              <a:rPr lang="en-US" altLang="zh-CN" dirty="0"/>
              <a:t>s</a:t>
            </a:r>
            <a:r>
              <a:rPr lang="zh-CN" altLang="zh-CN" dirty="0"/>
              <a:t>和</a:t>
            </a:r>
            <a:r>
              <a:rPr lang="en-US" altLang="zh-CN" dirty="0"/>
              <a:t>w</a:t>
            </a:r>
            <a:r>
              <a:rPr lang="zh-CN" altLang="zh-CN" dirty="0"/>
              <a:t>；</a:t>
            </a:r>
          </a:p>
          <a:p>
            <a:pPr marL="0" lvl="0" indent="0">
              <a:buNone/>
            </a:pPr>
            <a:r>
              <a:rPr lang="zh-CN" altLang="zh-CN" dirty="0"/>
              <a:t>根据</a:t>
            </a:r>
            <a:r>
              <a:rPr lang="en-US" altLang="zh-CN" dirty="0"/>
              <a:t>s</a:t>
            </a:r>
            <a:r>
              <a:rPr lang="zh-CN" altLang="zh-CN" dirty="0"/>
              <a:t>计算折扣</a:t>
            </a:r>
            <a:r>
              <a:rPr lang="en-US" altLang="zh-CN" dirty="0"/>
              <a:t>d</a:t>
            </a:r>
            <a:r>
              <a:rPr lang="zh-CN" altLang="zh-CN" dirty="0"/>
              <a:t>；</a:t>
            </a:r>
          </a:p>
          <a:p>
            <a:pPr marL="0" lvl="0" indent="0">
              <a:buNone/>
            </a:pPr>
            <a:r>
              <a:rPr lang="zh-CN" altLang="zh-CN" dirty="0"/>
              <a:t>计算运费</a:t>
            </a:r>
            <a:r>
              <a:rPr lang="en-US" altLang="zh-CN" dirty="0"/>
              <a:t>charges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436745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496" y="465308"/>
            <a:ext cx="11066358" cy="640080"/>
          </a:xfrm>
        </p:spPr>
        <p:txBody>
          <a:bodyPr>
            <a:normAutofit/>
          </a:bodyPr>
          <a:lstStyle/>
          <a:p>
            <a:pPr lvl="1" rtl="0"/>
            <a:r>
              <a:rPr lang="en-US" altLang="zh-CN" sz="2800" b="1" i="0" u="none" strike="noStrike" kern="100" baseline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4.6</a:t>
            </a:r>
            <a:r>
              <a:rPr lang="zh-CN" altLang="en-US" sz="2800" b="1" i="0" u="none" strike="noStrike" kern="100" baseline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选择结构程序综合举例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zh-CN" altLang="zh-CN" dirty="0"/>
              <a:t>程序如下：</a:t>
            </a:r>
          </a:p>
          <a:p>
            <a:pPr marL="0" indent="0">
              <a:buNone/>
            </a:pPr>
            <a:r>
              <a:rPr lang="en-US" altLang="zh-CN" dirty="0"/>
              <a:t>#include &lt;</a:t>
            </a:r>
            <a:r>
              <a:rPr lang="en-US" altLang="zh-CN" dirty="0" err="1"/>
              <a:t>stdio.h</a:t>
            </a:r>
            <a:r>
              <a:rPr lang="en-US" altLang="zh-CN" dirty="0"/>
              <a:t>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#include&lt;</a:t>
            </a:r>
            <a:r>
              <a:rPr lang="en-US" altLang="zh-CN" dirty="0" err="1"/>
              <a:t>windows.h</a:t>
            </a:r>
            <a:r>
              <a:rPr lang="en-US" altLang="zh-CN" dirty="0"/>
              <a:t>&gt;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#define   P  100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main()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{  float  </a:t>
            </a:r>
            <a:r>
              <a:rPr lang="en-US" altLang="zh-CN" dirty="0" err="1"/>
              <a:t>d,s,w,charges</a:t>
            </a:r>
            <a:r>
              <a:rPr lang="en-US" altLang="zh-CN" dirty="0"/>
              <a:t>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en-US" altLang="zh-CN" dirty="0" err="1"/>
              <a:t>printf</a:t>
            </a:r>
            <a:r>
              <a:rPr lang="en-US" altLang="zh-CN" dirty="0"/>
              <a:t>("Enter s  w: ");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en-US" altLang="zh-CN" dirty="0" err="1"/>
              <a:t>scanf</a:t>
            </a:r>
            <a:r>
              <a:rPr lang="en-US" altLang="zh-CN" dirty="0"/>
              <a:t>("%</a:t>
            </a:r>
            <a:r>
              <a:rPr lang="en-US" altLang="zh-CN" dirty="0" err="1"/>
              <a:t>f%f</a:t>
            </a:r>
            <a:r>
              <a:rPr lang="en-US" altLang="zh-CN" dirty="0"/>
              <a:t>",&amp;</a:t>
            </a:r>
            <a:r>
              <a:rPr lang="en-US" altLang="zh-CN" dirty="0" err="1"/>
              <a:t>s,&amp;w</a:t>
            </a:r>
            <a:r>
              <a:rPr lang="en-US" altLang="zh-CN" dirty="0"/>
              <a:t>);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if(s&lt;250)  d=0 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else  if(s&lt;500)   d=0.05;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    else  if(s&lt;1500)   d=0.1;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        else  if(s&lt;2500)   d=0.15;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               else  if(s&lt;3500)   d=0.2;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                      else  d=0.25; 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 charges=p*w*s*(1-d);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 </a:t>
            </a:r>
            <a:r>
              <a:rPr lang="en-US" altLang="zh-CN" dirty="0" err="1"/>
              <a:t>printf</a:t>
            </a:r>
            <a:r>
              <a:rPr lang="en-US" altLang="zh-CN" dirty="0"/>
              <a:t>("charges=%6.2f:,d=%4.2f\n",</a:t>
            </a:r>
            <a:r>
              <a:rPr lang="en-US" altLang="zh-CN" dirty="0" err="1"/>
              <a:t>charges,d</a:t>
            </a:r>
            <a:r>
              <a:rPr lang="en-US" altLang="zh-CN" dirty="0"/>
              <a:t>);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     system("pause");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}</a:t>
            </a:r>
            <a:endParaRPr lang="zh-CN" altLang="zh-CN" dirty="0"/>
          </a:p>
          <a:p>
            <a:pPr marL="0" lvl="1" indent="0">
              <a:buNone/>
            </a:pPr>
            <a:endParaRPr lang="zh-CN" altLang="en-US" b="1" kern="1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R="0" lvl="1" rtl="0"/>
            <a:endParaRPr lang="zh-CN" altLang="en-US" b="1" i="0" u="none" strike="noStrike" kern="1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54493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zh-CN" altLang="en-US" dirty="0" smtClean="0">
                <a:cs typeface="Segoe UI Light" panose="020B0502040204020203" pitchFamily="34" charset="0"/>
              </a:rPr>
              <a:t>作业</a:t>
            </a:r>
            <a:endParaRPr lang="zh-CN" altLang="en-US" dirty="0">
              <a:cs typeface="Segoe UI Light" panose="020B0502040204020203" pitchFamily="34" charset="0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4294967295"/>
          </p:nvPr>
        </p:nvSpPr>
        <p:spPr>
          <a:xfrm>
            <a:off x="541611" y="2614427"/>
            <a:ext cx="11328336" cy="3978275"/>
          </a:xfrm>
        </p:spPr>
        <p:txBody>
          <a:bodyPr rtlCol="0">
            <a:normAutofit/>
          </a:bodyPr>
          <a:lstStyle/>
          <a:p>
            <a:pPr marL="0" indent="0" rtl="0">
              <a:lnSpc>
                <a:spcPts val="3600"/>
              </a:lnSpc>
              <a:spcAft>
                <a:spcPts val="0"/>
              </a:spcAft>
              <a:buNone/>
            </a:pPr>
            <a:r>
              <a:rPr lang="zh-CN" altLang="en-US" sz="2000" dirty="0" smtClean="0">
                <a:cs typeface="Segoe UI Light" panose="020B0502040204020203" pitchFamily="34" charset="0"/>
              </a:rPr>
              <a:t>习题</a:t>
            </a:r>
            <a:r>
              <a:rPr lang="en-US" altLang="zh-CN" sz="2000" dirty="0" smtClean="0">
                <a:cs typeface="Segoe UI Light" panose="020B0502040204020203" pitchFamily="34" charset="0"/>
              </a:rPr>
              <a:t>1</a:t>
            </a:r>
            <a:r>
              <a:rPr lang="zh-CN" altLang="en-US" sz="2000" dirty="0" smtClean="0">
                <a:cs typeface="Segoe UI Light" panose="020B0502040204020203" pitchFamily="34" charset="0"/>
              </a:rPr>
              <a:t>：</a:t>
            </a:r>
            <a:endParaRPr lang="zh-CN" altLang="en-US" sz="2000" dirty="0"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0258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Cambria" panose="02040503050406030204" pitchFamily="18" charset="0"/>
                <a:ea typeface="宋体" panose="02010600030101010101" pitchFamily="2" charset="-122"/>
              </a:rPr>
              <a:t>4.1  </a:t>
            </a:r>
            <a:r>
              <a:rPr lang="zh-CN" altLang="en-US" b="1" kern="100" dirty="0">
                <a:latin typeface="Cambria" panose="02040503050406030204" pitchFamily="18" charset="0"/>
                <a:ea typeface="宋体" panose="02010600030101010101" pitchFamily="2" charset="-122"/>
              </a:rPr>
              <a:t>关系运算符与关系</a:t>
            </a:r>
            <a:r>
              <a:rPr lang="zh-CN" altLang="en-US" b="1" kern="100" dirty="0" smtClean="0">
                <a:latin typeface="Cambria" panose="02040503050406030204" pitchFamily="18" charset="0"/>
                <a:ea typeface="宋体" panose="02010600030101010101" pitchFamily="2" charset="-122"/>
              </a:rPr>
              <a:t>表达式</a:t>
            </a:r>
            <a:endParaRPr lang="zh-CN" altLang="en-US" b="1" i="0" u="none" strike="noStrike" kern="22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311215"/>
            <a:ext cx="11048070" cy="4784480"/>
          </a:xfrm>
        </p:spPr>
        <p:txBody>
          <a:bodyPr>
            <a:normAutofit fontScale="70000" lnSpcReduction="20000"/>
          </a:bodyPr>
          <a:lstStyle/>
          <a:p>
            <a:pPr lvl="1">
              <a:lnSpc>
                <a:spcPct val="170000"/>
              </a:lnSpc>
            </a:pPr>
            <a:r>
              <a:rPr lang="en-US" altLang="zh-CN" dirty="0" smtClean="0"/>
              <a:t>C</a:t>
            </a:r>
            <a:r>
              <a:rPr lang="zh-CN" altLang="zh-CN" dirty="0"/>
              <a:t>语言中的关系运算就是比较运算，即将两个数据进行比较，判断两个数据是否符合给定的关系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lvl="1">
              <a:lnSpc>
                <a:spcPct val="170000"/>
              </a:lnSpc>
            </a:pPr>
            <a:r>
              <a:rPr lang="zh-CN" altLang="zh-CN" dirty="0" smtClean="0"/>
              <a:t>例如</a:t>
            </a:r>
            <a:r>
              <a:rPr lang="zh-CN" altLang="zh-CN" dirty="0"/>
              <a:t>，</a:t>
            </a:r>
            <a:r>
              <a:rPr lang="en-US" altLang="zh-CN" dirty="0" smtClean="0"/>
              <a:t>7&gt;3</a:t>
            </a:r>
          </a:p>
          <a:p>
            <a:pPr lvl="1">
              <a:lnSpc>
                <a:spcPct val="170000"/>
              </a:lnSpc>
            </a:pPr>
            <a:r>
              <a:rPr lang="zh-CN" altLang="en-US" dirty="0" smtClean="0"/>
              <a:t>例如，</a:t>
            </a:r>
            <a:r>
              <a:rPr lang="en-US" altLang="zh-CN" dirty="0" smtClean="0"/>
              <a:t>9&lt;6</a:t>
            </a:r>
          </a:p>
          <a:p>
            <a:pPr marL="180975" indent="-180975">
              <a:lnSpc>
                <a:spcPct val="170000"/>
              </a:lnSpc>
            </a:pPr>
            <a:r>
              <a:rPr lang="zh-CN" altLang="zh-CN" dirty="0"/>
              <a:t>关系运算符都是双目运算符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180975" indent="-180975">
              <a:lnSpc>
                <a:spcPct val="170000"/>
              </a:lnSpc>
            </a:pPr>
            <a:r>
              <a:rPr lang="zh-CN" altLang="zh-CN" dirty="0" smtClean="0"/>
              <a:t>关系</a:t>
            </a:r>
            <a:r>
              <a:rPr lang="zh-CN" altLang="zh-CN" dirty="0"/>
              <a:t>运算的数据可以是数值类型数据和字符型数据。</a:t>
            </a:r>
          </a:p>
          <a:p>
            <a:pPr marL="180975" indent="-180975">
              <a:lnSpc>
                <a:spcPct val="170000"/>
              </a:lnSpc>
            </a:pPr>
            <a:r>
              <a:rPr lang="zh-CN" altLang="zh-CN" dirty="0"/>
              <a:t>关系运算符的优先次序：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zh-CN" altLang="zh-CN" dirty="0"/>
              <a:t>①</a:t>
            </a:r>
            <a:r>
              <a:rPr lang="en-US" altLang="zh-CN" dirty="0"/>
              <a:t>&lt;</a:t>
            </a:r>
            <a:r>
              <a:rPr lang="zh-CN" altLang="zh-CN" dirty="0"/>
              <a:t>、</a:t>
            </a:r>
            <a:r>
              <a:rPr lang="en-US" altLang="zh-CN" dirty="0"/>
              <a:t>&lt;=</a:t>
            </a:r>
            <a:r>
              <a:rPr lang="zh-CN" altLang="zh-CN" dirty="0"/>
              <a:t>、</a:t>
            </a:r>
            <a:r>
              <a:rPr lang="en-US" altLang="zh-CN" dirty="0"/>
              <a:t>&gt;</a:t>
            </a:r>
            <a:r>
              <a:rPr lang="zh-CN" altLang="zh-CN" dirty="0"/>
              <a:t>和</a:t>
            </a:r>
            <a:r>
              <a:rPr lang="en-US" altLang="zh-CN" dirty="0"/>
              <a:t>&gt;=</a:t>
            </a:r>
            <a:r>
              <a:rPr lang="zh-CN" altLang="zh-CN" dirty="0"/>
              <a:t>为同一级，</a:t>
            </a:r>
            <a:r>
              <a:rPr lang="en-US" altLang="zh-CN" dirty="0"/>
              <a:t>==</a:t>
            </a:r>
            <a:r>
              <a:rPr lang="zh-CN" altLang="zh-CN" dirty="0"/>
              <a:t>和</a:t>
            </a:r>
            <a:r>
              <a:rPr lang="en-US" altLang="zh-CN" dirty="0"/>
              <a:t>!=</a:t>
            </a:r>
            <a:r>
              <a:rPr lang="zh-CN" altLang="zh-CN" dirty="0"/>
              <a:t>为同一级，其中前者高于后者。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zh-CN" altLang="zh-CN" dirty="0"/>
              <a:t>②关系运算符的优先级低于算术运算符。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zh-CN" altLang="zh-CN" dirty="0"/>
              <a:t>③关系运算符的优先级高于赋值运算符。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/>
              <a:t>  </a:t>
            </a:r>
            <a:r>
              <a:rPr lang="zh-CN" altLang="zh-CN" dirty="0" smtClean="0"/>
              <a:t>例如</a:t>
            </a:r>
            <a:r>
              <a:rPr lang="zh-CN" altLang="zh-CN" dirty="0"/>
              <a:t>：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/>
              <a:t>    </a:t>
            </a:r>
            <a:r>
              <a:rPr lang="en-US" altLang="zh-CN" dirty="0" err="1"/>
              <a:t>a+b</a:t>
            </a:r>
            <a:r>
              <a:rPr lang="en-US" altLang="zh-CN" dirty="0"/>
              <a:t>&gt;</a:t>
            </a:r>
            <a:r>
              <a:rPr lang="en-US" altLang="zh-CN" dirty="0" err="1"/>
              <a:t>c+d</a:t>
            </a:r>
            <a:r>
              <a:rPr lang="en-US" altLang="zh-CN" dirty="0"/>
              <a:t>     </a:t>
            </a:r>
            <a:r>
              <a:rPr lang="zh-CN" altLang="zh-CN" dirty="0"/>
              <a:t>等效于</a:t>
            </a:r>
            <a:r>
              <a:rPr lang="en-US" altLang="zh-CN" dirty="0"/>
              <a:t>(</a:t>
            </a:r>
            <a:r>
              <a:rPr lang="en-US" altLang="zh-CN" dirty="0" err="1"/>
              <a:t>a+b</a:t>
            </a:r>
            <a:r>
              <a:rPr lang="en-US" altLang="zh-CN" dirty="0"/>
              <a:t>)&gt;(</a:t>
            </a:r>
            <a:r>
              <a:rPr lang="en-US" altLang="zh-CN" dirty="0" err="1"/>
              <a:t>c+d</a:t>
            </a:r>
            <a:r>
              <a:rPr lang="en-US" altLang="zh-CN" dirty="0"/>
              <a:t>)</a:t>
            </a:r>
            <a:endParaRPr lang="zh-CN" altLang="zh-CN" dirty="0"/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/>
              <a:t>    a==b&lt;c      </a:t>
            </a:r>
            <a:r>
              <a:rPr lang="zh-CN" altLang="zh-CN" dirty="0"/>
              <a:t>等效于</a:t>
            </a:r>
            <a:r>
              <a:rPr lang="en-US" altLang="zh-CN" dirty="0"/>
              <a:t>a==(b&lt;c</a:t>
            </a:r>
            <a:r>
              <a:rPr lang="en-US" altLang="zh-CN" dirty="0" smtClean="0"/>
              <a:t>)</a:t>
            </a:r>
            <a:endParaRPr lang="zh-CN" altLang="en-US" b="1" i="0" u="none" strike="noStrike" kern="1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9547" y="4128364"/>
            <a:ext cx="6203147" cy="227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430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4.1.2</a:t>
            </a:r>
            <a:r>
              <a:rPr lang="zh-CN" altLang="en-US" b="1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关系表达式</a:t>
            </a:r>
            <a:endParaRPr lang="zh-CN" altLang="en-US" b="0" i="0" u="none" strike="noStrike" kern="100" baseline="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pPr marL="180975" indent="-180975"/>
            <a:r>
              <a:rPr lang="zh-CN" altLang="zh-CN" dirty="0"/>
              <a:t>用关系运算符将两个数值或数值表达式连接起来的式子，称为关系表达式。例如：</a:t>
            </a:r>
          </a:p>
          <a:p>
            <a:pPr marL="0" indent="361950">
              <a:buNone/>
            </a:pPr>
            <a:r>
              <a:rPr lang="en-US" altLang="zh-CN" dirty="0"/>
              <a:t>a==</a:t>
            </a:r>
            <a:r>
              <a:rPr lang="en-US" altLang="zh-CN" dirty="0" smtClean="0"/>
              <a:t>b</a:t>
            </a:r>
            <a:endParaRPr lang="zh-CN" altLang="zh-CN" dirty="0"/>
          </a:p>
          <a:p>
            <a:pPr marL="0" indent="361950">
              <a:buNone/>
            </a:pPr>
            <a:r>
              <a:rPr lang="en-US" altLang="zh-CN" dirty="0"/>
              <a:t>9!==</a:t>
            </a:r>
            <a:r>
              <a:rPr lang="en-US" altLang="zh-CN" dirty="0" smtClean="0"/>
              <a:t>3</a:t>
            </a:r>
            <a:endParaRPr lang="zh-CN" altLang="zh-CN" dirty="0"/>
          </a:p>
          <a:p>
            <a:pPr marL="0" indent="361950">
              <a:buNone/>
            </a:pPr>
            <a:r>
              <a:rPr lang="en-US" altLang="zh-CN" dirty="0"/>
              <a:t>b*b-4*a*c&gt;=</a:t>
            </a:r>
            <a:r>
              <a:rPr lang="en-US" altLang="zh-CN" dirty="0" smtClean="0"/>
              <a:t>0</a:t>
            </a:r>
          </a:p>
          <a:p>
            <a:pPr marL="0" indent="361950">
              <a:buNone/>
            </a:pPr>
            <a:r>
              <a:rPr lang="zh-CN" altLang="zh-CN" dirty="0" smtClean="0"/>
              <a:t>´</a:t>
            </a:r>
            <a:r>
              <a:rPr lang="en-US" altLang="zh-CN" dirty="0"/>
              <a:t>a</a:t>
            </a:r>
            <a:r>
              <a:rPr lang="zh-CN" altLang="zh-CN" dirty="0"/>
              <a:t>´</a:t>
            </a:r>
            <a:r>
              <a:rPr lang="en-US" altLang="zh-CN" dirty="0"/>
              <a:t>&lt;</a:t>
            </a:r>
            <a:r>
              <a:rPr lang="zh-CN" altLang="zh-CN" dirty="0"/>
              <a:t>´</a:t>
            </a:r>
            <a:r>
              <a:rPr lang="en-US" altLang="zh-CN" dirty="0"/>
              <a:t>b</a:t>
            </a:r>
            <a:r>
              <a:rPr lang="zh-CN" altLang="zh-CN" dirty="0"/>
              <a:t>´</a:t>
            </a:r>
            <a:r>
              <a:rPr lang="en-US" altLang="zh-CN" dirty="0"/>
              <a:t>            </a:t>
            </a:r>
            <a:endParaRPr lang="zh-CN" altLang="zh-CN" dirty="0"/>
          </a:p>
          <a:p>
            <a:pPr marL="180975" indent="-180975"/>
            <a:r>
              <a:rPr lang="zh-CN" altLang="zh-CN" dirty="0" smtClean="0"/>
              <a:t>关系</a:t>
            </a:r>
            <a:r>
              <a:rPr lang="zh-CN" altLang="zh-CN" dirty="0"/>
              <a:t>表达式的值是一个逻辑值，即“真”或“假”。当关系表达式成立时，其值为“真”，用“</a:t>
            </a:r>
            <a:r>
              <a:rPr lang="en-US" altLang="zh-CN" dirty="0"/>
              <a:t>1</a:t>
            </a:r>
            <a:r>
              <a:rPr lang="zh-CN" altLang="zh-CN" dirty="0"/>
              <a:t>”表示；当关系表达式不成立时，其值为“假”，用“</a:t>
            </a:r>
            <a:r>
              <a:rPr lang="en-US" altLang="zh-CN" dirty="0"/>
              <a:t>0</a:t>
            </a:r>
            <a:r>
              <a:rPr lang="zh-CN" altLang="zh-CN" dirty="0"/>
              <a:t>”表示。例如：</a:t>
            </a:r>
            <a:r>
              <a:rPr lang="en-US" altLang="zh-CN" dirty="0"/>
              <a:t>9&gt;6</a:t>
            </a:r>
            <a:r>
              <a:rPr lang="zh-CN" altLang="zh-CN" dirty="0"/>
              <a:t>的逻辑值为“真”，值为</a:t>
            </a:r>
            <a:r>
              <a:rPr lang="en-US" altLang="zh-CN" dirty="0"/>
              <a:t>1</a:t>
            </a:r>
            <a:r>
              <a:rPr lang="zh-CN" altLang="zh-CN" dirty="0"/>
              <a:t>。</a:t>
            </a:r>
            <a:r>
              <a:rPr lang="en-US" altLang="zh-CN" dirty="0"/>
              <a:t>7==3</a:t>
            </a:r>
            <a:r>
              <a:rPr lang="zh-CN" altLang="zh-CN" dirty="0"/>
              <a:t>的逻辑值为“假”，值为</a:t>
            </a:r>
            <a:r>
              <a:rPr lang="en-US" altLang="zh-CN" dirty="0"/>
              <a:t>0</a:t>
            </a:r>
            <a:r>
              <a:rPr lang="zh-CN" altLang="zh-CN" dirty="0"/>
              <a:t>。</a:t>
            </a:r>
          </a:p>
          <a:p>
            <a:pPr marL="180975" indent="-180975"/>
            <a:r>
              <a:rPr lang="zh-CN" altLang="zh-CN" b="1" dirty="0" smtClean="0"/>
              <a:t>注意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zh-CN" dirty="0" smtClean="0"/>
              <a:t>浮点数</a:t>
            </a:r>
            <a:r>
              <a:rPr lang="zh-CN" altLang="zh-CN" dirty="0"/>
              <a:t>是用近似值表示的。“</a:t>
            </a:r>
            <a:r>
              <a:rPr lang="en-US" altLang="zh-CN" dirty="0"/>
              <a:t>==</a:t>
            </a:r>
            <a:r>
              <a:rPr lang="zh-CN" altLang="zh-CN" dirty="0"/>
              <a:t>”用于两个浮点数的判断时，由于存储误差，会得出错误的结果，要特别注意。例如：</a:t>
            </a:r>
          </a:p>
          <a:p>
            <a:pPr marL="0" indent="0">
              <a:buNone/>
            </a:pPr>
            <a:r>
              <a:rPr lang="en-US" altLang="zh-CN" dirty="0"/>
              <a:t>    1.O/3.O*3.0==1.O</a:t>
            </a:r>
            <a:r>
              <a:rPr lang="zh-CN" altLang="zh-CN" dirty="0"/>
              <a:t>的结果为</a:t>
            </a:r>
            <a:r>
              <a:rPr lang="en-US" altLang="zh-CN" dirty="0"/>
              <a:t>0</a:t>
            </a:r>
            <a:r>
              <a:rPr lang="zh-CN" altLang="zh-CN" dirty="0"/>
              <a:t>。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zh-CN" altLang="zh-CN" dirty="0"/>
              <a:t>由于“</a:t>
            </a:r>
            <a:r>
              <a:rPr lang="en-US" altLang="zh-CN" dirty="0"/>
              <a:t>1.O/3.O</a:t>
            </a:r>
            <a:r>
              <a:rPr lang="zh-CN" altLang="zh-CN" dirty="0"/>
              <a:t>”得到的值用有限位保存，是近似值，所以“</a:t>
            </a:r>
            <a:r>
              <a:rPr lang="en-US" altLang="zh-CN" dirty="0"/>
              <a:t>1.O/3.O*3.0≠1.O</a:t>
            </a:r>
            <a:r>
              <a:rPr lang="zh-CN" altLang="zh-CN" dirty="0"/>
              <a:t>”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zh-CN" dirty="0" smtClean="0"/>
              <a:t>一般</a:t>
            </a:r>
            <a:r>
              <a:rPr lang="zh-CN" altLang="zh-CN" dirty="0"/>
              <a:t>用判断两个浮点数是否相等，采用如下形式的运算：</a:t>
            </a:r>
          </a:p>
          <a:p>
            <a:pPr marL="0" indent="0">
              <a:buNone/>
            </a:pPr>
            <a:r>
              <a:rPr lang="en-US" altLang="zh-CN" dirty="0" smtClean="0"/>
              <a:t>      </a:t>
            </a:r>
            <a:r>
              <a:rPr lang="en-US" altLang="zh-CN" dirty="0" err="1" smtClean="0"/>
              <a:t>fabs</a:t>
            </a:r>
            <a:r>
              <a:rPr lang="en-US" altLang="zh-CN" dirty="0" smtClean="0"/>
              <a:t>(1-1.O/3.O*3.O</a:t>
            </a:r>
            <a:r>
              <a:rPr lang="en-US" altLang="zh-CN" dirty="0"/>
              <a:t>)&lt;1e-5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120619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4.2  </a:t>
            </a:r>
            <a:r>
              <a:rPr lang="zh-CN" altLang="zh-CN" b="1" dirty="0"/>
              <a:t>逻辑运算符与逻辑表达式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85336"/>
            <a:ext cx="11048070" cy="48103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000" b="1" dirty="0"/>
              <a:t>4.2.1  </a:t>
            </a:r>
            <a:r>
              <a:rPr lang="zh-CN" altLang="zh-CN" sz="2000" b="1" dirty="0"/>
              <a:t>逻辑运算符</a:t>
            </a:r>
          </a:p>
          <a:p>
            <a:r>
              <a:rPr lang="zh-CN" altLang="zh-CN" sz="2000" dirty="0"/>
              <a:t>有时，判断条件不是一个简单条件，而是由几个给定条件组合成的复合条件。如判断</a:t>
            </a:r>
            <a:r>
              <a:rPr lang="en-US" altLang="zh-CN" sz="2000" dirty="0"/>
              <a:t>x</a:t>
            </a:r>
            <a:r>
              <a:rPr lang="zh-CN" altLang="zh-CN" sz="2000" dirty="0"/>
              <a:t>是否在区间</a:t>
            </a:r>
            <a:r>
              <a:rPr lang="en-US" altLang="zh-CN" sz="2000" dirty="0"/>
              <a:t>[-1,1]</a:t>
            </a:r>
            <a:r>
              <a:rPr lang="zh-CN" altLang="zh-CN" sz="2000" dirty="0"/>
              <a:t>内，用代数式表示为：</a:t>
            </a:r>
            <a:r>
              <a:rPr lang="en-US" altLang="zh-CN" sz="2000" dirty="0"/>
              <a:t>-1≤x≤1</a:t>
            </a:r>
            <a:r>
              <a:rPr lang="zh-CN" altLang="zh-CN" sz="2000" dirty="0"/>
              <a:t>，这就要求检查两个条件：（</a:t>
            </a:r>
            <a:r>
              <a:rPr lang="en-US" altLang="zh-CN" sz="2000" dirty="0"/>
              <a:t>1</a:t>
            </a:r>
            <a:r>
              <a:rPr lang="zh-CN" altLang="zh-CN" sz="2000" dirty="0"/>
              <a:t>）</a:t>
            </a:r>
            <a:r>
              <a:rPr lang="en-US" altLang="zh-CN" sz="2000" dirty="0"/>
              <a:t>x≥-1</a:t>
            </a:r>
            <a:r>
              <a:rPr lang="zh-CN" altLang="zh-CN" sz="2000" dirty="0"/>
              <a:t>，（</a:t>
            </a:r>
            <a:r>
              <a:rPr lang="en-US" altLang="zh-CN" sz="2000" dirty="0"/>
              <a:t>2</a:t>
            </a:r>
            <a:r>
              <a:rPr lang="zh-CN" altLang="zh-CN" sz="2000" dirty="0"/>
              <a:t>）</a:t>
            </a:r>
            <a:r>
              <a:rPr lang="en-US" altLang="zh-CN" sz="2000" dirty="0"/>
              <a:t>x≤1</a:t>
            </a:r>
            <a:r>
              <a:rPr lang="zh-CN" altLang="zh-CN" sz="2000" dirty="0"/>
              <a:t>，用逻辑表达式可以写成</a:t>
            </a:r>
            <a:r>
              <a:rPr lang="en-US" altLang="zh-CN" sz="2000" dirty="0"/>
              <a:t>(x&gt;=-1)&amp;&amp;(x&lt;=1)</a:t>
            </a:r>
            <a:r>
              <a:rPr lang="zh-CN" altLang="zh-CN" sz="2000" dirty="0"/>
              <a:t>。</a:t>
            </a:r>
          </a:p>
          <a:p>
            <a:r>
              <a:rPr lang="en-US" altLang="zh-CN" sz="2000" dirty="0"/>
              <a:t>1.C</a:t>
            </a:r>
            <a:r>
              <a:rPr lang="zh-CN" altLang="zh-CN" sz="2000" dirty="0"/>
              <a:t>语言逻辑运算</a:t>
            </a:r>
          </a:p>
          <a:p>
            <a:r>
              <a:rPr lang="en-US" altLang="zh-CN" sz="2000" dirty="0"/>
              <a:t>C</a:t>
            </a:r>
            <a:r>
              <a:rPr lang="zh-CN" altLang="zh-CN" sz="2000" dirty="0"/>
              <a:t>语言逻辑运算包括：与（</a:t>
            </a:r>
            <a:r>
              <a:rPr lang="en-US" altLang="zh-CN" sz="2000" dirty="0"/>
              <a:t>&amp;&amp;</a:t>
            </a:r>
            <a:r>
              <a:rPr lang="zh-CN" altLang="zh-CN" sz="2000" dirty="0"/>
              <a:t>）、或（</a:t>
            </a:r>
            <a:r>
              <a:rPr lang="en-US" altLang="zh-CN" sz="2000" dirty="0"/>
              <a:t>||</a:t>
            </a:r>
            <a:r>
              <a:rPr lang="zh-CN" altLang="zh-CN" sz="2000" dirty="0"/>
              <a:t>）、非（！）</a:t>
            </a:r>
            <a:r>
              <a:rPr lang="zh-CN" altLang="zh-CN" sz="2000" dirty="0" smtClean="0"/>
              <a:t>。</a:t>
            </a:r>
            <a:r>
              <a:rPr lang="en-US" altLang="zh-CN" sz="2000" dirty="0" smtClean="0"/>
              <a:t>.</a:t>
            </a:r>
            <a:endParaRPr lang="zh-CN" altLang="en-US" sz="2000" b="1" i="0" u="none" strike="noStrike" kern="1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945525"/>
              </p:ext>
            </p:extLst>
          </p:nvPr>
        </p:nvGraphicFramePr>
        <p:xfrm>
          <a:off x="5573679" y="4287328"/>
          <a:ext cx="6201376" cy="1714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0439">
                  <a:extLst>
                    <a:ext uri="{9D8B030D-6E8A-4147-A177-3AD203B41FA5}">
                      <a16:colId xmlns:a16="http://schemas.microsoft.com/office/drawing/2014/main" val="1854215859"/>
                    </a:ext>
                  </a:extLst>
                </a:gridCol>
                <a:gridCol w="852138">
                  <a:extLst>
                    <a:ext uri="{9D8B030D-6E8A-4147-A177-3AD203B41FA5}">
                      <a16:colId xmlns:a16="http://schemas.microsoft.com/office/drawing/2014/main" val="1557477933"/>
                    </a:ext>
                  </a:extLst>
                </a:gridCol>
                <a:gridCol w="662477">
                  <a:extLst>
                    <a:ext uri="{9D8B030D-6E8A-4147-A177-3AD203B41FA5}">
                      <a16:colId xmlns:a16="http://schemas.microsoft.com/office/drawing/2014/main" val="3051741237"/>
                    </a:ext>
                  </a:extLst>
                </a:gridCol>
                <a:gridCol w="4046322">
                  <a:extLst>
                    <a:ext uri="{9D8B030D-6E8A-4147-A177-3AD203B41FA5}">
                      <a16:colId xmlns:a16="http://schemas.microsoft.com/office/drawing/2014/main" val="300534958"/>
                    </a:ext>
                  </a:extLst>
                </a:gridCol>
              </a:tblGrid>
              <a:tr h="4287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运算符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含义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举例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说明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69766165"/>
                  </a:ext>
                </a:extLst>
              </a:tr>
              <a:tr h="4287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&amp;&amp;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逻辑与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a&amp;&amp;b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如果</a:t>
                      </a:r>
                      <a:r>
                        <a:rPr lang="en-US" sz="900" kern="100" dirty="0">
                          <a:effectLst/>
                        </a:rPr>
                        <a:t>a</a:t>
                      </a:r>
                      <a:r>
                        <a:rPr lang="zh-CN" sz="900" kern="100" dirty="0">
                          <a:effectLst/>
                        </a:rPr>
                        <a:t>和</a:t>
                      </a:r>
                      <a:r>
                        <a:rPr lang="en-US" sz="900" kern="100" dirty="0">
                          <a:effectLst/>
                        </a:rPr>
                        <a:t>b</a:t>
                      </a:r>
                      <a:r>
                        <a:rPr lang="zh-CN" sz="900" kern="100" dirty="0">
                          <a:effectLst/>
                        </a:rPr>
                        <a:t>都为真，则结果为真，否则为假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5581714"/>
                  </a:ext>
                </a:extLst>
              </a:tr>
              <a:tr h="4287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||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逻辑或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a||b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如果</a:t>
                      </a:r>
                      <a:r>
                        <a:rPr lang="en-US" sz="900" kern="100">
                          <a:effectLst/>
                        </a:rPr>
                        <a:t>a</a:t>
                      </a:r>
                      <a:r>
                        <a:rPr lang="zh-CN" sz="900" kern="100">
                          <a:effectLst/>
                        </a:rPr>
                        <a:t>和</a:t>
                      </a:r>
                      <a:r>
                        <a:rPr lang="en-US" sz="900" kern="100">
                          <a:effectLst/>
                        </a:rPr>
                        <a:t>b</a:t>
                      </a:r>
                      <a:r>
                        <a:rPr lang="zh-CN" sz="900" kern="100">
                          <a:effectLst/>
                        </a:rPr>
                        <a:t>中至少有一个为真，则结果为真，如果</a:t>
                      </a:r>
                      <a:r>
                        <a:rPr lang="en-US" sz="900" kern="100">
                          <a:effectLst/>
                        </a:rPr>
                        <a:t>a</a:t>
                      </a:r>
                      <a:r>
                        <a:rPr lang="zh-CN" sz="900" kern="100">
                          <a:effectLst/>
                        </a:rPr>
                        <a:t>和</a:t>
                      </a:r>
                      <a:r>
                        <a:rPr lang="en-US" sz="900" kern="100">
                          <a:effectLst/>
                        </a:rPr>
                        <a:t>b</a:t>
                      </a:r>
                      <a:r>
                        <a:rPr lang="zh-CN" sz="900" kern="100">
                          <a:effectLst/>
                        </a:rPr>
                        <a:t>都为假，则结果为假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05688826"/>
                  </a:ext>
                </a:extLst>
              </a:tr>
              <a:tr h="4287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!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逻辑非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!a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如果</a:t>
                      </a:r>
                      <a:r>
                        <a:rPr lang="en-US" sz="900" kern="100" dirty="0">
                          <a:effectLst/>
                        </a:rPr>
                        <a:t>a</a:t>
                      </a:r>
                      <a:r>
                        <a:rPr lang="zh-CN" sz="900" kern="100" dirty="0">
                          <a:effectLst/>
                        </a:rPr>
                        <a:t>为真，则</a:t>
                      </a:r>
                      <a:r>
                        <a:rPr lang="en-US" sz="900" kern="100" dirty="0">
                          <a:effectLst/>
                        </a:rPr>
                        <a:t>!a</a:t>
                      </a:r>
                      <a:r>
                        <a:rPr lang="zh-CN" sz="900" kern="100" dirty="0">
                          <a:effectLst/>
                        </a:rPr>
                        <a:t>为假，如果</a:t>
                      </a:r>
                      <a:r>
                        <a:rPr lang="en-US" sz="900" kern="100" dirty="0">
                          <a:effectLst/>
                        </a:rPr>
                        <a:t>a</a:t>
                      </a:r>
                      <a:r>
                        <a:rPr lang="zh-CN" sz="900" kern="100" dirty="0">
                          <a:effectLst/>
                        </a:rPr>
                        <a:t>为假，则</a:t>
                      </a:r>
                      <a:r>
                        <a:rPr lang="en-US" sz="900" kern="100" dirty="0">
                          <a:effectLst/>
                        </a:rPr>
                        <a:t>!a</a:t>
                      </a:r>
                      <a:r>
                        <a:rPr lang="zh-CN" sz="900" kern="100" dirty="0">
                          <a:effectLst/>
                        </a:rPr>
                        <a:t>为真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977458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45576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4.2.1</a:t>
            </a:r>
            <a:r>
              <a:rPr lang="zh-CN" altLang="en-US" b="1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dirty="0" smtClean="0"/>
              <a:t>逻辑运算</a:t>
            </a:r>
            <a:r>
              <a:rPr lang="zh-CN" altLang="zh-CN" dirty="0"/>
              <a:t>符</a:t>
            </a:r>
            <a:endParaRPr lang="zh-CN" altLang="en-US" b="0" i="0" u="none" strike="noStrike" kern="100" baseline="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altLang="zh-CN" dirty="0"/>
              <a:t>2</a:t>
            </a:r>
            <a:r>
              <a:rPr lang="zh-CN" altLang="zh-CN" dirty="0"/>
              <a:t>．逻辑运算符优先级</a:t>
            </a:r>
          </a:p>
          <a:p>
            <a:r>
              <a:rPr lang="en-US" altLang="zh-CN" dirty="0"/>
              <a:t>C</a:t>
            </a:r>
            <a:r>
              <a:rPr lang="zh-CN" altLang="zh-CN" dirty="0"/>
              <a:t>语言逻辑运算符的优先级规定如下：</a:t>
            </a:r>
          </a:p>
          <a:p>
            <a:pPr lvl="0"/>
            <a:r>
              <a:rPr lang="zh-CN" altLang="zh-CN" dirty="0"/>
              <a:t>优先级顺序为</a:t>
            </a:r>
            <a:r>
              <a:rPr lang="en-US" altLang="zh-CN" dirty="0"/>
              <a:t>:!</a:t>
            </a:r>
            <a:r>
              <a:rPr lang="zh-CN" altLang="zh-CN" dirty="0"/>
              <a:t>→</a:t>
            </a:r>
            <a:r>
              <a:rPr lang="en-US" altLang="zh-CN" dirty="0"/>
              <a:t>&amp;&amp;</a:t>
            </a:r>
            <a:r>
              <a:rPr lang="zh-CN" altLang="zh-CN" dirty="0"/>
              <a:t>→</a:t>
            </a:r>
            <a:r>
              <a:rPr lang="en-US" altLang="zh-CN" dirty="0"/>
              <a:t>||</a:t>
            </a:r>
            <a:endParaRPr lang="zh-CN" altLang="zh-CN" dirty="0"/>
          </a:p>
          <a:p>
            <a:pPr lvl="0"/>
            <a:r>
              <a:rPr lang="en-US" altLang="zh-CN" dirty="0"/>
              <a:t>!</a:t>
            </a:r>
            <a:r>
              <a:rPr lang="zh-CN" altLang="zh-CN" dirty="0"/>
              <a:t>高于算术运算符，</a:t>
            </a:r>
            <a:r>
              <a:rPr lang="en-US" altLang="zh-CN" dirty="0"/>
              <a:t>&amp;&amp;</a:t>
            </a:r>
            <a:r>
              <a:rPr lang="zh-CN" altLang="zh-CN" dirty="0"/>
              <a:t>和</a:t>
            </a:r>
            <a:r>
              <a:rPr lang="en-US" altLang="zh-CN" dirty="0"/>
              <a:t>||</a:t>
            </a:r>
            <a:r>
              <a:rPr lang="zh-CN" altLang="zh-CN" dirty="0"/>
              <a:t>低于关系运算符。</a:t>
            </a:r>
          </a:p>
          <a:p>
            <a:r>
              <a:rPr lang="zh-CN" altLang="zh-CN" dirty="0"/>
              <a:t>例如：</a:t>
            </a:r>
          </a:p>
          <a:p>
            <a:pPr marL="0" indent="0">
              <a:buNone/>
            </a:pPr>
            <a:r>
              <a:rPr lang="en-US" altLang="zh-CN" dirty="0" smtClean="0"/>
              <a:t>    !</a:t>
            </a:r>
            <a:r>
              <a:rPr lang="en-US" altLang="zh-CN" dirty="0"/>
              <a:t>a&amp;&amp;</a:t>
            </a:r>
            <a:r>
              <a:rPr lang="en-US" altLang="zh-CN" dirty="0" smtClean="0"/>
              <a:t>b&gt;5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    a</a:t>
            </a:r>
            <a:r>
              <a:rPr lang="en-US" altLang="zh-CN" dirty="0"/>
              <a:t>==b|| a&lt;c 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3.</a:t>
            </a:r>
            <a:r>
              <a:rPr lang="zh-CN" altLang="zh-CN" dirty="0"/>
              <a:t>逻辑运算符的结合律</a:t>
            </a:r>
          </a:p>
          <a:p>
            <a:r>
              <a:rPr lang="en-US" altLang="zh-CN" dirty="0"/>
              <a:t>C</a:t>
            </a:r>
            <a:r>
              <a:rPr lang="zh-CN" altLang="zh-CN" dirty="0"/>
              <a:t>语言逻辑运算符采用左结合律。表达式中出现优先级别为同一级别的运算符时，按从左到右的结合方向处理。例如：</a:t>
            </a:r>
          </a:p>
          <a:p>
            <a:pPr marL="0" indent="0">
              <a:buNone/>
            </a:pPr>
            <a:r>
              <a:rPr lang="en-US" altLang="zh-CN" dirty="0" smtClean="0"/>
              <a:t>   a</a:t>
            </a:r>
            <a:r>
              <a:rPr lang="en-US" altLang="zh-CN" dirty="0"/>
              <a:t>&amp;&amp;b||c</a:t>
            </a:r>
            <a:endParaRPr lang="zh-CN" altLang="zh-CN" dirty="0"/>
          </a:p>
          <a:p>
            <a:r>
              <a:rPr lang="zh-CN" altLang="zh-CN" dirty="0"/>
              <a:t>顺序为从左自右，即：</a:t>
            </a:r>
            <a:r>
              <a:rPr lang="en-US" altLang="zh-CN" dirty="0"/>
              <a:t>(a&amp;&amp;b)||c</a:t>
            </a:r>
            <a:r>
              <a:rPr lang="zh-CN" altLang="zh-CN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861850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4.2.2  </a:t>
            </a:r>
            <a:r>
              <a:rPr lang="zh-CN" altLang="zh-CN" b="1" dirty="0" smtClean="0"/>
              <a:t>逻辑表达式</a:t>
            </a:r>
            <a:endParaRPr lang="zh-CN" altLang="en-US" b="0" i="0" u="none" strike="noStrike" kern="100" baseline="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68084"/>
            <a:ext cx="11048070" cy="5098210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en-US" altLang="zh-CN" dirty="0" smtClean="0"/>
              <a:t>1</a:t>
            </a:r>
            <a:r>
              <a:rPr lang="en-US" altLang="zh-CN" dirty="0"/>
              <a:t>.</a:t>
            </a:r>
            <a:r>
              <a:rPr lang="zh-CN" altLang="zh-CN" dirty="0"/>
              <a:t>逻辑运算表达式</a:t>
            </a:r>
          </a:p>
          <a:p>
            <a:pPr marL="180975" indent="-180975">
              <a:lnSpc>
                <a:spcPct val="170000"/>
              </a:lnSpc>
            </a:pPr>
            <a:r>
              <a:rPr lang="zh-CN" altLang="zh-CN" dirty="0"/>
              <a:t>用逻辑运算符将表达式连接起来就构成了逻辑表达式。例如：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 smtClean="0"/>
              <a:t>    !(</a:t>
            </a:r>
            <a:r>
              <a:rPr lang="en-US" altLang="zh-CN" dirty="0"/>
              <a:t>a&gt;b) </a:t>
            </a:r>
            <a:endParaRPr lang="zh-CN" altLang="zh-CN" dirty="0"/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/>
              <a:t>    (a&gt;b)&amp;&amp;(b&gt;c) </a:t>
            </a:r>
            <a:endParaRPr lang="zh-CN" altLang="zh-CN" dirty="0"/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 smtClean="0"/>
              <a:t>    (</a:t>
            </a:r>
            <a:r>
              <a:rPr lang="en-US" altLang="zh-CN" dirty="0"/>
              <a:t>a&gt;b)&amp;&amp;(b&gt;c)||(b==0) </a:t>
            </a:r>
            <a:endParaRPr lang="zh-CN" altLang="zh-CN" dirty="0"/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/>
              <a:t>2.C</a:t>
            </a:r>
            <a:r>
              <a:rPr lang="zh-CN" altLang="zh-CN" dirty="0"/>
              <a:t>语言逻辑表达式的特性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）逻辑表达式的值是一个逻辑量“真”或“假”</a:t>
            </a:r>
            <a:r>
              <a:rPr lang="zh-CN" altLang="zh-CN" dirty="0" smtClean="0"/>
              <a:t>。数值</a:t>
            </a:r>
            <a:r>
              <a:rPr lang="en-US" altLang="zh-CN" dirty="0"/>
              <a:t>1</a:t>
            </a:r>
            <a:r>
              <a:rPr lang="zh-CN" altLang="zh-CN" dirty="0"/>
              <a:t>代表“真”，用</a:t>
            </a:r>
            <a:r>
              <a:rPr lang="en-US" altLang="zh-CN" dirty="0"/>
              <a:t>0</a:t>
            </a:r>
            <a:r>
              <a:rPr lang="zh-CN" altLang="zh-CN" dirty="0"/>
              <a:t>代表“假”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pPr marL="0" indent="0">
              <a:lnSpc>
                <a:spcPct val="170000"/>
              </a:lnSpc>
              <a:buNone/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）在多个</a:t>
            </a:r>
            <a:r>
              <a:rPr lang="en-US" altLang="zh-CN" dirty="0"/>
              <a:t>&amp;&amp;</a:t>
            </a:r>
            <a:r>
              <a:rPr lang="zh-CN" altLang="zh-CN" dirty="0"/>
              <a:t>运算符相连的表达式中，计算从左至</a:t>
            </a:r>
            <a:r>
              <a:rPr lang="zh-CN" altLang="zh-CN" dirty="0" smtClean="0"/>
              <a:t>右，</a:t>
            </a:r>
            <a:r>
              <a:rPr lang="zh-CN" altLang="zh-CN" dirty="0"/>
              <a:t>若遇到运算符左边的操作数为</a:t>
            </a:r>
            <a:r>
              <a:rPr lang="en-US" altLang="zh-CN" dirty="0"/>
              <a:t>O(</a:t>
            </a:r>
            <a:r>
              <a:rPr lang="zh-CN" altLang="zh-CN" dirty="0"/>
              <a:t>逻辑假</a:t>
            </a:r>
            <a:r>
              <a:rPr lang="en-US" altLang="zh-CN" dirty="0"/>
              <a:t>)</a:t>
            </a:r>
            <a:r>
              <a:rPr lang="zh-CN" altLang="zh-CN" dirty="0"/>
              <a:t>，则停止运算，逻辑表达式的值为</a:t>
            </a:r>
            <a:r>
              <a:rPr lang="en-US" altLang="zh-CN" dirty="0"/>
              <a:t>0</a:t>
            </a:r>
            <a:r>
              <a:rPr lang="zh-CN" altLang="zh-CN" dirty="0"/>
              <a:t>。例如：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 smtClean="0"/>
              <a:t>    a=0;b=1</a:t>
            </a:r>
            <a:r>
              <a:rPr lang="en-US" altLang="zh-CN" dirty="0"/>
              <a:t>;</a:t>
            </a:r>
            <a:endParaRPr lang="zh-CN" altLang="zh-CN" dirty="0"/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 smtClean="0"/>
              <a:t>    c=a</a:t>
            </a:r>
            <a:r>
              <a:rPr lang="en-US" altLang="zh-CN" dirty="0"/>
              <a:t>&amp;&amp;(b=6);</a:t>
            </a:r>
            <a:endParaRPr lang="zh-CN" altLang="zh-CN" dirty="0"/>
          </a:p>
          <a:p>
            <a:pPr marL="0" indent="0">
              <a:lnSpc>
                <a:spcPct val="170000"/>
              </a:lnSpc>
              <a:buNone/>
            </a:pPr>
            <a:r>
              <a:rPr lang="zh-CN" altLang="zh-CN" dirty="0" smtClean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）多个</a:t>
            </a:r>
            <a:r>
              <a:rPr lang="en-US" altLang="zh-CN" dirty="0"/>
              <a:t>||</a:t>
            </a:r>
            <a:r>
              <a:rPr lang="zh-CN" altLang="zh-CN" dirty="0"/>
              <a:t>运算符相连的表达式中，计算从左至</a:t>
            </a:r>
            <a:r>
              <a:rPr lang="zh-CN" altLang="zh-CN" dirty="0" smtClean="0"/>
              <a:t>右，</a:t>
            </a:r>
            <a:r>
              <a:rPr lang="zh-CN" altLang="zh-CN" dirty="0"/>
              <a:t>若遇到运算符左边的操作数为非</a:t>
            </a:r>
            <a:r>
              <a:rPr lang="en-US" altLang="zh-CN" dirty="0"/>
              <a:t>0(</a:t>
            </a:r>
            <a:r>
              <a:rPr lang="zh-CN" altLang="zh-CN" dirty="0"/>
              <a:t>逻辑真</a:t>
            </a:r>
            <a:r>
              <a:rPr lang="en-US" altLang="zh-CN" dirty="0"/>
              <a:t>)</a:t>
            </a:r>
            <a:r>
              <a:rPr lang="zh-CN" altLang="zh-CN" dirty="0"/>
              <a:t>，则停止运算，逻辑表达式的值为</a:t>
            </a:r>
            <a:r>
              <a:rPr lang="en-US" altLang="zh-CN" dirty="0"/>
              <a:t>1</a:t>
            </a:r>
            <a:r>
              <a:rPr lang="zh-CN" altLang="zh-CN" dirty="0"/>
              <a:t>。例如：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/>
              <a:t>    a=0;b=1;c=2;</a:t>
            </a:r>
            <a:endParaRPr lang="zh-CN" altLang="zh-CN" dirty="0"/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dirty="0"/>
              <a:t>    d=(a=1)||(b=2)||(c=b+3</a:t>
            </a:r>
            <a:r>
              <a:rPr lang="en-US" altLang="zh-CN" dirty="0" smtClean="0"/>
              <a:t>);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429444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4.3  </a:t>
            </a:r>
            <a:r>
              <a:rPr lang="zh-CN" altLang="zh-CN" b="1" dirty="0"/>
              <a:t>条件运算符与条件</a:t>
            </a:r>
            <a:r>
              <a:rPr lang="zh-CN" altLang="zh-CN" b="1" dirty="0" smtClean="0"/>
              <a:t>表达式</a:t>
            </a:r>
            <a:endParaRPr lang="zh-CN" altLang="en-US" b="0" i="0" u="none" strike="noStrike" kern="100" baseline="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000" dirty="0" smtClean="0"/>
              <a:t>1</a:t>
            </a:r>
            <a:r>
              <a:rPr lang="en-US" altLang="zh-CN" sz="2000" dirty="0"/>
              <a:t>.</a:t>
            </a:r>
            <a:r>
              <a:rPr lang="zh-CN" altLang="zh-CN" sz="2000" dirty="0"/>
              <a:t>条件</a:t>
            </a:r>
            <a:r>
              <a:rPr lang="zh-CN" altLang="zh-CN" sz="2000" dirty="0" smtClean="0"/>
              <a:t>运算符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?   :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sz="2000" dirty="0" smtClean="0"/>
              <a:t>2.</a:t>
            </a:r>
            <a:r>
              <a:rPr lang="zh-CN" altLang="zh-CN" sz="2000" dirty="0" smtClean="0"/>
              <a:t>一般形式：</a:t>
            </a:r>
            <a:r>
              <a:rPr lang="en-US" altLang="zh-CN" sz="2000" dirty="0" smtClean="0"/>
              <a:t>  </a:t>
            </a:r>
            <a:r>
              <a:rPr lang="zh-CN" altLang="zh-CN" sz="2000" dirty="0" smtClean="0"/>
              <a:t>表达式</a:t>
            </a:r>
            <a:r>
              <a:rPr lang="en-US" altLang="zh-CN" sz="2000" dirty="0"/>
              <a:t>1?</a:t>
            </a:r>
            <a:r>
              <a:rPr lang="zh-CN" altLang="zh-CN" sz="2000" dirty="0"/>
              <a:t>表达式</a:t>
            </a:r>
            <a:r>
              <a:rPr lang="en-US" altLang="zh-CN" sz="2000" dirty="0"/>
              <a:t>2:</a:t>
            </a:r>
            <a:r>
              <a:rPr lang="zh-CN" altLang="zh-CN" sz="2000" dirty="0"/>
              <a:t>表达式</a:t>
            </a:r>
            <a:r>
              <a:rPr lang="en-US" altLang="zh-CN" sz="2000" dirty="0"/>
              <a:t>3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sz="2000" dirty="0" smtClean="0"/>
              <a:t>3.</a:t>
            </a:r>
            <a:r>
              <a:rPr lang="zh-CN" altLang="zh-CN" sz="2000" dirty="0" smtClean="0"/>
              <a:t>执行</a:t>
            </a:r>
            <a:r>
              <a:rPr lang="zh-CN" altLang="zh-CN" sz="2000" dirty="0"/>
              <a:t>过程</a:t>
            </a:r>
          </a:p>
          <a:p>
            <a:r>
              <a:rPr lang="zh-CN" altLang="zh-CN" sz="2000" dirty="0"/>
              <a:t>先</a:t>
            </a:r>
            <a:r>
              <a:rPr lang="zh-CN" altLang="zh-CN" sz="2000" dirty="0" smtClean="0"/>
              <a:t>计算表达式</a:t>
            </a:r>
            <a:r>
              <a:rPr lang="en-US" altLang="zh-CN" sz="2000" dirty="0"/>
              <a:t>1</a:t>
            </a:r>
            <a:r>
              <a:rPr lang="zh-CN" altLang="zh-CN" sz="2000" dirty="0"/>
              <a:t>的值，若为非</a:t>
            </a:r>
            <a:r>
              <a:rPr lang="en-US" altLang="zh-CN" sz="2000" dirty="0"/>
              <a:t>0</a:t>
            </a:r>
            <a:r>
              <a:rPr lang="zh-CN" altLang="zh-CN" sz="2000" dirty="0"/>
              <a:t>（真</a:t>
            </a:r>
            <a:r>
              <a:rPr lang="zh-CN" altLang="zh-CN" sz="2000" dirty="0" smtClean="0"/>
              <a:t>）</a:t>
            </a:r>
            <a:r>
              <a:rPr lang="zh-CN" altLang="en-US" sz="2000" dirty="0" smtClean="0"/>
              <a:t>，</a:t>
            </a:r>
            <a:r>
              <a:rPr lang="zh-CN" altLang="zh-CN" sz="2000" dirty="0" smtClean="0"/>
              <a:t>则表达式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值</a:t>
            </a:r>
            <a:r>
              <a:rPr lang="zh-CN" altLang="zh-CN" sz="2000" dirty="0"/>
              <a:t>作为整个表达式的值。若表达式</a:t>
            </a:r>
            <a:r>
              <a:rPr lang="en-US" altLang="zh-CN" sz="2000" dirty="0"/>
              <a:t>1</a:t>
            </a:r>
            <a:r>
              <a:rPr lang="zh-CN" altLang="zh-CN" sz="2000" dirty="0"/>
              <a:t>的值为</a:t>
            </a:r>
            <a:r>
              <a:rPr lang="en-US" altLang="zh-CN" sz="2000" dirty="0"/>
              <a:t>0(</a:t>
            </a:r>
            <a:r>
              <a:rPr lang="zh-CN" altLang="zh-CN" sz="2000" dirty="0"/>
              <a:t>假</a:t>
            </a:r>
            <a:r>
              <a:rPr lang="en-US" altLang="zh-CN" sz="2000" dirty="0"/>
              <a:t>)</a:t>
            </a:r>
            <a:r>
              <a:rPr lang="zh-CN" altLang="zh-CN" sz="2000" dirty="0"/>
              <a:t>，</a:t>
            </a:r>
            <a:r>
              <a:rPr lang="zh-CN" altLang="zh-CN" sz="2000" dirty="0" smtClean="0"/>
              <a:t>则表达式</a:t>
            </a:r>
            <a:r>
              <a:rPr lang="en-US" altLang="zh-CN" sz="2000" dirty="0"/>
              <a:t>3</a:t>
            </a:r>
            <a:r>
              <a:rPr lang="zh-CN" altLang="zh-CN" sz="2000" dirty="0"/>
              <a:t>，表达式</a:t>
            </a:r>
            <a:r>
              <a:rPr lang="en-US" altLang="zh-CN" sz="2000" dirty="0"/>
              <a:t>3</a:t>
            </a:r>
            <a:r>
              <a:rPr lang="zh-CN" altLang="zh-CN" sz="2000" dirty="0"/>
              <a:t>的值作为</a:t>
            </a:r>
            <a:r>
              <a:rPr lang="zh-CN" altLang="zh-CN" sz="2000" dirty="0" smtClean="0"/>
              <a:t>整个表达式</a:t>
            </a:r>
            <a:r>
              <a:rPr lang="zh-CN" altLang="zh-CN" sz="2000" dirty="0"/>
              <a:t>的值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r>
              <a:rPr lang="zh-CN" altLang="zh-CN" sz="2000" dirty="0" smtClean="0"/>
              <a:t>例如：</a:t>
            </a:r>
            <a:r>
              <a:rPr lang="en-US" altLang="zh-CN" sz="2000" dirty="0" smtClean="0"/>
              <a:t>  max</a:t>
            </a:r>
            <a:r>
              <a:rPr lang="en-US" altLang="zh-CN" sz="2000" dirty="0"/>
              <a:t>=(a&gt;b)?a:b;</a:t>
            </a:r>
            <a:endParaRPr lang="zh-CN" altLang="zh-CN" sz="2000" dirty="0"/>
          </a:p>
          <a:p>
            <a:r>
              <a:rPr lang="zh-CN" altLang="zh-CN" sz="2000" dirty="0" smtClean="0"/>
              <a:t>注意</a:t>
            </a:r>
            <a:r>
              <a:rPr lang="zh-CN" altLang="zh-CN" sz="2000" dirty="0"/>
              <a:t>：条件运算符优先于赋值运算符</a:t>
            </a:r>
            <a:r>
              <a:rPr lang="zh-CN" altLang="zh-CN" sz="2000" dirty="0" smtClean="0"/>
              <a:t>。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638422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4.4  if</a:t>
            </a:r>
            <a:r>
              <a:rPr lang="zh-CN" altLang="en-US" b="1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语句</a:t>
            </a:r>
            <a:endParaRPr lang="zh-CN" altLang="en-US" b="0" i="0" u="none" strike="noStrike" kern="100" baseline="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375873"/>
            <a:ext cx="3428655" cy="4719822"/>
          </a:xfrm>
        </p:spPr>
        <p:txBody>
          <a:bodyPr>
            <a:noAutofit/>
          </a:bodyPr>
          <a:lstStyle/>
          <a:p>
            <a:r>
              <a:rPr lang="en-US" altLang="zh-CN" sz="2000" b="1" dirty="0"/>
              <a:t>4.4.1  </a:t>
            </a:r>
            <a:r>
              <a:rPr lang="zh-CN" altLang="zh-CN" sz="2000" b="1" dirty="0"/>
              <a:t>单分支</a:t>
            </a:r>
            <a:r>
              <a:rPr lang="en-US" altLang="zh-CN" sz="2000" b="1" dirty="0"/>
              <a:t>if</a:t>
            </a:r>
            <a:r>
              <a:rPr lang="zh-CN" altLang="zh-CN" sz="2000" b="1" dirty="0"/>
              <a:t>语句</a:t>
            </a:r>
          </a:p>
          <a:p>
            <a:r>
              <a:rPr lang="en-US" altLang="zh-CN" sz="2000" dirty="0"/>
              <a:t>1.</a:t>
            </a:r>
            <a:r>
              <a:rPr lang="zh-CN" altLang="zh-CN" sz="2000" dirty="0"/>
              <a:t>单分支</a:t>
            </a:r>
            <a:r>
              <a:rPr lang="en-US" altLang="zh-CN" sz="2000" dirty="0"/>
              <a:t>if</a:t>
            </a:r>
            <a:r>
              <a:rPr lang="zh-CN" altLang="zh-CN" sz="2000" dirty="0"/>
              <a:t>语句的一般形式为：</a:t>
            </a:r>
          </a:p>
          <a:p>
            <a:r>
              <a:rPr lang="en-US" altLang="zh-CN" sz="2000" dirty="0"/>
              <a:t>    if(</a:t>
            </a:r>
            <a:r>
              <a:rPr lang="zh-CN" altLang="zh-CN" sz="2000" dirty="0"/>
              <a:t>表达式</a:t>
            </a:r>
            <a:r>
              <a:rPr lang="en-US" altLang="zh-CN" sz="2000" dirty="0"/>
              <a:t>)  </a:t>
            </a:r>
            <a:r>
              <a:rPr lang="zh-CN" altLang="zh-CN" sz="2000" dirty="0"/>
              <a:t>语句</a:t>
            </a:r>
          </a:p>
          <a:p>
            <a:r>
              <a:rPr lang="en-US" altLang="zh-CN" sz="2000" dirty="0"/>
              <a:t>2.</a:t>
            </a:r>
            <a:r>
              <a:rPr lang="zh-CN" altLang="zh-CN" sz="2000" dirty="0"/>
              <a:t>执行过程：执行单分支</a:t>
            </a:r>
            <a:r>
              <a:rPr lang="en-US" altLang="zh-CN" sz="2000" dirty="0"/>
              <a:t>if</a:t>
            </a:r>
            <a:r>
              <a:rPr lang="zh-CN" altLang="zh-CN" sz="2000" dirty="0"/>
              <a:t>语句时，首先判断表达式的值，若表达式值为非</a:t>
            </a:r>
            <a:r>
              <a:rPr lang="en-US" altLang="zh-CN" sz="2000" dirty="0"/>
              <a:t>O</a:t>
            </a:r>
            <a:r>
              <a:rPr lang="zh-CN" altLang="zh-CN" sz="2000" dirty="0"/>
              <a:t>，则执行表达式后面的语句；若表达式值为</a:t>
            </a:r>
            <a:r>
              <a:rPr lang="en-US" altLang="zh-CN" sz="2000" dirty="0"/>
              <a:t>0</a:t>
            </a:r>
            <a:r>
              <a:rPr lang="zh-CN" altLang="zh-CN" sz="2000" dirty="0"/>
              <a:t>，则不执行表达式后面的语句。</a:t>
            </a:r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7291104" y="1299673"/>
            <a:ext cx="4179153" cy="4872222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dirty="0"/>
              <a:t> 例</a:t>
            </a:r>
            <a:r>
              <a:rPr lang="en-US" altLang="zh-CN" dirty="0"/>
              <a:t>4.1 </a:t>
            </a:r>
            <a:r>
              <a:rPr lang="zh-CN" altLang="zh-CN" dirty="0"/>
              <a:t>输入一个实数，如果该数大于等于</a:t>
            </a:r>
            <a:r>
              <a:rPr lang="en-US" altLang="zh-CN" dirty="0"/>
              <a:t>0</a:t>
            </a:r>
            <a:r>
              <a:rPr lang="zh-CN" altLang="zh-CN" dirty="0"/>
              <a:t>，则输出它的平方根，当它小于</a:t>
            </a:r>
            <a:r>
              <a:rPr lang="en-US" altLang="zh-CN" dirty="0"/>
              <a:t>0</a:t>
            </a:r>
            <a:r>
              <a:rPr lang="zh-CN" altLang="zh-CN" dirty="0"/>
              <a:t>，则不做任何处理。</a:t>
            </a:r>
          </a:p>
          <a:p>
            <a:r>
              <a:rPr lang="zh-CN" altLang="zh-CN" dirty="0"/>
              <a:t>分析：</a:t>
            </a:r>
          </a:p>
          <a:p>
            <a:r>
              <a:rPr lang="zh-CN" altLang="zh-CN" dirty="0"/>
              <a:t>①输入数据，存入变量</a:t>
            </a:r>
            <a:r>
              <a:rPr lang="en-US" altLang="zh-CN" dirty="0"/>
              <a:t>x;</a:t>
            </a:r>
            <a:endParaRPr lang="zh-CN" altLang="zh-CN" dirty="0"/>
          </a:p>
          <a:p>
            <a:r>
              <a:rPr lang="zh-CN" altLang="zh-CN" dirty="0"/>
              <a:t>②</a:t>
            </a:r>
            <a:r>
              <a:rPr lang="en-US" altLang="zh-CN" dirty="0"/>
              <a:t>if(x&gt;=0),</a:t>
            </a:r>
            <a:r>
              <a:rPr lang="zh-CN" altLang="zh-CN" dirty="0"/>
              <a:t>计算</a:t>
            </a:r>
            <a:r>
              <a:rPr lang="en-US" altLang="zh-CN" dirty="0"/>
              <a:t>x</a:t>
            </a:r>
            <a:r>
              <a:rPr lang="zh-CN" altLang="zh-CN" dirty="0"/>
              <a:t>的平方根。</a:t>
            </a:r>
          </a:p>
          <a:p>
            <a:r>
              <a:rPr lang="zh-CN" altLang="zh-CN" dirty="0"/>
              <a:t>程序：</a:t>
            </a:r>
          </a:p>
          <a:p>
            <a:r>
              <a:rPr lang="en-US" altLang="zh-CN" dirty="0"/>
              <a:t>#include&lt;stdio.h&gt;</a:t>
            </a:r>
            <a:endParaRPr lang="zh-CN" altLang="zh-CN" dirty="0"/>
          </a:p>
          <a:p>
            <a:r>
              <a:rPr lang="en-US" altLang="zh-CN" dirty="0"/>
              <a:t>#include&lt;math.h&gt;</a:t>
            </a:r>
            <a:endParaRPr lang="zh-CN" altLang="zh-CN" dirty="0"/>
          </a:p>
          <a:p>
            <a:r>
              <a:rPr lang="en-US" altLang="zh-CN" dirty="0"/>
              <a:t>main()</a:t>
            </a:r>
            <a:endParaRPr lang="zh-CN" altLang="zh-CN" dirty="0"/>
          </a:p>
          <a:p>
            <a:r>
              <a:rPr lang="en-US" altLang="zh-CN" dirty="0"/>
              <a:t>{</a:t>
            </a:r>
            <a:endParaRPr lang="zh-CN" altLang="zh-CN" dirty="0"/>
          </a:p>
          <a:p>
            <a:r>
              <a:rPr lang="en-US" altLang="zh-CN" dirty="0"/>
              <a:t>double x;</a:t>
            </a:r>
            <a:endParaRPr lang="zh-CN" altLang="zh-CN" dirty="0"/>
          </a:p>
          <a:p>
            <a:r>
              <a:rPr lang="en-US" altLang="zh-CN" dirty="0"/>
              <a:t>scanf("%lf",&amp;x);</a:t>
            </a:r>
            <a:endParaRPr lang="zh-CN" altLang="zh-CN" dirty="0"/>
          </a:p>
          <a:p>
            <a:r>
              <a:rPr lang="en-US" altLang="zh-CN" dirty="0"/>
              <a:t>if(x&gt;=0)</a:t>
            </a:r>
            <a:endParaRPr lang="zh-CN" altLang="zh-CN" dirty="0"/>
          </a:p>
          <a:p>
            <a:r>
              <a:rPr lang="en-US" altLang="zh-CN" dirty="0"/>
              <a:t>    printf("%10.6f",sqrt(x));       /* sqrt(x)</a:t>
            </a:r>
            <a:r>
              <a:rPr lang="zh-CN" altLang="zh-CN" dirty="0"/>
              <a:t>开平方库函数调用 </a:t>
            </a:r>
            <a:r>
              <a:rPr lang="en-US" altLang="zh-CN" dirty="0"/>
              <a:t>*/</a:t>
            </a:r>
            <a:endParaRPr lang="zh-CN" altLang="zh-CN" dirty="0"/>
          </a:p>
          <a:p>
            <a:r>
              <a:rPr lang="en-US" altLang="zh-CN" dirty="0"/>
              <a:t>        }</a:t>
            </a:r>
            <a:endParaRPr lang="zh-CN" altLang="zh-CN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036498" y="214797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4582860"/>
              </p:ext>
            </p:extLst>
          </p:nvPr>
        </p:nvGraphicFramePr>
        <p:xfrm>
          <a:off x="3036498" y="2147978"/>
          <a:ext cx="4600575" cy="277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r:id="rId3" imgW="4600448" imgH="2771673" progId="Visio.Drawing.11">
                  <p:embed/>
                </p:oleObj>
              </mc:Choice>
              <mc:Fallback>
                <p:oleObj r:id="rId3" imgW="4600448" imgH="2771673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6498" y="2147978"/>
                        <a:ext cx="4600575" cy="2771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9029464"/>
      </p:ext>
    </p:extLst>
  </p:cSld>
  <p:clrMapOvr>
    <a:masterClrMapping/>
  </p:clrMapOvr>
</p:sld>
</file>

<file path=ppt/theme/theme1.xml><?xml version="1.0" encoding="utf-8"?>
<a:theme xmlns:a="http://schemas.openxmlformats.org/drawingml/2006/main" name="欢迎文档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715131_TF10001108.potx" id="{D183F7B2-BB7C-4769-A654-F50CCFED9CE6}" vid="{19F569AA-F1B7-4CD3-A3E0-DFBF7B5FB0CC}"/>
    </a:ext>
  </a:extLst>
</a:theme>
</file>

<file path=ppt/theme/theme2.xml><?xml version="1.0" encoding="utf-8"?>
<a:theme xmlns:a="http://schemas.openxmlformats.org/drawingml/2006/main" name="办公室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8a52e8c320b9a064ae3583ae3861c9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8020cb39231a0945110f9cd888b521a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D7FC771-7DFE-49DA-B577-71181BFBCB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50072C5-DDE0-4258-BA7A-4D4B80DFA632}">
  <ds:schemaRefs>
    <ds:schemaRef ds:uri="http://purl.org/dc/elements/1.1/"/>
    <ds:schemaRef ds:uri="http://schemas.microsoft.com/office/2006/documentManagement/types"/>
    <ds:schemaRef ds:uri="http://purl.org/dc/dcmitype/"/>
    <ds:schemaRef ds:uri="http://schemas.microsoft.com/office/2006/metadata/properties"/>
    <ds:schemaRef ds:uri="71af3243-3dd4-4a8d-8c0d-dd76da1f02a5"/>
    <ds:schemaRef ds:uri="http://www.w3.org/XML/1998/namespace"/>
    <ds:schemaRef ds:uri="16c05727-aa75-4e4a-9b5f-8a80a1165891"/>
    <ds:schemaRef ds:uri="http://purl.org/dc/terms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7EE8C63A-4744-4DE4-BB49-0FF0B5375C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欢迎使用 PowerPoint</Template>
  <TotalTime>0</TotalTime>
  <Words>3165</Words>
  <PresentationFormat>宽屏</PresentationFormat>
  <Paragraphs>373</Paragraphs>
  <Slides>22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Microsoft YaHei UI</vt:lpstr>
      <vt:lpstr>宋体</vt:lpstr>
      <vt:lpstr>幼圆</vt:lpstr>
      <vt:lpstr>Arial</vt:lpstr>
      <vt:lpstr>Calibri</vt:lpstr>
      <vt:lpstr>Cambria</vt:lpstr>
      <vt:lpstr>Segoe UI</vt:lpstr>
      <vt:lpstr>Segoe UI Light</vt:lpstr>
      <vt:lpstr>Times New Roman</vt:lpstr>
      <vt:lpstr>Wingdings</vt:lpstr>
      <vt:lpstr>欢迎文档</vt:lpstr>
      <vt:lpstr>Visio.Drawing.11</vt:lpstr>
      <vt:lpstr>Equation.3</vt:lpstr>
      <vt:lpstr>C语言程序设计</vt:lpstr>
      <vt:lpstr>第4章 选择结构程序设计</vt:lpstr>
      <vt:lpstr>4.1  关系运算符与关系表达式</vt:lpstr>
      <vt:lpstr>4.1.2  关系表达式</vt:lpstr>
      <vt:lpstr>4.2  逻辑运算符与逻辑表达式</vt:lpstr>
      <vt:lpstr>4.2.1  逻辑运算符</vt:lpstr>
      <vt:lpstr>4.2.2  逻辑表达式</vt:lpstr>
      <vt:lpstr>4.3  条件运算符与条件表达式</vt:lpstr>
      <vt:lpstr>4.4  if语句</vt:lpstr>
      <vt:lpstr>4.4.2  双分支if语句</vt:lpstr>
      <vt:lpstr>4.4.3  多分支if语句</vt:lpstr>
      <vt:lpstr>4.4.4  if语句的嵌套</vt:lpstr>
      <vt:lpstr>4.5  switch语句</vt:lpstr>
      <vt:lpstr>4.5  switch语句</vt:lpstr>
      <vt:lpstr>4.5  switch语句</vt:lpstr>
      <vt:lpstr>4.6   选择结构程序综合举例</vt:lpstr>
      <vt:lpstr>4.6   选择结构程序综合举例</vt:lpstr>
      <vt:lpstr>4.6   选择结构程序综合举例</vt:lpstr>
      <vt:lpstr>4.6   选择结构程序综合举例</vt:lpstr>
      <vt:lpstr>4.6   选择结构程序综合举例</vt:lpstr>
      <vt:lpstr>4.6   选择结构程序综合举例</vt:lpstr>
      <vt:lpstr>作业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dcterms:created xsi:type="dcterms:W3CDTF">2024-02-10T23:59:59Z</dcterms:created>
  <dcterms:modified xsi:type="dcterms:W3CDTF">2024-02-13T03:28:27Z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