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4"/>
  </p:sldMasterIdLst>
  <p:notesMasterIdLst>
    <p:notesMasterId r:id="rId36"/>
  </p:notesMasterIdLst>
  <p:handoutMasterIdLst>
    <p:handoutMasterId r:id="rId37"/>
  </p:handoutMasterIdLst>
  <p:sldIdLst>
    <p:sldId id="256" r:id="rId5"/>
    <p:sldId id="283" r:id="rId6"/>
    <p:sldId id="284" r:id="rId7"/>
    <p:sldId id="285" r:id="rId8"/>
    <p:sldId id="286" r:id="rId9"/>
    <p:sldId id="287" r:id="rId10"/>
    <p:sldId id="288" r:id="rId11"/>
    <p:sldId id="306" r:id="rId12"/>
    <p:sldId id="305" r:id="rId13"/>
    <p:sldId id="307" r:id="rId14"/>
    <p:sldId id="304" r:id="rId15"/>
    <p:sldId id="303" r:id="rId16"/>
    <p:sldId id="302" r:id="rId17"/>
    <p:sldId id="301" r:id="rId18"/>
    <p:sldId id="300" r:id="rId19"/>
    <p:sldId id="299" r:id="rId20"/>
    <p:sldId id="298" r:id="rId21"/>
    <p:sldId id="297" r:id="rId22"/>
    <p:sldId id="308" r:id="rId23"/>
    <p:sldId id="309" r:id="rId24"/>
    <p:sldId id="312" r:id="rId25"/>
    <p:sldId id="311" r:id="rId26"/>
    <p:sldId id="296" r:id="rId27"/>
    <p:sldId id="295" r:id="rId28"/>
    <p:sldId id="313" r:id="rId29"/>
    <p:sldId id="293" r:id="rId30"/>
    <p:sldId id="292" r:id="rId31"/>
    <p:sldId id="291" r:id="rId32"/>
    <p:sldId id="290" r:id="rId33"/>
    <p:sldId id="289" r:id="rId34"/>
    <p:sldId id="282" r:id="rId35"/>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欢迎" id="{E75E278A-FF0E-49A4-B170-79828D63BBAD}">
          <p14:sldIdLst>
            <p14:sldId id="256"/>
          </p14:sldIdLst>
        </p14:section>
        <p14:section name="设计、平滑、添加注释、协作、操作说明搜索" id="{B9B51309-D148-4332-87C2-07BE32FBCA3B}">
          <p14:sldIdLst>
            <p14:sldId id="283"/>
            <p14:sldId id="284"/>
            <p14:sldId id="285"/>
            <p14:sldId id="286"/>
            <p14:sldId id="287"/>
            <p14:sldId id="288"/>
            <p14:sldId id="306"/>
            <p14:sldId id="305"/>
            <p14:sldId id="307"/>
            <p14:sldId id="304"/>
            <p14:sldId id="303"/>
            <p14:sldId id="302"/>
            <p14:sldId id="301"/>
            <p14:sldId id="300"/>
            <p14:sldId id="299"/>
            <p14:sldId id="298"/>
            <p14:sldId id="297"/>
            <p14:sldId id="308"/>
            <p14:sldId id="309"/>
            <p14:sldId id="312"/>
            <p14:sldId id="311"/>
            <p14:sldId id="296"/>
            <p14:sldId id="295"/>
            <p14:sldId id="313"/>
            <p14:sldId id="293"/>
            <p14:sldId id="292"/>
            <p14:sldId id="291"/>
            <p14:sldId id="290"/>
            <p14:sldId id="289"/>
          </p14:sldIdLst>
        </p14:section>
        <p14:section name="了解详细信息" id="{2CC34DB2-6590-42C0-AD4B-A04C6060184E}">
          <p14:sldIdLst>
            <p14:sldId id="28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4726"/>
    <a:srgbClr val="404040"/>
    <a:srgbClr val="FF9B45"/>
    <a:srgbClr val="DD462F"/>
    <a:srgbClr val="F8CFB6"/>
    <a:srgbClr val="F8CAB6"/>
    <a:srgbClr val="923922"/>
    <a:srgbClr val="F5F5F5"/>
    <a:srgbClr val="F2F2F2"/>
    <a:srgbClr val="D2B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379" autoAdjust="0"/>
  </p:normalViewPr>
  <p:slideViewPr>
    <p:cSldViewPr snapToGrid="0">
      <p:cViewPr varScale="1">
        <p:scale>
          <a:sx n="107" d="100"/>
          <a:sy n="107" d="100"/>
        </p:scale>
        <p:origin x="672" y="102"/>
      </p:cViewPr>
      <p:guideLst>
        <p:guide orient="horz" pos="2160"/>
        <p:guide pos="3840"/>
      </p:guideLst>
    </p:cSldViewPr>
  </p:slideViewPr>
  <p:outlineViewPr>
    <p:cViewPr>
      <p:scale>
        <a:sx n="33" d="100"/>
        <a:sy n="33" d="100"/>
      </p:scale>
      <p:origin x="0" y="-2329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7" d="100"/>
          <a:sy n="77" d="100"/>
        </p:scale>
        <p:origin x="401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8DCC1CE-327E-4905-BC7C-3C0AE3B60D6C}" type="datetime1">
              <a:rPr lang="zh-CN" altLang="en-US" smtClean="0">
                <a:latin typeface="Microsoft YaHei UI" panose="020B0503020204020204" pitchFamily="34" charset="-122"/>
                <a:ea typeface="Microsoft YaHei UI" panose="020B0503020204020204" pitchFamily="34" charset="-122"/>
              </a:rPr>
              <a:t>2024/2/14</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679768-A2FC-4D08-91F6-8DCE6C566B36}" type="slidenum">
              <a:rPr lang="en-US" altLang="zh-CN" smtClean="0">
                <a:latin typeface="Microsoft YaHei UI" panose="020B0503020204020204" pitchFamily="34" charset="-122"/>
                <a:ea typeface="Microsoft YaHei UI" panose="020B0503020204020204" pitchFamily="34" charset="-122"/>
              </a:rPr>
              <a:t>‹#›</a:t>
            </a:fld>
            <a:endParaRPr lang="zh-CN" altLang="en-US">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830255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56F2ECAB-FF34-48C3-94CF-D49698A33E3C}" type="datetime1">
              <a:rPr lang="zh-CN" altLang="en-US" smtClean="0"/>
              <a:pPr/>
              <a:t>2024/2/14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F61EA0F-A667-4B49-8422-0062BC55E249}" type="slidenum">
              <a:rPr lang="en-US" altLang="zh-CN" smtClean="0"/>
              <a:pPr/>
              <a:t>‹#›</a:t>
            </a:fld>
            <a:endParaRPr lang="zh-CN" alt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4" name="幻灯片编号占位符 3"/>
          <p:cNvSpPr>
            <a:spLocks noGrp="1"/>
          </p:cNvSpPr>
          <p:nvPr>
            <p:ph type="sldNum" sz="quarter" idx="10"/>
          </p:nvPr>
        </p:nvSpPr>
        <p:spPr/>
        <p:txBody>
          <a:bodyPr rtlCol="0"/>
          <a:lstStyle/>
          <a:p>
            <a:pPr rtl="0"/>
            <a:fld id="{DF61EA0F-A667-4B49-8422-0062BC55E249}" type="slidenum">
              <a:rPr lang="en-US" altLang="zh-CN" smtClean="0"/>
              <a:t>1</a:t>
            </a:fld>
            <a:endParaRPr lang="zh-CN" altLang="en-US"/>
          </a:p>
        </p:txBody>
      </p:sp>
    </p:spTree>
    <p:extLst>
      <p:ext uri="{BB962C8B-B14F-4D97-AF65-F5344CB8AC3E}">
        <p14:creationId xmlns:p14="http://schemas.microsoft.com/office/powerpoint/2010/main" val="1011769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r>
              <a:rPr lang="zh-CN" altLang="en-US" noProof="0" dirty="0">
                <a:latin typeface="Microsoft YaHei UI" panose="020B0503020204020204" pitchFamily="34" charset="-122"/>
                <a:ea typeface="Microsoft YaHei UI" panose="020B0503020204020204" pitchFamily="34" charset="-122"/>
              </a:rPr>
              <a:t>在“幻灯片放映”模式下，选择箭头访问相应链接。</a:t>
            </a:r>
          </a:p>
        </p:txBody>
      </p:sp>
      <p:sp>
        <p:nvSpPr>
          <p:cNvPr id="4" name="灯片编号占位符 3"/>
          <p:cNvSpPr>
            <a:spLocks noGrp="1"/>
          </p:cNvSpPr>
          <p:nvPr>
            <p:ph type="sldNum" sz="quarter" idx="10"/>
          </p:nvPr>
        </p:nvSpPr>
        <p:spPr/>
        <p:txBody>
          <a:bodyPr rtlCol="0"/>
          <a:lstStyle/>
          <a:p>
            <a:pPr rtl="0"/>
            <a:fld id="{DF61EA0F-A667-4B49-8422-0062BC55E249}" type="slidenum">
              <a:rPr lang="en-US" altLang="zh-CN" smtClean="0"/>
              <a:t>31</a:t>
            </a:fld>
            <a:endParaRPr lang="zh-CN" altLang="en-US"/>
          </a:p>
        </p:txBody>
      </p:sp>
    </p:spTree>
    <p:extLst>
      <p:ext uri="{BB962C8B-B14F-4D97-AF65-F5344CB8AC3E}">
        <p14:creationId xmlns:p14="http://schemas.microsoft.com/office/powerpoint/2010/main" val="3421780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长方形 6"/>
          <p:cNvSpPr/>
          <p:nvPr userDrawn="1"/>
        </p:nvSpPr>
        <p:spPr bwMode="blackWhite">
          <a:xfrm>
            <a:off x="254950" y="262784"/>
            <a:ext cx="11682101" cy="633243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Tree>
    <p:extLst>
      <p:ext uri="{BB962C8B-B14F-4D97-AF65-F5344CB8AC3E}">
        <p14:creationId xmlns:p14="http://schemas.microsoft.com/office/powerpoint/2010/main" val="1718549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矩形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cxnSp>
        <p:nvCxnSpPr>
          <p:cNvPr id="12" name="直接连接符​ 11"/>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a:xfrm>
            <a:off x="521207" y="448056"/>
            <a:ext cx="11066359" cy="640080"/>
          </a:xfrm>
        </p:spPr>
        <p:txBody>
          <a:bodyPr rtlCol="0" anchor="b" anchorCtr="0">
            <a:normAutofit/>
          </a:bodyPr>
          <a:lstStyle>
            <a:lvl1pPr>
              <a:defRPr sz="2800">
                <a:solidFill>
                  <a:schemeClr val="bg2">
                    <a:lumMod val="25000"/>
                  </a:schemeClr>
                </a:solidFill>
                <a:latin typeface="Microsoft YaHei UI" panose="020B0503020204020204" pitchFamily="34" charset="-122"/>
                <a:ea typeface="Microsoft YaHei UI" panose="020B0503020204020204" pitchFamily="34" charset="-122"/>
              </a:defRPr>
            </a:lvl1pPr>
          </a:lstStyle>
          <a:p>
            <a:pPr rtl="0"/>
            <a:r>
              <a:rPr lang="zh-CN" altLang="en-US" noProof="0" dirty="0" smtClean="0"/>
              <a:t>单击此处编辑母版标题样式</a:t>
            </a:r>
            <a:endParaRPr lang="zh-CN" altLang="en-US" noProof="0" dirty="0"/>
          </a:p>
        </p:txBody>
      </p:sp>
      <p:sp>
        <p:nvSpPr>
          <p:cNvPr id="3" name="内容占位符 2"/>
          <p:cNvSpPr>
            <a:spLocks noGrp="1"/>
          </p:cNvSpPr>
          <p:nvPr>
            <p:ph sz="quarter" idx="10"/>
          </p:nvPr>
        </p:nvSpPr>
        <p:spPr>
          <a:xfrm>
            <a:off x="539496" y="1304649"/>
            <a:ext cx="11193880" cy="4791045"/>
          </a:xfrm>
        </p:spPr>
        <p:txBody>
          <a:bodyPr vert="horz" lIns="91440" tIns="45720" rIns="91440" bIns="45720" rtlCol="0">
            <a:normAutofit/>
          </a:bodyPr>
          <a:lstStyle>
            <a:lvl1pPr marL="342900" indent="-342900">
              <a:buFont typeface="Wingdings" panose="05000000000000000000" pitchFamily="2" charset="2"/>
              <a:buChar char="n"/>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marL="228600" indent="-228600">
              <a:buFont typeface="Wingdings" panose="05000000000000000000" pitchFamily="2" charset="2"/>
              <a:buChar char="n"/>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marL="342900" indent="-342900">
              <a:buFont typeface="Wingdings" panose="05000000000000000000" pitchFamily="2" charset="2"/>
              <a:buChar char="n"/>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marL="342900" indent="-342900">
              <a:buFont typeface="Wingdings" panose="05000000000000000000" pitchFamily="2" charset="2"/>
              <a:buChar char="n"/>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marL="342900" indent="-342900">
              <a:buFont typeface="Wingdings" panose="05000000000000000000" pitchFamily="2" charset="2"/>
              <a:buChar char="n"/>
              <a:defRPr lang="en-US" sz="200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smtClean="0"/>
              <a:t>编辑母版文本样式</a:t>
            </a:r>
          </a:p>
          <a:p>
            <a:pPr marL="0" lvl="1" indent="0" rtl="0">
              <a:lnSpc>
                <a:spcPct val="150000"/>
              </a:lnSpc>
              <a:spcBef>
                <a:spcPts val="1000"/>
              </a:spcBef>
              <a:spcAft>
                <a:spcPts val="1200"/>
              </a:spcAft>
              <a:buNone/>
            </a:pPr>
            <a:r>
              <a:rPr lang="zh-CN" altLang="en-US" noProof="0" smtClean="0"/>
              <a:t>第二级</a:t>
            </a:r>
          </a:p>
          <a:p>
            <a:pPr marL="0" lvl="2" indent="0" rtl="0">
              <a:lnSpc>
                <a:spcPct val="150000"/>
              </a:lnSpc>
              <a:spcBef>
                <a:spcPts val="1000"/>
              </a:spcBef>
              <a:spcAft>
                <a:spcPts val="1200"/>
              </a:spcAft>
              <a:buNone/>
            </a:pPr>
            <a:r>
              <a:rPr lang="zh-CN" altLang="en-US" noProof="0" smtClean="0"/>
              <a:t>第三级</a:t>
            </a:r>
          </a:p>
          <a:p>
            <a:pPr marL="0" lvl="3" indent="0" rtl="0">
              <a:lnSpc>
                <a:spcPct val="150000"/>
              </a:lnSpc>
              <a:spcBef>
                <a:spcPts val="1000"/>
              </a:spcBef>
              <a:spcAft>
                <a:spcPts val="1200"/>
              </a:spcAft>
              <a:buNone/>
            </a:pPr>
            <a:r>
              <a:rPr lang="zh-CN" altLang="en-US" noProof="0" smtClean="0"/>
              <a:t>第四级</a:t>
            </a:r>
          </a:p>
          <a:p>
            <a:pPr marL="0" lvl="4" indent="0" rtl="0">
              <a:lnSpc>
                <a:spcPct val="150000"/>
              </a:lnSpc>
              <a:spcBef>
                <a:spcPts val="1000"/>
              </a:spcBef>
              <a:spcAft>
                <a:spcPts val="1200"/>
              </a:spcAft>
              <a:buNone/>
            </a:pPr>
            <a:r>
              <a:rPr lang="zh-CN" altLang="en-US" noProof="0" smtClean="0"/>
              <a:t>第五级</a:t>
            </a:r>
            <a:endParaRPr lang="zh-CN" altLang="en-US" noProof="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3CF7612A-7C7D-41EF-9275-BA82F6A6A076}" type="datetime1">
              <a:rPr lang="zh-CN" altLang="en-US" smtClean="0"/>
              <a:t>2024/2/14</a:t>
            </a:fld>
            <a:endParaRPr lang="zh-CN" altLang="en-US"/>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spTree>
    <p:extLst>
      <p:ext uri="{BB962C8B-B14F-4D97-AF65-F5344CB8AC3E}">
        <p14:creationId xmlns:p14="http://schemas.microsoft.com/office/powerpoint/2010/main" val="218583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长方形 8"/>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10" name="矩形 9"/>
          <p:cNvSpPr/>
          <p:nvPr userDrawn="1"/>
        </p:nvSpPr>
        <p:spPr bwMode="blackWhite">
          <a:xfrm>
            <a:off x="254950" y="262784"/>
            <a:ext cx="11682101" cy="207264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a:xfrm>
            <a:off x="521208" y="1536192"/>
            <a:ext cx="6876288" cy="640080"/>
          </a:xfrm>
        </p:spPr>
        <p:txBody>
          <a:bodyPr rtlCol="0">
            <a:normAutofit/>
          </a:bodyPr>
          <a:lstStyle>
            <a:lvl1pPr>
              <a:defRPr sz="36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7" name="内容占位符 6"/>
          <p:cNvSpPr>
            <a:spLocks noGrp="1"/>
          </p:cNvSpPr>
          <p:nvPr>
            <p:ph sz="quarter" idx="13"/>
          </p:nvPr>
        </p:nvSpPr>
        <p:spPr>
          <a:xfrm>
            <a:off x="539495" y="2560320"/>
            <a:ext cx="11397555" cy="3977640"/>
          </a:xfrm>
        </p:spPr>
        <p:txBody>
          <a:bodyPr vert="horz" lIns="91440" tIns="45720" rIns="91440" bIns="45720" rtlCol="0">
            <a:normAutofit/>
          </a:bodyPr>
          <a:lstStyle>
            <a:lvl1pPr>
              <a:defRPr lang="en-US" sz="20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defRPr lang="en-US" sz="20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defRPr lang="en-US" sz="20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defRPr lang="en-US" sz="20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defRPr lang="en-US" sz="2000" dirty="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dirty="0" smtClean="0"/>
              <a:t>编辑母版文本样式</a:t>
            </a:r>
          </a:p>
          <a:p>
            <a:pPr marL="0" lvl="1" indent="0" rtl="0">
              <a:lnSpc>
                <a:spcPct val="150000"/>
              </a:lnSpc>
              <a:spcBef>
                <a:spcPts val="1000"/>
              </a:spcBef>
              <a:spcAft>
                <a:spcPts val="1200"/>
              </a:spcAft>
              <a:buNone/>
            </a:pPr>
            <a:r>
              <a:rPr lang="zh-CN" altLang="en-US" noProof="0" dirty="0" smtClean="0"/>
              <a:t>第二级</a:t>
            </a:r>
          </a:p>
          <a:p>
            <a:pPr marL="0" lvl="2" indent="0" rtl="0">
              <a:lnSpc>
                <a:spcPct val="150000"/>
              </a:lnSpc>
              <a:spcBef>
                <a:spcPts val="1000"/>
              </a:spcBef>
              <a:spcAft>
                <a:spcPts val="1200"/>
              </a:spcAft>
              <a:buNone/>
            </a:pPr>
            <a:r>
              <a:rPr lang="zh-CN" altLang="en-US" noProof="0" dirty="0" smtClean="0"/>
              <a:t>第三级</a:t>
            </a:r>
          </a:p>
          <a:p>
            <a:pPr marL="0" lvl="3" indent="0" rtl="0">
              <a:lnSpc>
                <a:spcPct val="150000"/>
              </a:lnSpc>
              <a:spcBef>
                <a:spcPts val="1000"/>
              </a:spcBef>
              <a:spcAft>
                <a:spcPts val="1200"/>
              </a:spcAft>
              <a:buNone/>
            </a:pPr>
            <a:r>
              <a:rPr lang="zh-CN" altLang="en-US" noProof="0" dirty="0" smtClean="0"/>
              <a:t>第四级</a:t>
            </a:r>
          </a:p>
          <a:p>
            <a:pPr marL="0" lvl="4" indent="0" rtl="0">
              <a:lnSpc>
                <a:spcPct val="150000"/>
              </a:lnSpc>
              <a:spcBef>
                <a:spcPts val="1000"/>
              </a:spcBef>
              <a:spcAft>
                <a:spcPts val="1200"/>
              </a:spcAft>
              <a:buNone/>
            </a:pPr>
            <a:r>
              <a:rPr lang="zh-CN" altLang="en-US" noProof="0" dirty="0" smtClean="0"/>
              <a:t>第五级</a:t>
            </a:r>
            <a:endParaRPr lang="zh-CN" altLang="en-US" noProof="0" dirty="0"/>
          </a:p>
        </p:txBody>
      </p:sp>
    </p:spTree>
    <p:extLst>
      <p:ext uri="{BB962C8B-B14F-4D97-AF65-F5344CB8AC3E}">
        <p14:creationId xmlns:p14="http://schemas.microsoft.com/office/powerpoint/2010/main" val="13356555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占位符 1"/>
          <p:cNvSpPr>
            <a:spLocks noGrp="1"/>
          </p:cNvSpPr>
          <p:nvPr>
            <p:ph type="title"/>
          </p:nvPr>
        </p:nvSpPr>
        <p:spPr>
          <a:xfrm>
            <a:off x="521208" y="448056"/>
            <a:ext cx="11066358" cy="640080"/>
          </a:xfrm>
          <a:prstGeom prst="rect">
            <a:avLst/>
          </a:prstGeom>
        </p:spPr>
        <p:txBody>
          <a:bodyPr vert="horz" lIns="91440" tIns="45720" rIns="91440" bIns="45720" rtlCol="0" anchor="b" anchorCtr="0">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539496" y="1375873"/>
            <a:ext cx="11048070" cy="4719822"/>
          </a:xfrm>
          <a:prstGeom prst="rect">
            <a:avLst/>
          </a:prstGeom>
        </p:spPr>
        <p:txBody>
          <a:bodyPr vert="horz" lIns="91440" tIns="45720" rIns="91440" bIns="45720" rtlCol="0">
            <a:normAutofit/>
          </a:bodyPr>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03B070BE-7F39-4CFE-B298-8B89566852DF}" type="datetime1">
              <a:rPr lang="zh-CN" altLang="en-US" smtClean="0"/>
              <a:t>2024/2/14</a:t>
            </a:fld>
            <a:endParaRPr lang="zh-CN" altLang="en-US"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cxnSp>
        <p:nvCxnSpPr>
          <p:cNvPr id="8" name="直接连接符 7"/>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lvl1pPr algn="l" defTabSz="914400" rtl="0" eaLnBrk="1" latinLnBrk="0" hangingPunct="1">
        <a:spcBef>
          <a:spcPct val="0"/>
        </a:spcBef>
        <a:buNone/>
        <a:defRPr sz="28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oleObject2.bin"/><Relationship Id="rId4" Type="http://schemas.openxmlformats.org/officeDocument/2006/relationships/image" Target="../media/image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5.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64324"/>
            <a:ext cx="10515600" cy="2387600"/>
          </a:xfrm>
        </p:spPr>
        <p:txBody>
          <a:bodyPr rtlCol="0" anchor="ctr" anchorCtr="0">
            <a:normAutofit/>
          </a:bodyPr>
          <a:lstStyle/>
          <a:p>
            <a:pPr rtl="0"/>
            <a:r>
              <a:rPr lang="en-US" altLang="zh-CN" sz="4800" dirty="0" smtClean="0">
                <a:solidFill>
                  <a:schemeClr val="bg1"/>
                </a:solidFill>
              </a:rPr>
              <a:t>C</a:t>
            </a:r>
            <a:r>
              <a:rPr lang="zh-CN" altLang="en-US" sz="4800" dirty="0" smtClean="0">
                <a:solidFill>
                  <a:schemeClr val="bg1"/>
                </a:solidFill>
              </a:rPr>
              <a:t>语言程序设计</a:t>
            </a:r>
            <a:endParaRPr lang="en-US" altLang="zh-CN" sz="4800" dirty="0">
              <a:solidFill>
                <a:schemeClr val="bg1"/>
              </a:solidFill>
            </a:endParaRPr>
          </a:p>
        </p:txBody>
      </p:sp>
      <p:sp>
        <p:nvSpPr>
          <p:cNvPr id="3" name="副标题 2"/>
          <p:cNvSpPr>
            <a:spLocks noGrp="1"/>
          </p:cNvSpPr>
          <p:nvPr>
            <p:ph type="subTitle" idx="4294967295"/>
          </p:nvPr>
        </p:nvSpPr>
        <p:spPr>
          <a:xfrm>
            <a:off x="838200" y="3551924"/>
            <a:ext cx="9582736" cy="1137793"/>
          </a:xfrm>
        </p:spPr>
        <p:txBody>
          <a:bodyPr rtlCol="0">
            <a:normAutofit/>
          </a:bodyPr>
          <a:lstStyle/>
          <a:p>
            <a:pPr marL="0" indent="0">
              <a:buNone/>
            </a:pPr>
            <a:r>
              <a:rPr lang="zh-CN" altLang="en-US" sz="2400" dirty="0" smtClean="0">
                <a:solidFill>
                  <a:schemeClr val="bg1"/>
                </a:solidFill>
              </a:rPr>
              <a:t>第</a:t>
            </a:r>
            <a:r>
              <a:rPr lang="en-US" altLang="zh-CN" sz="2400" dirty="0" smtClean="0">
                <a:solidFill>
                  <a:schemeClr val="bg1"/>
                </a:solidFill>
              </a:rPr>
              <a:t>7</a:t>
            </a:r>
            <a:r>
              <a:rPr lang="zh-CN" altLang="en-US" dirty="0" smtClean="0">
                <a:solidFill>
                  <a:schemeClr val="bg1"/>
                </a:solidFill>
              </a:rPr>
              <a:t>章  函数</a:t>
            </a:r>
            <a:endParaRPr lang="zh-CN" altLang="en-US" sz="2400" dirty="0">
              <a:solidFill>
                <a:schemeClr val="bg1"/>
              </a:solidFill>
            </a:endParaRPr>
          </a:p>
        </p:txBody>
      </p:sp>
    </p:spTree>
    <p:extLst>
      <p:ext uri="{BB962C8B-B14F-4D97-AF65-F5344CB8AC3E}">
        <p14:creationId xmlns:p14="http://schemas.microsoft.com/office/powerpoint/2010/main" val="2471807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04649"/>
            <a:ext cx="5305492" cy="4791045"/>
          </a:xfrm>
        </p:spPr>
        <p:txBody>
          <a:bodyPr>
            <a:normAutofit fontScale="70000" lnSpcReduction="20000"/>
          </a:bodyPr>
          <a:lstStyle/>
          <a:p>
            <a:pPr marL="0" indent="0">
              <a:buNone/>
            </a:pPr>
            <a:r>
              <a:rPr lang="zh-CN" altLang="zh-CN" dirty="0" smtClean="0">
                <a:solidFill>
                  <a:schemeClr val="bg2">
                    <a:lumMod val="25000"/>
                  </a:schemeClr>
                </a:solidFill>
              </a:rPr>
              <a:t>（</a:t>
            </a:r>
            <a:r>
              <a:rPr lang="en-US" altLang="zh-CN" dirty="0">
                <a:solidFill>
                  <a:schemeClr val="bg2">
                    <a:lumMod val="25000"/>
                  </a:schemeClr>
                </a:solidFill>
              </a:rPr>
              <a:t>2</a:t>
            </a:r>
            <a:r>
              <a:rPr lang="zh-CN" altLang="zh-CN" dirty="0">
                <a:solidFill>
                  <a:schemeClr val="bg2">
                    <a:lumMod val="25000"/>
                  </a:schemeClr>
                </a:solidFill>
              </a:rPr>
              <a:t>）再编写主函数</a:t>
            </a:r>
          </a:p>
          <a:p>
            <a:pPr marL="0" indent="358775">
              <a:buNone/>
            </a:pPr>
            <a:r>
              <a:rPr lang="en-US" altLang="zh-CN" dirty="0">
                <a:solidFill>
                  <a:schemeClr val="bg2">
                    <a:lumMod val="25000"/>
                  </a:schemeClr>
                </a:solidFill>
              </a:rPr>
              <a:t>#include&lt;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358775">
              <a:buNone/>
            </a:pPr>
            <a:r>
              <a:rPr lang="en-US" altLang="zh-CN" dirty="0" err="1">
                <a:solidFill>
                  <a:schemeClr val="bg2">
                    <a:lumMod val="25000"/>
                  </a:schemeClr>
                </a:solidFill>
              </a:rPr>
              <a:t>int</a:t>
            </a:r>
            <a:r>
              <a:rPr lang="en-US" altLang="zh-CN" dirty="0">
                <a:solidFill>
                  <a:schemeClr val="bg2">
                    <a:lumMod val="25000"/>
                  </a:schemeClr>
                </a:solidFill>
              </a:rPr>
              <a:t>  main</a:t>
            </a:r>
            <a:r>
              <a:rPr lang="zh-CN" altLang="zh-CN" dirty="0">
                <a:solidFill>
                  <a:schemeClr val="bg2">
                    <a:lumMod val="25000"/>
                  </a:schemeClr>
                </a:solidFill>
              </a:rPr>
              <a:t>（）</a:t>
            </a:r>
          </a:p>
          <a:p>
            <a:pPr marL="0" indent="358775">
              <a:buNone/>
            </a:pPr>
            <a:r>
              <a:rPr lang="en-US" altLang="zh-CN" dirty="0">
                <a:solidFill>
                  <a:schemeClr val="bg2">
                    <a:lumMod val="25000"/>
                  </a:schemeClr>
                </a:solidFill>
              </a:rPr>
              <a:t>{</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max</a:t>
            </a:r>
            <a:r>
              <a:rPr lang="zh-CN" altLang="zh-CN" dirty="0">
                <a:solidFill>
                  <a:schemeClr val="bg2">
                    <a:lumMod val="25000"/>
                  </a:schemeClr>
                </a:solidFill>
              </a:rPr>
              <a:t>（</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x,int</a:t>
            </a:r>
            <a:r>
              <a:rPr lang="en-US" altLang="zh-CN" dirty="0">
                <a:solidFill>
                  <a:schemeClr val="bg2">
                    <a:lumMod val="25000"/>
                  </a:schemeClr>
                </a:solidFill>
              </a:rPr>
              <a:t> y</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对</a:t>
            </a:r>
            <a:r>
              <a:rPr lang="en-US" altLang="zh-CN" dirty="0">
                <a:solidFill>
                  <a:schemeClr val="bg2">
                    <a:lumMod val="25000"/>
                  </a:schemeClr>
                </a:solidFill>
              </a:rPr>
              <a:t>max</a:t>
            </a:r>
            <a:r>
              <a:rPr lang="zh-CN" altLang="zh-CN" dirty="0">
                <a:solidFill>
                  <a:schemeClr val="bg2">
                    <a:lumMod val="25000"/>
                  </a:schemeClr>
                </a:solidFill>
              </a:rPr>
              <a:t>函数的声明</a:t>
            </a:r>
            <a:r>
              <a:rPr lang="en-US" altLang="zh-CN" dirty="0">
                <a:solidFill>
                  <a:schemeClr val="bg2">
                    <a:lumMod val="25000"/>
                  </a:schemeClr>
                </a:solidFill>
              </a:rPr>
              <a:t>*/</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a,b,c</a:t>
            </a:r>
            <a:r>
              <a:rPr lang="en-US" altLang="zh-CN" dirty="0">
                <a:solidFill>
                  <a:schemeClr val="bg2">
                    <a:lumMod val="25000"/>
                  </a:schemeClr>
                </a:solidFill>
              </a:rPr>
              <a:t>;</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"please enter two integer numbers</a:t>
            </a:r>
            <a:r>
              <a:rPr lang="zh-CN" altLang="zh-CN" dirty="0">
                <a:solidFill>
                  <a:schemeClr val="bg2">
                    <a:lumMod val="25000"/>
                  </a:schemeClr>
                </a:solidFill>
              </a:rPr>
              <a:t>：</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  </a:t>
            </a:r>
            <a:endParaRPr lang="en-US" altLang="zh-CN" dirty="0" smtClean="0">
              <a:solidFill>
                <a:schemeClr val="bg2">
                  <a:lumMod val="25000"/>
                </a:schemeClr>
              </a:solidFill>
            </a:endParaRPr>
          </a:p>
          <a:p>
            <a:pPr marL="0" indent="358775">
              <a:buNone/>
            </a:pPr>
            <a:r>
              <a:rPr lang="en-US" altLang="zh-CN" dirty="0" smtClean="0">
                <a:solidFill>
                  <a:schemeClr val="bg2">
                    <a:lumMod val="25000"/>
                  </a:schemeClr>
                </a:solidFill>
              </a:rPr>
              <a:t>  </a:t>
            </a:r>
            <a:r>
              <a:rPr lang="en-US" altLang="zh-CN" dirty="0" err="1">
                <a:solidFill>
                  <a:schemeClr val="bg2">
                    <a:lumMod val="25000"/>
                  </a:schemeClr>
                </a:solidFill>
              </a:rPr>
              <a:t>scanf</a:t>
            </a:r>
            <a:r>
              <a:rPr lang="zh-CN" altLang="zh-CN" dirty="0">
                <a:solidFill>
                  <a:schemeClr val="bg2">
                    <a:lumMod val="25000"/>
                  </a:schemeClr>
                </a:solidFill>
              </a:rPr>
              <a:t>（</a:t>
            </a:r>
            <a:r>
              <a:rPr lang="en-US" altLang="zh-CN" dirty="0">
                <a:solidFill>
                  <a:schemeClr val="bg2">
                    <a:lumMod val="25000"/>
                  </a:schemeClr>
                </a:solidFill>
              </a:rPr>
              <a:t>"%</a:t>
            </a:r>
            <a:r>
              <a:rPr lang="en-US" altLang="zh-CN" dirty="0" err="1">
                <a:solidFill>
                  <a:schemeClr val="bg2">
                    <a:lumMod val="25000"/>
                  </a:schemeClr>
                </a:solidFill>
              </a:rPr>
              <a:t>d,%d",&amp;a,&amp;b</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输入两个整数</a:t>
            </a:r>
            <a:r>
              <a:rPr lang="en-US" altLang="zh-CN" dirty="0">
                <a:solidFill>
                  <a:schemeClr val="bg2">
                    <a:lumMod val="25000"/>
                  </a:schemeClr>
                </a:solidFill>
              </a:rPr>
              <a:t>*/</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  c=max</a:t>
            </a:r>
            <a:r>
              <a:rPr lang="zh-CN" altLang="zh-CN" dirty="0">
                <a:solidFill>
                  <a:schemeClr val="bg2">
                    <a:lumMod val="25000"/>
                  </a:schemeClr>
                </a:solidFill>
              </a:rPr>
              <a:t>（</a:t>
            </a:r>
            <a:r>
              <a:rPr lang="en-US" altLang="zh-CN" dirty="0" err="1">
                <a:solidFill>
                  <a:schemeClr val="bg2">
                    <a:lumMod val="25000"/>
                  </a:schemeClr>
                </a:solidFill>
              </a:rPr>
              <a:t>a,b</a:t>
            </a:r>
            <a:r>
              <a:rPr lang="zh-CN" altLang="zh-CN" dirty="0">
                <a:solidFill>
                  <a:schemeClr val="bg2">
                    <a:lumMod val="25000"/>
                  </a:schemeClr>
                </a:solidFill>
              </a:rPr>
              <a:t>）</a:t>
            </a:r>
            <a:r>
              <a:rPr lang="en-US" altLang="zh-CN" dirty="0">
                <a:solidFill>
                  <a:schemeClr val="bg2">
                    <a:lumMod val="25000"/>
                  </a:schemeClr>
                </a:solidFill>
              </a:rPr>
              <a:t>;    </a:t>
            </a:r>
            <a:r>
              <a:rPr lang="en-US" altLang="zh-CN" dirty="0" smtClean="0">
                <a:solidFill>
                  <a:schemeClr val="bg2">
                    <a:lumMod val="25000"/>
                  </a:schemeClr>
                </a:solidFill>
              </a:rPr>
              <a:t>        </a:t>
            </a:r>
            <a:r>
              <a:rPr lang="en-US" altLang="zh-CN" sz="1400" dirty="0">
                <a:solidFill>
                  <a:schemeClr val="bg2">
                    <a:lumMod val="25000"/>
                  </a:schemeClr>
                </a:solidFill>
              </a:rPr>
              <a:t>/*</a:t>
            </a:r>
            <a:r>
              <a:rPr lang="zh-CN" altLang="zh-CN" sz="1400" dirty="0">
                <a:solidFill>
                  <a:schemeClr val="bg2">
                    <a:lumMod val="25000"/>
                  </a:schemeClr>
                </a:solidFill>
              </a:rPr>
              <a:t>调用函数</a:t>
            </a:r>
            <a:r>
              <a:rPr lang="en-US" altLang="zh-CN" sz="1400" dirty="0">
                <a:solidFill>
                  <a:schemeClr val="bg2">
                    <a:lumMod val="25000"/>
                  </a:schemeClr>
                </a:solidFill>
              </a:rPr>
              <a:t>max</a:t>
            </a:r>
            <a:r>
              <a:rPr lang="zh-CN" altLang="zh-CN" sz="1400" dirty="0">
                <a:solidFill>
                  <a:schemeClr val="bg2">
                    <a:lumMod val="25000"/>
                  </a:schemeClr>
                </a:solidFill>
              </a:rPr>
              <a:t>，有两个实参。大数赋给变量</a:t>
            </a:r>
            <a:r>
              <a:rPr lang="en-US" altLang="zh-CN" sz="1400" dirty="0">
                <a:solidFill>
                  <a:schemeClr val="bg2">
                    <a:lumMod val="25000"/>
                  </a:schemeClr>
                </a:solidFill>
              </a:rPr>
              <a:t>c*/</a:t>
            </a:r>
            <a:endParaRPr lang="zh-CN" altLang="zh-CN" sz="1400" dirty="0">
              <a:solidFill>
                <a:schemeClr val="bg2">
                  <a:lumMod val="25000"/>
                </a:schemeClr>
              </a:solidFill>
            </a:endParaRPr>
          </a:p>
          <a:p>
            <a:pPr marL="0" indent="358775">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"max  is %d\</a:t>
            </a:r>
            <a:r>
              <a:rPr lang="en-US" altLang="zh-CN" dirty="0" err="1">
                <a:solidFill>
                  <a:schemeClr val="bg2">
                    <a:lumMod val="25000"/>
                  </a:schemeClr>
                </a:solidFill>
              </a:rPr>
              <a:t>n",c</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输出大数</a:t>
            </a:r>
            <a:r>
              <a:rPr lang="en-US" altLang="zh-CN" dirty="0">
                <a:solidFill>
                  <a:schemeClr val="bg2">
                    <a:lumMod val="25000"/>
                  </a:schemeClr>
                </a:solidFill>
              </a:rPr>
              <a:t>c*/</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  return  0 ;</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a:t>
            </a:r>
            <a:endParaRPr lang="zh-CN" altLang="zh-CN" dirty="0">
              <a:solidFill>
                <a:schemeClr val="bg2">
                  <a:lumMod val="25000"/>
                </a:schemeClr>
              </a:solidFill>
            </a:endParaRPr>
          </a:p>
          <a:p>
            <a:pPr marL="0" indent="0">
              <a:buNone/>
            </a:pPr>
            <a:endParaRPr lang="zh-CN" altLang="en-US" dirty="0"/>
          </a:p>
        </p:txBody>
      </p:sp>
      <p:sp>
        <p:nvSpPr>
          <p:cNvPr id="4" name="内容占位符 2"/>
          <p:cNvSpPr txBox="1">
            <a:spLocks/>
          </p:cNvSpPr>
          <p:nvPr/>
        </p:nvSpPr>
        <p:spPr>
          <a:xfrm>
            <a:off x="6568944" y="1304649"/>
            <a:ext cx="5018622" cy="4791045"/>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将二者组合为一个程序文件，主函数在前面，</a:t>
            </a:r>
            <a:r>
              <a:rPr lang="en-US" altLang="zh-CN" dirty="0" smtClean="0">
                <a:solidFill>
                  <a:schemeClr val="bg2">
                    <a:lumMod val="25000"/>
                  </a:schemeClr>
                </a:solidFill>
              </a:rPr>
              <a:t>max</a:t>
            </a:r>
            <a:r>
              <a:rPr lang="zh-CN" altLang="en-US" dirty="0" smtClean="0">
                <a:solidFill>
                  <a:schemeClr val="bg2">
                    <a:lumMod val="25000"/>
                  </a:schemeClr>
                </a:solidFill>
              </a:rPr>
              <a:t>函数在后面。</a:t>
            </a:r>
          </a:p>
          <a:p>
            <a:r>
              <a:rPr lang="zh-CN" altLang="en-US" dirty="0" smtClean="0">
                <a:solidFill>
                  <a:schemeClr val="bg2">
                    <a:lumMod val="25000"/>
                  </a:schemeClr>
                </a:solidFill>
              </a:rPr>
              <a:t>    运行结果：</a:t>
            </a:r>
          </a:p>
          <a:p>
            <a:pPr marL="0" indent="358775">
              <a:buNone/>
            </a:pPr>
            <a:r>
              <a:rPr lang="zh-CN" altLang="en-US" dirty="0" smtClean="0">
                <a:solidFill>
                  <a:schemeClr val="bg2">
                    <a:lumMod val="25000"/>
                  </a:schemeClr>
                </a:solidFill>
              </a:rPr>
              <a:t>    </a:t>
            </a:r>
            <a:r>
              <a:rPr lang="en-US" altLang="zh-CN" dirty="0" smtClean="0">
                <a:solidFill>
                  <a:schemeClr val="bg2">
                    <a:lumMod val="25000"/>
                  </a:schemeClr>
                </a:solidFill>
              </a:rPr>
              <a:t>please  enter  two integer numbers</a:t>
            </a:r>
            <a:r>
              <a:rPr lang="zh-CN" altLang="en-US" dirty="0" smtClean="0">
                <a:solidFill>
                  <a:schemeClr val="bg2">
                    <a:lumMod val="25000"/>
                  </a:schemeClr>
                </a:solidFill>
              </a:rPr>
              <a:t>：</a:t>
            </a:r>
            <a:r>
              <a:rPr lang="en-US" altLang="zh-CN" u="sng" dirty="0" smtClean="0">
                <a:solidFill>
                  <a:schemeClr val="bg2">
                    <a:lumMod val="25000"/>
                  </a:schemeClr>
                </a:solidFill>
              </a:rPr>
              <a:t>12</a:t>
            </a:r>
            <a:r>
              <a:rPr lang="zh-CN" altLang="en-US" u="sng" dirty="0" smtClean="0">
                <a:solidFill>
                  <a:schemeClr val="bg2">
                    <a:lumMod val="25000"/>
                  </a:schemeClr>
                </a:solidFill>
              </a:rPr>
              <a:t>，</a:t>
            </a:r>
            <a:r>
              <a:rPr lang="en-US" altLang="zh-CN" u="sng" dirty="0" smtClean="0">
                <a:solidFill>
                  <a:schemeClr val="bg2">
                    <a:lumMod val="25000"/>
                  </a:schemeClr>
                </a:solidFill>
              </a:rPr>
              <a:t>-34</a:t>
            </a:r>
            <a:endParaRPr lang="zh-CN" altLang="en-US" dirty="0" smtClean="0">
              <a:solidFill>
                <a:schemeClr val="bg2">
                  <a:lumMod val="25000"/>
                </a:schemeClr>
              </a:solidFill>
            </a:endParaRPr>
          </a:p>
          <a:p>
            <a:pPr marL="0" indent="358775">
              <a:buNone/>
            </a:pPr>
            <a:r>
              <a:rPr lang="zh-CN" altLang="en-US" dirty="0" smtClean="0">
                <a:solidFill>
                  <a:schemeClr val="bg2">
                    <a:lumMod val="25000"/>
                  </a:schemeClr>
                </a:solidFill>
              </a:rPr>
              <a:t>    </a:t>
            </a:r>
            <a:r>
              <a:rPr lang="en-US" altLang="zh-CN" dirty="0" smtClean="0">
                <a:solidFill>
                  <a:schemeClr val="bg2">
                    <a:lumMod val="25000"/>
                  </a:schemeClr>
                </a:solidFill>
              </a:rPr>
              <a:t>max  is  12</a:t>
            </a:r>
            <a:endParaRPr lang="zh-CN" altLang="en-US" dirty="0" smtClean="0">
              <a:solidFill>
                <a:schemeClr val="bg2">
                  <a:lumMod val="25000"/>
                </a:schemeClr>
              </a:solidFill>
            </a:endParaRPr>
          </a:p>
          <a:p>
            <a:r>
              <a:rPr lang="zh-CN" altLang="en-US" dirty="0" smtClean="0">
                <a:solidFill>
                  <a:schemeClr val="bg2">
                    <a:lumMod val="25000"/>
                  </a:schemeClr>
                </a:solidFill>
              </a:rPr>
              <a:t>程序分析：</a:t>
            </a:r>
          </a:p>
          <a:p>
            <a:pPr>
              <a:buFont typeface="Wingdings" panose="05000000000000000000" pitchFamily="2" charset="2"/>
              <a:buChar char="Ø"/>
            </a:pPr>
            <a:r>
              <a:rPr lang="zh-CN" altLang="en-US" dirty="0" smtClean="0">
                <a:solidFill>
                  <a:schemeClr val="bg2">
                    <a:lumMod val="25000"/>
                  </a:schemeClr>
                </a:solidFill>
              </a:rPr>
              <a:t>先定义</a:t>
            </a:r>
            <a:r>
              <a:rPr lang="en-US" altLang="zh-CN" dirty="0" smtClean="0">
                <a:solidFill>
                  <a:schemeClr val="bg2">
                    <a:lumMod val="25000"/>
                  </a:schemeClr>
                </a:solidFill>
              </a:rPr>
              <a:t>max</a:t>
            </a:r>
            <a:r>
              <a:rPr lang="zh-CN" altLang="en-US" dirty="0" smtClean="0">
                <a:solidFill>
                  <a:schemeClr val="bg2">
                    <a:lumMod val="25000"/>
                  </a:schemeClr>
                </a:solidFill>
              </a:rPr>
              <a:t>函数。函数名为</a:t>
            </a:r>
            <a:r>
              <a:rPr lang="en-US" altLang="zh-CN" dirty="0" smtClean="0">
                <a:solidFill>
                  <a:schemeClr val="bg2">
                    <a:lumMod val="25000"/>
                  </a:schemeClr>
                </a:solidFill>
              </a:rPr>
              <a:t>max</a:t>
            </a:r>
            <a:r>
              <a:rPr lang="zh-CN" altLang="en-US" dirty="0" smtClean="0">
                <a:solidFill>
                  <a:schemeClr val="bg2">
                    <a:lumMod val="25000"/>
                  </a:schemeClr>
                </a:solidFill>
              </a:rPr>
              <a:t>，函数类型为</a:t>
            </a:r>
            <a:r>
              <a:rPr lang="en-US" altLang="zh-CN" dirty="0" err="1" smtClean="0">
                <a:solidFill>
                  <a:schemeClr val="bg2">
                    <a:lumMod val="25000"/>
                  </a:schemeClr>
                </a:solidFill>
              </a:rPr>
              <a:t>int</a:t>
            </a:r>
            <a:r>
              <a:rPr lang="zh-CN" altLang="en-US" dirty="0" smtClean="0">
                <a:solidFill>
                  <a:schemeClr val="bg2">
                    <a:lumMod val="25000"/>
                  </a:schemeClr>
                </a:solidFill>
              </a:rPr>
              <a:t>。指定两个形参</a:t>
            </a:r>
            <a:r>
              <a:rPr lang="en-US" altLang="zh-CN" dirty="0" smtClean="0">
                <a:solidFill>
                  <a:schemeClr val="bg2">
                    <a:lumMod val="25000"/>
                  </a:schemeClr>
                </a:solidFill>
              </a:rPr>
              <a:t>x</a:t>
            </a:r>
            <a:r>
              <a:rPr lang="zh-CN" altLang="en-US" dirty="0" smtClean="0">
                <a:solidFill>
                  <a:schemeClr val="bg2">
                    <a:lumMod val="25000"/>
                  </a:schemeClr>
                </a:solidFill>
              </a:rPr>
              <a:t>和</a:t>
            </a:r>
            <a:r>
              <a:rPr lang="en-US" altLang="zh-CN" dirty="0" smtClean="0">
                <a:solidFill>
                  <a:schemeClr val="bg2">
                    <a:lumMod val="25000"/>
                  </a:schemeClr>
                </a:solidFill>
              </a:rPr>
              <a:t>y</a:t>
            </a:r>
            <a:r>
              <a:rPr lang="zh-CN" altLang="en-US" dirty="0" smtClean="0">
                <a:solidFill>
                  <a:schemeClr val="bg2">
                    <a:lumMod val="25000"/>
                  </a:schemeClr>
                </a:solidFill>
              </a:rPr>
              <a:t>，形参的类型为</a:t>
            </a:r>
            <a:r>
              <a:rPr lang="en-US" altLang="zh-CN" dirty="0" err="1" smtClean="0">
                <a:solidFill>
                  <a:schemeClr val="bg2">
                    <a:lumMod val="25000"/>
                  </a:schemeClr>
                </a:solidFill>
              </a:rPr>
              <a:t>int</a:t>
            </a:r>
            <a:r>
              <a:rPr lang="zh-CN" altLang="en-US" dirty="0" smtClean="0">
                <a:solidFill>
                  <a:schemeClr val="bg2">
                    <a:lumMod val="25000"/>
                  </a:schemeClr>
                </a:solidFill>
              </a:rPr>
              <a:t>。</a:t>
            </a:r>
          </a:p>
          <a:p>
            <a:pPr>
              <a:buFont typeface="Wingdings" panose="05000000000000000000" pitchFamily="2" charset="2"/>
              <a:buChar char="Ø"/>
            </a:pPr>
            <a:r>
              <a:rPr lang="zh-CN" altLang="en-US" dirty="0" smtClean="0">
                <a:solidFill>
                  <a:schemeClr val="bg2">
                    <a:lumMod val="25000"/>
                  </a:schemeClr>
                </a:solidFill>
              </a:rPr>
              <a:t>主函数中包含了一个函数调用</a:t>
            </a:r>
            <a:r>
              <a:rPr lang="en-US" altLang="zh-CN" dirty="0" smtClean="0">
                <a:solidFill>
                  <a:schemeClr val="bg2">
                    <a:lumMod val="25000"/>
                  </a:schemeClr>
                </a:solidFill>
              </a:rPr>
              <a:t>max</a:t>
            </a:r>
            <a:r>
              <a:rPr lang="zh-CN" altLang="en-US" dirty="0" smtClean="0">
                <a:solidFill>
                  <a:schemeClr val="bg2">
                    <a:lumMod val="25000"/>
                  </a:schemeClr>
                </a:solidFill>
              </a:rPr>
              <a:t>（</a:t>
            </a:r>
            <a:r>
              <a:rPr lang="en-US" altLang="zh-CN" dirty="0" smtClean="0">
                <a:solidFill>
                  <a:schemeClr val="bg2">
                    <a:lumMod val="25000"/>
                  </a:schemeClr>
                </a:solidFill>
              </a:rPr>
              <a:t>a</a:t>
            </a:r>
            <a:r>
              <a:rPr lang="zh-CN" altLang="en-US" dirty="0" smtClean="0">
                <a:solidFill>
                  <a:schemeClr val="bg2">
                    <a:lumMod val="25000"/>
                  </a:schemeClr>
                </a:solidFill>
              </a:rPr>
              <a:t>，</a:t>
            </a:r>
            <a:r>
              <a:rPr lang="en-US" altLang="zh-CN" dirty="0" smtClean="0">
                <a:solidFill>
                  <a:schemeClr val="bg2">
                    <a:lumMod val="25000"/>
                  </a:schemeClr>
                </a:solidFill>
              </a:rPr>
              <a:t>b</a:t>
            </a:r>
            <a:r>
              <a:rPr lang="zh-CN" altLang="en-US" dirty="0" smtClean="0">
                <a:solidFill>
                  <a:schemeClr val="bg2">
                    <a:lumMod val="25000"/>
                  </a:schemeClr>
                </a:solidFill>
              </a:rPr>
              <a:t>）。</a:t>
            </a:r>
            <a:r>
              <a:rPr lang="en-US" altLang="zh-CN" dirty="0" smtClean="0">
                <a:solidFill>
                  <a:schemeClr val="bg2">
                    <a:lumMod val="25000"/>
                  </a:schemeClr>
                </a:solidFill>
              </a:rPr>
              <a:t>max</a:t>
            </a:r>
            <a:r>
              <a:rPr lang="zh-CN" altLang="en-US" dirty="0" smtClean="0">
                <a:solidFill>
                  <a:schemeClr val="bg2">
                    <a:lumMod val="25000"/>
                  </a:schemeClr>
                </a:solidFill>
              </a:rPr>
              <a:t>后面括号内的</a:t>
            </a:r>
            <a:r>
              <a:rPr lang="en-US" altLang="zh-CN" dirty="0" smtClean="0">
                <a:solidFill>
                  <a:schemeClr val="bg2">
                    <a:lumMod val="25000"/>
                  </a:schemeClr>
                </a:solidFill>
              </a:rPr>
              <a:t>a</a:t>
            </a:r>
            <a:r>
              <a:rPr lang="zh-CN" altLang="en-US" dirty="0" smtClean="0">
                <a:solidFill>
                  <a:schemeClr val="bg2">
                    <a:lumMod val="25000"/>
                  </a:schemeClr>
                </a:solidFill>
              </a:rPr>
              <a:t>和</a:t>
            </a:r>
            <a:r>
              <a:rPr lang="en-US" altLang="zh-CN" dirty="0" smtClean="0">
                <a:solidFill>
                  <a:schemeClr val="bg2">
                    <a:lumMod val="25000"/>
                  </a:schemeClr>
                </a:solidFill>
              </a:rPr>
              <a:t>b</a:t>
            </a:r>
            <a:r>
              <a:rPr lang="zh-CN" altLang="en-US" dirty="0" smtClean="0">
                <a:solidFill>
                  <a:schemeClr val="bg2">
                    <a:lumMod val="25000"/>
                  </a:schemeClr>
                </a:solidFill>
              </a:rPr>
              <a:t>是实参。</a:t>
            </a:r>
          </a:p>
          <a:p>
            <a:r>
              <a:rPr lang="zh-CN" altLang="en-US" dirty="0" smtClean="0">
                <a:solidFill>
                  <a:schemeClr val="bg2">
                    <a:lumMod val="25000"/>
                  </a:schemeClr>
                </a:solidFill>
              </a:rPr>
              <a:t>注意：</a:t>
            </a:r>
          </a:p>
          <a:p>
            <a:pPr marL="0" indent="0">
              <a:buNone/>
            </a:pPr>
            <a:r>
              <a:rPr lang="zh-CN" altLang="en-US" dirty="0" smtClean="0">
                <a:solidFill>
                  <a:schemeClr val="bg2">
                    <a:lumMod val="25000"/>
                  </a:schemeClr>
                </a:solidFill>
              </a:rPr>
              <a:t>（</a:t>
            </a:r>
            <a:r>
              <a:rPr lang="en-US" altLang="zh-CN" dirty="0" smtClean="0">
                <a:solidFill>
                  <a:schemeClr val="bg2">
                    <a:lumMod val="25000"/>
                  </a:schemeClr>
                </a:solidFill>
              </a:rPr>
              <a:t>1</a:t>
            </a:r>
            <a:r>
              <a:rPr lang="zh-CN" altLang="en-US" dirty="0" smtClean="0">
                <a:solidFill>
                  <a:schemeClr val="bg2">
                    <a:lumMod val="25000"/>
                  </a:schemeClr>
                </a:solidFill>
              </a:rPr>
              <a:t>）实参可以是常量、变量或表达式，但要求它们有确定的值。在函数调用时将实参的值赋给形参。</a:t>
            </a:r>
          </a:p>
          <a:p>
            <a:pPr marL="0" indent="0">
              <a:buNone/>
            </a:pPr>
            <a:r>
              <a:rPr lang="zh-CN" altLang="en-US" dirty="0" smtClean="0">
                <a:solidFill>
                  <a:schemeClr val="bg2">
                    <a:lumMod val="25000"/>
                  </a:schemeClr>
                </a:solidFill>
              </a:rPr>
              <a:t>（</a:t>
            </a:r>
            <a:r>
              <a:rPr lang="en-US" altLang="zh-CN" dirty="0" smtClean="0">
                <a:solidFill>
                  <a:schemeClr val="bg2">
                    <a:lumMod val="25000"/>
                  </a:schemeClr>
                </a:solidFill>
              </a:rPr>
              <a:t>2</a:t>
            </a:r>
            <a:r>
              <a:rPr lang="zh-CN" altLang="en-US" dirty="0" smtClean="0">
                <a:solidFill>
                  <a:schemeClr val="bg2">
                    <a:lumMod val="25000"/>
                  </a:schemeClr>
                </a:solidFill>
              </a:rPr>
              <a:t>）实参与形参的类型应相同或赋值兼容。</a:t>
            </a:r>
            <a:endParaRPr lang="zh-CN" altLang="en-US" dirty="0"/>
          </a:p>
        </p:txBody>
      </p:sp>
    </p:spTree>
    <p:extLst>
      <p:ext uri="{BB962C8B-B14F-4D97-AF65-F5344CB8AC3E}">
        <p14:creationId xmlns:p14="http://schemas.microsoft.com/office/powerpoint/2010/main" val="365736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04649"/>
            <a:ext cx="8730010" cy="4791045"/>
          </a:xfrm>
        </p:spPr>
        <p:txBody>
          <a:bodyPr>
            <a:normAutofit/>
          </a:bodyPr>
          <a:lstStyle/>
          <a:p>
            <a:pPr marL="0" indent="0">
              <a:buNone/>
            </a:pPr>
            <a:r>
              <a:rPr lang="en-US" altLang="zh-CN" b="1" dirty="0">
                <a:solidFill>
                  <a:schemeClr val="bg2">
                    <a:lumMod val="25000"/>
                  </a:schemeClr>
                </a:solidFill>
              </a:rPr>
              <a:t>7.3.3</a:t>
            </a:r>
            <a:r>
              <a:rPr lang="zh-CN" altLang="zh-CN" b="1" dirty="0">
                <a:solidFill>
                  <a:schemeClr val="bg2">
                    <a:lumMod val="25000"/>
                  </a:schemeClr>
                </a:solidFill>
              </a:rPr>
              <a:t>函数调用的过程</a:t>
            </a:r>
            <a:endParaRPr lang="zh-CN" altLang="zh-CN" dirty="0">
              <a:solidFill>
                <a:schemeClr val="bg2">
                  <a:lumMod val="25000"/>
                </a:schemeClr>
              </a:solidFill>
            </a:endParaRPr>
          </a:p>
          <a:p>
            <a:pPr marL="0" indent="0">
              <a:buNone/>
            </a:pPr>
            <a:r>
              <a:rPr lang="en-US" altLang="zh-CN" dirty="0">
                <a:solidFill>
                  <a:schemeClr val="bg2">
                    <a:lumMod val="25000"/>
                  </a:schemeClr>
                </a:solidFill>
              </a:rPr>
              <a:t>    1.</a:t>
            </a:r>
            <a:r>
              <a:rPr lang="zh-CN" altLang="zh-CN" dirty="0">
                <a:solidFill>
                  <a:schemeClr val="bg2">
                    <a:lumMod val="25000"/>
                  </a:schemeClr>
                </a:solidFill>
              </a:rPr>
              <a:t>在定义函数中指定的形参，在没有发生函数调用时，它们并不占用内存中的存储单元。只有在发生函数调用时，函数中的形参才被分配存储单元。</a:t>
            </a:r>
          </a:p>
          <a:p>
            <a:pPr marL="0" indent="0">
              <a:buNone/>
            </a:pPr>
            <a:r>
              <a:rPr lang="en-US" altLang="zh-CN" dirty="0">
                <a:solidFill>
                  <a:schemeClr val="bg2">
                    <a:lumMod val="25000"/>
                  </a:schemeClr>
                </a:solidFill>
              </a:rPr>
              <a:t>    2.</a:t>
            </a:r>
            <a:r>
              <a:rPr lang="zh-CN" altLang="zh-CN" dirty="0">
                <a:solidFill>
                  <a:schemeClr val="bg2">
                    <a:lumMod val="25000"/>
                  </a:schemeClr>
                </a:solidFill>
              </a:rPr>
              <a:t>将实参的值传递给对应的形参</a:t>
            </a:r>
            <a:r>
              <a:rPr lang="zh-CN" altLang="zh-CN" dirty="0" smtClean="0">
                <a:solidFill>
                  <a:schemeClr val="bg2">
                    <a:lumMod val="25000"/>
                  </a:schemeClr>
                </a:solidFill>
              </a:rPr>
              <a:t>。</a:t>
            </a:r>
            <a:endParaRPr lang="en-US" altLang="zh-CN" dirty="0" smtClean="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a:solidFill>
                  <a:schemeClr val="bg2">
                    <a:lumMod val="25000"/>
                  </a:schemeClr>
                </a:solidFill>
              </a:rPr>
              <a:t>3.</a:t>
            </a:r>
            <a:r>
              <a:rPr lang="zh-CN" altLang="zh-CN" dirty="0">
                <a:solidFill>
                  <a:schemeClr val="bg2">
                    <a:lumMod val="25000"/>
                  </a:schemeClr>
                </a:solidFill>
              </a:rPr>
              <a:t>在执行</a:t>
            </a:r>
            <a:r>
              <a:rPr lang="en-US" altLang="zh-CN" dirty="0">
                <a:solidFill>
                  <a:schemeClr val="bg2">
                    <a:lumMod val="25000"/>
                  </a:schemeClr>
                </a:solidFill>
              </a:rPr>
              <a:t>max</a:t>
            </a:r>
            <a:r>
              <a:rPr lang="zh-CN" altLang="zh-CN" dirty="0">
                <a:solidFill>
                  <a:schemeClr val="bg2">
                    <a:lumMod val="25000"/>
                  </a:schemeClr>
                </a:solidFill>
              </a:rPr>
              <a:t>函数期间，由于形参已经有值，就可以利用形参进行有关的运算（例如把</a:t>
            </a:r>
            <a:r>
              <a:rPr lang="en-US" altLang="zh-CN" dirty="0">
                <a:solidFill>
                  <a:schemeClr val="bg2">
                    <a:lumMod val="25000"/>
                  </a:schemeClr>
                </a:solidFill>
              </a:rPr>
              <a:t>x</a:t>
            </a:r>
            <a:r>
              <a:rPr lang="zh-CN" altLang="zh-CN" dirty="0">
                <a:solidFill>
                  <a:schemeClr val="bg2">
                    <a:lumMod val="25000"/>
                  </a:schemeClr>
                </a:solidFill>
              </a:rPr>
              <a:t>和</a:t>
            </a:r>
            <a:r>
              <a:rPr lang="en-US" altLang="zh-CN" dirty="0">
                <a:solidFill>
                  <a:schemeClr val="bg2">
                    <a:lumMod val="25000"/>
                  </a:schemeClr>
                </a:solidFill>
              </a:rPr>
              <a:t>y</a:t>
            </a:r>
            <a:r>
              <a:rPr lang="zh-CN" altLang="zh-CN" dirty="0">
                <a:solidFill>
                  <a:schemeClr val="bg2">
                    <a:lumMod val="25000"/>
                  </a:schemeClr>
                </a:solidFill>
              </a:rPr>
              <a:t>比较，把</a:t>
            </a:r>
            <a:r>
              <a:rPr lang="en-US" altLang="zh-CN" dirty="0">
                <a:solidFill>
                  <a:schemeClr val="bg2">
                    <a:lumMod val="25000"/>
                  </a:schemeClr>
                </a:solidFill>
              </a:rPr>
              <a:t>x</a:t>
            </a:r>
            <a:r>
              <a:rPr lang="zh-CN" altLang="zh-CN" dirty="0">
                <a:solidFill>
                  <a:schemeClr val="bg2">
                    <a:lumMod val="25000"/>
                  </a:schemeClr>
                </a:solidFill>
              </a:rPr>
              <a:t>或</a:t>
            </a:r>
            <a:r>
              <a:rPr lang="en-US" altLang="zh-CN" dirty="0">
                <a:solidFill>
                  <a:schemeClr val="bg2">
                    <a:lumMod val="25000"/>
                  </a:schemeClr>
                </a:solidFill>
              </a:rPr>
              <a:t>y</a:t>
            </a:r>
            <a:r>
              <a:rPr lang="zh-CN" altLang="zh-CN" dirty="0">
                <a:solidFill>
                  <a:schemeClr val="bg2">
                    <a:lumMod val="25000"/>
                  </a:schemeClr>
                </a:solidFill>
              </a:rPr>
              <a:t>的值赋给</a:t>
            </a:r>
            <a:r>
              <a:rPr lang="en-US" altLang="zh-CN" dirty="0">
                <a:solidFill>
                  <a:schemeClr val="bg2">
                    <a:lumMod val="25000"/>
                  </a:schemeClr>
                </a:solidFill>
              </a:rPr>
              <a:t>z </a:t>
            </a:r>
            <a:r>
              <a:rPr lang="zh-CN" altLang="zh-CN" dirty="0">
                <a:solidFill>
                  <a:schemeClr val="bg2">
                    <a:lumMod val="25000"/>
                  </a:schemeClr>
                </a:solidFill>
              </a:rPr>
              <a:t>等）。</a:t>
            </a:r>
          </a:p>
          <a:p>
            <a:pPr marL="0" indent="0">
              <a:buNone/>
            </a:pPr>
            <a:r>
              <a:rPr lang="en-US" altLang="zh-CN" dirty="0">
                <a:solidFill>
                  <a:schemeClr val="bg2">
                    <a:lumMod val="25000"/>
                  </a:schemeClr>
                </a:solidFill>
              </a:rPr>
              <a:t>    4.</a:t>
            </a:r>
            <a:r>
              <a:rPr lang="zh-CN" altLang="zh-CN" dirty="0">
                <a:solidFill>
                  <a:schemeClr val="bg2">
                    <a:lumMod val="25000"/>
                  </a:schemeClr>
                </a:solidFill>
              </a:rPr>
              <a:t>通过</a:t>
            </a:r>
            <a:r>
              <a:rPr lang="en-US" altLang="zh-CN" dirty="0">
                <a:solidFill>
                  <a:schemeClr val="bg2">
                    <a:lumMod val="25000"/>
                  </a:schemeClr>
                </a:solidFill>
              </a:rPr>
              <a:t>return</a:t>
            </a:r>
            <a:r>
              <a:rPr lang="zh-CN" altLang="zh-CN" dirty="0">
                <a:solidFill>
                  <a:schemeClr val="bg2">
                    <a:lumMod val="25000"/>
                  </a:schemeClr>
                </a:solidFill>
              </a:rPr>
              <a:t>语句将函数值带回到主调函数</a:t>
            </a:r>
            <a:r>
              <a:rPr lang="zh-CN" altLang="zh-CN" dirty="0" smtClean="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zh-CN" altLang="zh-CN" dirty="0">
                <a:solidFill>
                  <a:schemeClr val="bg2">
                    <a:lumMod val="25000"/>
                  </a:schemeClr>
                </a:solidFill>
              </a:rPr>
              <a:t>如果函数不需要返回值，则不需要</a:t>
            </a:r>
            <a:r>
              <a:rPr lang="en-US" altLang="zh-CN" dirty="0">
                <a:solidFill>
                  <a:schemeClr val="bg2">
                    <a:lumMod val="25000"/>
                  </a:schemeClr>
                </a:solidFill>
              </a:rPr>
              <a:t>return</a:t>
            </a:r>
            <a:r>
              <a:rPr lang="zh-CN" altLang="zh-CN" dirty="0">
                <a:solidFill>
                  <a:schemeClr val="bg2">
                    <a:lumMod val="25000"/>
                  </a:schemeClr>
                </a:solidFill>
              </a:rPr>
              <a:t>语句。这时函数的类型应定义为</a:t>
            </a:r>
            <a:r>
              <a:rPr lang="en-US" altLang="zh-CN" dirty="0">
                <a:solidFill>
                  <a:schemeClr val="bg2">
                    <a:lumMod val="25000"/>
                  </a:schemeClr>
                </a:solidFill>
              </a:rPr>
              <a:t>void</a:t>
            </a:r>
            <a:r>
              <a:rPr lang="zh-CN" altLang="zh-CN" dirty="0">
                <a:solidFill>
                  <a:schemeClr val="bg2">
                    <a:lumMod val="25000"/>
                  </a:schemeClr>
                </a:solidFill>
              </a:rPr>
              <a:t>类型。</a:t>
            </a:r>
          </a:p>
          <a:p>
            <a:pPr marL="0" indent="0">
              <a:buNone/>
            </a:pPr>
            <a:r>
              <a:rPr lang="en-US" altLang="zh-CN" dirty="0">
                <a:solidFill>
                  <a:schemeClr val="bg2">
                    <a:lumMod val="25000"/>
                  </a:schemeClr>
                </a:solidFill>
              </a:rPr>
              <a:t>    5.</a:t>
            </a:r>
            <a:r>
              <a:rPr lang="zh-CN" altLang="zh-CN" dirty="0">
                <a:solidFill>
                  <a:schemeClr val="bg2">
                    <a:lumMod val="25000"/>
                  </a:schemeClr>
                </a:solidFill>
              </a:rPr>
              <a:t>调用结束，形参单元被释放</a:t>
            </a:r>
            <a:r>
              <a:rPr lang="zh-CN" altLang="zh-CN" dirty="0" smtClean="0">
                <a:solidFill>
                  <a:schemeClr val="bg2">
                    <a:lumMod val="25000"/>
                  </a:schemeClr>
                </a:solidFill>
              </a:rPr>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694837373"/>
              </p:ext>
            </p:extLst>
          </p:nvPr>
        </p:nvGraphicFramePr>
        <p:xfrm>
          <a:off x="9986681" y="1642771"/>
          <a:ext cx="1419225" cy="800100"/>
        </p:xfrm>
        <a:graphic>
          <a:graphicData uri="http://schemas.openxmlformats.org/presentationml/2006/ole">
            <mc:AlternateContent xmlns:mc="http://schemas.openxmlformats.org/markup-compatibility/2006">
              <mc:Choice xmlns:v="urn:schemas-microsoft-com:vml" Requires="v">
                <p:oleObj spid="_x0000_s1062" r:id="rId3" imgW="1419278" imgH="800010" progId="Visio.Drawing.15">
                  <p:embed/>
                </p:oleObj>
              </mc:Choice>
              <mc:Fallback>
                <p:oleObj r:id="rId3" imgW="1419278" imgH="800010"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681" y="1642771"/>
                        <a:ext cx="1419225" cy="80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249384870"/>
              </p:ext>
            </p:extLst>
          </p:nvPr>
        </p:nvGraphicFramePr>
        <p:xfrm>
          <a:off x="10032903" y="3433318"/>
          <a:ext cx="1419225" cy="800100"/>
        </p:xfrm>
        <a:graphic>
          <a:graphicData uri="http://schemas.openxmlformats.org/presentationml/2006/ole">
            <mc:AlternateContent xmlns:mc="http://schemas.openxmlformats.org/markup-compatibility/2006">
              <mc:Choice xmlns:v="urn:schemas-microsoft-com:vml" Requires="v">
                <p:oleObj spid="_x0000_s1063" r:id="rId5" imgW="1419278" imgH="800010" progId="Visio.Drawing.15">
                  <p:embed/>
                </p:oleObj>
              </mc:Choice>
              <mc:Fallback>
                <p:oleObj r:id="rId5" imgW="1419278" imgH="800010" progId="Visio.Drawing.15">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32903" y="3433318"/>
                        <a:ext cx="1419225" cy="80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7" name="Rectangle 4"/>
          <p:cNvSpPr>
            <a:spLocks noChangeArrowheads="1"/>
          </p:cNvSpPr>
          <p:nvPr/>
        </p:nvSpPr>
        <p:spPr bwMode="auto">
          <a:xfrm>
            <a:off x="0" y="12573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8" name="Rectangle 5"/>
          <p:cNvSpPr>
            <a:spLocks noChangeArrowheads="1"/>
          </p:cNvSpPr>
          <p:nvPr/>
        </p:nvSpPr>
        <p:spPr bwMode="auto">
          <a:xfrm>
            <a:off x="9733986" y="2779834"/>
            <a:ext cx="201705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zh-CN" altLang="en-US" sz="9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图</a:t>
            </a:r>
            <a:r>
              <a:rPr kumimoji="0" lang="en-US" altLang="zh-CN" sz="9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7.2</a:t>
            </a:r>
            <a:r>
              <a:rPr kumimoji="0" lang="zh-CN" altLang="en-US" sz="9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实参的值传递给对应的形参</a:t>
            </a: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5"/>
          <p:cNvSpPr>
            <a:spLocks noChangeArrowheads="1"/>
          </p:cNvSpPr>
          <p:nvPr/>
        </p:nvSpPr>
        <p:spPr bwMode="auto">
          <a:xfrm>
            <a:off x="9880098" y="4548588"/>
            <a:ext cx="231190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图</a:t>
            </a:r>
            <a:r>
              <a:rPr kumimoji="0" lang="en-US" altLang="zh-CN" sz="9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7.3</a:t>
            </a:r>
            <a:r>
              <a:rPr kumimoji="0" lang="zh-CN" altLang="en-US" sz="9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形参值变化不影响实参的值</a:t>
            </a: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10245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92500" lnSpcReduction="10000"/>
          </a:bodyPr>
          <a:lstStyle/>
          <a:p>
            <a:pPr marL="0" indent="0">
              <a:buNone/>
            </a:pPr>
            <a:r>
              <a:rPr lang="en-US" altLang="zh-CN" b="1" dirty="0">
                <a:solidFill>
                  <a:schemeClr val="bg2">
                    <a:lumMod val="25000"/>
                  </a:schemeClr>
                </a:solidFill>
              </a:rPr>
              <a:t>7.3.4  </a:t>
            </a:r>
            <a:r>
              <a:rPr lang="zh-CN" altLang="zh-CN" b="1" dirty="0">
                <a:solidFill>
                  <a:schemeClr val="bg2">
                    <a:lumMod val="25000"/>
                  </a:schemeClr>
                </a:solidFill>
              </a:rPr>
              <a:t>函数的返回值</a:t>
            </a:r>
            <a:endParaRPr lang="zh-CN" altLang="zh-CN" dirty="0">
              <a:solidFill>
                <a:schemeClr val="bg2">
                  <a:lumMod val="25000"/>
                </a:schemeClr>
              </a:solidFill>
            </a:endParaRPr>
          </a:p>
          <a:p>
            <a:pPr marL="179388" indent="-179388"/>
            <a:r>
              <a:rPr lang="zh-CN" altLang="zh-CN" dirty="0" smtClean="0">
                <a:solidFill>
                  <a:schemeClr val="bg2">
                    <a:lumMod val="25000"/>
                  </a:schemeClr>
                </a:solidFill>
              </a:rPr>
              <a:t>通常</a:t>
            </a:r>
            <a:r>
              <a:rPr lang="zh-CN" altLang="zh-CN" dirty="0">
                <a:solidFill>
                  <a:schemeClr val="bg2">
                    <a:lumMod val="25000"/>
                  </a:schemeClr>
                </a:solidFill>
              </a:rPr>
              <a:t>希望通过函数调用使主调函数能得到一个确定的值，这就是函数值（函数的返回值）。例如</a:t>
            </a:r>
            <a:r>
              <a:rPr lang="zh-CN" altLang="zh-CN" dirty="0" smtClean="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a:solidFill>
                  <a:schemeClr val="bg2">
                    <a:lumMod val="25000"/>
                  </a:schemeClr>
                </a:solidFill>
              </a:rPr>
              <a:t>c=max</a:t>
            </a:r>
            <a:r>
              <a:rPr lang="zh-CN" altLang="zh-CN" dirty="0">
                <a:solidFill>
                  <a:schemeClr val="bg2">
                    <a:lumMod val="25000"/>
                  </a:schemeClr>
                </a:solidFill>
              </a:rPr>
              <a:t>（</a:t>
            </a:r>
            <a:r>
              <a:rPr lang="en-US" altLang="zh-CN" dirty="0" err="1">
                <a:solidFill>
                  <a:schemeClr val="bg2">
                    <a:lumMod val="25000"/>
                  </a:schemeClr>
                </a:solidFill>
              </a:rPr>
              <a:t>a,b</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179388" indent="-179388"/>
            <a:r>
              <a:rPr lang="zh-CN" altLang="zh-CN" dirty="0" smtClean="0">
                <a:solidFill>
                  <a:schemeClr val="bg2">
                    <a:lumMod val="25000"/>
                  </a:schemeClr>
                </a:solidFill>
              </a:rPr>
              <a:t>有关</a:t>
            </a:r>
            <a:r>
              <a:rPr lang="zh-CN" altLang="zh-CN" dirty="0">
                <a:solidFill>
                  <a:schemeClr val="bg2">
                    <a:lumMod val="25000"/>
                  </a:schemeClr>
                </a:solidFill>
              </a:rPr>
              <a:t>函数值的说明如下：</a:t>
            </a:r>
          </a:p>
          <a:p>
            <a:pPr marL="0" indent="0">
              <a:buNone/>
            </a:pPr>
            <a:r>
              <a:rPr lang="en-US" altLang="zh-CN" dirty="0">
                <a:solidFill>
                  <a:schemeClr val="bg2">
                    <a:lumMod val="25000"/>
                  </a:schemeClr>
                </a:solidFill>
              </a:rPr>
              <a:t>    1.</a:t>
            </a:r>
            <a:r>
              <a:rPr lang="zh-CN" altLang="zh-CN" dirty="0">
                <a:solidFill>
                  <a:schemeClr val="bg2">
                    <a:lumMod val="25000"/>
                  </a:schemeClr>
                </a:solidFill>
              </a:rPr>
              <a:t>函数的返回值是通过函数中的</a:t>
            </a:r>
            <a:r>
              <a:rPr lang="en-US" altLang="zh-CN" dirty="0">
                <a:solidFill>
                  <a:schemeClr val="bg2">
                    <a:lumMod val="25000"/>
                  </a:schemeClr>
                </a:solidFill>
              </a:rPr>
              <a:t>return</a:t>
            </a:r>
            <a:r>
              <a:rPr lang="zh-CN" altLang="zh-CN" dirty="0">
                <a:solidFill>
                  <a:schemeClr val="bg2">
                    <a:lumMod val="25000"/>
                  </a:schemeClr>
                </a:solidFill>
              </a:rPr>
              <a:t>语句获得的</a:t>
            </a:r>
            <a:r>
              <a:rPr lang="zh-CN" altLang="zh-CN" dirty="0" smtClean="0">
                <a:solidFill>
                  <a:schemeClr val="bg2">
                    <a:lumMod val="25000"/>
                  </a:schemeClr>
                </a:solidFill>
              </a:rPr>
              <a:t>。</a:t>
            </a:r>
            <a:endParaRPr lang="en-US" altLang="zh-CN" dirty="0" smtClean="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smtClean="0">
                <a:solidFill>
                  <a:schemeClr val="bg2">
                    <a:lumMod val="25000"/>
                  </a:schemeClr>
                </a:solidFill>
              </a:rPr>
              <a:t>2</a:t>
            </a:r>
            <a:r>
              <a:rPr lang="en-US" altLang="zh-CN" dirty="0">
                <a:solidFill>
                  <a:schemeClr val="bg2">
                    <a:lumMod val="25000"/>
                  </a:schemeClr>
                </a:solidFill>
              </a:rPr>
              <a:t>.</a:t>
            </a:r>
            <a:r>
              <a:rPr lang="zh-CN" altLang="zh-CN" dirty="0">
                <a:solidFill>
                  <a:schemeClr val="bg2">
                    <a:lumMod val="25000"/>
                  </a:schemeClr>
                </a:solidFill>
              </a:rPr>
              <a:t>函数值的类型</a:t>
            </a:r>
            <a:r>
              <a:rPr lang="zh-CN" altLang="zh-CN" dirty="0" smtClean="0">
                <a:solidFill>
                  <a:schemeClr val="bg2">
                    <a:lumMod val="25000"/>
                  </a:schemeClr>
                </a:solidFill>
              </a:rPr>
              <a:t>。</a:t>
            </a:r>
            <a:endParaRPr lang="en-US" altLang="zh-CN" dirty="0" smtClean="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max</a:t>
            </a:r>
            <a:r>
              <a:rPr lang="zh-CN" altLang="zh-CN" dirty="0">
                <a:solidFill>
                  <a:schemeClr val="bg2">
                    <a:lumMod val="25000"/>
                  </a:schemeClr>
                </a:solidFill>
              </a:rPr>
              <a:t>（</a:t>
            </a:r>
            <a:r>
              <a:rPr lang="en-US" altLang="zh-CN" dirty="0">
                <a:solidFill>
                  <a:schemeClr val="bg2">
                    <a:lumMod val="25000"/>
                  </a:schemeClr>
                </a:solidFill>
              </a:rPr>
              <a:t>float </a:t>
            </a:r>
            <a:r>
              <a:rPr lang="en-US" altLang="zh-CN" dirty="0" err="1">
                <a:solidFill>
                  <a:schemeClr val="bg2">
                    <a:lumMod val="25000"/>
                  </a:schemeClr>
                </a:solidFill>
              </a:rPr>
              <a:t>x,float</a:t>
            </a:r>
            <a:r>
              <a:rPr lang="en-US" altLang="zh-CN" dirty="0">
                <a:solidFill>
                  <a:schemeClr val="bg2">
                    <a:lumMod val="25000"/>
                  </a:schemeClr>
                </a:solidFill>
              </a:rPr>
              <a:t> y</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函数值为整型</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a:solidFill>
                  <a:schemeClr val="bg2">
                    <a:lumMod val="25000"/>
                  </a:schemeClr>
                </a:solidFill>
              </a:rPr>
              <a:t>char letter</a:t>
            </a:r>
            <a:r>
              <a:rPr lang="zh-CN" altLang="zh-CN" dirty="0">
                <a:solidFill>
                  <a:schemeClr val="bg2">
                    <a:lumMod val="25000"/>
                  </a:schemeClr>
                </a:solidFill>
              </a:rPr>
              <a:t>（</a:t>
            </a:r>
            <a:r>
              <a:rPr lang="en-US" altLang="zh-CN" dirty="0">
                <a:solidFill>
                  <a:schemeClr val="bg2">
                    <a:lumMod val="25000"/>
                  </a:schemeClr>
                </a:solidFill>
              </a:rPr>
              <a:t>char c1,char c2</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函数值为字符型</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double </a:t>
            </a:r>
            <a:r>
              <a:rPr lang="en-US" altLang="zh-CN" dirty="0">
                <a:solidFill>
                  <a:schemeClr val="bg2">
                    <a:lumMod val="25000"/>
                  </a:schemeClr>
                </a:solidFill>
              </a:rPr>
              <a:t>min</a:t>
            </a:r>
            <a:r>
              <a:rPr lang="zh-CN" altLang="zh-CN" dirty="0">
                <a:solidFill>
                  <a:schemeClr val="bg2">
                    <a:lumMod val="25000"/>
                  </a:schemeClr>
                </a:solidFill>
              </a:rPr>
              <a:t>（</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x,int</a:t>
            </a:r>
            <a:r>
              <a:rPr lang="en-US" altLang="zh-CN" dirty="0">
                <a:solidFill>
                  <a:schemeClr val="bg2">
                    <a:lumMod val="25000"/>
                  </a:schemeClr>
                </a:solidFill>
              </a:rPr>
              <a:t> y</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函数值为双精度型</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  3</a:t>
            </a:r>
            <a:r>
              <a:rPr lang="en-US" altLang="zh-CN" dirty="0">
                <a:solidFill>
                  <a:schemeClr val="bg2">
                    <a:lumMod val="25000"/>
                  </a:schemeClr>
                </a:solidFill>
              </a:rPr>
              <a:t>.</a:t>
            </a:r>
            <a:r>
              <a:rPr lang="zh-CN" altLang="zh-CN" dirty="0">
                <a:solidFill>
                  <a:schemeClr val="bg2">
                    <a:lumMod val="25000"/>
                  </a:schemeClr>
                </a:solidFill>
              </a:rPr>
              <a:t>在定义函数时指定的函数类型一般应该和</a:t>
            </a:r>
            <a:r>
              <a:rPr lang="en-US" altLang="zh-CN" dirty="0">
                <a:solidFill>
                  <a:schemeClr val="bg2">
                    <a:lumMod val="25000"/>
                  </a:schemeClr>
                </a:solidFill>
              </a:rPr>
              <a:t>return</a:t>
            </a:r>
            <a:r>
              <a:rPr lang="zh-CN" altLang="zh-CN" dirty="0">
                <a:solidFill>
                  <a:schemeClr val="bg2">
                    <a:lumMod val="25000"/>
                  </a:schemeClr>
                </a:solidFill>
              </a:rPr>
              <a:t>语句中表达式类型一致。如果类型不一致，则以函数值的类型为</a:t>
            </a:r>
            <a:r>
              <a:rPr lang="zh-CN" altLang="zh-CN" dirty="0" smtClean="0">
                <a:solidFill>
                  <a:schemeClr val="bg2">
                    <a:lumMod val="25000"/>
                  </a:schemeClr>
                </a:solidFill>
              </a:rPr>
              <a:t>准</a:t>
            </a:r>
            <a:r>
              <a:rPr lang="zh-CN" altLang="en-US" dirty="0" smtClean="0">
                <a:solidFill>
                  <a:schemeClr val="bg2">
                    <a:lumMod val="25000"/>
                  </a:schemeClr>
                </a:solidFill>
              </a:rPr>
              <a:t>。</a:t>
            </a:r>
            <a:endParaRPr lang="zh-CN" altLang="en-US" dirty="0"/>
          </a:p>
        </p:txBody>
      </p:sp>
    </p:spTree>
    <p:extLst>
      <p:ext uri="{BB962C8B-B14F-4D97-AF65-F5344CB8AC3E}">
        <p14:creationId xmlns:p14="http://schemas.microsoft.com/office/powerpoint/2010/main" val="1213031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04649"/>
            <a:ext cx="5000692" cy="4791045"/>
          </a:xfrm>
        </p:spPr>
        <p:txBody>
          <a:bodyPr>
            <a:normAutofit fontScale="475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7.3 </a:t>
            </a:r>
            <a:r>
              <a:rPr lang="zh-CN" altLang="zh-CN" dirty="0">
                <a:solidFill>
                  <a:schemeClr val="bg2">
                    <a:lumMod val="25000"/>
                  </a:schemeClr>
                </a:solidFill>
              </a:rPr>
              <a:t>将例</a:t>
            </a:r>
            <a:r>
              <a:rPr lang="en-US" altLang="zh-CN" dirty="0">
                <a:solidFill>
                  <a:schemeClr val="bg2">
                    <a:lumMod val="25000"/>
                  </a:schemeClr>
                </a:solidFill>
              </a:rPr>
              <a:t>7.2</a:t>
            </a:r>
            <a:r>
              <a:rPr lang="zh-CN" altLang="zh-CN" dirty="0">
                <a:solidFill>
                  <a:schemeClr val="bg2">
                    <a:lumMod val="25000"/>
                  </a:schemeClr>
                </a:solidFill>
              </a:rPr>
              <a:t>稍作改动，把在</a:t>
            </a:r>
            <a:r>
              <a:rPr lang="en-US" altLang="zh-CN" dirty="0">
                <a:solidFill>
                  <a:schemeClr val="bg2">
                    <a:lumMod val="25000"/>
                  </a:schemeClr>
                </a:solidFill>
              </a:rPr>
              <a:t>max</a:t>
            </a:r>
            <a:r>
              <a:rPr lang="zh-CN" altLang="zh-CN" dirty="0">
                <a:solidFill>
                  <a:schemeClr val="bg2">
                    <a:lumMod val="25000"/>
                  </a:schemeClr>
                </a:solidFill>
              </a:rPr>
              <a:t>函数中定义的变量</a:t>
            </a:r>
            <a:r>
              <a:rPr lang="en-US" altLang="zh-CN" dirty="0">
                <a:solidFill>
                  <a:schemeClr val="bg2">
                    <a:lumMod val="25000"/>
                  </a:schemeClr>
                </a:solidFill>
              </a:rPr>
              <a:t>z</a:t>
            </a:r>
            <a:r>
              <a:rPr lang="zh-CN" altLang="zh-CN" dirty="0">
                <a:solidFill>
                  <a:schemeClr val="bg2">
                    <a:lumMod val="25000"/>
                  </a:schemeClr>
                </a:solidFill>
              </a:rPr>
              <a:t>改为</a:t>
            </a:r>
            <a:r>
              <a:rPr lang="en-US" altLang="zh-CN" dirty="0">
                <a:solidFill>
                  <a:schemeClr val="bg2">
                    <a:lumMod val="25000"/>
                  </a:schemeClr>
                </a:solidFill>
              </a:rPr>
              <a:t>float</a:t>
            </a:r>
            <a:r>
              <a:rPr lang="zh-CN" altLang="zh-CN" dirty="0">
                <a:solidFill>
                  <a:schemeClr val="bg2">
                    <a:lumMod val="25000"/>
                  </a:schemeClr>
                </a:solidFill>
              </a:rPr>
              <a:t>型。函数返回值的类型与指定的函数类型不同，分析其处理方法。</a:t>
            </a:r>
          </a:p>
          <a:p>
            <a:pPr marL="179388" indent="-179388"/>
            <a:r>
              <a:rPr lang="zh-CN" altLang="zh-CN" dirty="0" smtClean="0">
                <a:solidFill>
                  <a:schemeClr val="bg2">
                    <a:lumMod val="25000"/>
                  </a:schemeClr>
                </a:solidFill>
              </a:rPr>
              <a:t>解题</a:t>
            </a:r>
            <a:r>
              <a:rPr lang="zh-CN" altLang="zh-CN" dirty="0">
                <a:solidFill>
                  <a:schemeClr val="bg2">
                    <a:lumMod val="25000"/>
                  </a:schemeClr>
                </a:solidFill>
              </a:rPr>
              <a:t>思路：如果函数返回值的类型与指定的函数类型不同，按照赋值规则处理。</a:t>
            </a:r>
          </a:p>
          <a:p>
            <a:pPr marL="0" indent="0">
              <a:buNone/>
            </a:pPr>
            <a:r>
              <a:rPr lang="en-US" altLang="zh-CN" dirty="0">
                <a:solidFill>
                  <a:schemeClr val="bg2">
                    <a:lumMod val="25000"/>
                  </a:schemeClr>
                </a:solidFill>
              </a:rPr>
              <a:t>    </a:t>
            </a:r>
            <a:r>
              <a:rPr lang="zh-CN" altLang="zh-CN" dirty="0">
                <a:solidFill>
                  <a:schemeClr val="bg2">
                    <a:lumMod val="25000"/>
                  </a:schemeClr>
                </a:solidFill>
              </a:rPr>
              <a:t>编写程序：</a:t>
            </a:r>
          </a:p>
          <a:p>
            <a:pPr marL="0" indent="0">
              <a:buNone/>
            </a:pPr>
            <a:r>
              <a:rPr lang="en-US" altLang="zh-CN" dirty="0">
                <a:solidFill>
                  <a:schemeClr val="bg2">
                    <a:lumMod val="25000"/>
                  </a:schemeClr>
                </a:solidFill>
              </a:rPr>
              <a:t>#include&lt;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main</a:t>
            </a:r>
            <a:r>
              <a:rPr lang="zh-CN" altLang="zh-CN" dirty="0">
                <a:solidFill>
                  <a:schemeClr val="bg2">
                    <a:lumMod val="25000"/>
                  </a:schemeClr>
                </a:solidFill>
              </a:rPr>
              <a:t>（）</a:t>
            </a:r>
          </a:p>
          <a:p>
            <a:pPr marL="0" indent="0">
              <a:buNone/>
            </a:pP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max</a:t>
            </a:r>
            <a:r>
              <a:rPr lang="zh-CN" altLang="zh-CN" dirty="0">
                <a:solidFill>
                  <a:schemeClr val="bg2">
                    <a:lumMod val="25000"/>
                  </a:schemeClr>
                </a:solidFill>
              </a:rPr>
              <a:t>（</a:t>
            </a:r>
            <a:r>
              <a:rPr lang="en-US" altLang="zh-CN" dirty="0">
                <a:solidFill>
                  <a:schemeClr val="bg2">
                    <a:lumMod val="25000"/>
                  </a:schemeClr>
                </a:solidFill>
              </a:rPr>
              <a:t>float </a:t>
            </a:r>
            <a:r>
              <a:rPr lang="en-US" altLang="zh-CN" dirty="0" err="1">
                <a:solidFill>
                  <a:schemeClr val="bg2">
                    <a:lumMod val="25000"/>
                  </a:schemeClr>
                </a:solidFill>
              </a:rPr>
              <a:t>x,float</a:t>
            </a:r>
            <a:r>
              <a:rPr lang="en-US" altLang="zh-CN" dirty="0">
                <a:solidFill>
                  <a:schemeClr val="bg2">
                    <a:lumMod val="25000"/>
                  </a:schemeClr>
                </a:solidFill>
              </a:rPr>
              <a:t> y</a:t>
            </a:r>
            <a:r>
              <a:rPr lang="zh-CN" altLang="zh-CN" dirty="0">
                <a:solidFill>
                  <a:schemeClr val="bg2">
                    <a:lumMod val="25000"/>
                  </a:schemeClr>
                </a:solidFill>
              </a:rPr>
              <a:t>）</a:t>
            </a: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float  </a:t>
            </a:r>
            <a:r>
              <a:rPr lang="en-US" altLang="zh-CN" dirty="0" err="1">
                <a:solidFill>
                  <a:schemeClr val="bg2">
                    <a:lumMod val="25000"/>
                  </a:schemeClr>
                </a:solidFill>
              </a:rPr>
              <a:t>a,b</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c;</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"please enter two float  numbers</a:t>
            </a:r>
            <a:r>
              <a:rPr lang="zh-CN" altLang="zh-CN" dirty="0">
                <a:solidFill>
                  <a:schemeClr val="bg2">
                    <a:lumMod val="25000"/>
                  </a:schemeClr>
                </a:solidFill>
              </a:rPr>
              <a:t>：</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scanf</a:t>
            </a:r>
            <a:r>
              <a:rPr lang="zh-CN" altLang="zh-CN" dirty="0">
                <a:solidFill>
                  <a:schemeClr val="bg2">
                    <a:lumMod val="25000"/>
                  </a:schemeClr>
                </a:solidFill>
              </a:rPr>
              <a:t>（</a:t>
            </a:r>
            <a:r>
              <a:rPr lang="en-US" altLang="zh-CN" dirty="0">
                <a:solidFill>
                  <a:schemeClr val="bg2">
                    <a:lumMod val="25000"/>
                  </a:schemeClr>
                </a:solidFill>
              </a:rPr>
              <a:t>"%</a:t>
            </a:r>
            <a:r>
              <a:rPr lang="en-US" altLang="zh-CN" dirty="0" err="1">
                <a:solidFill>
                  <a:schemeClr val="bg2">
                    <a:lumMod val="25000"/>
                  </a:schemeClr>
                </a:solidFill>
              </a:rPr>
              <a:t>f,%f",&amp;a,&amp;b</a:t>
            </a:r>
            <a:r>
              <a:rPr lang="zh-CN" altLang="zh-CN" dirty="0">
                <a:solidFill>
                  <a:schemeClr val="bg2">
                    <a:lumMod val="25000"/>
                  </a:schemeClr>
                </a:solidFill>
              </a:rPr>
              <a:t>）</a:t>
            </a: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c=max</a:t>
            </a:r>
            <a:r>
              <a:rPr lang="zh-CN" altLang="zh-CN" dirty="0">
                <a:solidFill>
                  <a:schemeClr val="bg2">
                    <a:lumMod val="25000"/>
                  </a:schemeClr>
                </a:solidFill>
              </a:rPr>
              <a:t>（</a:t>
            </a:r>
            <a:r>
              <a:rPr lang="en-US" altLang="zh-CN" dirty="0" err="1">
                <a:solidFill>
                  <a:schemeClr val="bg2">
                    <a:lumMod val="25000"/>
                  </a:schemeClr>
                </a:solidFill>
              </a:rPr>
              <a:t>a,b</a:t>
            </a:r>
            <a:r>
              <a:rPr lang="zh-CN" altLang="zh-CN" dirty="0">
                <a:solidFill>
                  <a:schemeClr val="bg2">
                    <a:lumMod val="25000"/>
                  </a:schemeClr>
                </a:solidFill>
              </a:rPr>
              <a:t>）</a:t>
            </a: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"max  is %d\</a:t>
            </a:r>
            <a:r>
              <a:rPr lang="en-US" altLang="zh-CN" dirty="0" err="1">
                <a:solidFill>
                  <a:schemeClr val="bg2">
                    <a:lumMod val="25000"/>
                  </a:schemeClr>
                </a:solidFill>
              </a:rPr>
              <a:t>n",c</a:t>
            </a:r>
            <a:r>
              <a:rPr lang="zh-CN" altLang="zh-CN" dirty="0">
                <a:solidFill>
                  <a:schemeClr val="bg2">
                    <a:lumMod val="25000"/>
                  </a:schemeClr>
                </a:solidFill>
              </a:rPr>
              <a:t>）</a:t>
            </a: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0 ;</a:t>
            </a:r>
            <a:endParaRPr lang="zh-CN" altLang="zh-CN" dirty="0">
              <a:solidFill>
                <a:schemeClr val="bg2">
                  <a:lumMod val="25000"/>
                </a:schemeClr>
              </a:solidFill>
            </a:endParaRPr>
          </a:p>
          <a:p>
            <a:pPr marL="0" indent="0">
              <a:buNone/>
            </a:pP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max(float </a:t>
            </a:r>
            <a:r>
              <a:rPr lang="en-US" altLang="zh-CN" dirty="0" err="1">
                <a:solidFill>
                  <a:schemeClr val="bg2">
                    <a:lumMod val="25000"/>
                  </a:schemeClr>
                </a:solidFill>
              </a:rPr>
              <a:t>x,float</a:t>
            </a:r>
            <a:r>
              <a:rPr lang="en-US" altLang="zh-CN" dirty="0">
                <a:solidFill>
                  <a:schemeClr val="bg2">
                    <a:lumMod val="25000"/>
                  </a:schemeClr>
                </a:solidFill>
              </a:rPr>
              <a:t> y</a:t>
            </a:r>
            <a:r>
              <a:rPr lang="zh-CN" altLang="zh-CN" dirty="0">
                <a:solidFill>
                  <a:schemeClr val="bg2">
                    <a:lumMod val="25000"/>
                  </a:schemeClr>
                </a:solidFill>
              </a:rPr>
              <a:t>）</a:t>
            </a: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float  z;                            /*z</a:t>
            </a:r>
            <a:r>
              <a:rPr lang="zh-CN" altLang="zh-CN" dirty="0">
                <a:solidFill>
                  <a:schemeClr val="bg2">
                    <a:lumMod val="25000"/>
                  </a:schemeClr>
                </a:solidFill>
              </a:rPr>
              <a:t>为实型变量</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z=x&gt;y? x:y;                       </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(z);                       </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6832720" y="1304649"/>
            <a:ext cx="4668998" cy="4791045"/>
          </a:xfrm>
          <a:prstGeom prst="rect">
            <a:avLst/>
          </a:prstGeom>
        </p:spPr>
        <p:txBody>
          <a:bodyPr vert="horz" lIns="91440" tIns="45720" rIns="91440" bIns="45720" rtlCol="0">
            <a:normAutofit/>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179388" indent="-179388"/>
            <a:r>
              <a:rPr lang="zh-CN" altLang="en-US" sz="1600" dirty="0" smtClean="0">
                <a:solidFill>
                  <a:schemeClr val="bg2">
                    <a:lumMod val="25000"/>
                  </a:schemeClr>
                </a:solidFill>
              </a:rPr>
              <a:t>运行结果：</a:t>
            </a:r>
          </a:p>
          <a:p>
            <a:pPr marL="0" indent="0">
              <a:buNone/>
            </a:pPr>
            <a:r>
              <a:rPr lang="zh-CN" altLang="en-US" sz="1600" dirty="0" smtClean="0">
                <a:solidFill>
                  <a:schemeClr val="bg2">
                    <a:lumMod val="25000"/>
                  </a:schemeClr>
                </a:solidFill>
              </a:rPr>
              <a:t>    </a:t>
            </a:r>
            <a:r>
              <a:rPr lang="en-US" altLang="zh-CN" sz="1600" dirty="0" smtClean="0">
                <a:solidFill>
                  <a:schemeClr val="bg2">
                    <a:lumMod val="25000"/>
                  </a:schemeClr>
                </a:solidFill>
              </a:rPr>
              <a:t>please  enter  two float numbers</a:t>
            </a:r>
            <a:r>
              <a:rPr lang="zh-CN" altLang="en-US" sz="1600" dirty="0" smtClean="0">
                <a:solidFill>
                  <a:schemeClr val="bg2">
                    <a:lumMod val="25000"/>
                  </a:schemeClr>
                </a:solidFill>
              </a:rPr>
              <a:t>：</a:t>
            </a:r>
            <a:r>
              <a:rPr lang="en-US" altLang="zh-CN" sz="1600" u="sng" dirty="0" smtClean="0">
                <a:solidFill>
                  <a:schemeClr val="bg2">
                    <a:lumMod val="25000"/>
                  </a:schemeClr>
                </a:solidFill>
              </a:rPr>
              <a:t>3.5</a:t>
            </a:r>
            <a:r>
              <a:rPr lang="zh-CN" altLang="en-US" sz="1600" u="sng" dirty="0" smtClean="0">
                <a:solidFill>
                  <a:schemeClr val="bg2">
                    <a:lumMod val="25000"/>
                  </a:schemeClr>
                </a:solidFill>
              </a:rPr>
              <a:t>，</a:t>
            </a:r>
            <a:r>
              <a:rPr lang="en-US" altLang="zh-CN" sz="1600" u="sng" dirty="0" smtClean="0">
                <a:solidFill>
                  <a:schemeClr val="bg2">
                    <a:lumMod val="25000"/>
                  </a:schemeClr>
                </a:solidFill>
              </a:rPr>
              <a:t>4.6</a:t>
            </a:r>
            <a:endParaRPr lang="zh-CN" altLang="en-US" sz="1600" dirty="0" smtClean="0">
              <a:solidFill>
                <a:schemeClr val="bg2">
                  <a:lumMod val="25000"/>
                </a:schemeClr>
              </a:solidFill>
            </a:endParaRPr>
          </a:p>
          <a:p>
            <a:pPr marL="0" indent="0">
              <a:buNone/>
            </a:pPr>
            <a:r>
              <a:rPr lang="zh-CN" altLang="en-US" sz="1600" dirty="0" smtClean="0">
                <a:solidFill>
                  <a:schemeClr val="bg2">
                    <a:lumMod val="25000"/>
                  </a:schemeClr>
                </a:solidFill>
              </a:rPr>
              <a:t>    </a:t>
            </a:r>
            <a:r>
              <a:rPr lang="en-US" altLang="zh-CN" sz="1600" dirty="0" smtClean="0">
                <a:solidFill>
                  <a:schemeClr val="bg2">
                    <a:lumMod val="25000"/>
                  </a:schemeClr>
                </a:solidFill>
              </a:rPr>
              <a:t>max  is  4</a:t>
            </a:r>
            <a:endParaRPr lang="zh-CN" altLang="en-US" sz="1600" dirty="0" smtClean="0">
              <a:solidFill>
                <a:schemeClr val="bg2">
                  <a:lumMod val="25000"/>
                </a:schemeClr>
              </a:solidFill>
            </a:endParaRPr>
          </a:p>
          <a:p>
            <a:pPr marL="179388" indent="-179388"/>
            <a:r>
              <a:rPr lang="zh-CN" altLang="en-US" sz="1600" dirty="0" smtClean="0">
                <a:solidFill>
                  <a:schemeClr val="bg2">
                    <a:lumMod val="25000"/>
                  </a:schemeClr>
                </a:solidFill>
              </a:rPr>
              <a:t>程序分析：</a:t>
            </a:r>
          </a:p>
          <a:p>
            <a:pPr marL="0" indent="0">
              <a:buNone/>
            </a:pPr>
            <a:r>
              <a:rPr lang="en-US" altLang="zh-CN" sz="1600" dirty="0" smtClean="0">
                <a:solidFill>
                  <a:schemeClr val="bg2">
                    <a:lumMod val="25000"/>
                  </a:schemeClr>
                </a:solidFill>
              </a:rPr>
              <a:t>4.</a:t>
            </a:r>
            <a:r>
              <a:rPr lang="zh-CN" altLang="en-US" sz="1600" dirty="0" smtClean="0">
                <a:solidFill>
                  <a:schemeClr val="bg2">
                    <a:lumMod val="25000"/>
                  </a:schemeClr>
                </a:solidFill>
              </a:rPr>
              <a:t>对于不带返回值的函数，应当定义函数为“</a:t>
            </a:r>
            <a:r>
              <a:rPr lang="en-US" altLang="zh-CN" sz="1600" dirty="0" smtClean="0">
                <a:solidFill>
                  <a:schemeClr val="bg2">
                    <a:lumMod val="25000"/>
                  </a:schemeClr>
                </a:solidFill>
              </a:rPr>
              <a:t>void</a:t>
            </a:r>
            <a:r>
              <a:rPr lang="zh-CN" altLang="en-US" sz="1600" dirty="0" smtClean="0">
                <a:solidFill>
                  <a:schemeClr val="bg2">
                    <a:lumMod val="25000"/>
                  </a:schemeClr>
                </a:solidFill>
              </a:rPr>
              <a:t>类型”（也称“空类型”）。</a:t>
            </a:r>
            <a:endParaRPr lang="en-US" altLang="zh-CN" sz="1600" dirty="0" smtClean="0">
              <a:solidFill>
                <a:schemeClr val="bg2">
                  <a:lumMod val="25000"/>
                </a:schemeClr>
              </a:solidFill>
            </a:endParaRPr>
          </a:p>
          <a:p>
            <a:pPr marL="0" indent="0">
              <a:buNone/>
            </a:pPr>
            <a:r>
              <a:rPr lang="en-US" altLang="zh-CN" sz="1600" dirty="0" smtClean="0">
                <a:solidFill>
                  <a:schemeClr val="bg2">
                    <a:lumMod val="25000"/>
                  </a:schemeClr>
                </a:solidFill>
              </a:rPr>
              <a:t>5.</a:t>
            </a:r>
            <a:r>
              <a:rPr lang="zh-CN" altLang="en-US" sz="1600" dirty="0" smtClean="0">
                <a:solidFill>
                  <a:schemeClr val="bg2">
                    <a:lumMod val="25000"/>
                  </a:schemeClr>
                </a:solidFill>
              </a:rPr>
              <a:t>在同一个函数内，可以根据需要在多处设置</a:t>
            </a:r>
            <a:r>
              <a:rPr lang="en-US" altLang="zh-CN" sz="1600" dirty="0" smtClean="0">
                <a:solidFill>
                  <a:schemeClr val="bg2">
                    <a:lumMod val="25000"/>
                  </a:schemeClr>
                </a:solidFill>
              </a:rPr>
              <a:t>return</a:t>
            </a:r>
            <a:r>
              <a:rPr lang="zh-CN" altLang="en-US" sz="1600" dirty="0" smtClean="0">
                <a:solidFill>
                  <a:schemeClr val="bg2">
                    <a:lumMod val="25000"/>
                  </a:schemeClr>
                </a:solidFill>
              </a:rPr>
              <a:t>语句，函数执行过程中遇到任何一个</a:t>
            </a:r>
            <a:r>
              <a:rPr lang="en-US" altLang="zh-CN" sz="1600" dirty="0" smtClean="0">
                <a:solidFill>
                  <a:schemeClr val="bg2">
                    <a:lumMod val="25000"/>
                  </a:schemeClr>
                </a:solidFill>
              </a:rPr>
              <a:t>return</a:t>
            </a:r>
            <a:r>
              <a:rPr lang="zh-CN" altLang="en-US" sz="1600" dirty="0" smtClean="0">
                <a:solidFill>
                  <a:schemeClr val="bg2">
                    <a:lumMod val="25000"/>
                  </a:schemeClr>
                </a:solidFill>
              </a:rPr>
              <a:t>语句时，都将立即返回到调用函数的地方。</a:t>
            </a:r>
            <a:endParaRPr lang="zh-CN" altLang="en-US" sz="1600" dirty="0"/>
          </a:p>
        </p:txBody>
      </p:sp>
    </p:spTree>
    <p:extLst>
      <p:ext uri="{BB962C8B-B14F-4D97-AF65-F5344CB8AC3E}">
        <p14:creationId xmlns:p14="http://schemas.microsoft.com/office/powerpoint/2010/main" val="1875654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85000" lnSpcReduction="10000"/>
          </a:bodyPr>
          <a:lstStyle/>
          <a:p>
            <a:pPr marL="0" indent="0">
              <a:lnSpc>
                <a:spcPct val="170000"/>
              </a:lnSpc>
              <a:buNone/>
            </a:pPr>
            <a:r>
              <a:rPr lang="en-US" altLang="zh-CN" b="1" dirty="0">
                <a:solidFill>
                  <a:schemeClr val="bg2">
                    <a:lumMod val="25000"/>
                  </a:schemeClr>
                </a:solidFill>
              </a:rPr>
              <a:t>7.4 </a:t>
            </a:r>
            <a:r>
              <a:rPr lang="zh-CN" altLang="zh-CN" b="1" dirty="0">
                <a:solidFill>
                  <a:schemeClr val="bg2">
                    <a:lumMod val="25000"/>
                  </a:schemeClr>
                </a:solidFill>
              </a:rPr>
              <a:t>函数的声明与函数原型</a:t>
            </a:r>
          </a:p>
          <a:p>
            <a:pPr>
              <a:lnSpc>
                <a:spcPct val="170000"/>
              </a:lnSpc>
            </a:pPr>
            <a:r>
              <a:rPr lang="zh-CN" altLang="zh-CN" dirty="0" smtClean="0">
                <a:solidFill>
                  <a:schemeClr val="bg2">
                    <a:lumMod val="25000"/>
                  </a:schemeClr>
                </a:solidFill>
              </a:rPr>
              <a:t>函数必须</a:t>
            </a:r>
            <a:r>
              <a:rPr lang="zh-CN" altLang="zh-CN" dirty="0">
                <a:solidFill>
                  <a:schemeClr val="bg2">
                    <a:lumMod val="25000"/>
                  </a:schemeClr>
                </a:solidFill>
              </a:rPr>
              <a:t>先声明后引用，即先声明才可以被调用。函数声明，又称为函数</a:t>
            </a:r>
            <a:r>
              <a:rPr lang="zh-CN" altLang="zh-CN" dirty="0" smtClean="0">
                <a:solidFill>
                  <a:schemeClr val="bg2">
                    <a:lumMod val="25000"/>
                  </a:schemeClr>
                </a:solidFill>
              </a:rPr>
              <a:t>原型。</a:t>
            </a:r>
            <a:endParaRPr lang="zh-CN" altLang="zh-CN" dirty="0">
              <a:solidFill>
                <a:schemeClr val="bg2">
                  <a:lumMod val="25000"/>
                </a:schemeClr>
              </a:solidFill>
            </a:endParaRPr>
          </a:p>
          <a:p>
            <a:pPr>
              <a:lnSpc>
                <a:spcPct val="170000"/>
              </a:lnSpc>
            </a:pPr>
            <a:r>
              <a:rPr lang="zh-CN" altLang="zh-CN" dirty="0" smtClean="0">
                <a:solidFill>
                  <a:schemeClr val="bg2">
                    <a:lumMod val="25000"/>
                  </a:schemeClr>
                </a:solidFill>
              </a:rPr>
              <a:t>函数</a:t>
            </a:r>
            <a:r>
              <a:rPr lang="zh-CN" altLang="zh-CN" dirty="0">
                <a:solidFill>
                  <a:schemeClr val="bg2">
                    <a:lumMod val="25000"/>
                  </a:schemeClr>
                </a:solidFill>
              </a:rPr>
              <a:t>声明与定义是有</a:t>
            </a:r>
            <a:r>
              <a:rPr lang="zh-CN" altLang="zh-CN" dirty="0" smtClean="0">
                <a:solidFill>
                  <a:schemeClr val="bg2">
                    <a:lumMod val="25000"/>
                  </a:schemeClr>
                </a:solidFill>
              </a:rPr>
              <a:t>区别</a:t>
            </a:r>
            <a:r>
              <a:rPr lang="zh-CN" altLang="en-US" dirty="0" smtClean="0">
                <a:solidFill>
                  <a:schemeClr val="bg2">
                    <a:lumMod val="25000"/>
                  </a:schemeClr>
                </a:solidFill>
              </a:rPr>
              <a:t>。</a:t>
            </a:r>
            <a:endParaRPr lang="zh-CN" altLang="zh-CN" dirty="0">
              <a:solidFill>
                <a:schemeClr val="bg2">
                  <a:lumMod val="25000"/>
                </a:schemeClr>
              </a:solidFill>
            </a:endParaRPr>
          </a:p>
          <a:p>
            <a:pPr>
              <a:lnSpc>
                <a:spcPct val="170000"/>
              </a:lnSpc>
            </a:pPr>
            <a:r>
              <a:rPr lang="zh-CN" altLang="zh-CN" dirty="0" smtClean="0">
                <a:solidFill>
                  <a:schemeClr val="bg2">
                    <a:lumMod val="25000"/>
                  </a:schemeClr>
                </a:solidFill>
              </a:rPr>
              <a:t>函数声明</a:t>
            </a:r>
            <a:r>
              <a:rPr lang="zh-CN" altLang="en-US" dirty="0" smtClean="0">
                <a:solidFill>
                  <a:schemeClr val="bg2">
                    <a:lumMod val="25000"/>
                  </a:schemeClr>
                </a:solidFill>
              </a:rPr>
              <a:t>格式：</a:t>
            </a:r>
            <a:r>
              <a:rPr lang="zh-CN" altLang="zh-CN" dirty="0" smtClean="0">
                <a:solidFill>
                  <a:schemeClr val="bg2">
                    <a:lumMod val="25000"/>
                  </a:schemeClr>
                </a:solidFill>
              </a:rPr>
              <a:t>函数</a:t>
            </a:r>
            <a:r>
              <a:rPr lang="zh-CN" altLang="zh-CN" dirty="0">
                <a:solidFill>
                  <a:schemeClr val="bg2">
                    <a:lumMod val="25000"/>
                  </a:schemeClr>
                </a:solidFill>
              </a:rPr>
              <a:t>返回值</a:t>
            </a:r>
            <a:r>
              <a:rPr lang="zh-CN" altLang="zh-CN" dirty="0" smtClean="0">
                <a:solidFill>
                  <a:schemeClr val="bg2">
                    <a:lumMod val="25000"/>
                  </a:schemeClr>
                </a:solidFill>
              </a:rPr>
              <a:t>类型</a:t>
            </a:r>
            <a:r>
              <a:rPr lang="en-US" altLang="zh-CN" dirty="0" smtClean="0">
                <a:solidFill>
                  <a:schemeClr val="bg2">
                    <a:lumMod val="25000"/>
                  </a:schemeClr>
                </a:solidFill>
              </a:rPr>
              <a:t>  </a:t>
            </a:r>
            <a:r>
              <a:rPr lang="zh-CN" altLang="zh-CN" dirty="0" smtClean="0">
                <a:solidFill>
                  <a:schemeClr val="bg2">
                    <a:lumMod val="25000"/>
                  </a:schemeClr>
                </a:solidFill>
              </a:rPr>
              <a:t>函数名</a:t>
            </a:r>
            <a:r>
              <a:rPr lang="zh-CN" altLang="en-US" dirty="0" smtClean="0">
                <a:solidFill>
                  <a:schemeClr val="bg2">
                    <a:lumMod val="25000"/>
                  </a:schemeClr>
                </a:solidFill>
              </a:rPr>
              <a:t>（</a:t>
            </a:r>
            <a:r>
              <a:rPr lang="zh-CN" altLang="zh-CN" dirty="0">
                <a:solidFill>
                  <a:schemeClr val="bg2">
                    <a:lumMod val="25000"/>
                  </a:schemeClr>
                </a:solidFill>
              </a:rPr>
              <a:t>形式参数列表</a:t>
            </a:r>
            <a:r>
              <a:rPr lang="zh-CN" altLang="en-US" dirty="0" smtClean="0">
                <a:solidFill>
                  <a:schemeClr val="bg2">
                    <a:lumMod val="25000"/>
                  </a:schemeClr>
                </a:solidFill>
              </a:rPr>
              <a:t>）；</a:t>
            </a:r>
            <a:endParaRPr lang="en-US" altLang="zh-CN" dirty="0" smtClean="0">
              <a:solidFill>
                <a:schemeClr val="bg2">
                  <a:lumMod val="25000"/>
                </a:schemeClr>
              </a:solidFill>
            </a:endParaRPr>
          </a:p>
          <a:p>
            <a:pPr>
              <a:lnSpc>
                <a:spcPct val="170000"/>
              </a:lnSpc>
            </a:pPr>
            <a:r>
              <a:rPr lang="en-US" altLang="zh-CN" dirty="0" smtClean="0">
                <a:solidFill>
                  <a:schemeClr val="bg2">
                    <a:lumMod val="25000"/>
                  </a:schemeClr>
                </a:solidFill>
              </a:rPr>
              <a:t>C</a:t>
            </a:r>
            <a:r>
              <a:rPr lang="zh-CN" altLang="zh-CN" dirty="0">
                <a:solidFill>
                  <a:schemeClr val="bg2">
                    <a:lumMod val="25000"/>
                  </a:schemeClr>
                </a:solidFill>
              </a:rPr>
              <a:t>语言中，在一个函数中调用另一个函数需要具备如下条件：</a:t>
            </a:r>
          </a:p>
          <a:p>
            <a:pPr marL="0" indent="0">
              <a:lnSpc>
                <a:spcPct val="170000"/>
              </a:lnSpc>
              <a:buNone/>
            </a:pPr>
            <a:r>
              <a:rPr lang="en-US" altLang="zh-CN" dirty="0">
                <a:solidFill>
                  <a:schemeClr val="bg2">
                    <a:lumMod val="25000"/>
                  </a:schemeClr>
                </a:solidFill>
              </a:rPr>
              <a:t>1.</a:t>
            </a:r>
            <a:r>
              <a:rPr lang="zh-CN" altLang="zh-CN" dirty="0">
                <a:solidFill>
                  <a:schemeClr val="bg2">
                    <a:lumMod val="25000"/>
                  </a:schemeClr>
                </a:solidFill>
              </a:rPr>
              <a:t>被调用函数必须是已定义的函数，即是库函数或用户已定义的函数。</a:t>
            </a:r>
          </a:p>
          <a:p>
            <a:pPr marL="0" indent="0">
              <a:lnSpc>
                <a:spcPct val="170000"/>
              </a:lnSpc>
              <a:buNone/>
            </a:pPr>
            <a:r>
              <a:rPr lang="en-US" altLang="zh-CN" dirty="0">
                <a:solidFill>
                  <a:schemeClr val="bg2">
                    <a:lumMod val="25000"/>
                  </a:schemeClr>
                </a:solidFill>
              </a:rPr>
              <a:t>2.</a:t>
            </a:r>
            <a:r>
              <a:rPr lang="zh-CN" altLang="zh-CN" dirty="0">
                <a:solidFill>
                  <a:schemeClr val="bg2">
                    <a:lumMod val="25000"/>
                  </a:schemeClr>
                </a:solidFill>
              </a:rPr>
              <a:t>如果使用库函数，应该在本文件开头加相应的</a:t>
            </a:r>
            <a:r>
              <a:rPr lang="en-US" altLang="zh-CN" dirty="0">
                <a:solidFill>
                  <a:schemeClr val="bg2">
                    <a:lumMod val="25000"/>
                  </a:schemeClr>
                </a:solidFill>
              </a:rPr>
              <a:t>#include</a:t>
            </a:r>
            <a:r>
              <a:rPr lang="zh-CN" altLang="zh-CN" dirty="0">
                <a:solidFill>
                  <a:schemeClr val="bg2">
                    <a:lumMod val="25000"/>
                  </a:schemeClr>
                </a:solidFill>
              </a:rPr>
              <a:t>指令将调用有关库函数时所需用到的信息“包含”到本文件中来</a:t>
            </a:r>
            <a:r>
              <a:rPr lang="zh-CN" altLang="zh-CN" dirty="0" smtClean="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3.</a:t>
            </a:r>
            <a:r>
              <a:rPr lang="zh-CN" altLang="zh-CN" dirty="0">
                <a:solidFill>
                  <a:schemeClr val="bg2">
                    <a:lumMod val="25000"/>
                  </a:schemeClr>
                </a:solidFill>
              </a:rPr>
              <a:t>如果使用用户自己定义的函数，而该函数的位置在调用它的函数后面，应该在主调函数中对被调函数进行原型声明。</a:t>
            </a:r>
          </a:p>
          <a:p>
            <a:pPr marL="0" indent="0">
              <a:lnSpc>
                <a:spcPct val="170000"/>
              </a:lnSpc>
              <a:buNone/>
            </a:pPr>
            <a:r>
              <a:rPr lang="en-US" altLang="zh-CN" dirty="0">
                <a:solidFill>
                  <a:schemeClr val="bg2">
                    <a:lumMod val="25000"/>
                  </a:schemeClr>
                </a:solidFill>
              </a:rPr>
              <a:t>    </a:t>
            </a:r>
            <a:endParaRPr lang="zh-CN" altLang="en-US" dirty="0"/>
          </a:p>
        </p:txBody>
      </p:sp>
    </p:spTree>
    <p:extLst>
      <p:ext uri="{BB962C8B-B14F-4D97-AF65-F5344CB8AC3E}">
        <p14:creationId xmlns:p14="http://schemas.microsoft.com/office/powerpoint/2010/main" val="18899341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7.5</a:t>
            </a:r>
            <a:r>
              <a:rPr lang="zh-CN" altLang="zh-CN" b="1" dirty="0"/>
              <a:t>函数的嵌套调用与递归</a:t>
            </a:r>
            <a:r>
              <a:rPr lang="zh-CN" altLang="zh-CN" b="1" dirty="0" smtClean="0"/>
              <a:t>调用</a:t>
            </a:r>
            <a:endParaRPr lang="zh-CN" altLang="en-US" dirty="0"/>
          </a:p>
        </p:txBody>
      </p:sp>
      <p:sp>
        <p:nvSpPr>
          <p:cNvPr id="3" name="内容占位符 2"/>
          <p:cNvSpPr>
            <a:spLocks noGrp="1"/>
          </p:cNvSpPr>
          <p:nvPr>
            <p:ph sz="quarter" idx="10"/>
          </p:nvPr>
        </p:nvSpPr>
        <p:spPr/>
        <p:txBody>
          <a:bodyPr/>
          <a:lstStyle/>
          <a:p>
            <a:pPr marL="0" indent="0">
              <a:buNone/>
            </a:pPr>
            <a:r>
              <a:rPr lang="en-US" altLang="zh-CN" b="1" dirty="0" smtClean="0">
                <a:solidFill>
                  <a:schemeClr val="bg2">
                    <a:lumMod val="25000"/>
                  </a:schemeClr>
                </a:solidFill>
                <a:cs typeface="+mj-cs"/>
              </a:rPr>
              <a:t>7.5.1</a:t>
            </a:r>
            <a:r>
              <a:rPr lang="zh-CN" altLang="zh-CN" b="1" dirty="0">
                <a:solidFill>
                  <a:schemeClr val="bg2">
                    <a:lumMod val="25000"/>
                  </a:schemeClr>
                </a:solidFill>
                <a:cs typeface="+mj-cs"/>
              </a:rPr>
              <a:t>函数的嵌套调用</a:t>
            </a:r>
            <a:endParaRPr lang="zh-CN" altLang="zh-CN" dirty="0">
              <a:solidFill>
                <a:schemeClr val="bg2">
                  <a:lumMod val="25000"/>
                </a:schemeClr>
              </a:solidFill>
              <a:cs typeface="+mj-cs"/>
            </a:endParaRPr>
          </a:p>
          <a:p>
            <a:r>
              <a:rPr lang="zh-CN" altLang="zh-CN" dirty="0" smtClean="0">
                <a:solidFill>
                  <a:schemeClr val="bg2">
                    <a:lumMod val="25000"/>
                  </a:schemeClr>
                </a:solidFill>
                <a:cs typeface="+mj-cs"/>
              </a:rPr>
              <a:t>一</a:t>
            </a:r>
            <a:r>
              <a:rPr lang="zh-CN" altLang="zh-CN" dirty="0">
                <a:solidFill>
                  <a:schemeClr val="bg2">
                    <a:lumMod val="25000"/>
                  </a:schemeClr>
                </a:solidFill>
                <a:cs typeface="+mj-cs"/>
              </a:rPr>
              <a:t>个</a:t>
            </a:r>
            <a:r>
              <a:rPr lang="en-US" altLang="zh-CN" dirty="0">
                <a:solidFill>
                  <a:schemeClr val="bg2">
                    <a:lumMod val="25000"/>
                  </a:schemeClr>
                </a:solidFill>
                <a:cs typeface="+mj-cs"/>
              </a:rPr>
              <a:t>C</a:t>
            </a:r>
            <a:r>
              <a:rPr lang="zh-CN" altLang="zh-CN" dirty="0">
                <a:solidFill>
                  <a:schemeClr val="bg2">
                    <a:lumMod val="25000"/>
                  </a:schemeClr>
                </a:solidFill>
                <a:cs typeface="+mj-cs"/>
              </a:rPr>
              <a:t>程序可以包含多个函数，但必须包含且只能包含一个主函数</a:t>
            </a:r>
            <a:r>
              <a:rPr lang="en-US" altLang="zh-CN" dirty="0">
                <a:solidFill>
                  <a:schemeClr val="bg2">
                    <a:lumMod val="25000"/>
                  </a:schemeClr>
                </a:solidFill>
                <a:cs typeface="+mj-cs"/>
              </a:rPr>
              <a:t>main</a:t>
            </a:r>
            <a:r>
              <a:rPr lang="zh-CN" altLang="zh-CN" dirty="0">
                <a:solidFill>
                  <a:schemeClr val="bg2">
                    <a:lumMod val="25000"/>
                  </a:schemeClr>
                </a:solidFill>
                <a:cs typeface="+mj-cs"/>
              </a:rPr>
              <a:t>（）</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程序</a:t>
            </a:r>
            <a:r>
              <a:rPr lang="zh-CN" altLang="zh-CN" dirty="0">
                <a:solidFill>
                  <a:schemeClr val="bg2">
                    <a:lumMod val="25000"/>
                  </a:schemeClr>
                </a:solidFill>
                <a:cs typeface="+mj-cs"/>
              </a:rPr>
              <a:t>的执行从</a:t>
            </a:r>
            <a:r>
              <a:rPr lang="en-US" altLang="zh-CN" dirty="0">
                <a:solidFill>
                  <a:schemeClr val="bg2">
                    <a:lumMod val="25000"/>
                  </a:schemeClr>
                </a:solidFill>
                <a:cs typeface="+mj-cs"/>
              </a:rPr>
              <a:t>main</a:t>
            </a:r>
            <a:r>
              <a:rPr lang="zh-CN" altLang="zh-CN" dirty="0">
                <a:solidFill>
                  <a:schemeClr val="bg2">
                    <a:lumMod val="25000"/>
                  </a:schemeClr>
                </a:solidFill>
                <a:cs typeface="+mj-cs"/>
              </a:rPr>
              <a:t>（）函数第一条语句开始，到</a:t>
            </a:r>
            <a:r>
              <a:rPr lang="en-US" altLang="zh-CN" dirty="0">
                <a:solidFill>
                  <a:schemeClr val="bg2">
                    <a:lumMod val="25000"/>
                  </a:schemeClr>
                </a:solidFill>
                <a:cs typeface="+mj-cs"/>
              </a:rPr>
              <a:t>main</a:t>
            </a:r>
            <a:r>
              <a:rPr lang="zh-CN" altLang="zh-CN" dirty="0">
                <a:solidFill>
                  <a:schemeClr val="bg2">
                    <a:lumMod val="25000"/>
                  </a:schemeClr>
                </a:solidFill>
                <a:cs typeface="+mj-cs"/>
              </a:rPr>
              <a:t>（）函数的最后一条语句处结束</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zh-CN" altLang="zh-CN" dirty="0" smtClean="0">
                <a:solidFill>
                  <a:schemeClr val="bg2">
                    <a:lumMod val="25000"/>
                  </a:schemeClr>
                </a:solidFill>
                <a:cs typeface="+mj-cs"/>
              </a:rPr>
              <a:t>程序</a:t>
            </a:r>
            <a:r>
              <a:rPr lang="zh-CN" altLang="zh-CN" dirty="0">
                <a:solidFill>
                  <a:schemeClr val="bg2">
                    <a:lumMod val="25000"/>
                  </a:schemeClr>
                </a:solidFill>
                <a:cs typeface="+mj-cs"/>
              </a:rPr>
              <a:t>中的其它函数必须通过</a:t>
            </a:r>
            <a:r>
              <a:rPr lang="en-US" altLang="zh-CN" dirty="0">
                <a:solidFill>
                  <a:schemeClr val="bg2">
                    <a:lumMod val="25000"/>
                  </a:schemeClr>
                </a:solidFill>
                <a:cs typeface="+mj-cs"/>
              </a:rPr>
              <a:t>main</a:t>
            </a:r>
            <a:r>
              <a:rPr lang="zh-CN" altLang="zh-CN" dirty="0">
                <a:solidFill>
                  <a:schemeClr val="bg2">
                    <a:lumMod val="25000"/>
                  </a:schemeClr>
                </a:solidFill>
                <a:cs typeface="+mj-cs"/>
              </a:rPr>
              <a:t>（）函数直接或者间接地调用才能执行</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en-US" altLang="zh-CN" dirty="0" smtClean="0">
                <a:solidFill>
                  <a:schemeClr val="bg2">
                    <a:lumMod val="25000"/>
                  </a:schemeClr>
                </a:solidFill>
                <a:cs typeface="+mj-cs"/>
              </a:rPr>
              <a:t>main</a:t>
            </a:r>
            <a:r>
              <a:rPr lang="zh-CN" altLang="zh-CN" dirty="0">
                <a:solidFill>
                  <a:schemeClr val="bg2">
                    <a:lumMod val="25000"/>
                  </a:schemeClr>
                </a:solidFill>
                <a:cs typeface="+mj-cs"/>
              </a:rPr>
              <a:t>（）函数可以调用其它函数，但不允许其它函数</a:t>
            </a:r>
            <a:r>
              <a:rPr lang="zh-CN" altLang="zh-CN" dirty="0" smtClean="0">
                <a:solidFill>
                  <a:schemeClr val="bg2">
                    <a:lumMod val="25000"/>
                  </a:schemeClr>
                </a:solidFill>
                <a:cs typeface="+mj-cs"/>
              </a:rPr>
              <a:t>调用</a:t>
            </a:r>
            <a:r>
              <a:rPr lang="en-US" altLang="zh-CN" dirty="0">
                <a:solidFill>
                  <a:schemeClr val="bg2">
                    <a:lumMod val="25000"/>
                  </a:schemeClr>
                </a:solidFill>
                <a:cs typeface="+mj-cs"/>
              </a:rPr>
              <a:t>main</a:t>
            </a:r>
            <a:r>
              <a:rPr lang="zh-CN" altLang="zh-CN" dirty="0" smtClean="0">
                <a:solidFill>
                  <a:schemeClr val="bg2">
                    <a:lumMod val="25000"/>
                  </a:schemeClr>
                </a:solidFill>
                <a:cs typeface="+mj-cs"/>
              </a:rPr>
              <a:t>（）</a:t>
            </a:r>
            <a:r>
              <a:rPr lang="zh-CN" altLang="en-US"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en-US" altLang="zh-CN" dirty="0" smtClean="0">
                <a:solidFill>
                  <a:schemeClr val="bg2">
                    <a:lumMod val="25000"/>
                  </a:schemeClr>
                </a:solidFill>
                <a:cs typeface="+mj-cs"/>
              </a:rPr>
              <a:t>main</a:t>
            </a:r>
            <a:r>
              <a:rPr lang="zh-CN" altLang="zh-CN" dirty="0">
                <a:solidFill>
                  <a:schemeClr val="bg2">
                    <a:lumMod val="25000"/>
                  </a:schemeClr>
                </a:solidFill>
                <a:cs typeface="+mj-cs"/>
              </a:rPr>
              <a:t>（）函数由系统自动调用。</a:t>
            </a:r>
          </a:p>
          <a:p>
            <a:r>
              <a:rPr lang="en-US" altLang="zh-CN" dirty="0" smtClean="0">
                <a:solidFill>
                  <a:schemeClr val="bg2">
                    <a:lumMod val="25000"/>
                  </a:schemeClr>
                </a:solidFill>
                <a:cs typeface="+mj-cs"/>
              </a:rPr>
              <a:t>C</a:t>
            </a:r>
            <a:r>
              <a:rPr lang="zh-CN" altLang="zh-CN" dirty="0">
                <a:solidFill>
                  <a:schemeClr val="bg2">
                    <a:lumMod val="25000"/>
                  </a:schemeClr>
                </a:solidFill>
                <a:cs typeface="+mj-cs"/>
              </a:rPr>
              <a:t>语言的函数定义都是互相平行、独立的，</a:t>
            </a:r>
            <a:r>
              <a:rPr lang="en-US" altLang="zh-CN" dirty="0">
                <a:solidFill>
                  <a:schemeClr val="bg2">
                    <a:lumMod val="25000"/>
                  </a:schemeClr>
                </a:solidFill>
                <a:cs typeface="+mj-cs"/>
              </a:rPr>
              <a:t>C</a:t>
            </a:r>
            <a:r>
              <a:rPr lang="zh-CN" altLang="zh-CN" dirty="0">
                <a:solidFill>
                  <a:schemeClr val="bg2">
                    <a:lumMod val="25000"/>
                  </a:schemeClr>
                </a:solidFill>
                <a:cs typeface="+mj-cs"/>
              </a:rPr>
              <a:t>语言不允许嵌套定义函数，也就是在定义函数时，不能在一个函数体内再定义另一个函数</a:t>
            </a:r>
            <a:r>
              <a:rPr lang="zh-CN" altLang="zh-CN" dirty="0" smtClean="0">
                <a:solidFill>
                  <a:schemeClr val="bg2">
                    <a:lumMod val="25000"/>
                  </a:schemeClr>
                </a:solidFill>
                <a:cs typeface="+mj-cs"/>
              </a:rPr>
              <a:t>。</a:t>
            </a:r>
            <a:endParaRPr lang="en-US" altLang="zh-CN" dirty="0" smtClean="0">
              <a:solidFill>
                <a:schemeClr val="bg2">
                  <a:lumMod val="25000"/>
                </a:schemeClr>
              </a:solidFill>
              <a:cs typeface="+mj-cs"/>
            </a:endParaRPr>
          </a:p>
          <a:p>
            <a:r>
              <a:rPr lang="en-US" altLang="zh-CN" dirty="0" smtClean="0">
                <a:solidFill>
                  <a:schemeClr val="bg2">
                    <a:lumMod val="25000"/>
                  </a:schemeClr>
                </a:solidFill>
                <a:cs typeface="+mj-cs"/>
              </a:rPr>
              <a:t>C</a:t>
            </a:r>
            <a:r>
              <a:rPr lang="zh-CN" altLang="zh-CN" dirty="0" smtClean="0">
                <a:solidFill>
                  <a:schemeClr val="bg2">
                    <a:lumMod val="25000"/>
                  </a:schemeClr>
                </a:solidFill>
                <a:cs typeface="+mj-cs"/>
              </a:rPr>
              <a:t>语言</a:t>
            </a:r>
            <a:r>
              <a:rPr lang="zh-CN" altLang="zh-CN" dirty="0">
                <a:solidFill>
                  <a:schemeClr val="bg2">
                    <a:lumMod val="25000"/>
                  </a:schemeClr>
                </a:solidFill>
                <a:cs typeface="+mj-cs"/>
              </a:rPr>
              <a:t>允许嵌套调用函数，也就是调用一个函数的过程中，被调用函数又可以调用另一个函数。</a:t>
            </a:r>
          </a:p>
          <a:p>
            <a:endParaRPr lang="zh-CN" altLang="en-US" dirty="0"/>
          </a:p>
        </p:txBody>
      </p:sp>
    </p:spTree>
    <p:extLst>
      <p:ext uri="{BB962C8B-B14F-4D97-AF65-F5344CB8AC3E}">
        <p14:creationId xmlns:p14="http://schemas.microsoft.com/office/powerpoint/2010/main" val="6183253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5" y="1088136"/>
            <a:ext cx="5188951" cy="5707111"/>
          </a:xfrm>
        </p:spPr>
        <p:txBody>
          <a:bodyPr>
            <a:noAutofit/>
          </a:bodyPr>
          <a:lstStyle/>
          <a:p>
            <a:pPr marL="0" indent="0">
              <a:lnSpc>
                <a:spcPct val="170000"/>
              </a:lnSpc>
              <a:buNone/>
            </a:pPr>
            <a:r>
              <a:rPr lang="zh-CN" altLang="zh-CN" sz="1200" dirty="0">
                <a:solidFill>
                  <a:schemeClr val="bg2">
                    <a:lumMod val="25000"/>
                  </a:schemeClr>
                </a:solidFill>
              </a:rPr>
              <a:t>例</a:t>
            </a:r>
            <a:r>
              <a:rPr lang="en-US" altLang="zh-CN" sz="1200" dirty="0">
                <a:solidFill>
                  <a:schemeClr val="bg2">
                    <a:lumMod val="25000"/>
                  </a:schemeClr>
                </a:solidFill>
              </a:rPr>
              <a:t>7.4</a:t>
            </a:r>
            <a:r>
              <a:rPr lang="zh-CN" altLang="zh-CN" sz="1200" dirty="0">
                <a:solidFill>
                  <a:schemeClr val="bg2">
                    <a:lumMod val="25000"/>
                  </a:schemeClr>
                </a:solidFill>
              </a:rPr>
              <a:t>用函数的嵌套调用来编写程序，求</a:t>
            </a:r>
            <a:r>
              <a:rPr lang="en-US" altLang="zh-CN" sz="1200" dirty="0">
                <a:solidFill>
                  <a:schemeClr val="bg2">
                    <a:lumMod val="25000"/>
                  </a:schemeClr>
                </a:solidFill>
              </a:rPr>
              <a:t>5</a:t>
            </a:r>
            <a:r>
              <a:rPr lang="zh-CN" altLang="zh-CN" sz="1200" dirty="0">
                <a:solidFill>
                  <a:schemeClr val="bg2">
                    <a:lumMod val="25000"/>
                  </a:schemeClr>
                </a:solidFill>
              </a:rPr>
              <a:t>个整数中的最大值。</a:t>
            </a:r>
          </a:p>
          <a:p>
            <a:pPr marL="179388" indent="-179388">
              <a:lnSpc>
                <a:spcPct val="170000"/>
              </a:lnSpc>
            </a:pPr>
            <a:r>
              <a:rPr lang="zh-CN" altLang="zh-CN" sz="1200" dirty="0" smtClean="0">
                <a:solidFill>
                  <a:schemeClr val="bg2">
                    <a:lumMod val="25000"/>
                  </a:schemeClr>
                </a:solidFill>
              </a:rPr>
              <a:t>解题</a:t>
            </a:r>
            <a:r>
              <a:rPr lang="zh-CN" altLang="zh-CN" sz="1200" dirty="0">
                <a:solidFill>
                  <a:schemeClr val="bg2">
                    <a:lumMod val="25000"/>
                  </a:schemeClr>
                </a:solidFill>
              </a:rPr>
              <a:t>思路：求</a:t>
            </a:r>
            <a:r>
              <a:rPr lang="en-US" altLang="zh-CN" sz="1200" dirty="0">
                <a:solidFill>
                  <a:schemeClr val="bg2">
                    <a:lumMod val="25000"/>
                  </a:schemeClr>
                </a:solidFill>
              </a:rPr>
              <a:t>5</a:t>
            </a:r>
            <a:r>
              <a:rPr lang="zh-CN" altLang="zh-CN" sz="1200" dirty="0">
                <a:solidFill>
                  <a:schemeClr val="bg2">
                    <a:lumMod val="25000"/>
                  </a:schemeClr>
                </a:solidFill>
              </a:rPr>
              <a:t>个整数中的最大值，这个问题并不复杂，完全可以用以前学过的知识，只用一个主函数</a:t>
            </a:r>
            <a:r>
              <a:rPr lang="en-US" altLang="zh-CN" sz="1200" dirty="0">
                <a:solidFill>
                  <a:schemeClr val="bg2">
                    <a:lumMod val="25000"/>
                  </a:schemeClr>
                </a:solidFill>
              </a:rPr>
              <a:t>main</a:t>
            </a:r>
            <a:r>
              <a:rPr lang="zh-CN" altLang="zh-CN" sz="1200" dirty="0">
                <a:solidFill>
                  <a:schemeClr val="bg2">
                    <a:lumMod val="25000"/>
                  </a:schemeClr>
                </a:solidFill>
              </a:rPr>
              <a:t>（）就可以得到结果。为了让大家理解函数的嵌套调用，本例设计了</a:t>
            </a:r>
            <a:r>
              <a:rPr lang="en-US" altLang="zh-CN" sz="1200" dirty="0">
                <a:solidFill>
                  <a:schemeClr val="bg2">
                    <a:lumMod val="25000"/>
                  </a:schemeClr>
                </a:solidFill>
              </a:rPr>
              <a:t>2</a:t>
            </a:r>
            <a:r>
              <a:rPr lang="zh-CN" altLang="zh-CN" sz="1200" dirty="0">
                <a:solidFill>
                  <a:schemeClr val="bg2">
                    <a:lumMod val="25000"/>
                  </a:schemeClr>
                </a:solidFill>
              </a:rPr>
              <a:t>个函数，定义函数</a:t>
            </a:r>
            <a:r>
              <a:rPr lang="en-US" altLang="zh-CN" sz="1200" dirty="0">
                <a:solidFill>
                  <a:schemeClr val="bg2">
                    <a:lumMod val="25000"/>
                  </a:schemeClr>
                </a:solidFill>
              </a:rPr>
              <a:t>max5</a:t>
            </a:r>
            <a:r>
              <a:rPr lang="zh-CN" altLang="zh-CN" sz="1200" dirty="0">
                <a:solidFill>
                  <a:schemeClr val="bg2">
                    <a:lumMod val="25000"/>
                  </a:schemeClr>
                </a:solidFill>
              </a:rPr>
              <a:t>用于求</a:t>
            </a:r>
            <a:r>
              <a:rPr lang="en-US" altLang="zh-CN" sz="1200" dirty="0">
                <a:solidFill>
                  <a:schemeClr val="bg2">
                    <a:lumMod val="25000"/>
                  </a:schemeClr>
                </a:solidFill>
              </a:rPr>
              <a:t>5</a:t>
            </a:r>
            <a:r>
              <a:rPr lang="zh-CN" altLang="zh-CN" sz="1200" dirty="0">
                <a:solidFill>
                  <a:schemeClr val="bg2">
                    <a:lumMod val="25000"/>
                  </a:schemeClr>
                </a:solidFill>
              </a:rPr>
              <a:t>个数中的最大值，定义函数</a:t>
            </a:r>
            <a:r>
              <a:rPr lang="en-US" altLang="zh-CN" sz="1200" dirty="0">
                <a:solidFill>
                  <a:schemeClr val="bg2">
                    <a:lumMod val="25000"/>
                  </a:schemeClr>
                </a:solidFill>
              </a:rPr>
              <a:t>max2</a:t>
            </a:r>
            <a:r>
              <a:rPr lang="zh-CN" altLang="zh-CN" sz="1200" dirty="0">
                <a:solidFill>
                  <a:schemeClr val="bg2">
                    <a:lumMod val="25000"/>
                  </a:schemeClr>
                </a:solidFill>
              </a:rPr>
              <a:t>用于求</a:t>
            </a:r>
            <a:r>
              <a:rPr lang="en-US" altLang="zh-CN" sz="1200" dirty="0">
                <a:solidFill>
                  <a:schemeClr val="bg2">
                    <a:lumMod val="25000"/>
                  </a:schemeClr>
                </a:solidFill>
              </a:rPr>
              <a:t>2</a:t>
            </a:r>
            <a:r>
              <a:rPr lang="zh-CN" altLang="zh-CN" sz="1200" dirty="0">
                <a:solidFill>
                  <a:schemeClr val="bg2">
                    <a:lumMod val="25000"/>
                  </a:schemeClr>
                </a:solidFill>
              </a:rPr>
              <a:t>个数中的最大值；并进行了多次函数嵌套调用，主函数</a:t>
            </a:r>
            <a:r>
              <a:rPr lang="en-US" altLang="zh-CN" sz="1200" dirty="0">
                <a:solidFill>
                  <a:schemeClr val="bg2">
                    <a:lumMod val="25000"/>
                  </a:schemeClr>
                </a:solidFill>
              </a:rPr>
              <a:t>main</a:t>
            </a:r>
            <a:r>
              <a:rPr lang="zh-CN" altLang="zh-CN" sz="1200" dirty="0">
                <a:solidFill>
                  <a:schemeClr val="bg2">
                    <a:lumMod val="25000"/>
                  </a:schemeClr>
                </a:solidFill>
              </a:rPr>
              <a:t>（）中调用</a:t>
            </a:r>
            <a:r>
              <a:rPr lang="en-US" altLang="zh-CN" sz="1200" dirty="0">
                <a:solidFill>
                  <a:schemeClr val="bg2">
                    <a:lumMod val="25000"/>
                  </a:schemeClr>
                </a:solidFill>
              </a:rPr>
              <a:t>max5</a:t>
            </a:r>
            <a:r>
              <a:rPr lang="zh-CN" altLang="zh-CN" sz="1200" dirty="0">
                <a:solidFill>
                  <a:schemeClr val="bg2">
                    <a:lumMod val="25000"/>
                  </a:schemeClr>
                </a:solidFill>
              </a:rPr>
              <a:t>函数，函数</a:t>
            </a:r>
            <a:r>
              <a:rPr lang="en-US" altLang="zh-CN" sz="1200" dirty="0">
                <a:solidFill>
                  <a:schemeClr val="bg2">
                    <a:lumMod val="25000"/>
                  </a:schemeClr>
                </a:solidFill>
              </a:rPr>
              <a:t>max5</a:t>
            </a:r>
            <a:r>
              <a:rPr lang="zh-CN" altLang="zh-CN" sz="1200" dirty="0">
                <a:solidFill>
                  <a:schemeClr val="bg2">
                    <a:lumMod val="25000"/>
                  </a:schemeClr>
                </a:solidFill>
              </a:rPr>
              <a:t>中</a:t>
            </a:r>
            <a:r>
              <a:rPr lang="en-US" altLang="zh-CN" sz="1200" dirty="0">
                <a:solidFill>
                  <a:schemeClr val="bg2">
                    <a:lumMod val="25000"/>
                  </a:schemeClr>
                </a:solidFill>
              </a:rPr>
              <a:t>4</a:t>
            </a:r>
            <a:r>
              <a:rPr lang="zh-CN" altLang="zh-CN" sz="1200" dirty="0">
                <a:solidFill>
                  <a:schemeClr val="bg2">
                    <a:lumMod val="25000"/>
                  </a:schemeClr>
                </a:solidFill>
              </a:rPr>
              <a:t>次调用</a:t>
            </a:r>
            <a:r>
              <a:rPr lang="en-US" altLang="zh-CN" sz="1200" dirty="0">
                <a:solidFill>
                  <a:schemeClr val="bg2">
                    <a:lumMod val="25000"/>
                  </a:schemeClr>
                </a:solidFill>
              </a:rPr>
              <a:t>max2</a:t>
            </a:r>
            <a:r>
              <a:rPr lang="zh-CN" altLang="zh-CN" sz="1200" dirty="0">
                <a:solidFill>
                  <a:schemeClr val="bg2">
                    <a:lumMod val="25000"/>
                  </a:schemeClr>
                </a:solidFill>
              </a:rPr>
              <a:t>函数。</a:t>
            </a:r>
          </a:p>
          <a:p>
            <a:pPr marL="0" indent="0">
              <a:lnSpc>
                <a:spcPct val="170000"/>
              </a:lnSpc>
              <a:buNone/>
            </a:pPr>
            <a:endParaRPr lang="zh-CN" altLang="zh-CN" sz="1200" dirty="0" smtClean="0">
              <a:solidFill>
                <a:schemeClr val="bg2">
                  <a:lumMod val="25000"/>
                </a:schemeClr>
              </a:solidFill>
            </a:endParaRPr>
          </a:p>
          <a:p>
            <a:pPr marL="0" indent="0">
              <a:lnSpc>
                <a:spcPct val="170000"/>
              </a:lnSpc>
              <a:buNone/>
            </a:pPr>
            <a:r>
              <a:rPr lang="en-US" altLang="zh-CN" sz="1200" dirty="0" smtClean="0">
                <a:solidFill>
                  <a:schemeClr val="bg2">
                    <a:lumMod val="25000"/>
                  </a:schemeClr>
                </a:solidFill>
              </a:rPr>
              <a:t>#</a:t>
            </a:r>
            <a:r>
              <a:rPr lang="en-US" altLang="zh-CN" sz="1200" dirty="0">
                <a:solidFill>
                  <a:schemeClr val="bg2">
                    <a:lumMod val="25000"/>
                  </a:schemeClr>
                </a:solidFill>
              </a:rPr>
              <a:t>include&lt;</a:t>
            </a:r>
            <a:r>
              <a:rPr lang="en-US" altLang="zh-CN" sz="1200" dirty="0" err="1">
                <a:solidFill>
                  <a:schemeClr val="bg2">
                    <a:lumMod val="25000"/>
                  </a:schemeClr>
                </a:solidFill>
              </a:rPr>
              <a:t>stdio.h</a:t>
            </a:r>
            <a:r>
              <a:rPr lang="en-US" altLang="zh-CN" sz="1200" dirty="0">
                <a:solidFill>
                  <a:schemeClr val="bg2">
                    <a:lumMod val="25000"/>
                  </a:schemeClr>
                </a:solidFill>
              </a:rPr>
              <a:t>&gt;</a:t>
            </a:r>
            <a:endParaRPr lang="zh-CN" altLang="zh-CN" sz="1200" dirty="0">
              <a:solidFill>
                <a:schemeClr val="bg2">
                  <a:lumMod val="25000"/>
                </a:schemeClr>
              </a:solidFill>
            </a:endParaRPr>
          </a:p>
          <a:p>
            <a:pPr marL="0" indent="0">
              <a:lnSpc>
                <a:spcPct val="170000"/>
              </a:lnSpc>
              <a:buNone/>
            </a:pPr>
            <a:r>
              <a:rPr lang="en-US" altLang="zh-CN" sz="1200" dirty="0" err="1">
                <a:solidFill>
                  <a:schemeClr val="bg2">
                    <a:lumMod val="25000"/>
                  </a:schemeClr>
                </a:solidFill>
              </a:rPr>
              <a:t>int</a:t>
            </a:r>
            <a:r>
              <a:rPr lang="en-US" altLang="zh-CN" sz="1200" dirty="0">
                <a:solidFill>
                  <a:schemeClr val="bg2">
                    <a:lumMod val="25000"/>
                  </a:schemeClr>
                </a:solidFill>
              </a:rPr>
              <a:t> main</a:t>
            </a:r>
            <a:r>
              <a:rPr lang="zh-CN" altLang="zh-CN" sz="1200" dirty="0">
                <a:solidFill>
                  <a:schemeClr val="bg2">
                    <a:lumMod val="25000"/>
                  </a:schemeClr>
                </a:solidFill>
              </a:rPr>
              <a:t>（）</a:t>
            </a:r>
          </a:p>
          <a:p>
            <a:pPr marL="0" indent="0">
              <a:lnSpc>
                <a:spcPct val="170000"/>
              </a:lnSpc>
              <a:buNone/>
            </a:pPr>
            <a:r>
              <a:rPr lang="en-US" altLang="zh-CN" sz="1200" dirty="0">
                <a:solidFill>
                  <a:schemeClr val="bg2">
                    <a:lumMod val="25000"/>
                  </a:schemeClr>
                </a:solidFill>
              </a:rPr>
              <a:t>{   </a:t>
            </a:r>
            <a:r>
              <a:rPr lang="en-US" altLang="zh-CN" sz="1200" dirty="0" err="1">
                <a:solidFill>
                  <a:schemeClr val="bg2">
                    <a:lumMod val="25000"/>
                  </a:schemeClr>
                </a:solidFill>
              </a:rPr>
              <a:t>int</a:t>
            </a:r>
            <a:r>
              <a:rPr lang="en-US" altLang="zh-CN" sz="1200" dirty="0">
                <a:solidFill>
                  <a:schemeClr val="bg2">
                    <a:lumMod val="25000"/>
                  </a:schemeClr>
                </a:solidFill>
              </a:rPr>
              <a:t>  max5</a:t>
            </a:r>
            <a:r>
              <a:rPr lang="zh-CN" altLang="zh-CN" sz="1200" dirty="0">
                <a:solidFill>
                  <a:schemeClr val="bg2">
                    <a:lumMod val="25000"/>
                  </a:schemeClr>
                </a:solidFill>
              </a:rPr>
              <a:t>（</a:t>
            </a:r>
            <a:r>
              <a:rPr lang="en-US" altLang="zh-CN" sz="1200" dirty="0" err="1">
                <a:solidFill>
                  <a:schemeClr val="bg2">
                    <a:lumMod val="25000"/>
                  </a:schemeClr>
                </a:solidFill>
              </a:rPr>
              <a:t>int</a:t>
            </a:r>
            <a:r>
              <a:rPr lang="en-US" altLang="zh-CN" sz="1200" dirty="0">
                <a:solidFill>
                  <a:schemeClr val="bg2">
                    <a:lumMod val="25000"/>
                  </a:schemeClr>
                </a:solidFill>
              </a:rPr>
              <a:t> </a:t>
            </a:r>
            <a:r>
              <a:rPr lang="en-US" altLang="zh-CN" sz="1200" dirty="0" err="1">
                <a:solidFill>
                  <a:schemeClr val="bg2">
                    <a:lumMod val="25000"/>
                  </a:schemeClr>
                </a:solidFill>
              </a:rPr>
              <a:t>a,int</a:t>
            </a:r>
            <a:r>
              <a:rPr lang="en-US" altLang="zh-CN" sz="1200" dirty="0">
                <a:solidFill>
                  <a:schemeClr val="bg2">
                    <a:lumMod val="25000"/>
                  </a:schemeClr>
                </a:solidFill>
              </a:rPr>
              <a:t> </a:t>
            </a:r>
            <a:r>
              <a:rPr lang="en-US" altLang="zh-CN" sz="1200" dirty="0" err="1">
                <a:solidFill>
                  <a:schemeClr val="bg2">
                    <a:lumMod val="25000"/>
                  </a:schemeClr>
                </a:solidFill>
              </a:rPr>
              <a:t>b,int</a:t>
            </a:r>
            <a:r>
              <a:rPr lang="en-US" altLang="zh-CN" sz="1200" dirty="0">
                <a:solidFill>
                  <a:schemeClr val="bg2">
                    <a:lumMod val="25000"/>
                  </a:schemeClr>
                </a:solidFill>
              </a:rPr>
              <a:t> </a:t>
            </a:r>
            <a:r>
              <a:rPr lang="en-US" altLang="zh-CN" sz="1200" dirty="0" err="1">
                <a:solidFill>
                  <a:schemeClr val="bg2">
                    <a:lumMod val="25000"/>
                  </a:schemeClr>
                </a:solidFill>
              </a:rPr>
              <a:t>c,int</a:t>
            </a:r>
            <a:r>
              <a:rPr lang="en-US" altLang="zh-CN" sz="1200" dirty="0">
                <a:solidFill>
                  <a:schemeClr val="bg2">
                    <a:lumMod val="25000"/>
                  </a:schemeClr>
                </a:solidFill>
              </a:rPr>
              <a:t> </a:t>
            </a:r>
            <a:r>
              <a:rPr lang="en-US" altLang="zh-CN" sz="1200" dirty="0" err="1">
                <a:solidFill>
                  <a:schemeClr val="bg2">
                    <a:lumMod val="25000"/>
                  </a:schemeClr>
                </a:solidFill>
              </a:rPr>
              <a:t>d,int</a:t>
            </a:r>
            <a:r>
              <a:rPr lang="en-US" altLang="zh-CN" sz="1200" dirty="0">
                <a:solidFill>
                  <a:schemeClr val="bg2">
                    <a:lumMod val="25000"/>
                  </a:schemeClr>
                </a:solidFill>
              </a:rPr>
              <a:t> e</a:t>
            </a:r>
            <a:r>
              <a:rPr lang="zh-CN" altLang="zh-CN" sz="1200" dirty="0">
                <a:solidFill>
                  <a:schemeClr val="bg2">
                    <a:lumMod val="25000"/>
                  </a:schemeClr>
                </a:solidFill>
              </a:rPr>
              <a:t>）</a:t>
            </a:r>
            <a:r>
              <a:rPr lang="en-US" altLang="zh-CN" sz="1200" dirty="0">
                <a:solidFill>
                  <a:schemeClr val="bg2">
                    <a:lumMod val="25000"/>
                  </a:schemeClr>
                </a:solidFill>
              </a:rPr>
              <a:t>;    /*</a:t>
            </a:r>
            <a:r>
              <a:rPr lang="zh-CN" altLang="zh-CN" sz="1200" dirty="0">
                <a:solidFill>
                  <a:schemeClr val="bg2">
                    <a:lumMod val="25000"/>
                  </a:schemeClr>
                </a:solidFill>
              </a:rPr>
              <a:t>对函数</a:t>
            </a:r>
            <a:r>
              <a:rPr lang="en-US" altLang="zh-CN" sz="1200" dirty="0">
                <a:solidFill>
                  <a:schemeClr val="bg2">
                    <a:lumMod val="25000"/>
                  </a:schemeClr>
                </a:solidFill>
              </a:rPr>
              <a:t>max5</a:t>
            </a:r>
            <a:r>
              <a:rPr lang="zh-CN" altLang="zh-CN" sz="1200" dirty="0">
                <a:solidFill>
                  <a:schemeClr val="bg2">
                    <a:lumMod val="25000"/>
                  </a:schemeClr>
                </a:solidFill>
              </a:rPr>
              <a:t>原型声明</a:t>
            </a:r>
            <a:r>
              <a:rPr lang="en-US" altLang="zh-CN" sz="1200" dirty="0">
                <a:solidFill>
                  <a:schemeClr val="bg2">
                    <a:lumMod val="25000"/>
                  </a:schemeClr>
                </a:solidFill>
              </a:rPr>
              <a:t>*/</a:t>
            </a:r>
            <a:endParaRPr lang="zh-CN" altLang="zh-CN" sz="1200" dirty="0">
              <a:solidFill>
                <a:schemeClr val="bg2">
                  <a:lumMod val="25000"/>
                </a:schemeClr>
              </a:solidFill>
            </a:endParaRPr>
          </a:p>
          <a:p>
            <a:pPr marL="0" indent="0">
              <a:lnSpc>
                <a:spcPct val="170000"/>
              </a:lnSpc>
              <a:buNone/>
            </a:pPr>
            <a:r>
              <a:rPr lang="en-US" altLang="zh-CN" sz="1200" dirty="0">
                <a:solidFill>
                  <a:schemeClr val="bg2">
                    <a:lumMod val="25000"/>
                  </a:schemeClr>
                </a:solidFill>
              </a:rPr>
              <a:t>    </a:t>
            </a:r>
            <a:r>
              <a:rPr lang="en-US" altLang="zh-CN" sz="1200" dirty="0" err="1">
                <a:solidFill>
                  <a:schemeClr val="bg2">
                    <a:lumMod val="25000"/>
                  </a:schemeClr>
                </a:solidFill>
              </a:rPr>
              <a:t>int</a:t>
            </a:r>
            <a:r>
              <a:rPr lang="en-US" altLang="zh-CN" sz="1200" dirty="0">
                <a:solidFill>
                  <a:schemeClr val="bg2">
                    <a:lumMod val="25000"/>
                  </a:schemeClr>
                </a:solidFill>
              </a:rPr>
              <a:t> </a:t>
            </a:r>
            <a:r>
              <a:rPr lang="en-US" altLang="zh-CN" sz="1200" dirty="0" err="1">
                <a:solidFill>
                  <a:schemeClr val="bg2">
                    <a:lumMod val="25000"/>
                  </a:schemeClr>
                </a:solidFill>
              </a:rPr>
              <a:t>a,b,c,d,e,max</a:t>
            </a:r>
            <a:r>
              <a:rPr lang="en-US" altLang="zh-CN" sz="1200" dirty="0">
                <a:solidFill>
                  <a:schemeClr val="bg2">
                    <a:lumMod val="25000"/>
                  </a:schemeClr>
                </a:solidFill>
              </a:rPr>
              <a:t>;</a:t>
            </a:r>
            <a:endParaRPr lang="zh-CN" altLang="zh-CN" sz="1200" dirty="0">
              <a:solidFill>
                <a:schemeClr val="bg2">
                  <a:lumMod val="25000"/>
                </a:schemeClr>
              </a:solidFill>
            </a:endParaRPr>
          </a:p>
          <a:p>
            <a:pPr marL="0" indent="0">
              <a:lnSpc>
                <a:spcPct val="170000"/>
              </a:lnSpc>
              <a:buNone/>
            </a:pPr>
            <a:r>
              <a:rPr lang="en-US" altLang="zh-CN" sz="1200" dirty="0">
                <a:solidFill>
                  <a:schemeClr val="bg2">
                    <a:lumMod val="25000"/>
                  </a:schemeClr>
                </a:solidFill>
              </a:rPr>
              <a:t>    </a:t>
            </a:r>
            <a:r>
              <a:rPr lang="en-US" altLang="zh-CN" sz="1200" dirty="0" err="1">
                <a:solidFill>
                  <a:schemeClr val="bg2">
                    <a:lumMod val="25000"/>
                  </a:schemeClr>
                </a:solidFill>
              </a:rPr>
              <a:t>printf</a:t>
            </a:r>
            <a:r>
              <a:rPr lang="zh-CN" altLang="zh-CN" sz="1200" dirty="0">
                <a:solidFill>
                  <a:schemeClr val="bg2">
                    <a:lumMod val="25000"/>
                  </a:schemeClr>
                </a:solidFill>
              </a:rPr>
              <a:t>（</a:t>
            </a:r>
            <a:r>
              <a:rPr lang="en-US" altLang="zh-CN" sz="1200" dirty="0">
                <a:solidFill>
                  <a:schemeClr val="bg2">
                    <a:lumMod val="25000"/>
                  </a:schemeClr>
                </a:solidFill>
              </a:rPr>
              <a:t>"enter  5  integer numbers:"</a:t>
            </a:r>
            <a:r>
              <a:rPr lang="zh-CN" altLang="zh-CN" sz="1200" dirty="0">
                <a:solidFill>
                  <a:schemeClr val="bg2">
                    <a:lumMod val="25000"/>
                  </a:schemeClr>
                </a:solidFill>
              </a:rPr>
              <a:t>）</a:t>
            </a:r>
            <a:r>
              <a:rPr lang="en-US" altLang="zh-CN" sz="1200" dirty="0">
                <a:solidFill>
                  <a:schemeClr val="bg2">
                    <a:lumMod val="25000"/>
                  </a:schemeClr>
                </a:solidFill>
              </a:rPr>
              <a:t>;</a:t>
            </a:r>
            <a:endParaRPr lang="zh-CN" altLang="zh-CN" sz="1200" dirty="0">
              <a:solidFill>
                <a:schemeClr val="bg2">
                  <a:lumMod val="25000"/>
                </a:schemeClr>
              </a:solidFill>
            </a:endParaRPr>
          </a:p>
          <a:p>
            <a:pPr marL="0" indent="0">
              <a:lnSpc>
                <a:spcPct val="170000"/>
              </a:lnSpc>
              <a:buNone/>
            </a:pPr>
            <a:r>
              <a:rPr lang="en-US" altLang="zh-CN" sz="1200" dirty="0">
                <a:solidFill>
                  <a:schemeClr val="bg2">
                    <a:lumMod val="25000"/>
                  </a:schemeClr>
                </a:solidFill>
              </a:rPr>
              <a:t>    </a:t>
            </a:r>
            <a:r>
              <a:rPr lang="en-US" altLang="zh-CN" sz="1200" dirty="0" err="1">
                <a:solidFill>
                  <a:schemeClr val="bg2">
                    <a:lumMod val="25000"/>
                  </a:schemeClr>
                </a:solidFill>
              </a:rPr>
              <a:t>scanf</a:t>
            </a:r>
            <a:r>
              <a:rPr lang="zh-CN" altLang="zh-CN" sz="1200" dirty="0">
                <a:solidFill>
                  <a:schemeClr val="bg2">
                    <a:lumMod val="25000"/>
                  </a:schemeClr>
                </a:solidFill>
              </a:rPr>
              <a:t>（</a:t>
            </a:r>
            <a:r>
              <a:rPr lang="en-US" altLang="zh-CN" sz="1200" dirty="0">
                <a:solidFill>
                  <a:schemeClr val="bg2">
                    <a:lumMod val="25000"/>
                  </a:schemeClr>
                </a:solidFill>
              </a:rPr>
              <a:t>"%</a:t>
            </a:r>
            <a:r>
              <a:rPr lang="en-US" altLang="zh-CN" sz="1200" dirty="0" err="1">
                <a:solidFill>
                  <a:schemeClr val="bg2">
                    <a:lumMod val="25000"/>
                  </a:schemeClr>
                </a:solidFill>
              </a:rPr>
              <a:t>d%d%d%d%d</a:t>
            </a:r>
            <a:r>
              <a:rPr lang="en-US" altLang="zh-CN" sz="1200" dirty="0">
                <a:solidFill>
                  <a:schemeClr val="bg2">
                    <a:lumMod val="25000"/>
                  </a:schemeClr>
                </a:solidFill>
              </a:rPr>
              <a:t>",&amp;</a:t>
            </a:r>
            <a:r>
              <a:rPr lang="en-US" altLang="zh-CN" sz="1200" dirty="0" err="1">
                <a:solidFill>
                  <a:schemeClr val="bg2">
                    <a:lumMod val="25000"/>
                  </a:schemeClr>
                </a:solidFill>
              </a:rPr>
              <a:t>a,&amp;b,&amp;c,&amp;d,&amp;e</a:t>
            </a:r>
            <a:r>
              <a:rPr lang="zh-CN" altLang="zh-CN" sz="1200" dirty="0">
                <a:solidFill>
                  <a:schemeClr val="bg2">
                    <a:lumMod val="25000"/>
                  </a:schemeClr>
                </a:solidFill>
              </a:rPr>
              <a:t>）</a:t>
            </a:r>
            <a:r>
              <a:rPr lang="en-US" altLang="zh-CN" sz="1200" dirty="0">
                <a:solidFill>
                  <a:schemeClr val="bg2">
                    <a:lumMod val="25000"/>
                  </a:schemeClr>
                </a:solidFill>
              </a:rPr>
              <a:t>; /*</a:t>
            </a:r>
            <a:r>
              <a:rPr lang="zh-CN" altLang="zh-CN" sz="1200" dirty="0">
                <a:solidFill>
                  <a:schemeClr val="bg2">
                    <a:lumMod val="25000"/>
                  </a:schemeClr>
                </a:solidFill>
              </a:rPr>
              <a:t>输入</a:t>
            </a:r>
            <a:r>
              <a:rPr lang="en-US" altLang="zh-CN" sz="1200" dirty="0">
                <a:solidFill>
                  <a:schemeClr val="bg2">
                    <a:lumMod val="25000"/>
                  </a:schemeClr>
                </a:solidFill>
              </a:rPr>
              <a:t>5</a:t>
            </a:r>
            <a:r>
              <a:rPr lang="zh-CN" altLang="zh-CN" sz="1200" dirty="0">
                <a:solidFill>
                  <a:schemeClr val="bg2">
                    <a:lumMod val="25000"/>
                  </a:schemeClr>
                </a:solidFill>
              </a:rPr>
              <a:t>个整数</a:t>
            </a:r>
            <a:r>
              <a:rPr lang="en-US" altLang="zh-CN" sz="1200" dirty="0">
                <a:solidFill>
                  <a:schemeClr val="bg2">
                    <a:lumMod val="25000"/>
                  </a:schemeClr>
                </a:solidFill>
              </a:rPr>
              <a:t>*/</a:t>
            </a:r>
            <a:endParaRPr lang="zh-CN" altLang="zh-CN" sz="1200" dirty="0">
              <a:solidFill>
                <a:schemeClr val="bg2">
                  <a:lumMod val="25000"/>
                </a:schemeClr>
              </a:solidFill>
            </a:endParaRPr>
          </a:p>
          <a:p>
            <a:pPr marL="0" indent="0">
              <a:lnSpc>
                <a:spcPct val="170000"/>
              </a:lnSpc>
              <a:buNone/>
            </a:pPr>
            <a:r>
              <a:rPr lang="en-US" altLang="zh-CN" sz="1200" dirty="0">
                <a:solidFill>
                  <a:schemeClr val="bg2">
                    <a:lumMod val="25000"/>
                  </a:schemeClr>
                </a:solidFill>
              </a:rPr>
              <a:t>    max=max5</a:t>
            </a:r>
            <a:r>
              <a:rPr lang="zh-CN" altLang="zh-CN" sz="1200" dirty="0">
                <a:solidFill>
                  <a:schemeClr val="bg2">
                    <a:lumMod val="25000"/>
                  </a:schemeClr>
                </a:solidFill>
              </a:rPr>
              <a:t>（</a:t>
            </a:r>
            <a:r>
              <a:rPr lang="en-US" altLang="zh-CN" sz="1200" dirty="0" err="1">
                <a:solidFill>
                  <a:schemeClr val="bg2">
                    <a:lumMod val="25000"/>
                  </a:schemeClr>
                </a:solidFill>
              </a:rPr>
              <a:t>a,b,c,d,e</a:t>
            </a:r>
            <a:r>
              <a:rPr lang="zh-CN" altLang="zh-CN" sz="1200" dirty="0">
                <a:solidFill>
                  <a:schemeClr val="bg2">
                    <a:lumMod val="25000"/>
                  </a:schemeClr>
                </a:solidFill>
              </a:rPr>
              <a:t>）</a:t>
            </a:r>
            <a:r>
              <a:rPr lang="en-US" altLang="zh-CN" sz="1200" dirty="0">
                <a:solidFill>
                  <a:schemeClr val="bg2">
                    <a:lumMod val="25000"/>
                  </a:schemeClr>
                </a:solidFill>
              </a:rPr>
              <a:t>;    </a:t>
            </a:r>
            <a:r>
              <a:rPr lang="en-US" altLang="zh-CN" sz="1200" dirty="0" smtClean="0">
                <a:solidFill>
                  <a:schemeClr val="bg2">
                    <a:lumMod val="25000"/>
                  </a:schemeClr>
                </a:solidFill>
              </a:rPr>
              <a:t>    </a:t>
            </a:r>
            <a:r>
              <a:rPr lang="en-US" altLang="zh-CN" sz="1200" dirty="0">
                <a:solidFill>
                  <a:schemeClr val="bg2">
                    <a:lumMod val="25000"/>
                  </a:schemeClr>
                </a:solidFill>
              </a:rPr>
              <a:t>/*</a:t>
            </a:r>
            <a:r>
              <a:rPr lang="zh-CN" altLang="zh-CN" sz="1200" dirty="0">
                <a:solidFill>
                  <a:schemeClr val="bg2">
                    <a:lumMod val="25000"/>
                  </a:schemeClr>
                </a:solidFill>
              </a:rPr>
              <a:t>调用</a:t>
            </a:r>
            <a:r>
              <a:rPr lang="en-US" altLang="zh-CN" sz="1200" dirty="0">
                <a:solidFill>
                  <a:schemeClr val="bg2">
                    <a:lumMod val="25000"/>
                  </a:schemeClr>
                </a:solidFill>
              </a:rPr>
              <a:t>max5</a:t>
            </a:r>
            <a:r>
              <a:rPr lang="zh-CN" altLang="zh-CN" sz="1200" dirty="0">
                <a:solidFill>
                  <a:schemeClr val="bg2">
                    <a:lumMod val="25000"/>
                  </a:schemeClr>
                </a:solidFill>
              </a:rPr>
              <a:t>，求出</a:t>
            </a:r>
            <a:r>
              <a:rPr lang="en-US" altLang="zh-CN" sz="1200" dirty="0">
                <a:solidFill>
                  <a:schemeClr val="bg2">
                    <a:lumMod val="25000"/>
                  </a:schemeClr>
                </a:solidFill>
              </a:rPr>
              <a:t>5</a:t>
            </a:r>
            <a:r>
              <a:rPr lang="zh-CN" altLang="zh-CN" sz="1200" dirty="0">
                <a:solidFill>
                  <a:schemeClr val="bg2">
                    <a:lumMod val="25000"/>
                  </a:schemeClr>
                </a:solidFill>
              </a:rPr>
              <a:t>个整数中的最大值</a:t>
            </a:r>
            <a:r>
              <a:rPr lang="en-US" altLang="zh-CN" sz="1200" dirty="0">
                <a:solidFill>
                  <a:schemeClr val="bg2">
                    <a:lumMod val="25000"/>
                  </a:schemeClr>
                </a:solidFill>
              </a:rPr>
              <a:t>*/</a:t>
            </a:r>
            <a:endParaRPr lang="zh-CN" altLang="zh-CN" sz="1200" dirty="0">
              <a:solidFill>
                <a:schemeClr val="bg2">
                  <a:lumMod val="25000"/>
                </a:schemeClr>
              </a:solidFill>
            </a:endParaRPr>
          </a:p>
          <a:p>
            <a:pPr marL="0" indent="0">
              <a:lnSpc>
                <a:spcPct val="170000"/>
              </a:lnSpc>
              <a:buNone/>
            </a:pPr>
            <a:r>
              <a:rPr lang="en-US" altLang="zh-CN" sz="1200" dirty="0">
                <a:solidFill>
                  <a:schemeClr val="bg2">
                    <a:lumMod val="25000"/>
                  </a:schemeClr>
                </a:solidFill>
              </a:rPr>
              <a:t>    </a:t>
            </a:r>
            <a:r>
              <a:rPr lang="en-US" altLang="zh-CN" sz="1200" dirty="0" err="1">
                <a:solidFill>
                  <a:schemeClr val="bg2">
                    <a:lumMod val="25000"/>
                  </a:schemeClr>
                </a:solidFill>
              </a:rPr>
              <a:t>printf</a:t>
            </a:r>
            <a:r>
              <a:rPr lang="zh-CN" altLang="zh-CN" sz="1200" dirty="0">
                <a:solidFill>
                  <a:schemeClr val="bg2">
                    <a:lumMod val="25000"/>
                  </a:schemeClr>
                </a:solidFill>
              </a:rPr>
              <a:t>（</a:t>
            </a:r>
            <a:r>
              <a:rPr lang="en-US" altLang="zh-CN" sz="1200" dirty="0">
                <a:solidFill>
                  <a:schemeClr val="bg2">
                    <a:lumMod val="25000"/>
                  </a:schemeClr>
                </a:solidFill>
              </a:rPr>
              <a:t>"max=%d"\</a:t>
            </a:r>
            <a:r>
              <a:rPr lang="en-US" altLang="zh-CN" sz="1200" dirty="0" err="1">
                <a:solidFill>
                  <a:schemeClr val="bg2">
                    <a:lumMod val="25000"/>
                  </a:schemeClr>
                </a:solidFill>
              </a:rPr>
              <a:t>n,max</a:t>
            </a:r>
            <a:r>
              <a:rPr lang="zh-CN" altLang="zh-CN" sz="1200" dirty="0">
                <a:solidFill>
                  <a:schemeClr val="bg2">
                    <a:lumMod val="25000"/>
                  </a:schemeClr>
                </a:solidFill>
              </a:rPr>
              <a:t>）</a:t>
            </a:r>
            <a:r>
              <a:rPr lang="en-US" altLang="zh-CN" sz="1200" dirty="0">
                <a:solidFill>
                  <a:schemeClr val="bg2">
                    <a:lumMod val="25000"/>
                  </a:schemeClr>
                </a:solidFill>
              </a:rPr>
              <a:t>;</a:t>
            </a:r>
            <a:endParaRPr lang="zh-CN" altLang="zh-CN" sz="1200" dirty="0">
              <a:solidFill>
                <a:schemeClr val="bg2">
                  <a:lumMod val="25000"/>
                </a:schemeClr>
              </a:solidFill>
            </a:endParaRPr>
          </a:p>
          <a:p>
            <a:pPr marL="0" indent="0">
              <a:lnSpc>
                <a:spcPct val="170000"/>
              </a:lnSpc>
              <a:buNone/>
            </a:pPr>
            <a:r>
              <a:rPr lang="en-US" altLang="zh-CN" sz="1200" dirty="0">
                <a:solidFill>
                  <a:schemeClr val="bg2">
                    <a:lumMod val="25000"/>
                  </a:schemeClr>
                </a:solidFill>
              </a:rPr>
              <a:t>    return 0;</a:t>
            </a:r>
            <a:endParaRPr lang="zh-CN" altLang="zh-CN" sz="1200" dirty="0">
              <a:solidFill>
                <a:schemeClr val="bg2">
                  <a:lumMod val="25000"/>
                </a:schemeClr>
              </a:solidFill>
            </a:endParaRPr>
          </a:p>
          <a:p>
            <a:pPr marL="0" indent="0">
              <a:lnSpc>
                <a:spcPct val="170000"/>
              </a:lnSpc>
              <a:buNone/>
            </a:pPr>
            <a:r>
              <a:rPr lang="en-US" altLang="zh-CN" sz="1200" dirty="0" smtClean="0">
                <a:solidFill>
                  <a:schemeClr val="bg2">
                    <a:lumMod val="25000"/>
                  </a:schemeClr>
                </a:solidFill>
              </a:rPr>
              <a:t>}</a:t>
            </a:r>
            <a:endParaRPr lang="zh-CN" altLang="zh-CN" sz="1200" dirty="0">
              <a:solidFill>
                <a:schemeClr val="bg2">
                  <a:lumMod val="25000"/>
                </a:schemeClr>
              </a:solidFill>
            </a:endParaRPr>
          </a:p>
        </p:txBody>
      </p:sp>
      <p:sp>
        <p:nvSpPr>
          <p:cNvPr id="4" name="内容占位符 2"/>
          <p:cNvSpPr txBox="1">
            <a:spLocks/>
          </p:cNvSpPr>
          <p:nvPr/>
        </p:nvSpPr>
        <p:spPr>
          <a:xfrm>
            <a:off x="6714565" y="1304649"/>
            <a:ext cx="4873001" cy="4791045"/>
          </a:xfrm>
          <a:prstGeom prst="rect">
            <a:avLst/>
          </a:prstGeom>
        </p:spPr>
        <p:txBody>
          <a:bodyPr vert="horz" lIns="91440" tIns="45720" rIns="91440" bIns="45720" rtlCol="0">
            <a:normAutofit fontScale="55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en-US" altLang="zh-CN" dirty="0" err="1" smtClean="0">
                <a:solidFill>
                  <a:schemeClr val="bg2">
                    <a:lumMod val="25000"/>
                  </a:schemeClr>
                </a:solidFill>
              </a:rPr>
              <a:t>int</a:t>
            </a:r>
            <a:r>
              <a:rPr lang="en-US" altLang="zh-CN" dirty="0" smtClean="0">
                <a:solidFill>
                  <a:schemeClr val="bg2">
                    <a:lumMod val="25000"/>
                  </a:schemeClr>
                </a:solidFill>
              </a:rPr>
              <a:t>  max5</a:t>
            </a:r>
            <a:r>
              <a:rPr lang="zh-CN" altLang="en-US" dirty="0" smtClean="0">
                <a:solidFill>
                  <a:schemeClr val="bg2">
                    <a:lumMod val="25000"/>
                  </a:schemeClr>
                </a:solidFill>
              </a:rPr>
              <a:t>（</a:t>
            </a: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err="1" smtClean="0">
                <a:solidFill>
                  <a:schemeClr val="bg2">
                    <a:lumMod val="25000"/>
                  </a:schemeClr>
                </a:solidFill>
              </a:rPr>
              <a:t>a,int</a:t>
            </a:r>
            <a:r>
              <a:rPr lang="en-US" altLang="zh-CN" dirty="0" smtClean="0">
                <a:solidFill>
                  <a:schemeClr val="bg2">
                    <a:lumMod val="25000"/>
                  </a:schemeClr>
                </a:solidFill>
              </a:rPr>
              <a:t> b ,</a:t>
            </a: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err="1" smtClean="0">
                <a:solidFill>
                  <a:schemeClr val="bg2">
                    <a:lumMod val="25000"/>
                  </a:schemeClr>
                </a:solidFill>
              </a:rPr>
              <a:t>c,int</a:t>
            </a:r>
            <a:r>
              <a:rPr lang="en-US" altLang="zh-CN" dirty="0" smtClean="0">
                <a:solidFill>
                  <a:schemeClr val="bg2">
                    <a:lumMod val="25000"/>
                  </a:schemeClr>
                </a:solidFill>
              </a:rPr>
              <a:t> </a:t>
            </a:r>
            <a:r>
              <a:rPr lang="en-US" altLang="zh-CN" dirty="0" err="1" smtClean="0">
                <a:solidFill>
                  <a:schemeClr val="bg2">
                    <a:lumMod val="25000"/>
                  </a:schemeClr>
                </a:solidFill>
              </a:rPr>
              <a:t>d,int</a:t>
            </a:r>
            <a:r>
              <a:rPr lang="en-US" altLang="zh-CN" dirty="0" smtClean="0">
                <a:solidFill>
                  <a:schemeClr val="bg2">
                    <a:lumMod val="25000"/>
                  </a:schemeClr>
                </a:solidFill>
              </a:rPr>
              <a:t> e</a:t>
            </a:r>
            <a:r>
              <a:rPr lang="zh-CN" altLang="en-US" dirty="0" smtClean="0">
                <a:solidFill>
                  <a:schemeClr val="bg2">
                    <a:lumMod val="25000"/>
                  </a:schemeClr>
                </a:solidFill>
              </a:rPr>
              <a:t>）</a:t>
            </a:r>
            <a:r>
              <a:rPr lang="en-US" altLang="zh-CN" dirty="0" smtClean="0">
                <a:solidFill>
                  <a:schemeClr val="bg2">
                    <a:lumMod val="25000"/>
                  </a:schemeClr>
                </a:solidFill>
              </a:rPr>
              <a:t>  </a:t>
            </a:r>
            <a:endParaRPr lang="zh-CN" altLang="en-US" dirty="0" smtClean="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err="1" smtClean="0">
                <a:solidFill>
                  <a:schemeClr val="bg2">
                    <a:lumMod val="25000"/>
                  </a:schemeClr>
                </a:solidFill>
              </a:rPr>
              <a:t>int</a:t>
            </a:r>
            <a:r>
              <a:rPr lang="en-US" altLang="zh-CN" dirty="0" smtClean="0">
                <a:solidFill>
                  <a:schemeClr val="bg2">
                    <a:lumMod val="25000"/>
                  </a:schemeClr>
                </a:solidFill>
              </a:rPr>
              <a:t> max2</a:t>
            </a:r>
            <a:r>
              <a:rPr lang="zh-CN" altLang="en-US" dirty="0" smtClean="0">
                <a:solidFill>
                  <a:schemeClr val="bg2">
                    <a:lumMod val="25000"/>
                  </a:schemeClr>
                </a:solidFill>
              </a:rPr>
              <a:t>（</a:t>
            </a: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err="1" smtClean="0">
                <a:solidFill>
                  <a:schemeClr val="bg2">
                    <a:lumMod val="25000"/>
                  </a:schemeClr>
                </a:solidFill>
              </a:rPr>
              <a:t>a,int</a:t>
            </a:r>
            <a:r>
              <a:rPr lang="en-US" altLang="zh-CN" dirty="0" smtClean="0">
                <a:solidFill>
                  <a:schemeClr val="bg2">
                    <a:lumMod val="25000"/>
                  </a:schemeClr>
                </a:solidFill>
              </a:rPr>
              <a:t> b</a:t>
            </a:r>
            <a:r>
              <a:rPr lang="zh-CN" altLang="en-US" dirty="0" smtClean="0">
                <a:solidFill>
                  <a:schemeClr val="bg2">
                    <a:lumMod val="25000"/>
                  </a:schemeClr>
                </a:solidFill>
              </a:rPr>
              <a:t>）</a:t>
            </a:r>
            <a:r>
              <a:rPr lang="en-US" altLang="zh-CN" dirty="0" smtClean="0">
                <a:solidFill>
                  <a:schemeClr val="bg2">
                    <a:lumMod val="25000"/>
                  </a:schemeClr>
                </a:solidFill>
              </a:rPr>
              <a:t>                  /*</a:t>
            </a:r>
            <a:r>
              <a:rPr lang="zh-CN" altLang="en-US" dirty="0" smtClean="0">
                <a:solidFill>
                  <a:schemeClr val="bg2">
                    <a:lumMod val="25000"/>
                  </a:schemeClr>
                </a:solidFill>
              </a:rPr>
              <a:t>对</a:t>
            </a:r>
            <a:r>
              <a:rPr lang="en-US" altLang="zh-CN" dirty="0" smtClean="0">
                <a:solidFill>
                  <a:schemeClr val="bg2">
                    <a:lumMod val="25000"/>
                  </a:schemeClr>
                </a:solidFill>
              </a:rPr>
              <a:t>max2</a:t>
            </a:r>
            <a:r>
              <a:rPr lang="zh-CN" altLang="en-US" dirty="0" smtClean="0">
                <a:solidFill>
                  <a:schemeClr val="bg2">
                    <a:lumMod val="25000"/>
                  </a:schemeClr>
                </a:solidFill>
              </a:rPr>
              <a:t>函数原型声明*</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a:t>
            </a:r>
            <a:r>
              <a:rPr lang="en-US" altLang="zh-CN" dirty="0" err="1" smtClean="0">
                <a:solidFill>
                  <a:schemeClr val="bg2">
                    <a:lumMod val="25000"/>
                  </a:schemeClr>
                </a:solidFill>
              </a:rPr>
              <a:t>int</a:t>
            </a:r>
            <a:r>
              <a:rPr lang="en-US" altLang="zh-CN" dirty="0" smtClean="0">
                <a:solidFill>
                  <a:schemeClr val="bg2">
                    <a:lumMod val="25000"/>
                  </a:schemeClr>
                </a:solidFill>
              </a:rPr>
              <a:t> m;</a:t>
            </a:r>
          </a:p>
          <a:p>
            <a:pPr marL="0" indent="0">
              <a:buNone/>
            </a:pPr>
            <a:r>
              <a:rPr lang="en-US" altLang="zh-CN" dirty="0" smtClean="0">
                <a:solidFill>
                  <a:schemeClr val="bg2">
                    <a:lumMod val="25000"/>
                  </a:schemeClr>
                </a:solidFill>
              </a:rPr>
              <a:t>    m=max2</a:t>
            </a:r>
            <a:r>
              <a:rPr lang="zh-CN" altLang="en-US" dirty="0" smtClean="0">
                <a:solidFill>
                  <a:schemeClr val="bg2">
                    <a:lumMod val="25000"/>
                  </a:schemeClr>
                </a:solidFill>
              </a:rPr>
              <a:t>（</a:t>
            </a:r>
            <a:r>
              <a:rPr lang="en-US" altLang="zh-CN" dirty="0" err="1" smtClean="0">
                <a:solidFill>
                  <a:schemeClr val="bg2">
                    <a:lumMod val="25000"/>
                  </a:schemeClr>
                </a:solidFill>
              </a:rPr>
              <a:t>a,b</a:t>
            </a:r>
            <a:r>
              <a:rPr lang="zh-CN" altLang="en-US" dirty="0" smtClean="0">
                <a:solidFill>
                  <a:schemeClr val="bg2">
                    <a:lumMod val="25000"/>
                  </a:schemeClr>
                </a:solidFill>
              </a:rPr>
              <a:t>）</a:t>
            </a:r>
            <a:r>
              <a:rPr lang="en-US" altLang="zh-CN" dirty="0" smtClean="0">
                <a:solidFill>
                  <a:schemeClr val="bg2">
                    <a:lumMod val="25000"/>
                  </a:schemeClr>
                </a:solidFill>
              </a:rPr>
              <a:t>;    /*</a:t>
            </a:r>
            <a:r>
              <a:rPr lang="zh-CN" altLang="en-US" dirty="0" smtClean="0">
                <a:solidFill>
                  <a:schemeClr val="bg2">
                    <a:lumMod val="25000"/>
                  </a:schemeClr>
                </a:solidFill>
              </a:rPr>
              <a:t>调用</a:t>
            </a:r>
            <a:r>
              <a:rPr lang="en-US" altLang="zh-CN" dirty="0" smtClean="0">
                <a:solidFill>
                  <a:schemeClr val="bg2">
                    <a:lumMod val="25000"/>
                  </a:schemeClr>
                </a:solidFill>
              </a:rPr>
              <a:t>max2</a:t>
            </a:r>
            <a:r>
              <a:rPr lang="zh-CN" altLang="en-US" dirty="0" smtClean="0">
                <a:solidFill>
                  <a:schemeClr val="bg2">
                    <a:lumMod val="25000"/>
                  </a:schemeClr>
                </a:solidFill>
              </a:rPr>
              <a:t>，求出</a:t>
            </a:r>
            <a:r>
              <a:rPr lang="en-US" altLang="zh-CN" dirty="0" smtClean="0">
                <a:solidFill>
                  <a:schemeClr val="bg2">
                    <a:lumMod val="25000"/>
                  </a:schemeClr>
                </a:solidFill>
              </a:rPr>
              <a:t>a</a:t>
            </a:r>
            <a:r>
              <a:rPr lang="zh-CN" altLang="en-US" dirty="0" smtClean="0">
                <a:solidFill>
                  <a:schemeClr val="bg2">
                    <a:lumMod val="25000"/>
                  </a:schemeClr>
                </a:solidFill>
              </a:rPr>
              <a:t>、</a:t>
            </a:r>
            <a:r>
              <a:rPr lang="en-US" altLang="zh-CN" dirty="0" smtClean="0">
                <a:solidFill>
                  <a:schemeClr val="bg2">
                    <a:lumMod val="25000"/>
                  </a:schemeClr>
                </a:solidFill>
              </a:rPr>
              <a:t>b</a:t>
            </a:r>
            <a:r>
              <a:rPr lang="zh-CN" altLang="en-US" dirty="0" smtClean="0">
                <a:solidFill>
                  <a:schemeClr val="bg2">
                    <a:lumMod val="25000"/>
                  </a:schemeClr>
                </a:solidFill>
              </a:rPr>
              <a:t>中的最大值</a:t>
            </a:r>
            <a:r>
              <a:rPr lang="en-US" altLang="zh-CN" dirty="0" smtClean="0">
                <a:solidFill>
                  <a:schemeClr val="bg2">
                    <a:lumMod val="25000"/>
                  </a:schemeClr>
                </a:solidFill>
              </a:rPr>
              <a:t>m*/</a:t>
            </a:r>
          </a:p>
          <a:p>
            <a:pPr marL="0" indent="0">
              <a:buNone/>
            </a:pPr>
            <a:r>
              <a:rPr lang="en-US" altLang="zh-CN" dirty="0" smtClean="0">
                <a:solidFill>
                  <a:schemeClr val="bg2">
                    <a:lumMod val="25000"/>
                  </a:schemeClr>
                </a:solidFill>
              </a:rPr>
              <a:t>    m=max2</a:t>
            </a:r>
            <a:r>
              <a:rPr lang="zh-CN" altLang="en-US" dirty="0" smtClean="0">
                <a:solidFill>
                  <a:schemeClr val="bg2">
                    <a:lumMod val="25000"/>
                  </a:schemeClr>
                </a:solidFill>
              </a:rPr>
              <a:t>（</a:t>
            </a:r>
            <a:r>
              <a:rPr lang="en-US" altLang="zh-CN" dirty="0" err="1" smtClean="0">
                <a:solidFill>
                  <a:schemeClr val="bg2">
                    <a:lumMod val="25000"/>
                  </a:schemeClr>
                </a:solidFill>
              </a:rPr>
              <a:t>m,c</a:t>
            </a:r>
            <a:r>
              <a:rPr lang="zh-CN" altLang="en-US" dirty="0" smtClean="0">
                <a:solidFill>
                  <a:schemeClr val="bg2">
                    <a:lumMod val="25000"/>
                  </a:schemeClr>
                </a:solidFill>
              </a:rPr>
              <a:t>）</a:t>
            </a:r>
            <a:r>
              <a:rPr lang="en-US" altLang="zh-CN" dirty="0" smtClean="0">
                <a:solidFill>
                  <a:schemeClr val="bg2">
                    <a:lumMod val="25000"/>
                  </a:schemeClr>
                </a:solidFill>
              </a:rPr>
              <a:t>;   /*</a:t>
            </a:r>
            <a:r>
              <a:rPr lang="zh-CN" altLang="en-US" dirty="0" smtClean="0">
                <a:solidFill>
                  <a:schemeClr val="bg2">
                    <a:lumMod val="25000"/>
                  </a:schemeClr>
                </a:solidFill>
              </a:rPr>
              <a:t>调用</a:t>
            </a:r>
            <a:r>
              <a:rPr lang="en-US" altLang="zh-CN" dirty="0" smtClean="0">
                <a:solidFill>
                  <a:schemeClr val="bg2">
                    <a:lumMod val="25000"/>
                  </a:schemeClr>
                </a:solidFill>
              </a:rPr>
              <a:t>max2</a:t>
            </a:r>
            <a:r>
              <a:rPr lang="zh-CN" altLang="en-US" dirty="0" smtClean="0">
                <a:solidFill>
                  <a:schemeClr val="bg2">
                    <a:lumMod val="25000"/>
                  </a:schemeClr>
                </a:solidFill>
              </a:rPr>
              <a:t>，求出</a:t>
            </a:r>
            <a:r>
              <a:rPr lang="en-US" altLang="zh-CN" dirty="0" smtClean="0">
                <a:solidFill>
                  <a:schemeClr val="bg2">
                    <a:lumMod val="25000"/>
                  </a:schemeClr>
                </a:solidFill>
              </a:rPr>
              <a:t>a</a:t>
            </a:r>
            <a:r>
              <a:rPr lang="zh-CN" altLang="en-US" dirty="0" smtClean="0">
                <a:solidFill>
                  <a:schemeClr val="bg2">
                    <a:lumMod val="25000"/>
                  </a:schemeClr>
                </a:solidFill>
              </a:rPr>
              <a:t>、</a:t>
            </a:r>
            <a:r>
              <a:rPr lang="en-US" altLang="zh-CN" dirty="0" smtClean="0">
                <a:solidFill>
                  <a:schemeClr val="bg2">
                    <a:lumMod val="25000"/>
                  </a:schemeClr>
                </a:solidFill>
              </a:rPr>
              <a:t>b</a:t>
            </a:r>
            <a:r>
              <a:rPr lang="zh-CN" altLang="en-US" dirty="0" smtClean="0">
                <a:solidFill>
                  <a:schemeClr val="bg2">
                    <a:lumMod val="25000"/>
                  </a:schemeClr>
                </a:solidFill>
              </a:rPr>
              <a:t>、</a:t>
            </a:r>
            <a:r>
              <a:rPr lang="en-US" altLang="zh-CN" dirty="0" smtClean="0">
                <a:solidFill>
                  <a:schemeClr val="bg2">
                    <a:lumMod val="25000"/>
                  </a:schemeClr>
                </a:solidFill>
              </a:rPr>
              <a:t>c</a:t>
            </a:r>
            <a:r>
              <a:rPr lang="zh-CN" altLang="en-US" dirty="0" smtClean="0">
                <a:solidFill>
                  <a:schemeClr val="bg2">
                    <a:lumMod val="25000"/>
                  </a:schemeClr>
                </a:solidFill>
              </a:rPr>
              <a:t>中的最大值</a:t>
            </a:r>
            <a:r>
              <a:rPr lang="en-US" altLang="zh-CN" dirty="0" smtClean="0">
                <a:solidFill>
                  <a:schemeClr val="bg2">
                    <a:lumMod val="25000"/>
                  </a:schemeClr>
                </a:solidFill>
              </a:rPr>
              <a:t>m*/</a:t>
            </a:r>
          </a:p>
          <a:p>
            <a:pPr marL="0" indent="0">
              <a:buNone/>
            </a:pPr>
            <a:r>
              <a:rPr lang="en-US" altLang="zh-CN" dirty="0" smtClean="0">
                <a:solidFill>
                  <a:schemeClr val="bg2">
                    <a:lumMod val="25000"/>
                  </a:schemeClr>
                </a:solidFill>
              </a:rPr>
              <a:t>    m=max2</a:t>
            </a:r>
            <a:r>
              <a:rPr lang="zh-CN" altLang="en-US" dirty="0" smtClean="0">
                <a:solidFill>
                  <a:schemeClr val="bg2">
                    <a:lumMod val="25000"/>
                  </a:schemeClr>
                </a:solidFill>
              </a:rPr>
              <a:t>（</a:t>
            </a:r>
            <a:r>
              <a:rPr lang="en-US" altLang="zh-CN" dirty="0" err="1" smtClean="0">
                <a:solidFill>
                  <a:schemeClr val="bg2">
                    <a:lumMod val="25000"/>
                  </a:schemeClr>
                </a:solidFill>
              </a:rPr>
              <a:t>m,d</a:t>
            </a:r>
            <a:r>
              <a:rPr lang="zh-CN" altLang="en-US" dirty="0" smtClean="0">
                <a:solidFill>
                  <a:schemeClr val="bg2">
                    <a:lumMod val="25000"/>
                  </a:schemeClr>
                </a:solidFill>
              </a:rPr>
              <a:t>）</a:t>
            </a:r>
            <a:r>
              <a:rPr lang="en-US" altLang="zh-CN" dirty="0" smtClean="0">
                <a:solidFill>
                  <a:schemeClr val="bg2">
                    <a:lumMod val="25000"/>
                  </a:schemeClr>
                </a:solidFill>
              </a:rPr>
              <a:t>;   /*</a:t>
            </a:r>
            <a:r>
              <a:rPr lang="zh-CN" altLang="en-US" dirty="0" smtClean="0">
                <a:solidFill>
                  <a:schemeClr val="bg2">
                    <a:lumMod val="25000"/>
                  </a:schemeClr>
                </a:solidFill>
              </a:rPr>
              <a:t>调用</a:t>
            </a:r>
            <a:r>
              <a:rPr lang="en-US" altLang="zh-CN" dirty="0" smtClean="0">
                <a:solidFill>
                  <a:schemeClr val="bg2">
                    <a:lumMod val="25000"/>
                  </a:schemeClr>
                </a:solidFill>
              </a:rPr>
              <a:t>max2</a:t>
            </a:r>
            <a:r>
              <a:rPr lang="zh-CN" altLang="en-US" dirty="0" smtClean="0">
                <a:solidFill>
                  <a:schemeClr val="bg2">
                    <a:lumMod val="25000"/>
                  </a:schemeClr>
                </a:solidFill>
              </a:rPr>
              <a:t>，求出</a:t>
            </a:r>
            <a:r>
              <a:rPr lang="en-US" altLang="zh-CN" dirty="0" smtClean="0">
                <a:solidFill>
                  <a:schemeClr val="bg2">
                    <a:lumMod val="25000"/>
                  </a:schemeClr>
                </a:solidFill>
              </a:rPr>
              <a:t>a</a:t>
            </a:r>
            <a:r>
              <a:rPr lang="zh-CN" altLang="en-US" dirty="0" smtClean="0">
                <a:solidFill>
                  <a:schemeClr val="bg2">
                    <a:lumMod val="25000"/>
                  </a:schemeClr>
                </a:solidFill>
              </a:rPr>
              <a:t>、</a:t>
            </a:r>
            <a:r>
              <a:rPr lang="en-US" altLang="zh-CN" dirty="0" smtClean="0">
                <a:solidFill>
                  <a:schemeClr val="bg2">
                    <a:lumMod val="25000"/>
                  </a:schemeClr>
                </a:solidFill>
              </a:rPr>
              <a:t>b</a:t>
            </a:r>
            <a:r>
              <a:rPr lang="zh-CN" altLang="en-US" dirty="0" smtClean="0">
                <a:solidFill>
                  <a:schemeClr val="bg2">
                    <a:lumMod val="25000"/>
                  </a:schemeClr>
                </a:solidFill>
              </a:rPr>
              <a:t>、</a:t>
            </a:r>
            <a:r>
              <a:rPr lang="en-US" altLang="zh-CN" dirty="0" smtClean="0">
                <a:solidFill>
                  <a:schemeClr val="bg2">
                    <a:lumMod val="25000"/>
                  </a:schemeClr>
                </a:solidFill>
              </a:rPr>
              <a:t>c</a:t>
            </a:r>
            <a:r>
              <a:rPr lang="zh-CN" altLang="en-US" dirty="0" smtClean="0">
                <a:solidFill>
                  <a:schemeClr val="bg2">
                    <a:lumMod val="25000"/>
                  </a:schemeClr>
                </a:solidFill>
              </a:rPr>
              <a:t>、</a:t>
            </a:r>
            <a:r>
              <a:rPr lang="en-US" altLang="zh-CN" dirty="0" smtClean="0">
                <a:solidFill>
                  <a:schemeClr val="bg2">
                    <a:lumMod val="25000"/>
                  </a:schemeClr>
                </a:solidFill>
              </a:rPr>
              <a:t>d</a:t>
            </a:r>
            <a:r>
              <a:rPr lang="zh-CN" altLang="en-US" dirty="0" smtClean="0">
                <a:solidFill>
                  <a:schemeClr val="bg2">
                    <a:lumMod val="25000"/>
                  </a:schemeClr>
                </a:solidFill>
              </a:rPr>
              <a:t>中的最大值</a:t>
            </a:r>
            <a:r>
              <a:rPr lang="en-US" altLang="zh-CN" dirty="0" smtClean="0">
                <a:solidFill>
                  <a:schemeClr val="bg2">
                    <a:lumMod val="25000"/>
                  </a:schemeClr>
                </a:solidFill>
              </a:rPr>
              <a:t>m*/</a:t>
            </a:r>
          </a:p>
          <a:p>
            <a:pPr marL="0" indent="0">
              <a:buNone/>
            </a:pPr>
            <a:r>
              <a:rPr lang="en-US" altLang="zh-CN" dirty="0" smtClean="0">
                <a:solidFill>
                  <a:schemeClr val="bg2">
                    <a:lumMod val="25000"/>
                  </a:schemeClr>
                </a:solidFill>
              </a:rPr>
              <a:t>    m=max2</a:t>
            </a:r>
            <a:r>
              <a:rPr lang="zh-CN" altLang="en-US" dirty="0" smtClean="0">
                <a:solidFill>
                  <a:schemeClr val="bg2">
                    <a:lumMod val="25000"/>
                  </a:schemeClr>
                </a:solidFill>
              </a:rPr>
              <a:t>（</a:t>
            </a:r>
            <a:r>
              <a:rPr lang="en-US" altLang="zh-CN" dirty="0" err="1" smtClean="0">
                <a:solidFill>
                  <a:schemeClr val="bg2">
                    <a:lumMod val="25000"/>
                  </a:schemeClr>
                </a:solidFill>
              </a:rPr>
              <a:t>m,e</a:t>
            </a:r>
            <a:r>
              <a:rPr lang="zh-CN" altLang="en-US" dirty="0" smtClean="0">
                <a:solidFill>
                  <a:schemeClr val="bg2">
                    <a:lumMod val="25000"/>
                  </a:schemeClr>
                </a:solidFill>
              </a:rPr>
              <a:t>）</a:t>
            </a:r>
            <a:r>
              <a:rPr lang="en-US" altLang="zh-CN" dirty="0" smtClean="0">
                <a:solidFill>
                  <a:schemeClr val="bg2">
                    <a:lumMod val="25000"/>
                  </a:schemeClr>
                </a:solidFill>
              </a:rPr>
              <a:t>;   /*</a:t>
            </a:r>
            <a:r>
              <a:rPr lang="zh-CN" altLang="en-US" dirty="0" smtClean="0">
                <a:solidFill>
                  <a:schemeClr val="bg2">
                    <a:lumMod val="25000"/>
                  </a:schemeClr>
                </a:solidFill>
              </a:rPr>
              <a:t>调用</a:t>
            </a:r>
            <a:r>
              <a:rPr lang="en-US" altLang="zh-CN" dirty="0" smtClean="0">
                <a:solidFill>
                  <a:schemeClr val="bg2">
                    <a:lumMod val="25000"/>
                  </a:schemeClr>
                </a:solidFill>
              </a:rPr>
              <a:t>max2</a:t>
            </a:r>
            <a:r>
              <a:rPr lang="zh-CN" altLang="en-US" dirty="0" smtClean="0">
                <a:solidFill>
                  <a:schemeClr val="bg2">
                    <a:lumMod val="25000"/>
                  </a:schemeClr>
                </a:solidFill>
              </a:rPr>
              <a:t>，求出</a:t>
            </a:r>
            <a:r>
              <a:rPr lang="en-US" altLang="zh-CN" dirty="0" smtClean="0">
                <a:solidFill>
                  <a:schemeClr val="bg2">
                    <a:lumMod val="25000"/>
                  </a:schemeClr>
                </a:solidFill>
              </a:rPr>
              <a:t>a</a:t>
            </a:r>
            <a:r>
              <a:rPr lang="zh-CN" altLang="en-US" dirty="0" smtClean="0">
                <a:solidFill>
                  <a:schemeClr val="bg2">
                    <a:lumMod val="25000"/>
                  </a:schemeClr>
                </a:solidFill>
              </a:rPr>
              <a:t>、</a:t>
            </a:r>
            <a:r>
              <a:rPr lang="en-US" altLang="zh-CN" dirty="0" smtClean="0">
                <a:solidFill>
                  <a:schemeClr val="bg2">
                    <a:lumMod val="25000"/>
                  </a:schemeClr>
                </a:solidFill>
              </a:rPr>
              <a:t>b</a:t>
            </a:r>
            <a:r>
              <a:rPr lang="zh-CN" altLang="en-US" dirty="0" smtClean="0">
                <a:solidFill>
                  <a:schemeClr val="bg2">
                    <a:lumMod val="25000"/>
                  </a:schemeClr>
                </a:solidFill>
              </a:rPr>
              <a:t>、</a:t>
            </a:r>
            <a:r>
              <a:rPr lang="en-US" altLang="zh-CN" dirty="0" smtClean="0">
                <a:solidFill>
                  <a:schemeClr val="bg2">
                    <a:lumMod val="25000"/>
                  </a:schemeClr>
                </a:solidFill>
              </a:rPr>
              <a:t>c</a:t>
            </a:r>
            <a:r>
              <a:rPr lang="zh-CN" altLang="en-US" dirty="0" smtClean="0">
                <a:solidFill>
                  <a:schemeClr val="bg2">
                    <a:lumMod val="25000"/>
                  </a:schemeClr>
                </a:solidFill>
              </a:rPr>
              <a:t>、</a:t>
            </a:r>
            <a:r>
              <a:rPr lang="en-US" altLang="zh-CN" dirty="0" smtClean="0">
                <a:solidFill>
                  <a:schemeClr val="bg2">
                    <a:lumMod val="25000"/>
                  </a:schemeClr>
                </a:solidFill>
              </a:rPr>
              <a:t>d</a:t>
            </a:r>
            <a:r>
              <a:rPr lang="zh-CN" altLang="en-US" dirty="0" smtClean="0">
                <a:solidFill>
                  <a:schemeClr val="bg2">
                    <a:lumMod val="25000"/>
                  </a:schemeClr>
                </a:solidFill>
              </a:rPr>
              <a:t>、</a:t>
            </a:r>
            <a:r>
              <a:rPr lang="en-US" altLang="zh-CN" dirty="0" smtClean="0">
                <a:solidFill>
                  <a:schemeClr val="bg2">
                    <a:lumMod val="25000"/>
                  </a:schemeClr>
                </a:solidFill>
              </a:rPr>
              <a:t>e</a:t>
            </a:r>
            <a:r>
              <a:rPr lang="zh-CN" altLang="en-US" dirty="0" smtClean="0">
                <a:solidFill>
                  <a:schemeClr val="bg2">
                    <a:lumMod val="25000"/>
                  </a:schemeClr>
                </a:solidFill>
              </a:rPr>
              <a:t>中的最大值</a:t>
            </a:r>
            <a:r>
              <a:rPr lang="en-US" altLang="zh-CN" dirty="0" smtClean="0">
                <a:solidFill>
                  <a:schemeClr val="bg2">
                    <a:lumMod val="25000"/>
                  </a:schemeClr>
                </a:solidFill>
              </a:rPr>
              <a:t>m*/</a:t>
            </a:r>
          </a:p>
          <a:p>
            <a:pPr marL="0" indent="0">
              <a:buNone/>
            </a:pPr>
            <a:r>
              <a:rPr lang="en-US" altLang="zh-CN" dirty="0" smtClean="0">
                <a:solidFill>
                  <a:schemeClr val="bg2">
                    <a:lumMod val="25000"/>
                  </a:schemeClr>
                </a:solidFill>
              </a:rPr>
              <a:t>    return m;</a:t>
            </a:r>
          </a:p>
          <a:p>
            <a:pPr marL="0" indent="0">
              <a:buNone/>
            </a:pPr>
            <a:r>
              <a:rPr lang="en-US" altLang="zh-CN" dirty="0" smtClean="0">
                <a:solidFill>
                  <a:schemeClr val="bg2">
                    <a:lumMod val="25000"/>
                  </a:schemeClr>
                </a:solidFill>
              </a:rPr>
              <a:t>}</a:t>
            </a:r>
          </a:p>
          <a:p>
            <a:pPr marL="0" indent="0">
              <a:buNone/>
            </a:pPr>
            <a:r>
              <a:rPr lang="en-US" altLang="zh-CN" dirty="0" err="1" smtClean="0">
                <a:solidFill>
                  <a:schemeClr val="bg2">
                    <a:lumMod val="25000"/>
                  </a:schemeClr>
                </a:solidFill>
              </a:rPr>
              <a:t>int</a:t>
            </a:r>
            <a:r>
              <a:rPr lang="en-US" altLang="zh-CN" dirty="0" smtClean="0">
                <a:solidFill>
                  <a:schemeClr val="bg2">
                    <a:lumMod val="25000"/>
                  </a:schemeClr>
                </a:solidFill>
              </a:rPr>
              <a:t> max2</a:t>
            </a:r>
            <a:r>
              <a:rPr lang="zh-CN" altLang="en-US" dirty="0" smtClean="0">
                <a:solidFill>
                  <a:schemeClr val="bg2">
                    <a:lumMod val="25000"/>
                  </a:schemeClr>
                </a:solidFill>
              </a:rPr>
              <a:t>（</a:t>
            </a:r>
            <a:r>
              <a:rPr lang="en-US" altLang="zh-CN" dirty="0" err="1" smtClean="0">
                <a:solidFill>
                  <a:schemeClr val="bg2">
                    <a:lumMod val="25000"/>
                  </a:schemeClr>
                </a:solidFill>
              </a:rPr>
              <a:t>int</a:t>
            </a:r>
            <a:r>
              <a:rPr lang="en-US" altLang="zh-CN" dirty="0" smtClean="0">
                <a:solidFill>
                  <a:schemeClr val="bg2">
                    <a:lumMod val="25000"/>
                  </a:schemeClr>
                </a:solidFill>
              </a:rPr>
              <a:t> </a:t>
            </a:r>
            <a:r>
              <a:rPr lang="en-US" altLang="zh-CN" dirty="0" err="1" smtClean="0">
                <a:solidFill>
                  <a:schemeClr val="bg2">
                    <a:lumMod val="25000"/>
                  </a:schemeClr>
                </a:solidFill>
              </a:rPr>
              <a:t>a,int</a:t>
            </a:r>
            <a:r>
              <a:rPr lang="en-US" altLang="zh-CN" dirty="0" smtClean="0">
                <a:solidFill>
                  <a:schemeClr val="bg2">
                    <a:lumMod val="25000"/>
                  </a:schemeClr>
                </a:solidFill>
              </a:rPr>
              <a:t> b</a:t>
            </a:r>
            <a:r>
              <a:rPr lang="zh-CN" altLang="en-US" dirty="0" smtClean="0">
                <a:solidFill>
                  <a:schemeClr val="bg2">
                    <a:lumMod val="25000"/>
                  </a:schemeClr>
                </a:solidFill>
              </a:rPr>
              <a:t>）   </a:t>
            </a:r>
            <a:r>
              <a:rPr lang="en-US" altLang="zh-CN" dirty="0" smtClean="0">
                <a:solidFill>
                  <a:schemeClr val="bg2">
                    <a:lumMod val="25000"/>
                  </a:schemeClr>
                </a:solidFill>
              </a:rPr>
              <a:t>/*</a:t>
            </a:r>
            <a:r>
              <a:rPr lang="zh-CN" altLang="en-US" dirty="0" smtClean="0">
                <a:solidFill>
                  <a:schemeClr val="bg2">
                    <a:lumMod val="25000"/>
                  </a:schemeClr>
                </a:solidFill>
              </a:rPr>
              <a:t>定义函数</a:t>
            </a:r>
            <a:r>
              <a:rPr lang="en-US" altLang="zh-CN" dirty="0" smtClean="0">
                <a:solidFill>
                  <a:schemeClr val="bg2">
                    <a:lumMod val="25000"/>
                  </a:schemeClr>
                </a:solidFill>
              </a:rPr>
              <a:t>max2</a:t>
            </a:r>
            <a:r>
              <a:rPr lang="zh-CN" altLang="en-US" dirty="0" smtClean="0">
                <a:solidFill>
                  <a:schemeClr val="bg2">
                    <a:lumMod val="25000"/>
                  </a:schemeClr>
                </a:solidFill>
              </a:rPr>
              <a:t>，求</a:t>
            </a:r>
            <a:r>
              <a:rPr lang="en-US" altLang="zh-CN" dirty="0" smtClean="0">
                <a:solidFill>
                  <a:schemeClr val="bg2">
                    <a:lumMod val="25000"/>
                  </a:schemeClr>
                </a:solidFill>
              </a:rPr>
              <a:t>2</a:t>
            </a:r>
            <a:r>
              <a:rPr lang="zh-CN" altLang="en-US" dirty="0" smtClean="0">
                <a:solidFill>
                  <a:schemeClr val="bg2">
                    <a:lumMod val="25000"/>
                  </a:schemeClr>
                </a:solidFill>
              </a:rPr>
              <a:t>个数中的最大值*</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None/>
            </a:pPr>
            <a:r>
              <a:rPr lang="en-US" altLang="zh-CN" dirty="0" smtClean="0">
                <a:solidFill>
                  <a:schemeClr val="bg2">
                    <a:lumMod val="25000"/>
                  </a:schemeClr>
                </a:solidFill>
              </a:rPr>
              <a:t>{    if</a:t>
            </a:r>
            <a:r>
              <a:rPr lang="zh-CN" altLang="en-US" dirty="0" smtClean="0">
                <a:solidFill>
                  <a:schemeClr val="bg2">
                    <a:lumMod val="25000"/>
                  </a:schemeClr>
                </a:solidFill>
              </a:rPr>
              <a:t>（</a:t>
            </a:r>
            <a:r>
              <a:rPr lang="en-US" altLang="zh-CN" dirty="0" smtClean="0">
                <a:solidFill>
                  <a:schemeClr val="bg2">
                    <a:lumMod val="25000"/>
                  </a:schemeClr>
                </a:solidFill>
              </a:rPr>
              <a:t>a&gt;=b</a:t>
            </a:r>
            <a:r>
              <a:rPr lang="zh-CN" altLang="en-US" dirty="0" smtClean="0">
                <a:solidFill>
                  <a:schemeClr val="bg2">
                    <a:lumMod val="25000"/>
                  </a:schemeClr>
                </a:solidFill>
              </a:rPr>
              <a:t>）</a:t>
            </a:r>
          </a:p>
          <a:p>
            <a:pPr marL="0" indent="0">
              <a:buNone/>
            </a:pPr>
            <a:r>
              <a:rPr lang="en-US" altLang="zh-CN" dirty="0" smtClean="0">
                <a:solidFill>
                  <a:schemeClr val="bg2">
                    <a:lumMod val="25000"/>
                  </a:schemeClr>
                </a:solidFill>
              </a:rPr>
              <a:t>     return a;</a:t>
            </a:r>
          </a:p>
          <a:p>
            <a:pPr marL="0" indent="0">
              <a:buNone/>
            </a:pPr>
            <a:r>
              <a:rPr lang="en-US" altLang="zh-CN" dirty="0" smtClean="0">
                <a:solidFill>
                  <a:schemeClr val="bg2">
                    <a:lumMod val="25000"/>
                  </a:schemeClr>
                </a:solidFill>
              </a:rPr>
              <a:t>    else </a:t>
            </a:r>
          </a:p>
          <a:p>
            <a:pPr marL="0" indent="0">
              <a:buNone/>
            </a:pPr>
            <a:r>
              <a:rPr lang="en-US" altLang="zh-CN" dirty="0" smtClean="0">
                <a:solidFill>
                  <a:schemeClr val="bg2">
                    <a:lumMod val="25000"/>
                  </a:schemeClr>
                </a:solidFill>
              </a:rPr>
              <a:t>    return b;</a:t>
            </a:r>
          </a:p>
          <a:p>
            <a:pPr marL="0" indent="0">
              <a:buNone/>
            </a:pPr>
            <a:r>
              <a:rPr lang="en-US" altLang="zh-CN" dirty="0" smtClean="0">
                <a:solidFill>
                  <a:schemeClr val="bg2">
                    <a:lumMod val="25000"/>
                  </a:schemeClr>
                </a:solidFill>
              </a:rPr>
              <a:t>}</a:t>
            </a:r>
          </a:p>
          <a:p>
            <a:pPr marL="0" indent="0">
              <a:buNone/>
            </a:pPr>
            <a:endParaRPr lang="en-US" altLang="zh-CN" dirty="0" smtClean="0">
              <a:solidFill>
                <a:schemeClr val="bg2">
                  <a:lumMod val="25000"/>
                </a:schemeClr>
              </a:solidFill>
            </a:endParaRPr>
          </a:p>
          <a:p>
            <a:r>
              <a:rPr lang="zh-CN" altLang="en-US" dirty="0" smtClean="0">
                <a:solidFill>
                  <a:schemeClr val="bg2">
                    <a:lumMod val="25000"/>
                  </a:schemeClr>
                </a:solidFill>
              </a:rPr>
              <a:t>运行结果：</a:t>
            </a: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enter  5  integer numbers</a:t>
            </a:r>
            <a:r>
              <a:rPr lang="zh-CN" altLang="en-US" dirty="0" smtClean="0">
                <a:solidFill>
                  <a:schemeClr val="bg2">
                    <a:lumMod val="25000"/>
                  </a:schemeClr>
                </a:solidFill>
              </a:rPr>
              <a:t>：</a:t>
            </a:r>
            <a:r>
              <a:rPr lang="en-US" altLang="zh-CN" u="sng" dirty="0" smtClean="0">
                <a:solidFill>
                  <a:schemeClr val="bg2">
                    <a:lumMod val="25000"/>
                  </a:schemeClr>
                </a:solidFill>
              </a:rPr>
              <a:t>10 12 45 30 22</a:t>
            </a:r>
            <a:endParaRPr lang="en-US" altLang="zh-CN" dirty="0" smtClean="0">
              <a:solidFill>
                <a:schemeClr val="bg2">
                  <a:lumMod val="25000"/>
                </a:schemeClr>
              </a:solidFill>
            </a:endParaRPr>
          </a:p>
          <a:p>
            <a:pPr marL="0" indent="0">
              <a:buNone/>
            </a:pPr>
            <a:r>
              <a:rPr lang="en-US" altLang="zh-CN" dirty="0" smtClean="0">
                <a:solidFill>
                  <a:schemeClr val="bg2">
                    <a:lumMod val="25000"/>
                  </a:schemeClr>
                </a:solidFill>
              </a:rPr>
              <a:t>    max=45</a:t>
            </a:r>
            <a:endParaRPr lang="en-US" altLang="zh-CN" dirty="0"/>
          </a:p>
        </p:txBody>
      </p:sp>
    </p:spTree>
    <p:extLst>
      <p:ext uri="{BB962C8B-B14F-4D97-AF65-F5344CB8AC3E}">
        <p14:creationId xmlns:p14="http://schemas.microsoft.com/office/powerpoint/2010/main" val="3821327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04649"/>
            <a:ext cx="6542622" cy="4791045"/>
          </a:xfrm>
        </p:spPr>
        <p:txBody>
          <a:bodyPr>
            <a:normAutofit fontScale="85000" lnSpcReduction="10000"/>
          </a:bodyPr>
          <a:lstStyle/>
          <a:p>
            <a:pPr marL="0" indent="0">
              <a:lnSpc>
                <a:spcPct val="160000"/>
              </a:lnSpc>
              <a:buNone/>
            </a:pPr>
            <a:r>
              <a:rPr lang="en-US" altLang="zh-CN" b="1" dirty="0">
                <a:solidFill>
                  <a:schemeClr val="bg2">
                    <a:lumMod val="25000"/>
                  </a:schemeClr>
                </a:solidFill>
              </a:rPr>
              <a:t>7.5.2</a:t>
            </a:r>
            <a:r>
              <a:rPr lang="zh-CN" altLang="zh-CN" b="1" dirty="0">
                <a:solidFill>
                  <a:schemeClr val="bg2">
                    <a:lumMod val="25000"/>
                  </a:schemeClr>
                </a:solidFill>
              </a:rPr>
              <a:t>函数的递归调用</a:t>
            </a:r>
            <a:endParaRPr lang="zh-CN" altLang="zh-CN" dirty="0">
              <a:solidFill>
                <a:schemeClr val="bg2">
                  <a:lumMod val="25000"/>
                </a:schemeClr>
              </a:solidFill>
            </a:endParaRPr>
          </a:p>
          <a:p>
            <a:pPr marL="179388" indent="-179388">
              <a:lnSpc>
                <a:spcPct val="160000"/>
              </a:lnSpc>
            </a:pPr>
            <a:r>
              <a:rPr lang="zh-CN" altLang="zh-CN" dirty="0">
                <a:solidFill>
                  <a:schemeClr val="bg2">
                    <a:lumMod val="25000"/>
                  </a:schemeClr>
                </a:solidFill>
              </a:rPr>
              <a:t>递归</a:t>
            </a:r>
            <a:r>
              <a:rPr lang="zh-CN" altLang="zh-CN" dirty="0" smtClean="0">
                <a:solidFill>
                  <a:schemeClr val="bg2">
                    <a:lumMod val="25000"/>
                  </a:schemeClr>
                </a:solidFill>
              </a:rPr>
              <a:t>调用</a:t>
            </a:r>
            <a:r>
              <a:rPr lang="zh-CN" altLang="en-US" dirty="0" smtClean="0">
                <a:solidFill>
                  <a:schemeClr val="bg2">
                    <a:lumMod val="25000"/>
                  </a:schemeClr>
                </a:solidFill>
              </a:rPr>
              <a:t>：</a:t>
            </a:r>
            <a:r>
              <a:rPr lang="zh-CN" altLang="zh-CN" dirty="0" smtClean="0">
                <a:solidFill>
                  <a:schemeClr val="bg2">
                    <a:lumMod val="25000"/>
                  </a:schemeClr>
                </a:solidFill>
              </a:rPr>
              <a:t>一</a:t>
            </a:r>
            <a:r>
              <a:rPr lang="zh-CN" altLang="zh-CN" dirty="0">
                <a:solidFill>
                  <a:schemeClr val="bg2">
                    <a:lumMod val="25000"/>
                  </a:schemeClr>
                </a:solidFill>
              </a:rPr>
              <a:t>个函数直接或间接地调用该函数</a:t>
            </a:r>
            <a:r>
              <a:rPr lang="zh-CN" altLang="zh-CN" dirty="0" smtClean="0">
                <a:solidFill>
                  <a:schemeClr val="bg2">
                    <a:lumMod val="25000"/>
                  </a:schemeClr>
                </a:solidFill>
              </a:rPr>
              <a:t>本身。</a:t>
            </a:r>
            <a:r>
              <a:rPr lang="zh-CN" altLang="en-US" dirty="0" smtClean="0">
                <a:solidFill>
                  <a:schemeClr val="bg2">
                    <a:lumMod val="25000"/>
                  </a:schemeClr>
                </a:solidFill>
              </a:rPr>
              <a:t>例如：</a:t>
            </a:r>
            <a:r>
              <a:rPr lang="zh-CN" altLang="zh-CN" dirty="0" smtClean="0">
                <a:solidFill>
                  <a:schemeClr val="bg2">
                    <a:lumMod val="25000"/>
                  </a:schemeClr>
                </a:solidFill>
              </a:rPr>
              <a:t>函数</a:t>
            </a:r>
            <a:r>
              <a:rPr lang="en-US" altLang="zh-CN" dirty="0">
                <a:solidFill>
                  <a:schemeClr val="bg2">
                    <a:lumMod val="25000"/>
                  </a:schemeClr>
                </a:solidFill>
              </a:rPr>
              <a:t>f</a:t>
            </a:r>
            <a:r>
              <a:rPr lang="zh-CN" altLang="zh-CN" dirty="0">
                <a:solidFill>
                  <a:schemeClr val="bg2">
                    <a:lumMod val="25000"/>
                  </a:schemeClr>
                </a:solidFill>
              </a:rPr>
              <a:t>（）直接调用函数</a:t>
            </a:r>
            <a:r>
              <a:rPr lang="en-US" altLang="zh-CN" dirty="0">
                <a:solidFill>
                  <a:schemeClr val="bg2">
                    <a:lumMod val="25000"/>
                  </a:schemeClr>
                </a:solidFill>
              </a:rPr>
              <a:t>f</a:t>
            </a:r>
            <a:r>
              <a:rPr lang="zh-CN" altLang="zh-CN" dirty="0">
                <a:solidFill>
                  <a:schemeClr val="bg2">
                    <a:lumMod val="25000"/>
                  </a:schemeClr>
                </a:solidFill>
              </a:rPr>
              <a:t>（）</a:t>
            </a:r>
            <a:r>
              <a:rPr lang="zh-CN" altLang="zh-CN" dirty="0" smtClean="0">
                <a:solidFill>
                  <a:schemeClr val="bg2">
                    <a:lumMod val="25000"/>
                  </a:schemeClr>
                </a:solidFill>
              </a:rPr>
              <a:t>本身</a:t>
            </a:r>
            <a:endParaRPr lang="en-US" altLang="zh-CN" dirty="0" smtClean="0">
              <a:solidFill>
                <a:schemeClr val="bg2">
                  <a:lumMod val="25000"/>
                </a:schemeClr>
              </a:solidFill>
            </a:endParaRPr>
          </a:p>
          <a:p>
            <a:pPr>
              <a:lnSpc>
                <a:spcPct val="160000"/>
              </a:lnSpc>
            </a:pPr>
            <a:r>
              <a:rPr lang="zh-CN" altLang="zh-CN" dirty="0" smtClean="0">
                <a:solidFill>
                  <a:schemeClr val="bg2">
                    <a:lumMod val="25000"/>
                  </a:schemeClr>
                </a:solidFill>
              </a:rPr>
              <a:t>从</a:t>
            </a:r>
            <a:r>
              <a:rPr lang="zh-CN" altLang="zh-CN" dirty="0">
                <a:solidFill>
                  <a:schemeClr val="bg2">
                    <a:lumMod val="25000"/>
                  </a:schemeClr>
                </a:solidFill>
              </a:rPr>
              <a:t>图中可以看出，这种递归调用是无终止的循环调用</a:t>
            </a:r>
            <a:r>
              <a:rPr lang="zh-CN" altLang="zh-CN" dirty="0" smtClean="0">
                <a:solidFill>
                  <a:schemeClr val="bg2">
                    <a:lumMod val="25000"/>
                  </a:schemeClr>
                </a:solidFill>
              </a:rPr>
              <a:t>，为了</a:t>
            </a:r>
            <a:r>
              <a:rPr lang="zh-CN" altLang="zh-CN" dirty="0">
                <a:solidFill>
                  <a:schemeClr val="bg2">
                    <a:lumMod val="25000"/>
                  </a:schemeClr>
                </a:solidFill>
              </a:rPr>
              <a:t>防止递归调用无终止地进行，在程序设计时通常使用</a:t>
            </a:r>
            <a:r>
              <a:rPr lang="en-US" altLang="zh-CN" dirty="0">
                <a:solidFill>
                  <a:schemeClr val="bg2">
                    <a:lumMod val="25000"/>
                  </a:schemeClr>
                </a:solidFill>
              </a:rPr>
              <a:t>if</a:t>
            </a:r>
            <a:r>
              <a:rPr lang="zh-CN" altLang="zh-CN" dirty="0">
                <a:solidFill>
                  <a:schemeClr val="bg2">
                    <a:lumMod val="25000"/>
                  </a:schemeClr>
                </a:solidFill>
              </a:rPr>
              <a:t>语句来控制，即根据条件进行递归调用</a:t>
            </a:r>
            <a:r>
              <a:rPr lang="zh-CN" altLang="zh-CN" dirty="0" smtClean="0">
                <a:solidFill>
                  <a:schemeClr val="bg2">
                    <a:lumMod val="25000"/>
                  </a:schemeClr>
                </a:solidFill>
              </a:rPr>
              <a:t>。</a:t>
            </a:r>
            <a:endParaRPr lang="en-US" altLang="zh-CN" dirty="0" smtClean="0">
              <a:solidFill>
                <a:schemeClr val="bg2">
                  <a:lumMod val="25000"/>
                </a:schemeClr>
              </a:solidFill>
            </a:endParaRPr>
          </a:p>
          <a:p>
            <a:pPr>
              <a:lnSpc>
                <a:spcPct val="160000"/>
              </a:lnSpc>
            </a:pPr>
            <a:r>
              <a:rPr lang="zh-CN" altLang="zh-CN" dirty="0" smtClean="0">
                <a:solidFill>
                  <a:schemeClr val="bg2">
                    <a:lumMod val="25000"/>
                  </a:schemeClr>
                </a:solidFill>
              </a:rPr>
              <a:t>当</a:t>
            </a:r>
            <a:r>
              <a:rPr lang="zh-CN" altLang="zh-CN" dirty="0">
                <a:solidFill>
                  <a:schemeClr val="bg2">
                    <a:lumMod val="25000"/>
                  </a:schemeClr>
                </a:solidFill>
              </a:rPr>
              <a:t>一个问题满足以下三个条件时，就可以采用递归方法来解决：</a:t>
            </a:r>
          </a:p>
          <a:p>
            <a:pPr marL="0" indent="0">
              <a:lnSpc>
                <a:spcPct val="160000"/>
              </a:lnSpc>
              <a:buNone/>
            </a:pPr>
            <a:r>
              <a:rPr lang="en-US" altLang="zh-CN" dirty="0">
                <a:solidFill>
                  <a:schemeClr val="bg2">
                    <a:lumMod val="25000"/>
                  </a:schemeClr>
                </a:solidFill>
              </a:rPr>
              <a:t>    1.</a:t>
            </a:r>
            <a:r>
              <a:rPr lang="zh-CN" altLang="zh-CN" dirty="0">
                <a:solidFill>
                  <a:schemeClr val="bg2">
                    <a:lumMod val="25000"/>
                  </a:schemeClr>
                </a:solidFill>
              </a:rPr>
              <a:t>能够把要解决的问题转化为一个新问题，而这个新问题的解决方法与原来问题的解决方法相同，只是所处理对象有规律地递增或递减；</a:t>
            </a:r>
          </a:p>
          <a:p>
            <a:pPr marL="0" indent="0">
              <a:lnSpc>
                <a:spcPct val="160000"/>
              </a:lnSpc>
              <a:buNone/>
            </a:pPr>
            <a:r>
              <a:rPr lang="en-US" altLang="zh-CN" dirty="0">
                <a:solidFill>
                  <a:schemeClr val="bg2">
                    <a:lumMod val="25000"/>
                  </a:schemeClr>
                </a:solidFill>
              </a:rPr>
              <a:t>    2.</a:t>
            </a:r>
            <a:r>
              <a:rPr lang="zh-CN" altLang="zh-CN" dirty="0">
                <a:solidFill>
                  <a:schemeClr val="bg2">
                    <a:lumMod val="25000"/>
                  </a:schemeClr>
                </a:solidFill>
              </a:rPr>
              <a:t>能够运用这个转化过程使问题得到解决；</a:t>
            </a:r>
          </a:p>
          <a:p>
            <a:pPr marL="0" indent="0">
              <a:lnSpc>
                <a:spcPct val="160000"/>
              </a:lnSpc>
              <a:buNone/>
            </a:pPr>
            <a:r>
              <a:rPr lang="en-US" altLang="zh-CN" dirty="0">
                <a:solidFill>
                  <a:schemeClr val="bg2">
                    <a:lumMod val="25000"/>
                  </a:schemeClr>
                </a:solidFill>
              </a:rPr>
              <a:t>    3.</a:t>
            </a:r>
            <a:r>
              <a:rPr lang="zh-CN" altLang="zh-CN" dirty="0">
                <a:solidFill>
                  <a:schemeClr val="bg2">
                    <a:lumMod val="25000"/>
                  </a:schemeClr>
                </a:solidFill>
              </a:rPr>
              <a:t>必须有一个结束递归过程的条件</a:t>
            </a:r>
            <a:r>
              <a:rPr lang="zh-CN" altLang="zh-CN" dirty="0" smtClean="0">
                <a:solidFill>
                  <a:schemeClr val="bg2">
                    <a:lumMod val="25000"/>
                  </a:schemeClr>
                </a:solidFill>
              </a:rPr>
              <a:t>。</a:t>
            </a:r>
            <a:r>
              <a:rPr lang="en-US" altLang="zh-CN" dirty="0" smtClean="0">
                <a:solidFill>
                  <a:schemeClr val="bg2">
                    <a:lumMod val="25000"/>
                  </a:schemeClr>
                </a:solidFill>
              </a:rPr>
              <a:t>  </a:t>
            </a:r>
            <a:endParaRPr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92827209"/>
              </p:ext>
            </p:extLst>
          </p:nvPr>
        </p:nvGraphicFramePr>
        <p:xfrm>
          <a:off x="7207623" y="1712259"/>
          <a:ext cx="4514850" cy="1295400"/>
        </p:xfrm>
        <a:graphic>
          <a:graphicData uri="http://schemas.openxmlformats.org/presentationml/2006/ole">
            <mc:AlternateContent xmlns:mc="http://schemas.openxmlformats.org/markup-compatibility/2006">
              <mc:Choice xmlns:v="urn:schemas-microsoft-com:vml" Requires="v">
                <p:oleObj spid="_x0000_s2058" r:id="rId3" imgW="4514732" imgH="1295460" progId="Visio.Drawing.15">
                  <p:embed/>
                </p:oleObj>
              </mc:Choice>
              <mc:Fallback>
                <p:oleObj r:id="rId3" imgW="4514732" imgH="129546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7623" y="1712259"/>
                        <a:ext cx="4514850" cy="1295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67434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04649"/>
            <a:ext cx="5197916" cy="4791045"/>
          </a:xfrm>
        </p:spPr>
        <p:txBody>
          <a:bodyPr>
            <a:normAutofit fontScale="700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7.5</a:t>
            </a:r>
            <a:r>
              <a:rPr lang="zh-CN" altLang="zh-CN" dirty="0">
                <a:solidFill>
                  <a:schemeClr val="bg2">
                    <a:lumMod val="25000"/>
                  </a:schemeClr>
                </a:solidFill>
              </a:rPr>
              <a:t>用递归方法求</a:t>
            </a:r>
            <a:r>
              <a:rPr lang="en-US" altLang="zh-CN" dirty="0">
                <a:solidFill>
                  <a:schemeClr val="bg2">
                    <a:lumMod val="25000"/>
                  </a:schemeClr>
                </a:solidFill>
              </a:rPr>
              <a:t>n</a:t>
            </a:r>
            <a:r>
              <a:rPr lang="zh-CN" altLang="zh-CN" dirty="0">
                <a:solidFill>
                  <a:schemeClr val="bg2">
                    <a:lumMod val="25000"/>
                  </a:schemeClr>
                </a:solidFill>
              </a:rPr>
              <a:t>！</a:t>
            </a:r>
          </a:p>
          <a:p>
            <a:r>
              <a:rPr lang="zh-CN" altLang="zh-CN" dirty="0" smtClean="0">
                <a:solidFill>
                  <a:schemeClr val="bg2">
                    <a:lumMod val="25000"/>
                  </a:schemeClr>
                </a:solidFill>
              </a:rPr>
              <a:t>解题</a:t>
            </a:r>
            <a:r>
              <a:rPr lang="zh-CN" altLang="zh-CN" dirty="0">
                <a:solidFill>
                  <a:schemeClr val="bg2">
                    <a:lumMod val="25000"/>
                  </a:schemeClr>
                </a:solidFill>
              </a:rPr>
              <a:t>思路：求</a:t>
            </a:r>
            <a:r>
              <a:rPr lang="en-US" altLang="zh-CN" dirty="0">
                <a:solidFill>
                  <a:schemeClr val="bg2">
                    <a:lumMod val="25000"/>
                  </a:schemeClr>
                </a:solidFill>
              </a:rPr>
              <a:t>n</a:t>
            </a:r>
            <a:r>
              <a:rPr lang="zh-CN" altLang="zh-CN" dirty="0">
                <a:solidFill>
                  <a:schemeClr val="bg2">
                    <a:lumMod val="25000"/>
                  </a:schemeClr>
                </a:solidFill>
              </a:rPr>
              <a:t>！可以用递推方法，即从</a:t>
            </a:r>
            <a:r>
              <a:rPr lang="en-US" altLang="zh-CN" dirty="0">
                <a:solidFill>
                  <a:schemeClr val="bg2">
                    <a:lumMod val="25000"/>
                  </a:schemeClr>
                </a:solidFill>
              </a:rPr>
              <a:t>1</a:t>
            </a:r>
            <a:r>
              <a:rPr lang="zh-CN" altLang="zh-CN" dirty="0">
                <a:solidFill>
                  <a:schemeClr val="bg2">
                    <a:lumMod val="25000"/>
                  </a:schemeClr>
                </a:solidFill>
              </a:rPr>
              <a:t>开始，乘</a:t>
            </a:r>
            <a:r>
              <a:rPr lang="en-US" altLang="zh-CN" dirty="0">
                <a:solidFill>
                  <a:schemeClr val="bg2">
                    <a:lumMod val="25000"/>
                  </a:schemeClr>
                </a:solidFill>
              </a:rPr>
              <a:t>2</a:t>
            </a:r>
            <a:r>
              <a:rPr lang="zh-CN" altLang="zh-CN" dirty="0">
                <a:solidFill>
                  <a:schemeClr val="bg2">
                    <a:lumMod val="25000"/>
                  </a:schemeClr>
                </a:solidFill>
              </a:rPr>
              <a:t>，再乘</a:t>
            </a:r>
            <a:r>
              <a:rPr lang="en-US" altLang="zh-CN" dirty="0">
                <a:solidFill>
                  <a:schemeClr val="bg2">
                    <a:lumMod val="25000"/>
                  </a:schemeClr>
                </a:solidFill>
              </a:rPr>
              <a:t>3</a:t>
            </a:r>
            <a:r>
              <a:rPr lang="zh-CN" altLang="zh-CN" dirty="0">
                <a:solidFill>
                  <a:schemeClr val="bg2">
                    <a:lumMod val="25000"/>
                  </a:schemeClr>
                </a:solidFill>
              </a:rPr>
              <a:t>……一直乘到</a:t>
            </a:r>
            <a:r>
              <a:rPr lang="en-US" altLang="zh-CN" dirty="0">
                <a:solidFill>
                  <a:schemeClr val="bg2">
                    <a:lumMod val="25000"/>
                  </a:schemeClr>
                </a:solidFill>
              </a:rPr>
              <a:t>n</a:t>
            </a:r>
            <a:r>
              <a:rPr lang="zh-CN" altLang="zh-CN" dirty="0">
                <a:solidFill>
                  <a:schemeClr val="bg2">
                    <a:lumMod val="25000"/>
                  </a:schemeClr>
                </a:solidFill>
              </a:rPr>
              <a:t>，可以使用循环来实现，这种方法容易理解，也容易实现。</a:t>
            </a:r>
          </a:p>
          <a:p>
            <a:r>
              <a:rPr lang="zh-CN" altLang="zh-CN" dirty="0" smtClean="0">
                <a:solidFill>
                  <a:schemeClr val="bg2">
                    <a:lumMod val="25000"/>
                  </a:schemeClr>
                </a:solidFill>
              </a:rPr>
              <a:t>递归</a:t>
            </a:r>
            <a:r>
              <a:rPr lang="zh-CN" altLang="zh-CN" dirty="0">
                <a:solidFill>
                  <a:schemeClr val="bg2">
                    <a:lumMod val="25000"/>
                  </a:schemeClr>
                </a:solidFill>
              </a:rPr>
              <a:t>方法的特点是从一个已知的事实出发，按照一定的规律推出下一个事实，再从这个新的、已知的事实出发，再向下推出一个更新的事实。</a:t>
            </a:r>
          </a:p>
          <a:p>
            <a:r>
              <a:rPr lang="zh-CN" altLang="zh-CN" dirty="0" smtClean="0">
                <a:solidFill>
                  <a:schemeClr val="bg2">
                    <a:lumMod val="25000"/>
                  </a:schemeClr>
                </a:solidFill>
              </a:rPr>
              <a:t>求</a:t>
            </a:r>
            <a:r>
              <a:rPr lang="en-US" altLang="zh-CN" dirty="0">
                <a:solidFill>
                  <a:schemeClr val="bg2">
                    <a:lumMod val="25000"/>
                  </a:schemeClr>
                </a:solidFill>
              </a:rPr>
              <a:t>n</a:t>
            </a:r>
            <a:r>
              <a:rPr lang="zh-CN" altLang="zh-CN" dirty="0">
                <a:solidFill>
                  <a:schemeClr val="bg2">
                    <a:lumMod val="25000"/>
                  </a:schemeClr>
                </a:solidFill>
              </a:rPr>
              <a:t>！可以用递归方法求解。</a:t>
            </a:r>
          </a:p>
          <a:p>
            <a:pPr marL="0" indent="0">
              <a:buNone/>
            </a:pPr>
            <a:r>
              <a:rPr lang="en-US" altLang="zh-CN" dirty="0">
                <a:solidFill>
                  <a:schemeClr val="bg2">
                    <a:lumMod val="25000"/>
                  </a:schemeClr>
                </a:solidFill>
              </a:rPr>
              <a:t>    </a:t>
            </a:r>
            <a:endParaRPr lang="en-US" altLang="zh-CN" dirty="0" smtClean="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smtClean="0">
                <a:solidFill>
                  <a:schemeClr val="bg2">
                    <a:lumMod val="25000"/>
                  </a:schemeClr>
                </a:solidFill>
              </a:rPr>
              <a:t>n</a:t>
            </a:r>
            <a:r>
              <a:rPr lang="zh-CN" altLang="zh-CN" dirty="0">
                <a:solidFill>
                  <a:schemeClr val="bg2">
                    <a:lumMod val="25000"/>
                  </a:schemeClr>
                </a:solidFill>
              </a:rPr>
              <a:t>！</a:t>
            </a:r>
            <a:r>
              <a:rPr lang="en-US" altLang="zh-CN" dirty="0">
                <a:solidFill>
                  <a:schemeClr val="bg2">
                    <a:lumMod val="25000"/>
                  </a:schemeClr>
                </a:solidFill>
              </a:rPr>
              <a:t>=n</a:t>
            </a:r>
            <a:r>
              <a:rPr lang="zh-CN" altLang="zh-CN" dirty="0">
                <a:solidFill>
                  <a:schemeClr val="bg2">
                    <a:lumMod val="25000"/>
                  </a:schemeClr>
                </a:solidFill>
              </a:rPr>
              <a:t>×</a:t>
            </a:r>
            <a:r>
              <a:rPr lang="en-US" altLang="zh-CN" dirty="0">
                <a:solidFill>
                  <a:schemeClr val="bg2">
                    <a:lumMod val="25000"/>
                  </a:schemeClr>
                </a:solidFill>
              </a:rPr>
              <a:t>(n-1)</a:t>
            </a:r>
            <a:r>
              <a:rPr lang="zh-CN" altLang="zh-CN" dirty="0">
                <a:solidFill>
                  <a:schemeClr val="bg2">
                    <a:lumMod val="25000"/>
                  </a:schemeClr>
                </a:solidFill>
              </a:rPr>
              <a:t>！</a:t>
            </a:r>
          </a:p>
          <a:p>
            <a:pPr marL="0" indent="0">
              <a:buNone/>
            </a:pPr>
            <a:r>
              <a:rPr lang="en-US" altLang="zh-CN" dirty="0">
                <a:solidFill>
                  <a:schemeClr val="bg2">
                    <a:lumMod val="25000"/>
                  </a:schemeClr>
                </a:solidFill>
              </a:rPr>
              <a:t>   </a:t>
            </a:r>
            <a:r>
              <a:rPr lang="zh-CN" altLang="zh-CN" dirty="0">
                <a:solidFill>
                  <a:schemeClr val="bg2">
                    <a:lumMod val="25000"/>
                  </a:schemeClr>
                </a:solidFill>
              </a:rPr>
              <a:t>（</a:t>
            </a:r>
            <a:r>
              <a:rPr lang="en-US" altLang="zh-CN" dirty="0">
                <a:solidFill>
                  <a:schemeClr val="bg2">
                    <a:lumMod val="25000"/>
                  </a:schemeClr>
                </a:solidFill>
              </a:rPr>
              <a:t>n-1</a:t>
            </a:r>
            <a:r>
              <a:rPr lang="zh-CN" altLang="zh-CN" dirty="0">
                <a:solidFill>
                  <a:schemeClr val="bg2">
                    <a:lumMod val="25000"/>
                  </a:schemeClr>
                </a:solidFill>
              </a:rPr>
              <a:t>）！</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n-1</a:t>
            </a:r>
            <a:r>
              <a:rPr lang="zh-CN" altLang="zh-CN" dirty="0">
                <a:solidFill>
                  <a:schemeClr val="bg2">
                    <a:lumMod val="25000"/>
                  </a:schemeClr>
                </a:solidFill>
              </a:rPr>
              <a:t>）×</a:t>
            </a:r>
            <a:r>
              <a:rPr lang="en-US" altLang="zh-CN" dirty="0">
                <a:solidFill>
                  <a:schemeClr val="bg2">
                    <a:lumMod val="25000"/>
                  </a:schemeClr>
                </a:solidFill>
              </a:rPr>
              <a:t>(n-2)</a:t>
            </a:r>
            <a:r>
              <a:rPr lang="zh-CN" altLang="zh-CN" dirty="0">
                <a:solidFill>
                  <a:schemeClr val="bg2">
                    <a:lumMod val="25000"/>
                  </a:schemeClr>
                </a:solidFill>
              </a:rPr>
              <a:t>！</a:t>
            </a:r>
          </a:p>
          <a:p>
            <a:pPr marL="0" indent="0">
              <a:buNone/>
            </a:pPr>
            <a:r>
              <a:rPr lang="en-US" altLang="zh-CN" dirty="0">
                <a:solidFill>
                  <a:schemeClr val="bg2">
                    <a:lumMod val="25000"/>
                  </a:schemeClr>
                </a:solidFill>
              </a:rPr>
              <a:t>   </a:t>
            </a:r>
            <a:r>
              <a:rPr lang="zh-CN" altLang="zh-CN" dirty="0">
                <a:solidFill>
                  <a:schemeClr val="bg2">
                    <a:lumMod val="25000"/>
                  </a:schemeClr>
                </a:solidFill>
              </a:rPr>
              <a:t>（</a:t>
            </a:r>
            <a:r>
              <a:rPr lang="en-US" altLang="zh-CN" dirty="0">
                <a:solidFill>
                  <a:schemeClr val="bg2">
                    <a:lumMod val="25000"/>
                  </a:schemeClr>
                </a:solidFill>
              </a:rPr>
              <a:t>n-2</a:t>
            </a:r>
            <a:r>
              <a:rPr lang="zh-CN" altLang="zh-CN" dirty="0">
                <a:solidFill>
                  <a:schemeClr val="bg2">
                    <a:lumMod val="25000"/>
                  </a:schemeClr>
                </a:solidFill>
              </a:rPr>
              <a:t>）！</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n-2</a:t>
            </a:r>
            <a:r>
              <a:rPr lang="zh-CN" altLang="zh-CN" dirty="0">
                <a:solidFill>
                  <a:schemeClr val="bg2">
                    <a:lumMod val="25000"/>
                  </a:schemeClr>
                </a:solidFill>
              </a:rPr>
              <a:t>）×</a:t>
            </a:r>
            <a:r>
              <a:rPr lang="en-US" altLang="zh-CN" dirty="0">
                <a:solidFill>
                  <a:schemeClr val="bg2">
                    <a:lumMod val="25000"/>
                  </a:schemeClr>
                </a:solidFill>
              </a:rPr>
              <a:t>(n-3)</a:t>
            </a:r>
            <a:r>
              <a:rPr lang="zh-CN" altLang="zh-CN" dirty="0">
                <a:solidFill>
                  <a:schemeClr val="bg2">
                    <a:lumMod val="25000"/>
                  </a:schemeClr>
                </a:solidFill>
              </a:rPr>
              <a:t>！</a:t>
            </a:r>
          </a:p>
          <a:p>
            <a:pPr marL="0" indent="0">
              <a:buNone/>
            </a:pPr>
            <a:r>
              <a:rPr lang="en-US" altLang="zh-CN" dirty="0">
                <a:solidFill>
                  <a:schemeClr val="bg2">
                    <a:lumMod val="25000"/>
                  </a:schemeClr>
                </a:solidFill>
              </a:rPr>
              <a:t>    </a:t>
            </a:r>
            <a:r>
              <a:rPr lang="zh-CN" altLang="zh-CN" dirty="0">
                <a:solidFill>
                  <a:schemeClr val="bg2">
                    <a:lumMod val="25000"/>
                  </a:schemeClr>
                </a:solidFill>
              </a:rPr>
              <a:t>……</a:t>
            </a:r>
          </a:p>
          <a:p>
            <a:pPr marL="0" indent="0">
              <a:buNone/>
            </a:pPr>
            <a:r>
              <a:rPr lang="en-US" altLang="zh-CN" dirty="0">
                <a:solidFill>
                  <a:schemeClr val="bg2">
                    <a:lumMod val="25000"/>
                  </a:schemeClr>
                </a:solidFill>
              </a:rPr>
              <a:t>    2</a:t>
            </a:r>
            <a:r>
              <a:rPr lang="zh-CN" altLang="zh-CN" dirty="0">
                <a:solidFill>
                  <a:schemeClr val="bg2">
                    <a:lumMod val="25000"/>
                  </a:schemeClr>
                </a:solidFill>
              </a:rPr>
              <a:t>！</a:t>
            </a:r>
            <a:r>
              <a:rPr lang="en-US" altLang="zh-CN" dirty="0">
                <a:solidFill>
                  <a:schemeClr val="bg2">
                    <a:lumMod val="25000"/>
                  </a:schemeClr>
                </a:solidFill>
              </a:rPr>
              <a:t>=2</a:t>
            </a:r>
            <a:r>
              <a:rPr lang="zh-CN" altLang="zh-CN" dirty="0">
                <a:solidFill>
                  <a:schemeClr val="bg2">
                    <a:lumMod val="25000"/>
                  </a:schemeClr>
                </a:solidFill>
              </a:rPr>
              <a:t>×</a:t>
            </a:r>
            <a:r>
              <a:rPr lang="en-US" altLang="zh-CN" dirty="0">
                <a:solidFill>
                  <a:schemeClr val="bg2">
                    <a:lumMod val="25000"/>
                  </a:schemeClr>
                </a:solidFill>
              </a:rPr>
              <a:t>1</a:t>
            </a:r>
            <a:r>
              <a:rPr lang="zh-CN" altLang="zh-CN" dirty="0">
                <a:solidFill>
                  <a:schemeClr val="bg2">
                    <a:lumMod val="25000"/>
                  </a:schemeClr>
                </a:solidFill>
              </a:rPr>
              <a:t>！</a:t>
            </a:r>
          </a:p>
          <a:p>
            <a:pPr marL="0" indent="0">
              <a:buNone/>
            </a:pPr>
            <a:r>
              <a:rPr lang="en-US" altLang="zh-CN" dirty="0">
                <a:solidFill>
                  <a:schemeClr val="bg2">
                    <a:lumMod val="25000"/>
                  </a:schemeClr>
                </a:solidFill>
              </a:rPr>
              <a:t>    1</a:t>
            </a:r>
            <a:r>
              <a:rPr lang="zh-CN" altLang="zh-CN" dirty="0">
                <a:solidFill>
                  <a:schemeClr val="bg2">
                    <a:lumMod val="25000"/>
                  </a:schemeClr>
                </a:solidFill>
              </a:rPr>
              <a:t>！</a:t>
            </a:r>
            <a:r>
              <a:rPr lang="en-US" altLang="zh-CN" dirty="0">
                <a:solidFill>
                  <a:schemeClr val="bg2">
                    <a:lumMod val="25000"/>
                  </a:schemeClr>
                </a:solidFill>
              </a:rPr>
              <a:t>=1</a:t>
            </a:r>
            <a:endParaRPr lang="zh-CN" altLang="zh-CN" dirty="0">
              <a:solidFill>
                <a:schemeClr val="bg2">
                  <a:lumMod val="25000"/>
                </a:schemeClr>
              </a:solidFill>
            </a:endParaRPr>
          </a:p>
          <a:p>
            <a:pPr marL="0" indent="0">
              <a:buNone/>
            </a:pPr>
            <a:r>
              <a:rPr lang="en-US" altLang="zh-CN" dirty="0">
                <a:solidFill>
                  <a:schemeClr val="bg2">
                    <a:lumMod val="25000"/>
                  </a:schemeClr>
                </a:solidFill>
              </a:rPr>
              <a:t>    0</a:t>
            </a:r>
            <a:r>
              <a:rPr lang="zh-CN" altLang="zh-CN" dirty="0">
                <a:solidFill>
                  <a:schemeClr val="bg2">
                    <a:lumMod val="25000"/>
                  </a:schemeClr>
                </a:solidFill>
              </a:rPr>
              <a:t>！</a:t>
            </a:r>
            <a:r>
              <a:rPr lang="en-US" altLang="zh-CN" dirty="0">
                <a:solidFill>
                  <a:schemeClr val="bg2">
                    <a:lumMod val="25000"/>
                  </a:schemeClr>
                </a:solidFill>
              </a:rPr>
              <a:t>=</a:t>
            </a:r>
            <a:r>
              <a:rPr lang="en-US" altLang="zh-CN" dirty="0" smtClean="0">
                <a:solidFill>
                  <a:schemeClr val="bg2">
                    <a:lumMod val="25000"/>
                  </a:schemeClr>
                </a:solidFill>
              </a:rPr>
              <a:t>1</a:t>
            </a:r>
            <a:endParaRPr lang="zh-CN" altLang="zh-CN" dirty="0">
              <a:solidFill>
                <a:schemeClr val="bg2">
                  <a:lumMod val="25000"/>
                </a:schemeClr>
              </a:solidFill>
            </a:endParaRPr>
          </a:p>
        </p:txBody>
      </p:sp>
      <p:sp>
        <p:nvSpPr>
          <p:cNvPr id="4" name="内容占位符 2"/>
          <p:cNvSpPr txBox="1">
            <a:spLocks/>
          </p:cNvSpPr>
          <p:nvPr/>
        </p:nvSpPr>
        <p:spPr>
          <a:xfrm>
            <a:off x="6306782" y="1376367"/>
            <a:ext cx="5197916" cy="4943751"/>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所以可用下面的递归公式表示： </a:t>
            </a:r>
          </a:p>
          <a:p>
            <a:pPr>
              <a:buFont typeface="Wingdings" panose="05000000000000000000" pitchFamily="2" charset="2"/>
              <a:buChar char="Ø"/>
            </a:pPr>
            <a:r>
              <a:rPr lang="zh-CN" altLang="en-US" dirty="0" smtClean="0">
                <a:solidFill>
                  <a:schemeClr val="bg2">
                    <a:lumMod val="25000"/>
                  </a:schemeClr>
                </a:solidFill>
              </a:rPr>
              <a:t>当</a:t>
            </a:r>
            <a:r>
              <a:rPr lang="en-US" altLang="zh-CN" dirty="0" smtClean="0">
                <a:solidFill>
                  <a:schemeClr val="bg2">
                    <a:lumMod val="25000"/>
                  </a:schemeClr>
                </a:solidFill>
              </a:rPr>
              <a:t>n&gt;1</a:t>
            </a:r>
            <a:r>
              <a:rPr lang="zh-CN" altLang="en-US" dirty="0" smtClean="0">
                <a:solidFill>
                  <a:schemeClr val="bg2">
                    <a:lumMod val="25000"/>
                  </a:schemeClr>
                </a:solidFill>
              </a:rPr>
              <a:t>时，求</a:t>
            </a:r>
            <a:r>
              <a:rPr lang="en-US" altLang="zh-CN" dirty="0" smtClean="0">
                <a:solidFill>
                  <a:schemeClr val="bg2">
                    <a:lumMod val="25000"/>
                  </a:schemeClr>
                </a:solidFill>
              </a:rPr>
              <a:t>n</a:t>
            </a:r>
            <a:r>
              <a:rPr lang="zh-CN" altLang="en-US" dirty="0" smtClean="0">
                <a:solidFill>
                  <a:schemeClr val="bg2">
                    <a:lumMod val="25000"/>
                  </a:schemeClr>
                </a:solidFill>
              </a:rPr>
              <a:t>！的问题可以转化为求</a:t>
            </a:r>
            <a:r>
              <a:rPr lang="en-US" altLang="zh-CN" dirty="0" smtClean="0">
                <a:solidFill>
                  <a:schemeClr val="bg2">
                    <a:lumMod val="25000"/>
                  </a:schemeClr>
                </a:solidFill>
              </a:rPr>
              <a:t>n×(n-1)</a:t>
            </a:r>
            <a:r>
              <a:rPr lang="zh-CN" altLang="en-US" dirty="0" smtClean="0">
                <a:solidFill>
                  <a:schemeClr val="bg2">
                    <a:lumMod val="25000"/>
                  </a:schemeClr>
                </a:solidFill>
              </a:rPr>
              <a:t>！的新问题，而</a:t>
            </a:r>
            <a:r>
              <a:rPr lang="en-US" altLang="zh-CN" dirty="0" smtClean="0">
                <a:solidFill>
                  <a:schemeClr val="bg2">
                    <a:lumMod val="25000"/>
                  </a:schemeClr>
                </a:solidFill>
              </a:rPr>
              <a:t>(n-1)</a:t>
            </a:r>
            <a:r>
              <a:rPr lang="zh-CN" altLang="en-US" dirty="0" smtClean="0">
                <a:solidFill>
                  <a:schemeClr val="bg2">
                    <a:lumMod val="25000"/>
                  </a:schemeClr>
                </a:solidFill>
              </a:rPr>
              <a:t>！的求法与原来求解</a:t>
            </a:r>
            <a:r>
              <a:rPr lang="en-US" altLang="zh-CN" dirty="0" smtClean="0">
                <a:solidFill>
                  <a:schemeClr val="bg2">
                    <a:lumMod val="25000"/>
                  </a:schemeClr>
                </a:solidFill>
              </a:rPr>
              <a:t>n</a:t>
            </a:r>
            <a:r>
              <a:rPr lang="zh-CN" altLang="en-US" dirty="0" smtClean="0">
                <a:solidFill>
                  <a:schemeClr val="bg2">
                    <a:lumMod val="25000"/>
                  </a:schemeClr>
                </a:solidFill>
              </a:rPr>
              <a:t>！的解法相同，只是运算对象由</a:t>
            </a:r>
            <a:r>
              <a:rPr lang="en-US" altLang="zh-CN" dirty="0" smtClean="0">
                <a:solidFill>
                  <a:schemeClr val="bg2">
                    <a:lumMod val="25000"/>
                  </a:schemeClr>
                </a:solidFill>
              </a:rPr>
              <a:t>n</a:t>
            </a:r>
            <a:r>
              <a:rPr lang="zh-CN" altLang="en-US" dirty="0" smtClean="0">
                <a:solidFill>
                  <a:schemeClr val="bg2">
                    <a:lumMod val="25000"/>
                  </a:schemeClr>
                </a:solidFill>
              </a:rPr>
              <a:t>递减为</a:t>
            </a:r>
            <a:r>
              <a:rPr lang="en-US" altLang="zh-CN" dirty="0" smtClean="0">
                <a:solidFill>
                  <a:schemeClr val="bg2">
                    <a:lumMod val="25000"/>
                  </a:schemeClr>
                </a:solidFill>
              </a:rPr>
              <a:t>n-1</a:t>
            </a:r>
            <a:r>
              <a:rPr lang="zh-CN" altLang="en-US" dirty="0" smtClean="0">
                <a:solidFill>
                  <a:schemeClr val="bg2">
                    <a:lumMod val="25000"/>
                  </a:schemeClr>
                </a:solidFill>
              </a:rPr>
              <a:t>，求</a:t>
            </a:r>
            <a:r>
              <a:rPr lang="en-US" altLang="zh-CN" dirty="0" smtClean="0">
                <a:solidFill>
                  <a:schemeClr val="bg2">
                    <a:lumMod val="25000"/>
                  </a:schemeClr>
                </a:solidFill>
              </a:rPr>
              <a:t>(n-1)</a:t>
            </a:r>
            <a:r>
              <a:rPr lang="zh-CN" altLang="en-US" dirty="0" smtClean="0">
                <a:solidFill>
                  <a:schemeClr val="bg2">
                    <a:lumMod val="25000"/>
                  </a:schemeClr>
                </a:solidFill>
              </a:rPr>
              <a:t>！的问题又可以转化为求（</a:t>
            </a:r>
            <a:r>
              <a:rPr lang="en-US" altLang="zh-CN" dirty="0" smtClean="0">
                <a:solidFill>
                  <a:schemeClr val="bg2">
                    <a:lumMod val="25000"/>
                  </a:schemeClr>
                </a:solidFill>
              </a:rPr>
              <a:t>n-1</a:t>
            </a:r>
            <a:r>
              <a:rPr lang="zh-CN" altLang="en-US" dirty="0" smtClean="0">
                <a:solidFill>
                  <a:schemeClr val="bg2">
                    <a:lumMod val="25000"/>
                  </a:schemeClr>
                </a:solidFill>
              </a:rPr>
              <a:t>）</a:t>
            </a:r>
            <a:r>
              <a:rPr lang="en-US" altLang="zh-CN" dirty="0" smtClean="0">
                <a:solidFill>
                  <a:schemeClr val="bg2">
                    <a:lumMod val="25000"/>
                  </a:schemeClr>
                </a:solidFill>
              </a:rPr>
              <a:t>×(n-2)</a:t>
            </a:r>
            <a:r>
              <a:rPr lang="zh-CN" altLang="en-US" dirty="0" smtClean="0">
                <a:solidFill>
                  <a:schemeClr val="bg2">
                    <a:lumMod val="25000"/>
                  </a:schemeClr>
                </a:solidFill>
              </a:rPr>
              <a:t>！的新问题</a:t>
            </a:r>
            <a:r>
              <a:rPr lang="en-US" altLang="zh-CN" dirty="0" smtClean="0">
                <a:solidFill>
                  <a:schemeClr val="bg2">
                    <a:lumMod val="25000"/>
                  </a:schemeClr>
                </a:solidFill>
              </a:rPr>
              <a:t>……</a:t>
            </a:r>
            <a:r>
              <a:rPr lang="zh-CN" altLang="en-US" dirty="0" smtClean="0">
                <a:solidFill>
                  <a:schemeClr val="bg2">
                    <a:lumMod val="25000"/>
                  </a:schemeClr>
                </a:solidFill>
              </a:rPr>
              <a:t>，每次转化为新问题时，运算对象就递减</a:t>
            </a:r>
            <a:r>
              <a:rPr lang="en-US" altLang="zh-CN" dirty="0" smtClean="0">
                <a:solidFill>
                  <a:schemeClr val="bg2">
                    <a:lumMod val="25000"/>
                  </a:schemeClr>
                </a:solidFill>
              </a:rPr>
              <a:t>1</a:t>
            </a:r>
            <a:r>
              <a:rPr lang="zh-CN" altLang="en-US" dirty="0" smtClean="0">
                <a:solidFill>
                  <a:schemeClr val="bg2">
                    <a:lumMod val="25000"/>
                  </a:schemeClr>
                </a:solidFill>
              </a:rPr>
              <a:t>，直到运算对象递减为</a:t>
            </a:r>
            <a:r>
              <a:rPr lang="en-US" altLang="zh-CN" dirty="0" smtClean="0">
                <a:solidFill>
                  <a:schemeClr val="bg2">
                    <a:lumMod val="25000"/>
                  </a:schemeClr>
                </a:solidFill>
              </a:rPr>
              <a:t>1</a:t>
            </a:r>
            <a:r>
              <a:rPr lang="zh-CN" altLang="en-US" dirty="0" smtClean="0">
                <a:solidFill>
                  <a:schemeClr val="bg2">
                    <a:lumMod val="25000"/>
                  </a:schemeClr>
                </a:solidFill>
              </a:rPr>
              <a:t>或</a:t>
            </a:r>
            <a:r>
              <a:rPr lang="en-US" altLang="zh-CN" dirty="0" smtClean="0">
                <a:solidFill>
                  <a:schemeClr val="bg2">
                    <a:lumMod val="25000"/>
                  </a:schemeClr>
                </a:solidFill>
              </a:rPr>
              <a:t>0</a:t>
            </a:r>
            <a:r>
              <a:rPr lang="zh-CN" altLang="en-US" dirty="0" smtClean="0">
                <a:solidFill>
                  <a:schemeClr val="bg2">
                    <a:lumMod val="25000"/>
                  </a:schemeClr>
                </a:solidFill>
              </a:rPr>
              <a:t>时，阶乘的值为</a:t>
            </a:r>
            <a:r>
              <a:rPr lang="en-US" altLang="zh-CN" dirty="0" smtClean="0">
                <a:solidFill>
                  <a:schemeClr val="bg2">
                    <a:lumMod val="25000"/>
                  </a:schemeClr>
                </a:solidFill>
              </a:rPr>
              <a:t>1</a:t>
            </a:r>
            <a:r>
              <a:rPr lang="zh-CN" altLang="en-US" dirty="0" smtClean="0">
                <a:solidFill>
                  <a:schemeClr val="bg2">
                    <a:lumMod val="25000"/>
                  </a:schemeClr>
                </a:solidFill>
              </a:rPr>
              <a:t>，递归不再执行下去。</a:t>
            </a:r>
            <a:endParaRPr lang="en-US" altLang="zh-CN" dirty="0" smtClean="0">
              <a:solidFill>
                <a:schemeClr val="bg2">
                  <a:lumMod val="25000"/>
                </a:schemeClr>
              </a:solidFill>
            </a:endParaRPr>
          </a:p>
          <a:p>
            <a:pPr>
              <a:buFont typeface="Wingdings" panose="05000000000000000000" pitchFamily="2" charset="2"/>
              <a:buChar char="Ø"/>
            </a:pPr>
            <a:r>
              <a:rPr lang="en-US" altLang="zh-CN" dirty="0" smtClean="0">
                <a:solidFill>
                  <a:schemeClr val="bg2">
                    <a:lumMod val="25000"/>
                  </a:schemeClr>
                </a:solidFill>
              </a:rPr>
              <a:t>n=1</a:t>
            </a:r>
            <a:r>
              <a:rPr lang="zh-CN" altLang="en-US" dirty="0" smtClean="0">
                <a:solidFill>
                  <a:schemeClr val="bg2">
                    <a:lumMod val="25000"/>
                  </a:schemeClr>
                </a:solidFill>
              </a:rPr>
              <a:t>或</a:t>
            </a:r>
            <a:r>
              <a:rPr lang="en-US" altLang="zh-CN" dirty="0" smtClean="0">
                <a:solidFill>
                  <a:schemeClr val="bg2">
                    <a:lumMod val="25000"/>
                  </a:schemeClr>
                </a:solidFill>
              </a:rPr>
              <a:t>0</a:t>
            </a:r>
            <a:r>
              <a:rPr lang="zh-CN" altLang="en-US" dirty="0" smtClean="0">
                <a:solidFill>
                  <a:schemeClr val="bg2">
                    <a:lumMod val="25000"/>
                  </a:schemeClr>
                </a:solidFill>
              </a:rPr>
              <a:t>就是求</a:t>
            </a:r>
            <a:r>
              <a:rPr lang="en-US" altLang="zh-CN" dirty="0" smtClean="0">
                <a:solidFill>
                  <a:schemeClr val="bg2">
                    <a:lumMod val="25000"/>
                  </a:schemeClr>
                </a:solidFill>
              </a:rPr>
              <a:t>n</a:t>
            </a:r>
            <a:r>
              <a:rPr lang="zh-CN" altLang="en-US" dirty="0" smtClean="0">
                <a:solidFill>
                  <a:schemeClr val="bg2">
                    <a:lumMod val="25000"/>
                  </a:schemeClr>
                </a:solidFill>
              </a:rPr>
              <a:t>！的递归结束条件。</a:t>
            </a:r>
          </a:p>
          <a:p>
            <a:r>
              <a:rPr lang="zh-CN" altLang="en-US" dirty="0" smtClean="0">
                <a:solidFill>
                  <a:schemeClr val="bg2">
                    <a:lumMod val="25000"/>
                  </a:schemeClr>
                </a:solidFill>
              </a:rPr>
              <a:t>编写程序：</a:t>
            </a:r>
          </a:p>
          <a:p>
            <a:pPr marL="0" indent="0">
              <a:buFont typeface="Wingdings" panose="05000000000000000000" pitchFamily="2" charset="2"/>
              <a:buNone/>
            </a:pPr>
            <a:r>
              <a:rPr lang="en-US" altLang="zh-CN" dirty="0" smtClean="0">
                <a:solidFill>
                  <a:schemeClr val="bg2">
                    <a:lumMod val="25000"/>
                  </a:schemeClr>
                </a:solidFill>
              </a:rPr>
              <a:t>#include&lt;</a:t>
            </a:r>
            <a:r>
              <a:rPr lang="en-US" altLang="zh-CN" dirty="0" err="1" smtClean="0">
                <a:solidFill>
                  <a:schemeClr val="bg2">
                    <a:lumMod val="25000"/>
                  </a:schemeClr>
                </a:solidFill>
              </a:rPr>
              <a:t>stdio.h</a:t>
            </a:r>
            <a:r>
              <a:rPr lang="en-US" altLang="zh-CN" dirty="0" smtClean="0">
                <a:solidFill>
                  <a:schemeClr val="bg2">
                    <a:lumMod val="25000"/>
                  </a:schemeClr>
                </a:solidFill>
              </a:rPr>
              <a:t>&gt;</a:t>
            </a:r>
            <a:endParaRPr lang="zh-CN" altLang="en-US" dirty="0" smtClean="0">
              <a:solidFill>
                <a:schemeClr val="bg2">
                  <a:lumMod val="25000"/>
                </a:schemeClr>
              </a:solidFill>
            </a:endParaRPr>
          </a:p>
          <a:p>
            <a:pPr marL="0" indent="0">
              <a:buFont typeface="Wingdings" panose="05000000000000000000" pitchFamily="2" charset="2"/>
              <a:buNone/>
            </a:pPr>
            <a:r>
              <a:rPr lang="en-US" altLang="zh-CN" dirty="0" err="1" smtClean="0">
                <a:solidFill>
                  <a:schemeClr val="bg2">
                    <a:lumMod val="25000"/>
                  </a:schemeClr>
                </a:solidFill>
              </a:rPr>
              <a:t>int</a:t>
            </a:r>
            <a:r>
              <a:rPr lang="zh-CN" altLang="en-US" dirty="0" smtClean="0">
                <a:solidFill>
                  <a:schemeClr val="bg2">
                    <a:lumMod val="25000"/>
                  </a:schemeClr>
                </a:solidFill>
              </a:rPr>
              <a:t> </a:t>
            </a:r>
            <a:r>
              <a:rPr lang="en-US" altLang="zh-CN" dirty="0" smtClean="0">
                <a:solidFill>
                  <a:schemeClr val="bg2">
                    <a:lumMod val="25000"/>
                  </a:schemeClr>
                </a:solidFill>
              </a:rPr>
              <a:t>main</a:t>
            </a:r>
            <a:r>
              <a:rPr lang="zh-CN" altLang="en-US" dirty="0" smtClean="0">
                <a:solidFill>
                  <a:schemeClr val="bg2">
                    <a:lumMod val="25000"/>
                  </a:schemeClr>
                </a:solidFill>
              </a:rPr>
              <a:t>（）</a:t>
            </a:r>
          </a:p>
          <a:p>
            <a:pPr marL="0" indent="0">
              <a:buFont typeface="Wingdings" panose="05000000000000000000" pitchFamily="2" charset="2"/>
              <a:buNone/>
            </a:pPr>
            <a:r>
              <a:rPr lang="en-US" altLang="zh-CN" dirty="0" smtClean="0">
                <a:solidFill>
                  <a:schemeClr val="bg2">
                    <a:lumMod val="25000"/>
                  </a:schemeClr>
                </a:solidFill>
              </a:rPr>
              <a:t>{   double fact</a:t>
            </a:r>
            <a:r>
              <a:rPr lang="zh-CN" altLang="en-US" dirty="0" smtClean="0">
                <a:solidFill>
                  <a:schemeClr val="bg2">
                    <a:lumMod val="25000"/>
                  </a:schemeClr>
                </a:solidFill>
              </a:rPr>
              <a:t>（</a:t>
            </a:r>
            <a:r>
              <a:rPr lang="en-US" altLang="zh-CN" dirty="0" err="1" smtClean="0">
                <a:solidFill>
                  <a:schemeClr val="bg2">
                    <a:lumMod val="25000"/>
                  </a:schemeClr>
                </a:solidFill>
              </a:rPr>
              <a:t>int</a:t>
            </a:r>
            <a:r>
              <a:rPr lang="zh-CN" altLang="en-US" dirty="0" smtClean="0">
                <a:solidFill>
                  <a:schemeClr val="bg2">
                    <a:lumMod val="25000"/>
                  </a:schemeClr>
                </a:solidFill>
              </a:rPr>
              <a:t> </a:t>
            </a:r>
            <a:r>
              <a:rPr lang="en-US" altLang="zh-CN" dirty="0" smtClean="0">
                <a:solidFill>
                  <a:schemeClr val="bg2">
                    <a:lumMod val="25000"/>
                  </a:schemeClr>
                </a:solidFill>
              </a:rPr>
              <a:t>n</a:t>
            </a:r>
            <a:r>
              <a:rPr lang="zh-CN" altLang="en-US" dirty="0" smtClean="0">
                <a:solidFill>
                  <a:schemeClr val="bg2">
                    <a:lumMod val="25000"/>
                  </a:schemeClr>
                </a:solidFill>
              </a:rPr>
              <a:t>）</a:t>
            </a:r>
            <a:r>
              <a:rPr lang="en-US" altLang="zh-CN" dirty="0" smtClean="0">
                <a:solidFill>
                  <a:schemeClr val="bg2">
                    <a:lumMod val="25000"/>
                  </a:schemeClr>
                </a:solidFill>
              </a:rPr>
              <a:t>;            /*</a:t>
            </a:r>
            <a:r>
              <a:rPr lang="zh-CN" altLang="en-US" dirty="0" smtClean="0">
                <a:solidFill>
                  <a:schemeClr val="bg2">
                    <a:lumMod val="25000"/>
                  </a:schemeClr>
                </a:solidFill>
              </a:rPr>
              <a:t>函数原型声明*</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Font typeface="Wingdings" panose="05000000000000000000" pitchFamily="2" charset="2"/>
              <a:buNone/>
            </a:pPr>
            <a:r>
              <a:rPr lang="zh-CN" altLang="en-US" dirty="0" smtClean="0">
                <a:solidFill>
                  <a:schemeClr val="bg2">
                    <a:lumMod val="25000"/>
                  </a:schemeClr>
                </a:solidFill>
              </a:rPr>
              <a:t>    </a:t>
            </a:r>
            <a:r>
              <a:rPr lang="en-US" altLang="zh-CN" dirty="0" err="1" smtClean="0">
                <a:solidFill>
                  <a:schemeClr val="bg2">
                    <a:lumMod val="25000"/>
                  </a:schemeClr>
                </a:solidFill>
              </a:rPr>
              <a:t>int</a:t>
            </a:r>
            <a:r>
              <a:rPr lang="zh-CN" altLang="en-US" dirty="0" smtClean="0">
                <a:solidFill>
                  <a:schemeClr val="bg2">
                    <a:lumMod val="25000"/>
                  </a:schemeClr>
                </a:solidFill>
              </a:rPr>
              <a:t> </a:t>
            </a:r>
            <a:r>
              <a:rPr lang="en-US" altLang="zh-CN" dirty="0" smtClean="0">
                <a:solidFill>
                  <a:schemeClr val="bg2">
                    <a:lumMod val="25000"/>
                  </a:schemeClr>
                </a:solidFill>
              </a:rPr>
              <a:t>n;</a:t>
            </a:r>
            <a:endParaRPr lang="zh-CN" altLang="en-US" dirty="0" smtClean="0">
              <a:solidFill>
                <a:schemeClr val="bg2">
                  <a:lumMod val="25000"/>
                </a:schemeClr>
              </a:solidFill>
            </a:endParaRPr>
          </a:p>
          <a:p>
            <a:pPr marL="0" indent="0">
              <a:buFont typeface="Wingdings" panose="05000000000000000000" pitchFamily="2" charset="2"/>
              <a:buNone/>
            </a:pPr>
            <a:r>
              <a:rPr lang="zh-CN" altLang="en-US" dirty="0" smtClean="0">
                <a:solidFill>
                  <a:schemeClr val="bg2">
                    <a:lumMod val="25000"/>
                  </a:schemeClr>
                </a:solidFill>
              </a:rPr>
              <a:t>    </a:t>
            </a:r>
            <a:r>
              <a:rPr lang="en-US" altLang="zh-CN" dirty="0" err="1" smtClean="0">
                <a:solidFill>
                  <a:schemeClr val="bg2">
                    <a:lumMod val="25000"/>
                  </a:schemeClr>
                </a:solidFill>
              </a:rPr>
              <a:t>printf</a:t>
            </a:r>
            <a:r>
              <a:rPr lang="zh-CN" altLang="en-US" dirty="0" smtClean="0">
                <a:solidFill>
                  <a:schemeClr val="bg2">
                    <a:lumMod val="25000"/>
                  </a:schemeClr>
                </a:solidFill>
              </a:rPr>
              <a:t>（</a:t>
            </a:r>
            <a:r>
              <a:rPr lang="en-US" altLang="zh-CN" dirty="0" smtClean="0">
                <a:solidFill>
                  <a:schemeClr val="bg2">
                    <a:lumMod val="25000"/>
                  </a:schemeClr>
                </a:solidFill>
              </a:rPr>
              <a:t>"enter one number</a:t>
            </a:r>
            <a:r>
              <a:rPr lang="zh-CN" altLang="en-US" dirty="0" smtClean="0">
                <a:solidFill>
                  <a:schemeClr val="bg2">
                    <a:lumMod val="25000"/>
                  </a:schemeClr>
                </a:solidFill>
              </a:rPr>
              <a:t>：</a:t>
            </a:r>
            <a:r>
              <a:rPr lang="en-US" altLang="zh-CN" dirty="0" smtClean="0">
                <a:solidFill>
                  <a:schemeClr val="bg2">
                    <a:lumMod val="25000"/>
                  </a:schemeClr>
                </a:solidFill>
              </a:rPr>
              <a:t>n="</a:t>
            </a:r>
            <a:r>
              <a:rPr lang="zh-CN" altLang="en-US" dirty="0" smtClean="0">
                <a:solidFill>
                  <a:schemeClr val="bg2">
                    <a:lumMod val="25000"/>
                  </a:schemeClr>
                </a:solidFill>
              </a:rPr>
              <a:t>）</a:t>
            </a:r>
          </a:p>
          <a:p>
            <a:pPr marL="0" indent="0">
              <a:buFont typeface="Wingdings" panose="05000000000000000000" pitchFamily="2" charset="2"/>
              <a:buNone/>
            </a:pPr>
            <a:r>
              <a:rPr lang="zh-CN" altLang="en-US" dirty="0" smtClean="0">
                <a:solidFill>
                  <a:schemeClr val="bg2">
                    <a:lumMod val="25000"/>
                  </a:schemeClr>
                </a:solidFill>
              </a:rPr>
              <a:t>    </a:t>
            </a:r>
            <a:r>
              <a:rPr lang="en-US" altLang="zh-CN" dirty="0" err="1" smtClean="0">
                <a:solidFill>
                  <a:schemeClr val="bg2">
                    <a:lumMod val="25000"/>
                  </a:schemeClr>
                </a:solidFill>
              </a:rPr>
              <a:t>scanf</a:t>
            </a:r>
            <a:r>
              <a:rPr lang="zh-CN" altLang="en-US" dirty="0" smtClean="0">
                <a:solidFill>
                  <a:schemeClr val="bg2">
                    <a:lumMod val="25000"/>
                  </a:schemeClr>
                </a:solidFill>
              </a:rPr>
              <a:t>（</a:t>
            </a:r>
            <a:r>
              <a:rPr lang="en-US" altLang="zh-CN" dirty="0" smtClean="0">
                <a:solidFill>
                  <a:schemeClr val="bg2">
                    <a:lumMod val="25000"/>
                  </a:schemeClr>
                </a:solidFill>
              </a:rPr>
              <a:t>"%</a:t>
            </a:r>
            <a:r>
              <a:rPr lang="en-US" altLang="zh-CN" dirty="0" err="1" smtClean="0">
                <a:solidFill>
                  <a:schemeClr val="bg2">
                    <a:lumMod val="25000"/>
                  </a:schemeClr>
                </a:solidFill>
              </a:rPr>
              <a:t>d",&amp;n</a:t>
            </a:r>
            <a:r>
              <a:rPr lang="zh-CN" altLang="en-US" dirty="0" smtClean="0">
                <a:solidFill>
                  <a:schemeClr val="bg2">
                    <a:lumMod val="25000"/>
                  </a:schemeClr>
                </a:solidFill>
              </a:rPr>
              <a:t>）</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Font typeface="Wingdings" panose="05000000000000000000" pitchFamily="2" charset="2"/>
              <a:buNone/>
            </a:pPr>
            <a:r>
              <a:rPr lang="zh-CN" altLang="en-US" dirty="0" smtClean="0">
                <a:solidFill>
                  <a:schemeClr val="bg2">
                    <a:lumMod val="25000"/>
                  </a:schemeClr>
                </a:solidFill>
              </a:rPr>
              <a:t>    </a:t>
            </a:r>
            <a:r>
              <a:rPr lang="en-US" altLang="zh-CN" dirty="0" err="1" smtClean="0">
                <a:solidFill>
                  <a:schemeClr val="bg2">
                    <a:lumMod val="25000"/>
                  </a:schemeClr>
                </a:solidFill>
              </a:rPr>
              <a:t>printf</a:t>
            </a:r>
            <a:r>
              <a:rPr lang="zh-CN" altLang="en-US" dirty="0" smtClean="0">
                <a:solidFill>
                  <a:schemeClr val="bg2">
                    <a:lumMod val="25000"/>
                  </a:schemeClr>
                </a:solidFill>
              </a:rPr>
              <a:t>（</a:t>
            </a:r>
            <a:r>
              <a:rPr lang="en-US" altLang="zh-CN" dirty="0" smtClean="0">
                <a:solidFill>
                  <a:schemeClr val="bg2">
                    <a:lumMod val="25000"/>
                  </a:schemeClr>
                </a:solidFill>
              </a:rPr>
              <a:t>"n</a:t>
            </a:r>
            <a:r>
              <a:rPr lang="zh-CN" altLang="en-US" dirty="0" smtClean="0">
                <a:solidFill>
                  <a:schemeClr val="bg2">
                    <a:lumMod val="25000"/>
                  </a:schemeClr>
                </a:solidFill>
              </a:rPr>
              <a:t>！</a:t>
            </a:r>
            <a:r>
              <a:rPr lang="en-US" altLang="zh-CN" dirty="0" smtClean="0">
                <a:solidFill>
                  <a:schemeClr val="bg2">
                    <a:lumMod val="25000"/>
                  </a:schemeClr>
                </a:solidFill>
              </a:rPr>
              <a:t>=%</a:t>
            </a:r>
            <a:r>
              <a:rPr lang="en-US" altLang="zh-CN" dirty="0" err="1" smtClean="0">
                <a:solidFill>
                  <a:schemeClr val="bg2">
                    <a:lumMod val="25000"/>
                  </a:schemeClr>
                </a:solidFill>
              </a:rPr>
              <a:t>f",fact</a:t>
            </a:r>
            <a:r>
              <a:rPr lang="zh-CN" altLang="en-US" dirty="0" smtClean="0">
                <a:solidFill>
                  <a:schemeClr val="bg2">
                    <a:lumMod val="25000"/>
                  </a:schemeClr>
                </a:solidFill>
              </a:rPr>
              <a:t>（</a:t>
            </a:r>
            <a:r>
              <a:rPr lang="en-US" altLang="zh-CN" dirty="0" smtClean="0">
                <a:solidFill>
                  <a:schemeClr val="bg2">
                    <a:lumMod val="25000"/>
                  </a:schemeClr>
                </a:solidFill>
              </a:rPr>
              <a:t>n</a:t>
            </a:r>
            <a:r>
              <a:rPr lang="zh-CN" altLang="en-US" dirty="0" smtClean="0">
                <a:solidFill>
                  <a:schemeClr val="bg2">
                    <a:lumMod val="25000"/>
                  </a:schemeClr>
                </a:solidFill>
              </a:rPr>
              <a:t>））</a:t>
            </a:r>
            <a:r>
              <a:rPr lang="en-US" altLang="zh-CN" dirty="0" smtClean="0">
                <a:solidFill>
                  <a:schemeClr val="bg2">
                    <a:lumMod val="25000"/>
                  </a:schemeClr>
                </a:solidFill>
              </a:rPr>
              <a:t>;      /*</a:t>
            </a:r>
            <a:r>
              <a:rPr lang="zh-CN" altLang="en-US" dirty="0" smtClean="0">
                <a:solidFill>
                  <a:schemeClr val="bg2">
                    <a:lumMod val="25000"/>
                  </a:schemeClr>
                </a:solidFill>
              </a:rPr>
              <a:t>函数调用*</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Font typeface="Wingdings" panose="05000000000000000000" pitchFamily="2" charset="2"/>
              <a:buNone/>
            </a:pPr>
            <a:r>
              <a:rPr lang="zh-CN" altLang="en-US" dirty="0" smtClean="0">
                <a:solidFill>
                  <a:schemeClr val="bg2">
                    <a:lumMod val="25000"/>
                  </a:schemeClr>
                </a:solidFill>
              </a:rPr>
              <a:t>    </a:t>
            </a:r>
            <a:r>
              <a:rPr lang="en-US" altLang="zh-CN" dirty="0" smtClean="0">
                <a:solidFill>
                  <a:schemeClr val="bg2">
                    <a:lumMod val="25000"/>
                  </a:schemeClr>
                </a:solidFill>
              </a:rPr>
              <a:t>return 0;</a:t>
            </a:r>
            <a:endParaRPr lang="zh-CN" altLang="en-US" dirty="0" smtClean="0">
              <a:solidFill>
                <a:schemeClr val="bg2">
                  <a:lumMod val="25000"/>
                </a:schemeClr>
              </a:solidFill>
            </a:endParaRPr>
          </a:p>
          <a:p>
            <a:pPr marL="0" indent="0">
              <a:buFont typeface="Wingdings" panose="05000000000000000000" pitchFamily="2" charset="2"/>
              <a:buNone/>
            </a:pPr>
            <a:r>
              <a:rPr lang="en-US" altLang="zh-CN" dirty="0" smtClean="0">
                <a:solidFill>
                  <a:schemeClr val="bg2">
                    <a:lumMod val="25000"/>
                  </a:schemeClr>
                </a:solidFill>
              </a:rPr>
              <a:t>}</a:t>
            </a:r>
            <a:endParaRPr lang="zh-CN" altLang="en-US" dirty="0">
              <a:solidFill>
                <a:schemeClr val="bg2">
                  <a:lumMod val="25000"/>
                </a:schemeClr>
              </a:solidFill>
            </a:endParaRPr>
          </a:p>
        </p:txBody>
      </p:sp>
    </p:spTree>
    <p:extLst>
      <p:ext uri="{BB962C8B-B14F-4D97-AF65-F5344CB8AC3E}">
        <p14:creationId xmlns:p14="http://schemas.microsoft.com/office/powerpoint/2010/main" val="2713664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04649"/>
            <a:ext cx="5287563" cy="4791045"/>
          </a:xfrm>
        </p:spPr>
        <p:txBody>
          <a:bodyPr>
            <a:normAutofit/>
          </a:bodyPr>
          <a:lstStyle/>
          <a:p>
            <a:pPr marL="0" indent="0">
              <a:buNone/>
            </a:pPr>
            <a:r>
              <a:rPr lang="en-US" altLang="zh-CN" sz="1600" dirty="0" smtClean="0">
                <a:solidFill>
                  <a:schemeClr val="bg2">
                    <a:lumMod val="25000"/>
                  </a:schemeClr>
                </a:solidFill>
              </a:rPr>
              <a:t>double </a:t>
            </a:r>
            <a:r>
              <a:rPr lang="en-US" altLang="zh-CN" sz="1600" dirty="0">
                <a:solidFill>
                  <a:schemeClr val="bg2">
                    <a:lumMod val="25000"/>
                  </a:schemeClr>
                </a:solidFill>
              </a:rPr>
              <a:t>fact</a:t>
            </a:r>
            <a:r>
              <a:rPr lang="zh-CN" altLang="zh-CN" sz="1600" dirty="0">
                <a:solidFill>
                  <a:schemeClr val="bg2">
                    <a:lumMod val="25000"/>
                  </a:schemeClr>
                </a:solidFill>
              </a:rPr>
              <a:t>（</a:t>
            </a:r>
            <a:r>
              <a:rPr lang="en-US" altLang="zh-CN" sz="1600" dirty="0" err="1">
                <a:solidFill>
                  <a:schemeClr val="bg2">
                    <a:lumMod val="25000"/>
                  </a:schemeClr>
                </a:solidFill>
              </a:rPr>
              <a:t>int</a:t>
            </a:r>
            <a:r>
              <a:rPr lang="en-US" altLang="zh-CN" sz="1600" dirty="0">
                <a:solidFill>
                  <a:schemeClr val="bg2">
                    <a:lumMod val="25000"/>
                  </a:schemeClr>
                </a:solidFill>
              </a:rPr>
              <a:t> n</a:t>
            </a:r>
            <a:r>
              <a:rPr lang="zh-CN" altLang="zh-CN" sz="1600" dirty="0">
                <a:solidFill>
                  <a:schemeClr val="bg2">
                    <a:lumMod val="25000"/>
                  </a:schemeClr>
                </a:solidFill>
              </a:rPr>
              <a:t>）</a:t>
            </a:r>
            <a:r>
              <a:rPr lang="en-US" altLang="zh-CN" sz="1600" dirty="0">
                <a:solidFill>
                  <a:schemeClr val="bg2">
                    <a:lumMod val="25000"/>
                  </a:schemeClr>
                </a:solidFill>
              </a:rPr>
              <a:t>                /*</a:t>
            </a:r>
            <a:r>
              <a:rPr lang="zh-CN" altLang="zh-CN" sz="1600" dirty="0">
                <a:solidFill>
                  <a:schemeClr val="bg2">
                    <a:lumMod val="25000"/>
                  </a:schemeClr>
                </a:solidFill>
              </a:rPr>
              <a:t>函数定义</a:t>
            </a:r>
            <a:r>
              <a:rPr lang="en-US" altLang="zh-CN" sz="1600" dirty="0">
                <a:solidFill>
                  <a:schemeClr val="bg2">
                    <a:lumMod val="25000"/>
                  </a:schemeClr>
                </a:solidFill>
              </a:rPr>
              <a:t>*/</a:t>
            </a:r>
            <a:endParaRPr lang="zh-CN" altLang="zh-CN" sz="1600" dirty="0">
              <a:solidFill>
                <a:schemeClr val="bg2">
                  <a:lumMod val="25000"/>
                </a:schemeClr>
              </a:solidFill>
            </a:endParaRPr>
          </a:p>
          <a:p>
            <a:pPr marL="0" indent="0">
              <a:buNone/>
            </a:pPr>
            <a:r>
              <a:rPr lang="en-US" altLang="zh-CN" sz="1600" dirty="0">
                <a:solidFill>
                  <a:schemeClr val="bg2">
                    <a:lumMod val="25000"/>
                  </a:schemeClr>
                </a:solidFill>
              </a:rPr>
              <a:t>{    double result;</a:t>
            </a:r>
            <a:endParaRPr lang="zh-CN" altLang="zh-CN" sz="1600" dirty="0">
              <a:solidFill>
                <a:schemeClr val="bg2">
                  <a:lumMod val="25000"/>
                </a:schemeClr>
              </a:solidFill>
            </a:endParaRPr>
          </a:p>
          <a:p>
            <a:pPr marL="0" indent="0">
              <a:buNone/>
            </a:pPr>
            <a:r>
              <a:rPr lang="en-US" altLang="zh-CN" sz="1600" dirty="0">
                <a:solidFill>
                  <a:schemeClr val="bg2">
                    <a:lumMod val="25000"/>
                  </a:schemeClr>
                </a:solidFill>
              </a:rPr>
              <a:t>     if</a:t>
            </a:r>
            <a:r>
              <a:rPr lang="zh-CN" altLang="zh-CN" sz="1600" dirty="0">
                <a:solidFill>
                  <a:schemeClr val="bg2">
                    <a:lumMod val="25000"/>
                  </a:schemeClr>
                </a:solidFill>
              </a:rPr>
              <a:t>（</a:t>
            </a:r>
            <a:r>
              <a:rPr lang="en-US" altLang="zh-CN" sz="1600" dirty="0">
                <a:solidFill>
                  <a:schemeClr val="bg2">
                    <a:lumMod val="25000"/>
                  </a:schemeClr>
                </a:solidFill>
              </a:rPr>
              <a:t>n==1||n==0</a:t>
            </a:r>
            <a:r>
              <a:rPr lang="zh-CN" altLang="zh-CN" sz="1600" dirty="0">
                <a:solidFill>
                  <a:schemeClr val="bg2">
                    <a:lumMod val="25000"/>
                  </a:schemeClr>
                </a:solidFill>
              </a:rPr>
              <a:t>）</a:t>
            </a:r>
            <a:r>
              <a:rPr lang="en-US" altLang="zh-CN" sz="1600" dirty="0">
                <a:solidFill>
                  <a:schemeClr val="bg2">
                    <a:lumMod val="25000"/>
                  </a:schemeClr>
                </a:solidFill>
              </a:rPr>
              <a:t>                 /*</a:t>
            </a:r>
            <a:r>
              <a:rPr lang="zh-CN" altLang="zh-CN" sz="1600" dirty="0">
                <a:solidFill>
                  <a:schemeClr val="bg2">
                    <a:lumMod val="25000"/>
                  </a:schemeClr>
                </a:solidFill>
              </a:rPr>
              <a:t>递归出口</a:t>
            </a:r>
            <a:r>
              <a:rPr lang="en-US" altLang="zh-CN" sz="1600" dirty="0">
                <a:solidFill>
                  <a:schemeClr val="bg2">
                    <a:lumMod val="25000"/>
                  </a:schemeClr>
                </a:solidFill>
              </a:rPr>
              <a:t>*/</a:t>
            </a:r>
            <a:endParaRPr lang="zh-CN" altLang="zh-CN" sz="1600" dirty="0">
              <a:solidFill>
                <a:schemeClr val="bg2">
                  <a:lumMod val="25000"/>
                </a:schemeClr>
              </a:solidFill>
            </a:endParaRPr>
          </a:p>
          <a:p>
            <a:pPr marL="0" indent="0">
              <a:buNone/>
            </a:pPr>
            <a:r>
              <a:rPr lang="en-US" altLang="zh-CN" sz="1600" dirty="0">
                <a:solidFill>
                  <a:schemeClr val="bg2">
                    <a:lumMod val="25000"/>
                  </a:schemeClr>
                </a:solidFill>
              </a:rPr>
              <a:t>        result=1;</a:t>
            </a:r>
            <a:endParaRPr lang="zh-CN" altLang="zh-CN" sz="1600" dirty="0">
              <a:solidFill>
                <a:schemeClr val="bg2">
                  <a:lumMod val="25000"/>
                </a:schemeClr>
              </a:solidFill>
            </a:endParaRPr>
          </a:p>
          <a:p>
            <a:pPr marL="0" indent="0">
              <a:buNone/>
            </a:pPr>
            <a:r>
              <a:rPr lang="en-US" altLang="zh-CN" sz="1600" dirty="0">
                <a:solidFill>
                  <a:schemeClr val="bg2">
                    <a:lumMod val="25000"/>
                  </a:schemeClr>
                </a:solidFill>
              </a:rPr>
              <a:t>     else</a:t>
            </a:r>
            <a:endParaRPr lang="zh-CN" altLang="zh-CN" sz="1600" dirty="0">
              <a:solidFill>
                <a:schemeClr val="bg2">
                  <a:lumMod val="25000"/>
                </a:schemeClr>
              </a:solidFill>
            </a:endParaRPr>
          </a:p>
          <a:p>
            <a:pPr marL="0" indent="0">
              <a:buNone/>
            </a:pPr>
            <a:r>
              <a:rPr lang="en-US" altLang="zh-CN" sz="1600" dirty="0">
                <a:solidFill>
                  <a:schemeClr val="bg2">
                    <a:lumMod val="25000"/>
                  </a:schemeClr>
                </a:solidFill>
              </a:rPr>
              <a:t>        result=n*fact</a:t>
            </a:r>
            <a:r>
              <a:rPr lang="zh-CN" altLang="zh-CN" sz="1600" dirty="0">
                <a:solidFill>
                  <a:schemeClr val="bg2">
                    <a:lumMod val="25000"/>
                  </a:schemeClr>
                </a:solidFill>
              </a:rPr>
              <a:t>（</a:t>
            </a:r>
            <a:r>
              <a:rPr lang="en-US" altLang="zh-CN" sz="1600" dirty="0">
                <a:solidFill>
                  <a:schemeClr val="bg2">
                    <a:lumMod val="25000"/>
                  </a:schemeClr>
                </a:solidFill>
              </a:rPr>
              <a:t>n-1</a:t>
            </a:r>
            <a:r>
              <a:rPr lang="zh-CN" altLang="zh-CN" sz="1600" dirty="0">
                <a:solidFill>
                  <a:schemeClr val="bg2">
                    <a:lumMod val="25000"/>
                  </a:schemeClr>
                </a:solidFill>
              </a:rPr>
              <a:t>）</a:t>
            </a:r>
            <a:r>
              <a:rPr lang="en-US" altLang="zh-CN" sz="1600" dirty="0">
                <a:solidFill>
                  <a:schemeClr val="bg2">
                    <a:lumMod val="25000"/>
                  </a:schemeClr>
                </a:solidFill>
              </a:rPr>
              <a:t>;           /*</a:t>
            </a:r>
            <a:r>
              <a:rPr lang="zh-CN" altLang="zh-CN" sz="1600" dirty="0">
                <a:solidFill>
                  <a:schemeClr val="bg2">
                    <a:lumMod val="25000"/>
                  </a:schemeClr>
                </a:solidFill>
              </a:rPr>
              <a:t>函数递归调用</a:t>
            </a:r>
            <a:r>
              <a:rPr lang="en-US" altLang="zh-CN" sz="1600" dirty="0">
                <a:solidFill>
                  <a:schemeClr val="bg2">
                    <a:lumMod val="25000"/>
                  </a:schemeClr>
                </a:solidFill>
              </a:rPr>
              <a:t>*/</a:t>
            </a:r>
            <a:endParaRPr lang="zh-CN" altLang="zh-CN" sz="1600" dirty="0">
              <a:solidFill>
                <a:schemeClr val="bg2">
                  <a:lumMod val="25000"/>
                </a:schemeClr>
              </a:solidFill>
            </a:endParaRPr>
          </a:p>
          <a:p>
            <a:pPr marL="0" indent="0">
              <a:buNone/>
            </a:pPr>
            <a:r>
              <a:rPr lang="en-US" altLang="zh-CN" sz="1600" dirty="0">
                <a:solidFill>
                  <a:schemeClr val="bg2">
                    <a:lumMod val="25000"/>
                  </a:schemeClr>
                </a:solidFill>
              </a:rPr>
              <a:t>     return result;</a:t>
            </a:r>
            <a:endParaRPr lang="zh-CN" altLang="zh-CN" sz="1600" dirty="0">
              <a:solidFill>
                <a:schemeClr val="bg2">
                  <a:lumMod val="25000"/>
                </a:schemeClr>
              </a:solidFill>
            </a:endParaRPr>
          </a:p>
          <a:p>
            <a:pPr marL="0" indent="0">
              <a:buNone/>
            </a:pPr>
            <a:r>
              <a:rPr lang="en-US" altLang="zh-CN" sz="1600" dirty="0" smtClean="0">
                <a:solidFill>
                  <a:schemeClr val="bg2">
                    <a:lumMod val="25000"/>
                  </a:schemeClr>
                </a:solidFill>
              </a:rPr>
              <a:t>}</a:t>
            </a:r>
          </a:p>
          <a:p>
            <a:pPr marL="0" indent="0">
              <a:buNone/>
            </a:pPr>
            <a:endParaRPr lang="zh-CN" altLang="zh-CN" sz="1600" dirty="0">
              <a:solidFill>
                <a:schemeClr val="bg2">
                  <a:lumMod val="25000"/>
                </a:schemeClr>
              </a:solidFill>
            </a:endParaRPr>
          </a:p>
          <a:p>
            <a:r>
              <a:rPr lang="zh-CN" altLang="zh-CN" sz="1600" dirty="0" smtClean="0">
                <a:solidFill>
                  <a:schemeClr val="bg2">
                    <a:lumMod val="25000"/>
                  </a:schemeClr>
                </a:solidFill>
              </a:rPr>
              <a:t>运行</a:t>
            </a:r>
            <a:r>
              <a:rPr lang="zh-CN" altLang="zh-CN" sz="1600" dirty="0">
                <a:solidFill>
                  <a:schemeClr val="bg2">
                    <a:lumMod val="25000"/>
                  </a:schemeClr>
                </a:solidFill>
              </a:rPr>
              <a:t>结果：</a:t>
            </a:r>
          </a:p>
          <a:p>
            <a:pPr marL="0" indent="0">
              <a:buNone/>
            </a:pPr>
            <a:r>
              <a:rPr lang="en-US" altLang="zh-CN" sz="1600" dirty="0">
                <a:solidFill>
                  <a:schemeClr val="bg2">
                    <a:lumMod val="25000"/>
                  </a:schemeClr>
                </a:solidFill>
              </a:rPr>
              <a:t>    enter one number</a:t>
            </a:r>
            <a:r>
              <a:rPr lang="zh-CN" altLang="zh-CN" sz="1600" dirty="0">
                <a:solidFill>
                  <a:schemeClr val="bg2">
                    <a:lumMod val="25000"/>
                  </a:schemeClr>
                </a:solidFill>
              </a:rPr>
              <a:t>：</a:t>
            </a:r>
            <a:r>
              <a:rPr lang="en-US" altLang="zh-CN" sz="1600" dirty="0">
                <a:solidFill>
                  <a:schemeClr val="bg2">
                    <a:lumMod val="25000"/>
                  </a:schemeClr>
                </a:solidFill>
              </a:rPr>
              <a:t>n=</a:t>
            </a:r>
            <a:r>
              <a:rPr lang="en-US" altLang="zh-CN" sz="1600" u="sng" dirty="0">
                <a:solidFill>
                  <a:schemeClr val="bg2">
                    <a:lumMod val="25000"/>
                  </a:schemeClr>
                </a:solidFill>
              </a:rPr>
              <a:t>4</a:t>
            </a:r>
            <a:endParaRPr lang="zh-CN" altLang="zh-CN" sz="1600" dirty="0">
              <a:solidFill>
                <a:schemeClr val="bg2">
                  <a:lumMod val="25000"/>
                </a:schemeClr>
              </a:solidFill>
            </a:endParaRPr>
          </a:p>
          <a:p>
            <a:pPr marL="0" indent="0">
              <a:buNone/>
            </a:pPr>
            <a:r>
              <a:rPr lang="en-US" altLang="zh-CN" sz="1600" dirty="0">
                <a:solidFill>
                  <a:schemeClr val="bg2">
                    <a:lumMod val="25000"/>
                  </a:schemeClr>
                </a:solidFill>
              </a:rPr>
              <a:t>    n</a:t>
            </a:r>
            <a:r>
              <a:rPr lang="zh-CN" altLang="zh-CN" sz="1600" dirty="0">
                <a:solidFill>
                  <a:schemeClr val="bg2">
                    <a:lumMod val="25000"/>
                  </a:schemeClr>
                </a:solidFill>
              </a:rPr>
              <a:t>！</a:t>
            </a:r>
            <a:r>
              <a:rPr lang="en-US" altLang="zh-CN" sz="1600" dirty="0">
                <a:solidFill>
                  <a:schemeClr val="bg2">
                    <a:lumMod val="25000"/>
                  </a:schemeClr>
                </a:solidFill>
              </a:rPr>
              <a:t>=</a:t>
            </a:r>
            <a:r>
              <a:rPr lang="en-US" altLang="zh-CN" sz="1600" dirty="0" smtClean="0">
                <a:solidFill>
                  <a:schemeClr val="bg2">
                    <a:lumMod val="25000"/>
                  </a:schemeClr>
                </a:solidFill>
              </a:rPr>
              <a:t>24</a:t>
            </a:r>
            <a:endParaRPr lang="zh-CN" altLang="zh-CN" sz="1600" dirty="0">
              <a:solidFill>
                <a:schemeClr val="bg2">
                  <a:lumMod val="25000"/>
                </a:schemeClr>
              </a:solidFill>
            </a:endParaRPr>
          </a:p>
        </p:txBody>
      </p:sp>
    </p:spTree>
    <p:extLst>
      <p:ext uri="{BB962C8B-B14F-4D97-AF65-F5344CB8AC3E}">
        <p14:creationId xmlns:p14="http://schemas.microsoft.com/office/powerpoint/2010/main" val="955618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b="1" dirty="0" smtClean="0"/>
              <a:t>7.1</a:t>
            </a:r>
            <a:r>
              <a:rPr lang="zh-CN" altLang="zh-CN" b="1" dirty="0"/>
              <a:t>模块化程序设计与函数</a:t>
            </a:r>
            <a:r>
              <a:rPr lang="zh-CN" altLang="zh-CN" b="1" dirty="0" smtClean="0"/>
              <a:t>概述</a:t>
            </a:r>
            <a:endParaRPr lang="zh-CN" altLang="en-US" dirty="0"/>
          </a:p>
        </p:txBody>
      </p:sp>
      <p:sp>
        <p:nvSpPr>
          <p:cNvPr id="4" name="内容占位符 3"/>
          <p:cNvSpPr>
            <a:spLocks noGrp="1"/>
          </p:cNvSpPr>
          <p:nvPr>
            <p:ph sz="quarter" idx="10"/>
          </p:nvPr>
        </p:nvSpPr>
        <p:spPr>
          <a:xfrm>
            <a:off x="539496" y="1281953"/>
            <a:ext cx="11193880" cy="4813741"/>
          </a:xfrm>
        </p:spPr>
        <p:txBody>
          <a:bodyPr>
            <a:normAutofit fontScale="92500" lnSpcReduction="20000"/>
          </a:bodyPr>
          <a:lstStyle/>
          <a:p>
            <a:pPr marL="179388" indent="-179388"/>
            <a:r>
              <a:rPr lang="zh-CN" altLang="zh-CN" dirty="0" smtClean="0"/>
              <a:t>规模较小</a:t>
            </a:r>
            <a:r>
              <a:rPr lang="zh-CN" altLang="zh-CN" dirty="0"/>
              <a:t>的</a:t>
            </a:r>
            <a:r>
              <a:rPr lang="zh-CN" altLang="zh-CN" dirty="0" smtClean="0"/>
              <a:t>程序</a:t>
            </a:r>
            <a:r>
              <a:rPr lang="zh-CN" altLang="en-US" dirty="0" smtClean="0"/>
              <a:t>采用单个源程序编程方面没有问题</a:t>
            </a:r>
            <a:endParaRPr lang="en-US" altLang="zh-CN" dirty="0" smtClean="0"/>
          </a:p>
          <a:p>
            <a:pPr marL="179388" indent="-179388"/>
            <a:r>
              <a:rPr lang="zh-CN" altLang="en-US" dirty="0" smtClean="0">
                <a:solidFill>
                  <a:schemeClr val="bg2">
                    <a:lumMod val="25000"/>
                  </a:schemeClr>
                </a:solidFill>
              </a:rPr>
              <a:t>大部分</a:t>
            </a:r>
            <a:r>
              <a:rPr lang="zh-CN" altLang="zh-CN" dirty="0" smtClean="0">
                <a:solidFill>
                  <a:schemeClr val="bg2">
                    <a:lumMod val="25000"/>
                  </a:schemeClr>
                </a:solidFill>
              </a:rPr>
              <a:t>应用软件</a:t>
            </a:r>
            <a:r>
              <a:rPr lang="zh-CN" altLang="zh-CN" dirty="0">
                <a:solidFill>
                  <a:schemeClr val="bg2">
                    <a:lumMod val="25000"/>
                  </a:schemeClr>
                </a:solidFill>
              </a:rPr>
              <a:t>通常有数十万、数百万行代码甚至</a:t>
            </a:r>
            <a:r>
              <a:rPr lang="zh-CN" altLang="zh-CN" dirty="0" smtClean="0">
                <a:solidFill>
                  <a:schemeClr val="bg2">
                    <a:lumMod val="25000"/>
                  </a:schemeClr>
                </a:solidFill>
              </a:rPr>
              <a:t>更多</a:t>
            </a:r>
            <a:endParaRPr lang="en-US" altLang="zh-CN" dirty="0" smtClean="0">
              <a:solidFill>
                <a:schemeClr val="bg2">
                  <a:lumMod val="25000"/>
                </a:schemeClr>
              </a:solidFill>
            </a:endParaRPr>
          </a:p>
          <a:p>
            <a:pPr marL="179388" indent="-179388"/>
            <a:r>
              <a:rPr lang="zh-CN" altLang="zh-CN" dirty="0" smtClean="0">
                <a:solidFill>
                  <a:schemeClr val="bg2">
                    <a:lumMod val="25000"/>
                  </a:schemeClr>
                </a:solidFill>
              </a:rPr>
              <a:t>为了</a:t>
            </a:r>
            <a:r>
              <a:rPr lang="zh-CN" altLang="zh-CN" dirty="0">
                <a:solidFill>
                  <a:schemeClr val="bg2">
                    <a:lumMod val="25000"/>
                  </a:schemeClr>
                </a:solidFill>
              </a:rPr>
              <a:t>降低开发大规模软件的复杂度，程序员必须将一个大的问题分解为若干个小问题，小问题再分解为更小的</a:t>
            </a:r>
            <a:r>
              <a:rPr lang="zh-CN" altLang="zh-CN" dirty="0" smtClean="0">
                <a:solidFill>
                  <a:schemeClr val="bg2">
                    <a:lumMod val="25000"/>
                  </a:schemeClr>
                </a:solidFill>
              </a:rPr>
              <a:t>问题</a:t>
            </a:r>
            <a:endParaRPr lang="en-US" altLang="zh-CN" dirty="0" smtClean="0">
              <a:solidFill>
                <a:schemeClr val="bg2">
                  <a:lumMod val="25000"/>
                </a:schemeClr>
              </a:solidFill>
            </a:endParaRPr>
          </a:p>
          <a:p>
            <a:pPr marL="179388" indent="-179388"/>
            <a:r>
              <a:rPr lang="zh-CN" altLang="zh-CN" dirty="0" smtClean="0">
                <a:solidFill>
                  <a:schemeClr val="bg2">
                    <a:lumMod val="25000"/>
                  </a:schemeClr>
                </a:solidFill>
              </a:rPr>
              <a:t>在</a:t>
            </a:r>
            <a:r>
              <a:rPr lang="zh-CN" altLang="zh-CN" dirty="0">
                <a:solidFill>
                  <a:schemeClr val="bg2">
                    <a:lumMod val="25000"/>
                  </a:schemeClr>
                </a:solidFill>
              </a:rPr>
              <a:t>结构化程序设计中，主要采用功能分解的方法来实现模块化</a:t>
            </a:r>
            <a:r>
              <a:rPr lang="zh-CN" altLang="zh-CN" dirty="0" smtClean="0">
                <a:solidFill>
                  <a:schemeClr val="bg2">
                    <a:lumMod val="25000"/>
                  </a:schemeClr>
                </a:solidFill>
              </a:rPr>
              <a:t>程序设计</a:t>
            </a:r>
            <a:r>
              <a:rPr lang="zh-CN" altLang="en-US" dirty="0" smtClean="0">
                <a:solidFill>
                  <a:schemeClr val="bg2">
                    <a:lumMod val="25000"/>
                  </a:schemeClr>
                </a:solidFill>
              </a:rPr>
              <a:t>。</a:t>
            </a:r>
            <a:r>
              <a:rPr lang="zh-CN" altLang="zh-CN" dirty="0" smtClean="0">
                <a:solidFill>
                  <a:schemeClr val="bg2">
                    <a:lumMod val="25000"/>
                  </a:schemeClr>
                </a:solidFill>
              </a:rPr>
              <a:t>功能分解</a:t>
            </a:r>
            <a:r>
              <a:rPr lang="zh-CN" altLang="zh-CN" dirty="0">
                <a:solidFill>
                  <a:schemeClr val="bg2">
                    <a:lumMod val="25000"/>
                  </a:schemeClr>
                </a:solidFill>
              </a:rPr>
              <a:t>是一个自顶向下、逐步求精的过程，即一步一步地把大功能分解为小功能，从上到下，逐步求精，直到完成全部的功能</a:t>
            </a:r>
            <a:r>
              <a:rPr lang="zh-CN" altLang="zh-CN" dirty="0" smtClean="0">
                <a:solidFill>
                  <a:schemeClr val="bg2">
                    <a:lumMod val="25000"/>
                  </a:schemeClr>
                </a:solidFill>
              </a:rPr>
              <a:t>。</a:t>
            </a:r>
            <a:endParaRPr lang="en-US" altLang="zh-CN" dirty="0" smtClean="0">
              <a:solidFill>
                <a:schemeClr val="bg2">
                  <a:lumMod val="25000"/>
                </a:schemeClr>
              </a:solidFill>
            </a:endParaRPr>
          </a:p>
          <a:p>
            <a:pPr marL="179388" indent="-179388"/>
            <a:r>
              <a:rPr lang="zh-CN" altLang="zh-CN" dirty="0" smtClean="0">
                <a:solidFill>
                  <a:schemeClr val="bg2">
                    <a:lumMod val="25000"/>
                  </a:schemeClr>
                </a:solidFill>
              </a:rPr>
              <a:t>模块化</a:t>
            </a:r>
            <a:r>
              <a:rPr lang="zh-CN" altLang="zh-CN" dirty="0">
                <a:solidFill>
                  <a:schemeClr val="bg2">
                    <a:lumMod val="25000"/>
                  </a:schemeClr>
                </a:solidFill>
              </a:rPr>
              <a:t>程序设计不仅使程序更容易理解，也更容易调试和维护。</a:t>
            </a:r>
          </a:p>
          <a:p>
            <a:pPr marL="179388" indent="-179388"/>
            <a:r>
              <a:rPr lang="zh-CN" altLang="zh-CN" dirty="0" smtClean="0">
                <a:solidFill>
                  <a:schemeClr val="bg2">
                    <a:lumMod val="25000"/>
                  </a:schemeClr>
                </a:solidFill>
              </a:rPr>
              <a:t>函数</a:t>
            </a:r>
            <a:r>
              <a:rPr lang="zh-CN" altLang="zh-CN" dirty="0">
                <a:solidFill>
                  <a:schemeClr val="bg2">
                    <a:lumMod val="25000"/>
                  </a:schemeClr>
                </a:solidFill>
              </a:rPr>
              <a:t>是</a:t>
            </a:r>
            <a:r>
              <a:rPr lang="en-US" altLang="zh-CN" dirty="0">
                <a:solidFill>
                  <a:schemeClr val="bg2">
                    <a:lumMod val="25000"/>
                  </a:schemeClr>
                </a:solidFill>
              </a:rPr>
              <a:t>C</a:t>
            </a:r>
            <a:r>
              <a:rPr lang="zh-CN" altLang="zh-CN" dirty="0">
                <a:solidFill>
                  <a:schemeClr val="bg2">
                    <a:lumMod val="25000"/>
                  </a:schemeClr>
                </a:solidFill>
              </a:rPr>
              <a:t>语言中模块化程序设计的最小单位，既可以把每个函数都看作一个模块，也可以将若干个相关的函数合并成一个模块</a:t>
            </a:r>
            <a:r>
              <a:rPr lang="zh-CN" altLang="zh-CN" dirty="0" smtClean="0">
                <a:solidFill>
                  <a:schemeClr val="bg2">
                    <a:lumMod val="25000"/>
                  </a:schemeClr>
                </a:solidFill>
              </a:rPr>
              <a:t>。</a:t>
            </a:r>
            <a:endParaRPr lang="en-US" altLang="zh-CN" dirty="0" smtClean="0">
              <a:solidFill>
                <a:schemeClr val="bg2">
                  <a:lumMod val="25000"/>
                </a:schemeClr>
              </a:solidFill>
            </a:endParaRPr>
          </a:p>
          <a:p>
            <a:pPr marL="179388" indent="-179388"/>
            <a:r>
              <a:rPr lang="zh-CN" altLang="zh-CN" dirty="0" smtClean="0">
                <a:solidFill>
                  <a:schemeClr val="bg2">
                    <a:lumMod val="25000"/>
                  </a:schemeClr>
                </a:solidFill>
              </a:rPr>
              <a:t>在</a:t>
            </a:r>
            <a:r>
              <a:rPr lang="en-US" altLang="zh-CN" dirty="0">
                <a:solidFill>
                  <a:schemeClr val="bg2">
                    <a:lumMod val="25000"/>
                  </a:schemeClr>
                </a:solidFill>
              </a:rPr>
              <a:t>C</a:t>
            </a:r>
            <a:r>
              <a:rPr lang="zh-CN" altLang="zh-CN" dirty="0">
                <a:solidFill>
                  <a:schemeClr val="bg2">
                    <a:lumMod val="25000"/>
                  </a:schemeClr>
                </a:solidFill>
              </a:rPr>
              <a:t>语言中一个源程序文件是一个编译单位，即以源程序为单位进行</a:t>
            </a:r>
            <a:r>
              <a:rPr lang="zh-CN" altLang="zh-CN" dirty="0" smtClean="0">
                <a:solidFill>
                  <a:schemeClr val="bg2">
                    <a:lumMod val="25000"/>
                  </a:schemeClr>
                </a:solidFill>
              </a:rPr>
              <a:t>编译</a:t>
            </a:r>
            <a:endParaRPr lang="en-US" altLang="zh-CN" dirty="0" smtClean="0">
              <a:solidFill>
                <a:schemeClr val="bg2">
                  <a:lumMod val="25000"/>
                </a:schemeClr>
              </a:solidFill>
            </a:endParaRPr>
          </a:p>
          <a:p>
            <a:pPr marL="179388" indent="-179388"/>
            <a:r>
              <a:rPr lang="zh-CN" altLang="zh-CN" dirty="0" smtClean="0">
                <a:solidFill>
                  <a:schemeClr val="bg2">
                    <a:lumMod val="25000"/>
                  </a:schemeClr>
                </a:solidFill>
              </a:rPr>
              <a:t>对于</a:t>
            </a:r>
            <a:r>
              <a:rPr lang="zh-CN" altLang="zh-CN" dirty="0">
                <a:solidFill>
                  <a:schemeClr val="bg2">
                    <a:lumMod val="25000"/>
                  </a:schemeClr>
                </a:solidFill>
              </a:rPr>
              <a:t>较大的程序，一般不全放在一个文件中，而将若干个函数和其它内容（如编译预处理指令）分别放在若干源程序文件中，再由若干源程序文件组成一个</a:t>
            </a:r>
            <a:r>
              <a:rPr lang="en-US" altLang="zh-CN" dirty="0">
                <a:solidFill>
                  <a:schemeClr val="bg2">
                    <a:lumMod val="25000"/>
                  </a:schemeClr>
                </a:solidFill>
              </a:rPr>
              <a:t>C</a:t>
            </a:r>
            <a:r>
              <a:rPr lang="zh-CN" altLang="zh-CN" dirty="0" smtClean="0">
                <a:solidFill>
                  <a:schemeClr val="bg2">
                    <a:lumMod val="25000"/>
                  </a:schemeClr>
                </a:solidFill>
              </a:rPr>
              <a:t>程序</a:t>
            </a:r>
            <a:endParaRPr lang="zh-CN" altLang="en-US" dirty="0"/>
          </a:p>
        </p:txBody>
      </p:sp>
    </p:spTree>
    <p:extLst>
      <p:ext uri="{BB962C8B-B14F-4D97-AF65-F5344CB8AC3E}">
        <p14:creationId xmlns:p14="http://schemas.microsoft.com/office/powerpoint/2010/main" val="15615621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4" name="内容占位符 2"/>
          <p:cNvSpPr txBox="1">
            <a:spLocks/>
          </p:cNvSpPr>
          <p:nvPr/>
        </p:nvSpPr>
        <p:spPr>
          <a:xfrm>
            <a:off x="521207" y="1219200"/>
            <a:ext cx="5368605" cy="5280212"/>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179388" indent="-179388">
              <a:lnSpc>
                <a:spcPct val="170000"/>
              </a:lnSpc>
            </a:pPr>
            <a:r>
              <a:rPr lang="zh-CN" altLang="en-US" dirty="0" smtClean="0">
                <a:solidFill>
                  <a:schemeClr val="bg2">
                    <a:lumMod val="25000"/>
                  </a:schemeClr>
                </a:solidFill>
              </a:rPr>
              <a:t>分析递归函数的执行过程：</a:t>
            </a:r>
          </a:p>
          <a:p>
            <a:pPr marL="179388" indent="-179388">
              <a:lnSpc>
                <a:spcPct val="170000"/>
              </a:lnSpc>
            </a:pPr>
            <a:r>
              <a:rPr lang="zh-CN" altLang="en-US" dirty="0" smtClean="0">
                <a:solidFill>
                  <a:schemeClr val="bg2">
                    <a:lumMod val="25000"/>
                  </a:schemeClr>
                </a:solidFill>
              </a:rPr>
              <a:t>数字①</a:t>
            </a:r>
            <a:r>
              <a:rPr lang="en-US" altLang="zh-CN" dirty="0" smtClean="0">
                <a:solidFill>
                  <a:schemeClr val="bg2">
                    <a:lumMod val="25000"/>
                  </a:schemeClr>
                </a:solidFill>
              </a:rPr>
              <a:t>~</a:t>
            </a:r>
            <a:r>
              <a:rPr lang="zh-CN" altLang="en-US" dirty="0" smtClean="0">
                <a:solidFill>
                  <a:schemeClr val="bg2">
                    <a:lumMod val="25000"/>
                  </a:schemeClr>
                </a:solidFill>
              </a:rPr>
              <a:t>⑧是递归函数调用与返回的顺序编号。</a:t>
            </a:r>
            <a:endParaRPr lang="en-US" altLang="zh-CN" dirty="0" smtClean="0">
              <a:solidFill>
                <a:schemeClr val="bg2">
                  <a:lumMod val="25000"/>
                </a:schemeClr>
              </a:solidFill>
            </a:endParaRPr>
          </a:p>
          <a:p>
            <a:pPr marL="179388" indent="-179388">
              <a:lnSpc>
                <a:spcPct val="170000"/>
              </a:lnSpc>
            </a:pPr>
            <a:r>
              <a:rPr lang="zh-CN" altLang="en-US" dirty="0" smtClean="0">
                <a:solidFill>
                  <a:schemeClr val="bg2">
                    <a:lumMod val="25000"/>
                  </a:schemeClr>
                </a:solidFill>
              </a:rPr>
              <a:t>首先</a:t>
            </a:r>
            <a:r>
              <a:rPr lang="en-US" altLang="zh-CN" dirty="0" smtClean="0">
                <a:solidFill>
                  <a:schemeClr val="bg2">
                    <a:lumMod val="25000"/>
                  </a:schemeClr>
                </a:solidFill>
              </a:rPr>
              <a:t>main</a:t>
            </a:r>
            <a:r>
              <a:rPr lang="zh-CN" altLang="en-US" dirty="0" smtClean="0">
                <a:solidFill>
                  <a:schemeClr val="bg2">
                    <a:lumMod val="25000"/>
                  </a:schemeClr>
                </a:solidFill>
              </a:rPr>
              <a:t>（）函数以</a:t>
            </a:r>
            <a:r>
              <a:rPr lang="en-US" altLang="zh-CN" dirty="0" smtClean="0">
                <a:solidFill>
                  <a:schemeClr val="bg2">
                    <a:lumMod val="25000"/>
                  </a:schemeClr>
                </a:solidFill>
              </a:rPr>
              <a:t>4</a:t>
            </a:r>
            <a:r>
              <a:rPr lang="zh-CN" altLang="en-US" dirty="0" smtClean="0">
                <a:solidFill>
                  <a:schemeClr val="bg2">
                    <a:lumMod val="25000"/>
                  </a:schemeClr>
                </a:solidFill>
              </a:rPr>
              <a:t>作实参调用函数</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4</a:t>
            </a:r>
            <a:r>
              <a:rPr lang="zh-CN" altLang="en-US" dirty="0" smtClean="0">
                <a:solidFill>
                  <a:schemeClr val="bg2">
                    <a:lumMod val="25000"/>
                  </a:schemeClr>
                </a:solidFill>
              </a:rPr>
              <a:t>）依赖于</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3</a:t>
            </a:r>
            <a:r>
              <a:rPr lang="zh-CN" altLang="en-US" dirty="0" smtClean="0">
                <a:solidFill>
                  <a:schemeClr val="bg2">
                    <a:lumMod val="25000"/>
                  </a:schemeClr>
                </a:solidFill>
              </a:rPr>
              <a:t>）的值，所以必须先计算出</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3</a:t>
            </a:r>
            <a:r>
              <a:rPr lang="zh-CN" altLang="en-US" dirty="0" smtClean="0">
                <a:solidFill>
                  <a:schemeClr val="bg2">
                    <a:lumMod val="25000"/>
                  </a:schemeClr>
                </a:solidFill>
              </a:rPr>
              <a:t>）的值才能求</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4</a:t>
            </a:r>
            <a:r>
              <a:rPr lang="zh-CN" altLang="en-US" dirty="0" smtClean="0">
                <a:solidFill>
                  <a:schemeClr val="bg2">
                    <a:lumMod val="25000"/>
                  </a:schemeClr>
                </a:solidFill>
              </a:rPr>
              <a:t>）。当</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4</a:t>
            </a:r>
            <a:r>
              <a:rPr lang="zh-CN" altLang="en-US" dirty="0" smtClean="0">
                <a:solidFill>
                  <a:schemeClr val="bg2">
                    <a:lumMod val="25000"/>
                  </a:schemeClr>
                </a:solidFill>
              </a:rPr>
              <a:t>）递归调用自己计算</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3</a:t>
            </a:r>
            <a:r>
              <a:rPr lang="zh-CN" altLang="en-US" dirty="0" smtClean="0">
                <a:solidFill>
                  <a:schemeClr val="bg2">
                    <a:lumMod val="25000"/>
                  </a:schemeClr>
                </a:solidFill>
              </a:rPr>
              <a:t>）时，</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4</a:t>
            </a:r>
            <a:r>
              <a:rPr lang="zh-CN" altLang="en-US" dirty="0" smtClean="0">
                <a:solidFill>
                  <a:schemeClr val="bg2">
                    <a:lumMod val="25000"/>
                  </a:schemeClr>
                </a:solidFill>
              </a:rPr>
              <a:t>）并没有结束，而是暂时停一下，等计算出</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3</a:t>
            </a:r>
            <a:r>
              <a:rPr lang="zh-CN" altLang="en-US" dirty="0" smtClean="0">
                <a:solidFill>
                  <a:schemeClr val="bg2">
                    <a:lumMod val="25000"/>
                  </a:schemeClr>
                </a:solidFill>
              </a:rPr>
              <a:t>）后再计算</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4</a:t>
            </a:r>
            <a:r>
              <a:rPr lang="zh-CN" altLang="en-US" dirty="0" smtClean="0">
                <a:solidFill>
                  <a:schemeClr val="bg2">
                    <a:lumMod val="25000"/>
                  </a:schemeClr>
                </a:solidFill>
              </a:rPr>
              <a:t>），这时计算机内部</a:t>
            </a:r>
            <a:r>
              <a:rPr lang="en-US" altLang="zh-CN" dirty="0" smtClean="0">
                <a:solidFill>
                  <a:schemeClr val="bg2">
                    <a:lumMod val="25000"/>
                  </a:schemeClr>
                </a:solidFill>
              </a:rPr>
              <a:t>main</a:t>
            </a:r>
            <a:r>
              <a:rPr lang="zh-CN" altLang="en-US" dirty="0" smtClean="0">
                <a:solidFill>
                  <a:schemeClr val="bg2">
                    <a:lumMod val="25000"/>
                  </a:schemeClr>
                </a:solidFill>
              </a:rPr>
              <a:t>（）、</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4</a:t>
            </a:r>
            <a:r>
              <a:rPr lang="zh-CN" altLang="en-US" dirty="0" smtClean="0">
                <a:solidFill>
                  <a:schemeClr val="bg2">
                    <a:lumMod val="25000"/>
                  </a:schemeClr>
                </a:solidFill>
              </a:rPr>
              <a:t>）、</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3</a:t>
            </a:r>
            <a:r>
              <a:rPr lang="zh-CN" altLang="en-US" dirty="0" smtClean="0">
                <a:solidFill>
                  <a:schemeClr val="bg2">
                    <a:lumMod val="25000"/>
                  </a:schemeClr>
                </a:solidFill>
              </a:rPr>
              <a:t>）这</a:t>
            </a:r>
            <a:r>
              <a:rPr lang="en-US" altLang="zh-CN" dirty="0" smtClean="0">
                <a:solidFill>
                  <a:schemeClr val="bg2">
                    <a:lumMod val="25000"/>
                  </a:schemeClr>
                </a:solidFill>
              </a:rPr>
              <a:t>3</a:t>
            </a:r>
            <a:r>
              <a:rPr lang="zh-CN" altLang="en-US" dirty="0" smtClean="0">
                <a:solidFill>
                  <a:schemeClr val="bg2">
                    <a:lumMod val="25000"/>
                  </a:schemeClr>
                </a:solidFill>
              </a:rPr>
              <a:t>个函数同时在执行着，尽管</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4</a:t>
            </a:r>
            <a:r>
              <a:rPr lang="zh-CN" altLang="en-US" dirty="0" smtClean="0">
                <a:solidFill>
                  <a:schemeClr val="bg2">
                    <a:lumMod val="25000"/>
                  </a:schemeClr>
                </a:solidFill>
              </a:rPr>
              <a:t>）和</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3</a:t>
            </a:r>
            <a:r>
              <a:rPr lang="zh-CN" altLang="en-US" dirty="0" smtClean="0">
                <a:solidFill>
                  <a:schemeClr val="bg2">
                    <a:lumMod val="25000"/>
                  </a:schemeClr>
                </a:solidFill>
              </a:rPr>
              <a:t>）程序代码、变量名相同，但属于同一个函数</a:t>
            </a:r>
            <a:r>
              <a:rPr lang="en-US" altLang="zh-CN" dirty="0" smtClean="0">
                <a:solidFill>
                  <a:schemeClr val="bg2">
                    <a:lumMod val="25000"/>
                  </a:schemeClr>
                </a:solidFill>
              </a:rPr>
              <a:t>fact</a:t>
            </a:r>
            <a:r>
              <a:rPr lang="zh-CN" altLang="en-US" dirty="0" smtClean="0">
                <a:solidFill>
                  <a:schemeClr val="bg2">
                    <a:lumMod val="25000"/>
                  </a:schemeClr>
                </a:solidFill>
              </a:rPr>
              <a:t>（）的两次不同的执行，因为实参不一样，形参在内存中也分配了不同的内存单元。这样依次递归，当递归调用到</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1</a:t>
            </a:r>
            <a:r>
              <a:rPr lang="zh-CN" altLang="en-US" dirty="0" smtClean="0">
                <a:solidFill>
                  <a:schemeClr val="bg2">
                    <a:lumMod val="25000"/>
                  </a:schemeClr>
                </a:solidFill>
              </a:rPr>
              <a:t>）时，同时有</a:t>
            </a:r>
            <a:r>
              <a:rPr lang="en-US" altLang="zh-CN" dirty="0" smtClean="0">
                <a:solidFill>
                  <a:schemeClr val="bg2">
                    <a:lumMod val="25000"/>
                  </a:schemeClr>
                </a:solidFill>
              </a:rPr>
              <a:t>5</a:t>
            </a:r>
            <a:r>
              <a:rPr lang="zh-CN" altLang="en-US" dirty="0" smtClean="0">
                <a:solidFill>
                  <a:schemeClr val="bg2">
                    <a:lumMod val="25000"/>
                  </a:schemeClr>
                </a:solidFill>
              </a:rPr>
              <a:t>个函数运行着，各个</a:t>
            </a:r>
            <a:r>
              <a:rPr lang="en-US" altLang="zh-CN" dirty="0" smtClean="0">
                <a:solidFill>
                  <a:schemeClr val="bg2">
                    <a:lumMod val="25000"/>
                  </a:schemeClr>
                </a:solidFill>
              </a:rPr>
              <a:t>fact</a:t>
            </a:r>
            <a:r>
              <a:rPr lang="zh-CN" altLang="en-US" dirty="0" smtClean="0">
                <a:solidFill>
                  <a:schemeClr val="bg2">
                    <a:lumMod val="25000"/>
                  </a:schemeClr>
                </a:solidFill>
              </a:rPr>
              <a:t>（）均没有结束，只有当</a:t>
            </a:r>
            <a:r>
              <a:rPr lang="en-US" altLang="zh-CN" dirty="0" smtClean="0">
                <a:solidFill>
                  <a:schemeClr val="bg2">
                    <a:lumMod val="25000"/>
                  </a:schemeClr>
                </a:solidFill>
              </a:rPr>
              <a:t>n=1</a:t>
            </a:r>
            <a:r>
              <a:rPr lang="zh-CN" altLang="en-US" dirty="0" smtClean="0">
                <a:solidFill>
                  <a:schemeClr val="bg2">
                    <a:lumMod val="25000"/>
                  </a:schemeClr>
                </a:solidFill>
              </a:rPr>
              <a:t>时，不必再继续递归调用下去。有了</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1</a:t>
            </a:r>
            <a:r>
              <a:rPr lang="zh-CN" altLang="en-US" dirty="0" smtClean="0">
                <a:solidFill>
                  <a:schemeClr val="bg2">
                    <a:lumMod val="25000"/>
                  </a:schemeClr>
                </a:solidFill>
              </a:rPr>
              <a:t>）的确切值，就可以计算</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2</a:t>
            </a:r>
            <a:r>
              <a:rPr lang="zh-CN" altLang="en-US" dirty="0" smtClean="0">
                <a:solidFill>
                  <a:schemeClr val="bg2">
                    <a:lumMod val="25000"/>
                  </a:schemeClr>
                </a:solidFill>
              </a:rPr>
              <a:t>），不断返回不断结束原来递归的函数</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3</a:t>
            </a:r>
            <a:r>
              <a:rPr lang="zh-CN" altLang="en-US" dirty="0" smtClean="0">
                <a:solidFill>
                  <a:schemeClr val="bg2">
                    <a:lumMod val="25000"/>
                  </a:schemeClr>
                </a:solidFill>
              </a:rPr>
              <a:t>）、</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4</a:t>
            </a:r>
            <a:r>
              <a:rPr lang="zh-CN" altLang="en-US" dirty="0" smtClean="0">
                <a:solidFill>
                  <a:schemeClr val="bg2">
                    <a:lumMod val="25000"/>
                  </a:schemeClr>
                </a:solidFill>
              </a:rPr>
              <a:t>），最后可以计算出</a:t>
            </a:r>
            <a:r>
              <a:rPr lang="en-US" altLang="zh-CN" dirty="0" smtClean="0">
                <a:solidFill>
                  <a:schemeClr val="bg2">
                    <a:lumMod val="25000"/>
                  </a:schemeClr>
                </a:solidFill>
              </a:rPr>
              <a:t>fact</a:t>
            </a:r>
            <a:r>
              <a:rPr lang="zh-CN" altLang="en-US" dirty="0" smtClean="0">
                <a:solidFill>
                  <a:schemeClr val="bg2">
                    <a:lumMod val="25000"/>
                  </a:schemeClr>
                </a:solidFill>
              </a:rPr>
              <a:t>（</a:t>
            </a:r>
            <a:r>
              <a:rPr lang="en-US" altLang="zh-CN" dirty="0" smtClean="0">
                <a:solidFill>
                  <a:schemeClr val="bg2">
                    <a:lumMod val="25000"/>
                  </a:schemeClr>
                </a:solidFill>
              </a:rPr>
              <a:t>4</a:t>
            </a:r>
            <a:r>
              <a:rPr lang="zh-CN" altLang="en-US" dirty="0" smtClean="0">
                <a:solidFill>
                  <a:schemeClr val="bg2">
                    <a:lumMod val="25000"/>
                  </a:schemeClr>
                </a:solidFill>
              </a:rPr>
              <a:t>），最终返回到主函数</a:t>
            </a:r>
            <a:r>
              <a:rPr lang="en-US" altLang="zh-CN" dirty="0" smtClean="0">
                <a:solidFill>
                  <a:schemeClr val="bg2">
                    <a:lumMod val="25000"/>
                  </a:schemeClr>
                </a:solidFill>
              </a:rPr>
              <a:t>main</a:t>
            </a:r>
            <a:r>
              <a:rPr lang="zh-CN" altLang="en-US" dirty="0" smtClean="0">
                <a:solidFill>
                  <a:schemeClr val="bg2">
                    <a:lumMod val="25000"/>
                  </a:schemeClr>
                </a:solidFill>
              </a:rPr>
              <a:t>（）。</a:t>
            </a:r>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978853137"/>
              </p:ext>
            </p:extLst>
          </p:nvPr>
        </p:nvGraphicFramePr>
        <p:xfrm>
          <a:off x="6310716" y="1434353"/>
          <a:ext cx="5276850" cy="3810000"/>
        </p:xfrm>
        <a:graphic>
          <a:graphicData uri="http://schemas.openxmlformats.org/presentationml/2006/ole">
            <mc:AlternateContent xmlns:mc="http://schemas.openxmlformats.org/markup-compatibility/2006">
              <mc:Choice xmlns:v="urn:schemas-microsoft-com:vml" Requires="v">
                <p:oleObj spid="_x0000_s3080" r:id="rId3" imgW="5676844" imgH="4095630" progId="Visio.Drawing.15">
                  <p:embed/>
                </p:oleObj>
              </mc:Choice>
              <mc:Fallback>
                <p:oleObj r:id="rId3" imgW="5676844" imgH="409563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0716" y="1434353"/>
                        <a:ext cx="5276850" cy="381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57187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4" name="内容占位符 2"/>
          <p:cNvSpPr txBox="1">
            <a:spLocks/>
          </p:cNvSpPr>
          <p:nvPr/>
        </p:nvSpPr>
        <p:spPr>
          <a:xfrm>
            <a:off x="521207" y="1322578"/>
            <a:ext cx="4704857" cy="4880998"/>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179388" indent="-179388"/>
            <a:r>
              <a:rPr lang="zh-CN" altLang="en-US" dirty="0" smtClean="0">
                <a:solidFill>
                  <a:schemeClr val="bg2">
                    <a:lumMod val="25000"/>
                  </a:schemeClr>
                </a:solidFill>
              </a:rPr>
              <a:t>从上述执行过程看，</a:t>
            </a:r>
            <a:r>
              <a:rPr lang="en-US" altLang="zh-CN" dirty="0" smtClean="0">
                <a:solidFill>
                  <a:schemeClr val="bg2">
                    <a:lumMod val="25000"/>
                  </a:schemeClr>
                </a:solidFill>
              </a:rPr>
              <a:t>fact</a:t>
            </a:r>
            <a:r>
              <a:rPr lang="zh-CN" altLang="en-US" dirty="0" smtClean="0">
                <a:solidFill>
                  <a:schemeClr val="bg2">
                    <a:lumMod val="25000"/>
                  </a:schemeClr>
                </a:solidFill>
              </a:rPr>
              <a:t>（）函数不断地调用自己，如果没有终结的话会发生死机，就像循环没有结束条件会导致死循环。任何递归函数都必须包含条件，来判断是否要递归下去，一旦结束条件成立，递归不再继续，以递归出口值作为函数结果，然后返回，结束一个递归函数的执行。通过一层层的返回，一层层地计算出</a:t>
            </a:r>
            <a:r>
              <a:rPr lang="en-US" altLang="zh-CN" dirty="0" err="1" smtClean="0">
                <a:solidFill>
                  <a:schemeClr val="bg2">
                    <a:lumMod val="25000"/>
                  </a:schemeClr>
                </a:solidFill>
              </a:rPr>
              <a:t>i</a:t>
            </a:r>
            <a:r>
              <a:rPr lang="zh-CN" altLang="en-US" dirty="0" smtClean="0">
                <a:solidFill>
                  <a:schemeClr val="bg2">
                    <a:lumMod val="25000"/>
                  </a:schemeClr>
                </a:solidFill>
              </a:rPr>
              <a:t>！（</a:t>
            </a:r>
            <a:r>
              <a:rPr lang="en-US" altLang="zh-CN" dirty="0" err="1" smtClean="0">
                <a:solidFill>
                  <a:schemeClr val="bg2">
                    <a:lumMod val="25000"/>
                  </a:schemeClr>
                </a:solidFill>
              </a:rPr>
              <a:t>i</a:t>
            </a:r>
            <a:r>
              <a:rPr lang="en-US" altLang="zh-CN" dirty="0" smtClean="0">
                <a:solidFill>
                  <a:schemeClr val="bg2">
                    <a:lumMod val="25000"/>
                  </a:schemeClr>
                </a:solidFill>
              </a:rPr>
              <a:t>=1</a:t>
            </a:r>
            <a:r>
              <a:rPr lang="zh-CN" altLang="en-US" dirty="0" smtClean="0">
                <a:solidFill>
                  <a:schemeClr val="bg2">
                    <a:lumMod val="25000"/>
                  </a:schemeClr>
                </a:solidFill>
              </a:rPr>
              <a:t>，</a:t>
            </a:r>
            <a:r>
              <a:rPr lang="en-US" altLang="zh-CN" dirty="0" smtClean="0">
                <a:solidFill>
                  <a:schemeClr val="bg2">
                    <a:lumMod val="25000"/>
                  </a:schemeClr>
                </a:solidFill>
              </a:rPr>
              <a:t>2</a:t>
            </a:r>
            <a:r>
              <a:rPr lang="zh-CN" altLang="en-US" dirty="0" smtClean="0">
                <a:solidFill>
                  <a:schemeClr val="bg2">
                    <a:lumMod val="25000"/>
                  </a:schemeClr>
                </a:solidFill>
              </a:rPr>
              <a:t>，</a:t>
            </a:r>
            <a:r>
              <a:rPr lang="en-US" altLang="zh-CN" dirty="0" smtClean="0">
                <a:solidFill>
                  <a:schemeClr val="bg2">
                    <a:lumMod val="25000"/>
                  </a:schemeClr>
                </a:solidFill>
              </a:rPr>
              <a:t>…</a:t>
            </a:r>
            <a:r>
              <a:rPr lang="zh-CN" altLang="en-US" dirty="0" smtClean="0">
                <a:solidFill>
                  <a:schemeClr val="bg2">
                    <a:lumMod val="25000"/>
                  </a:schemeClr>
                </a:solidFill>
              </a:rPr>
              <a:t>，</a:t>
            </a:r>
            <a:r>
              <a:rPr lang="en-US" altLang="zh-CN" dirty="0" smtClean="0">
                <a:solidFill>
                  <a:schemeClr val="bg2">
                    <a:lumMod val="25000"/>
                  </a:schemeClr>
                </a:solidFill>
              </a:rPr>
              <a:t>n-1</a:t>
            </a:r>
            <a:r>
              <a:rPr lang="zh-CN" altLang="en-US" dirty="0" smtClean="0">
                <a:solidFill>
                  <a:schemeClr val="bg2">
                    <a:lumMod val="25000"/>
                  </a:schemeClr>
                </a:solidFill>
              </a:rPr>
              <a:t>），最终计算出</a:t>
            </a:r>
            <a:r>
              <a:rPr lang="en-US" altLang="zh-CN" dirty="0" smtClean="0">
                <a:solidFill>
                  <a:schemeClr val="bg2">
                    <a:lumMod val="25000"/>
                  </a:schemeClr>
                </a:solidFill>
              </a:rPr>
              <a:t>n</a:t>
            </a:r>
            <a:r>
              <a:rPr lang="zh-CN" altLang="en-US" dirty="0" smtClean="0">
                <a:solidFill>
                  <a:schemeClr val="bg2">
                    <a:lumMod val="25000"/>
                  </a:schemeClr>
                </a:solidFill>
              </a:rPr>
              <a:t>！。</a:t>
            </a:r>
          </a:p>
          <a:p>
            <a:pPr marL="179388" indent="-179388"/>
            <a:r>
              <a:rPr lang="zh-CN" altLang="en-US" dirty="0" smtClean="0">
                <a:solidFill>
                  <a:schemeClr val="bg2">
                    <a:lumMod val="25000"/>
                  </a:schemeClr>
                </a:solidFill>
              </a:rPr>
              <a:t>递归的实质是把问题简化成形式相同、但规模较小的情形，程序书写时，只给出统一形式，到运行时再展开。运行中每经过一次递归，问题就得到一步简化，比如把</a:t>
            </a:r>
            <a:r>
              <a:rPr lang="en-US" altLang="zh-CN" dirty="0" smtClean="0">
                <a:solidFill>
                  <a:schemeClr val="bg2">
                    <a:lumMod val="25000"/>
                  </a:schemeClr>
                </a:solidFill>
              </a:rPr>
              <a:t>n</a:t>
            </a:r>
            <a:r>
              <a:rPr lang="zh-CN" altLang="en-US" dirty="0" smtClean="0">
                <a:solidFill>
                  <a:schemeClr val="bg2">
                    <a:lumMod val="25000"/>
                  </a:schemeClr>
                </a:solidFill>
              </a:rPr>
              <a:t>！的计算简化成对（</a:t>
            </a:r>
            <a:r>
              <a:rPr lang="en-US" altLang="zh-CN" dirty="0" smtClean="0">
                <a:solidFill>
                  <a:schemeClr val="bg2">
                    <a:lumMod val="25000"/>
                  </a:schemeClr>
                </a:solidFill>
              </a:rPr>
              <a:t>n-1</a:t>
            </a:r>
            <a:r>
              <a:rPr lang="zh-CN" altLang="en-US" dirty="0" smtClean="0">
                <a:solidFill>
                  <a:schemeClr val="bg2">
                    <a:lumMod val="25000"/>
                  </a:schemeClr>
                </a:solidFill>
              </a:rPr>
              <a:t>）！的计算，不断简化下去，最终归结到一个初始值，就不必再递归了。</a:t>
            </a:r>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nvGraphicFramePr>
        <p:xfrm>
          <a:off x="6310716" y="1434353"/>
          <a:ext cx="5276850" cy="3810000"/>
        </p:xfrm>
        <a:graphic>
          <a:graphicData uri="http://schemas.openxmlformats.org/presentationml/2006/ole">
            <mc:AlternateContent xmlns:mc="http://schemas.openxmlformats.org/markup-compatibility/2006">
              <mc:Choice xmlns:v="urn:schemas-microsoft-com:vml" Requires="v">
                <p:oleObj spid="_x0000_s4102" r:id="rId3" imgW="5676844" imgH="4095630" progId="Visio.Drawing.15">
                  <p:embed/>
                </p:oleObj>
              </mc:Choice>
              <mc:Fallback>
                <p:oleObj r:id="rId3" imgW="5676844" imgH="4095630" progId="Visio.Drawing.15">
                  <p:embed/>
                  <p:pic>
                    <p:nvPicPr>
                      <p:cNvPr id="7" name="对象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0716" y="1434353"/>
                        <a:ext cx="5276850" cy="381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6277183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4" name="内容占位符 2"/>
          <p:cNvSpPr txBox="1">
            <a:spLocks/>
          </p:cNvSpPr>
          <p:nvPr/>
        </p:nvSpPr>
        <p:spPr>
          <a:xfrm>
            <a:off x="521207" y="1322578"/>
            <a:ext cx="5054840" cy="4880998"/>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179388" indent="-179388">
              <a:lnSpc>
                <a:spcPct val="170000"/>
              </a:lnSpc>
            </a:pPr>
            <a:r>
              <a:rPr lang="zh-CN" altLang="en-US" dirty="0" smtClean="0">
                <a:solidFill>
                  <a:schemeClr val="bg2">
                    <a:lumMod val="25000"/>
                  </a:schemeClr>
                </a:solidFill>
              </a:rPr>
              <a:t>递归函数的程序编写必须抓住以下两个关键点：</a:t>
            </a:r>
          </a:p>
          <a:p>
            <a:pPr marL="0" indent="0">
              <a:lnSpc>
                <a:spcPct val="170000"/>
              </a:lnSpc>
              <a:buNone/>
            </a:pPr>
            <a:r>
              <a:rPr lang="en-US" altLang="zh-CN" dirty="0" smtClean="0">
                <a:solidFill>
                  <a:schemeClr val="bg2">
                    <a:lumMod val="25000"/>
                  </a:schemeClr>
                </a:solidFill>
              </a:rPr>
              <a:t>1.</a:t>
            </a:r>
            <a:r>
              <a:rPr lang="zh-CN" altLang="en-US" dirty="0" smtClean="0">
                <a:solidFill>
                  <a:schemeClr val="bg2">
                    <a:lumMod val="25000"/>
                  </a:schemeClr>
                </a:solidFill>
              </a:rPr>
              <a:t>递归出口：即递归的结束条件，到何时不再递归调用下去；</a:t>
            </a:r>
          </a:p>
          <a:p>
            <a:pPr marL="0" indent="0">
              <a:lnSpc>
                <a:spcPct val="170000"/>
              </a:lnSpc>
              <a:buNone/>
            </a:pPr>
            <a:r>
              <a:rPr lang="en-US" altLang="zh-CN" dirty="0" smtClean="0">
                <a:solidFill>
                  <a:schemeClr val="bg2">
                    <a:lumMod val="25000"/>
                  </a:schemeClr>
                </a:solidFill>
              </a:rPr>
              <a:t>2.</a:t>
            </a:r>
            <a:r>
              <a:rPr lang="zh-CN" altLang="en-US" dirty="0" smtClean="0">
                <a:solidFill>
                  <a:schemeClr val="bg2">
                    <a:lumMod val="25000"/>
                  </a:schemeClr>
                </a:solidFill>
              </a:rPr>
              <a:t>递归式子：递归的表达式，如</a:t>
            </a:r>
            <a:r>
              <a:rPr lang="en-US" altLang="zh-CN" dirty="0" smtClean="0">
                <a:solidFill>
                  <a:schemeClr val="bg2">
                    <a:lumMod val="25000"/>
                  </a:schemeClr>
                </a:solidFill>
              </a:rPr>
              <a:t>result=n*fact</a:t>
            </a:r>
            <a:r>
              <a:rPr lang="zh-CN" altLang="en-US" dirty="0" smtClean="0">
                <a:solidFill>
                  <a:schemeClr val="bg2">
                    <a:lumMod val="25000"/>
                  </a:schemeClr>
                </a:solidFill>
              </a:rPr>
              <a:t>（</a:t>
            </a:r>
            <a:r>
              <a:rPr lang="en-US" altLang="zh-CN" dirty="0" smtClean="0">
                <a:solidFill>
                  <a:schemeClr val="bg2">
                    <a:lumMod val="25000"/>
                  </a:schemeClr>
                </a:solidFill>
              </a:rPr>
              <a:t>n-1</a:t>
            </a:r>
            <a:r>
              <a:rPr lang="zh-CN" altLang="en-US" dirty="0" smtClean="0">
                <a:solidFill>
                  <a:schemeClr val="bg2">
                    <a:lumMod val="25000"/>
                  </a:schemeClr>
                </a:solidFill>
              </a:rPr>
              <a:t>）。</a:t>
            </a:r>
          </a:p>
          <a:p>
            <a:pPr marL="179388" indent="-179388">
              <a:lnSpc>
                <a:spcPct val="170000"/>
              </a:lnSpc>
            </a:pPr>
            <a:r>
              <a:rPr lang="zh-CN" altLang="en-US" dirty="0" smtClean="0">
                <a:solidFill>
                  <a:schemeClr val="bg2">
                    <a:lumMod val="25000"/>
                  </a:schemeClr>
                </a:solidFill>
              </a:rPr>
              <a:t>对于递归函数可以从数学归纳法来理解。用数学归纳法证明问题，首先证明初值成立，然后假设</a:t>
            </a:r>
            <a:r>
              <a:rPr lang="en-US" altLang="zh-CN" dirty="0" smtClean="0">
                <a:solidFill>
                  <a:schemeClr val="bg2">
                    <a:lumMod val="25000"/>
                  </a:schemeClr>
                </a:solidFill>
              </a:rPr>
              <a:t>n</a:t>
            </a:r>
            <a:r>
              <a:rPr lang="zh-CN" altLang="en-US" dirty="0" smtClean="0">
                <a:solidFill>
                  <a:schemeClr val="bg2">
                    <a:lumMod val="25000"/>
                  </a:schemeClr>
                </a:solidFill>
              </a:rPr>
              <a:t>时成立，再证明</a:t>
            </a:r>
            <a:r>
              <a:rPr lang="en-US" altLang="zh-CN" dirty="0" smtClean="0">
                <a:solidFill>
                  <a:schemeClr val="bg2">
                    <a:lumMod val="25000"/>
                  </a:schemeClr>
                </a:solidFill>
              </a:rPr>
              <a:t>n+1</a:t>
            </a:r>
            <a:r>
              <a:rPr lang="zh-CN" altLang="en-US" dirty="0" smtClean="0">
                <a:solidFill>
                  <a:schemeClr val="bg2">
                    <a:lumMod val="25000"/>
                  </a:schemeClr>
                </a:solidFill>
              </a:rPr>
              <a:t>时也成立，问题即可得到证明。这里的初值验证就像是递归的出口，从</a:t>
            </a:r>
            <a:r>
              <a:rPr lang="en-US" altLang="zh-CN" dirty="0" smtClean="0">
                <a:solidFill>
                  <a:schemeClr val="bg2">
                    <a:lumMod val="25000"/>
                  </a:schemeClr>
                </a:solidFill>
              </a:rPr>
              <a:t>n</a:t>
            </a:r>
            <a:r>
              <a:rPr lang="zh-CN" altLang="en-US" dirty="0" smtClean="0">
                <a:solidFill>
                  <a:schemeClr val="bg2">
                    <a:lumMod val="25000"/>
                  </a:schemeClr>
                </a:solidFill>
              </a:rPr>
              <a:t>到</a:t>
            </a:r>
            <a:r>
              <a:rPr lang="en-US" altLang="zh-CN" dirty="0" smtClean="0">
                <a:solidFill>
                  <a:schemeClr val="bg2">
                    <a:lumMod val="25000"/>
                  </a:schemeClr>
                </a:solidFill>
              </a:rPr>
              <a:t>n+1</a:t>
            </a:r>
            <a:r>
              <a:rPr lang="zh-CN" altLang="en-US" dirty="0" smtClean="0">
                <a:solidFill>
                  <a:schemeClr val="bg2">
                    <a:lumMod val="25000"/>
                  </a:schemeClr>
                </a:solidFill>
              </a:rPr>
              <a:t>的证明相当于找递归式子。</a:t>
            </a:r>
          </a:p>
          <a:p>
            <a:pPr marL="179388" indent="-179388">
              <a:lnSpc>
                <a:spcPct val="170000"/>
              </a:lnSpc>
            </a:pPr>
            <a:r>
              <a:rPr lang="zh-CN" altLang="en-US" dirty="0" smtClean="0">
                <a:solidFill>
                  <a:schemeClr val="bg2">
                    <a:lumMod val="25000"/>
                  </a:schemeClr>
                </a:solidFill>
              </a:rPr>
              <a:t>递归方法是一个非常有用的工具，可以解决一些其它方法很难解决的问题。递归程序设计的技巧性很强，对于一个具体问题，要想归纳出递归式子有时是很困难的。</a:t>
            </a:r>
          </a:p>
          <a:p>
            <a:pPr marL="179388" indent="-179388">
              <a:lnSpc>
                <a:spcPct val="170000"/>
              </a:lnSpc>
            </a:pPr>
            <a:r>
              <a:rPr lang="zh-CN" altLang="en-US" dirty="0" smtClean="0">
                <a:solidFill>
                  <a:schemeClr val="bg2">
                    <a:lumMod val="25000"/>
                  </a:schemeClr>
                </a:solidFill>
              </a:rPr>
              <a:t>    下面我们再看一个递归程序设计的例子。</a:t>
            </a:r>
            <a:endParaRPr lang="zh-CN" altLang="en-US"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nvGraphicFramePr>
        <p:xfrm>
          <a:off x="6310716" y="1434353"/>
          <a:ext cx="5276850" cy="3810000"/>
        </p:xfrm>
        <a:graphic>
          <a:graphicData uri="http://schemas.openxmlformats.org/presentationml/2006/ole">
            <mc:AlternateContent xmlns:mc="http://schemas.openxmlformats.org/markup-compatibility/2006">
              <mc:Choice xmlns:v="urn:schemas-microsoft-com:vml" Requires="v">
                <p:oleObj spid="_x0000_s5126" r:id="rId3" imgW="5676844" imgH="4095630" progId="Visio.Drawing.15">
                  <p:embed/>
                </p:oleObj>
              </mc:Choice>
              <mc:Fallback>
                <p:oleObj r:id="rId3" imgW="5676844" imgH="4095630" progId="Visio.Drawing.15">
                  <p:embed/>
                  <p:pic>
                    <p:nvPicPr>
                      <p:cNvPr id="7" name="对象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0716" y="1434353"/>
                        <a:ext cx="5276850" cy="381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326526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81953"/>
            <a:ext cx="4785539" cy="5145741"/>
          </a:xfrm>
        </p:spPr>
        <p:txBody>
          <a:bodyPr>
            <a:normAutofit fontScale="700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7.6 </a:t>
            </a:r>
            <a:r>
              <a:rPr lang="zh-CN" altLang="zh-CN" dirty="0">
                <a:solidFill>
                  <a:schemeClr val="bg2">
                    <a:lumMod val="25000"/>
                  </a:schemeClr>
                </a:solidFill>
              </a:rPr>
              <a:t>编写递归函数</a:t>
            </a:r>
            <a:r>
              <a:rPr lang="en-US" altLang="zh-CN" dirty="0">
                <a:solidFill>
                  <a:schemeClr val="bg2">
                    <a:lumMod val="25000"/>
                  </a:schemeClr>
                </a:solidFill>
              </a:rPr>
              <a:t>reverse</a:t>
            </a:r>
            <a:r>
              <a:rPr lang="zh-CN" altLang="zh-CN" dirty="0">
                <a:solidFill>
                  <a:schemeClr val="bg2">
                    <a:lumMod val="25000"/>
                  </a:schemeClr>
                </a:solidFill>
              </a:rPr>
              <a:t>（</a:t>
            </a:r>
            <a:r>
              <a:rPr lang="en-US" altLang="zh-CN" dirty="0" err="1">
                <a:solidFill>
                  <a:schemeClr val="bg2">
                    <a:lumMod val="25000"/>
                  </a:schemeClr>
                </a:solidFill>
              </a:rPr>
              <a:t>int</a:t>
            </a:r>
            <a:r>
              <a:rPr lang="en-US" altLang="zh-CN" dirty="0">
                <a:solidFill>
                  <a:schemeClr val="bg2">
                    <a:lumMod val="25000"/>
                  </a:schemeClr>
                </a:solidFill>
              </a:rPr>
              <a:t> n</a:t>
            </a:r>
            <a:r>
              <a:rPr lang="zh-CN" altLang="zh-CN" dirty="0">
                <a:solidFill>
                  <a:schemeClr val="bg2">
                    <a:lumMod val="25000"/>
                  </a:schemeClr>
                </a:solidFill>
              </a:rPr>
              <a:t>）实现将整数</a:t>
            </a:r>
            <a:r>
              <a:rPr lang="en-US" altLang="zh-CN" dirty="0">
                <a:solidFill>
                  <a:schemeClr val="bg2">
                    <a:lumMod val="25000"/>
                  </a:schemeClr>
                </a:solidFill>
              </a:rPr>
              <a:t>n</a:t>
            </a:r>
            <a:r>
              <a:rPr lang="zh-CN" altLang="zh-CN" dirty="0">
                <a:solidFill>
                  <a:schemeClr val="bg2">
                    <a:lumMod val="25000"/>
                  </a:schemeClr>
                </a:solidFill>
              </a:rPr>
              <a:t>逆序输出。</a:t>
            </a:r>
          </a:p>
          <a:p>
            <a:r>
              <a:rPr lang="zh-CN" altLang="zh-CN" dirty="0" smtClean="0">
                <a:solidFill>
                  <a:schemeClr val="bg2">
                    <a:lumMod val="25000"/>
                  </a:schemeClr>
                </a:solidFill>
              </a:rPr>
              <a:t>解题</a:t>
            </a:r>
            <a:r>
              <a:rPr lang="zh-CN" altLang="zh-CN" dirty="0">
                <a:solidFill>
                  <a:schemeClr val="bg2">
                    <a:lumMod val="25000"/>
                  </a:schemeClr>
                </a:solidFill>
              </a:rPr>
              <a:t>思路：将整数</a:t>
            </a:r>
            <a:r>
              <a:rPr lang="en-US" altLang="zh-CN" dirty="0">
                <a:solidFill>
                  <a:schemeClr val="bg2">
                    <a:lumMod val="25000"/>
                  </a:schemeClr>
                </a:solidFill>
              </a:rPr>
              <a:t>n</a:t>
            </a:r>
            <a:r>
              <a:rPr lang="zh-CN" altLang="zh-CN" dirty="0">
                <a:solidFill>
                  <a:schemeClr val="bg2">
                    <a:lumMod val="25000"/>
                  </a:schemeClr>
                </a:solidFill>
              </a:rPr>
              <a:t>逆序输出可以用循环实现，且循环次数与</a:t>
            </a:r>
            <a:r>
              <a:rPr lang="en-US" altLang="zh-CN" dirty="0">
                <a:solidFill>
                  <a:schemeClr val="bg2">
                    <a:lumMod val="25000"/>
                  </a:schemeClr>
                </a:solidFill>
              </a:rPr>
              <a:t>n</a:t>
            </a:r>
            <a:r>
              <a:rPr lang="zh-CN" altLang="zh-CN" dirty="0">
                <a:solidFill>
                  <a:schemeClr val="bg2">
                    <a:lumMod val="25000"/>
                  </a:schemeClr>
                </a:solidFill>
              </a:rPr>
              <a:t>的位数有关。递归实现整数逆序输出也需要用位数作为控制点。归纳递归实现的两个关键点如下：</a:t>
            </a:r>
          </a:p>
          <a:p>
            <a:r>
              <a:rPr lang="zh-CN" altLang="zh-CN" dirty="0">
                <a:solidFill>
                  <a:schemeClr val="bg2">
                    <a:lumMod val="25000"/>
                  </a:schemeClr>
                </a:solidFill>
              </a:rPr>
              <a:t>递归出口：直接输出</a:t>
            </a:r>
            <a:r>
              <a:rPr lang="en-US" altLang="zh-CN" dirty="0">
                <a:solidFill>
                  <a:schemeClr val="bg2">
                    <a:lumMod val="25000"/>
                  </a:schemeClr>
                </a:solidFill>
              </a:rPr>
              <a:t>n</a:t>
            </a:r>
            <a:r>
              <a:rPr lang="zh-CN" altLang="zh-CN" dirty="0">
                <a:solidFill>
                  <a:schemeClr val="bg2">
                    <a:lumMod val="25000"/>
                  </a:schemeClr>
                </a:solidFill>
              </a:rPr>
              <a:t>，如果</a:t>
            </a:r>
            <a:r>
              <a:rPr lang="en-US" altLang="zh-CN" dirty="0">
                <a:solidFill>
                  <a:schemeClr val="bg2">
                    <a:lumMod val="25000"/>
                  </a:schemeClr>
                </a:solidFill>
              </a:rPr>
              <a:t>n&lt;=9</a:t>
            </a:r>
            <a:r>
              <a:rPr lang="zh-CN" altLang="zh-CN" dirty="0">
                <a:solidFill>
                  <a:schemeClr val="bg2">
                    <a:lumMod val="25000"/>
                  </a:schemeClr>
                </a:solidFill>
              </a:rPr>
              <a:t>，即</a:t>
            </a:r>
            <a:r>
              <a:rPr lang="en-US" altLang="zh-CN" dirty="0">
                <a:solidFill>
                  <a:schemeClr val="bg2">
                    <a:lumMod val="25000"/>
                  </a:schemeClr>
                </a:solidFill>
              </a:rPr>
              <a:t>n</a:t>
            </a:r>
            <a:r>
              <a:rPr lang="zh-CN" altLang="zh-CN" dirty="0">
                <a:solidFill>
                  <a:schemeClr val="bg2">
                    <a:lumMod val="25000"/>
                  </a:schemeClr>
                </a:solidFill>
              </a:rPr>
              <a:t>为</a:t>
            </a:r>
            <a:r>
              <a:rPr lang="en-US" altLang="zh-CN" dirty="0">
                <a:solidFill>
                  <a:schemeClr val="bg2">
                    <a:lumMod val="25000"/>
                  </a:schemeClr>
                </a:solidFill>
              </a:rPr>
              <a:t>1</a:t>
            </a:r>
            <a:r>
              <a:rPr lang="zh-CN" altLang="zh-CN" dirty="0">
                <a:solidFill>
                  <a:schemeClr val="bg2">
                    <a:lumMod val="25000"/>
                  </a:schemeClr>
                </a:solidFill>
              </a:rPr>
              <a:t>位数；</a:t>
            </a:r>
          </a:p>
          <a:p>
            <a:r>
              <a:rPr lang="zh-CN" altLang="zh-CN" dirty="0">
                <a:solidFill>
                  <a:schemeClr val="bg2">
                    <a:lumMod val="25000"/>
                  </a:schemeClr>
                </a:solidFill>
              </a:rPr>
              <a:t>递归式子：输出个位数</a:t>
            </a:r>
            <a:r>
              <a:rPr lang="en-US" altLang="zh-CN" dirty="0">
                <a:solidFill>
                  <a:schemeClr val="bg2">
                    <a:lumMod val="25000"/>
                  </a:schemeClr>
                </a:solidFill>
              </a:rPr>
              <a:t>n%10</a:t>
            </a:r>
            <a:r>
              <a:rPr lang="zh-CN" altLang="zh-CN" dirty="0">
                <a:solidFill>
                  <a:schemeClr val="bg2">
                    <a:lumMod val="25000"/>
                  </a:schemeClr>
                </a:solidFill>
              </a:rPr>
              <a:t>，如果</a:t>
            </a:r>
            <a:r>
              <a:rPr lang="en-US" altLang="zh-CN" dirty="0">
                <a:solidFill>
                  <a:schemeClr val="bg2">
                    <a:lumMod val="25000"/>
                  </a:schemeClr>
                </a:solidFill>
              </a:rPr>
              <a:t>n</a:t>
            </a:r>
            <a:r>
              <a:rPr lang="zh-CN" altLang="zh-CN" dirty="0">
                <a:solidFill>
                  <a:schemeClr val="bg2">
                    <a:lumMod val="25000"/>
                  </a:schemeClr>
                </a:solidFill>
              </a:rPr>
              <a:t>为多位数，再递归调用</a:t>
            </a:r>
            <a:r>
              <a:rPr lang="en-US" altLang="zh-CN" dirty="0">
                <a:solidFill>
                  <a:schemeClr val="bg2">
                    <a:lumMod val="25000"/>
                  </a:schemeClr>
                </a:solidFill>
              </a:rPr>
              <a:t>reverse</a:t>
            </a:r>
            <a:r>
              <a:rPr lang="zh-CN" altLang="zh-CN" dirty="0">
                <a:solidFill>
                  <a:schemeClr val="bg2">
                    <a:lumMod val="25000"/>
                  </a:schemeClr>
                </a:solidFill>
              </a:rPr>
              <a:t>（</a:t>
            </a:r>
            <a:r>
              <a:rPr lang="en-US" altLang="zh-CN" dirty="0">
                <a:solidFill>
                  <a:schemeClr val="bg2">
                    <a:lumMod val="25000"/>
                  </a:schemeClr>
                </a:solidFill>
              </a:rPr>
              <a:t>n/10</a:t>
            </a:r>
            <a:r>
              <a:rPr lang="zh-CN" altLang="zh-CN" dirty="0">
                <a:solidFill>
                  <a:schemeClr val="bg2">
                    <a:lumMod val="25000"/>
                  </a:schemeClr>
                </a:solidFill>
              </a:rPr>
              <a:t>）输出前</a:t>
            </a:r>
            <a:r>
              <a:rPr lang="en-US" altLang="zh-CN" dirty="0">
                <a:solidFill>
                  <a:schemeClr val="bg2">
                    <a:lumMod val="25000"/>
                  </a:schemeClr>
                </a:solidFill>
              </a:rPr>
              <a:t>n-1</a:t>
            </a:r>
            <a:r>
              <a:rPr lang="zh-CN" altLang="zh-CN" dirty="0">
                <a:solidFill>
                  <a:schemeClr val="bg2">
                    <a:lumMod val="25000"/>
                  </a:schemeClr>
                </a:solidFill>
              </a:rPr>
              <a:t>位。</a:t>
            </a:r>
          </a:p>
          <a:p>
            <a:pPr marL="0" indent="0">
              <a:buNone/>
            </a:pPr>
            <a:r>
              <a:rPr lang="en-US" altLang="zh-CN" dirty="0">
                <a:solidFill>
                  <a:schemeClr val="bg2">
                    <a:lumMod val="25000"/>
                  </a:schemeClr>
                </a:solidFill>
              </a:rPr>
              <a:t>    </a:t>
            </a:r>
            <a:r>
              <a:rPr lang="zh-CN" altLang="zh-CN" dirty="0">
                <a:solidFill>
                  <a:schemeClr val="bg2">
                    <a:lumMod val="25000"/>
                  </a:schemeClr>
                </a:solidFill>
              </a:rPr>
              <a:t>编写程序：</a:t>
            </a:r>
          </a:p>
          <a:p>
            <a:pPr marL="0" indent="0">
              <a:buNone/>
            </a:pPr>
            <a:r>
              <a:rPr lang="en-US" altLang="zh-CN" dirty="0">
                <a:solidFill>
                  <a:schemeClr val="bg2">
                    <a:lumMod val="25000"/>
                  </a:schemeClr>
                </a:solidFill>
              </a:rPr>
              <a:t>#include&lt;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main</a:t>
            </a:r>
            <a:r>
              <a:rPr lang="zh-CN" altLang="zh-CN" dirty="0">
                <a:solidFill>
                  <a:schemeClr val="bg2">
                    <a:lumMod val="25000"/>
                  </a:schemeClr>
                </a:solidFill>
              </a:rPr>
              <a:t>（）</a:t>
            </a:r>
          </a:p>
          <a:p>
            <a:pPr marL="0" indent="0">
              <a:buNone/>
            </a:pPr>
            <a:r>
              <a:rPr lang="en-US" altLang="zh-CN" dirty="0">
                <a:solidFill>
                  <a:schemeClr val="bg2">
                    <a:lumMod val="25000"/>
                  </a:schemeClr>
                </a:solidFill>
              </a:rPr>
              <a:t>{  void reverse</a:t>
            </a:r>
            <a:r>
              <a:rPr lang="zh-CN" altLang="zh-CN" dirty="0">
                <a:solidFill>
                  <a:schemeClr val="bg2">
                    <a:lumMod val="25000"/>
                  </a:schemeClr>
                </a:solidFill>
              </a:rPr>
              <a:t>（</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num</a:t>
            </a:r>
            <a:r>
              <a:rPr lang="zh-CN" altLang="zh-CN" dirty="0">
                <a:solidFill>
                  <a:schemeClr val="bg2">
                    <a:lumMod val="25000"/>
                  </a:schemeClr>
                </a:solidFill>
              </a:rPr>
              <a:t>）</a:t>
            </a: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函数原型声明</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n;</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"enter  a  integer  n="</a:t>
            </a:r>
            <a:r>
              <a:rPr lang="zh-CN" altLang="zh-CN" dirty="0">
                <a:solidFill>
                  <a:schemeClr val="bg2">
                    <a:lumMod val="25000"/>
                  </a:schemeClr>
                </a:solidFill>
              </a:rPr>
              <a:t>）；</a:t>
            </a:r>
          </a:p>
          <a:p>
            <a:pPr marL="0" indent="0">
              <a:buNone/>
            </a:pPr>
            <a:r>
              <a:rPr lang="en-US" altLang="zh-CN" dirty="0">
                <a:solidFill>
                  <a:schemeClr val="bg2">
                    <a:lumMod val="25000"/>
                  </a:schemeClr>
                </a:solidFill>
              </a:rPr>
              <a:t>   </a:t>
            </a:r>
            <a:r>
              <a:rPr lang="en-US" altLang="zh-CN" dirty="0" err="1">
                <a:solidFill>
                  <a:schemeClr val="bg2">
                    <a:lumMod val="25000"/>
                  </a:schemeClr>
                </a:solidFill>
              </a:rPr>
              <a:t>scanf</a:t>
            </a:r>
            <a:r>
              <a:rPr lang="zh-CN" altLang="zh-CN" dirty="0">
                <a:solidFill>
                  <a:schemeClr val="bg2">
                    <a:lumMod val="25000"/>
                  </a:schemeClr>
                </a:solidFill>
              </a:rPr>
              <a:t>（</a:t>
            </a:r>
            <a:r>
              <a:rPr lang="en-US" altLang="zh-CN" dirty="0">
                <a:solidFill>
                  <a:schemeClr val="bg2">
                    <a:lumMod val="25000"/>
                  </a:schemeClr>
                </a:solidFill>
              </a:rPr>
              <a:t>"%</a:t>
            </a:r>
            <a:r>
              <a:rPr lang="en-US" altLang="zh-CN" dirty="0" err="1">
                <a:solidFill>
                  <a:schemeClr val="bg2">
                    <a:lumMod val="25000"/>
                  </a:schemeClr>
                </a:solidFill>
              </a:rPr>
              <a:t>d",&amp;n</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reverse</a:t>
            </a:r>
            <a:r>
              <a:rPr lang="zh-CN" altLang="zh-CN" dirty="0">
                <a:solidFill>
                  <a:schemeClr val="bg2">
                    <a:lumMod val="25000"/>
                  </a:schemeClr>
                </a:solidFill>
              </a:rPr>
              <a:t>（</a:t>
            </a:r>
            <a:r>
              <a:rPr lang="en-US" altLang="zh-CN" dirty="0">
                <a:solidFill>
                  <a:schemeClr val="bg2">
                    <a:lumMod val="25000"/>
                  </a:schemeClr>
                </a:solidFill>
              </a:rPr>
              <a:t>n</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6802027" y="1281953"/>
            <a:ext cx="4785539" cy="4105835"/>
          </a:xfrm>
          <a:prstGeom prst="rect">
            <a:avLst/>
          </a:prstGeom>
        </p:spPr>
        <p:txBody>
          <a:bodyPr vert="horz" lIns="91440" tIns="45720" rIns="91440" bIns="45720" rtlCol="0">
            <a:normAutofit fontScale="925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Font typeface="Wingdings" panose="05000000000000000000" pitchFamily="2" charset="2"/>
              <a:buNone/>
            </a:pPr>
            <a:r>
              <a:rPr lang="en-US" altLang="zh-CN" sz="1600" dirty="0" smtClean="0">
                <a:solidFill>
                  <a:schemeClr val="bg2">
                    <a:lumMod val="25000"/>
                  </a:schemeClr>
                </a:solidFill>
              </a:rPr>
              <a:t>void reverse</a:t>
            </a:r>
            <a:r>
              <a:rPr lang="zh-CN" altLang="en-US" sz="1600" dirty="0" smtClean="0">
                <a:solidFill>
                  <a:schemeClr val="bg2">
                    <a:lumMod val="25000"/>
                  </a:schemeClr>
                </a:solidFill>
              </a:rPr>
              <a:t>（</a:t>
            </a:r>
            <a:r>
              <a:rPr lang="en-US" altLang="zh-CN" sz="1600" dirty="0" err="1" smtClean="0">
                <a:solidFill>
                  <a:schemeClr val="bg2">
                    <a:lumMod val="25000"/>
                  </a:schemeClr>
                </a:solidFill>
              </a:rPr>
              <a:t>int</a:t>
            </a:r>
            <a:r>
              <a:rPr lang="zh-CN" altLang="en-US" sz="1600" dirty="0" smtClean="0">
                <a:solidFill>
                  <a:schemeClr val="bg2">
                    <a:lumMod val="25000"/>
                  </a:schemeClr>
                </a:solidFill>
              </a:rPr>
              <a:t> </a:t>
            </a:r>
            <a:r>
              <a:rPr lang="en-US" altLang="zh-CN" sz="1600" dirty="0" err="1" smtClean="0">
                <a:solidFill>
                  <a:schemeClr val="bg2">
                    <a:lumMod val="25000"/>
                  </a:schemeClr>
                </a:solidFill>
              </a:rPr>
              <a:t>num</a:t>
            </a:r>
            <a:r>
              <a:rPr lang="zh-CN" altLang="en-US" sz="1600" dirty="0" smtClean="0">
                <a:solidFill>
                  <a:schemeClr val="bg2">
                    <a:lumMod val="25000"/>
                  </a:schemeClr>
                </a:solidFill>
              </a:rPr>
              <a:t>）</a:t>
            </a:r>
          </a:p>
          <a:p>
            <a:pPr marL="0" indent="0">
              <a:buFont typeface="Wingdings" panose="05000000000000000000" pitchFamily="2" charset="2"/>
              <a:buNone/>
            </a:pPr>
            <a:r>
              <a:rPr lang="en-US" altLang="zh-CN" sz="1600" dirty="0" smtClean="0">
                <a:solidFill>
                  <a:schemeClr val="bg2">
                    <a:lumMod val="25000"/>
                  </a:schemeClr>
                </a:solidFill>
              </a:rPr>
              <a:t>{     if</a:t>
            </a:r>
            <a:r>
              <a:rPr lang="zh-CN" altLang="en-US" sz="1600" dirty="0" smtClean="0">
                <a:solidFill>
                  <a:schemeClr val="bg2">
                    <a:lumMod val="25000"/>
                  </a:schemeClr>
                </a:solidFill>
              </a:rPr>
              <a:t>（</a:t>
            </a:r>
            <a:r>
              <a:rPr lang="en-US" altLang="zh-CN" sz="1600" dirty="0" err="1" smtClean="0">
                <a:solidFill>
                  <a:schemeClr val="bg2">
                    <a:lumMod val="25000"/>
                  </a:schemeClr>
                </a:solidFill>
              </a:rPr>
              <a:t>num</a:t>
            </a:r>
            <a:r>
              <a:rPr lang="en-US" altLang="zh-CN" sz="1600" dirty="0" smtClean="0">
                <a:solidFill>
                  <a:schemeClr val="bg2">
                    <a:lumMod val="25000"/>
                  </a:schemeClr>
                </a:solidFill>
              </a:rPr>
              <a:t>&lt;=9</a:t>
            </a:r>
            <a:r>
              <a:rPr lang="zh-CN" altLang="en-US" sz="1600" dirty="0" smtClean="0">
                <a:solidFill>
                  <a:schemeClr val="bg2">
                    <a:lumMod val="25000"/>
                  </a:schemeClr>
                </a:solidFill>
              </a:rPr>
              <a:t>）</a:t>
            </a:r>
          </a:p>
          <a:p>
            <a:pPr marL="0" indent="0">
              <a:buFont typeface="Wingdings" panose="05000000000000000000" pitchFamily="2" charset="2"/>
              <a:buNone/>
            </a:pPr>
            <a:r>
              <a:rPr lang="zh-CN" altLang="en-US" sz="1600" dirty="0" smtClean="0">
                <a:solidFill>
                  <a:schemeClr val="bg2">
                    <a:lumMod val="25000"/>
                  </a:schemeClr>
                </a:solidFill>
              </a:rPr>
              <a:t>          </a:t>
            </a:r>
            <a:r>
              <a:rPr lang="en-US" altLang="zh-CN" sz="1600" dirty="0" err="1" smtClean="0">
                <a:solidFill>
                  <a:schemeClr val="bg2">
                    <a:lumMod val="25000"/>
                  </a:schemeClr>
                </a:solidFill>
              </a:rPr>
              <a:t>printf</a:t>
            </a:r>
            <a:r>
              <a:rPr lang="zh-CN" altLang="en-US" sz="1600" dirty="0" smtClean="0">
                <a:solidFill>
                  <a:schemeClr val="bg2">
                    <a:lumMod val="25000"/>
                  </a:schemeClr>
                </a:solidFill>
              </a:rPr>
              <a:t>（</a:t>
            </a:r>
            <a:r>
              <a:rPr lang="en-US" altLang="zh-CN" sz="1600" dirty="0" smtClean="0">
                <a:solidFill>
                  <a:schemeClr val="bg2">
                    <a:lumMod val="25000"/>
                  </a:schemeClr>
                </a:solidFill>
              </a:rPr>
              <a:t>"%d",</a:t>
            </a:r>
            <a:r>
              <a:rPr lang="en-US" altLang="zh-CN" sz="1600" dirty="0" err="1" smtClean="0">
                <a:solidFill>
                  <a:schemeClr val="bg2">
                    <a:lumMod val="25000"/>
                  </a:schemeClr>
                </a:solidFill>
              </a:rPr>
              <a:t>num</a:t>
            </a:r>
            <a:r>
              <a:rPr lang="zh-CN" altLang="en-US" sz="1600" dirty="0" smtClean="0">
                <a:solidFill>
                  <a:schemeClr val="bg2">
                    <a:lumMod val="25000"/>
                  </a:schemeClr>
                </a:solidFill>
              </a:rPr>
              <a:t>）</a:t>
            </a:r>
            <a:r>
              <a:rPr lang="en-US" altLang="zh-CN" sz="1600" dirty="0" smtClean="0">
                <a:solidFill>
                  <a:schemeClr val="bg2">
                    <a:lumMod val="25000"/>
                  </a:schemeClr>
                </a:solidFill>
              </a:rPr>
              <a:t>;              /*</a:t>
            </a:r>
            <a:r>
              <a:rPr lang="zh-CN" altLang="en-US" sz="1600" dirty="0" smtClean="0">
                <a:solidFill>
                  <a:schemeClr val="bg2">
                    <a:lumMod val="25000"/>
                  </a:schemeClr>
                </a:solidFill>
              </a:rPr>
              <a:t>递归出口*</a:t>
            </a:r>
            <a:r>
              <a:rPr lang="en-US" altLang="zh-CN" sz="1600" dirty="0" smtClean="0">
                <a:solidFill>
                  <a:schemeClr val="bg2">
                    <a:lumMod val="25000"/>
                  </a:schemeClr>
                </a:solidFill>
              </a:rPr>
              <a:t>/</a:t>
            </a:r>
            <a:endParaRPr lang="zh-CN" altLang="en-US" sz="1600" dirty="0" smtClean="0">
              <a:solidFill>
                <a:schemeClr val="bg2">
                  <a:lumMod val="25000"/>
                </a:schemeClr>
              </a:solidFill>
            </a:endParaRPr>
          </a:p>
          <a:p>
            <a:pPr marL="0" indent="0">
              <a:buFont typeface="Wingdings" panose="05000000000000000000" pitchFamily="2" charset="2"/>
              <a:buNone/>
            </a:pPr>
            <a:r>
              <a:rPr lang="zh-CN" altLang="en-US" sz="1600" dirty="0" smtClean="0">
                <a:solidFill>
                  <a:schemeClr val="bg2">
                    <a:lumMod val="25000"/>
                  </a:schemeClr>
                </a:solidFill>
              </a:rPr>
              <a:t>      </a:t>
            </a:r>
            <a:r>
              <a:rPr lang="en-US" altLang="zh-CN" sz="1600" dirty="0" smtClean="0">
                <a:solidFill>
                  <a:schemeClr val="bg2">
                    <a:lumMod val="25000"/>
                  </a:schemeClr>
                </a:solidFill>
              </a:rPr>
              <a:t>else</a:t>
            </a:r>
            <a:endParaRPr lang="zh-CN" altLang="en-US" sz="1600" dirty="0" smtClean="0">
              <a:solidFill>
                <a:schemeClr val="bg2">
                  <a:lumMod val="25000"/>
                </a:schemeClr>
              </a:solidFill>
            </a:endParaRPr>
          </a:p>
          <a:p>
            <a:pPr marL="0" indent="0">
              <a:buFont typeface="Wingdings" panose="05000000000000000000" pitchFamily="2" charset="2"/>
              <a:buNone/>
            </a:pPr>
            <a:r>
              <a:rPr lang="zh-CN" altLang="en-US" sz="1600" dirty="0" smtClean="0">
                <a:solidFill>
                  <a:schemeClr val="bg2">
                    <a:lumMod val="25000"/>
                  </a:schemeClr>
                </a:solidFill>
              </a:rPr>
              <a:t>      </a:t>
            </a:r>
            <a:r>
              <a:rPr lang="en-US" altLang="zh-CN" sz="1600" dirty="0" smtClean="0">
                <a:solidFill>
                  <a:schemeClr val="bg2">
                    <a:lumMod val="25000"/>
                  </a:schemeClr>
                </a:solidFill>
              </a:rPr>
              <a:t>{   </a:t>
            </a:r>
            <a:r>
              <a:rPr lang="en-US" altLang="zh-CN" sz="1600" dirty="0" err="1" smtClean="0">
                <a:solidFill>
                  <a:schemeClr val="bg2">
                    <a:lumMod val="25000"/>
                  </a:schemeClr>
                </a:solidFill>
              </a:rPr>
              <a:t>printf</a:t>
            </a:r>
            <a:r>
              <a:rPr lang="zh-CN" altLang="en-US" sz="1600" dirty="0" smtClean="0">
                <a:solidFill>
                  <a:schemeClr val="bg2">
                    <a:lumMod val="25000"/>
                  </a:schemeClr>
                </a:solidFill>
              </a:rPr>
              <a:t>（</a:t>
            </a:r>
            <a:r>
              <a:rPr lang="en-US" altLang="zh-CN" sz="1600" dirty="0" smtClean="0">
                <a:solidFill>
                  <a:schemeClr val="bg2">
                    <a:lumMod val="25000"/>
                  </a:schemeClr>
                </a:solidFill>
              </a:rPr>
              <a:t>"%d",num%10</a:t>
            </a:r>
            <a:r>
              <a:rPr lang="zh-CN" altLang="en-US" sz="1600" dirty="0" smtClean="0">
                <a:solidFill>
                  <a:schemeClr val="bg2">
                    <a:lumMod val="25000"/>
                  </a:schemeClr>
                </a:solidFill>
              </a:rPr>
              <a:t>）</a:t>
            </a:r>
            <a:r>
              <a:rPr lang="en-US" altLang="zh-CN" sz="1600" dirty="0" smtClean="0">
                <a:solidFill>
                  <a:schemeClr val="bg2">
                    <a:lumMod val="25000"/>
                  </a:schemeClr>
                </a:solidFill>
              </a:rPr>
              <a:t>;      </a:t>
            </a:r>
            <a:endParaRPr lang="zh-CN" altLang="en-US" sz="1600" dirty="0" smtClean="0">
              <a:solidFill>
                <a:schemeClr val="bg2">
                  <a:lumMod val="25000"/>
                </a:schemeClr>
              </a:solidFill>
            </a:endParaRPr>
          </a:p>
          <a:p>
            <a:pPr marL="0" indent="0">
              <a:buFont typeface="Wingdings" panose="05000000000000000000" pitchFamily="2" charset="2"/>
              <a:buNone/>
            </a:pPr>
            <a:r>
              <a:rPr lang="zh-CN" altLang="en-US" sz="1600" dirty="0" smtClean="0">
                <a:solidFill>
                  <a:schemeClr val="bg2">
                    <a:lumMod val="25000"/>
                  </a:schemeClr>
                </a:solidFill>
              </a:rPr>
              <a:t>          </a:t>
            </a:r>
            <a:r>
              <a:rPr lang="en-US" altLang="zh-CN" sz="1600" dirty="0" smtClean="0">
                <a:solidFill>
                  <a:schemeClr val="bg2">
                    <a:lumMod val="25000"/>
                  </a:schemeClr>
                </a:solidFill>
              </a:rPr>
              <a:t>reverse</a:t>
            </a:r>
            <a:r>
              <a:rPr lang="zh-CN" altLang="en-US" sz="1600" dirty="0" smtClean="0">
                <a:solidFill>
                  <a:schemeClr val="bg2">
                    <a:lumMod val="25000"/>
                  </a:schemeClr>
                </a:solidFill>
              </a:rPr>
              <a:t>（</a:t>
            </a:r>
            <a:r>
              <a:rPr lang="en-US" altLang="zh-CN" sz="1600" dirty="0" err="1" smtClean="0">
                <a:solidFill>
                  <a:schemeClr val="bg2">
                    <a:lumMod val="25000"/>
                  </a:schemeClr>
                </a:solidFill>
              </a:rPr>
              <a:t>num</a:t>
            </a:r>
            <a:r>
              <a:rPr lang="en-US" altLang="zh-CN" sz="1600" dirty="0" smtClean="0">
                <a:solidFill>
                  <a:schemeClr val="bg2">
                    <a:lumMod val="25000"/>
                  </a:schemeClr>
                </a:solidFill>
              </a:rPr>
              <a:t>/10</a:t>
            </a:r>
            <a:r>
              <a:rPr lang="zh-CN" altLang="en-US" sz="1600" dirty="0" smtClean="0">
                <a:solidFill>
                  <a:schemeClr val="bg2">
                    <a:lumMod val="25000"/>
                  </a:schemeClr>
                </a:solidFill>
              </a:rPr>
              <a:t>）</a:t>
            </a:r>
            <a:r>
              <a:rPr lang="en-US" altLang="zh-CN" sz="1600" dirty="0" smtClean="0">
                <a:solidFill>
                  <a:schemeClr val="bg2">
                    <a:lumMod val="25000"/>
                  </a:schemeClr>
                </a:solidFill>
              </a:rPr>
              <a:t>;                /*</a:t>
            </a:r>
            <a:r>
              <a:rPr lang="zh-CN" altLang="en-US" sz="1600" dirty="0" smtClean="0">
                <a:solidFill>
                  <a:schemeClr val="bg2">
                    <a:lumMod val="25000"/>
                  </a:schemeClr>
                </a:solidFill>
              </a:rPr>
              <a:t>递归调用*</a:t>
            </a:r>
            <a:r>
              <a:rPr lang="en-US" altLang="zh-CN" sz="1600" dirty="0" smtClean="0">
                <a:solidFill>
                  <a:schemeClr val="bg2">
                    <a:lumMod val="25000"/>
                  </a:schemeClr>
                </a:solidFill>
              </a:rPr>
              <a:t>/</a:t>
            </a:r>
            <a:endParaRPr lang="zh-CN" altLang="en-US" sz="1600" dirty="0" smtClean="0">
              <a:solidFill>
                <a:schemeClr val="bg2">
                  <a:lumMod val="25000"/>
                </a:schemeClr>
              </a:solidFill>
            </a:endParaRPr>
          </a:p>
          <a:p>
            <a:pPr marL="0" indent="0">
              <a:buFont typeface="Wingdings" panose="05000000000000000000" pitchFamily="2" charset="2"/>
              <a:buNone/>
            </a:pPr>
            <a:r>
              <a:rPr lang="zh-CN" altLang="en-US" sz="1600" dirty="0" smtClean="0">
                <a:solidFill>
                  <a:schemeClr val="bg2">
                    <a:lumMod val="25000"/>
                  </a:schemeClr>
                </a:solidFill>
              </a:rPr>
              <a:t>      </a:t>
            </a:r>
            <a:r>
              <a:rPr lang="en-US" altLang="zh-CN" sz="1600" dirty="0" smtClean="0">
                <a:solidFill>
                  <a:schemeClr val="bg2">
                    <a:lumMod val="25000"/>
                  </a:schemeClr>
                </a:solidFill>
              </a:rPr>
              <a:t>}</a:t>
            </a:r>
            <a:endParaRPr lang="zh-CN" altLang="en-US" sz="1600" dirty="0" smtClean="0">
              <a:solidFill>
                <a:schemeClr val="bg2">
                  <a:lumMod val="25000"/>
                </a:schemeClr>
              </a:solidFill>
            </a:endParaRPr>
          </a:p>
          <a:p>
            <a:pPr marL="0" indent="0">
              <a:buFont typeface="Wingdings" panose="05000000000000000000" pitchFamily="2" charset="2"/>
              <a:buNone/>
            </a:pPr>
            <a:r>
              <a:rPr lang="en-US" altLang="zh-CN" sz="1600" dirty="0" smtClean="0">
                <a:solidFill>
                  <a:schemeClr val="bg2">
                    <a:lumMod val="25000"/>
                  </a:schemeClr>
                </a:solidFill>
              </a:rPr>
              <a:t>}</a:t>
            </a:r>
            <a:endParaRPr lang="zh-CN" altLang="en-US" sz="1600" dirty="0" smtClean="0">
              <a:solidFill>
                <a:schemeClr val="bg2">
                  <a:lumMod val="25000"/>
                </a:schemeClr>
              </a:solidFill>
            </a:endParaRPr>
          </a:p>
          <a:p>
            <a:pPr marL="0" indent="0">
              <a:buFont typeface="Wingdings" panose="05000000000000000000" pitchFamily="2" charset="2"/>
              <a:buNone/>
            </a:pPr>
            <a:r>
              <a:rPr lang="zh-CN" altLang="en-US" sz="1600" dirty="0" smtClean="0">
                <a:solidFill>
                  <a:schemeClr val="bg2">
                    <a:lumMod val="25000"/>
                  </a:schemeClr>
                </a:solidFill>
              </a:rPr>
              <a:t>    运行结果：</a:t>
            </a:r>
          </a:p>
          <a:p>
            <a:pPr marL="0" indent="0">
              <a:buFont typeface="Wingdings" panose="05000000000000000000" pitchFamily="2" charset="2"/>
              <a:buNone/>
            </a:pPr>
            <a:r>
              <a:rPr lang="zh-CN" altLang="en-US" sz="1600" dirty="0" smtClean="0">
                <a:solidFill>
                  <a:schemeClr val="bg2">
                    <a:lumMod val="25000"/>
                  </a:schemeClr>
                </a:solidFill>
              </a:rPr>
              <a:t>    </a:t>
            </a:r>
            <a:r>
              <a:rPr lang="en-US" altLang="zh-CN" sz="1600" dirty="0" smtClean="0">
                <a:solidFill>
                  <a:schemeClr val="bg2">
                    <a:lumMod val="25000"/>
                  </a:schemeClr>
                </a:solidFill>
              </a:rPr>
              <a:t>enter  a  integer n=</a:t>
            </a:r>
            <a:r>
              <a:rPr lang="en-US" altLang="zh-CN" sz="1600" u="sng" dirty="0" smtClean="0">
                <a:solidFill>
                  <a:schemeClr val="bg2">
                    <a:lumMod val="25000"/>
                  </a:schemeClr>
                </a:solidFill>
              </a:rPr>
              <a:t>1235</a:t>
            </a:r>
            <a:endParaRPr lang="zh-CN" altLang="en-US" sz="1600" dirty="0" smtClean="0">
              <a:solidFill>
                <a:schemeClr val="bg2">
                  <a:lumMod val="25000"/>
                </a:schemeClr>
              </a:solidFill>
            </a:endParaRPr>
          </a:p>
          <a:p>
            <a:pPr marL="0" indent="0">
              <a:buFont typeface="Wingdings" panose="05000000000000000000" pitchFamily="2" charset="2"/>
              <a:buNone/>
            </a:pPr>
            <a:r>
              <a:rPr lang="zh-CN" altLang="en-US" sz="1600" dirty="0" smtClean="0">
                <a:solidFill>
                  <a:schemeClr val="bg2">
                    <a:lumMod val="25000"/>
                  </a:schemeClr>
                </a:solidFill>
              </a:rPr>
              <a:t>    </a:t>
            </a:r>
            <a:r>
              <a:rPr lang="en-US" altLang="zh-CN" sz="1600" dirty="0" smtClean="0">
                <a:solidFill>
                  <a:schemeClr val="bg2">
                    <a:lumMod val="25000"/>
                  </a:schemeClr>
                </a:solidFill>
              </a:rPr>
              <a:t>5321</a:t>
            </a:r>
            <a:endParaRPr lang="zh-CN" altLang="en-US" sz="1600" dirty="0"/>
          </a:p>
        </p:txBody>
      </p:sp>
    </p:spTree>
    <p:extLst>
      <p:ext uri="{BB962C8B-B14F-4D97-AF65-F5344CB8AC3E}">
        <p14:creationId xmlns:p14="http://schemas.microsoft.com/office/powerpoint/2010/main" val="26876003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317813"/>
            <a:ext cx="11193880" cy="4777882"/>
          </a:xfrm>
        </p:spPr>
        <p:txBody>
          <a:bodyPr>
            <a:normAutofit/>
          </a:bodyPr>
          <a:lstStyle/>
          <a:p>
            <a:pPr marL="0" indent="0">
              <a:buNone/>
            </a:pPr>
            <a:r>
              <a:rPr lang="en-US" altLang="zh-CN" sz="1800" b="1" dirty="0">
                <a:solidFill>
                  <a:schemeClr val="bg2">
                    <a:lumMod val="25000"/>
                  </a:schemeClr>
                </a:solidFill>
                <a:cs typeface="+mj-cs"/>
              </a:rPr>
              <a:t>7.6 </a:t>
            </a:r>
            <a:r>
              <a:rPr lang="zh-CN" altLang="zh-CN" sz="1800" b="1" dirty="0">
                <a:solidFill>
                  <a:schemeClr val="bg2">
                    <a:lumMod val="25000"/>
                  </a:schemeClr>
                </a:solidFill>
                <a:cs typeface="+mj-cs"/>
              </a:rPr>
              <a:t>数组作为函数的参数</a:t>
            </a:r>
          </a:p>
          <a:p>
            <a:pPr marL="179388" indent="-179388"/>
            <a:r>
              <a:rPr lang="zh-CN" altLang="zh-CN" sz="1800" dirty="0" smtClean="0">
                <a:solidFill>
                  <a:schemeClr val="bg2">
                    <a:lumMod val="25000"/>
                  </a:schemeClr>
                </a:solidFill>
                <a:cs typeface="+mj-cs"/>
              </a:rPr>
              <a:t>调用</a:t>
            </a:r>
            <a:r>
              <a:rPr lang="zh-CN" altLang="zh-CN" sz="1800" dirty="0">
                <a:solidFill>
                  <a:schemeClr val="bg2">
                    <a:lumMod val="25000"/>
                  </a:schemeClr>
                </a:solidFill>
                <a:cs typeface="+mj-cs"/>
              </a:rPr>
              <a:t>有参函数时，需要提供实参，且实参可以是常量、变量或表达式。数组中的每个元素作用与普通变量相当，因此数组元素也可以用作函数实参，其用法与变量作实参相同，向形参传递数组元素的值。此外，数组名也可以作函数的形参和实参，传递的是数组的第一个元素的地址。</a:t>
            </a:r>
          </a:p>
          <a:p>
            <a:pPr marL="0" indent="0">
              <a:buNone/>
            </a:pPr>
            <a:r>
              <a:rPr lang="en-US" altLang="zh-CN" sz="1800" b="1" dirty="0">
                <a:solidFill>
                  <a:schemeClr val="bg2">
                    <a:lumMod val="25000"/>
                  </a:schemeClr>
                </a:solidFill>
                <a:cs typeface="+mj-cs"/>
              </a:rPr>
              <a:t>7.6.1</a:t>
            </a:r>
            <a:r>
              <a:rPr lang="zh-CN" altLang="zh-CN" sz="1800" b="1" dirty="0">
                <a:solidFill>
                  <a:schemeClr val="bg2">
                    <a:lumMod val="25000"/>
                  </a:schemeClr>
                </a:solidFill>
                <a:cs typeface="+mj-cs"/>
              </a:rPr>
              <a:t>数组元素作函数的参数</a:t>
            </a:r>
            <a:endParaRPr lang="zh-CN" altLang="zh-CN" sz="1800" dirty="0">
              <a:solidFill>
                <a:schemeClr val="bg2">
                  <a:lumMod val="25000"/>
                </a:schemeClr>
              </a:solidFill>
              <a:cs typeface="+mj-cs"/>
            </a:endParaRPr>
          </a:p>
          <a:p>
            <a:pPr marL="179388" indent="-179388"/>
            <a:r>
              <a:rPr lang="zh-CN" altLang="zh-CN" sz="1800" dirty="0" smtClean="0">
                <a:solidFill>
                  <a:schemeClr val="bg2">
                    <a:lumMod val="25000"/>
                  </a:schemeClr>
                </a:solidFill>
                <a:cs typeface="+mj-cs"/>
              </a:rPr>
              <a:t>用</a:t>
            </a:r>
            <a:r>
              <a:rPr lang="zh-CN" altLang="zh-CN" sz="1800" dirty="0">
                <a:solidFill>
                  <a:schemeClr val="bg2">
                    <a:lumMod val="25000"/>
                  </a:schemeClr>
                </a:solidFill>
                <a:cs typeface="+mj-cs"/>
              </a:rPr>
              <a:t>数组元素作函数实参时，向形参变量传递的是数组元素的值，例如，调用语句“</a:t>
            </a:r>
            <a:r>
              <a:rPr lang="en-US" altLang="zh-CN" sz="1800" dirty="0">
                <a:solidFill>
                  <a:schemeClr val="bg2">
                    <a:lumMod val="25000"/>
                  </a:schemeClr>
                </a:solidFill>
                <a:cs typeface="+mj-cs"/>
              </a:rPr>
              <a:t>max</a:t>
            </a:r>
            <a:r>
              <a:rPr lang="zh-CN" altLang="zh-CN" sz="1800" dirty="0">
                <a:solidFill>
                  <a:schemeClr val="bg2">
                    <a:lumMod val="25000"/>
                  </a:schemeClr>
                </a:solidFill>
                <a:cs typeface="+mj-cs"/>
              </a:rPr>
              <a:t>（</a:t>
            </a:r>
            <a:r>
              <a:rPr lang="en-US" altLang="zh-CN" sz="1800" dirty="0">
                <a:solidFill>
                  <a:schemeClr val="bg2">
                    <a:lumMod val="25000"/>
                  </a:schemeClr>
                </a:solidFill>
                <a:cs typeface="+mj-cs"/>
              </a:rPr>
              <a:t>a[1],m</a:t>
            </a:r>
            <a:r>
              <a:rPr lang="zh-CN" altLang="zh-CN" sz="1800" dirty="0">
                <a:solidFill>
                  <a:schemeClr val="bg2">
                    <a:lumMod val="25000"/>
                  </a:schemeClr>
                </a:solidFill>
                <a:cs typeface="+mj-cs"/>
              </a:rPr>
              <a:t>）</a:t>
            </a:r>
            <a:r>
              <a:rPr lang="en-US" altLang="zh-CN" sz="1800" dirty="0">
                <a:solidFill>
                  <a:schemeClr val="bg2">
                    <a:lumMod val="25000"/>
                  </a:schemeClr>
                </a:solidFill>
                <a:cs typeface="+mj-cs"/>
              </a:rPr>
              <a:t>;</a:t>
            </a:r>
            <a:r>
              <a:rPr lang="zh-CN" altLang="zh-CN" sz="1800" dirty="0">
                <a:solidFill>
                  <a:schemeClr val="bg2">
                    <a:lumMod val="25000"/>
                  </a:schemeClr>
                </a:solidFill>
                <a:cs typeface="+mj-cs"/>
              </a:rPr>
              <a:t>”表示求变量</a:t>
            </a:r>
            <a:r>
              <a:rPr lang="en-US" altLang="zh-CN" sz="1800" dirty="0">
                <a:solidFill>
                  <a:schemeClr val="bg2">
                    <a:lumMod val="25000"/>
                  </a:schemeClr>
                </a:solidFill>
                <a:cs typeface="+mj-cs"/>
              </a:rPr>
              <a:t>m</a:t>
            </a:r>
            <a:r>
              <a:rPr lang="zh-CN" altLang="zh-CN" sz="1800" dirty="0">
                <a:solidFill>
                  <a:schemeClr val="bg2">
                    <a:lumMod val="25000"/>
                  </a:schemeClr>
                </a:solidFill>
                <a:cs typeface="+mj-cs"/>
              </a:rPr>
              <a:t>和</a:t>
            </a:r>
            <a:r>
              <a:rPr lang="en-US" altLang="zh-CN" sz="1800" dirty="0">
                <a:solidFill>
                  <a:schemeClr val="bg2">
                    <a:lumMod val="25000"/>
                  </a:schemeClr>
                </a:solidFill>
                <a:cs typeface="+mj-cs"/>
              </a:rPr>
              <a:t>a[1]</a:t>
            </a:r>
            <a:r>
              <a:rPr lang="zh-CN" altLang="zh-CN" sz="1800" dirty="0">
                <a:solidFill>
                  <a:schemeClr val="bg2">
                    <a:lumMod val="25000"/>
                  </a:schemeClr>
                </a:solidFill>
                <a:cs typeface="+mj-cs"/>
              </a:rPr>
              <a:t>中值的最大者；调用语句“</a:t>
            </a:r>
            <a:r>
              <a:rPr lang="en-US" altLang="zh-CN" sz="1800" dirty="0">
                <a:solidFill>
                  <a:schemeClr val="bg2">
                    <a:lumMod val="25000"/>
                  </a:schemeClr>
                </a:solidFill>
                <a:cs typeface="+mj-cs"/>
              </a:rPr>
              <a:t>max</a:t>
            </a:r>
            <a:r>
              <a:rPr lang="zh-CN" altLang="zh-CN" sz="1800" dirty="0">
                <a:solidFill>
                  <a:schemeClr val="bg2">
                    <a:lumMod val="25000"/>
                  </a:schemeClr>
                </a:solidFill>
                <a:cs typeface="+mj-cs"/>
              </a:rPr>
              <a:t>（</a:t>
            </a:r>
            <a:r>
              <a:rPr lang="en-US" altLang="zh-CN" sz="1800" dirty="0">
                <a:solidFill>
                  <a:schemeClr val="bg2">
                    <a:lumMod val="25000"/>
                  </a:schemeClr>
                </a:solidFill>
                <a:cs typeface="+mj-cs"/>
              </a:rPr>
              <a:t>a[5],a[6]</a:t>
            </a:r>
            <a:r>
              <a:rPr lang="zh-CN" altLang="zh-CN" sz="1800" dirty="0">
                <a:solidFill>
                  <a:schemeClr val="bg2">
                    <a:lumMod val="25000"/>
                  </a:schemeClr>
                </a:solidFill>
                <a:cs typeface="+mj-cs"/>
              </a:rPr>
              <a:t>）</a:t>
            </a:r>
            <a:r>
              <a:rPr lang="en-US" altLang="zh-CN" sz="1800" dirty="0">
                <a:solidFill>
                  <a:schemeClr val="bg2">
                    <a:lumMod val="25000"/>
                  </a:schemeClr>
                </a:solidFill>
                <a:cs typeface="+mj-cs"/>
              </a:rPr>
              <a:t>;</a:t>
            </a:r>
            <a:r>
              <a:rPr lang="zh-CN" altLang="zh-CN" sz="1800" dirty="0">
                <a:solidFill>
                  <a:schemeClr val="bg2">
                    <a:lumMod val="25000"/>
                  </a:schemeClr>
                </a:solidFill>
                <a:cs typeface="+mj-cs"/>
              </a:rPr>
              <a:t>”表示求</a:t>
            </a:r>
            <a:r>
              <a:rPr lang="en-US" altLang="zh-CN" sz="1800" dirty="0">
                <a:solidFill>
                  <a:schemeClr val="bg2">
                    <a:lumMod val="25000"/>
                  </a:schemeClr>
                </a:solidFill>
                <a:cs typeface="+mj-cs"/>
              </a:rPr>
              <a:t>a[5]</a:t>
            </a:r>
            <a:r>
              <a:rPr lang="zh-CN" altLang="zh-CN" sz="1800" dirty="0">
                <a:solidFill>
                  <a:schemeClr val="bg2">
                    <a:lumMod val="25000"/>
                  </a:schemeClr>
                </a:solidFill>
                <a:cs typeface="+mj-cs"/>
              </a:rPr>
              <a:t>和</a:t>
            </a:r>
            <a:r>
              <a:rPr lang="en-US" altLang="zh-CN" sz="1800" dirty="0">
                <a:solidFill>
                  <a:schemeClr val="bg2">
                    <a:lumMod val="25000"/>
                  </a:schemeClr>
                </a:solidFill>
                <a:cs typeface="+mj-cs"/>
              </a:rPr>
              <a:t>a[6]</a:t>
            </a:r>
            <a:r>
              <a:rPr lang="zh-CN" altLang="zh-CN" sz="1800" dirty="0">
                <a:solidFill>
                  <a:schemeClr val="bg2">
                    <a:lumMod val="25000"/>
                  </a:schemeClr>
                </a:solidFill>
                <a:cs typeface="+mj-cs"/>
              </a:rPr>
              <a:t>中值的最大者。</a:t>
            </a:r>
          </a:p>
          <a:p>
            <a:pPr marL="0" indent="0">
              <a:buNone/>
            </a:pPr>
            <a:r>
              <a:rPr lang="en-US" altLang="zh-CN" sz="1800" dirty="0">
                <a:solidFill>
                  <a:schemeClr val="bg2">
                    <a:lumMod val="25000"/>
                  </a:schemeClr>
                </a:solidFill>
                <a:cs typeface="+mj-cs"/>
              </a:rPr>
              <a:t>    </a:t>
            </a:r>
            <a:r>
              <a:rPr lang="zh-CN" altLang="zh-CN" sz="1800" dirty="0">
                <a:solidFill>
                  <a:schemeClr val="bg2">
                    <a:lumMod val="25000"/>
                  </a:schemeClr>
                </a:solidFill>
                <a:cs typeface="+mj-cs"/>
              </a:rPr>
              <a:t>数组元素可以作为函数实参使用，但不能作为函数形参。因为数组是一个整体，在内存中需要占用一段连续的内存空间，而形参是在函数调用时临时分配的存储单元，不可能为数组中的某个元素单独分配存储单元。</a:t>
            </a:r>
          </a:p>
          <a:p>
            <a:pPr marL="0" indent="0">
              <a:buNone/>
            </a:pPr>
            <a:endParaRPr lang="zh-CN" altLang="en-US" sz="1800" dirty="0"/>
          </a:p>
        </p:txBody>
      </p:sp>
    </p:spTree>
    <p:extLst>
      <p:ext uri="{BB962C8B-B14F-4D97-AF65-F5344CB8AC3E}">
        <p14:creationId xmlns:p14="http://schemas.microsoft.com/office/powerpoint/2010/main" val="39783033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3" name="内容占位符 2"/>
          <p:cNvSpPr>
            <a:spLocks noGrp="1"/>
          </p:cNvSpPr>
          <p:nvPr>
            <p:ph sz="quarter" idx="10"/>
          </p:nvPr>
        </p:nvSpPr>
        <p:spPr>
          <a:xfrm>
            <a:off x="539496" y="1304649"/>
            <a:ext cx="5995775" cy="5033398"/>
          </a:xfrm>
        </p:spPr>
        <p:txBody>
          <a:bodyPr>
            <a:normAutofit fontScale="550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7.7</a:t>
            </a:r>
            <a:r>
              <a:rPr lang="zh-CN" altLang="zh-CN" dirty="0">
                <a:solidFill>
                  <a:schemeClr val="bg2">
                    <a:lumMod val="25000"/>
                  </a:schemeClr>
                </a:solidFill>
              </a:rPr>
              <a:t>编写程序，用传值方式求</a:t>
            </a:r>
            <a:r>
              <a:rPr lang="en-US" altLang="zh-CN" dirty="0">
                <a:solidFill>
                  <a:schemeClr val="bg2">
                    <a:lumMod val="25000"/>
                  </a:schemeClr>
                </a:solidFill>
              </a:rPr>
              <a:t>15</a:t>
            </a:r>
            <a:r>
              <a:rPr lang="zh-CN" altLang="zh-CN" dirty="0">
                <a:solidFill>
                  <a:schemeClr val="bg2">
                    <a:lumMod val="25000"/>
                  </a:schemeClr>
                </a:solidFill>
              </a:rPr>
              <a:t>个数中值最大的数。</a:t>
            </a:r>
          </a:p>
          <a:p>
            <a:pPr marL="179388" indent="-179388"/>
            <a:r>
              <a:rPr lang="zh-CN" altLang="zh-CN" dirty="0" smtClean="0">
                <a:solidFill>
                  <a:schemeClr val="bg2">
                    <a:lumMod val="25000"/>
                  </a:schemeClr>
                </a:solidFill>
              </a:rPr>
              <a:t>解题</a:t>
            </a:r>
            <a:r>
              <a:rPr lang="zh-CN" altLang="zh-CN" dirty="0">
                <a:solidFill>
                  <a:schemeClr val="bg2">
                    <a:lumMod val="25000"/>
                  </a:schemeClr>
                </a:solidFill>
              </a:rPr>
              <a:t>思路：可以定义一个数组</a:t>
            </a:r>
            <a:r>
              <a:rPr lang="en-US" altLang="zh-CN" dirty="0">
                <a:solidFill>
                  <a:schemeClr val="bg2">
                    <a:lumMod val="25000"/>
                  </a:schemeClr>
                </a:solidFill>
              </a:rPr>
              <a:t>a</a:t>
            </a:r>
            <a:r>
              <a:rPr lang="zh-CN" altLang="zh-CN" dirty="0">
                <a:solidFill>
                  <a:schemeClr val="bg2">
                    <a:lumMod val="25000"/>
                  </a:schemeClr>
                </a:solidFill>
              </a:rPr>
              <a:t>，大小为</a:t>
            </a:r>
            <a:r>
              <a:rPr lang="en-US" altLang="zh-CN" dirty="0">
                <a:solidFill>
                  <a:schemeClr val="bg2">
                    <a:lumMod val="25000"/>
                  </a:schemeClr>
                </a:solidFill>
              </a:rPr>
              <a:t>15</a:t>
            </a:r>
            <a:r>
              <a:rPr lang="zh-CN" altLang="zh-CN" dirty="0">
                <a:solidFill>
                  <a:schemeClr val="bg2">
                    <a:lumMod val="25000"/>
                  </a:schemeClr>
                </a:solidFill>
              </a:rPr>
              <a:t>，用来存放</a:t>
            </a:r>
            <a:r>
              <a:rPr lang="en-US" altLang="zh-CN" dirty="0">
                <a:solidFill>
                  <a:schemeClr val="bg2">
                    <a:lumMod val="25000"/>
                  </a:schemeClr>
                </a:solidFill>
              </a:rPr>
              <a:t>15</a:t>
            </a:r>
            <a:r>
              <a:rPr lang="zh-CN" altLang="zh-CN" dirty="0">
                <a:solidFill>
                  <a:schemeClr val="bg2">
                    <a:lumMod val="25000"/>
                  </a:schemeClr>
                </a:solidFill>
              </a:rPr>
              <a:t>个数。设计一个函数</a:t>
            </a:r>
            <a:r>
              <a:rPr lang="en-US" altLang="zh-CN" dirty="0">
                <a:solidFill>
                  <a:schemeClr val="bg2">
                    <a:lumMod val="25000"/>
                  </a:schemeClr>
                </a:solidFill>
              </a:rPr>
              <a:t>max</a:t>
            </a:r>
            <a:r>
              <a:rPr lang="zh-CN" altLang="zh-CN" dirty="0">
                <a:solidFill>
                  <a:schemeClr val="bg2">
                    <a:lumMod val="25000"/>
                  </a:schemeClr>
                </a:solidFill>
              </a:rPr>
              <a:t>，用来求两个数中的最大者。在主函数中定义一个变量</a:t>
            </a:r>
            <a:r>
              <a:rPr lang="en-US" altLang="zh-CN" dirty="0">
                <a:solidFill>
                  <a:schemeClr val="bg2">
                    <a:lumMod val="25000"/>
                  </a:schemeClr>
                </a:solidFill>
              </a:rPr>
              <a:t>m</a:t>
            </a:r>
            <a:r>
              <a:rPr lang="zh-CN" altLang="zh-CN" dirty="0">
                <a:solidFill>
                  <a:schemeClr val="bg2">
                    <a:lumMod val="25000"/>
                  </a:schemeClr>
                </a:solidFill>
              </a:rPr>
              <a:t>，</a:t>
            </a:r>
            <a:r>
              <a:rPr lang="en-US" altLang="zh-CN" dirty="0">
                <a:solidFill>
                  <a:schemeClr val="bg2">
                    <a:lumMod val="25000"/>
                  </a:schemeClr>
                </a:solidFill>
              </a:rPr>
              <a:t>m</a:t>
            </a:r>
            <a:r>
              <a:rPr lang="zh-CN" altLang="zh-CN" dirty="0">
                <a:solidFill>
                  <a:schemeClr val="bg2">
                    <a:lumMod val="25000"/>
                  </a:schemeClr>
                </a:solidFill>
              </a:rPr>
              <a:t>的初值设置为</a:t>
            </a:r>
            <a:r>
              <a:rPr lang="en-US" altLang="zh-CN" dirty="0">
                <a:solidFill>
                  <a:schemeClr val="bg2">
                    <a:lumMod val="25000"/>
                  </a:schemeClr>
                </a:solidFill>
              </a:rPr>
              <a:t>a[0]</a:t>
            </a:r>
            <a:r>
              <a:rPr lang="zh-CN" altLang="zh-CN" dirty="0">
                <a:solidFill>
                  <a:schemeClr val="bg2">
                    <a:lumMod val="25000"/>
                  </a:schemeClr>
                </a:solidFill>
              </a:rPr>
              <a:t>，每次调用</a:t>
            </a:r>
            <a:r>
              <a:rPr lang="en-US" altLang="zh-CN" dirty="0">
                <a:solidFill>
                  <a:schemeClr val="bg2">
                    <a:lumMod val="25000"/>
                  </a:schemeClr>
                </a:solidFill>
              </a:rPr>
              <a:t>max</a:t>
            </a:r>
            <a:r>
              <a:rPr lang="zh-CN" altLang="zh-CN" dirty="0">
                <a:solidFill>
                  <a:schemeClr val="bg2">
                    <a:lumMod val="25000"/>
                  </a:schemeClr>
                </a:solidFill>
              </a:rPr>
              <a:t>函数后返回值存放在</a:t>
            </a:r>
            <a:r>
              <a:rPr lang="en-US" altLang="zh-CN" dirty="0">
                <a:solidFill>
                  <a:schemeClr val="bg2">
                    <a:lumMod val="25000"/>
                  </a:schemeClr>
                </a:solidFill>
              </a:rPr>
              <a:t>m</a:t>
            </a:r>
            <a:r>
              <a:rPr lang="zh-CN" altLang="zh-CN" dirty="0">
                <a:solidFill>
                  <a:schemeClr val="bg2">
                    <a:lumMod val="25000"/>
                  </a:schemeClr>
                </a:solidFill>
              </a:rPr>
              <a:t>中。依次将数组元素</a:t>
            </a:r>
            <a:r>
              <a:rPr lang="en-US" altLang="zh-CN" dirty="0">
                <a:solidFill>
                  <a:schemeClr val="bg2">
                    <a:lumMod val="25000"/>
                  </a:schemeClr>
                </a:solidFill>
              </a:rPr>
              <a:t>a[1]~a[14]</a:t>
            </a:r>
            <a:r>
              <a:rPr lang="zh-CN" altLang="zh-CN" dirty="0">
                <a:solidFill>
                  <a:schemeClr val="bg2">
                    <a:lumMod val="25000"/>
                  </a:schemeClr>
                </a:solidFill>
              </a:rPr>
              <a:t>与</a:t>
            </a:r>
            <a:r>
              <a:rPr lang="en-US" altLang="zh-CN" dirty="0">
                <a:solidFill>
                  <a:schemeClr val="bg2">
                    <a:lumMod val="25000"/>
                  </a:schemeClr>
                </a:solidFill>
              </a:rPr>
              <a:t>m</a:t>
            </a:r>
            <a:r>
              <a:rPr lang="zh-CN" altLang="zh-CN" dirty="0">
                <a:solidFill>
                  <a:schemeClr val="bg2">
                    <a:lumMod val="25000"/>
                  </a:schemeClr>
                </a:solidFill>
              </a:rPr>
              <a:t>比较，最后得到的</a:t>
            </a:r>
            <a:r>
              <a:rPr lang="en-US" altLang="zh-CN" dirty="0">
                <a:solidFill>
                  <a:schemeClr val="bg2">
                    <a:lumMod val="25000"/>
                  </a:schemeClr>
                </a:solidFill>
              </a:rPr>
              <a:t>m</a:t>
            </a:r>
            <a:r>
              <a:rPr lang="zh-CN" altLang="zh-CN" dirty="0">
                <a:solidFill>
                  <a:schemeClr val="bg2">
                    <a:lumMod val="25000"/>
                  </a:schemeClr>
                </a:solidFill>
              </a:rPr>
              <a:t>值就是</a:t>
            </a:r>
            <a:r>
              <a:rPr lang="en-US" altLang="zh-CN" dirty="0">
                <a:solidFill>
                  <a:schemeClr val="bg2">
                    <a:lumMod val="25000"/>
                  </a:schemeClr>
                </a:solidFill>
              </a:rPr>
              <a:t>15</a:t>
            </a:r>
            <a:r>
              <a:rPr lang="zh-CN" altLang="zh-CN" dirty="0">
                <a:solidFill>
                  <a:schemeClr val="bg2">
                    <a:lumMod val="25000"/>
                  </a:schemeClr>
                </a:solidFill>
              </a:rPr>
              <a:t>个数中的最大值。</a:t>
            </a:r>
          </a:p>
          <a:p>
            <a:pPr marL="0" indent="0">
              <a:buNone/>
            </a:pPr>
            <a:r>
              <a:rPr lang="en-US" altLang="zh-CN" dirty="0">
                <a:solidFill>
                  <a:schemeClr val="bg2">
                    <a:lumMod val="25000"/>
                  </a:schemeClr>
                </a:solidFill>
              </a:rPr>
              <a:t>    </a:t>
            </a:r>
            <a:r>
              <a:rPr lang="zh-CN" altLang="zh-CN" dirty="0">
                <a:solidFill>
                  <a:schemeClr val="bg2">
                    <a:lumMod val="25000"/>
                  </a:schemeClr>
                </a:solidFill>
              </a:rPr>
              <a:t>编写程序：</a:t>
            </a:r>
          </a:p>
          <a:p>
            <a:pPr marL="0" indent="0">
              <a:buNone/>
            </a:pPr>
            <a:r>
              <a:rPr lang="en-US" altLang="zh-CN" dirty="0">
                <a:solidFill>
                  <a:schemeClr val="bg2">
                    <a:lumMod val="25000"/>
                  </a:schemeClr>
                </a:solidFill>
              </a:rPr>
              <a:t>#include&lt;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main</a:t>
            </a:r>
            <a:r>
              <a:rPr lang="zh-CN" altLang="zh-CN" dirty="0">
                <a:solidFill>
                  <a:schemeClr val="bg2">
                    <a:lumMod val="25000"/>
                  </a:schemeClr>
                </a:solidFill>
              </a:rPr>
              <a:t>（）</a:t>
            </a: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max</a:t>
            </a:r>
            <a:r>
              <a:rPr lang="zh-CN" altLang="zh-CN" dirty="0">
                <a:solidFill>
                  <a:schemeClr val="bg2">
                    <a:lumMod val="25000"/>
                  </a:schemeClr>
                </a:solidFill>
              </a:rPr>
              <a:t>（</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x,int</a:t>
            </a:r>
            <a:r>
              <a:rPr lang="en-US" altLang="zh-CN" dirty="0">
                <a:solidFill>
                  <a:schemeClr val="bg2">
                    <a:lumMod val="25000"/>
                  </a:schemeClr>
                </a:solidFill>
              </a:rPr>
              <a:t> y</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函数原型声明</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a[15],</a:t>
            </a:r>
            <a:r>
              <a:rPr lang="en-US" altLang="zh-CN" dirty="0" err="1">
                <a:solidFill>
                  <a:schemeClr val="bg2">
                    <a:lumMod val="25000"/>
                  </a:schemeClr>
                </a:solidFill>
              </a:rPr>
              <a:t>m,i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"enter 15 integer numbers</a:t>
            </a:r>
            <a:r>
              <a:rPr lang="zh-CN" altLang="zh-CN" dirty="0">
                <a:solidFill>
                  <a:schemeClr val="bg2">
                    <a:lumMod val="25000"/>
                  </a:schemeClr>
                </a:solidFill>
              </a:rPr>
              <a:t>：</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for</a:t>
            </a:r>
            <a:r>
              <a:rPr lang="zh-CN"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=0;i&lt;15;i++</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输入</a:t>
            </a:r>
            <a:r>
              <a:rPr lang="en-US" altLang="zh-CN" dirty="0">
                <a:solidFill>
                  <a:schemeClr val="bg2">
                    <a:lumMod val="25000"/>
                  </a:schemeClr>
                </a:solidFill>
              </a:rPr>
              <a:t>15</a:t>
            </a:r>
            <a:r>
              <a:rPr lang="zh-CN" altLang="zh-CN" dirty="0">
                <a:solidFill>
                  <a:schemeClr val="bg2">
                    <a:lumMod val="25000"/>
                  </a:schemeClr>
                </a:solidFill>
              </a:rPr>
              <a:t>个整数给</a:t>
            </a:r>
            <a:r>
              <a:rPr lang="en-US" altLang="zh-CN" dirty="0">
                <a:solidFill>
                  <a:schemeClr val="bg2">
                    <a:lumMod val="25000"/>
                  </a:schemeClr>
                </a:solidFill>
              </a:rPr>
              <a:t>a[0]~a[14]*/</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scanf</a:t>
            </a:r>
            <a:r>
              <a:rPr lang="zh-CN" altLang="zh-CN" dirty="0">
                <a:solidFill>
                  <a:schemeClr val="bg2">
                    <a:lumMod val="25000"/>
                  </a:schemeClr>
                </a:solidFill>
              </a:rPr>
              <a:t>（</a:t>
            </a:r>
            <a:r>
              <a:rPr lang="en-US" altLang="zh-CN" dirty="0">
                <a:solidFill>
                  <a:schemeClr val="bg2">
                    <a:lumMod val="25000"/>
                  </a:schemeClr>
                </a:solidFill>
              </a:rPr>
              <a:t>"%</a:t>
            </a:r>
            <a:r>
              <a:rPr lang="en-US" altLang="zh-CN" dirty="0" err="1">
                <a:solidFill>
                  <a:schemeClr val="bg2">
                    <a:lumMod val="25000"/>
                  </a:schemeClr>
                </a:solidFill>
              </a:rPr>
              <a:t>d",&amp;a</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"\n"</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for</a:t>
            </a:r>
            <a:r>
              <a:rPr lang="zh-CN"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=1,m=a[0];</a:t>
            </a:r>
            <a:r>
              <a:rPr lang="en-US" altLang="zh-CN" dirty="0" err="1">
                <a:solidFill>
                  <a:schemeClr val="bg2">
                    <a:lumMod val="25000"/>
                  </a:schemeClr>
                </a:solidFill>
              </a:rPr>
              <a:t>i</a:t>
            </a:r>
            <a:r>
              <a:rPr lang="en-US" altLang="zh-CN" dirty="0">
                <a:solidFill>
                  <a:schemeClr val="bg2">
                    <a:lumMod val="25000"/>
                  </a:schemeClr>
                </a:solidFill>
              </a:rPr>
              <a:t>&lt;15;i++</a:t>
            </a:r>
            <a:r>
              <a:rPr lang="zh-CN" altLang="zh-CN" dirty="0">
                <a:solidFill>
                  <a:schemeClr val="bg2">
                    <a:lumMod val="25000"/>
                  </a:schemeClr>
                </a:solidFill>
              </a:rPr>
              <a:t>）</a:t>
            </a:r>
          </a:p>
          <a:p>
            <a:pPr marL="0" indent="0">
              <a:buNone/>
            </a:pPr>
            <a:r>
              <a:rPr lang="en-US" altLang="zh-CN" dirty="0">
                <a:solidFill>
                  <a:schemeClr val="bg2">
                    <a:lumMod val="25000"/>
                  </a:schemeClr>
                </a:solidFill>
              </a:rPr>
              <a:t>      {  if</a:t>
            </a:r>
            <a:r>
              <a:rPr lang="zh-CN" altLang="zh-CN" dirty="0">
                <a:solidFill>
                  <a:schemeClr val="bg2">
                    <a:lumMod val="25000"/>
                  </a:schemeClr>
                </a:solidFill>
              </a:rPr>
              <a:t>（</a:t>
            </a:r>
            <a:r>
              <a:rPr lang="en-US" altLang="zh-CN" dirty="0">
                <a:solidFill>
                  <a:schemeClr val="bg2">
                    <a:lumMod val="25000"/>
                  </a:schemeClr>
                </a:solidFill>
              </a:rPr>
              <a:t>max</a:t>
            </a:r>
            <a:r>
              <a:rPr lang="zh-CN" altLang="zh-CN" dirty="0">
                <a:solidFill>
                  <a:schemeClr val="bg2">
                    <a:lumMod val="25000"/>
                  </a:schemeClr>
                </a:solidFill>
              </a:rPr>
              <a:t>（</a:t>
            </a:r>
            <a:r>
              <a:rPr lang="en-US" altLang="zh-CN" dirty="0" err="1">
                <a:solidFill>
                  <a:schemeClr val="bg2">
                    <a:lumMod val="25000"/>
                  </a:schemeClr>
                </a:solidFill>
              </a:rPr>
              <a:t>m,a</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&gt;m</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若</a:t>
            </a:r>
            <a:r>
              <a:rPr lang="en-US" altLang="zh-CN" dirty="0">
                <a:solidFill>
                  <a:schemeClr val="bg2">
                    <a:lumMod val="25000"/>
                  </a:schemeClr>
                </a:solidFill>
              </a:rPr>
              <a:t>max</a:t>
            </a:r>
            <a:r>
              <a:rPr lang="zh-CN" altLang="zh-CN" dirty="0">
                <a:solidFill>
                  <a:schemeClr val="bg2">
                    <a:lumMod val="25000"/>
                  </a:schemeClr>
                </a:solidFill>
              </a:rPr>
              <a:t>的返回值大于</a:t>
            </a:r>
            <a:r>
              <a:rPr lang="en-US" altLang="zh-CN" dirty="0">
                <a:solidFill>
                  <a:schemeClr val="bg2">
                    <a:lumMod val="25000"/>
                  </a:schemeClr>
                </a:solidFill>
              </a:rPr>
              <a:t>m*/</a:t>
            </a:r>
            <a:endParaRPr lang="zh-CN" altLang="zh-CN" dirty="0">
              <a:solidFill>
                <a:schemeClr val="bg2">
                  <a:lumMod val="25000"/>
                </a:schemeClr>
              </a:solidFill>
            </a:endParaRPr>
          </a:p>
          <a:p>
            <a:pPr marL="0" indent="0">
              <a:buNone/>
            </a:pPr>
            <a:r>
              <a:rPr lang="en-US" altLang="zh-CN" dirty="0">
                <a:solidFill>
                  <a:schemeClr val="bg2">
                    <a:lumMod val="25000"/>
                  </a:schemeClr>
                </a:solidFill>
              </a:rPr>
              <a:t>            m= max</a:t>
            </a:r>
            <a:r>
              <a:rPr lang="zh-CN" altLang="zh-CN" dirty="0">
                <a:solidFill>
                  <a:schemeClr val="bg2">
                    <a:lumMod val="25000"/>
                  </a:schemeClr>
                </a:solidFill>
              </a:rPr>
              <a:t>（</a:t>
            </a:r>
            <a:r>
              <a:rPr lang="en-US" altLang="zh-CN" dirty="0" err="1">
                <a:solidFill>
                  <a:schemeClr val="bg2">
                    <a:lumMod val="25000"/>
                  </a:schemeClr>
                </a:solidFill>
              </a:rPr>
              <a:t>m,a</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        /*max</a:t>
            </a:r>
            <a:r>
              <a:rPr lang="zh-CN" altLang="zh-CN" dirty="0">
                <a:solidFill>
                  <a:schemeClr val="bg2">
                    <a:lumMod val="25000"/>
                  </a:schemeClr>
                </a:solidFill>
              </a:rPr>
              <a:t>函数返回值取代</a:t>
            </a:r>
            <a:r>
              <a:rPr lang="en-US" altLang="zh-CN" dirty="0">
                <a:solidFill>
                  <a:schemeClr val="bg2">
                    <a:lumMod val="25000"/>
                  </a:schemeClr>
                </a:solidFill>
              </a:rPr>
              <a:t>m</a:t>
            </a:r>
            <a:r>
              <a:rPr lang="zh-CN" altLang="zh-CN" dirty="0">
                <a:solidFill>
                  <a:schemeClr val="bg2">
                    <a:lumMod val="25000"/>
                  </a:schemeClr>
                </a:solidFill>
              </a:rPr>
              <a:t>的原值</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"The largest number is %d\</a:t>
            </a:r>
            <a:r>
              <a:rPr lang="en-US" altLang="zh-CN" dirty="0" err="1">
                <a:solidFill>
                  <a:schemeClr val="bg2">
                    <a:lumMod val="25000"/>
                  </a:schemeClr>
                </a:solidFill>
              </a:rPr>
              <a:t>n",m</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7386918" y="1543184"/>
            <a:ext cx="4200648" cy="4660087"/>
          </a:xfrm>
          <a:prstGeom prst="rect">
            <a:avLst/>
          </a:prstGeom>
        </p:spPr>
        <p:txBody>
          <a:bodyPr vert="horz" lIns="91440" tIns="45720" rIns="91440" bIns="45720" rtlCol="0">
            <a:normAutofit/>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12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12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12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12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12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en-US" altLang="zh-CN" dirty="0" err="1">
                <a:solidFill>
                  <a:schemeClr val="bg2">
                    <a:lumMod val="25000"/>
                  </a:schemeClr>
                </a:solidFill>
              </a:rPr>
              <a:t>int</a:t>
            </a:r>
            <a:r>
              <a:rPr lang="en-US" altLang="zh-CN" dirty="0">
                <a:solidFill>
                  <a:schemeClr val="bg2">
                    <a:lumMod val="25000"/>
                  </a:schemeClr>
                </a:solidFill>
              </a:rPr>
              <a:t> max</a:t>
            </a:r>
            <a:r>
              <a:rPr lang="zh-CN" altLang="zh-CN" dirty="0">
                <a:solidFill>
                  <a:schemeClr val="bg2">
                    <a:lumMod val="25000"/>
                  </a:schemeClr>
                </a:solidFill>
              </a:rPr>
              <a:t>（</a:t>
            </a:r>
            <a:r>
              <a:rPr lang="en-US" altLang="zh-CN" dirty="0" err="1">
                <a:solidFill>
                  <a:schemeClr val="bg2">
                    <a:lumMod val="25000"/>
                  </a:schemeClr>
                </a:solidFill>
              </a:rPr>
              <a:t>int</a:t>
            </a:r>
            <a:r>
              <a:rPr lang="en-US" altLang="zh-CN" dirty="0">
                <a:solidFill>
                  <a:schemeClr val="bg2">
                    <a:lumMod val="25000"/>
                  </a:schemeClr>
                </a:solidFill>
              </a:rPr>
              <a:t> x</a:t>
            </a:r>
            <a:r>
              <a:rPr lang="zh-CN" altLang="zh-CN" dirty="0">
                <a:solidFill>
                  <a:schemeClr val="bg2">
                    <a:lumMod val="25000"/>
                  </a:schemeClr>
                </a:solidFill>
              </a:rPr>
              <a:t>，</a:t>
            </a:r>
            <a:r>
              <a:rPr lang="en-US" altLang="zh-CN" dirty="0" err="1">
                <a:solidFill>
                  <a:schemeClr val="bg2">
                    <a:lumMod val="25000"/>
                  </a:schemeClr>
                </a:solidFill>
              </a:rPr>
              <a:t>int</a:t>
            </a:r>
            <a:r>
              <a:rPr lang="en-US" altLang="zh-CN" dirty="0">
                <a:solidFill>
                  <a:schemeClr val="bg2">
                    <a:lumMod val="25000"/>
                  </a:schemeClr>
                </a:solidFill>
              </a:rPr>
              <a:t> y</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定义</a:t>
            </a:r>
            <a:r>
              <a:rPr lang="en-US" altLang="zh-CN" dirty="0">
                <a:solidFill>
                  <a:schemeClr val="bg2">
                    <a:lumMod val="25000"/>
                  </a:schemeClr>
                </a:solidFill>
              </a:rPr>
              <a:t>max</a:t>
            </a:r>
            <a:r>
              <a:rPr lang="zh-CN" altLang="zh-CN" dirty="0">
                <a:solidFill>
                  <a:schemeClr val="bg2">
                    <a:lumMod val="25000"/>
                  </a:schemeClr>
                </a:solidFill>
              </a:rPr>
              <a:t>函数</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z;</a:t>
            </a:r>
            <a:endParaRPr lang="zh-CN" altLang="zh-CN" dirty="0">
              <a:solidFill>
                <a:schemeClr val="bg2">
                  <a:lumMod val="25000"/>
                </a:schemeClr>
              </a:solidFill>
            </a:endParaRPr>
          </a:p>
          <a:p>
            <a:pPr marL="0" indent="0">
              <a:buNone/>
            </a:pPr>
            <a:r>
              <a:rPr lang="en-US" altLang="zh-CN" dirty="0">
                <a:solidFill>
                  <a:schemeClr val="bg2">
                    <a:lumMod val="25000"/>
                  </a:schemeClr>
                </a:solidFill>
              </a:rPr>
              <a:t>   if</a:t>
            </a:r>
            <a:r>
              <a:rPr lang="zh-CN" altLang="zh-CN" dirty="0">
                <a:solidFill>
                  <a:schemeClr val="bg2">
                    <a:lumMod val="25000"/>
                  </a:schemeClr>
                </a:solidFill>
              </a:rPr>
              <a:t>（</a:t>
            </a:r>
            <a:r>
              <a:rPr lang="en-US" altLang="zh-CN" dirty="0">
                <a:solidFill>
                  <a:schemeClr val="bg2">
                    <a:lumMod val="25000"/>
                  </a:schemeClr>
                </a:solidFill>
              </a:rPr>
              <a:t>x&gt;y</a:t>
            </a:r>
            <a:r>
              <a:rPr lang="zh-CN" altLang="zh-CN" dirty="0">
                <a:solidFill>
                  <a:schemeClr val="bg2">
                    <a:lumMod val="25000"/>
                  </a:schemeClr>
                </a:solidFill>
              </a:rPr>
              <a:t>）</a:t>
            </a:r>
          </a:p>
          <a:p>
            <a:pPr marL="0" indent="0">
              <a:buNone/>
            </a:pPr>
            <a:r>
              <a:rPr lang="en-US" altLang="zh-CN" dirty="0">
                <a:solidFill>
                  <a:schemeClr val="bg2">
                    <a:lumMod val="25000"/>
                  </a:schemeClr>
                </a:solidFill>
              </a:rPr>
              <a:t>      z=x;</a:t>
            </a:r>
            <a:endParaRPr lang="zh-CN" altLang="zh-CN" dirty="0">
              <a:solidFill>
                <a:schemeClr val="bg2">
                  <a:lumMod val="25000"/>
                </a:schemeClr>
              </a:solidFill>
            </a:endParaRPr>
          </a:p>
          <a:p>
            <a:pPr marL="0" indent="0">
              <a:buNone/>
            </a:pPr>
            <a:r>
              <a:rPr lang="en-US" altLang="zh-CN" dirty="0">
                <a:solidFill>
                  <a:schemeClr val="bg2">
                    <a:lumMod val="25000"/>
                  </a:schemeClr>
                </a:solidFill>
              </a:rPr>
              <a:t>   else</a:t>
            </a:r>
            <a:endParaRPr lang="zh-CN" altLang="zh-CN" dirty="0">
              <a:solidFill>
                <a:schemeClr val="bg2">
                  <a:lumMod val="25000"/>
                </a:schemeClr>
              </a:solidFill>
            </a:endParaRPr>
          </a:p>
          <a:p>
            <a:pPr marL="0" indent="0">
              <a:buNone/>
            </a:pPr>
            <a:r>
              <a:rPr lang="en-US" altLang="zh-CN" dirty="0">
                <a:solidFill>
                  <a:schemeClr val="bg2">
                    <a:lumMod val="25000"/>
                  </a:schemeClr>
                </a:solidFill>
              </a:rPr>
              <a:t>      z=y;</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(z);</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p>
          <a:p>
            <a:pPr marL="0" indent="0">
              <a:buNone/>
            </a:pPr>
            <a:endParaRPr lang="zh-CN" altLang="zh-CN" dirty="0">
              <a:solidFill>
                <a:schemeClr val="bg2">
                  <a:lumMod val="25000"/>
                </a:schemeClr>
              </a:solidFill>
            </a:endParaRPr>
          </a:p>
          <a:p>
            <a:r>
              <a:rPr lang="zh-CN" altLang="en-US" dirty="0" smtClean="0">
                <a:solidFill>
                  <a:schemeClr val="bg2">
                    <a:lumMod val="25000"/>
                  </a:schemeClr>
                </a:solidFill>
              </a:rPr>
              <a:t>运行</a:t>
            </a:r>
            <a:r>
              <a:rPr lang="zh-CN" altLang="en-US" dirty="0" smtClean="0">
                <a:solidFill>
                  <a:schemeClr val="bg2">
                    <a:lumMod val="25000"/>
                  </a:schemeClr>
                </a:solidFill>
              </a:rPr>
              <a:t>结果：</a:t>
            </a:r>
          </a:p>
          <a:p>
            <a:pPr marL="0" indent="0">
              <a:buFont typeface="Wingdings" panose="05000000000000000000" pitchFamily="2" charset="2"/>
              <a:buNone/>
            </a:pPr>
            <a:r>
              <a:rPr lang="zh-CN" altLang="en-US" dirty="0" smtClean="0">
                <a:solidFill>
                  <a:schemeClr val="bg2">
                    <a:lumMod val="25000"/>
                  </a:schemeClr>
                </a:solidFill>
              </a:rPr>
              <a:t>    </a:t>
            </a:r>
            <a:r>
              <a:rPr lang="en-US" altLang="zh-CN" dirty="0" smtClean="0">
                <a:solidFill>
                  <a:schemeClr val="bg2">
                    <a:lumMod val="25000"/>
                  </a:schemeClr>
                </a:solidFill>
              </a:rPr>
              <a:t>enter 15 integer numbers</a:t>
            </a:r>
            <a:r>
              <a:rPr lang="zh-CN" altLang="en-US" dirty="0" smtClean="0">
                <a:solidFill>
                  <a:schemeClr val="bg2">
                    <a:lumMod val="25000"/>
                  </a:schemeClr>
                </a:solidFill>
              </a:rPr>
              <a:t>：</a:t>
            </a:r>
            <a:endParaRPr lang="en-US" altLang="zh-CN" dirty="0" smtClean="0">
              <a:solidFill>
                <a:schemeClr val="bg2">
                  <a:lumMod val="25000"/>
                </a:schemeClr>
              </a:solidFill>
            </a:endParaRPr>
          </a:p>
          <a:p>
            <a:pPr marL="0" indent="0">
              <a:buFont typeface="Wingdings" panose="05000000000000000000" pitchFamily="2" charset="2"/>
              <a:buNone/>
            </a:pPr>
            <a:r>
              <a:rPr lang="en-US" altLang="zh-CN" dirty="0">
                <a:solidFill>
                  <a:schemeClr val="bg2">
                    <a:lumMod val="25000"/>
                  </a:schemeClr>
                </a:solidFill>
              </a:rPr>
              <a:t> </a:t>
            </a:r>
            <a:r>
              <a:rPr lang="en-US" altLang="zh-CN" dirty="0" smtClean="0">
                <a:solidFill>
                  <a:schemeClr val="bg2">
                    <a:lumMod val="25000"/>
                  </a:schemeClr>
                </a:solidFill>
              </a:rPr>
              <a:t>   1 6 67 78 -34 96 3 8 345 65 11 23 56 -9 35</a:t>
            </a:r>
          </a:p>
          <a:p>
            <a:pPr marL="0" indent="0">
              <a:buFont typeface="Wingdings" panose="05000000000000000000" pitchFamily="2" charset="2"/>
              <a:buNone/>
            </a:pPr>
            <a:r>
              <a:rPr lang="en-US" altLang="zh-CN" dirty="0" smtClean="0">
                <a:solidFill>
                  <a:schemeClr val="bg2">
                    <a:lumMod val="25000"/>
                  </a:schemeClr>
                </a:solidFill>
              </a:rPr>
              <a:t>    The largest number is 345</a:t>
            </a:r>
            <a:endParaRPr lang="en-US" altLang="zh-CN" dirty="0"/>
          </a:p>
        </p:txBody>
      </p:sp>
    </p:spTree>
    <p:extLst>
      <p:ext uri="{BB962C8B-B14F-4D97-AF65-F5344CB8AC3E}">
        <p14:creationId xmlns:p14="http://schemas.microsoft.com/office/powerpoint/2010/main" val="10493438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a:bodyPr>
          <a:lstStyle/>
          <a:p>
            <a:pPr marL="0" indent="0">
              <a:buNone/>
            </a:pPr>
            <a:r>
              <a:rPr lang="en-US" altLang="zh-CN" sz="1800" b="1" dirty="0">
                <a:solidFill>
                  <a:schemeClr val="bg2">
                    <a:lumMod val="25000"/>
                  </a:schemeClr>
                </a:solidFill>
                <a:cs typeface="+mj-cs"/>
              </a:rPr>
              <a:t>7.6.2</a:t>
            </a:r>
            <a:r>
              <a:rPr lang="zh-CN" altLang="zh-CN" sz="1800" b="1" dirty="0">
                <a:solidFill>
                  <a:schemeClr val="bg2">
                    <a:lumMod val="25000"/>
                  </a:schemeClr>
                </a:solidFill>
                <a:cs typeface="+mj-cs"/>
              </a:rPr>
              <a:t>一维数组名作函数的参数</a:t>
            </a:r>
            <a:endParaRPr lang="zh-CN" altLang="zh-CN" sz="1800" dirty="0">
              <a:solidFill>
                <a:schemeClr val="bg2">
                  <a:lumMod val="25000"/>
                </a:schemeClr>
              </a:solidFill>
              <a:cs typeface="+mj-cs"/>
            </a:endParaRPr>
          </a:p>
          <a:p>
            <a:pPr marL="0" indent="0">
              <a:buNone/>
            </a:pPr>
            <a:r>
              <a:rPr lang="en-US" altLang="zh-CN" sz="1800" dirty="0">
                <a:solidFill>
                  <a:schemeClr val="bg2">
                    <a:lumMod val="25000"/>
                  </a:schemeClr>
                </a:solidFill>
                <a:cs typeface="+mj-cs"/>
              </a:rPr>
              <a:t>    </a:t>
            </a:r>
            <a:r>
              <a:rPr lang="zh-CN" altLang="zh-CN" sz="1800" dirty="0">
                <a:solidFill>
                  <a:schemeClr val="bg2">
                    <a:lumMod val="25000"/>
                  </a:schemeClr>
                </a:solidFill>
                <a:cs typeface="+mj-cs"/>
              </a:rPr>
              <a:t>除可以用数组元素作为函数参数外，还可以用数组名作函数参数（包括实参和形参）。用数组元素作实参时，向形参变量传递的是数组元素的值，每次只能传送一个数据，而用数组名作函数实参时，向形参（数组名或指针变量）传递的是数组首元素的地址。数组名表示数组首元素在内存中的地址，把数组名作为函数实参来实现主调函数到被调函数大量数据传递是一个非常好的数据传递方法。用数组名作函数实参时，不是把实参数组的值传递给形参，而是把实参数组首元素的地址传递给形参数组名，这样实参数组和形参数组就占用同一段连续内存单元，如图</a:t>
            </a:r>
            <a:r>
              <a:rPr lang="en-US" altLang="zh-CN" sz="1800" dirty="0">
                <a:solidFill>
                  <a:schemeClr val="bg2">
                    <a:lumMod val="25000"/>
                  </a:schemeClr>
                </a:solidFill>
                <a:cs typeface="+mj-cs"/>
              </a:rPr>
              <a:t>7.6</a:t>
            </a:r>
            <a:r>
              <a:rPr lang="zh-CN" altLang="zh-CN" sz="1800" dirty="0">
                <a:solidFill>
                  <a:schemeClr val="bg2">
                    <a:lumMod val="25000"/>
                  </a:schemeClr>
                </a:solidFill>
                <a:cs typeface="+mj-cs"/>
              </a:rPr>
              <a:t>所示，形参数组</a:t>
            </a:r>
            <a:r>
              <a:rPr lang="en-US" altLang="zh-CN" sz="1800" dirty="0">
                <a:solidFill>
                  <a:schemeClr val="bg2">
                    <a:lumMod val="25000"/>
                  </a:schemeClr>
                </a:solidFill>
                <a:cs typeface="+mj-cs"/>
              </a:rPr>
              <a:t>b[8]</a:t>
            </a:r>
            <a:r>
              <a:rPr lang="zh-CN" altLang="zh-CN" sz="1800" dirty="0">
                <a:solidFill>
                  <a:schemeClr val="bg2">
                    <a:lumMod val="25000"/>
                  </a:schemeClr>
                </a:solidFill>
                <a:cs typeface="+mj-cs"/>
              </a:rPr>
              <a:t>各元素的值如果发生改变会使实参数组</a:t>
            </a:r>
            <a:r>
              <a:rPr lang="en-US" altLang="zh-CN" sz="1800" dirty="0">
                <a:solidFill>
                  <a:schemeClr val="bg2">
                    <a:lumMod val="25000"/>
                  </a:schemeClr>
                </a:solidFill>
                <a:cs typeface="+mj-cs"/>
              </a:rPr>
              <a:t>a[8]</a:t>
            </a:r>
            <a:r>
              <a:rPr lang="zh-CN" altLang="zh-CN" sz="1800" dirty="0">
                <a:solidFill>
                  <a:schemeClr val="bg2">
                    <a:lumMod val="25000"/>
                  </a:schemeClr>
                </a:solidFill>
                <a:cs typeface="+mj-cs"/>
              </a:rPr>
              <a:t>各元素的值发生同样的改变。</a:t>
            </a:r>
          </a:p>
          <a:p>
            <a:pPr marL="0" indent="0">
              <a:buNone/>
            </a:pPr>
            <a:r>
              <a:rPr lang="zh-CN" altLang="zh-CN" sz="1800" dirty="0">
                <a:solidFill>
                  <a:schemeClr val="bg2">
                    <a:lumMod val="25000"/>
                  </a:schemeClr>
                </a:solidFill>
                <a:cs typeface="+mj-cs"/>
              </a:rPr>
              <a:t>图</a:t>
            </a:r>
            <a:r>
              <a:rPr lang="en-US" altLang="zh-CN" sz="1800" dirty="0">
                <a:solidFill>
                  <a:schemeClr val="bg2">
                    <a:lumMod val="25000"/>
                  </a:schemeClr>
                </a:solidFill>
                <a:cs typeface="+mj-cs"/>
              </a:rPr>
              <a:t>7.6 </a:t>
            </a:r>
            <a:r>
              <a:rPr lang="zh-CN" altLang="zh-CN" sz="1800" dirty="0">
                <a:solidFill>
                  <a:schemeClr val="bg2">
                    <a:lumMod val="25000"/>
                  </a:schemeClr>
                </a:solidFill>
                <a:cs typeface="+mj-cs"/>
              </a:rPr>
              <a:t>实参数组与形参数组</a:t>
            </a:r>
          </a:p>
          <a:p>
            <a:pPr marL="0" indent="0">
              <a:buNone/>
            </a:pPr>
            <a:endParaRPr lang="zh-CN" altLang="en-US" sz="1800" dirty="0"/>
          </a:p>
        </p:txBody>
      </p:sp>
    </p:spTree>
    <p:extLst>
      <p:ext uri="{BB962C8B-B14F-4D97-AF65-F5344CB8AC3E}">
        <p14:creationId xmlns:p14="http://schemas.microsoft.com/office/powerpoint/2010/main" val="4053897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90919"/>
            <a:ext cx="11193880" cy="4804776"/>
          </a:xfrm>
        </p:spPr>
        <p:txBody>
          <a:bodyPr>
            <a:normAutofit fontScale="400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7.8</a:t>
            </a:r>
            <a:r>
              <a:rPr lang="zh-CN" altLang="zh-CN" dirty="0">
                <a:solidFill>
                  <a:schemeClr val="bg2">
                    <a:lumMod val="25000"/>
                  </a:schemeClr>
                </a:solidFill>
              </a:rPr>
              <a:t>有一个一维数组</a:t>
            </a:r>
            <a:r>
              <a:rPr lang="en-US" altLang="zh-CN" dirty="0">
                <a:solidFill>
                  <a:schemeClr val="bg2">
                    <a:lumMod val="25000"/>
                  </a:schemeClr>
                </a:solidFill>
              </a:rPr>
              <a:t>score</a:t>
            </a:r>
            <a:r>
              <a:rPr lang="zh-CN" altLang="zh-CN" dirty="0">
                <a:solidFill>
                  <a:schemeClr val="bg2">
                    <a:lumMod val="25000"/>
                  </a:schemeClr>
                </a:solidFill>
              </a:rPr>
              <a:t>，其中存放</a:t>
            </a:r>
            <a:r>
              <a:rPr lang="en-US" altLang="zh-CN" dirty="0">
                <a:solidFill>
                  <a:schemeClr val="bg2">
                    <a:lumMod val="25000"/>
                  </a:schemeClr>
                </a:solidFill>
              </a:rPr>
              <a:t>5</a:t>
            </a:r>
            <a:r>
              <a:rPr lang="zh-CN" altLang="zh-CN" dirty="0">
                <a:solidFill>
                  <a:schemeClr val="bg2">
                    <a:lumMod val="25000"/>
                  </a:schemeClr>
                </a:solidFill>
              </a:rPr>
              <a:t>个学生的成绩，求这</a:t>
            </a:r>
            <a:r>
              <a:rPr lang="en-US" altLang="zh-CN" dirty="0">
                <a:solidFill>
                  <a:schemeClr val="bg2">
                    <a:lumMod val="25000"/>
                  </a:schemeClr>
                </a:solidFill>
              </a:rPr>
              <a:t>5</a:t>
            </a:r>
            <a:r>
              <a:rPr lang="zh-CN" altLang="zh-CN" dirty="0">
                <a:solidFill>
                  <a:schemeClr val="bg2">
                    <a:lumMod val="25000"/>
                  </a:schemeClr>
                </a:solidFill>
              </a:rPr>
              <a:t>个学生的平均成绩。</a:t>
            </a:r>
          </a:p>
          <a:p>
            <a:pPr marL="0" indent="0">
              <a:buNone/>
            </a:pPr>
            <a:r>
              <a:rPr lang="en-US" altLang="zh-CN" dirty="0">
                <a:solidFill>
                  <a:schemeClr val="bg2">
                    <a:lumMod val="25000"/>
                  </a:schemeClr>
                </a:solidFill>
              </a:rPr>
              <a:t>    </a:t>
            </a:r>
            <a:r>
              <a:rPr lang="zh-CN" altLang="zh-CN" dirty="0">
                <a:solidFill>
                  <a:schemeClr val="bg2">
                    <a:lumMod val="25000"/>
                  </a:schemeClr>
                </a:solidFill>
              </a:rPr>
              <a:t>解题思路：用一个函数</a:t>
            </a:r>
            <a:r>
              <a:rPr lang="en-US" altLang="zh-CN" dirty="0" err="1">
                <a:solidFill>
                  <a:schemeClr val="bg2">
                    <a:lumMod val="25000"/>
                  </a:schemeClr>
                </a:solidFill>
              </a:rPr>
              <a:t>averge</a:t>
            </a:r>
            <a:r>
              <a:rPr lang="zh-CN" altLang="zh-CN" dirty="0">
                <a:solidFill>
                  <a:schemeClr val="bg2">
                    <a:lumMod val="25000"/>
                  </a:schemeClr>
                </a:solidFill>
              </a:rPr>
              <a:t>来求平均成绩，不使用数组元素作为该函数实参，而是用数组名作为函数实参，形参也用数组名，在</a:t>
            </a:r>
            <a:r>
              <a:rPr lang="en-US" altLang="zh-CN" dirty="0" err="1">
                <a:solidFill>
                  <a:schemeClr val="bg2">
                    <a:lumMod val="25000"/>
                  </a:schemeClr>
                </a:solidFill>
              </a:rPr>
              <a:t>averge</a:t>
            </a:r>
            <a:r>
              <a:rPr lang="zh-CN" altLang="zh-CN" dirty="0">
                <a:solidFill>
                  <a:schemeClr val="bg2">
                    <a:lumMod val="25000"/>
                  </a:schemeClr>
                </a:solidFill>
              </a:rPr>
              <a:t>函数中通过数组名引用各数组元素，求平均成绩并返回给</a:t>
            </a:r>
            <a:r>
              <a:rPr lang="en-US" altLang="zh-CN" dirty="0">
                <a:solidFill>
                  <a:schemeClr val="bg2">
                    <a:lumMod val="25000"/>
                  </a:schemeClr>
                </a:solidFill>
              </a:rPr>
              <a:t>main</a:t>
            </a:r>
            <a:r>
              <a:rPr lang="zh-CN" altLang="zh-CN" dirty="0">
                <a:solidFill>
                  <a:schemeClr val="bg2">
                    <a:lumMod val="25000"/>
                  </a:schemeClr>
                </a:solidFill>
              </a:rPr>
              <a:t>函数。</a:t>
            </a:r>
          </a:p>
          <a:p>
            <a:pPr marL="0" indent="0">
              <a:buNone/>
            </a:pPr>
            <a:r>
              <a:rPr lang="en-US" altLang="zh-CN" dirty="0">
                <a:solidFill>
                  <a:schemeClr val="bg2">
                    <a:lumMod val="25000"/>
                  </a:schemeClr>
                </a:solidFill>
              </a:rPr>
              <a:t>    </a:t>
            </a:r>
            <a:r>
              <a:rPr lang="zh-CN" altLang="zh-CN" dirty="0">
                <a:solidFill>
                  <a:schemeClr val="bg2">
                    <a:lumMod val="25000"/>
                  </a:schemeClr>
                </a:solidFill>
              </a:rPr>
              <a:t>编写程序：</a:t>
            </a:r>
          </a:p>
          <a:p>
            <a:pPr marL="0" indent="0">
              <a:buNone/>
            </a:pPr>
            <a:r>
              <a:rPr lang="en-US" altLang="zh-CN" dirty="0">
                <a:solidFill>
                  <a:schemeClr val="bg2">
                    <a:lumMod val="25000"/>
                  </a:schemeClr>
                </a:solidFill>
              </a:rPr>
              <a:t>#include&lt;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main</a:t>
            </a:r>
            <a:r>
              <a:rPr lang="zh-CN" altLang="zh-CN" dirty="0">
                <a:solidFill>
                  <a:schemeClr val="bg2">
                    <a:lumMod val="25000"/>
                  </a:schemeClr>
                </a:solidFill>
              </a:rPr>
              <a:t>（）</a:t>
            </a:r>
          </a:p>
          <a:p>
            <a:pPr marL="0" indent="0">
              <a:buNone/>
            </a:pPr>
            <a:r>
              <a:rPr lang="en-US" altLang="zh-CN" dirty="0">
                <a:solidFill>
                  <a:schemeClr val="bg2">
                    <a:lumMod val="25000"/>
                  </a:schemeClr>
                </a:solidFill>
              </a:rPr>
              <a:t>{    float average</a:t>
            </a:r>
            <a:r>
              <a:rPr lang="zh-CN" altLang="zh-CN" dirty="0">
                <a:solidFill>
                  <a:schemeClr val="bg2">
                    <a:lumMod val="25000"/>
                  </a:schemeClr>
                </a:solidFill>
              </a:rPr>
              <a:t>（</a:t>
            </a:r>
            <a:r>
              <a:rPr lang="en-US" altLang="zh-CN" dirty="0">
                <a:solidFill>
                  <a:schemeClr val="bg2">
                    <a:lumMod val="25000"/>
                  </a:schemeClr>
                </a:solidFill>
              </a:rPr>
              <a:t>float array[5]</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函数原型声明</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float score[5],aver;</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"enter 5 scores</a:t>
            </a:r>
            <a:r>
              <a:rPr lang="zh-CN" altLang="zh-CN" dirty="0">
                <a:solidFill>
                  <a:schemeClr val="bg2">
                    <a:lumMod val="25000"/>
                  </a:schemeClr>
                </a:solidFill>
              </a:rPr>
              <a:t>：</a:t>
            </a:r>
            <a:r>
              <a:rPr lang="en-US" altLang="zh-CN" dirty="0">
                <a:solidFill>
                  <a:schemeClr val="bg2">
                    <a:lumMod val="25000"/>
                  </a:schemeClr>
                </a:solidFill>
              </a:rPr>
              <a:t>\n"</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for</a:t>
            </a:r>
            <a:r>
              <a:rPr lang="zh-CN"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=0;i&lt;5;i++</a:t>
            </a:r>
            <a:r>
              <a:rPr lang="zh-CN" altLang="zh-CN" dirty="0">
                <a:solidFill>
                  <a:schemeClr val="bg2">
                    <a:lumMod val="25000"/>
                  </a:schemeClr>
                </a:solidFill>
              </a:rPr>
              <a:t>）</a:t>
            </a:r>
          </a:p>
          <a:p>
            <a:pPr marL="0" indent="0">
              <a:buNone/>
            </a:pPr>
            <a:r>
              <a:rPr lang="en-US" altLang="zh-CN" dirty="0">
                <a:solidFill>
                  <a:schemeClr val="bg2">
                    <a:lumMod val="25000"/>
                  </a:schemeClr>
                </a:solidFill>
              </a:rPr>
              <a:t>        </a:t>
            </a:r>
            <a:r>
              <a:rPr lang="en-US" altLang="zh-CN" dirty="0" err="1">
                <a:solidFill>
                  <a:schemeClr val="bg2">
                    <a:lumMod val="25000"/>
                  </a:schemeClr>
                </a:solidFill>
              </a:rPr>
              <a:t>scanf</a:t>
            </a:r>
            <a:r>
              <a:rPr lang="zh-CN" altLang="zh-CN" dirty="0">
                <a:solidFill>
                  <a:schemeClr val="bg2">
                    <a:lumMod val="25000"/>
                  </a:schemeClr>
                </a:solidFill>
              </a:rPr>
              <a:t>（</a:t>
            </a:r>
            <a:r>
              <a:rPr lang="en-US" altLang="zh-CN" dirty="0">
                <a:solidFill>
                  <a:schemeClr val="bg2">
                    <a:lumMod val="25000"/>
                  </a:schemeClr>
                </a:solidFill>
              </a:rPr>
              <a:t>"%</a:t>
            </a:r>
            <a:r>
              <a:rPr lang="en-US" altLang="zh-CN" dirty="0" err="1">
                <a:solidFill>
                  <a:schemeClr val="bg2">
                    <a:lumMod val="25000"/>
                  </a:schemeClr>
                </a:solidFill>
              </a:rPr>
              <a:t>f",&amp;score</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"\n"</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aver=average</a:t>
            </a:r>
            <a:r>
              <a:rPr lang="zh-CN" altLang="zh-CN" dirty="0">
                <a:solidFill>
                  <a:schemeClr val="bg2">
                    <a:lumMod val="25000"/>
                  </a:schemeClr>
                </a:solidFill>
              </a:rPr>
              <a:t>（</a:t>
            </a:r>
            <a:r>
              <a:rPr lang="en-US" altLang="zh-CN" dirty="0">
                <a:solidFill>
                  <a:schemeClr val="bg2">
                    <a:lumMod val="25000"/>
                  </a:schemeClr>
                </a:solidFill>
              </a:rPr>
              <a:t>score</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调用</a:t>
            </a:r>
            <a:r>
              <a:rPr lang="en-US" altLang="zh-CN" dirty="0">
                <a:solidFill>
                  <a:schemeClr val="bg2">
                    <a:lumMod val="25000"/>
                  </a:schemeClr>
                </a:solidFill>
              </a:rPr>
              <a:t>average</a:t>
            </a:r>
            <a:r>
              <a:rPr lang="zh-CN" altLang="zh-CN" dirty="0">
                <a:solidFill>
                  <a:schemeClr val="bg2">
                    <a:lumMod val="25000"/>
                  </a:schemeClr>
                </a:solidFill>
              </a:rPr>
              <a:t>函数</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 average score is %5.2f\</a:t>
            </a:r>
            <a:r>
              <a:rPr lang="en-US" altLang="zh-CN" dirty="0" err="1">
                <a:solidFill>
                  <a:schemeClr val="bg2">
                    <a:lumMod val="25000"/>
                  </a:schemeClr>
                </a:solidFill>
              </a:rPr>
              <a:t>n",aver</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0;</a:t>
            </a:r>
            <a:endParaRPr lang="zh-CN" altLang="zh-CN" dirty="0">
              <a:solidFill>
                <a:schemeClr val="bg2">
                  <a:lumMod val="25000"/>
                </a:schemeClr>
              </a:solidFill>
            </a:endParaRPr>
          </a:p>
          <a:p>
            <a:pPr marL="0" indent="0">
              <a:buNone/>
            </a:pP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float average</a:t>
            </a:r>
            <a:r>
              <a:rPr lang="zh-CN" altLang="zh-CN" dirty="0">
                <a:solidFill>
                  <a:schemeClr val="bg2">
                    <a:lumMod val="25000"/>
                  </a:schemeClr>
                </a:solidFill>
              </a:rPr>
              <a:t>（</a:t>
            </a:r>
            <a:r>
              <a:rPr lang="en-US" altLang="zh-CN" dirty="0">
                <a:solidFill>
                  <a:schemeClr val="bg2">
                    <a:lumMod val="25000"/>
                  </a:schemeClr>
                </a:solidFill>
              </a:rPr>
              <a:t>float array[5]</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定义</a:t>
            </a:r>
            <a:r>
              <a:rPr lang="en-US" altLang="zh-CN" dirty="0">
                <a:solidFill>
                  <a:schemeClr val="bg2">
                    <a:lumMod val="25000"/>
                  </a:schemeClr>
                </a:solidFill>
              </a:rPr>
              <a:t>average</a:t>
            </a:r>
            <a:r>
              <a:rPr lang="zh-CN" altLang="zh-CN" dirty="0">
                <a:solidFill>
                  <a:schemeClr val="bg2">
                    <a:lumMod val="25000"/>
                  </a:schemeClr>
                </a:solidFill>
              </a:rPr>
              <a:t>函数</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float </a:t>
            </a:r>
            <a:r>
              <a:rPr lang="en-US" altLang="zh-CN" dirty="0" err="1">
                <a:solidFill>
                  <a:schemeClr val="bg2">
                    <a:lumMod val="25000"/>
                  </a:schemeClr>
                </a:solidFill>
              </a:rPr>
              <a:t>aver,sum</a:t>
            </a:r>
            <a:r>
              <a:rPr lang="en-US" altLang="zh-CN" dirty="0">
                <a:solidFill>
                  <a:schemeClr val="bg2">
                    <a:lumMod val="25000"/>
                  </a:schemeClr>
                </a:solidFill>
              </a:rPr>
              <a:t>=array[0];</a:t>
            </a:r>
            <a:endParaRPr lang="zh-CN" altLang="zh-CN" dirty="0">
              <a:solidFill>
                <a:schemeClr val="bg2">
                  <a:lumMod val="25000"/>
                </a:schemeClr>
              </a:solidFill>
            </a:endParaRPr>
          </a:p>
          <a:p>
            <a:pPr marL="0" indent="0">
              <a:buNone/>
            </a:pPr>
            <a:r>
              <a:rPr lang="en-US" altLang="zh-CN" dirty="0">
                <a:solidFill>
                  <a:schemeClr val="bg2">
                    <a:lumMod val="25000"/>
                  </a:schemeClr>
                </a:solidFill>
              </a:rPr>
              <a:t>     for</a:t>
            </a:r>
            <a:r>
              <a:rPr lang="zh-CN"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=1;i&lt;5;i++</a:t>
            </a:r>
            <a:r>
              <a:rPr lang="zh-CN" altLang="zh-CN" dirty="0">
                <a:solidFill>
                  <a:schemeClr val="bg2">
                    <a:lumMod val="25000"/>
                  </a:schemeClr>
                </a:solidFill>
              </a:rPr>
              <a:t>）</a:t>
            </a:r>
          </a:p>
          <a:p>
            <a:pPr marL="0" indent="0">
              <a:buNone/>
            </a:pPr>
            <a:r>
              <a:rPr lang="en-US" altLang="zh-CN" dirty="0">
                <a:solidFill>
                  <a:schemeClr val="bg2">
                    <a:lumMod val="25000"/>
                  </a:schemeClr>
                </a:solidFill>
              </a:rPr>
              <a:t>         sum=</a:t>
            </a:r>
            <a:r>
              <a:rPr lang="en-US" altLang="zh-CN" dirty="0" err="1">
                <a:solidFill>
                  <a:schemeClr val="bg2">
                    <a:lumMod val="25000"/>
                  </a:schemeClr>
                </a:solidFill>
              </a:rPr>
              <a:t>sum+array</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                  /*</a:t>
            </a:r>
            <a:r>
              <a:rPr lang="zh-CN" altLang="zh-CN" dirty="0">
                <a:solidFill>
                  <a:schemeClr val="bg2">
                    <a:lumMod val="25000"/>
                  </a:schemeClr>
                </a:solidFill>
              </a:rPr>
              <a:t>累加学生成绩</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aver=sum/5;</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a:t>
            </a:r>
            <a:r>
              <a:rPr lang="zh-CN" altLang="zh-CN" dirty="0">
                <a:solidFill>
                  <a:schemeClr val="bg2">
                    <a:lumMod val="25000"/>
                  </a:schemeClr>
                </a:solidFill>
              </a:rPr>
              <a:t>（</a:t>
            </a:r>
            <a:r>
              <a:rPr lang="en-US" altLang="zh-CN" dirty="0">
                <a:solidFill>
                  <a:schemeClr val="bg2">
                    <a:lumMod val="25000"/>
                  </a:schemeClr>
                </a:solidFill>
              </a:rPr>
              <a:t>aver</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zh-CN" altLang="zh-CN" dirty="0">
                <a:solidFill>
                  <a:schemeClr val="bg2">
                    <a:lumMod val="25000"/>
                  </a:schemeClr>
                </a:solidFill>
              </a:rPr>
              <a:t>运行结果：</a:t>
            </a:r>
          </a:p>
          <a:p>
            <a:pPr marL="0" indent="0">
              <a:buNone/>
            </a:pPr>
            <a:r>
              <a:rPr lang="en-US" altLang="zh-CN" dirty="0">
                <a:solidFill>
                  <a:schemeClr val="bg2">
                    <a:lumMod val="25000"/>
                  </a:schemeClr>
                </a:solidFill>
              </a:rPr>
              <a:t>    enter 5 scores</a:t>
            </a:r>
            <a:r>
              <a:rPr lang="zh-CN" altLang="zh-CN" dirty="0">
                <a:solidFill>
                  <a:schemeClr val="bg2">
                    <a:lumMod val="25000"/>
                  </a:schemeClr>
                </a:solidFill>
              </a:rPr>
              <a:t>：</a:t>
            </a:r>
          </a:p>
          <a:p>
            <a:pPr marL="0" indent="0">
              <a:buNone/>
            </a:pPr>
            <a:r>
              <a:rPr lang="en-US" altLang="zh-CN" dirty="0">
                <a:solidFill>
                  <a:schemeClr val="bg2">
                    <a:lumMod val="25000"/>
                  </a:schemeClr>
                </a:solidFill>
              </a:rPr>
              <a:t>    </a:t>
            </a:r>
            <a:r>
              <a:rPr lang="en-US" altLang="zh-CN" u="sng" dirty="0">
                <a:solidFill>
                  <a:schemeClr val="bg2">
                    <a:lumMod val="25000"/>
                  </a:schemeClr>
                </a:solidFill>
              </a:rPr>
              <a:t>90 80 70 83 82</a:t>
            </a:r>
            <a:endParaRPr lang="zh-CN" altLang="zh-CN" dirty="0">
              <a:solidFill>
                <a:schemeClr val="bg2">
                  <a:lumMod val="25000"/>
                </a:schemeClr>
              </a:solidFill>
            </a:endParaRPr>
          </a:p>
          <a:p>
            <a:pPr marL="0" indent="0">
              <a:buNone/>
            </a:pPr>
            <a:r>
              <a:rPr lang="en-US" altLang="zh-CN" dirty="0">
                <a:solidFill>
                  <a:schemeClr val="bg2">
                    <a:lumMod val="25000"/>
                  </a:schemeClr>
                </a:solidFill>
              </a:rPr>
              <a:t>    average score is 81.00</a:t>
            </a:r>
            <a:endParaRPr lang="zh-CN" altLang="en-US" dirty="0"/>
          </a:p>
        </p:txBody>
      </p:sp>
    </p:spTree>
    <p:extLst>
      <p:ext uri="{BB962C8B-B14F-4D97-AF65-F5344CB8AC3E}">
        <p14:creationId xmlns:p14="http://schemas.microsoft.com/office/powerpoint/2010/main" val="18230951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6" y="1281953"/>
            <a:ext cx="11193880" cy="4813741"/>
          </a:xfrm>
        </p:spPr>
        <p:txBody>
          <a:bodyPr>
            <a:normAutofit fontScale="32500" lnSpcReduction="20000"/>
          </a:bodyPr>
          <a:lstStyle/>
          <a:p>
            <a:pPr marL="0" indent="0">
              <a:buNone/>
            </a:pPr>
            <a:r>
              <a:rPr lang="zh-CN" altLang="zh-CN" dirty="0">
                <a:solidFill>
                  <a:schemeClr val="bg2">
                    <a:lumMod val="25000"/>
                  </a:schemeClr>
                </a:solidFill>
              </a:rPr>
              <a:t>例</a:t>
            </a:r>
            <a:r>
              <a:rPr lang="en-US" altLang="zh-CN" dirty="0">
                <a:solidFill>
                  <a:schemeClr val="bg2">
                    <a:lumMod val="25000"/>
                  </a:schemeClr>
                </a:solidFill>
              </a:rPr>
              <a:t>7.9 </a:t>
            </a:r>
            <a:r>
              <a:rPr lang="zh-CN" altLang="zh-CN" dirty="0">
                <a:solidFill>
                  <a:schemeClr val="bg2">
                    <a:lumMod val="25000"/>
                  </a:schemeClr>
                </a:solidFill>
              </a:rPr>
              <a:t>有</a:t>
            </a:r>
            <a:r>
              <a:rPr lang="en-US" altLang="zh-CN" dirty="0">
                <a:solidFill>
                  <a:schemeClr val="bg2">
                    <a:lumMod val="25000"/>
                  </a:schemeClr>
                </a:solidFill>
              </a:rPr>
              <a:t>2</a:t>
            </a:r>
            <a:r>
              <a:rPr lang="zh-CN" altLang="zh-CN" dirty="0">
                <a:solidFill>
                  <a:schemeClr val="bg2">
                    <a:lumMod val="25000"/>
                  </a:schemeClr>
                </a:solidFill>
              </a:rPr>
              <a:t>个班级，分别有</a:t>
            </a:r>
            <a:r>
              <a:rPr lang="en-US" altLang="zh-CN" dirty="0">
                <a:solidFill>
                  <a:schemeClr val="bg2">
                    <a:lumMod val="25000"/>
                  </a:schemeClr>
                </a:solidFill>
              </a:rPr>
              <a:t>10</a:t>
            </a:r>
            <a:r>
              <a:rPr lang="zh-CN" altLang="zh-CN" dirty="0">
                <a:solidFill>
                  <a:schemeClr val="bg2">
                    <a:lumMod val="25000"/>
                  </a:schemeClr>
                </a:solidFill>
              </a:rPr>
              <a:t>名和</a:t>
            </a:r>
            <a:r>
              <a:rPr lang="en-US" altLang="zh-CN" dirty="0">
                <a:solidFill>
                  <a:schemeClr val="bg2">
                    <a:lumMod val="25000"/>
                  </a:schemeClr>
                </a:solidFill>
              </a:rPr>
              <a:t>15</a:t>
            </a:r>
            <a:r>
              <a:rPr lang="zh-CN" altLang="zh-CN" dirty="0">
                <a:solidFill>
                  <a:schemeClr val="bg2">
                    <a:lumMod val="25000"/>
                  </a:schemeClr>
                </a:solidFill>
              </a:rPr>
              <a:t>名同学，编写程序，调用一个函数</a:t>
            </a:r>
            <a:r>
              <a:rPr lang="en-US" altLang="zh-CN" dirty="0">
                <a:solidFill>
                  <a:schemeClr val="bg2">
                    <a:lumMod val="25000"/>
                  </a:schemeClr>
                </a:solidFill>
              </a:rPr>
              <a:t>average</a:t>
            </a:r>
            <a:r>
              <a:rPr lang="zh-CN" altLang="zh-CN" dirty="0">
                <a:solidFill>
                  <a:schemeClr val="bg2">
                    <a:lumMod val="25000"/>
                  </a:schemeClr>
                </a:solidFill>
              </a:rPr>
              <a:t>，分别求出这</a:t>
            </a:r>
            <a:r>
              <a:rPr lang="en-US" altLang="zh-CN" dirty="0">
                <a:solidFill>
                  <a:schemeClr val="bg2">
                    <a:lumMod val="25000"/>
                  </a:schemeClr>
                </a:solidFill>
              </a:rPr>
              <a:t>2</a:t>
            </a:r>
            <a:r>
              <a:rPr lang="zh-CN" altLang="zh-CN" dirty="0">
                <a:solidFill>
                  <a:schemeClr val="bg2">
                    <a:lumMod val="25000"/>
                  </a:schemeClr>
                </a:solidFill>
              </a:rPr>
              <a:t>个班学生的平均成绩。</a:t>
            </a:r>
          </a:p>
          <a:p>
            <a:pPr marL="0" indent="0">
              <a:buNone/>
            </a:pPr>
            <a:r>
              <a:rPr lang="en-US" altLang="zh-CN" dirty="0">
                <a:solidFill>
                  <a:schemeClr val="bg2">
                    <a:lumMod val="25000"/>
                  </a:schemeClr>
                </a:solidFill>
              </a:rPr>
              <a:t>    </a:t>
            </a:r>
            <a:r>
              <a:rPr lang="zh-CN" altLang="zh-CN" dirty="0">
                <a:solidFill>
                  <a:schemeClr val="bg2">
                    <a:lumMod val="25000"/>
                  </a:schemeClr>
                </a:solidFill>
              </a:rPr>
              <a:t>解题思路</a:t>
            </a:r>
            <a:r>
              <a:rPr lang="en-US" altLang="zh-CN" dirty="0">
                <a:solidFill>
                  <a:schemeClr val="bg2">
                    <a:lumMod val="25000"/>
                  </a:schemeClr>
                </a:solidFill>
              </a:rPr>
              <a:t>:</a:t>
            </a:r>
            <a:r>
              <a:rPr lang="zh-CN" altLang="zh-CN" dirty="0">
                <a:solidFill>
                  <a:schemeClr val="bg2">
                    <a:lumMod val="25000"/>
                  </a:schemeClr>
                </a:solidFill>
              </a:rPr>
              <a:t>例</a:t>
            </a:r>
            <a:r>
              <a:rPr lang="en-US" altLang="zh-CN" dirty="0">
                <a:solidFill>
                  <a:schemeClr val="bg2">
                    <a:lumMod val="25000"/>
                  </a:schemeClr>
                </a:solidFill>
              </a:rPr>
              <a:t>7.8</a:t>
            </a:r>
            <a:r>
              <a:rPr lang="zh-CN" altLang="zh-CN" dirty="0">
                <a:solidFill>
                  <a:schemeClr val="bg2">
                    <a:lumMod val="25000"/>
                  </a:schemeClr>
                </a:solidFill>
              </a:rPr>
              <a:t>解决了求一个有确定长度的数组的平均值问题。现在需要解决的是怎样用同一个函数求两个不同长度的数组的平均值的问题。在定义</a:t>
            </a:r>
            <a:r>
              <a:rPr lang="en-US" altLang="zh-CN" dirty="0">
                <a:solidFill>
                  <a:schemeClr val="bg2">
                    <a:lumMod val="25000"/>
                  </a:schemeClr>
                </a:solidFill>
              </a:rPr>
              <a:t>average</a:t>
            </a:r>
            <a:r>
              <a:rPr lang="zh-CN" altLang="zh-CN" dirty="0">
                <a:solidFill>
                  <a:schemeClr val="bg2">
                    <a:lumMod val="25000"/>
                  </a:schemeClr>
                </a:solidFill>
              </a:rPr>
              <a:t>函数时不必指定数组长度，在形参表中增加一个整型变量</a:t>
            </a:r>
            <a:r>
              <a:rPr lang="en-US" altLang="zh-CN" dirty="0" err="1">
                <a:solidFill>
                  <a:schemeClr val="bg2">
                    <a:lumMod val="25000"/>
                  </a:schemeClr>
                </a:solidFill>
              </a:rPr>
              <a:t>i</a:t>
            </a:r>
            <a:r>
              <a:rPr lang="zh-CN" altLang="zh-CN" dirty="0">
                <a:solidFill>
                  <a:schemeClr val="bg2">
                    <a:lumMod val="25000"/>
                  </a:schemeClr>
                </a:solidFill>
              </a:rPr>
              <a:t>，从主函数把数组的实际长度从实参传递给形参</a:t>
            </a:r>
            <a:r>
              <a:rPr lang="en-US" altLang="zh-CN" dirty="0" err="1">
                <a:solidFill>
                  <a:schemeClr val="bg2">
                    <a:lumMod val="25000"/>
                  </a:schemeClr>
                </a:solidFill>
              </a:rPr>
              <a:t>i</a:t>
            </a:r>
            <a:r>
              <a:rPr lang="zh-CN" altLang="zh-CN" dirty="0">
                <a:solidFill>
                  <a:schemeClr val="bg2">
                    <a:lumMod val="25000"/>
                  </a:schemeClr>
                </a:solidFill>
              </a:rPr>
              <a:t>。这个</a:t>
            </a:r>
            <a:r>
              <a:rPr lang="en-US" altLang="zh-CN" dirty="0" err="1">
                <a:solidFill>
                  <a:schemeClr val="bg2">
                    <a:lumMod val="25000"/>
                  </a:schemeClr>
                </a:solidFill>
              </a:rPr>
              <a:t>i</a:t>
            </a:r>
            <a:r>
              <a:rPr lang="zh-CN" altLang="zh-CN" dirty="0">
                <a:solidFill>
                  <a:schemeClr val="bg2">
                    <a:lumMod val="25000"/>
                  </a:schemeClr>
                </a:solidFill>
              </a:rPr>
              <a:t>用来在</a:t>
            </a:r>
            <a:r>
              <a:rPr lang="en-US" altLang="zh-CN" dirty="0">
                <a:solidFill>
                  <a:schemeClr val="bg2">
                    <a:lumMod val="25000"/>
                  </a:schemeClr>
                </a:solidFill>
              </a:rPr>
              <a:t>average</a:t>
            </a:r>
            <a:r>
              <a:rPr lang="zh-CN" altLang="zh-CN" dirty="0">
                <a:solidFill>
                  <a:schemeClr val="bg2">
                    <a:lumMod val="25000"/>
                  </a:schemeClr>
                </a:solidFill>
              </a:rPr>
              <a:t>函数中控制循环的次数。这就解决了用同一个函数求两个不同长度的数组的平均值问题。</a:t>
            </a:r>
          </a:p>
          <a:p>
            <a:pPr marL="0" indent="0">
              <a:buNone/>
            </a:pPr>
            <a:r>
              <a:rPr lang="en-US" altLang="zh-CN" dirty="0">
                <a:solidFill>
                  <a:schemeClr val="bg2">
                    <a:lumMod val="25000"/>
                  </a:schemeClr>
                </a:solidFill>
              </a:rPr>
              <a:t>    </a:t>
            </a:r>
            <a:r>
              <a:rPr lang="zh-CN" altLang="zh-CN" dirty="0">
                <a:solidFill>
                  <a:schemeClr val="bg2">
                    <a:lumMod val="25000"/>
                  </a:schemeClr>
                </a:solidFill>
              </a:rPr>
              <a:t>编写程序：</a:t>
            </a:r>
          </a:p>
          <a:p>
            <a:pPr marL="0" indent="0">
              <a:buNone/>
            </a:pPr>
            <a:r>
              <a:rPr lang="en-US" altLang="zh-CN" dirty="0">
                <a:solidFill>
                  <a:schemeClr val="bg2">
                    <a:lumMod val="25000"/>
                  </a:schemeClr>
                </a:solidFill>
              </a:rPr>
              <a:t>#include&lt;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main</a:t>
            </a:r>
            <a:r>
              <a:rPr lang="zh-CN" altLang="zh-CN" dirty="0">
                <a:solidFill>
                  <a:schemeClr val="bg2">
                    <a:lumMod val="25000"/>
                  </a:schemeClr>
                </a:solidFill>
              </a:rPr>
              <a:t>（）</a:t>
            </a:r>
          </a:p>
          <a:p>
            <a:pPr marL="0" indent="0">
              <a:buNone/>
            </a:pPr>
            <a:r>
              <a:rPr lang="en-US" altLang="zh-CN" dirty="0">
                <a:solidFill>
                  <a:schemeClr val="bg2">
                    <a:lumMod val="25000"/>
                  </a:schemeClr>
                </a:solidFill>
              </a:rPr>
              <a:t>{  float average</a:t>
            </a:r>
            <a:r>
              <a:rPr lang="zh-CN" altLang="zh-CN" dirty="0">
                <a:solidFill>
                  <a:schemeClr val="bg2">
                    <a:lumMod val="25000"/>
                  </a:schemeClr>
                </a:solidFill>
              </a:rPr>
              <a:t>（</a:t>
            </a:r>
            <a:r>
              <a:rPr lang="en-US" altLang="zh-CN" dirty="0">
                <a:solidFill>
                  <a:schemeClr val="bg2">
                    <a:lumMod val="25000"/>
                  </a:schemeClr>
                </a:solidFill>
              </a:rPr>
              <a:t>float array[],</a:t>
            </a:r>
            <a:r>
              <a:rPr lang="en-US" altLang="zh-CN" dirty="0" err="1">
                <a:solidFill>
                  <a:schemeClr val="bg2">
                    <a:lumMod val="25000"/>
                  </a:schemeClr>
                </a:solidFill>
              </a:rPr>
              <a:t>int</a:t>
            </a:r>
            <a:r>
              <a:rPr lang="en-US" altLang="zh-CN" dirty="0">
                <a:solidFill>
                  <a:schemeClr val="bg2">
                    <a:lumMod val="25000"/>
                  </a:schemeClr>
                </a:solidFill>
              </a:rPr>
              <a:t> n</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函数原型声明</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float score1[10]={60,70,80,90,95,85,75,65,55,80};</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zh-CN" altLang="zh-CN" dirty="0">
                <a:solidFill>
                  <a:schemeClr val="bg2">
                    <a:lumMod val="25000"/>
                  </a:schemeClr>
                </a:solidFill>
              </a:rPr>
              <a:t>定义长度为</a:t>
            </a:r>
            <a:r>
              <a:rPr lang="en-US" altLang="zh-CN" dirty="0">
                <a:solidFill>
                  <a:schemeClr val="bg2">
                    <a:lumMod val="25000"/>
                  </a:schemeClr>
                </a:solidFill>
              </a:rPr>
              <a:t>10</a:t>
            </a:r>
            <a:r>
              <a:rPr lang="zh-CN" altLang="zh-CN" dirty="0">
                <a:solidFill>
                  <a:schemeClr val="bg2">
                    <a:lumMod val="25000"/>
                  </a:schemeClr>
                </a:solidFill>
              </a:rPr>
              <a:t>的数组</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float score2[15]={63,77,83,97,95,85,75,65,55,80,70,60,80,90,85};</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zh-CN" altLang="zh-CN" dirty="0">
                <a:solidFill>
                  <a:schemeClr val="bg2">
                    <a:lumMod val="25000"/>
                  </a:schemeClr>
                </a:solidFill>
              </a:rPr>
              <a:t>定义长度为</a:t>
            </a:r>
            <a:r>
              <a:rPr lang="en-US" altLang="zh-CN" dirty="0">
                <a:solidFill>
                  <a:schemeClr val="bg2">
                    <a:lumMod val="25000"/>
                  </a:schemeClr>
                </a:solidFill>
              </a:rPr>
              <a:t>15</a:t>
            </a:r>
            <a:r>
              <a:rPr lang="zh-CN" altLang="zh-CN" dirty="0">
                <a:solidFill>
                  <a:schemeClr val="bg2">
                    <a:lumMod val="25000"/>
                  </a:schemeClr>
                </a:solidFill>
              </a:rPr>
              <a:t>的数组</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"The average of class A is %6.2f\</a:t>
            </a:r>
            <a:r>
              <a:rPr lang="en-US" altLang="zh-CN" dirty="0" err="1">
                <a:solidFill>
                  <a:schemeClr val="bg2">
                    <a:lumMod val="25000"/>
                  </a:schemeClr>
                </a:solidFill>
              </a:rPr>
              <a:t>n",average</a:t>
            </a:r>
            <a:r>
              <a:rPr lang="zh-CN" altLang="zh-CN" dirty="0">
                <a:solidFill>
                  <a:schemeClr val="bg2">
                    <a:lumMod val="25000"/>
                  </a:schemeClr>
                </a:solidFill>
              </a:rPr>
              <a:t>（</a:t>
            </a:r>
            <a:r>
              <a:rPr lang="en-US" altLang="zh-CN" dirty="0">
                <a:solidFill>
                  <a:schemeClr val="bg2">
                    <a:lumMod val="25000"/>
                  </a:schemeClr>
                </a:solidFill>
              </a:rPr>
              <a:t>score1,10</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zh-CN" altLang="zh-CN" dirty="0">
                <a:solidFill>
                  <a:schemeClr val="bg2">
                    <a:lumMod val="25000"/>
                  </a:schemeClr>
                </a:solidFill>
              </a:rPr>
              <a:t>用数组名</a:t>
            </a:r>
            <a:r>
              <a:rPr lang="en-US" altLang="zh-CN" dirty="0">
                <a:solidFill>
                  <a:schemeClr val="bg2">
                    <a:lumMod val="25000"/>
                  </a:schemeClr>
                </a:solidFill>
              </a:rPr>
              <a:t>score1</a:t>
            </a:r>
            <a:r>
              <a:rPr lang="zh-CN" altLang="zh-CN" dirty="0">
                <a:solidFill>
                  <a:schemeClr val="bg2">
                    <a:lumMod val="25000"/>
                  </a:schemeClr>
                </a:solidFill>
              </a:rPr>
              <a:t>与</a:t>
            </a:r>
            <a:r>
              <a:rPr lang="en-US" altLang="zh-CN" dirty="0">
                <a:solidFill>
                  <a:schemeClr val="bg2">
                    <a:lumMod val="25000"/>
                  </a:schemeClr>
                </a:solidFill>
              </a:rPr>
              <a:t>10</a:t>
            </a:r>
            <a:r>
              <a:rPr lang="zh-CN" altLang="zh-CN" dirty="0">
                <a:solidFill>
                  <a:schemeClr val="bg2">
                    <a:lumMod val="25000"/>
                  </a:schemeClr>
                </a:solidFill>
              </a:rPr>
              <a:t>作实参</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"The average of class B is %6.2f\</a:t>
            </a:r>
            <a:r>
              <a:rPr lang="en-US" altLang="zh-CN" dirty="0" err="1">
                <a:solidFill>
                  <a:schemeClr val="bg2">
                    <a:lumMod val="25000"/>
                  </a:schemeClr>
                </a:solidFill>
              </a:rPr>
              <a:t>n",average</a:t>
            </a:r>
            <a:r>
              <a:rPr lang="zh-CN" altLang="zh-CN" dirty="0">
                <a:solidFill>
                  <a:schemeClr val="bg2">
                    <a:lumMod val="25000"/>
                  </a:schemeClr>
                </a:solidFill>
              </a:rPr>
              <a:t>（</a:t>
            </a:r>
            <a:r>
              <a:rPr lang="en-US" altLang="zh-CN" dirty="0">
                <a:solidFill>
                  <a:schemeClr val="bg2">
                    <a:lumMod val="25000"/>
                  </a:schemeClr>
                </a:solidFill>
              </a:rPr>
              <a:t>score2,15</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zh-CN" altLang="zh-CN" dirty="0">
                <a:solidFill>
                  <a:schemeClr val="bg2">
                    <a:lumMod val="25000"/>
                  </a:schemeClr>
                </a:solidFill>
              </a:rPr>
              <a:t>用数组名</a:t>
            </a:r>
            <a:r>
              <a:rPr lang="en-US" altLang="zh-CN" dirty="0">
                <a:solidFill>
                  <a:schemeClr val="bg2">
                    <a:lumMod val="25000"/>
                  </a:schemeClr>
                </a:solidFill>
              </a:rPr>
              <a:t>score2</a:t>
            </a:r>
            <a:r>
              <a:rPr lang="zh-CN" altLang="zh-CN" dirty="0">
                <a:solidFill>
                  <a:schemeClr val="bg2">
                    <a:lumMod val="25000"/>
                  </a:schemeClr>
                </a:solidFill>
              </a:rPr>
              <a:t>与</a:t>
            </a:r>
            <a:r>
              <a:rPr lang="en-US" altLang="zh-CN" dirty="0">
                <a:solidFill>
                  <a:schemeClr val="bg2">
                    <a:lumMod val="25000"/>
                  </a:schemeClr>
                </a:solidFill>
              </a:rPr>
              <a:t>15</a:t>
            </a:r>
            <a:r>
              <a:rPr lang="zh-CN" altLang="zh-CN" dirty="0">
                <a:solidFill>
                  <a:schemeClr val="bg2">
                    <a:lumMod val="25000"/>
                  </a:schemeClr>
                </a:solidFill>
              </a:rPr>
              <a:t>作实参</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0;</a:t>
            </a:r>
            <a:endParaRPr lang="zh-CN" altLang="zh-CN" dirty="0">
              <a:solidFill>
                <a:schemeClr val="bg2">
                  <a:lumMod val="25000"/>
                </a:schemeClr>
              </a:solidFill>
            </a:endParaRPr>
          </a:p>
          <a:p>
            <a:pPr marL="0" indent="0">
              <a:buNone/>
            </a:pP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float average</a:t>
            </a:r>
            <a:r>
              <a:rPr lang="zh-CN" altLang="zh-CN" dirty="0">
                <a:solidFill>
                  <a:schemeClr val="bg2">
                    <a:lumMod val="25000"/>
                  </a:schemeClr>
                </a:solidFill>
              </a:rPr>
              <a:t>（</a:t>
            </a:r>
            <a:r>
              <a:rPr lang="en-US" altLang="zh-CN" dirty="0">
                <a:solidFill>
                  <a:schemeClr val="bg2">
                    <a:lumMod val="25000"/>
                  </a:schemeClr>
                </a:solidFill>
              </a:rPr>
              <a:t>float array[],</a:t>
            </a:r>
            <a:r>
              <a:rPr lang="en-US" altLang="zh-CN" dirty="0" err="1">
                <a:solidFill>
                  <a:schemeClr val="bg2">
                    <a:lumMod val="25000"/>
                  </a:schemeClr>
                </a:solidFill>
              </a:rPr>
              <a:t>int</a:t>
            </a:r>
            <a:r>
              <a:rPr lang="en-US" altLang="zh-CN" dirty="0">
                <a:solidFill>
                  <a:schemeClr val="bg2">
                    <a:lumMod val="25000"/>
                  </a:schemeClr>
                </a:solidFill>
              </a:rPr>
              <a:t> n </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定义</a:t>
            </a:r>
            <a:r>
              <a:rPr lang="en-US" altLang="zh-CN" dirty="0">
                <a:solidFill>
                  <a:schemeClr val="bg2">
                    <a:lumMod val="25000"/>
                  </a:schemeClr>
                </a:solidFill>
              </a:rPr>
              <a:t>average</a:t>
            </a:r>
            <a:r>
              <a:rPr lang="zh-CN" altLang="zh-CN" dirty="0">
                <a:solidFill>
                  <a:schemeClr val="bg2">
                    <a:lumMod val="25000"/>
                  </a:schemeClr>
                </a:solidFill>
              </a:rPr>
              <a:t>函数，并指定形参数组长度</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float </a:t>
            </a:r>
            <a:r>
              <a:rPr lang="en-US" altLang="zh-CN" dirty="0" err="1">
                <a:solidFill>
                  <a:schemeClr val="bg2">
                    <a:lumMod val="25000"/>
                  </a:schemeClr>
                </a:solidFill>
              </a:rPr>
              <a:t>aver,sum</a:t>
            </a:r>
            <a:r>
              <a:rPr lang="en-US" altLang="zh-CN" dirty="0">
                <a:solidFill>
                  <a:schemeClr val="bg2">
                    <a:lumMod val="25000"/>
                  </a:schemeClr>
                </a:solidFill>
              </a:rPr>
              <a:t>=array[0];</a:t>
            </a:r>
            <a:endParaRPr lang="zh-CN" altLang="zh-CN" dirty="0">
              <a:solidFill>
                <a:schemeClr val="bg2">
                  <a:lumMod val="25000"/>
                </a:schemeClr>
              </a:solidFill>
            </a:endParaRPr>
          </a:p>
          <a:p>
            <a:pPr marL="0" indent="0">
              <a:buNone/>
            </a:pPr>
            <a:r>
              <a:rPr lang="en-US" altLang="zh-CN" dirty="0">
                <a:solidFill>
                  <a:schemeClr val="bg2">
                    <a:lumMod val="25000"/>
                  </a:schemeClr>
                </a:solidFill>
              </a:rPr>
              <a:t>   for</a:t>
            </a:r>
            <a:r>
              <a:rPr lang="zh-CN"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=1;i&lt;</a:t>
            </a:r>
            <a:r>
              <a:rPr lang="en-US" altLang="zh-CN" dirty="0" err="1">
                <a:solidFill>
                  <a:schemeClr val="bg2">
                    <a:lumMod val="25000"/>
                  </a:schemeClr>
                </a:solidFill>
              </a:rPr>
              <a:t>n;i</a:t>
            </a:r>
            <a:r>
              <a:rPr lang="en-US" altLang="zh-CN" dirty="0">
                <a:solidFill>
                  <a:schemeClr val="bg2">
                    <a:lumMod val="25000"/>
                  </a:schemeClr>
                </a:solidFill>
              </a:rPr>
              <a:t>++</a:t>
            </a:r>
            <a:r>
              <a:rPr lang="zh-CN" altLang="zh-CN" dirty="0">
                <a:solidFill>
                  <a:schemeClr val="bg2">
                    <a:lumMod val="25000"/>
                  </a:schemeClr>
                </a:solidFill>
              </a:rPr>
              <a:t>）</a:t>
            </a:r>
          </a:p>
          <a:p>
            <a:pPr marL="0" indent="0">
              <a:buNone/>
            </a:pPr>
            <a:r>
              <a:rPr lang="en-US" altLang="zh-CN" dirty="0">
                <a:solidFill>
                  <a:schemeClr val="bg2">
                    <a:lumMod val="25000"/>
                  </a:schemeClr>
                </a:solidFill>
              </a:rPr>
              <a:t>       sum=</a:t>
            </a:r>
            <a:r>
              <a:rPr lang="en-US" altLang="zh-CN" dirty="0" err="1">
                <a:solidFill>
                  <a:schemeClr val="bg2">
                    <a:lumMod val="25000"/>
                  </a:schemeClr>
                </a:solidFill>
              </a:rPr>
              <a:t>sum+array</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              /*</a:t>
            </a:r>
            <a:r>
              <a:rPr lang="zh-CN" altLang="zh-CN" dirty="0">
                <a:solidFill>
                  <a:schemeClr val="bg2">
                    <a:lumMod val="25000"/>
                  </a:schemeClr>
                </a:solidFill>
              </a:rPr>
              <a:t>累加</a:t>
            </a:r>
            <a:r>
              <a:rPr lang="en-US" altLang="zh-CN" dirty="0">
                <a:solidFill>
                  <a:schemeClr val="bg2">
                    <a:lumMod val="25000"/>
                  </a:schemeClr>
                </a:solidFill>
              </a:rPr>
              <a:t>n</a:t>
            </a:r>
            <a:r>
              <a:rPr lang="zh-CN" altLang="zh-CN" dirty="0">
                <a:solidFill>
                  <a:schemeClr val="bg2">
                    <a:lumMod val="25000"/>
                  </a:schemeClr>
                </a:solidFill>
              </a:rPr>
              <a:t>个学生的成绩</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aver=sum/n;</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aver;</a:t>
            </a:r>
            <a:endParaRPr lang="zh-CN" altLang="zh-CN" dirty="0">
              <a:solidFill>
                <a:schemeClr val="bg2">
                  <a:lumMod val="25000"/>
                </a:schemeClr>
              </a:solidFill>
            </a:endParaRPr>
          </a:p>
          <a:p>
            <a:pPr marL="0" indent="0">
              <a:buNone/>
            </a:pP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zh-CN" altLang="zh-CN" dirty="0">
                <a:solidFill>
                  <a:schemeClr val="bg2">
                    <a:lumMod val="25000"/>
                  </a:schemeClr>
                </a:solidFill>
              </a:rPr>
              <a:t>运行结果：</a:t>
            </a:r>
          </a:p>
          <a:p>
            <a:pPr marL="0" indent="0">
              <a:buNone/>
            </a:pPr>
            <a:r>
              <a:rPr lang="en-US" altLang="zh-CN" dirty="0">
                <a:solidFill>
                  <a:schemeClr val="bg2">
                    <a:lumMod val="25000"/>
                  </a:schemeClr>
                </a:solidFill>
              </a:rPr>
              <a:t>    The average of class A is 75.50</a:t>
            </a:r>
            <a:endParaRPr lang="zh-CN" altLang="zh-CN" dirty="0">
              <a:solidFill>
                <a:schemeClr val="bg2">
                  <a:lumMod val="25000"/>
                </a:schemeClr>
              </a:solidFill>
            </a:endParaRPr>
          </a:p>
          <a:p>
            <a:pPr marL="0" indent="0">
              <a:buNone/>
            </a:pPr>
            <a:r>
              <a:rPr lang="en-US" altLang="zh-CN" dirty="0">
                <a:solidFill>
                  <a:schemeClr val="bg2">
                    <a:lumMod val="25000"/>
                  </a:schemeClr>
                </a:solidFill>
              </a:rPr>
              <a:t>    The average of class B is 77.33</a:t>
            </a:r>
            <a:endParaRPr lang="zh-CN" altLang="zh-CN" dirty="0">
              <a:solidFill>
                <a:schemeClr val="bg2">
                  <a:lumMod val="25000"/>
                </a:schemeClr>
              </a:solidFill>
            </a:endParaRPr>
          </a:p>
          <a:p>
            <a:pPr marL="0" indent="0">
              <a:buNone/>
            </a:pPr>
            <a:r>
              <a:rPr lang="zh-CN" altLang="zh-CN" dirty="0">
                <a:solidFill>
                  <a:schemeClr val="bg2">
                    <a:lumMod val="25000"/>
                  </a:schemeClr>
                </a:solidFill>
              </a:rPr>
              <a:t>从上述例</a:t>
            </a:r>
            <a:r>
              <a:rPr lang="en-US" altLang="zh-CN" dirty="0">
                <a:solidFill>
                  <a:schemeClr val="bg2">
                    <a:lumMod val="25000"/>
                  </a:schemeClr>
                </a:solidFill>
              </a:rPr>
              <a:t>7.8</a:t>
            </a:r>
            <a:r>
              <a:rPr lang="zh-CN" altLang="zh-CN" dirty="0">
                <a:solidFill>
                  <a:schemeClr val="bg2">
                    <a:lumMod val="25000"/>
                  </a:schemeClr>
                </a:solidFill>
              </a:rPr>
              <a:t>、例</a:t>
            </a:r>
            <a:r>
              <a:rPr lang="en-US" altLang="zh-CN" dirty="0">
                <a:solidFill>
                  <a:schemeClr val="bg2">
                    <a:lumMod val="25000"/>
                  </a:schemeClr>
                </a:solidFill>
              </a:rPr>
              <a:t>7.9</a:t>
            </a:r>
            <a:r>
              <a:rPr lang="zh-CN" altLang="zh-CN" dirty="0">
                <a:solidFill>
                  <a:schemeClr val="bg2">
                    <a:lumMod val="25000"/>
                  </a:schemeClr>
                </a:solidFill>
              </a:rPr>
              <a:t>可以看出，用数组名作函数参数时</a:t>
            </a:r>
            <a:r>
              <a:rPr lang="en-US" altLang="zh-CN" dirty="0">
                <a:solidFill>
                  <a:schemeClr val="bg2">
                    <a:lumMod val="25000"/>
                  </a:schemeClr>
                </a:solidFill>
              </a:rPr>
              <a:t>,</a:t>
            </a:r>
            <a:r>
              <a:rPr lang="zh-CN" altLang="zh-CN" dirty="0">
                <a:solidFill>
                  <a:schemeClr val="bg2">
                    <a:lumMod val="25000"/>
                  </a:schemeClr>
                </a:solidFill>
              </a:rPr>
              <a:t>应当注意</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1.</a:t>
            </a:r>
            <a:r>
              <a:rPr lang="zh-CN" altLang="zh-CN" dirty="0">
                <a:solidFill>
                  <a:schemeClr val="bg2">
                    <a:lumMod val="25000"/>
                  </a:schemeClr>
                </a:solidFill>
              </a:rPr>
              <a:t>用数组名作函数参数</a:t>
            </a:r>
            <a:r>
              <a:rPr lang="en-US" altLang="zh-CN" dirty="0">
                <a:solidFill>
                  <a:schemeClr val="bg2">
                    <a:lumMod val="25000"/>
                  </a:schemeClr>
                </a:solidFill>
              </a:rPr>
              <a:t>,</a:t>
            </a:r>
            <a:r>
              <a:rPr lang="zh-CN" altLang="zh-CN" dirty="0">
                <a:solidFill>
                  <a:schemeClr val="bg2">
                    <a:lumMod val="25000"/>
                  </a:schemeClr>
                </a:solidFill>
              </a:rPr>
              <a:t>应该在主调函数和被调函数中分别定义数组。例</a:t>
            </a:r>
            <a:r>
              <a:rPr lang="en-US" altLang="zh-CN" dirty="0">
                <a:solidFill>
                  <a:schemeClr val="bg2">
                    <a:lumMod val="25000"/>
                  </a:schemeClr>
                </a:solidFill>
              </a:rPr>
              <a:t>7.8</a:t>
            </a:r>
            <a:r>
              <a:rPr lang="zh-CN" altLang="zh-CN" dirty="0">
                <a:solidFill>
                  <a:schemeClr val="bg2">
                    <a:lumMod val="25000"/>
                  </a:schemeClr>
                </a:solidFill>
              </a:rPr>
              <a:t>中，</a:t>
            </a:r>
            <a:r>
              <a:rPr lang="en-US" altLang="zh-CN" dirty="0">
                <a:solidFill>
                  <a:schemeClr val="bg2">
                    <a:lumMod val="25000"/>
                  </a:schemeClr>
                </a:solidFill>
              </a:rPr>
              <a:t>score</a:t>
            </a:r>
            <a:r>
              <a:rPr lang="zh-CN" altLang="zh-CN" dirty="0">
                <a:solidFill>
                  <a:schemeClr val="bg2">
                    <a:lumMod val="25000"/>
                  </a:schemeClr>
                </a:solidFill>
              </a:rPr>
              <a:t>是实参数组名，</a:t>
            </a:r>
            <a:r>
              <a:rPr lang="en-US" altLang="zh-CN" dirty="0">
                <a:solidFill>
                  <a:schemeClr val="bg2">
                    <a:lumMod val="25000"/>
                  </a:schemeClr>
                </a:solidFill>
              </a:rPr>
              <a:t>array</a:t>
            </a:r>
            <a:r>
              <a:rPr lang="zh-CN" altLang="zh-CN" dirty="0">
                <a:solidFill>
                  <a:schemeClr val="bg2">
                    <a:lumMod val="25000"/>
                  </a:schemeClr>
                </a:solidFill>
              </a:rPr>
              <a:t>是形参数组名；例</a:t>
            </a:r>
            <a:r>
              <a:rPr lang="en-US" altLang="zh-CN" dirty="0">
                <a:solidFill>
                  <a:schemeClr val="bg2">
                    <a:lumMod val="25000"/>
                  </a:schemeClr>
                </a:solidFill>
              </a:rPr>
              <a:t>7.9</a:t>
            </a:r>
            <a:r>
              <a:rPr lang="zh-CN" altLang="zh-CN" dirty="0">
                <a:solidFill>
                  <a:schemeClr val="bg2">
                    <a:lumMod val="25000"/>
                  </a:schemeClr>
                </a:solidFill>
              </a:rPr>
              <a:t>中，</a:t>
            </a:r>
            <a:r>
              <a:rPr lang="en-US" altLang="zh-CN" dirty="0">
                <a:solidFill>
                  <a:schemeClr val="bg2">
                    <a:lumMod val="25000"/>
                  </a:schemeClr>
                </a:solidFill>
              </a:rPr>
              <a:t>score1</a:t>
            </a:r>
            <a:r>
              <a:rPr lang="zh-CN" altLang="zh-CN" dirty="0">
                <a:solidFill>
                  <a:schemeClr val="bg2">
                    <a:lumMod val="25000"/>
                  </a:schemeClr>
                </a:solidFill>
              </a:rPr>
              <a:t>、</a:t>
            </a:r>
            <a:r>
              <a:rPr lang="en-US" altLang="zh-CN" dirty="0">
                <a:solidFill>
                  <a:schemeClr val="bg2">
                    <a:lumMod val="25000"/>
                  </a:schemeClr>
                </a:solidFill>
              </a:rPr>
              <a:t>score2</a:t>
            </a:r>
            <a:r>
              <a:rPr lang="zh-CN" altLang="zh-CN" dirty="0">
                <a:solidFill>
                  <a:schemeClr val="bg2">
                    <a:lumMod val="25000"/>
                  </a:schemeClr>
                </a:solidFill>
              </a:rPr>
              <a:t>是实参数组名，</a:t>
            </a:r>
            <a:r>
              <a:rPr lang="en-US" altLang="zh-CN" dirty="0">
                <a:solidFill>
                  <a:schemeClr val="bg2">
                    <a:lumMod val="25000"/>
                  </a:schemeClr>
                </a:solidFill>
              </a:rPr>
              <a:t>array</a:t>
            </a:r>
            <a:r>
              <a:rPr lang="zh-CN" altLang="zh-CN" dirty="0">
                <a:solidFill>
                  <a:schemeClr val="bg2">
                    <a:lumMod val="25000"/>
                  </a:schemeClr>
                </a:solidFill>
              </a:rPr>
              <a:t>是形参数组名；它们分别在其所在的函数中定义，不能只在一方定义。</a:t>
            </a:r>
          </a:p>
          <a:p>
            <a:pPr marL="0" indent="0">
              <a:buNone/>
            </a:pPr>
            <a:r>
              <a:rPr lang="en-US" altLang="zh-CN" dirty="0">
                <a:solidFill>
                  <a:schemeClr val="bg2">
                    <a:lumMod val="25000"/>
                  </a:schemeClr>
                </a:solidFill>
              </a:rPr>
              <a:t>    2.</a:t>
            </a:r>
            <a:r>
              <a:rPr lang="zh-CN" altLang="zh-CN" dirty="0">
                <a:solidFill>
                  <a:schemeClr val="bg2">
                    <a:lumMod val="25000"/>
                  </a:schemeClr>
                </a:solidFill>
              </a:rPr>
              <a:t>实参数组与形参数组类型应该一致（上述例子中都是</a:t>
            </a:r>
            <a:r>
              <a:rPr lang="en-US" altLang="zh-CN" dirty="0">
                <a:solidFill>
                  <a:schemeClr val="bg2">
                    <a:lumMod val="25000"/>
                  </a:schemeClr>
                </a:solidFill>
              </a:rPr>
              <a:t>float</a:t>
            </a:r>
            <a:r>
              <a:rPr lang="zh-CN" altLang="zh-CN" dirty="0">
                <a:solidFill>
                  <a:schemeClr val="bg2">
                    <a:lumMod val="25000"/>
                  </a:schemeClr>
                </a:solidFill>
              </a:rPr>
              <a:t>型），如果不一致，将会出错。</a:t>
            </a:r>
          </a:p>
          <a:p>
            <a:pPr marL="0" indent="0">
              <a:buNone/>
            </a:pPr>
            <a:r>
              <a:rPr lang="en-US" altLang="zh-CN" dirty="0">
                <a:solidFill>
                  <a:schemeClr val="bg2">
                    <a:lumMod val="25000"/>
                  </a:schemeClr>
                </a:solidFill>
              </a:rPr>
              <a:t>    3.</a:t>
            </a:r>
            <a:r>
              <a:rPr lang="zh-CN" altLang="zh-CN" dirty="0">
                <a:solidFill>
                  <a:schemeClr val="bg2">
                    <a:lumMod val="25000"/>
                  </a:schemeClr>
                </a:solidFill>
              </a:rPr>
              <a:t>实参数组与形参数组大小可以一致，也可以不一致。</a:t>
            </a:r>
            <a:r>
              <a:rPr lang="en-US" altLang="zh-CN" dirty="0">
                <a:solidFill>
                  <a:schemeClr val="bg2">
                    <a:lumMod val="25000"/>
                  </a:schemeClr>
                </a:solidFill>
              </a:rPr>
              <a:t>C</a:t>
            </a:r>
            <a:r>
              <a:rPr lang="zh-CN" altLang="zh-CN" dirty="0">
                <a:solidFill>
                  <a:schemeClr val="bg2">
                    <a:lumMod val="25000"/>
                  </a:schemeClr>
                </a:solidFill>
              </a:rPr>
              <a:t>语言编译系统并不检查形参数组的大小，只是将实参数组首元素的地址传递给形参数组名。</a:t>
            </a:r>
          </a:p>
          <a:p>
            <a:pPr marL="0" indent="0">
              <a:buNone/>
            </a:pPr>
            <a:r>
              <a:rPr lang="en-US" altLang="zh-CN" dirty="0">
                <a:solidFill>
                  <a:schemeClr val="bg2">
                    <a:lumMod val="25000"/>
                  </a:schemeClr>
                </a:solidFill>
              </a:rPr>
              <a:t>    4.</a:t>
            </a:r>
            <a:r>
              <a:rPr lang="zh-CN" altLang="zh-CN" dirty="0">
                <a:solidFill>
                  <a:schemeClr val="bg2">
                    <a:lumMod val="25000"/>
                  </a:schemeClr>
                </a:solidFill>
              </a:rPr>
              <a:t>形参数组也可以不指定大小，定义数组时在数组名后面跟一个空的方括号，为了在被调用函数中处理数组元素大小的需要，可以另设一个参数，用于传递数组元素的大小。例如，在例</a:t>
            </a:r>
            <a:r>
              <a:rPr lang="en-US" altLang="zh-CN" dirty="0">
                <a:solidFill>
                  <a:schemeClr val="bg2">
                    <a:lumMod val="25000"/>
                  </a:schemeClr>
                </a:solidFill>
              </a:rPr>
              <a:t>7.9</a:t>
            </a:r>
            <a:r>
              <a:rPr lang="zh-CN" altLang="zh-CN" dirty="0">
                <a:solidFill>
                  <a:schemeClr val="bg2">
                    <a:lumMod val="25000"/>
                  </a:schemeClr>
                </a:solidFill>
              </a:rPr>
              <a:t>中，定义求平均值函数</a:t>
            </a:r>
            <a:r>
              <a:rPr lang="en-US" altLang="zh-CN" dirty="0">
                <a:solidFill>
                  <a:schemeClr val="bg2">
                    <a:lumMod val="25000"/>
                  </a:schemeClr>
                </a:solidFill>
              </a:rPr>
              <a:t>average</a:t>
            </a:r>
            <a:r>
              <a:rPr lang="zh-CN" altLang="zh-CN" dirty="0">
                <a:solidFill>
                  <a:schemeClr val="bg2">
                    <a:lumMod val="25000"/>
                  </a:schemeClr>
                </a:solidFill>
              </a:rPr>
              <a:t>时没有指定数组大小，在形参表中增加了一个整型变量</a:t>
            </a:r>
            <a:r>
              <a:rPr lang="en-US" altLang="zh-CN" dirty="0" err="1">
                <a:solidFill>
                  <a:schemeClr val="bg2">
                    <a:lumMod val="25000"/>
                  </a:schemeClr>
                </a:solidFill>
              </a:rPr>
              <a:t>i</a:t>
            </a:r>
            <a:r>
              <a:rPr lang="zh-CN" altLang="zh-CN" dirty="0">
                <a:solidFill>
                  <a:schemeClr val="bg2">
                    <a:lumMod val="25000"/>
                  </a:schemeClr>
                </a:solidFill>
              </a:rPr>
              <a:t>表示数组大小，主调函数把数组实际大小从实参</a:t>
            </a:r>
            <a:r>
              <a:rPr lang="en-US" altLang="zh-CN" dirty="0">
                <a:solidFill>
                  <a:schemeClr val="bg2">
                    <a:lumMod val="25000"/>
                  </a:schemeClr>
                </a:solidFill>
              </a:rPr>
              <a:t>n</a:t>
            </a:r>
            <a:r>
              <a:rPr lang="zh-CN" altLang="zh-CN" dirty="0">
                <a:solidFill>
                  <a:schemeClr val="bg2">
                    <a:lumMod val="25000"/>
                  </a:schemeClr>
                </a:solidFill>
              </a:rPr>
              <a:t>传递给形参</a:t>
            </a:r>
            <a:r>
              <a:rPr lang="en-US" altLang="zh-CN" dirty="0" err="1">
                <a:solidFill>
                  <a:schemeClr val="bg2">
                    <a:lumMod val="25000"/>
                  </a:schemeClr>
                </a:solidFill>
              </a:rPr>
              <a:t>i</a:t>
            </a:r>
            <a:r>
              <a:rPr lang="zh-CN" altLang="zh-CN" dirty="0">
                <a:solidFill>
                  <a:schemeClr val="bg2">
                    <a:lumMod val="25000"/>
                  </a:schemeClr>
                </a:solidFill>
              </a:rPr>
              <a:t>，这个变量</a:t>
            </a:r>
            <a:r>
              <a:rPr lang="en-US" altLang="zh-CN" dirty="0" err="1">
                <a:solidFill>
                  <a:schemeClr val="bg2">
                    <a:lumMod val="25000"/>
                  </a:schemeClr>
                </a:solidFill>
              </a:rPr>
              <a:t>i</a:t>
            </a:r>
            <a:r>
              <a:rPr lang="zh-CN" altLang="zh-CN" dirty="0">
                <a:solidFill>
                  <a:schemeClr val="bg2">
                    <a:lumMod val="25000"/>
                  </a:schemeClr>
                </a:solidFill>
              </a:rPr>
              <a:t>用来在</a:t>
            </a:r>
            <a:r>
              <a:rPr lang="en-US" altLang="zh-CN" dirty="0">
                <a:solidFill>
                  <a:schemeClr val="bg2">
                    <a:lumMod val="25000"/>
                  </a:schemeClr>
                </a:solidFill>
              </a:rPr>
              <a:t>average</a:t>
            </a:r>
            <a:r>
              <a:rPr lang="zh-CN" altLang="zh-CN" dirty="0">
                <a:solidFill>
                  <a:schemeClr val="bg2">
                    <a:lumMod val="25000"/>
                  </a:schemeClr>
                </a:solidFill>
              </a:rPr>
              <a:t>函数中控制循环的次数。</a:t>
            </a:r>
            <a:endParaRPr lang="zh-CN" altLang="en-US" dirty="0"/>
          </a:p>
        </p:txBody>
      </p:sp>
    </p:spTree>
    <p:extLst>
      <p:ext uri="{BB962C8B-B14F-4D97-AF65-F5344CB8AC3E}">
        <p14:creationId xmlns:p14="http://schemas.microsoft.com/office/powerpoint/2010/main" val="41723877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7.6.3 </a:t>
            </a:r>
            <a:r>
              <a:rPr lang="zh-CN" altLang="zh-CN" b="1" dirty="0" smtClean="0"/>
              <a:t>多维</a:t>
            </a:r>
            <a:r>
              <a:rPr lang="zh-CN" altLang="zh-CN" b="1" dirty="0"/>
              <a:t>数组名作函数的</a:t>
            </a:r>
            <a:r>
              <a:rPr lang="zh-CN" altLang="zh-CN" b="1" dirty="0" smtClean="0"/>
              <a:t>参数</a:t>
            </a:r>
            <a:endParaRPr lang="zh-CN" altLang="en-US" dirty="0"/>
          </a:p>
        </p:txBody>
      </p:sp>
      <p:sp>
        <p:nvSpPr>
          <p:cNvPr id="3" name="内容占位符 2"/>
          <p:cNvSpPr>
            <a:spLocks noGrp="1"/>
          </p:cNvSpPr>
          <p:nvPr>
            <p:ph sz="quarter" idx="10"/>
          </p:nvPr>
        </p:nvSpPr>
        <p:spPr/>
        <p:txBody>
          <a:bodyPr>
            <a:noAutofit/>
          </a:bodyPr>
          <a:lstStyle/>
          <a:p>
            <a:r>
              <a:rPr lang="zh-CN" altLang="zh-CN" sz="2000" dirty="0" smtClean="0">
                <a:solidFill>
                  <a:schemeClr val="bg2">
                    <a:lumMod val="25000"/>
                  </a:schemeClr>
                </a:solidFill>
                <a:cs typeface="+mj-cs"/>
              </a:rPr>
              <a:t>可以</a:t>
            </a:r>
            <a:r>
              <a:rPr lang="zh-CN" altLang="zh-CN" sz="2000" dirty="0">
                <a:solidFill>
                  <a:schemeClr val="bg2">
                    <a:lumMod val="25000"/>
                  </a:schemeClr>
                </a:solidFill>
                <a:cs typeface="+mj-cs"/>
              </a:rPr>
              <a:t>用多维数组名作函数的实参和形参，在被调用函数中对形参数组定义时可以指定每一维的大小，也可以省略第一维大小的说明，例如：</a:t>
            </a:r>
            <a:r>
              <a:rPr lang="en-US" altLang="zh-CN" sz="2000" dirty="0" err="1">
                <a:solidFill>
                  <a:schemeClr val="bg2">
                    <a:lumMod val="25000"/>
                  </a:schemeClr>
                </a:solidFill>
                <a:cs typeface="+mj-cs"/>
              </a:rPr>
              <a:t>int</a:t>
            </a:r>
            <a:r>
              <a:rPr lang="en-US" altLang="zh-CN" sz="2000" dirty="0">
                <a:solidFill>
                  <a:schemeClr val="bg2">
                    <a:lumMod val="25000"/>
                  </a:schemeClr>
                </a:solidFill>
                <a:cs typeface="+mj-cs"/>
              </a:rPr>
              <a:t> a[4][10]</a:t>
            </a:r>
            <a:r>
              <a:rPr lang="zh-CN" altLang="zh-CN" sz="2000" dirty="0">
                <a:solidFill>
                  <a:schemeClr val="bg2">
                    <a:lumMod val="25000"/>
                  </a:schemeClr>
                </a:solidFill>
                <a:cs typeface="+mj-cs"/>
              </a:rPr>
              <a:t>与</a:t>
            </a:r>
            <a:r>
              <a:rPr lang="en-US" altLang="zh-CN" sz="2000" dirty="0">
                <a:solidFill>
                  <a:schemeClr val="bg2">
                    <a:lumMod val="25000"/>
                  </a:schemeClr>
                </a:solidFill>
                <a:cs typeface="+mj-cs"/>
              </a:rPr>
              <a:t>a[][10]</a:t>
            </a:r>
            <a:r>
              <a:rPr lang="zh-CN" altLang="zh-CN" sz="2000" dirty="0">
                <a:solidFill>
                  <a:schemeClr val="bg2">
                    <a:lumMod val="25000"/>
                  </a:schemeClr>
                </a:solidFill>
                <a:cs typeface="+mj-cs"/>
              </a:rPr>
              <a:t>，二者都是合法而且等价的，但是不能把第二维以及其它高维的大小说明省略。如下定义的二维数组是不合法的：</a:t>
            </a:r>
            <a:r>
              <a:rPr lang="en-US" altLang="zh-CN" sz="2000" dirty="0" err="1">
                <a:solidFill>
                  <a:schemeClr val="bg2">
                    <a:lumMod val="25000"/>
                  </a:schemeClr>
                </a:solidFill>
                <a:cs typeface="+mj-cs"/>
              </a:rPr>
              <a:t>int</a:t>
            </a:r>
            <a:r>
              <a:rPr lang="en-US" altLang="zh-CN" sz="2000" dirty="0">
                <a:solidFill>
                  <a:schemeClr val="bg2">
                    <a:lumMod val="25000"/>
                  </a:schemeClr>
                </a:solidFill>
                <a:cs typeface="+mj-cs"/>
              </a:rPr>
              <a:t> array[][]</a:t>
            </a:r>
            <a:r>
              <a:rPr lang="zh-CN" altLang="zh-CN" sz="2000" dirty="0">
                <a:solidFill>
                  <a:schemeClr val="bg2">
                    <a:lumMod val="25000"/>
                  </a:schemeClr>
                </a:solidFill>
                <a:cs typeface="+mj-cs"/>
              </a:rPr>
              <a:t>；由数组的相关知识知道，二维数组是由若干个一维数组组成的，数组是按行存放的，在定义二维数组时，必须指定列数（即一行中包含几个数组元素），由于形参数组与实参数组类型一致，所以它们是由具有相同长度的一维数组所组成的。不能只指定第一维（行数）大小而省略第二维（列数）的大小，下面的定义是错误的：</a:t>
            </a:r>
            <a:r>
              <a:rPr lang="en-US" altLang="zh-CN" sz="2000" dirty="0" err="1">
                <a:solidFill>
                  <a:schemeClr val="bg2">
                    <a:lumMod val="25000"/>
                  </a:schemeClr>
                </a:solidFill>
                <a:cs typeface="+mj-cs"/>
              </a:rPr>
              <a:t>int</a:t>
            </a:r>
            <a:r>
              <a:rPr lang="en-US" altLang="zh-CN" sz="2000" dirty="0">
                <a:solidFill>
                  <a:schemeClr val="bg2">
                    <a:lumMod val="25000"/>
                  </a:schemeClr>
                </a:solidFill>
                <a:cs typeface="+mj-cs"/>
              </a:rPr>
              <a:t> array[4][]</a:t>
            </a:r>
            <a:r>
              <a:rPr lang="zh-CN" altLang="zh-CN" sz="2000" dirty="0">
                <a:solidFill>
                  <a:schemeClr val="bg2">
                    <a:lumMod val="25000"/>
                  </a:schemeClr>
                </a:solidFill>
                <a:cs typeface="+mj-cs"/>
              </a:rPr>
              <a:t>；</a:t>
            </a:r>
          </a:p>
          <a:p>
            <a:r>
              <a:rPr lang="zh-CN" altLang="zh-CN" sz="2000" dirty="0">
                <a:solidFill>
                  <a:schemeClr val="bg2">
                    <a:lumMod val="25000"/>
                  </a:schemeClr>
                </a:solidFill>
                <a:cs typeface="+mj-cs"/>
              </a:rPr>
              <a:t>在第二维大小相同的情况下，形参数组的第一维大小可以与实参数组不同。例如，实参数组定义为：</a:t>
            </a:r>
            <a:r>
              <a:rPr lang="en-US" altLang="zh-CN" sz="2000" dirty="0" err="1">
                <a:solidFill>
                  <a:schemeClr val="bg2">
                    <a:lumMod val="25000"/>
                  </a:schemeClr>
                </a:solidFill>
                <a:cs typeface="+mj-cs"/>
              </a:rPr>
              <a:t>int</a:t>
            </a:r>
            <a:r>
              <a:rPr lang="en-US" altLang="zh-CN" sz="2000" dirty="0">
                <a:solidFill>
                  <a:schemeClr val="bg2">
                    <a:lumMod val="25000"/>
                  </a:schemeClr>
                </a:solidFill>
                <a:cs typeface="+mj-cs"/>
              </a:rPr>
              <a:t> score[6][10]</a:t>
            </a:r>
            <a:r>
              <a:rPr lang="zh-CN" altLang="zh-CN" sz="2000" dirty="0">
                <a:solidFill>
                  <a:schemeClr val="bg2">
                    <a:lumMod val="25000"/>
                  </a:schemeClr>
                </a:solidFill>
                <a:cs typeface="+mj-cs"/>
              </a:rPr>
              <a:t>；而形参数组定义为：</a:t>
            </a:r>
            <a:r>
              <a:rPr lang="en-US" altLang="zh-CN" sz="2000" dirty="0" err="1">
                <a:solidFill>
                  <a:schemeClr val="bg2">
                    <a:lumMod val="25000"/>
                  </a:schemeClr>
                </a:solidFill>
                <a:cs typeface="+mj-cs"/>
              </a:rPr>
              <a:t>int</a:t>
            </a:r>
            <a:r>
              <a:rPr lang="en-US" altLang="zh-CN" sz="2000" dirty="0">
                <a:solidFill>
                  <a:schemeClr val="bg2">
                    <a:lumMod val="25000"/>
                  </a:schemeClr>
                </a:solidFill>
                <a:cs typeface="+mj-cs"/>
              </a:rPr>
              <a:t> array[][10]</a:t>
            </a:r>
            <a:r>
              <a:rPr lang="zh-CN" altLang="zh-CN" sz="2000" dirty="0">
                <a:solidFill>
                  <a:schemeClr val="bg2">
                    <a:lumMod val="25000"/>
                  </a:schemeClr>
                </a:solidFill>
                <a:cs typeface="+mj-cs"/>
              </a:rPr>
              <a:t>；或</a:t>
            </a:r>
            <a:r>
              <a:rPr lang="en-US" altLang="zh-CN" sz="2000" dirty="0" err="1">
                <a:solidFill>
                  <a:schemeClr val="bg2">
                    <a:lumMod val="25000"/>
                  </a:schemeClr>
                </a:solidFill>
                <a:cs typeface="+mj-cs"/>
              </a:rPr>
              <a:t>int</a:t>
            </a:r>
            <a:r>
              <a:rPr lang="en-US" altLang="zh-CN" sz="2000" dirty="0">
                <a:solidFill>
                  <a:schemeClr val="bg2">
                    <a:lumMod val="25000"/>
                  </a:schemeClr>
                </a:solidFill>
                <a:cs typeface="+mj-cs"/>
              </a:rPr>
              <a:t> array[8][10]</a:t>
            </a:r>
            <a:r>
              <a:rPr lang="zh-CN" altLang="zh-CN" sz="2000" dirty="0">
                <a:solidFill>
                  <a:schemeClr val="bg2">
                    <a:lumMod val="25000"/>
                  </a:schemeClr>
                </a:solidFill>
                <a:cs typeface="+mj-cs"/>
              </a:rPr>
              <a:t>；都是合法的。这时形参数组和实参数组都是由相同类型和大小的一维数组组成的。</a:t>
            </a:r>
            <a:r>
              <a:rPr lang="en-US" altLang="zh-CN" sz="2000" dirty="0">
                <a:solidFill>
                  <a:schemeClr val="bg2">
                    <a:lumMod val="25000"/>
                  </a:schemeClr>
                </a:solidFill>
                <a:cs typeface="+mj-cs"/>
              </a:rPr>
              <a:t>C</a:t>
            </a:r>
            <a:r>
              <a:rPr lang="zh-CN" altLang="zh-CN" sz="2000" dirty="0">
                <a:solidFill>
                  <a:schemeClr val="bg2">
                    <a:lumMod val="25000"/>
                  </a:schemeClr>
                </a:solidFill>
                <a:cs typeface="+mj-cs"/>
              </a:rPr>
              <a:t>语言编译系统不检查第一维的大小。</a:t>
            </a:r>
          </a:p>
          <a:p>
            <a:endParaRPr lang="zh-CN" altLang="en-US" sz="2000" dirty="0"/>
          </a:p>
        </p:txBody>
      </p:sp>
    </p:spTree>
    <p:extLst>
      <p:ext uri="{BB962C8B-B14F-4D97-AF65-F5344CB8AC3E}">
        <p14:creationId xmlns:p14="http://schemas.microsoft.com/office/powerpoint/2010/main" val="2043787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1207" y="448056"/>
            <a:ext cx="11003684" cy="640080"/>
          </a:xfrm>
        </p:spPr>
        <p:txBody>
          <a:bodyPr>
            <a:normAutofit/>
          </a:bodyPr>
          <a:lstStyle/>
          <a:p>
            <a:r>
              <a:rPr lang="en-US" altLang="zh-CN" b="1" dirty="0"/>
              <a:t>7.2</a:t>
            </a:r>
            <a:r>
              <a:rPr lang="zh-CN" altLang="zh-CN" b="1" dirty="0"/>
              <a:t>函数的</a:t>
            </a:r>
            <a:r>
              <a:rPr lang="zh-CN" altLang="zh-CN" b="1" dirty="0" smtClean="0"/>
              <a:t>定义</a:t>
            </a:r>
            <a:endParaRPr lang="zh-CN" altLang="en-US" dirty="0"/>
          </a:p>
        </p:txBody>
      </p:sp>
      <p:sp>
        <p:nvSpPr>
          <p:cNvPr id="3" name="内容占位符 2"/>
          <p:cNvSpPr>
            <a:spLocks noGrp="1"/>
          </p:cNvSpPr>
          <p:nvPr>
            <p:ph sz="quarter" idx="10"/>
          </p:nvPr>
        </p:nvSpPr>
        <p:spPr/>
        <p:txBody>
          <a:bodyPr>
            <a:normAutofit fontScale="85000" lnSpcReduction="20000"/>
          </a:bodyPr>
          <a:lstStyle/>
          <a:p>
            <a:pPr marL="0" indent="0">
              <a:lnSpc>
                <a:spcPct val="170000"/>
              </a:lnSpc>
              <a:buNone/>
            </a:pPr>
            <a:r>
              <a:rPr lang="en-US" altLang="zh-CN" b="1" dirty="0" smtClean="0">
                <a:solidFill>
                  <a:schemeClr val="bg2">
                    <a:lumMod val="25000"/>
                  </a:schemeClr>
                </a:solidFill>
              </a:rPr>
              <a:t>7.2.1</a:t>
            </a:r>
            <a:r>
              <a:rPr lang="zh-CN" altLang="zh-CN" b="1" dirty="0">
                <a:solidFill>
                  <a:schemeClr val="bg2">
                    <a:lumMod val="25000"/>
                  </a:schemeClr>
                </a:solidFill>
              </a:rPr>
              <a:t>函数的分类</a:t>
            </a:r>
            <a:endParaRPr lang="zh-CN" altLang="zh-CN" dirty="0">
              <a:solidFill>
                <a:schemeClr val="bg2">
                  <a:lumMod val="25000"/>
                </a:schemeClr>
              </a:solidFill>
            </a:endParaRPr>
          </a:p>
          <a:p>
            <a:r>
              <a:rPr lang="zh-CN" altLang="zh-CN" dirty="0" smtClean="0">
                <a:solidFill>
                  <a:schemeClr val="bg2">
                    <a:lumMod val="25000"/>
                  </a:schemeClr>
                </a:solidFill>
              </a:rPr>
              <a:t>在</a:t>
            </a:r>
            <a:r>
              <a:rPr lang="en-US" altLang="zh-CN" dirty="0">
                <a:solidFill>
                  <a:schemeClr val="bg2">
                    <a:lumMod val="25000"/>
                  </a:schemeClr>
                </a:solidFill>
              </a:rPr>
              <a:t>C</a:t>
            </a:r>
            <a:r>
              <a:rPr lang="zh-CN" altLang="zh-CN" dirty="0">
                <a:solidFill>
                  <a:schemeClr val="bg2">
                    <a:lumMod val="25000"/>
                  </a:schemeClr>
                </a:solidFill>
              </a:rPr>
              <a:t>语言中</a:t>
            </a:r>
            <a:r>
              <a:rPr lang="zh-CN" altLang="zh-CN" dirty="0" smtClean="0">
                <a:solidFill>
                  <a:schemeClr val="bg2">
                    <a:lumMod val="25000"/>
                  </a:schemeClr>
                </a:solidFill>
              </a:rPr>
              <a:t>，程序</a:t>
            </a:r>
            <a:r>
              <a:rPr lang="zh-CN" altLang="zh-CN" dirty="0">
                <a:solidFill>
                  <a:schemeClr val="bg2">
                    <a:lumMod val="25000"/>
                  </a:schemeClr>
                </a:solidFill>
              </a:rPr>
              <a:t>的执行从</a:t>
            </a:r>
            <a:r>
              <a:rPr lang="en-US" altLang="zh-CN" dirty="0">
                <a:solidFill>
                  <a:schemeClr val="bg2">
                    <a:lumMod val="25000"/>
                  </a:schemeClr>
                </a:solidFill>
              </a:rPr>
              <a:t>main</a:t>
            </a:r>
            <a:r>
              <a:rPr lang="zh-CN" altLang="zh-CN" dirty="0">
                <a:solidFill>
                  <a:schemeClr val="bg2">
                    <a:lumMod val="25000"/>
                  </a:schemeClr>
                </a:solidFill>
              </a:rPr>
              <a:t>（）的入口开始，到</a:t>
            </a:r>
            <a:r>
              <a:rPr lang="en-US" altLang="zh-CN" dirty="0">
                <a:solidFill>
                  <a:schemeClr val="bg2">
                    <a:lumMod val="25000"/>
                  </a:schemeClr>
                </a:solidFill>
              </a:rPr>
              <a:t>main</a:t>
            </a:r>
            <a:r>
              <a:rPr lang="zh-CN" altLang="zh-CN" dirty="0">
                <a:solidFill>
                  <a:schemeClr val="bg2">
                    <a:lumMod val="25000"/>
                  </a:schemeClr>
                </a:solidFill>
              </a:rPr>
              <a:t>（）的出口结束，中间循环、往复、迭代地调用一个又一个函数，每个函数分工明确，各司其职，对这些函数而言，</a:t>
            </a:r>
            <a:r>
              <a:rPr lang="en-US" altLang="zh-CN" dirty="0">
                <a:solidFill>
                  <a:schemeClr val="bg2">
                    <a:lumMod val="25000"/>
                  </a:schemeClr>
                </a:solidFill>
              </a:rPr>
              <a:t>main</a:t>
            </a:r>
            <a:r>
              <a:rPr lang="zh-CN" altLang="zh-CN" dirty="0">
                <a:solidFill>
                  <a:schemeClr val="bg2">
                    <a:lumMod val="25000"/>
                  </a:schemeClr>
                </a:solidFill>
              </a:rPr>
              <a:t>（）就像是一个总管</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zh-CN" altLang="zh-CN" dirty="0" smtClean="0">
                <a:solidFill>
                  <a:schemeClr val="bg2">
                    <a:lumMod val="25000"/>
                  </a:schemeClr>
                </a:solidFill>
              </a:rPr>
              <a:t>从</a:t>
            </a:r>
            <a:r>
              <a:rPr lang="zh-CN" altLang="zh-CN" dirty="0">
                <a:solidFill>
                  <a:schemeClr val="bg2">
                    <a:lumMod val="25000"/>
                  </a:schemeClr>
                </a:solidFill>
              </a:rPr>
              <a:t>使用者的角度对函数进行分类，将函数分为标准库函数和用户自定义</a:t>
            </a:r>
            <a:r>
              <a:rPr lang="zh-CN" altLang="zh-CN" dirty="0" smtClean="0">
                <a:solidFill>
                  <a:schemeClr val="bg2">
                    <a:lumMod val="25000"/>
                  </a:schemeClr>
                </a:solidFill>
              </a:rPr>
              <a:t>函数。</a:t>
            </a:r>
            <a:endParaRPr lang="zh-CN" altLang="zh-CN" dirty="0">
              <a:solidFill>
                <a:schemeClr val="bg2">
                  <a:lumMod val="25000"/>
                </a:schemeClr>
              </a:solidFill>
            </a:endParaRPr>
          </a:p>
          <a:p>
            <a:pPr marL="0" indent="0">
              <a:buNone/>
            </a:pPr>
            <a:r>
              <a:rPr lang="en-US" altLang="zh-CN" dirty="0">
                <a:solidFill>
                  <a:schemeClr val="bg2">
                    <a:lumMod val="25000"/>
                  </a:schemeClr>
                </a:solidFill>
              </a:rPr>
              <a:t>1.</a:t>
            </a:r>
            <a:r>
              <a:rPr lang="zh-CN" altLang="zh-CN" dirty="0">
                <a:solidFill>
                  <a:schemeClr val="bg2">
                    <a:lumMod val="25000"/>
                  </a:schemeClr>
                </a:solidFill>
              </a:rPr>
              <a:t>标准库函数</a:t>
            </a:r>
          </a:p>
          <a:p>
            <a:r>
              <a:rPr lang="zh-CN" altLang="zh-CN" dirty="0" smtClean="0">
                <a:solidFill>
                  <a:schemeClr val="bg2">
                    <a:lumMod val="25000"/>
                  </a:schemeClr>
                </a:solidFill>
              </a:rPr>
              <a:t>前面</a:t>
            </a:r>
            <a:r>
              <a:rPr lang="zh-CN" altLang="zh-CN" dirty="0">
                <a:solidFill>
                  <a:schemeClr val="bg2">
                    <a:lumMod val="25000"/>
                  </a:schemeClr>
                </a:solidFill>
              </a:rPr>
              <a:t>介绍了一些常用的标准库函数，如标准输入输出函数</a:t>
            </a:r>
            <a:r>
              <a:rPr lang="en-US" altLang="zh-CN" dirty="0" err="1">
                <a:solidFill>
                  <a:schemeClr val="bg2">
                    <a:lumMod val="25000"/>
                  </a:schemeClr>
                </a:solidFill>
              </a:rPr>
              <a:t>scanf</a:t>
            </a:r>
            <a:r>
              <a:rPr lang="zh-CN" altLang="zh-CN" dirty="0">
                <a:solidFill>
                  <a:schemeClr val="bg2">
                    <a:lumMod val="25000"/>
                  </a:schemeClr>
                </a:solidFill>
              </a:rPr>
              <a:t>（）、</a:t>
            </a:r>
            <a:r>
              <a:rPr lang="en-US" altLang="zh-CN" dirty="0" err="1">
                <a:solidFill>
                  <a:schemeClr val="bg2">
                    <a:lumMod val="25000"/>
                  </a:schemeClr>
                </a:solidFill>
              </a:rPr>
              <a:t>printf</a:t>
            </a:r>
            <a:r>
              <a:rPr lang="zh-CN" altLang="zh-CN" dirty="0">
                <a:solidFill>
                  <a:schemeClr val="bg2">
                    <a:lumMod val="25000"/>
                  </a:schemeClr>
                </a:solidFill>
              </a:rPr>
              <a:t>（）等</a:t>
            </a:r>
            <a:r>
              <a:rPr lang="zh-CN" altLang="zh-CN" dirty="0" smtClean="0">
                <a:solidFill>
                  <a:schemeClr val="bg2">
                    <a:lumMod val="25000"/>
                  </a:schemeClr>
                </a:solidFill>
              </a:rPr>
              <a:t>。</a:t>
            </a:r>
            <a:endParaRPr lang="en-US" altLang="zh-CN" dirty="0" smtClean="0">
              <a:solidFill>
                <a:schemeClr val="bg2">
                  <a:lumMod val="25000"/>
                </a:schemeClr>
              </a:solidFill>
            </a:endParaRPr>
          </a:p>
          <a:p>
            <a:r>
              <a:rPr lang="zh-CN" altLang="zh-CN" dirty="0" smtClean="0">
                <a:solidFill>
                  <a:schemeClr val="bg2">
                    <a:lumMod val="25000"/>
                  </a:schemeClr>
                </a:solidFill>
              </a:rPr>
              <a:t>使用</a:t>
            </a:r>
            <a:r>
              <a:rPr lang="en-US" altLang="zh-CN" dirty="0" smtClean="0">
                <a:solidFill>
                  <a:schemeClr val="bg2">
                    <a:lumMod val="25000"/>
                  </a:schemeClr>
                </a:solidFill>
              </a:rPr>
              <a:t> </a:t>
            </a:r>
            <a:r>
              <a:rPr lang="en-US" altLang="zh-CN" dirty="0">
                <a:solidFill>
                  <a:schemeClr val="bg2">
                    <a:lumMod val="25000"/>
                  </a:schemeClr>
                </a:solidFill>
              </a:rPr>
              <a:t>C</a:t>
            </a:r>
            <a:r>
              <a:rPr lang="zh-CN" altLang="zh-CN" dirty="0">
                <a:solidFill>
                  <a:schemeClr val="bg2">
                    <a:lumMod val="25000"/>
                  </a:schemeClr>
                </a:solidFill>
              </a:rPr>
              <a:t>的库函数，必须在程序的开头把该函数所在的头文件包含进来。例如</a:t>
            </a:r>
            <a:r>
              <a:rPr lang="zh-CN" altLang="zh-CN" dirty="0" smtClean="0">
                <a:solidFill>
                  <a:schemeClr val="bg2">
                    <a:lumMod val="25000"/>
                  </a:schemeClr>
                </a:solidFill>
              </a:rPr>
              <a:t>，</a:t>
            </a:r>
            <a:endParaRPr lang="en-US" altLang="zh-CN" dirty="0" smtClean="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smtClean="0">
                <a:solidFill>
                  <a:schemeClr val="bg2">
                    <a:lumMod val="25000"/>
                  </a:schemeClr>
                </a:solidFill>
              </a:rPr>
              <a:t>#include&lt;</a:t>
            </a:r>
            <a:r>
              <a:rPr lang="en-US" altLang="zh-CN" dirty="0" err="1" smtClean="0">
                <a:solidFill>
                  <a:schemeClr val="bg2">
                    <a:lumMod val="25000"/>
                  </a:schemeClr>
                </a:solidFill>
              </a:rPr>
              <a:t>math.h</a:t>
            </a:r>
            <a:r>
              <a:rPr lang="en-US" altLang="zh-CN" dirty="0" smtClean="0">
                <a:solidFill>
                  <a:schemeClr val="bg2">
                    <a:lumMod val="25000"/>
                  </a:schemeClr>
                </a:solidFill>
              </a:rPr>
              <a:t>&gt;</a:t>
            </a:r>
            <a:endParaRPr lang="zh-CN" altLang="zh-CN" dirty="0">
              <a:solidFill>
                <a:schemeClr val="bg2">
                  <a:lumMod val="25000"/>
                </a:schemeClr>
              </a:solidFill>
            </a:endParaRPr>
          </a:p>
          <a:p>
            <a:r>
              <a:rPr lang="zh-CN" altLang="zh-CN" dirty="0" smtClean="0">
                <a:solidFill>
                  <a:schemeClr val="bg2">
                    <a:lumMod val="25000"/>
                  </a:schemeClr>
                </a:solidFill>
              </a:rPr>
              <a:t>第三</a:t>
            </a:r>
            <a:r>
              <a:rPr lang="zh-CN" altLang="zh-CN" dirty="0">
                <a:solidFill>
                  <a:schemeClr val="bg2">
                    <a:lumMod val="25000"/>
                  </a:schemeClr>
                </a:solidFill>
              </a:rPr>
              <a:t>方函数</a:t>
            </a:r>
            <a:r>
              <a:rPr lang="zh-CN" altLang="zh-CN" dirty="0" smtClean="0">
                <a:solidFill>
                  <a:schemeClr val="bg2">
                    <a:lumMod val="25000"/>
                  </a:schemeClr>
                </a:solidFill>
              </a:rPr>
              <a:t>库</a:t>
            </a:r>
            <a:r>
              <a:rPr lang="zh-CN" altLang="en-US" dirty="0" smtClean="0">
                <a:solidFill>
                  <a:schemeClr val="bg2">
                    <a:lumMod val="25000"/>
                  </a:schemeClr>
                </a:solidFill>
              </a:rPr>
              <a:t>：</a:t>
            </a:r>
            <a:r>
              <a:rPr lang="zh-CN" altLang="zh-CN" dirty="0" smtClean="0">
                <a:solidFill>
                  <a:schemeClr val="bg2">
                    <a:lumMod val="25000"/>
                  </a:schemeClr>
                </a:solidFill>
              </a:rPr>
              <a:t>它们不在</a:t>
            </a:r>
            <a:r>
              <a:rPr lang="en-US" altLang="zh-CN" dirty="0">
                <a:solidFill>
                  <a:schemeClr val="bg2">
                    <a:lumMod val="25000"/>
                  </a:schemeClr>
                </a:solidFill>
              </a:rPr>
              <a:t>ANSI C </a:t>
            </a:r>
            <a:r>
              <a:rPr lang="zh-CN" altLang="zh-CN" dirty="0">
                <a:solidFill>
                  <a:schemeClr val="bg2">
                    <a:lumMod val="25000"/>
                  </a:schemeClr>
                </a:solidFill>
              </a:rPr>
              <a:t>标准范围内，是由其它厂商自行开发的</a:t>
            </a:r>
            <a:r>
              <a:rPr lang="en-US" altLang="zh-CN" dirty="0">
                <a:solidFill>
                  <a:schemeClr val="bg2">
                    <a:lumMod val="25000"/>
                  </a:schemeClr>
                </a:solidFill>
              </a:rPr>
              <a:t>C</a:t>
            </a:r>
            <a:r>
              <a:rPr lang="zh-CN" altLang="zh-CN" dirty="0">
                <a:solidFill>
                  <a:schemeClr val="bg2">
                    <a:lumMod val="25000"/>
                  </a:schemeClr>
                </a:solidFill>
              </a:rPr>
              <a:t>语言函数库，能扩充</a:t>
            </a:r>
            <a:r>
              <a:rPr lang="en-US" altLang="zh-CN" dirty="0">
                <a:solidFill>
                  <a:schemeClr val="bg2">
                    <a:lumMod val="25000"/>
                  </a:schemeClr>
                </a:solidFill>
              </a:rPr>
              <a:t>C</a:t>
            </a:r>
            <a:r>
              <a:rPr lang="zh-CN" altLang="zh-CN" dirty="0">
                <a:solidFill>
                  <a:schemeClr val="bg2">
                    <a:lumMod val="25000"/>
                  </a:schemeClr>
                </a:solidFill>
              </a:rPr>
              <a:t>语言在图形、数据库</a:t>
            </a:r>
            <a:r>
              <a:rPr lang="zh-CN" altLang="zh-CN" dirty="0" smtClean="0">
                <a:solidFill>
                  <a:schemeClr val="bg2">
                    <a:lumMod val="25000"/>
                  </a:schemeClr>
                </a:solidFill>
              </a:rPr>
              <a:t>等。</a:t>
            </a:r>
            <a:endParaRPr lang="zh-CN" altLang="zh-CN" dirty="0">
              <a:solidFill>
                <a:schemeClr val="bg2">
                  <a:lumMod val="25000"/>
                </a:schemeClr>
              </a:solidFill>
            </a:endParaRPr>
          </a:p>
          <a:p>
            <a:pPr marL="0" indent="0">
              <a:buNone/>
            </a:pPr>
            <a:r>
              <a:rPr lang="en-US" altLang="zh-CN" dirty="0">
                <a:solidFill>
                  <a:schemeClr val="bg2">
                    <a:lumMod val="25000"/>
                  </a:schemeClr>
                </a:solidFill>
              </a:rPr>
              <a:t>2.</a:t>
            </a:r>
            <a:r>
              <a:rPr lang="zh-CN" altLang="zh-CN" dirty="0">
                <a:solidFill>
                  <a:schemeClr val="bg2">
                    <a:lumMod val="25000"/>
                  </a:schemeClr>
                </a:solidFill>
              </a:rPr>
              <a:t>自定义函数</a:t>
            </a:r>
          </a:p>
          <a:p>
            <a:r>
              <a:rPr lang="zh-CN" altLang="zh-CN" dirty="0">
                <a:solidFill>
                  <a:schemeClr val="bg2">
                    <a:lumMod val="25000"/>
                  </a:schemeClr>
                </a:solidFill>
              </a:rPr>
              <a:t>如果库函数不能满足程序设计者的编程需要，那么就需要编程者自行编写函数来完成自己所需的功能，这类函数称为自定义函数</a:t>
            </a:r>
            <a:r>
              <a:rPr lang="zh-CN" altLang="zh-CN" dirty="0" smtClean="0">
                <a:solidFill>
                  <a:schemeClr val="bg2">
                    <a:lumMod val="25000"/>
                  </a:schemeClr>
                </a:solidFill>
              </a:rPr>
              <a:t>。</a:t>
            </a:r>
            <a:endParaRPr lang="zh-CN" altLang="en-US" dirty="0"/>
          </a:p>
        </p:txBody>
      </p:sp>
    </p:spTree>
    <p:extLst>
      <p:ext uri="{BB962C8B-B14F-4D97-AF65-F5344CB8AC3E}">
        <p14:creationId xmlns:p14="http://schemas.microsoft.com/office/powerpoint/2010/main" val="3803017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a:xfrm>
            <a:off x="539495" y="1272989"/>
            <a:ext cx="5036551" cy="5109882"/>
          </a:xfrm>
          <a:ln w="28575">
            <a:solidFill>
              <a:schemeClr val="tx1"/>
            </a:solidFill>
          </a:ln>
        </p:spPr>
        <p:txBody>
          <a:bodyPr>
            <a:normAutofit fontScale="55000" lnSpcReduction="20000"/>
          </a:bodyPr>
          <a:lstStyle/>
          <a:p>
            <a:pPr marL="0" indent="0">
              <a:buNone/>
            </a:pPr>
            <a:r>
              <a:rPr lang="zh-CN" altLang="zh-CN" dirty="0">
                <a:solidFill>
                  <a:schemeClr val="bg2">
                    <a:lumMod val="25000"/>
                  </a:schemeClr>
                </a:solidFill>
              </a:rPr>
              <a:t>例</a:t>
            </a:r>
            <a:r>
              <a:rPr lang="en-US" altLang="zh-CN" dirty="0" smtClean="0">
                <a:solidFill>
                  <a:schemeClr val="bg2">
                    <a:lumMod val="25000"/>
                  </a:schemeClr>
                </a:solidFill>
              </a:rPr>
              <a:t>7.10  </a:t>
            </a:r>
            <a:r>
              <a:rPr lang="zh-CN" altLang="zh-CN" dirty="0">
                <a:solidFill>
                  <a:schemeClr val="bg2">
                    <a:lumMod val="25000"/>
                  </a:schemeClr>
                </a:solidFill>
              </a:rPr>
              <a:t>有</a:t>
            </a:r>
            <a:r>
              <a:rPr lang="en-US" altLang="zh-CN" dirty="0">
                <a:solidFill>
                  <a:schemeClr val="bg2">
                    <a:lumMod val="25000"/>
                  </a:schemeClr>
                </a:solidFill>
              </a:rPr>
              <a:t>4</a:t>
            </a:r>
            <a:r>
              <a:rPr lang="zh-CN" altLang="zh-CN" dirty="0">
                <a:solidFill>
                  <a:schemeClr val="bg2">
                    <a:lumMod val="25000"/>
                  </a:schemeClr>
                </a:solidFill>
              </a:rPr>
              <a:t>个学生，每个学生有</a:t>
            </a:r>
            <a:r>
              <a:rPr lang="en-US" altLang="zh-CN" dirty="0">
                <a:solidFill>
                  <a:schemeClr val="bg2">
                    <a:lumMod val="25000"/>
                  </a:schemeClr>
                </a:solidFill>
              </a:rPr>
              <a:t>5</a:t>
            </a:r>
            <a:r>
              <a:rPr lang="zh-CN" altLang="zh-CN" dirty="0">
                <a:solidFill>
                  <a:schemeClr val="bg2">
                    <a:lumMod val="25000"/>
                  </a:schemeClr>
                </a:solidFill>
              </a:rPr>
              <a:t>门课程的成绩，编写程序求每个学生</a:t>
            </a:r>
            <a:r>
              <a:rPr lang="en-US" altLang="zh-CN" dirty="0">
                <a:solidFill>
                  <a:schemeClr val="bg2">
                    <a:lumMod val="25000"/>
                  </a:schemeClr>
                </a:solidFill>
              </a:rPr>
              <a:t>5</a:t>
            </a:r>
            <a:r>
              <a:rPr lang="zh-CN" altLang="zh-CN" dirty="0">
                <a:solidFill>
                  <a:schemeClr val="bg2">
                    <a:lumMod val="25000"/>
                  </a:schemeClr>
                </a:solidFill>
              </a:rPr>
              <a:t>门课程的平均成绩。</a:t>
            </a:r>
          </a:p>
          <a:p>
            <a:pPr marL="179388" indent="-179388"/>
            <a:r>
              <a:rPr lang="zh-CN" altLang="zh-CN" dirty="0" smtClean="0">
                <a:solidFill>
                  <a:schemeClr val="bg2">
                    <a:lumMod val="25000"/>
                  </a:schemeClr>
                </a:solidFill>
              </a:rPr>
              <a:t>解题</a:t>
            </a:r>
            <a:r>
              <a:rPr lang="zh-CN" altLang="zh-CN" dirty="0">
                <a:solidFill>
                  <a:schemeClr val="bg2">
                    <a:lumMod val="25000"/>
                  </a:schemeClr>
                </a:solidFill>
              </a:rPr>
              <a:t>思路：</a:t>
            </a:r>
            <a:r>
              <a:rPr lang="en-US" altLang="zh-CN" dirty="0">
                <a:solidFill>
                  <a:schemeClr val="bg2">
                    <a:lumMod val="25000"/>
                  </a:schemeClr>
                </a:solidFill>
              </a:rPr>
              <a:t>4</a:t>
            </a:r>
            <a:r>
              <a:rPr lang="zh-CN" altLang="zh-CN" dirty="0">
                <a:solidFill>
                  <a:schemeClr val="bg2">
                    <a:lumMod val="25000"/>
                  </a:schemeClr>
                </a:solidFill>
              </a:rPr>
              <a:t>个学生的各课程成绩可以使用二维数组存放，每个学生</a:t>
            </a:r>
            <a:r>
              <a:rPr lang="en-US" altLang="zh-CN" dirty="0">
                <a:solidFill>
                  <a:schemeClr val="bg2">
                    <a:lumMod val="25000"/>
                  </a:schemeClr>
                </a:solidFill>
              </a:rPr>
              <a:t>5</a:t>
            </a:r>
            <a:r>
              <a:rPr lang="zh-CN" altLang="zh-CN" dirty="0">
                <a:solidFill>
                  <a:schemeClr val="bg2">
                    <a:lumMod val="25000"/>
                  </a:schemeClr>
                </a:solidFill>
              </a:rPr>
              <a:t>门课程成绩存放一行，共存放四行。可以定义一个</a:t>
            </a:r>
            <a:r>
              <a:rPr lang="en-US" altLang="zh-CN" dirty="0">
                <a:solidFill>
                  <a:schemeClr val="bg2">
                    <a:lumMod val="25000"/>
                  </a:schemeClr>
                </a:solidFill>
              </a:rPr>
              <a:t>m</a:t>
            </a:r>
            <a:r>
              <a:rPr lang="zh-CN" altLang="zh-CN" dirty="0">
                <a:solidFill>
                  <a:schemeClr val="bg2">
                    <a:lumMod val="25000"/>
                  </a:schemeClr>
                </a:solidFill>
              </a:rPr>
              <a:t>行</a:t>
            </a:r>
            <a:r>
              <a:rPr lang="en-US" altLang="zh-CN" dirty="0">
                <a:solidFill>
                  <a:schemeClr val="bg2">
                    <a:lumMod val="25000"/>
                  </a:schemeClr>
                </a:solidFill>
              </a:rPr>
              <a:t>n+1</a:t>
            </a:r>
            <a:r>
              <a:rPr lang="zh-CN" altLang="zh-CN" dirty="0">
                <a:solidFill>
                  <a:schemeClr val="bg2">
                    <a:lumMod val="25000"/>
                  </a:schemeClr>
                </a:solidFill>
              </a:rPr>
              <a:t>列的数组存放</a:t>
            </a:r>
            <a:r>
              <a:rPr lang="en-US" altLang="zh-CN" dirty="0">
                <a:solidFill>
                  <a:schemeClr val="bg2">
                    <a:lumMod val="25000"/>
                  </a:schemeClr>
                </a:solidFill>
              </a:rPr>
              <a:t>m</a:t>
            </a:r>
            <a:r>
              <a:rPr lang="zh-CN" altLang="zh-CN" dirty="0">
                <a:solidFill>
                  <a:schemeClr val="bg2">
                    <a:lumMod val="25000"/>
                  </a:schemeClr>
                </a:solidFill>
              </a:rPr>
              <a:t>个学生的</a:t>
            </a:r>
            <a:r>
              <a:rPr lang="en-US" altLang="zh-CN" dirty="0">
                <a:solidFill>
                  <a:schemeClr val="bg2">
                    <a:lumMod val="25000"/>
                  </a:schemeClr>
                </a:solidFill>
              </a:rPr>
              <a:t>n</a:t>
            </a:r>
            <a:r>
              <a:rPr lang="zh-CN" altLang="zh-CN" dirty="0">
                <a:solidFill>
                  <a:schemeClr val="bg2">
                    <a:lumMod val="25000"/>
                  </a:schemeClr>
                </a:solidFill>
              </a:rPr>
              <a:t>门课程的成绩，每一行的前</a:t>
            </a:r>
            <a:r>
              <a:rPr lang="en-US" altLang="zh-CN" dirty="0">
                <a:solidFill>
                  <a:schemeClr val="bg2">
                    <a:lumMod val="25000"/>
                  </a:schemeClr>
                </a:solidFill>
              </a:rPr>
              <a:t>n</a:t>
            </a:r>
            <a:r>
              <a:rPr lang="zh-CN" altLang="zh-CN" dirty="0">
                <a:solidFill>
                  <a:schemeClr val="bg2">
                    <a:lumMod val="25000"/>
                  </a:schemeClr>
                </a:solidFill>
              </a:rPr>
              <a:t>列用于存放每个学生的</a:t>
            </a:r>
            <a:r>
              <a:rPr lang="en-US" altLang="zh-CN" dirty="0">
                <a:solidFill>
                  <a:schemeClr val="bg2">
                    <a:lumMod val="25000"/>
                  </a:schemeClr>
                </a:solidFill>
              </a:rPr>
              <a:t>n</a:t>
            </a:r>
            <a:r>
              <a:rPr lang="zh-CN" altLang="zh-CN" dirty="0">
                <a:solidFill>
                  <a:schemeClr val="bg2">
                    <a:lumMod val="25000"/>
                  </a:schemeClr>
                </a:solidFill>
              </a:rPr>
              <a:t>门课程成绩，第</a:t>
            </a:r>
            <a:r>
              <a:rPr lang="en-US" altLang="zh-CN" dirty="0">
                <a:solidFill>
                  <a:schemeClr val="bg2">
                    <a:lumMod val="25000"/>
                  </a:schemeClr>
                </a:solidFill>
              </a:rPr>
              <a:t>n+1</a:t>
            </a:r>
            <a:r>
              <a:rPr lang="zh-CN" altLang="zh-CN" dirty="0">
                <a:solidFill>
                  <a:schemeClr val="bg2">
                    <a:lumMod val="25000"/>
                  </a:schemeClr>
                </a:solidFill>
              </a:rPr>
              <a:t>列用于存放每个学生的平均成绩。通过函数调用将各个学生成绩数组传递给求平均成绩函数</a:t>
            </a:r>
            <a:r>
              <a:rPr lang="en-US" altLang="zh-CN" dirty="0" err="1">
                <a:solidFill>
                  <a:schemeClr val="bg2">
                    <a:lumMod val="25000"/>
                  </a:schemeClr>
                </a:solidFill>
              </a:rPr>
              <a:t>avg</a:t>
            </a:r>
            <a:r>
              <a:rPr lang="zh-CN" altLang="zh-CN" dirty="0">
                <a:solidFill>
                  <a:schemeClr val="bg2">
                    <a:lumMod val="25000"/>
                  </a:schemeClr>
                </a:solidFill>
              </a:rPr>
              <a:t>，并将学生人数</a:t>
            </a:r>
            <a:r>
              <a:rPr lang="en-US" altLang="zh-CN" dirty="0">
                <a:solidFill>
                  <a:schemeClr val="bg2">
                    <a:lumMod val="25000"/>
                  </a:schemeClr>
                </a:solidFill>
              </a:rPr>
              <a:t>m</a:t>
            </a:r>
            <a:r>
              <a:rPr lang="zh-CN" altLang="zh-CN" dirty="0">
                <a:solidFill>
                  <a:schemeClr val="bg2">
                    <a:lumMod val="25000"/>
                  </a:schemeClr>
                </a:solidFill>
              </a:rPr>
              <a:t>、课程门数</a:t>
            </a:r>
            <a:r>
              <a:rPr lang="en-US" altLang="zh-CN" dirty="0">
                <a:solidFill>
                  <a:schemeClr val="bg2">
                    <a:lumMod val="25000"/>
                  </a:schemeClr>
                </a:solidFill>
              </a:rPr>
              <a:t>n</a:t>
            </a:r>
            <a:r>
              <a:rPr lang="zh-CN" altLang="zh-CN" dirty="0">
                <a:solidFill>
                  <a:schemeClr val="bg2">
                    <a:lumMod val="25000"/>
                  </a:schemeClr>
                </a:solidFill>
              </a:rPr>
              <a:t>也通过主调函数中的实参传递给被调用函数</a:t>
            </a:r>
            <a:r>
              <a:rPr lang="en-US" altLang="zh-CN" dirty="0" err="1">
                <a:solidFill>
                  <a:schemeClr val="bg2">
                    <a:lumMod val="25000"/>
                  </a:schemeClr>
                </a:solidFill>
              </a:rPr>
              <a:t>avg</a:t>
            </a:r>
            <a:r>
              <a:rPr lang="zh-CN" altLang="zh-CN" dirty="0">
                <a:solidFill>
                  <a:schemeClr val="bg2">
                    <a:lumMod val="25000"/>
                  </a:schemeClr>
                </a:solidFill>
              </a:rPr>
              <a:t>的形参。</a:t>
            </a:r>
          </a:p>
          <a:p>
            <a:r>
              <a:rPr lang="zh-CN" altLang="zh-CN" dirty="0" smtClean="0">
                <a:solidFill>
                  <a:schemeClr val="bg2">
                    <a:lumMod val="25000"/>
                  </a:schemeClr>
                </a:solidFill>
              </a:rPr>
              <a:t>编写</a:t>
            </a:r>
            <a:r>
              <a:rPr lang="zh-CN" altLang="zh-CN" dirty="0">
                <a:solidFill>
                  <a:schemeClr val="bg2">
                    <a:lumMod val="25000"/>
                  </a:schemeClr>
                </a:solidFill>
              </a:rPr>
              <a:t>程序：</a:t>
            </a:r>
          </a:p>
          <a:p>
            <a:pPr marL="0" indent="0">
              <a:buNone/>
            </a:pPr>
            <a:r>
              <a:rPr lang="en-US" altLang="zh-CN" dirty="0">
                <a:solidFill>
                  <a:schemeClr val="bg2">
                    <a:lumMod val="25000"/>
                  </a:schemeClr>
                </a:solidFill>
              </a:rPr>
              <a:t>#include&lt;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buNone/>
            </a:pPr>
            <a:r>
              <a:rPr lang="en-US" altLang="zh-CN" dirty="0" err="1">
                <a:solidFill>
                  <a:schemeClr val="bg2">
                    <a:lumMod val="25000"/>
                  </a:schemeClr>
                </a:solidFill>
              </a:rPr>
              <a:t>int</a:t>
            </a:r>
            <a:r>
              <a:rPr lang="en-US" altLang="zh-CN" dirty="0">
                <a:solidFill>
                  <a:schemeClr val="bg2">
                    <a:lumMod val="25000"/>
                  </a:schemeClr>
                </a:solidFill>
              </a:rPr>
              <a:t> main</a:t>
            </a:r>
            <a:r>
              <a:rPr lang="zh-CN" altLang="zh-CN" dirty="0">
                <a:solidFill>
                  <a:schemeClr val="bg2">
                    <a:lumMod val="25000"/>
                  </a:schemeClr>
                </a:solidFill>
              </a:rPr>
              <a:t>（）</a:t>
            </a:r>
          </a:p>
          <a:p>
            <a:pPr marL="0" indent="0">
              <a:buNone/>
            </a:pPr>
            <a:r>
              <a:rPr lang="en-US" altLang="zh-CN" dirty="0">
                <a:solidFill>
                  <a:schemeClr val="bg2">
                    <a:lumMod val="25000"/>
                  </a:schemeClr>
                </a:solidFill>
              </a:rPr>
              <a:t>{  void </a:t>
            </a:r>
            <a:r>
              <a:rPr lang="en-US" altLang="zh-CN" dirty="0" err="1">
                <a:solidFill>
                  <a:schemeClr val="bg2">
                    <a:lumMod val="25000"/>
                  </a:schemeClr>
                </a:solidFill>
              </a:rPr>
              <a:t>avg</a:t>
            </a:r>
            <a:r>
              <a:rPr lang="zh-CN" altLang="zh-CN" dirty="0">
                <a:solidFill>
                  <a:schemeClr val="bg2">
                    <a:lumMod val="25000"/>
                  </a:schemeClr>
                </a:solidFill>
              </a:rPr>
              <a:t>（</a:t>
            </a:r>
            <a:r>
              <a:rPr lang="en-US" altLang="zh-CN" dirty="0">
                <a:solidFill>
                  <a:schemeClr val="bg2">
                    <a:lumMod val="25000"/>
                  </a:schemeClr>
                </a:solidFill>
              </a:rPr>
              <a:t>float array[][6],</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m,int</a:t>
            </a:r>
            <a:r>
              <a:rPr lang="en-US" altLang="zh-CN" dirty="0">
                <a:solidFill>
                  <a:schemeClr val="bg2">
                    <a:lumMod val="25000"/>
                  </a:schemeClr>
                </a:solidFill>
              </a:rPr>
              <a:t> n</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float a[4][6]={{90,95,90,88,92},{70,75,80,68,72},{65,65,70,68,62},{85,80,83,82,80}};</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i</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a:t>
            </a:r>
            <a:r>
              <a:rPr lang="en-US" altLang="zh-CN" dirty="0" err="1">
                <a:solidFill>
                  <a:schemeClr val="bg2">
                    <a:lumMod val="25000"/>
                  </a:schemeClr>
                </a:solidFill>
              </a:rPr>
              <a:t>avg</a:t>
            </a:r>
            <a:r>
              <a:rPr lang="zh-CN" altLang="zh-CN" dirty="0">
                <a:solidFill>
                  <a:schemeClr val="bg2">
                    <a:lumMod val="25000"/>
                  </a:schemeClr>
                </a:solidFill>
              </a:rPr>
              <a:t>（</a:t>
            </a:r>
            <a:r>
              <a:rPr lang="en-US" altLang="zh-CN" dirty="0">
                <a:solidFill>
                  <a:schemeClr val="bg2">
                    <a:lumMod val="25000"/>
                  </a:schemeClr>
                </a:solidFill>
              </a:rPr>
              <a:t>a,4,5</a:t>
            </a:r>
            <a:r>
              <a:rPr lang="zh-CN" altLang="zh-CN" dirty="0">
                <a:solidFill>
                  <a:schemeClr val="bg2">
                    <a:lumMod val="25000"/>
                  </a:schemeClr>
                </a:solidFill>
              </a:rPr>
              <a:t>）</a:t>
            </a: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求</a:t>
            </a:r>
            <a:r>
              <a:rPr lang="en-US" altLang="zh-CN" dirty="0">
                <a:solidFill>
                  <a:schemeClr val="bg2">
                    <a:lumMod val="25000"/>
                  </a:schemeClr>
                </a:solidFill>
              </a:rPr>
              <a:t>4</a:t>
            </a:r>
            <a:r>
              <a:rPr lang="zh-CN" altLang="zh-CN" dirty="0">
                <a:solidFill>
                  <a:schemeClr val="bg2">
                    <a:lumMod val="25000"/>
                  </a:schemeClr>
                </a:solidFill>
              </a:rPr>
              <a:t>个学生每人</a:t>
            </a:r>
            <a:r>
              <a:rPr lang="en-US" altLang="zh-CN" dirty="0">
                <a:solidFill>
                  <a:schemeClr val="bg2">
                    <a:lumMod val="25000"/>
                  </a:schemeClr>
                </a:solidFill>
              </a:rPr>
              <a:t>5</a:t>
            </a:r>
            <a:r>
              <a:rPr lang="zh-CN" altLang="zh-CN" dirty="0">
                <a:solidFill>
                  <a:schemeClr val="bg2">
                    <a:lumMod val="25000"/>
                  </a:schemeClr>
                </a:solidFill>
              </a:rPr>
              <a:t>门课程的平均成绩</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for</a:t>
            </a:r>
            <a:r>
              <a:rPr lang="zh-CN"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=0;i&lt;4;i++</a:t>
            </a:r>
            <a:r>
              <a:rPr lang="zh-CN" altLang="zh-CN" dirty="0">
                <a:solidFill>
                  <a:schemeClr val="bg2">
                    <a:lumMod val="25000"/>
                  </a:schemeClr>
                </a:solidFill>
              </a:rPr>
              <a:t>）</a:t>
            </a:r>
          </a:p>
          <a:p>
            <a:pPr marL="0" indent="0">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a:t>
            </a:r>
            <a:r>
              <a:rPr lang="zh-CN" altLang="zh-CN" dirty="0">
                <a:solidFill>
                  <a:schemeClr val="bg2">
                    <a:lumMod val="25000"/>
                  </a:schemeClr>
                </a:solidFill>
              </a:rPr>
              <a:t>第</a:t>
            </a:r>
            <a:r>
              <a:rPr lang="en-US" altLang="zh-CN" dirty="0">
                <a:solidFill>
                  <a:schemeClr val="bg2">
                    <a:lumMod val="25000"/>
                  </a:schemeClr>
                </a:solidFill>
              </a:rPr>
              <a:t>%d</a:t>
            </a:r>
            <a:r>
              <a:rPr lang="zh-CN" altLang="zh-CN" dirty="0">
                <a:solidFill>
                  <a:schemeClr val="bg2">
                    <a:lumMod val="25000"/>
                  </a:schemeClr>
                </a:solidFill>
              </a:rPr>
              <a:t>个学生的平均成绩</a:t>
            </a:r>
            <a:r>
              <a:rPr lang="en-US" altLang="zh-CN" dirty="0">
                <a:solidFill>
                  <a:schemeClr val="bg2">
                    <a:lumMod val="25000"/>
                  </a:schemeClr>
                </a:solidFill>
              </a:rPr>
              <a:t>=%6.2f\n",</a:t>
            </a:r>
            <a:r>
              <a:rPr lang="en-US" altLang="zh-CN" dirty="0" err="1">
                <a:solidFill>
                  <a:schemeClr val="bg2">
                    <a:lumMod val="25000"/>
                  </a:schemeClr>
                </a:solidFill>
              </a:rPr>
              <a:t>i,a</a:t>
            </a:r>
            <a:r>
              <a:rPr lang="en-US" altLang="zh-CN" dirty="0">
                <a:solidFill>
                  <a:schemeClr val="bg2">
                    <a:lumMod val="25000"/>
                  </a:schemeClr>
                </a:solidFill>
              </a:rPr>
              <a:t>[</a:t>
            </a:r>
            <a:r>
              <a:rPr lang="en-US" altLang="zh-CN" dirty="0" err="1">
                <a:solidFill>
                  <a:schemeClr val="bg2">
                    <a:lumMod val="25000"/>
                  </a:schemeClr>
                </a:solidFill>
              </a:rPr>
              <a:t>i</a:t>
            </a:r>
            <a:r>
              <a:rPr lang="en-US" altLang="zh-CN" dirty="0">
                <a:solidFill>
                  <a:schemeClr val="bg2">
                    <a:lumMod val="25000"/>
                  </a:schemeClr>
                </a:solidFill>
              </a:rPr>
              <a:t>][5]</a:t>
            </a:r>
            <a:r>
              <a:rPr lang="zh-CN" altLang="zh-CN" dirty="0">
                <a:solidFill>
                  <a:schemeClr val="bg2">
                    <a:lumMod val="25000"/>
                  </a:schemeClr>
                </a:solidFill>
              </a:rPr>
              <a:t>）</a:t>
            </a:r>
            <a:r>
              <a:rPr lang="en-US" altLang="zh-CN" dirty="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    return 0;</a:t>
            </a:r>
            <a:endParaRPr lang="zh-CN" altLang="zh-CN" dirty="0">
              <a:solidFill>
                <a:schemeClr val="bg2">
                  <a:lumMod val="25000"/>
                </a:schemeClr>
              </a:solidFill>
            </a:endParaRPr>
          </a:p>
          <a:p>
            <a:pPr marL="0" indent="0">
              <a:buNone/>
            </a:pPr>
            <a:r>
              <a:rPr lang="en-US" altLang="zh-CN" dirty="0" smtClean="0">
                <a:solidFill>
                  <a:schemeClr val="bg2">
                    <a:lumMod val="25000"/>
                  </a:schemeClr>
                </a:solidFill>
              </a:rPr>
              <a:t>}</a:t>
            </a:r>
            <a:endParaRPr lang="zh-CN" altLang="zh-CN" dirty="0">
              <a:solidFill>
                <a:schemeClr val="bg2">
                  <a:lumMod val="25000"/>
                </a:schemeClr>
              </a:solidFill>
            </a:endParaRPr>
          </a:p>
        </p:txBody>
      </p:sp>
      <p:sp>
        <p:nvSpPr>
          <p:cNvPr id="4" name="内容占位符 2"/>
          <p:cNvSpPr txBox="1">
            <a:spLocks/>
          </p:cNvSpPr>
          <p:nvPr/>
        </p:nvSpPr>
        <p:spPr>
          <a:xfrm>
            <a:off x="6400801" y="1272989"/>
            <a:ext cx="5186766" cy="5109882"/>
          </a:xfrm>
          <a:prstGeom prst="rect">
            <a:avLst/>
          </a:prstGeom>
          <a:ln w="28575">
            <a:solidFill>
              <a:schemeClr val="tx1"/>
            </a:solidFill>
          </a:ln>
        </p:spPr>
        <p:txBody>
          <a:bodyPr vert="horz" lIns="91440" tIns="45720" rIns="91440" bIns="45720" rtlCol="0">
            <a:normAutofit/>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12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12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12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12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12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en-US" altLang="zh-CN" dirty="0" smtClean="0">
                <a:solidFill>
                  <a:schemeClr val="bg2">
                    <a:lumMod val="25000"/>
                  </a:schemeClr>
                </a:solidFill>
              </a:rPr>
              <a:t>void </a:t>
            </a:r>
            <a:r>
              <a:rPr lang="en-US" altLang="zh-CN" dirty="0" err="1" smtClean="0">
                <a:solidFill>
                  <a:schemeClr val="bg2">
                    <a:lumMod val="25000"/>
                  </a:schemeClr>
                </a:solidFill>
              </a:rPr>
              <a:t>avg</a:t>
            </a:r>
            <a:r>
              <a:rPr lang="zh-CN" altLang="en-US" dirty="0" smtClean="0">
                <a:solidFill>
                  <a:schemeClr val="bg2">
                    <a:lumMod val="25000"/>
                  </a:schemeClr>
                </a:solidFill>
              </a:rPr>
              <a:t>（</a:t>
            </a:r>
            <a:r>
              <a:rPr lang="en-US" altLang="zh-CN" dirty="0" smtClean="0">
                <a:solidFill>
                  <a:schemeClr val="bg2">
                    <a:lumMod val="25000"/>
                  </a:schemeClr>
                </a:solidFill>
              </a:rPr>
              <a:t>float array[][6],</a:t>
            </a:r>
            <a:r>
              <a:rPr lang="en-US" altLang="zh-CN" dirty="0" err="1" smtClean="0">
                <a:solidFill>
                  <a:schemeClr val="bg2">
                    <a:lumMod val="25000"/>
                  </a:schemeClr>
                </a:solidFill>
              </a:rPr>
              <a:t>int</a:t>
            </a:r>
            <a:r>
              <a:rPr lang="zh-CN" altLang="en-US" dirty="0" smtClean="0">
                <a:solidFill>
                  <a:schemeClr val="bg2">
                    <a:lumMod val="25000"/>
                  </a:schemeClr>
                </a:solidFill>
              </a:rPr>
              <a:t> </a:t>
            </a:r>
            <a:r>
              <a:rPr lang="en-US" altLang="zh-CN" dirty="0" err="1" smtClean="0">
                <a:solidFill>
                  <a:schemeClr val="bg2">
                    <a:lumMod val="25000"/>
                  </a:schemeClr>
                </a:solidFill>
              </a:rPr>
              <a:t>m,int</a:t>
            </a:r>
            <a:r>
              <a:rPr lang="zh-CN" altLang="en-US" dirty="0" smtClean="0">
                <a:solidFill>
                  <a:schemeClr val="bg2">
                    <a:lumMod val="25000"/>
                  </a:schemeClr>
                </a:solidFill>
              </a:rPr>
              <a:t> </a:t>
            </a:r>
            <a:r>
              <a:rPr lang="en-US" altLang="zh-CN" dirty="0" smtClean="0">
                <a:solidFill>
                  <a:schemeClr val="bg2">
                    <a:lumMod val="25000"/>
                  </a:schemeClr>
                </a:solidFill>
              </a:rPr>
              <a:t>n</a:t>
            </a:r>
            <a:r>
              <a:rPr lang="zh-CN" altLang="en-US" dirty="0" smtClean="0">
                <a:solidFill>
                  <a:schemeClr val="bg2">
                    <a:lumMod val="25000"/>
                  </a:schemeClr>
                </a:solidFill>
              </a:rPr>
              <a:t>）</a:t>
            </a:r>
            <a:r>
              <a:rPr lang="en-US" altLang="zh-CN" dirty="0" smtClean="0">
                <a:solidFill>
                  <a:schemeClr val="bg2">
                    <a:lumMod val="25000"/>
                  </a:schemeClr>
                </a:solidFill>
              </a:rPr>
              <a:t>/*</a:t>
            </a:r>
            <a:r>
              <a:rPr lang="zh-CN" altLang="en-US" dirty="0" smtClean="0">
                <a:solidFill>
                  <a:schemeClr val="bg2">
                    <a:lumMod val="25000"/>
                  </a:schemeClr>
                </a:solidFill>
              </a:rPr>
              <a:t>求</a:t>
            </a:r>
            <a:r>
              <a:rPr lang="en-US" altLang="zh-CN" dirty="0" smtClean="0">
                <a:solidFill>
                  <a:schemeClr val="bg2">
                    <a:lumMod val="25000"/>
                  </a:schemeClr>
                </a:solidFill>
              </a:rPr>
              <a:t>m</a:t>
            </a:r>
            <a:r>
              <a:rPr lang="zh-CN" altLang="en-US" dirty="0" smtClean="0">
                <a:solidFill>
                  <a:schemeClr val="bg2">
                    <a:lumMod val="25000"/>
                  </a:schemeClr>
                </a:solidFill>
              </a:rPr>
              <a:t>个学生每人</a:t>
            </a:r>
            <a:r>
              <a:rPr lang="en-US" altLang="zh-CN" dirty="0" smtClean="0">
                <a:solidFill>
                  <a:schemeClr val="bg2">
                    <a:lumMod val="25000"/>
                  </a:schemeClr>
                </a:solidFill>
              </a:rPr>
              <a:t>n</a:t>
            </a:r>
            <a:r>
              <a:rPr lang="zh-CN" altLang="en-US" dirty="0" smtClean="0">
                <a:solidFill>
                  <a:schemeClr val="bg2">
                    <a:lumMod val="25000"/>
                  </a:schemeClr>
                </a:solidFill>
              </a:rPr>
              <a:t>门课程的平均成绩*</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None/>
            </a:pPr>
            <a:r>
              <a:rPr lang="en-US" altLang="zh-CN" dirty="0" smtClean="0">
                <a:solidFill>
                  <a:schemeClr val="bg2">
                    <a:lumMod val="25000"/>
                  </a:schemeClr>
                </a:solidFill>
              </a:rPr>
              <a:t>{   </a:t>
            </a:r>
            <a:r>
              <a:rPr lang="en-US" altLang="zh-CN" dirty="0" err="1" smtClean="0">
                <a:solidFill>
                  <a:schemeClr val="bg2">
                    <a:lumMod val="25000"/>
                  </a:schemeClr>
                </a:solidFill>
              </a:rPr>
              <a:t>int</a:t>
            </a:r>
            <a:r>
              <a:rPr lang="zh-CN" altLang="en-US" dirty="0" smtClean="0">
                <a:solidFill>
                  <a:schemeClr val="bg2">
                    <a:lumMod val="25000"/>
                  </a:schemeClr>
                </a:solidFill>
              </a:rPr>
              <a:t> </a:t>
            </a:r>
            <a:r>
              <a:rPr lang="en-US" altLang="zh-CN" dirty="0" err="1" smtClean="0">
                <a:solidFill>
                  <a:schemeClr val="bg2">
                    <a:lumMod val="25000"/>
                  </a:schemeClr>
                </a:solidFill>
              </a:rPr>
              <a:t>i,j</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for</a:t>
            </a:r>
            <a:r>
              <a:rPr lang="zh-CN" altLang="en-US" dirty="0" smtClean="0">
                <a:solidFill>
                  <a:schemeClr val="bg2">
                    <a:lumMod val="25000"/>
                  </a:schemeClr>
                </a:solidFill>
              </a:rPr>
              <a:t>（</a:t>
            </a:r>
            <a:r>
              <a:rPr lang="en-US" altLang="zh-CN" dirty="0" err="1" smtClean="0">
                <a:solidFill>
                  <a:schemeClr val="bg2">
                    <a:lumMod val="25000"/>
                  </a:schemeClr>
                </a:solidFill>
              </a:rPr>
              <a:t>i</a:t>
            </a:r>
            <a:r>
              <a:rPr lang="en-US" altLang="zh-CN" dirty="0" smtClean="0">
                <a:solidFill>
                  <a:schemeClr val="bg2">
                    <a:lumMod val="25000"/>
                  </a:schemeClr>
                </a:solidFill>
              </a:rPr>
              <a:t>=0;i&lt;</a:t>
            </a:r>
            <a:r>
              <a:rPr lang="en-US" altLang="zh-CN" dirty="0" err="1" smtClean="0">
                <a:solidFill>
                  <a:schemeClr val="bg2">
                    <a:lumMod val="25000"/>
                  </a:schemeClr>
                </a:solidFill>
              </a:rPr>
              <a:t>m;i</a:t>
            </a:r>
            <a:r>
              <a:rPr lang="en-US" altLang="zh-CN" dirty="0" smtClean="0">
                <a:solidFill>
                  <a:schemeClr val="bg2">
                    <a:lumMod val="25000"/>
                  </a:schemeClr>
                </a:solidFill>
              </a:rPr>
              <a:t>++</a:t>
            </a:r>
            <a:r>
              <a:rPr lang="zh-CN" altLang="en-US" dirty="0" smtClean="0">
                <a:solidFill>
                  <a:schemeClr val="bg2">
                    <a:lumMod val="25000"/>
                  </a:schemeClr>
                </a:solidFill>
              </a:rPr>
              <a:t>）</a:t>
            </a: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 array[</a:t>
            </a:r>
            <a:r>
              <a:rPr lang="en-US" altLang="zh-CN" dirty="0" err="1" smtClean="0">
                <a:solidFill>
                  <a:schemeClr val="bg2">
                    <a:lumMod val="25000"/>
                  </a:schemeClr>
                </a:solidFill>
              </a:rPr>
              <a:t>i</a:t>
            </a:r>
            <a:r>
              <a:rPr lang="en-US" altLang="zh-CN" dirty="0" smtClean="0">
                <a:solidFill>
                  <a:schemeClr val="bg2">
                    <a:lumMod val="25000"/>
                  </a:schemeClr>
                </a:solidFill>
              </a:rPr>
              <a:t>][n]=0;</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for</a:t>
            </a:r>
            <a:r>
              <a:rPr lang="zh-CN" altLang="en-US" dirty="0" smtClean="0">
                <a:solidFill>
                  <a:schemeClr val="bg2">
                    <a:lumMod val="25000"/>
                  </a:schemeClr>
                </a:solidFill>
              </a:rPr>
              <a:t>（</a:t>
            </a:r>
            <a:r>
              <a:rPr lang="en-US" altLang="zh-CN" dirty="0" smtClean="0">
                <a:solidFill>
                  <a:schemeClr val="bg2">
                    <a:lumMod val="25000"/>
                  </a:schemeClr>
                </a:solidFill>
              </a:rPr>
              <a:t>j=0;j&lt;</a:t>
            </a:r>
            <a:r>
              <a:rPr lang="en-US" altLang="zh-CN" dirty="0" err="1" smtClean="0">
                <a:solidFill>
                  <a:schemeClr val="bg2">
                    <a:lumMod val="25000"/>
                  </a:schemeClr>
                </a:solidFill>
              </a:rPr>
              <a:t>n;j</a:t>
            </a:r>
            <a:r>
              <a:rPr lang="en-US" altLang="zh-CN" dirty="0" smtClean="0">
                <a:solidFill>
                  <a:schemeClr val="bg2">
                    <a:lumMod val="25000"/>
                  </a:schemeClr>
                </a:solidFill>
              </a:rPr>
              <a:t>++</a:t>
            </a:r>
            <a:r>
              <a:rPr lang="zh-CN" altLang="en-US" dirty="0" smtClean="0">
                <a:solidFill>
                  <a:schemeClr val="bg2">
                    <a:lumMod val="25000"/>
                  </a:schemeClr>
                </a:solidFill>
              </a:rPr>
              <a:t>）</a:t>
            </a: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{array[</a:t>
            </a:r>
            <a:r>
              <a:rPr lang="en-US" altLang="zh-CN" dirty="0" err="1" smtClean="0">
                <a:solidFill>
                  <a:schemeClr val="bg2">
                    <a:lumMod val="25000"/>
                  </a:schemeClr>
                </a:solidFill>
              </a:rPr>
              <a:t>i</a:t>
            </a:r>
            <a:r>
              <a:rPr lang="en-US" altLang="zh-CN" dirty="0" smtClean="0">
                <a:solidFill>
                  <a:schemeClr val="bg2">
                    <a:lumMod val="25000"/>
                  </a:schemeClr>
                </a:solidFill>
              </a:rPr>
              <a:t>][n]= array[</a:t>
            </a:r>
            <a:r>
              <a:rPr lang="en-US" altLang="zh-CN" dirty="0" err="1" smtClean="0">
                <a:solidFill>
                  <a:schemeClr val="bg2">
                    <a:lumMod val="25000"/>
                  </a:schemeClr>
                </a:solidFill>
              </a:rPr>
              <a:t>i</a:t>
            </a:r>
            <a:r>
              <a:rPr lang="en-US" altLang="zh-CN" dirty="0" smtClean="0">
                <a:solidFill>
                  <a:schemeClr val="bg2">
                    <a:lumMod val="25000"/>
                  </a:schemeClr>
                </a:solidFill>
              </a:rPr>
              <a:t>][n]+ array[</a:t>
            </a:r>
            <a:r>
              <a:rPr lang="en-US" altLang="zh-CN" dirty="0" err="1" smtClean="0">
                <a:solidFill>
                  <a:schemeClr val="bg2">
                    <a:lumMod val="25000"/>
                  </a:schemeClr>
                </a:solidFill>
              </a:rPr>
              <a:t>i</a:t>
            </a:r>
            <a:r>
              <a:rPr lang="en-US" altLang="zh-CN" dirty="0" smtClean="0">
                <a:solidFill>
                  <a:schemeClr val="bg2">
                    <a:lumMod val="25000"/>
                  </a:schemeClr>
                </a:solidFill>
              </a:rPr>
              <a:t>][j];}</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a:t>
            </a:r>
            <a:r>
              <a:rPr lang="zh-CN" altLang="en-US" dirty="0" smtClean="0">
                <a:solidFill>
                  <a:schemeClr val="bg2">
                    <a:lumMod val="25000"/>
                  </a:schemeClr>
                </a:solidFill>
              </a:rPr>
              <a:t>累计第</a:t>
            </a:r>
            <a:r>
              <a:rPr lang="en-US" altLang="zh-CN" dirty="0" err="1" smtClean="0">
                <a:solidFill>
                  <a:schemeClr val="bg2">
                    <a:lumMod val="25000"/>
                  </a:schemeClr>
                </a:solidFill>
              </a:rPr>
              <a:t>i</a:t>
            </a:r>
            <a:r>
              <a:rPr lang="zh-CN" altLang="en-US" dirty="0" smtClean="0">
                <a:solidFill>
                  <a:schemeClr val="bg2">
                    <a:lumMod val="25000"/>
                  </a:schemeClr>
                </a:solidFill>
              </a:rPr>
              <a:t>个学生</a:t>
            </a:r>
            <a:r>
              <a:rPr lang="en-US" altLang="zh-CN" dirty="0" smtClean="0">
                <a:solidFill>
                  <a:schemeClr val="bg2">
                    <a:lumMod val="25000"/>
                  </a:schemeClr>
                </a:solidFill>
              </a:rPr>
              <a:t>n</a:t>
            </a:r>
            <a:r>
              <a:rPr lang="zh-CN" altLang="en-US" dirty="0" smtClean="0">
                <a:solidFill>
                  <a:schemeClr val="bg2">
                    <a:lumMod val="25000"/>
                  </a:schemeClr>
                </a:solidFill>
              </a:rPr>
              <a:t>门课程的总成绩*</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array[</a:t>
            </a:r>
            <a:r>
              <a:rPr lang="en-US" altLang="zh-CN" dirty="0" err="1" smtClean="0">
                <a:solidFill>
                  <a:schemeClr val="bg2">
                    <a:lumMod val="25000"/>
                  </a:schemeClr>
                </a:solidFill>
              </a:rPr>
              <a:t>i</a:t>
            </a:r>
            <a:r>
              <a:rPr lang="en-US" altLang="zh-CN" dirty="0" smtClean="0">
                <a:solidFill>
                  <a:schemeClr val="bg2">
                    <a:lumMod val="25000"/>
                  </a:schemeClr>
                </a:solidFill>
              </a:rPr>
              <a:t>][n]= array[</a:t>
            </a:r>
            <a:r>
              <a:rPr lang="en-US" altLang="zh-CN" dirty="0" err="1" smtClean="0">
                <a:solidFill>
                  <a:schemeClr val="bg2">
                    <a:lumMod val="25000"/>
                  </a:schemeClr>
                </a:solidFill>
              </a:rPr>
              <a:t>i</a:t>
            </a:r>
            <a:r>
              <a:rPr lang="en-US" altLang="zh-CN" dirty="0" smtClean="0">
                <a:solidFill>
                  <a:schemeClr val="bg2">
                    <a:lumMod val="25000"/>
                  </a:schemeClr>
                </a:solidFill>
              </a:rPr>
              <a:t>][n]/n;      /*</a:t>
            </a:r>
            <a:r>
              <a:rPr lang="zh-CN" altLang="en-US" dirty="0" smtClean="0">
                <a:solidFill>
                  <a:schemeClr val="bg2">
                    <a:lumMod val="25000"/>
                  </a:schemeClr>
                </a:solidFill>
              </a:rPr>
              <a:t>求第</a:t>
            </a:r>
            <a:r>
              <a:rPr lang="en-US" altLang="zh-CN" dirty="0" err="1" smtClean="0">
                <a:solidFill>
                  <a:schemeClr val="bg2">
                    <a:lumMod val="25000"/>
                  </a:schemeClr>
                </a:solidFill>
              </a:rPr>
              <a:t>i</a:t>
            </a:r>
            <a:r>
              <a:rPr lang="zh-CN" altLang="en-US" dirty="0" smtClean="0">
                <a:solidFill>
                  <a:schemeClr val="bg2">
                    <a:lumMod val="25000"/>
                  </a:schemeClr>
                </a:solidFill>
              </a:rPr>
              <a:t>个学生</a:t>
            </a:r>
            <a:r>
              <a:rPr lang="en-US" altLang="zh-CN" dirty="0" smtClean="0">
                <a:solidFill>
                  <a:schemeClr val="bg2">
                    <a:lumMod val="25000"/>
                  </a:schemeClr>
                </a:solidFill>
              </a:rPr>
              <a:t>n</a:t>
            </a:r>
            <a:r>
              <a:rPr lang="zh-CN" altLang="en-US" dirty="0" smtClean="0">
                <a:solidFill>
                  <a:schemeClr val="bg2">
                    <a:lumMod val="25000"/>
                  </a:schemeClr>
                </a:solidFill>
              </a:rPr>
              <a:t>门课程的平均成绩*</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a:t>
            </a:r>
            <a:r>
              <a:rPr lang="en-US" altLang="zh-CN" dirty="0" smtClean="0">
                <a:solidFill>
                  <a:schemeClr val="bg2">
                    <a:lumMod val="25000"/>
                  </a:schemeClr>
                </a:solidFill>
              </a:rPr>
              <a:t>return 0;</a:t>
            </a:r>
            <a:endParaRPr lang="zh-CN" altLang="en-US" dirty="0" smtClean="0">
              <a:solidFill>
                <a:schemeClr val="bg2">
                  <a:lumMod val="25000"/>
                </a:schemeClr>
              </a:solidFill>
            </a:endParaRPr>
          </a:p>
          <a:p>
            <a:pPr marL="0" indent="0">
              <a:buNone/>
            </a:pPr>
            <a:r>
              <a:rPr lang="en-US" altLang="zh-CN" dirty="0" smtClean="0">
                <a:solidFill>
                  <a:schemeClr val="bg2">
                    <a:lumMod val="25000"/>
                  </a:schemeClr>
                </a:solidFill>
              </a:rPr>
              <a:t>}</a:t>
            </a:r>
            <a:endParaRPr lang="zh-CN" altLang="en-US" dirty="0" smtClean="0">
              <a:solidFill>
                <a:schemeClr val="bg2">
                  <a:lumMod val="25000"/>
                </a:schemeClr>
              </a:solidFill>
            </a:endParaRPr>
          </a:p>
          <a:p>
            <a:pPr marL="179388" indent="-179388"/>
            <a:r>
              <a:rPr lang="zh-CN" altLang="en-US" dirty="0" smtClean="0">
                <a:solidFill>
                  <a:schemeClr val="bg2">
                    <a:lumMod val="25000"/>
                  </a:schemeClr>
                </a:solidFill>
              </a:rPr>
              <a:t>    运行结果：</a:t>
            </a:r>
          </a:p>
          <a:p>
            <a:pPr marL="0" indent="0">
              <a:buNone/>
            </a:pPr>
            <a:r>
              <a:rPr lang="zh-CN" altLang="en-US" dirty="0" smtClean="0">
                <a:solidFill>
                  <a:schemeClr val="bg2">
                    <a:lumMod val="25000"/>
                  </a:schemeClr>
                </a:solidFill>
              </a:rPr>
              <a:t>    第</a:t>
            </a:r>
            <a:r>
              <a:rPr lang="en-US" altLang="zh-CN" dirty="0" smtClean="0">
                <a:solidFill>
                  <a:schemeClr val="bg2">
                    <a:lumMod val="25000"/>
                  </a:schemeClr>
                </a:solidFill>
              </a:rPr>
              <a:t>0</a:t>
            </a:r>
            <a:r>
              <a:rPr lang="zh-CN" altLang="en-US" dirty="0" smtClean="0">
                <a:solidFill>
                  <a:schemeClr val="bg2">
                    <a:lumMod val="25000"/>
                  </a:schemeClr>
                </a:solidFill>
              </a:rPr>
              <a:t>个学生的平均成绩</a:t>
            </a:r>
            <a:r>
              <a:rPr lang="en-US" altLang="zh-CN" dirty="0" smtClean="0">
                <a:solidFill>
                  <a:schemeClr val="bg2">
                    <a:lumMod val="25000"/>
                  </a:schemeClr>
                </a:solidFill>
              </a:rPr>
              <a:t>=91.00</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第</a:t>
            </a:r>
            <a:r>
              <a:rPr lang="en-US" altLang="zh-CN" dirty="0" smtClean="0">
                <a:solidFill>
                  <a:schemeClr val="bg2">
                    <a:lumMod val="25000"/>
                  </a:schemeClr>
                </a:solidFill>
              </a:rPr>
              <a:t>1</a:t>
            </a:r>
            <a:r>
              <a:rPr lang="zh-CN" altLang="en-US" dirty="0" smtClean="0">
                <a:solidFill>
                  <a:schemeClr val="bg2">
                    <a:lumMod val="25000"/>
                  </a:schemeClr>
                </a:solidFill>
              </a:rPr>
              <a:t>个学生的平均成绩</a:t>
            </a:r>
            <a:r>
              <a:rPr lang="en-US" altLang="zh-CN" dirty="0" smtClean="0">
                <a:solidFill>
                  <a:schemeClr val="bg2">
                    <a:lumMod val="25000"/>
                  </a:schemeClr>
                </a:solidFill>
              </a:rPr>
              <a:t>=73.00</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第</a:t>
            </a:r>
            <a:r>
              <a:rPr lang="en-US" altLang="zh-CN" dirty="0" smtClean="0">
                <a:solidFill>
                  <a:schemeClr val="bg2">
                    <a:lumMod val="25000"/>
                  </a:schemeClr>
                </a:solidFill>
              </a:rPr>
              <a:t>2</a:t>
            </a:r>
            <a:r>
              <a:rPr lang="zh-CN" altLang="en-US" dirty="0" smtClean="0">
                <a:solidFill>
                  <a:schemeClr val="bg2">
                    <a:lumMod val="25000"/>
                  </a:schemeClr>
                </a:solidFill>
              </a:rPr>
              <a:t>个学生的平均成绩</a:t>
            </a:r>
            <a:r>
              <a:rPr lang="en-US" altLang="zh-CN" dirty="0" smtClean="0">
                <a:solidFill>
                  <a:schemeClr val="bg2">
                    <a:lumMod val="25000"/>
                  </a:schemeClr>
                </a:solidFill>
              </a:rPr>
              <a:t>=66.00</a:t>
            </a:r>
            <a:endParaRPr lang="zh-CN" altLang="en-US" dirty="0" smtClean="0">
              <a:solidFill>
                <a:schemeClr val="bg2">
                  <a:lumMod val="25000"/>
                </a:schemeClr>
              </a:solidFill>
            </a:endParaRPr>
          </a:p>
          <a:p>
            <a:pPr marL="0" indent="0">
              <a:buNone/>
            </a:pPr>
            <a:r>
              <a:rPr lang="zh-CN" altLang="en-US" dirty="0" smtClean="0">
                <a:solidFill>
                  <a:schemeClr val="bg2">
                    <a:lumMod val="25000"/>
                  </a:schemeClr>
                </a:solidFill>
              </a:rPr>
              <a:t>    第</a:t>
            </a:r>
            <a:r>
              <a:rPr lang="en-US" altLang="zh-CN" dirty="0" smtClean="0">
                <a:solidFill>
                  <a:schemeClr val="bg2">
                    <a:lumMod val="25000"/>
                  </a:schemeClr>
                </a:solidFill>
              </a:rPr>
              <a:t>3</a:t>
            </a:r>
            <a:r>
              <a:rPr lang="zh-CN" altLang="en-US" dirty="0" smtClean="0">
                <a:solidFill>
                  <a:schemeClr val="bg2">
                    <a:lumMod val="25000"/>
                  </a:schemeClr>
                </a:solidFill>
              </a:rPr>
              <a:t>个学生的平均成绩</a:t>
            </a:r>
            <a:r>
              <a:rPr lang="en-US" altLang="zh-CN" dirty="0" smtClean="0">
                <a:solidFill>
                  <a:schemeClr val="bg2">
                    <a:lumMod val="25000"/>
                  </a:schemeClr>
                </a:solidFill>
              </a:rPr>
              <a:t>=82.00</a:t>
            </a:r>
            <a:endParaRPr lang="zh-CN" altLang="en-US" dirty="0"/>
          </a:p>
        </p:txBody>
      </p:sp>
    </p:spTree>
    <p:extLst>
      <p:ext uri="{BB962C8B-B14F-4D97-AF65-F5344CB8AC3E}">
        <p14:creationId xmlns:p14="http://schemas.microsoft.com/office/powerpoint/2010/main" val="14574565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normAutofit/>
          </a:bodyPr>
          <a:lstStyle/>
          <a:p>
            <a:pPr rtl="0"/>
            <a:r>
              <a:rPr lang="zh-CN" altLang="en-US" dirty="0" smtClean="0">
                <a:cs typeface="Segoe UI Light" panose="020B0502040204020203" pitchFamily="34" charset="0"/>
              </a:rPr>
              <a:t>作业</a:t>
            </a:r>
            <a:endParaRPr lang="zh-CN" altLang="en-US" dirty="0">
              <a:cs typeface="Segoe UI Light" panose="020B0502040204020203" pitchFamily="34" charset="0"/>
            </a:endParaRPr>
          </a:p>
        </p:txBody>
      </p:sp>
      <p:sp>
        <p:nvSpPr>
          <p:cNvPr id="5" name="内容占位符 4"/>
          <p:cNvSpPr>
            <a:spLocks noGrp="1"/>
          </p:cNvSpPr>
          <p:nvPr>
            <p:ph sz="half" idx="4294967295"/>
          </p:nvPr>
        </p:nvSpPr>
        <p:spPr>
          <a:xfrm>
            <a:off x="541611" y="2614427"/>
            <a:ext cx="11328336" cy="3978275"/>
          </a:xfrm>
        </p:spPr>
        <p:txBody>
          <a:bodyPr rtlCol="0">
            <a:normAutofit/>
          </a:bodyPr>
          <a:lstStyle/>
          <a:p>
            <a:pPr marL="0" indent="0" rtl="0">
              <a:lnSpc>
                <a:spcPts val="3600"/>
              </a:lnSpc>
              <a:spcAft>
                <a:spcPts val="0"/>
              </a:spcAft>
              <a:buNone/>
            </a:pPr>
            <a:r>
              <a:rPr lang="zh-CN" altLang="en-US" sz="2000" dirty="0" smtClean="0">
                <a:cs typeface="Segoe UI Light" panose="020B0502040204020203" pitchFamily="34" charset="0"/>
              </a:rPr>
              <a:t>习题</a:t>
            </a:r>
            <a:r>
              <a:rPr lang="en-US" altLang="zh-CN" sz="2000" dirty="0" smtClean="0">
                <a:cs typeface="Segoe UI Light" panose="020B0502040204020203" pitchFamily="34" charset="0"/>
              </a:rPr>
              <a:t>1</a:t>
            </a:r>
            <a:r>
              <a:rPr lang="zh-CN" altLang="en-US" sz="2000" dirty="0" smtClean="0">
                <a:cs typeface="Segoe UI Light" panose="020B0502040204020203" pitchFamily="34" charset="0"/>
              </a:rPr>
              <a:t>：</a:t>
            </a:r>
            <a:endParaRPr lang="zh-CN" altLang="en-US" sz="2000" dirty="0">
              <a:cs typeface="Segoe UI Light" panose="020B0502040204020203" pitchFamily="34" charset="0"/>
            </a:endParaRPr>
          </a:p>
        </p:txBody>
      </p:sp>
    </p:spTree>
    <p:extLst>
      <p:ext uri="{BB962C8B-B14F-4D97-AF65-F5344CB8AC3E}">
        <p14:creationId xmlns:p14="http://schemas.microsoft.com/office/powerpoint/2010/main" val="893025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xmlns:p14="http://schemas.microsoft.com/office/powerpoint/2010/mai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7.2.2</a:t>
            </a:r>
            <a:r>
              <a:rPr lang="zh-CN" altLang="zh-CN" b="1" dirty="0"/>
              <a:t>函数的</a:t>
            </a:r>
            <a:r>
              <a:rPr lang="zh-CN" altLang="zh-CN" b="1" dirty="0" smtClean="0"/>
              <a:t>定义</a:t>
            </a:r>
            <a:endParaRPr lang="zh-CN" altLang="en-US" dirty="0"/>
          </a:p>
        </p:txBody>
      </p:sp>
      <p:sp>
        <p:nvSpPr>
          <p:cNvPr id="3" name="内容占位符 2"/>
          <p:cNvSpPr>
            <a:spLocks noGrp="1"/>
          </p:cNvSpPr>
          <p:nvPr>
            <p:ph sz="quarter" idx="10"/>
          </p:nvPr>
        </p:nvSpPr>
        <p:spPr>
          <a:xfrm>
            <a:off x="539496" y="1246095"/>
            <a:ext cx="11193880" cy="4849600"/>
          </a:xfrm>
        </p:spPr>
        <p:txBody>
          <a:bodyPr>
            <a:normAutofit fontScale="70000" lnSpcReduction="20000"/>
          </a:bodyPr>
          <a:lstStyle/>
          <a:p>
            <a:r>
              <a:rPr lang="zh-CN" altLang="zh-CN" dirty="0" smtClean="0">
                <a:solidFill>
                  <a:schemeClr val="bg2">
                    <a:lumMod val="25000"/>
                  </a:schemeClr>
                </a:solidFill>
              </a:rPr>
              <a:t>函数</a:t>
            </a:r>
            <a:r>
              <a:rPr lang="zh-CN" altLang="zh-CN" dirty="0">
                <a:solidFill>
                  <a:schemeClr val="bg2">
                    <a:lumMod val="25000"/>
                  </a:schemeClr>
                </a:solidFill>
              </a:rPr>
              <a:t>定义一般形式为：</a:t>
            </a: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zh-CN" altLang="zh-CN" dirty="0">
                <a:solidFill>
                  <a:schemeClr val="bg2">
                    <a:lumMod val="25000"/>
                  </a:schemeClr>
                </a:solidFill>
              </a:rPr>
              <a:t>函数类型 函数名（形式参数表）</a:t>
            </a: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函数首部</a:t>
            </a:r>
            <a:r>
              <a:rPr lang="en-US" altLang="zh-CN" dirty="0">
                <a:solidFill>
                  <a:schemeClr val="bg2">
                    <a:lumMod val="25000"/>
                  </a:schemeClr>
                </a:solidFill>
              </a:rPr>
              <a:t>*/</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    {</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       </a:t>
            </a:r>
            <a:r>
              <a:rPr lang="zh-CN" altLang="zh-CN" dirty="0">
                <a:solidFill>
                  <a:schemeClr val="bg2">
                    <a:lumMod val="25000"/>
                  </a:schemeClr>
                </a:solidFill>
              </a:rPr>
              <a:t>函数实现部分</a:t>
            </a: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a:solidFill>
                  <a:schemeClr val="bg2">
                    <a:lumMod val="25000"/>
                  </a:schemeClr>
                </a:solidFill>
              </a:rPr>
              <a:t>/*</a:t>
            </a:r>
            <a:r>
              <a:rPr lang="zh-CN" altLang="zh-CN" dirty="0">
                <a:solidFill>
                  <a:schemeClr val="bg2">
                    <a:lumMod val="25000"/>
                  </a:schemeClr>
                </a:solidFill>
              </a:rPr>
              <a:t>函数体</a:t>
            </a:r>
            <a:r>
              <a:rPr lang="en-US" altLang="zh-CN" dirty="0">
                <a:solidFill>
                  <a:schemeClr val="bg2">
                    <a:lumMod val="25000"/>
                  </a:schemeClr>
                </a:solidFill>
              </a:rPr>
              <a:t>*/</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    }</a:t>
            </a:r>
            <a:endParaRPr lang="zh-CN" altLang="zh-CN" dirty="0">
              <a:solidFill>
                <a:schemeClr val="bg2">
                  <a:lumMod val="25000"/>
                </a:schemeClr>
              </a:solidFill>
            </a:endParaRPr>
          </a:p>
          <a:p>
            <a:pPr marL="0" indent="0">
              <a:buNone/>
            </a:pPr>
            <a:r>
              <a:rPr lang="en-US" altLang="zh-CN" dirty="0">
                <a:solidFill>
                  <a:schemeClr val="bg2">
                    <a:lumMod val="25000"/>
                  </a:schemeClr>
                </a:solidFill>
              </a:rPr>
              <a:t>1.</a:t>
            </a:r>
            <a:r>
              <a:rPr lang="zh-CN" altLang="zh-CN" dirty="0">
                <a:solidFill>
                  <a:schemeClr val="bg2">
                    <a:lumMod val="25000"/>
                  </a:schemeClr>
                </a:solidFill>
              </a:rPr>
              <a:t>函数首部</a:t>
            </a:r>
          </a:p>
          <a:p>
            <a:r>
              <a:rPr lang="zh-CN" altLang="zh-CN" dirty="0" smtClean="0">
                <a:solidFill>
                  <a:schemeClr val="bg2">
                    <a:lumMod val="25000"/>
                  </a:schemeClr>
                </a:solidFill>
              </a:rPr>
              <a:t>函数首部</a:t>
            </a:r>
            <a:r>
              <a:rPr lang="zh-CN" altLang="en-US" dirty="0" smtClean="0">
                <a:solidFill>
                  <a:schemeClr val="bg2">
                    <a:lumMod val="25000"/>
                  </a:schemeClr>
                </a:solidFill>
              </a:rPr>
              <a:t>：</a:t>
            </a:r>
            <a:r>
              <a:rPr lang="zh-CN" altLang="zh-CN" dirty="0" smtClean="0">
                <a:solidFill>
                  <a:schemeClr val="bg2">
                    <a:lumMod val="25000"/>
                  </a:schemeClr>
                </a:solidFill>
              </a:rPr>
              <a:t>由</a:t>
            </a:r>
            <a:r>
              <a:rPr lang="zh-CN" altLang="zh-CN" dirty="0">
                <a:solidFill>
                  <a:schemeClr val="bg2">
                    <a:lumMod val="25000"/>
                  </a:schemeClr>
                </a:solidFill>
              </a:rPr>
              <a:t>函数类型、函数名和形式参数表（以下简称形参表）三部分</a:t>
            </a:r>
            <a:r>
              <a:rPr lang="zh-CN" altLang="zh-CN" dirty="0" smtClean="0">
                <a:solidFill>
                  <a:schemeClr val="bg2">
                    <a:lumMod val="25000"/>
                  </a:schemeClr>
                </a:solidFill>
              </a:rPr>
              <a:t>组成。</a:t>
            </a:r>
            <a:endParaRPr lang="en-US" altLang="zh-CN" dirty="0" smtClean="0">
              <a:solidFill>
                <a:schemeClr val="bg2">
                  <a:lumMod val="25000"/>
                </a:schemeClr>
              </a:solidFill>
            </a:endParaRPr>
          </a:p>
          <a:p>
            <a:pPr>
              <a:buFont typeface="Wingdings" panose="05000000000000000000" pitchFamily="2" charset="2"/>
              <a:buChar char="Ø"/>
            </a:pPr>
            <a:r>
              <a:rPr lang="zh-CN" altLang="zh-CN" dirty="0" smtClean="0">
                <a:solidFill>
                  <a:schemeClr val="bg2">
                    <a:lumMod val="25000"/>
                  </a:schemeClr>
                </a:solidFill>
              </a:rPr>
              <a:t>函数名</a:t>
            </a:r>
            <a:r>
              <a:rPr lang="zh-CN" altLang="en-US" dirty="0" smtClean="0">
                <a:solidFill>
                  <a:schemeClr val="bg2">
                    <a:lumMod val="25000"/>
                  </a:schemeClr>
                </a:solidFill>
              </a:rPr>
              <a:t>：</a:t>
            </a:r>
            <a:r>
              <a:rPr lang="zh-CN" altLang="zh-CN" dirty="0" smtClean="0">
                <a:solidFill>
                  <a:schemeClr val="bg2">
                    <a:lumMod val="25000"/>
                  </a:schemeClr>
                </a:solidFill>
              </a:rPr>
              <a:t>函数</a:t>
            </a:r>
            <a:r>
              <a:rPr lang="zh-CN" altLang="zh-CN" dirty="0">
                <a:solidFill>
                  <a:schemeClr val="bg2">
                    <a:lumMod val="25000"/>
                  </a:schemeClr>
                </a:solidFill>
              </a:rPr>
              <a:t>的唯一标识</a:t>
            </a:r>
            <a:r>
              <a:rPr lang="zh-CN" altLang="zh-CN" dirty="0" smtClean="0">
                <a:solidFill>
                  <a:schemeClr val="bg2">
                    <a:lumMod val="25000"/>
                  </a:schemeClr>
                </a:solidFill>
              </a:rPr>
              <a:t>，一</a:t>
            </a:r>
            <a:r>
              <a:rPr lang="zh-CN" altLang="zh-CN" dirty="0">
                <a:solidFill>
                  <a:schemeClr val="bg2">
                    <a:lumMod val="25000"/>
                  </a:schemeClr>
                </a:solidFill>
              </a:rPr>
              <a:t>个合法的</a:t>
            </a:r>
            <a:r>
              <a:rPr lang="zh-CN" altLang="zh-CN" dirty="0" smtClean="0">
                <a:solidFill>
                  <a:schemeClr val="bg2">
                    <a:lumMod val="25000"/>
                  </a:schemeClr>
                </a:solidFill>
              </a:rPr>
              <a:t>标识符。</a:t>
            </a:r>
            <a:endParaRPr lang="en-US" altLang="zh-CN" dirty="0" smtClean="0">
              <a:solidFill>
                <a:schemeClr val="bg2">
                  <a:lumMod val="25000"/>
                </a:schemeClr>
              </a:solidFill>
            </a:endParaRPr>
          </a:p>
          <a:p>
            <a:pPr>
              <a:buFont typeface="Wingdings" panose="05000000000000000000" pitchFamily="2" charset="2"/>
              <a:buChar char="Ø"/>
            </a:pPr>
            <a:r>
              <a:rPr lang="zh-CN" altLang="zh-CN" dirty="0" smtClean="0">
                <a:solidFill>
                  <a:schemeClr val="bg2">
                    <a:lumMod val="25000"/>
                  </a:schemeClr>
                </a:solidFill>
              </a:rPr>
              <a:t>函数类型</a:t>
            </a:r>
            <a:r>
              <a:rPr lang="zh-CN" altLang="en-US" dirty="0" smtClean="0">
                <a:solidFill>
                  <a:schemeClr val="bg2">
                    <a:lumMod val="25000"/>
                  </a:schemeClr>
                </a:solidFill>
              </a:rPr>
              <a:t>：</a:t>
            </a:r>
            <a:r>
              <a:rPr lang="zh-CN" altLang="zh-CN" dirty="0" smtClean="0">
                <a:solidFill>
                  <a:schemeClr val="bg2">
                    <a:lumMod val="25000"/>
                  </a:schemeClr>
                </a:solidFill>
              </a:rPr>
              <a:t>函数</a:t>
            </a:r>
            <a:r>
              <a:rPr lang="zh-CN" altLang="zh-CN" dirty="0">
                <a:solidFill>
                  <a:schemeClr val="bg2">
                    <a:lumMod val="25000"/>
                  </a:schemeClr>
                </a:solidFill>
              </a:rPr>
              <a:t>返回结果的类型，一般与</a:t>
            </a:r>
            <a:r>
              <a:rPr lang="en-US" altLang="zh-CN" dirty="0">
                <a:solidFill>
                  <a:schemeClr val="bg2">
                    <a:lumMod val="25000"/>
                  </a:schemeClr>
                </a:solidFill>
              </a:rPr>
              <a:t>return</a:t>
            </a:r>
            <a:r>
              <a:rPr lang="zh-CN" altLang="zh-CN" dirty="0">
                <a:solidFill>
                  <a:schemeClr val="bg2">
                    <a:lumMod val="25000"/>
                  </a:schemeClr>
                </a:solidFill>
              </a:rPr>
              <a:t>语句中表达式的类型一致</a:t>
            </a:r>
            <a:r>
              <a:rPr lang="zh-CN" altLang="zh-CN" dirty="0" smtClean="0">
                <a:solidFill>
                  <a:schemeClr val="bg2">
                    <a:lumMod val="25000"/>
                  </a:schemeClr>
                </a:solidFill>
              </a:rPr>
              <a:t>。</a:t>
            </a:r>
            <a:endParaRPr lang="en-US" altLang="zh-CN" dirty="0" smtClean="0">
              <a:solidFill>
                <a:schemeClr val="bg2">
                  <a:lumMod val="25000"/>
                </a:schemeClr>
              </a:solidFill>
            </a:endParaRPr>
          </a:p>
          <a:p>
            <a:pPr>
              <a:buFont typeface="Wingdings" panose="05000000000000000000" pitchFamily="2" charset="2"/>
              <a:buChar char="Ø"/>
            </a:pPr>
            <a:r>
              <a:rPr lang="zh-CN" altLang="zh-CN" dirty="0" smtClean="0">
                <a:solidFill>
                  <a:schemeClr val="bg2">
                    <a:lumMod val="25000"/>
                  </a:schemeClr>
                </a:solidFill>
              </a:rPr>
              <a:t>形参表</a:t>
            </a:r>
            <a:r>
              <a:rPr lang="zh-CN" altLang="en-US" dirty="0" smtClean="0">
                <a:solidFill>
                  <a:schemeClr val="bg2">
                    <a:lumMod val="25000"/>
                  </a:schemeClr>
                </a:solidFill>
              </a:rPr>
              <a:t>：</a:t>
            </a:r>
            <a:endParaRPr lang="en-US" altLang="zh-CN" dirty="0" smtClean="0">
              <a:solidFill>
                <a:schemeClr val="bg2">
                  <a:lumMod val="25000"/>
                </a:schemeClr>
              </a:solidFill>
            </a:endParaRPr>
          </a:p>
          <a:p>
            <a:pPr indent="15875">
              <a:buFont typeface="Wingdings" panose="05000000000000000000" pitchFamily="2" charset="2"/>
              <a:buChar char="u"/>
            </a:pPr>
            <a:r>
              <a:rPr lang="zh-CN" altLang="zh-CN" dirty="0" smtClean="0">
                <a:solidFill>
                  <a:schemeClr val="bg2">
                    <a:lumMod val="25000"/>
                  </a:schemeClr>
                </a:solidFill>
              </a:rPr>
              <a:t>其</a:t>
            </a:r>
            <a:r>
              <a:rPr lang="zh-CN" altLang="zh-CN" dirty="0">
                <a:solidFill>
                  <a:schemeClr val="bg2">
                    <a:lumMod val="25000"/>
                  </a:schemeClr>
                </a:solidFill>
              </a:rPr>
              <a:t>格式为</a:t>
            </a:r>
            <a:r>
              <a:rPr lang="zh-CN" altLang="zh-CN" dirty="0" smtClean="0">
                <a:solidFill>
                  <a:schemeClr val="bg2">
                    <a:lumMod val="25000"/>
                  </a:schemeClr>
                </a:solidFill>
              </a:rPr>
              <a:t>：类型</a:t>
            </a:r>
            <a:r>
              <a:rPr lang="en-US" altLang="zh-CN" dirty="0">
                <a:solidFill>
                  <a:schemeClr val="bg2">
                    <a:lumMod val="25000"/>
                  </a:schemeClr>
                </a:solidFill>
              </a:rPr>
              <a:t>1 </a:t>
            </a:r>
            <a:r>
              <a:rPr lang="zh-CN" altLang="zh-CN" dirty="0">
                <a:solidFill>
                  <a:schemeClr val="bg2">
                    <a:lumMod val="25000"/>
                  </a:schemeClr>
                </a:solidFill>
              </a:rPr>
              <a:t>形参</a:t>
            </a:r>
            <a:r>
              <a:rPr lang="en-US" altLang="zh-CN" dirty="0">
                <a:solidFill>
                  <a:schemeClr val="bg2">
                    <a:lumMod val="25000"/>
                  </a:schemeClr>
                </a:solidFill>
              </a:rPr>
              <a:t>1,</a:t>
            </a:r>
            <a:r>
              <a:rPr lang="zh-CN" altLang="zh-CN" dirty="0">
                <a:solidFill>
                  <a:schemeClr val="bg2">
                    <a:lumMod val="25000"/>
                  </a:schemeClr>
                </a:solidFill>
              </a:rPr>
              <a:t>类型</a:t>
            </a:r>
            <a:r>
              <a:rPr lang="en-US" altLang="zh-CN" dirty="0">
                <a:solidFill>
                  <a:schemeClr val="bg2">
                    <a:lumMod val="25000"/>
                  </a:schemeClr>
                </a:solidFill>
              </a:rPr>
              <a:t>2 </a:t>
            </a:r>
            <a:r>
              <a:rPr lang="zh-CN" altLang="zh-CN" dirty="0">
                <a:solidFill>
                  <a:schemeClr val="bg2">
                    <a:lumMod val="25000"/>
                  </a:schemeClr>
                </a:solidFill>
              </a:rPr>
              <a:t>形参</a:t>
            </a:r>
            <a:r>
              <a:rPr lang="en-US" altLang="zh-CN" dirty="0">
                <a:solidFill>
                  <a:schemeClr val="bg2">
                    <a:lumMod val="25000"/>
                  </a:schemeClr>
                </a:solidFill>
              </a:rPr>
              <a:t>2,...,</a:t>
            </a:r>
            <a:r>
              <a:rPr lang="zh-CN" altLang="zh-CN" dirty="0">
                <a:solidFill>
                  <a:schemeClr val="bg2">
                    <a:lumMod val="25000"/>
                  </a:schemeClr>
                </a:solidFill>
              </a:rPr>
              <a:t>类型</a:t>
            </a:r>
            <a:r>
              <a:rPr lang="en-US" altLang="zh-CN" dirty="0">
                <a:solidFill>
                  <a:schemeClr val="bg2">
                    <a:lumMod val="25000"/>
                  </a:schemeClr>
                </a:solidFill>
              </a:rPr>
              <a:t>n </a:t>
            </a:r>
            <a:r>
              <a:rPr lang="zh-CN" altLang="zh-CN" dirty="0">
                <a:solidFill>
                  <a:schemeClr val="bg2">
                    <a:lumMod val="25000"/>
                  </a:schemeClr>
                </a:solidFill>
              </a:rPr>
              <a:t>形参</a:t>
            </a:r>
            <a:r>
              <a:rPr lang="en-US" altLang="zh-CN" dirty="0" smtClean="0">
                <a:solidFill>
                  <a:schemeClr val="bg2">
                    <a:lumMod val="25000"/>
                  </a:schemeClr>
                </a:solidFill>
              </a:rPr>
              <a:t>n</a:t>
            </a:r>
          </a:p>
          <a:p>
            <a:pPr indent="15875">
              <a:buFont typeface="Wingdings" panose="05000000000000000000" pitchFamily="2" charset="2"/>
              <a:buChar char="u"/>
            </a:pPr>
            <a:r>
              <a:rPr lang="zh-CN" altLang="zh-CN" dirty="0" smtClean="0">
                <a:solidFill>
                  <a:schemeClr val="bg2">
                    <a:lumMod val="25000"/>
                  </a:schemeClr>
                </a:solidFill>
              </a:rPr>
              <a:t>各形参</a:t>
            </a:r>
            <a:r>
              <a:rPr lang="zh-CN" altLang="zh-CN" dirty="0">
                <a:solidFill>
                  <a:schemeClr val="bg2">
                    <a:lumMod val="25000"/>
                  </a:schemeClr>
                </a:solidFill>
              </a:rPr>
              <a:t>之间用逗号隔开，每个形参前面的类型必须分别</a:t>
            </a:r>
            <a:r>
              <a:rPr lang="zh-CN" altLang="zh-CN" dirty="0" smtClean="0">
                <a:solidFill>
                  <a:schemeClr val="bg2">
                    <a:lumMod val="25000"/>
                  </a:schemeClr>
                </a:solidFill>
              </a:rPr>
              <a:t>写出。</a:t>
            </a:r>
            <a:endParaRPr lang="zh-CN" altLang="zh-CN" dirty="0">
              <a:solidFill>
                <a:schemeClr val="bg2">
                  <a:lumMod val="25000"/>
                </a:schemeClr>
              </a:solidFill>
            </a:endParaRPr>
          </a:p>
          <a:p>
            <a:r>
              <a:rPr lang="zh-CN" altLang="en-US" dirty="0" smtClean="0">
                <a:solidFill>
                  <a:schemeClr val="bg2">
                    <a:lumMod val="25000"/>
                  </a:schemeClr>
                </a:solidFill>
              </a:rPr>
              <a:t>说明：</a:t>
            </a:r>
            <a:endParaRPr lang="en-US" altLang="zh-CN" dirty="0" smtClean="0">
              <a:solidFill>
                <a:schemeClr val="bg2">
                  <a:lumMod val="25000"/>
                </a:schemeClr>
              </a:solidFill>
            </a:endParaRPr>
          </a:p>
          <a:p>
            <a:pPr>
              <a:buFont typeface="Wingdings" panose="05000000000000000000" pitchFamily="2" charset="2"/>
              <a:buChar char="Ø"/>
            </a:pPr>
            <a:r>
              <a:rPr lang="zh-CN" altLang="zh-CN" dirty="0" smtClean="0">
                <a:solidFill>
                  <a:schemeClr val="bg2">
                    <a:lumMod val="25000"/>
                  </a:schemeClr>
                </a:solidFill>
              </a:rPr>
              <a:t>函数</a:t>
            </a:r>
            <a:r>
              <a:rPr lang="zh-CN" altLang="zh-CN" dirty="0">
                <a:solidFill>
                  <a:schemeClr val="bg2">
                    <a:lumMod val="25000"/>
                  </a:schemeClr>
                </a:solidFill>
              </a:rPr>
              <a:t>首部后面不能加分号，它和函数体一起构成完整的函数定义。</a:t>
            </a:r>
          </a:p>
          <a:p>
            <a:pPr>
              <a:buFont typeface="Wingdings" panose="05000000000000000000" pitchFamily="2" charset="2"/>
              <a:buChar char="Ø"/>
            </a:pPr>
            <a:r>
              <a:rPr lang="zh-CN" altLang="zh-CN" dirty="0" smtClean="0">
                <a:solidFill>
                  <a:schemeClr val="bg2">
                    <a:lumMod val="25000"/>
                  </a:schemeClr>
                </a:solidFill>
              </a:rPr>
              <a:t>若</a:t>
            </a:r>
            <a:r>
              <a:rPr lang="zh-CN" altLang="zh-CN" dirty="0">
                <a:solidFill>
                  <a:schemeClr val="bg2">
                    <a:lumMod val="25000"/>
                  </a:schemeClr>
                </a:solidFill>
              </a:rPr>
              <a:t>函数没有函数返回值，则需用</a:t>
            </a:r>
            <a:r>
              <a:rPr lang="en-US" altLang="zh-CN" dirty="0">
                <a:solidFill>
                  <a:schemeClr val="bg2">
                    <a:lumMod val="25000"/>
                  </a:schemeClr>
                </a:solidFill>
              </a:rPr>
              <a:t>void</a:t>
            </a:r>
            <a:r>
              <a:rPr lang="zh-CN" altLang="zh-CN" dirty="0">
                <a:solidFill>
                  <a:schemeClr val="bg2">
                    <a:lumMod val="25000"/>
                  </a:schemeClr>
                </a:solidFill>
              </a:rPr>
              <a:t>定义返回值的类型</a:t>
            </a:r>
            <a:r>
              <a:rPr lang="zh-CN" altLang="zh-CN" dirty="0" smtClean="0">
                <a:solidFill>
                  <a:schemeClr val="bg2">
                    <a:lumMod val="25000"/>
                  </a:schemeClr>
                </a:solidFill>
              </a:rPr>
              <a:t>。</a:t>
            </a:r>
            <a:endParaRPr lang="en-US" altLang="zh-CN" dirty="0" smtClean="0">
              <a:solidFill>
                <a:schemeClr val="bg2">
                  <a:lumMod val="25000"/>
                </a:schemeClr>
              </a:solidFill>
            </a:endParaRPr>
          </a:p>
          <a:p>
            <a:pPr marL="0" indent="0">
              <a:buNone/>
            </a:pPr>
            <a:r>
              <a:rPr lang="en-US" altLang="zh-CN" dirty="0" smtClean="0">
                <a:solidFill>
                  <a:schemeClr val="bg2">
                    <a:lumMod val="25000"/>
                  </a:schemeClr>
                </a:solidFill>
              </a:rPr>
              <a:t>2</a:t>
            </a:r>
            <a:r>
              <a:rPr lang="en-US" altLang="zh-CN" dirty="0">
                <a:solidFill>
                  <a:schemeClr val="bg2">
                    <a:lumMod val="25000"/>
                  </a:schemeClr>
                </a:solidFill>
              </a:rPr>
              <a:t>.</a:t>
            </a:r>
            <a:r>
              <a:rPr lang="zh-CN" altLang="zh-CN" dirty="0">
                <a:solidFill>
                  <a:schemeClr val="bg2">
                    <a:lumMod val="25000"/>
                  </a:schemeClr>
                </a:solidFill>
              </a:rPr>
              <a:t>函数体</a:t>
            </a:r>
          </a:p>
          <a:p>
            <a:r>
              <a:rPr lang="zh-CN" altLang="zh-CN" dirty="0" smtClean="0">
                <a:solidFill>
                  <a:schemeClr val="bg2">
                    <a:lumMod val="25000"/>
                  </a:schemeClr>
                </a:solidFill>
              </a:rPr>
              <a:t>用</a:t>
            </a:r>
            <a:r>
              <a:rPr lang="zh-CN" altLang="zh-CN" dirty="0">
                <a:solidFill>
                  <a:schemeClr val="bg2">
                    <a:lumMod val="25000"/>
                  </a:schemeClr>
                </a:solidFill>
              </a:rPr>
              <a:t>一对花括号</a:t>
            </a:r>
            <a:r>
              <a:rPr lang="en-US" altLang="zh-CN" dirty="0">
                <a:solidFill>
                  <a:schemeClr val="bg2">
                    <a:lumMod val="25000"/>
                  </a:schemeClr>
                </a:solidFill>
              </a:rPr>
              <a:t>{ }</a:t>
            </a:r>
            <a:r>
              <a:rPr lang="zh-CN" altLang="zh-CN" dirty="0">
                <a:solidFill>
                  <a:schemeClr val="bg2">
                    <a:lumMod val="25000"/>
                  </a:schemeClr>
                </a:solidFill>
              </a:rPr>
              <a:t>括起来，其中包含声明语句序列和可执行语句序列，用以计算或完成特定的功能，并用</a:t>
            </a:r>
            <a:r>
              <a:rPr lang="en-US" altLang="zh-CN" dirty="0">
                <a:solidFill>
                  <a:schemeClr val="bg2">
                    <a:lumMod val="25000"/>
                  </a:schemeClr>
                </a:solidFill>
              </a:rPr>
              <a:t>return</a:t>
            </a:r>
            <a:r>
              <a:rPr lang="zh-CN" altLang="zh-CN" dirty="0">
                <a:solidFill>
                  <a:schemeClr val="bg2">
                    <a:lumMod val="25000"/>
                  </a:schemeClr>
                </a:solidFill>
              </a:rPr>
              <a:t>语句返回运算结果</a:t>
            </a:r>
            <a:r>
              <a:rPr lang="zh-CN" altLang="zh-CN" dirty="0" smtClean="0">
                <a:solidFill>
                  <a:schemeClr val="bg2">
                    <a:lumMod val="25000"/>
                  </a:schemeClr>
                </a:solidFill>
              </a:rPr>
              <a:t>。</a:t>
            </a:r>
            <a:endParaRPr lang="zh-CN" altLang="en-US" dirty="0"/>
          </a:p>
        </p:txBody>
      </p:sp>
    </p:spTree>
    <p:extLst>
      <p:ext uri="{BB962C8B-B14F-4D97-AF65-F5344CB8AC3E}">
        <p14:creationId xmlns:p14="http://schemas.microsoft.com/office/powerpoint/2010/main" val="4034898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mc:AlternateContent xmlns:mc="http://schemas.openxmlformats.org/markup-compatibility/2006">
        <mc:Choice xmlns:a14="http://schemas.microsoft.com/office/drawing/2010/main" Requires="a14">
          <p:sp>
            <p:nvSpPr>
              <p:cNvPr id="3" name="内容占位符 2"/>
              <p:cNvSpPr>
                <a:spLocks noGrp="1"/>
              </p:cNvSpPr>
              <p:nvPr>
                <p:ph sz="quarter" idx="10"/>
              </p:nvPr>
            </p:nvSpPr>
            <p:spPr>
              <a:xfrm>
                <a:off x="539496" y="1304649"/>
                <a:ext cx="5090339" cy="5212692"/>
              </a:xfrm>
            </p:spPr>
            <p:txBody>
              <a:bodyPr>
                <a:normAutofit fontScale="47500" lnSpcReduction="20000"/>
              </a:bodyPr>
              <a:lstStyle/>
              <a:p>
                <a:pPr marL="0" indent="0">
                  <a:lnSpc>
                    <a:spcPct val="170000"/>
                  </a:lnSpc>
                  <a:buNone/>
                </a:pPr>
                <a:r>
                  <a:rPr lang="zh-CN" altLang="zh-CN" dirty="0">
                    <a:solidFill>
                      <a:schemeClr val="bg2">
                        <a:lumMod val="25000"/>
                      </a:schemeClr>
                    </a:solidFill>
                  </a:rPr>
                  <a:t>例</a:t>
                </a:r>
                <a:r>
                  <a:rPr lang="en-US" altLang="zh-CN" dirty="0">
                    <a:solidFill>
                      <a:schemeClr val="bg2">
                        <a:lumMod val="25000"/>
                      </a:schemeClr>
                    </a:solidFill>
                  </a:rPr>
                  <a:t>7.1 </a:t>
                </a:r>
                <a:r>
                  <a:rPr lang="zh-CN" altLang="zh-CN" dirty="0">
                    <a:solidFill>
                      <a:schemeClr val="bg2">
                        <a:lumMod val="25000"/>
                      </a:schemeClr>
                    </a:solidFill>
                  </a:rPr>
                  <a:t>计算圆柱体的体积。输入圆柱体的高和半径，求圆柱体的体积</a:t>
                </a:r>
                <a:r>
                  <a:rPr lang="en-US" altLang="zh-CN" dirty="0">
                    <a:solidFill>
                      <a:schemeClr val="bg2">
                        <a:lumMod val="25000"/>
                      </a:schemeClr>
                    </a:solidFill>
                  </a:rPr>
                  <a:t>volume=</a:t>
                </a:r>
                <a14:m>
                  <m:oMath xmlns:m="http://schemas.openxmlformats.org/officeDocument/2006/math">
                    <m:r>
                      <m:rPr>
                        <m:sty m:val="p"/>
                      </m:rPr>
                      <a:rPr lang="en-US" altLang="zh-CN">
                        <a:solidFill>
                          <a:schemeClr val="bg2">
                            <a:lumMod val="25000"/>
                          </a:schemeClr>
                        </a:solidFill>
                        <a:latin typeface="Cambria Math" panose="02040503050406030204" pitchFamily="18" charset="0"/>
                      </a:rPr>
                      <m:t>π</m:t>
                    </m:r>
                    <m:sSup>
                      <m:sSupPr>
                        <m:ctrlPr>
                          <a:rPr lang="zh-CN" altLang="zh-CN" i="1">
                            <a:solidFill>
                              <a:schemeClr val="bg2">
                                <a:lumMod val="25000"/>
                              </a:schemeClr>
                            </a:solidFill>
                            <a:latin typeface="Cambria Math" panose="02040503050406030204" pitchFamily="18" charset="0"/>
                          </a:rPr>
                        </m:ctrlPr>
                      </m:sSupPr>
                      <m:e>
                        <m:r>
                          <m:rPr>
                            <m:sty m:val="p"/>
                          </m:rPr>
                          <a:rPr lang="en-US" altLang="zh-CN">
                            <a:solidFill>
                              <a:schemeClr val="bg2">
                                <a:lumMod val="25000"/>
                              </a:schemeClr>
                            </a:solidFill>
                            <a:latin typeface="Cambria Math" panose="02040503050406030204" pitchFamily="18" charset="0"/>
                          </a:rPr>
                          <m:t>r</m:t>
                        </m:r>
                      </m:e>
                      <m:sup>
                        <m:r>
                          <a:rPr lang="en-US" altLang="zh-CN">
                            <a:solidFill>
                              <a:schemeClr val="bg2">
                                <a:lumMod val="25000"/>
                              </a:schemeClr>
                            </a:solidFill>
                            <a:latin typeface="Cambria Math" panose="02040503050406030204" pitchFamily="18" charset="0"/>
                          </a:rPr>
                          <m:t>2</m:t>
                        </m:r>
                      </m:sup>
                    </m:sSup>
                    <m:r>
                      <a:rPr lang="zh-CN" altLang="zh-CN">
                        <a:solidFill>
                          <a:schemeClr val="bg2">
                            <a:lumMod val="25000"/>
                          </a:schemeClr>
                        </a:solidFill>
                        <a:latin typeface="Cambria Math" panose="02040503050406030204" pitchFamily="18" charset="0"/>
                      </a:rPr>
                      <m:t>×</m:t>
                    </m:r>
                    <m:r>
                      <m:rPr>
                        <m:sty m:val="p"/>
                      </m:rPr>
                      <a:rPr lang="en-US" altLang="zh-CN">
                        <a:solidFill>
                          <a:schemeClr val="bg2">
                            <a:lumMod val="25000"/>
                          </a:schemeClr>
                        </a:solidFill>
                        <a:latin typeface="Cambria Math" panose="02040503050406030204" pitchFamily="18" charset="0"/>
                      </a:rPr>
                      <m:t>h</m:t>
                    </m:r>
                  </m:oMath>
                </a14:m>
                <a:r>
                  <a:rPr lang="en-US" altLang="zh-CN" dirty="0">
                    <a:solidFill>
                      <a:schemeClr val="bg2">
                        <a:lumMod val="25000"/>
                      </a:schemeClr>
                    </a:solidFill>
                  </a:rPr>
                  <a:t> </a:t>
                </a:r>
                <a:r>
                  <a:rPr lang="zh-CN" altLang="zh-CN" dirty="0">
                    <a:solidFill>
                      <a:schemeClr val="bg2">
                        <a:lumMod val="25000"/>
                      </a:schemeClr>
                    </a:solidFill>
                  </a:rPr>
                  <a:t>。</a:t>
                </a:r>
              </a:p>
              <a:p>
                <a:pPr marL="0" indent="0">
                  <a:lnSpc>
                    <a:spcPct val="170000"/>
                  </a:lnSpc>
                  <a:buNone/>
                </a:pPr>
                <a:r>
                  <a:rPr lang="zh-CN" altLang="zh-CN" dirty="0">
                    <a:solidFill>
                      <a:schemeClr val="bg2">
                        <a:lumMod val="25000"/>
                      </a:schemeClr>
                    </a:solidFill>
                  </a:rPr>
                  <a:t>要求定义和调用函数</a:t>
                </a:r>
                <a:r>
                  <a:rPr lang="en-US" altLang="zh-CN" dirty="0">
                    <a:solidFill>
                      <a:schemeClr val="bg2">
                        <a:lumMod val="25000"/>
                      </a:schemeClr>
                    </a:solidFill>
                  </a:rPr>
                  <a:t>cylinder</a:t>
                </a:r>
                <a:r>
                  <a:rPr lang="zh-CN" altLang="zh-CN" dirty="0">
                    <a:solidFill>
                      <a:schemeClr val="bg2">
                        <a:lumMod val="25000"/>
                      </a:schemeClr>
                    </a:solidFill>
                  </a:rPr>
                  <a:t>（</a:t>
                </a:r>
                <a:r>
                  <a:rPr lang="en-US" altLang="zh-CN" dirty="0">
                    <a:solidFill>
                      <a:schemeClr val="bg2">
                        <a:lumMod val="25000"/>
                      </a:schemeClr>
                    </a:solidFill>
                  </a:rPr>
                  <a:t>r</a:t>
                </a:r>
                <a:r>
                  <a:rPr lang="zh-CN" altLang="zh-CN" dirty="0">
                    <a:solidFill>
                      <a:schemeClr val="bg2">
                        <a:lumMod val="25000"/>
                      </a:schemeClr>
                    </a:solidFill>
                  </a:rPr>
                  <a:t>，</a:t>
                </a:r>
                <a:r>
                  <a:rPr lang="en-US" altLang="zh-CN" dirty="0">
                    <a:solidFill>
                      <a:schemeClr val="bg2">
                        <a:lumMod val="25000"/>
                      </a:schemeClr>
                    </a:solidFill>
                  </a:rPr>
                  <a:t>h</a:t>
                </a:r>
                <a:r>
                  <a:rPr lang="zh-CN" altLang="zh-CN" dirty="0">
                    <a:solidFill>
                      <a:schemeClr val="bg2">
                        <a:lumMod val="25000"/>
                      </a:schemeClr>
                    </a:solidFill>
                  </a:rPr>
                  <a:t>）计算圆柱体的体积。</a:t>
                </a:r>
              </a:p>
              <a:p>
                <a:pPr marL="0" indent="0">
                  <a:lnSpc>
                    <a:spcPct val="170000"/>
                  </a:lnSpc>
                  <a:buNone/>
                </a:pPr>
                <a:r>
                  <a:rPr lang="en-US" altLang="zh-CN" dirty="0">
                    <a:solidFill>
                      <a:schemeClr val="bg2">
                        <a:lumMod val="25000"/>
                      </a:schemeClr>
                    </a:solidFill>
                  </a:rPr>
                  <a:t>    </a:t>
                </a:r>
                <a:r>
                  <a:rPr lang="zh-CN" altLang="zh-CN" dirty="0">
                    <a:solidFill>
                      <a:schemeClr val="bg2">
                        <a:lumMod val="25000"/>
                      </a:schemeClr>
                    </a:solidFill>
                  </a:rPr>
                  <a:t>编写程序</a:t>
                </a: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a:t>
                </a:r>
                <a:r>
                  <a:rPr lang="zh-CN" altLang="zh-CN" dirty="0">
                    <a:solidFill>
                      <a:schemeClr val="bg2">
                        <a:lumMod val="25000"/>
                      </a:schemeClr>
                    </a:solidFill>
                  </a:rPr>
                  <a:t>计算圆柱体体积</a:t>
                </a: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#include&lt;</a:t>
                </a:r>
                <a:r>
                  <a:rPr lang="en-US" altLang="zh-CN" dirty="0" err="1">
                    <a:solidFill>
                      <a:schemeClr val="bg2">
                        <a:lumMod val="25000"/>
                      </a:schemeClr>
                    </a:solidFill>
                  </a:rPr>
                  <a:t>stdio.h</a:t>
                </a:r>
                <a:r>
                  <a:rPr lang="en-US" altLang="zh-CN" dirty="0">
                    <a:solidFill>
                      <a:schemeClr val="bg2">
                        <a:lumMod val="25000"/>
                      </a:schemeClr>
                    </a:solidFill>
                  </a:rPr>
                  <a:t>&gt;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double cylinder</a:t>
                </a:r>
                <a:r>
                  <a:rPr lang="zh-CN" altLang="zh-CN" dirty="0">
                    <a:solidFill>
                      <a:schemeClr val="bg2">
                        <a:lumMod val="25000"/>
                      </a:schemeClr>
                    </a:solidFill>
                  </a:rPr>
                  <a:t>（</a:t>
                </a:r>
                <a:r>
                  <a:rPr lang="en-US" altLang="zh-CN" dirty="0">
                    <a:solidFill>
                      <a:schemeClr val="bg2">
                        <a:lumMod val="25000"/>
                      </a:schemeClr>
                    </a:solidFill>
                  </a:rPr>
                  <a:t>double r</a:t>
                </a:r>
                <a:r>
                  <a:rPr lang="zh-CN" altLang="zh-CN" dirty="0">
                    <a:solidFill>
                      <a:schemeClr val="bg2">
                        <a:lumMod val="25000"/>
                      </a:schemeClr>
                    </a:solidFill>
                  </a:rPr>
                  <a:t>，</a:t>
                </a:r>
                <a:r>
                  <a:rPr lang="en-US" altLang="zh-CN" dirty="0">
                    <a:solidFill>
                      <a:schemeClr val="bg2">
                        <a:lumMod val="25000"/>
                      </a:schemeClr>
                    </a:solidFill>
                  </a:rPr>
                  <a:t>double h</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函数原型声明</a:t>
                </a:r>
                <a:r>
                  <a:rPr lang="en-US" altLang="zh-CN" dirty="0">
                    <a:solidFill>
                      <a:schemeClr val="bg2">
                        <a:lumMod val="25000"/>
                      </a:schemeClr>
                    </a:solidFill>
                  </a:rPr>
                  <a:t>*/ </a:t>
                </a:r>
                <a:endParaRPr lang="zh-CN" altLang="zh-CN" dirty="0">
                  <a:solidFill>
                    <a:schemeClr val="bg2">
                      <a:lumMod val="25000"/>
                    </a:schemeClr>
                  </a:solidFill>
                </a:endParaRPr>
              </a:p>
              <a:p>
                <a:pPr marL="0" indent="0">
                  <a:lnSpc>
                    <a:spcPct val="170000"/>
                  </a:lnSpc>
                  <a:buNone/>
                </a:pPr>
                <a:r>
                  <a:rPr lang="en-US" altLang="zh-CN" dirty="0" err="1">
                    <a:solidFill>
                      <a:schemeClr val="bg2">
                        <a:lumMod val="25000"/>
                      </a:schemeClr>
                    </a:solidFill>
                  </a:rPr>
                  <a:t>int</a:t>
                </a:r>
                <a:r>
                  <a:rPr lang="en-US" altLang="zh-CN" dirty="0">
                    <a:solidFill>
                      <a:schemeClr val="bg2">
                        <a:lumMod val="25000"/>
                      </a:schemeClr>
                    </a:solidFill>
                  </a:rPr>
                  <a:t> main</a:t>
                </a:r>
                <a:r>
                  <a:rPr lang="zh-CN" altLang="zh-CN" dirty="0">
                    <a:solidFill>
                      <a:schemeClr val="bg2">
                        <a:lumMod val="25000"/>
                      </a:schemeClr>
                    </a:solidFill>
                  </a:rPr>
                  <a:t>（</a:t>
                </a:r>
                <a:r>
                  <a:rPr lang="en-US" altLang="zh-CN" dirty="0">
                    <a:solidFill>
                      <a:schemeClr val="bg2">
                        <a:lumMod val="25000"/>
                      </a:schemeClr>
                    </a:solidFill>
                  </a:rPr>
                  <a:t>void</a:t>
                </a:r>
                <a:r>
                  <a:rPr lang="zh-CN" altLang="zh-CN" dirty="0">
                    <a:solidFill>
                      <a:schemeClr val="bg2">
                        <a:lumMod val="25000"/>
                      </a:schemeClr>
                    </a:solidFill>
                  </a:rPr>
                  <a:t>）</a:t>
                </a:r>
              </a:p>
              <a:p>
                <a:pPr marL="0" indent="0">
                  <a:lnSpc>
                    <a:spcPct val="170000"/>
                  </a:lnSpc>
                  <a:buNone/>
                </a:pP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double </a:t>
                </a:r>
                <a:r>
                  <a:rPr lang="en-US" altLang="zh-CN" dirty="0" err="1">
                    <a:solidFill>
                      <a:schemeClr val="bg2">
                        <a:lumMod val="25000"/>
                      </a:schemeClr>
                    </a:solidFill>
                  </a:rPr>
                  <a:t>height,radius,volume</a:t>
                </a: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"Enter radius and height</a:t>
                </a:r>
                <a:r>
                  <a:rPr lang="zh-CN" altLang="zh-CN" dirty="0">
                    <a:solidFill>
                      <a:schemeClr val="bg2">
                        <a:lumMod val="25000"/>
                      </a:schemeClr>
                    </a:solidFill>
                  </a:rPr>
                  <a:t>：</a:t>
                </a:r>
                <a:r>
                  <a:rPr lang="en-US" altLang="zh-CN" dirty="0">
                    <a:solidFill>
                      <a:schemeClr val="bg2">
                        <a:lumMod val="25000"/>
                      </a:schemeClr>
                    </a:solidFill>
                  </a:rPr>
                  <a:t>"</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输入提示</a:t>
                </a: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a:t>
                </a:r>
                <a:r>
                  <a:rPr lang="en-US" altLang="zh-CN" dirty="0" err="1">
                    <a:solidFill>
                      <a:schemeClr val="bg2">
                        <a:lumMod val="25000"/>
                      </a:schemeClr>
                    </a:solidFill>
                  </a:rPr>
                  <a:t>scanf</a:t>
                </a:r>
                <a:r>
                  <a:rPr lang="zh-CN" altLang="zh-CN" dirty="0">
                    <a:solidFill>
                      <a:schemeClr val="bg2">
                        <a:lumMod val="25000"/>
                      </a:schemeClr>
                    </a:solidFill>
                  </a:rPr>
                  <a:t>（</a:t>
                </a:r>
                <a:r>
                  <a:rPr lang="en-US" altLang="zh-CN" dirty="0">
                    <a:solidFill>
                      <a:schemeClr val="bg2">
                        <a:lumMod val="25000"/>
                      </a:schemeClr>
                    </a:solidFill>
                  </a:rPr>
                  <a:t>" %1f%1f"</a:t>
                </a:r>
                <a:r>
                  <a:rPr lang="zh-CN" altLang="zh-CN" dirty="0">
                    <a:solidFill>
                      <a:schemeClr val="bg2">
                        <a:lumMod val="25000"/>
                      </a:schemeClr>
                    </a:solidFill>
                  </a:rPr>
                  <a:t>，</a:t>
                </a:r>
                <a:r>
                  <a:rPr lang="en-US" altLang="zh-CN" dirty="0">
                    <a:solidFill>
                      <a:schemeClr val="bg2">
                        <a:lumMod val="25000"/>
                      </a:schemeClr>
                    </a:solidFill>
                  </a:rPr>
                  <a:t>&amp;</a:t>
                </a:r>
                <a:r>
                  <a:rPr lang="en-US" altLang="zh-CN" dirty="0" err="1">
                    <a:solidFill>
                      <a:schemeClr val="bg2">
                        <a:lumMod val="25000"/>
                      </a:schemeClr>
                    </a:solidFill>
                  </a:rPr>
                  <a:t>radius,&amp;height</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输入圆柱体的半径和高度</a:t>
                </a: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volume=cylinder</a:t>
                </a:r>
                <a:r>
                  <a:rPr lang="zh-CN" altLang="zh-CN" dirty="0">
                    <a:solidFill>
                      <a:schemeClr val="bg2">
                        <a:lumMod val="25000"/>
                      </a:schemeClr>
                    </a:solidFill>
                  </a:rPr>
                  <a:t>（</a:t>
                </a:r>
                <a:r>
                  <a:rPr lang="en-US" altLang="zh-CN" dirty="0">
                    <a:solidFill>
                      <a:schemeClr val="bg2">
                        <a:lumMod val="25000"/>
                      </a:schemeClr>
                    </a:solidFill>
                  </a:rPr>
                  <a:t>radius</a:t>
                </a:r>
                <a:r>
                  <a:rPr lang="zh-CN" altLang="zh-CN" dirty="0">
                    <a:solidFill>
                      <a:schemeClr val="bg2">
                        <a:lumMod val="25000"/>
                      </a:schemeClr>
                    </a:solidFill>
                  </a:rPr>
                  <a:t>，</a:t>
                </a:r>
                <a:r>
                  <a:rPr lang="en-US" altLang="zh-CN" dirty="0">
                    <a:solidFill>
                      <a:schemeClr val="bg2">
                        <a:lumMod val="25000"/>
                      </a:schemeClr>
                    </a:solidFill>
                  </a:rPr>
                  <a:t>height</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调用函数，返回值赋给</a:t>
                </a:r>
                <a:r>
                  <a:rPr lang="en-US" altLang="zh-CN" dirty="0">
                    <a:solidFill>
                      <a:schemeClr val="bg2">
                        <a:lumMod val="25000"/>
                      </a:schemeClr>
                    </a:solidFill>
                  </a:rPr>
                  <a:t>volume*/</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a:t>
                </a:r>
                <a:r>
                  <a:rPr lang="en-US" altLang="zh-CN" dirty="0" err="1">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"volume=%.3f"\n</a:t>
                </a:r>
                <a:r>
                  <a:rPr lang="zh-CN" altLang="zh-CN" dirty="0">
                    <a:solidFill>
                      <a:schemeClr val="bg2">
                        <a:lumMod val="25000"/>
                      </a:schemeClr>
                    </a:solidFill>
                  </a:rPr>
                  <a:t>，</a:t>
                </a:r>
                <a:r>
                  <a:rPr lang="en-US" altLang="zh-CN" dirty="0">
                    <a:solidFill>
                      <a:schemeClr val="bg2">
                        <a:lumMod val="25000"/>
                      </a:schemeClr>
                    </a:solidFill>
                  </a:rPr>
                  <a:t>volume</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输出圆柱体体积</a:t>
                </a: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return  0;</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a:t>
                </a:r>
                <a:r>
                  <a:rPr lang="zh-CN" altLang="zh-CN" dirty="0">
                    <a:solidFill>
                      <a:schemeClr val="bg2">
                        <a:lumMod val="25000"/>
                      </a:schemeClr>
                    </a:solidFill>
                  </a:rPr>
                  <a:t>定义求圆柱体体积的函数</a:t>
                </a: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double cylinder</a:t>
                </a:r>
                <a:r>
                  <a:rPr lang="zh-CN" altLang="zh-CN" dirty="0">
                    <a:solidFill>
                      <a:schemeClr val="bg2">
                        <a:lumMod val="25000"/>
                      </a:schemeClr>
                    </a:solidFill>
                  </a:rPr>
                  <a:t>（</a:t>
                </a:r>
                <a:r>
                  <a:rPr lang="en-US" altLang="zh-CN" dirty="0">
                    <a:solidFill>
                      <a:schemeClr val="bg2">
                        <a:lumMod val="25000"/>
                      </a:schemeClr>
                    </a:solidFill>
                  </a:rPr>
                  <a:t>double </a:t>
                </a:r>
                <a:r>
                  <a:rPr lang="en-US" altLang="zh-CN" dirty="0" err="1">
                    <a:solidFill>
                      <a:schemeClr val="bg2">
                        <a:lumMod val="25000"/>
                      </a:schemeClr>
                    </a:solidFill>
                  </a:rPr>
                  <a:t>r,double</a:t>
                </a:r>
                <a:r>
                  <a:rPr lang="en-US" altLang="zh-CN" dirty="0">
                    <a:solidFill>
                      <a:schemeClr val="bg2">
                        <a:lumMod val="25000"/>
                      </a:schemeClr>
                    </a:solidFill>
                  </a:rPr>
                  <a:t> h</a:t>
                </a:r>
                <a:r>
                  <a:rPr lang="zh-CN" altLang="zh-CN" dirty="0">
                    <a:solidFill>
                      <a:schemeClr val="bg2">
                        <a:lumMod val="25000"/>
                      </a:schemeClr>
                    </a:solidFill>
                  </a:rPr>
                  <a:t>）</a:t>
                </a:r>
              </a:p>
              <a:p>
                <a:pPr marL="0" indent="0">
                  <a:lnSpc>
                    <a:spcPct val="170000"/>
                  </a:lnSpc>
                  <a:buNone/>
                </a:pP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double result;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result=3.1415926*r*r*h;                    /*</a:t>
                </a:r>
                <a:r>
                  <a:rPr lang="zh-CN" altLang="zh-CN" dirty="0">
                    <a:solidFill>
                      <a:schemeClr val="bg2">
                        <a:lumMod val="25000"/>
                      </a:schemeClr>
                    </a:solidFill>
                  </a:rPr>
                  <a:t>计算圆柱体体积</a:t>
                </a: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a:solidFill>
                      <a:schemeClr val="bg2">
                        <a:lumMod val="25000"/>
                      </a:schemeClr>
                    </a:solidFill>
                  </a:rPr>
                  <a:t>  return  result;                            /*</a:t>
                </a:r>
                <a:r>
                  <a:rPr lang="zh-CN" altLang="zh-CN" dirty="0">
                    <a:solidFill>
                      <a:schemeClr val="bg2">
                        <a:lumMod val="25000"/>
                      </a:schemeClr>
                    </a:solidFill>
                  </a:rPr>
                  <a:t>返回结果</a:t>
                </a:r>
                <a:r>
                  <a:rPr lang="en-US" altLang="zh-CN" dirty="0">
                    <a:solidFill>
                      <a:schemeClr val="bg2">
                        <a:lumMod val="25000"/>
                      </a:schemeClr>
                    </a:solidFill>
                  </a:rPr>
                  <a:t>*/</a:t>
                </a:r>
                <a:endParaRPr lang="zh-CN" altLang="zh-CN" dirty="0">
                  <a:solidFill>
                    <a:schemeClr val="bg2">
                      <a:lumMod val="25000"/>
                    </a:schemeClr>
                  </a:solidFill>
                </a:endParaRPr>
              </a:p>
              <a:p>
                <a:pPr marL="0" indent="0">
                  <a:lnSpc>
                    <a:spcPct val="170000"/>
                  </a:lnSpc>
                  <a:buNone/>
                </a:pPr>
                <a:r>
                  <a:rPr lang="en-US" altLang="zh-CN" dirty="0" smtClean="0">
                    <a:solidFill>
                      <a:schemeClr val="bg2">
                        <a:lumMod val="25000"/>
                      </a:schemeClr>
                    </a:solidFill>
                  </a:rPr>
                  <a:t>}</a:t>
                </a:r>
                <a:endParaRPr lang="zh-CN" altLang="zh-CN" dirty="0">
                  <a:solidFill>
                    <a:schemeClr val="bg2">
                      <a:lumMod val="25000"/>
                    </a:schemeClr>
                  </a:solidFill>
                </a:endParaRPr>
              </a:p>
            </p:txBody>
          </p:sp>
        </mc:Choice>
        <mc:Fallback>
          <p:sp>
            <p:nvSpPr>
              <p:cNvPr id="3" name="内容占位符 2"/>
              <p:cNvSpPr>
                <a:spLocks noGrp="1" noRot="1" noChangeAspect="1" noMove="1" noResize="1" noEditPoints="1" noAdjustHandles="1" noChangeArrowheads="1" noChangeShapeType="1" noTextEdit="1"/>
              </p:cNvSpPr>
              <p:nvPr>
                <p:ph sz="quarter" idx="10"/>
              </p:nvPr>
            </p:nvSpPr>
            <p:spPr>
              <a:xfrm>
                <a:off x="539496" y="1304649"/>
                <a:ext cx="5090339" cy="5212692"/>
              </a:xfrm>
              <a:blipFill>
                <a:blip r:embed="rId2"/>
                <a:stretch>
                  <a:fillRect/>
                </a:stretch>
              </a:blipFill>
            </p:spPr>
            <p:txBody>
              <a:bodyPr/>
              <a:lstStyle/>
              <a:p>
                <a:r>
                  <a:rPr lang="zh-CN" altLang="en-US">
                    <a:noFill/>
                  </a:rPr>
                  <a:t> </a:t>
                </a:r>
              </a:p>
            </p:txBody>
          </p:sp>
        </mc:Fallback>
      </mc:AlternateContent>
      <p:sp>
        <p:nvSpPr>
          <p:cNvPr id="4" name="内容占位符 2"/>
          <p:cNvSpPr txBox="1">
            <a:spLocks/>
          </p:cNvSpPr>
          <p:nvPr/>
        </p:nvSpPr>
        <p:spPr>
          <a:xfrm>
            <a:off x="6483096" y="1304649"/>
            <a:ext cx="4937939" cy="4791045"/>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smtClean="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0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solidFill>
                  <a:schemeClr val="bg2">
                    <a:lumMod val="25000"/>
                  </a:schemeClr>
                </a:solidFill>
              </a:rPr>
              <a:t> </a:t>
            </a:r>
            <a:r>
              <a:rPr lang="zh-CN" altLang="en-US" dirty="0">
                <a:solidFill>
                  <a:schemeClr val="bg2">
                    <a:lumMod val="25000"/>
                  </a:schemeClr>
                </a:solidFill>
              </a:rPr>
              <a:t>运行结果</a:t>
            </a:r>
          </a:p>
          <a:p>
            <a:pPr marL="0" indent="0">
              <a:buFont typeface="Wingdings" panose="05000000000000000000" pitchFamily="2" charset="2"/>
              <a:buNone/>
            </a:pPr>
            <a:r>
              <a:rPr lang="zh-CN" altLang="en-US" dirty="0">
                <a:solidFill>
                  <a:schemeClr val="bg2">
                    <a:lumMod val="25000"/>
                  </a:schemeClr>
                </a:solidFill>
              </a:rPr>
              <a:t>     </a:t>
            </a:r>
            <a:r>
              <a:rPr lang="en-US" altLang="zh-CN" dirty="0">
                <a:solidFill>
                  <a:schemeClr val="bg2">
                    <a:lumMod val="25000"/>
                  </a:schemeClr>
                </a:solidFill>
              </a:rPr>
              <a:t>Enter radius and height</a:t>
            </a:r>
            <a:r>
              <a:rPr lang="zh-CN" altLang="en-US" dirty="0">
                <a:solidFill>
                  <a:schemeClr val="bg2">
                    <a:lumMod val="25000"/>
                  </a:schemeClr>
                </a:solidFill>
              </a:rPr>
              <a:t>：</a:t>
            </a:r>
            <a:r>
              <a:rPr lang="en-US" altLang="zh-CN" u="sng" dirty="0">
                <a:solidFill>
                  <a:schemeClr val="bg2">
                    <a:lumMod val="25000"/>
                  </a:schemeClr>
                </a:solidFill>
              </a:rPr>
              <a:t>3.0 10</a:t>
            </a:r>
            <a:endParaRPr lang="en-US" altLang="zh-CN" dirty="0">
              <a:solidFill>
                <a:schemeClr val="bg2">
                  <a:lumMod val="25000"/>
                </a:schemeClr>
              </a:solidFill>
            </a:endParaRPr>
          </a:p>
          <a:p>
            <a:pPr marL="0" indent="0">
              <a:buFont typeface="Wingdings" panose="05000000000000000000" pitchFamily="2" charset="2"/>
              <a:buNone/>
            </a:pPr>
            <a:r>
              <a:rPr lang="en-US" altLang="zh-CN" dirty="0">
                <a:solidFill>
                  <a:schemeClr val="bg2">
                    <a:lumMod val="25000"/>
                  </a:schemeClr>
                </a:solidFill>
              </a:rPr>
              <a:t>     volume=282.743</a:t>
            </a:r>
          </a:p>
          <a:p>
            <a:pPr marL="179388" indent="-179388"/>
            <a:r>
              <a:rPr lang="zh-CN" altLang="en-US" dirty="0" smtClean="0">
                <a:solidFill>
                  <a:schemeClr val="bg2">
                    <a:lumMod val="25000"/>
                  </a:schemeClr>
                </a:solidFill>
              </a:rPr>
              <a:t>说明：</a:t>
            </a:r>
            <a:endParaRPr lang="en-US" altLang="zh-CN" dirty="0" smtClean="0">
              <a:solidFill>
                <a:schemeClr val="bg2">
                  <a:lumMod val="25000"/>
                </a:schemeClr>
              </a:solidFill>
            </a:endParaRPr>
          </a:p>
          <a:p>
            <a:pPr>
              <a:buFont typeface="Wingdings" panose="05000000000000000000" pitchFamily="2" charset="2"/>
              <a:buChar char="Ø"/>
            </a:pPr>
            <a:r>
              <a:rPr lang="en-US" altLang="zh-CN" dirty="0" smtClean="0">
                <a:solidFill>
                  <a:schemeClr val="bg2">
                    <a:lumMod val="25000"/>
                  </a:schemeClr>
                </a:solidFill>
              </a:rPr>
              <a:t>cylinder</a:t>
            </a:r>
            <a:r>
              <a:rPr lang="zh-CN" altLang="en-US" dirty="0">
                <a:solidFill>
                  <a:schemeClr val="bg2">
                    <a:lumMod val="25000"/>
                  </a:schemeClr>
                </a:solidFill>
              </a:rPr>
              <a:t>（）为自定义函数，计算圆柱体体积</a:t>
            </a:r>
            <a:r>
              <a:rPr lang="zh-CN" altLang="en-US" dirty="0" smtClean="0">
                <a:solidFill>
                  <a:schemeClr val="bg2">
                    <a:lumMod val="25000"/>
                  </a:schemeClr>
                </a:solidFill>
              </a:rPr>
              <a:t>。</a:t>
            </a:r>
            <a:endParaRPr lang="en-US" altLang="zh-CN" dirty="0" smtClean="0">
              <a:solidFill>
                <a:schemeClr val="bg2">
                  <a:lumMod val="25000"/>
                </a:schemeClr>
              </a:solidFill>
            </a:endParaRPr>
          </a:p>
          <a:p>
            <a:pPr>
              <a:buFont typeface="Wingdings" panose="05000000000000000000" pitchFamily="2" charset="2"/>
              <a:buChar char="Ø"/>
            </a:pPr>
            <a:r>
              <a:rPr lang="zh-CN" altLang="en-US" dirty="0" smtClean="0">
                <a:solidFill>
                  <a:schemeClr val="bg2">
                    <a:lumMod val="25000"/>
                  </a:schemeClr>
                </a:solidFill>
              </a:rPr>
              <a:t>函数</a:t>
            </a:r>
            <a:r>
              <a:rPr lang="zh-CN" altLang="en-US" dirty="0">
                <a:solidFill>
                  <a:schemeClr val="bg2">
                    <a:lumMod val="25000"/>
                  </a:schemeClr>
                </a:solidFill>
              </a:rPr>
              <a:t>首部为</a:t>
            </a:r>
            <a:r>
              <a:rPr lang="zh-CN" altLang="en-US" dirty="0" smtClean="0">
                <a:solidFill>
                  <a:schemeClr val="bg2">
                    <a:lumMod val="25000"/>
                  </a:schemeClr>
                </a:solidFill>
              </a:rPr>
              <a:t>： </a:t>
            </a:r>
            <a:r>
              <a:rPr lang="en-US" altLang="zh-CN" dirty="0">
                <a:solidFill>
                  <a:schemeClr val="bg2">
                    <a:lumMod val="25000"/>
                  </a:schemeClr>
                </a:solidFill>
              </a:rPr>
              <a:t>double cylinder</a:t>
            </a:r>
            <a:r>
              <a:rPr lang="zh-CN" altLang="en-US" dirty="0">
                <a:solidFill>
                  <a:schemeClr val="bg2">
                    <a:lumMod val="25000"/>
                  </a:schemeClr>
                </a:solidFill>
              </a:rPr>
              <a:t>（</a:t>
            </a:r>
            <a:r>
              <a:rPr lang="en-US" altLang="zh-CN" dirty="0">
                <a:solidFill>
                  <a:schemeClr val="bg2">
                    <a:lumMod val="25000"/>
                  </a:schemeClr>
                </a:solidFill>
              </a:rPr>
              <a:t>double </a:t>
            </a:r>
            <a:r>
              <a:rPr lang="en-US" altLang="zh-CN" dirty="0" err="1">
                <a:solidFill>
                  <a:schemeClr val="bg2">
                    <a:lumMod val="25000"/>
                  </a:schemeClr>
                </a:solidFill>
              </a:rPr>
              <a:t>r,double</a:t>
            </a:r>
            <a:r>
              <a:rPr lang="en-US" altLang="zh-CN" dirty="0">
                <a:solidFill>
                  <a:schemeClr val="bg2">
                    <a:lumMod val="25000"/>
                  </a:schemeClr>
                </a:solidFill>
              </a:rPr>
              <a:t> h</a:t>
            </a:r>
            <a:r>
              <a:rPr lang="zh-CN" altLang="en-US" dirty="0">
                <a:solidFill>
                  <a:schemeClr val="bg2">
                    <a:lumMod val="25000"/>
                  </a:schemeClr>
                </a:solidFill>
              </a:rPr>
              <a:t>）</a:t>
            </a:r>
          </a:p>
          <a:p>
            <a:pPr>
              <a:buFont typeface="Wingdings" panose="05000000000000000000" pitchFamily="2" charset="2"/>
              <a:buChar char="u"/>
            </a:pPr>
            <a:r>
              <a:rPr lang="zh-CN" altLang="en-US" dirty="0" smtClean="0">
                <a:solidFill>
                  <a:schemeClr val="bg2">
                    <a:lumMod val="25000"/>
                  </a:schemeClr>
                </a:solidFill>
              </a:rPr>
              <a:t>函数</a:t>
            </a:r>
            <a:r>
              <a:rPr lang="zh-CN" altLang="en-US" dirty="0">
                <a:solidFill>
                  <a:schemeClr val="bg2">
                    <a:lumMod val="25000"/>
                  </a:schemeClr>
                </a:solidFill>
              </a:rPr>
              <a:t>的返回值类型为</a:t>
            </a:r>
            <a:r>
              <a:rPr lang="en-US" altLang="zh-CN" dirty="0" smtClean="0">
                <a:solidFill>
                  <a:schemeClr val="bg2">
                    <a:lumMod val="25000"/>
                  </a:schemeClr>
                </a:solidFill>
              </a:rPr>
              <a:t>double</a:t>
            </a:r>
          </a:p>
          <a:p>
            <a:pPr>
              <a:buFont typeface="Wingdings" panose="05000000000000000000" pitchFamily="2" charset="2"/>
              <a:buChar char="u"/>
            </a:pPr>
            <a:r>
              <a:rPr lang="zh-CN" altLang="en-US" dirty="0" smtClean="0">
                <a:solidFill>
                  <a:schemeClr val="bg2">
                    <a:lumMod val="25000"/>
                  </a:schemeClr>
                </a:solidFill>
              </a:rPr>
              <a:t>函数</a:t>
            </a:r>
            <a:r>
              <a:rPr lang="zh-CN" altLang="en-US" dirty="0">
                <a:solidFill>
                  <a:schemeClr val="bg2">
                    <a:lumMod val="25000"/>
                  </a:schemeClr>
                </a:solidFill>
              </a:rPr>
              <a:t>名为</a:t>
            </a:r>
            <a:r>
              <a:rPr lang="en-US" altLang="zh-CN" dirty="0" smtClean="0">
                <a:solidFill>
                  <a:schemeClr val="bg2">
                    <a:lumMod val="25000"/>
                  </a:schemeClr>
                </a:solidFill>
              </a:rPr>
              <a:t>cylinder</a:t>
            </a:r>
          </a:p>
          <a:p>
            <a:pPr>
              <a:buFont typeface="Wingdings" panose="05000000000000000000" pitchFamily="2" charset="2"/>
              <a:buChar char="u"/>
            </a:pPr>
            <a:r>
              <a:rPr lang="zh-CN" altLang="en-US" dirty="0" smtClean="0">
                <a:solidFill>
                  <a:schemeClr val="bg2">
                    <a:lumMod val="25000"/>
                  </a:schemeClr>
                </a:solidFill>
              </a:rPr>
              <a:t>函数</a:t>
            </a:r>
            <a:r>
              <a:rPr lang="zh-CN" altLang="en-US" dirty="0">
                <a:solidFill>
                  <a:schemeClr val="bg2">
                    <a:lumMod val="25000"/>
                  </a:schemeClr>
                </a:solidFill>
              </a:rPr>
              <a:t>有两个形参</a:t>
            </a:r>
            <a:r>
              <a:rPr lang="en-US" altLang="zh-CN" dirty="0">
                <a:solidFill>
                  <a:schemeClr val="bg2">
                    <a:lumMod val="25000"/>
                  </a:schemeClr>
                </a:solidFill>
              </a:rPr>
              <a:t>r</a:t>
            </a:r>
            <a:r>
              <a:rPr lang="zh-CN" altLang="en-US" dirty="0">
                <a:solidFill>
                  <a:schemeClr val="bg2">
                    <a:lumMod val="25000"/>
                  </a:schemeClr>
                </a:solidFill>
              </a:rPr>
              <a:t>和</a:t>
            </a:r>
            <a:r>
              <a:rPr lang="en-US" altLang="zh-CN" dirty="0">
                <a:solidFill>
                  <a:schemeClr val="bg2">
                    <a:lumMod val="25000"/>
                  </a:schemeClr>
                </a:solidFill>
              </a:rPr>
              <a:t>h</a:t>
            </a:r>
            <a:r>
              <a:rPr lang="zh-CN" altLang="en-US" dirty="0">
                <a:solidFill>
                  <a:schemeClr val="bg2">
                    <a:lumMod val="25000"/>
                  </a:schemeClr>
                </a:solidFill>
              </a:rPr>
              <a:t>，它们的类型都是</a:t>
            </a:r>
            <a:r>
              <a:rPr lang="en-US" altLang="zh-CN" dirty="0">
                <a:solidFill>
                  <a:schemeClr val="bg2">
                    <a:lumMod val="25000"/>
                  </a:schemeClr>
                </a:solidFill>
              </a:rPr>
              <a:t>double</a:t>
            </a:r>
            <a:r>
              <a:rPr lang="zh-CN" altLang="en-US" dirty="0" smtClean="0">
                <a:solidFill>
                  <a:schemeClr val="bg2">
                    <a:lumMod val="25000"/>
                  </a:schemeClr>
                </a:solidFill>
              </a:rPr>
              <a:t>，</a:t>
            </a:r>
            <a:endParaRPr lang="en-US" altLang="zh-CN" dirty="0" smtClean="0">
              <a:solidFill>
                <a:schemeClr val="bg2">
                  <a:lumMod val="25000"/>
                </a:schemeClr>
              </a:solidFill>
            </a:endParaRPr>
          </a:p>
          <a:p>
            <a:pPr>
              <a:buFont typeface="Wingdings" panose="05000000000000000000" pitchFamily="2" charset="2"/>
              <a:buChar char="u"/>
            </a:pPr>
            <a:r>
              <a:rPr lang="zh-CN" altLang="en-US" dirty="0" smtClean="0">
                <a:solidFill>
                  <a:schemeClr val="bg2">
                    <a:lumMod val="25000"/>
                  </a:schemeClr>
                </a:solidFill>
              </a:rPr>
              <a:t>在</a:t>
            </a:r>
            <a:r>
              <a:rPr lang="en-US" altLang="zh-CN" dirty="0">
                <a:solidFill>
                  <a:schemeClr val="bg2">
                    <a:lumMod val="25000"/>
                  </a:schemeClr>
                </a:solidFill>
              </a:rPr>
              <a:t>cylinder</a:t>
            </a:r>
            <a:r>
              <a:rPr lang="zh-CN" altLang="en-US" dirty="0">
                <a:solidFill>
                  <a:schemeClr val="bg2">
                    <a:lumMod val="25000"/>
                  </a:schemeClr>
                </a:solidFill>
              </a:rPr>
              <a:t>（）函数被调用时，这两个形参的值将由主调函数给</a:t>
            </a:r>
            <a:r>
              <a:rPr lang="zh-CN" altLang="en-US" dirty="0" smtClean="0">
                <a:solidFill>
                  <a:schemeClr val="bg2">
                    <a:lumMod val="25000"/>
                  </a:schemeClr>
                </a:solidFill>
              </a:rPr>
              <a:t>出</a:t>
            </a:r>
            <a:endParaRPr lang="en-US" altLang="zh-CN" dirty="0" smtClean="0">
              <a:solidFill>
                <a:schemeClr val="bg2">
                  <a:lumMod val="25000"/>
                </a:schemeClr>
              </a:solidFill>
            </a:endParaRPr>
          </a:p>
          <a:p>
            <a:pPr>
              <a:buFont typeface="Wingdings" panose="05000000000000000000" pitchFamily="2" charset="2"/>
              <a:buChar char="u"/>
            </a:pPr>
            <a:r>
              <a:rPr lang="zh-CN" altLang="en-US" dirty="0" smtClean="0">
                <a:solidFill>
                  <a:schemeClr val="bg2">
                    <a:lumMod val="25000"/>
                  </a:schemeClr>
                </a:solidFill>
              </a:rPr>
              <a:t>注意</a:t>
            </a:r>
            <a:r>
              <a:rPr lang="zh-CN" altLang="en-US" dirty="0">
                <a:solidFill>
                  <a:schemeClr val="bg2">
                    <a:lumMod val="25000"/>
                  </a:schemeClr>
                </a:solidFill>
              </a:rPr>
              <a:t>：形参表不能写成</a:t>
            </a:r>
            <a:r>
              <a:rPr lang="en-US" altLang="zh-CN" dirty="0">
                <a:solidFill>
                  <a:schemeClr val="bg2">
                    <a:lumMod val="25000"/>
                  </a:schemeClr>
                </a:solidFill>
              </a:rPr>
              <a:t>double </a:t>
            </a:r>
            <a:r>
              <a:rPr lang="en-US" altLang="zh-CN" dirty="0" err="1" smtClean="0">
                <a:solidFill>
                  <a:schemeClr val="bg2">
                    <a:lumMod val="25000"/>
                  </a:schemeClr>
                </a:solidFill>
              </a:rPr>
              <a:t>r,h</a:t>
            </a:r>
            <a:endParaRPr lang="en-US" altLang="zh-CN" dirty="0" smtClean="0">
              <a:solidFill>
                <a:schemeClr val="bg2">
                  <a:lumMod val="25000"/>
                </a:schemeClr>
              </a:solidFill>
            </a:endParaRPr>
          </a:p>
          <a:p>
            <a:pPr>
              <a:buFont typeface="Wingdings" panose="05000000000000000000" pitchFamily="2" charset="2"/>
              <a:buChar char="u"/>
            </a:pPr>
            <a:r>
              <a:rPr lang="zh-CN" altLang="en-US" dirty="0" smtClean="0">
                <a:solidFill>
                  <a:schemeClr val="bg2">
                    <a:lumMod val="25000"/>
                  </a:schemeClr>
                </a:solidFill>
              </a:rPr>
              <a:t>函数</a:t>
            </a:r>
            <a:r>
              <a:rPr lang="zh-CN" altLang="en-US" dirty="0">
                <a:solidFill>
                  <a:schemeClr val="bg2">
                    <a:lumMod val="25000"/>
                  </a:schemeClr>
                </a:solidFill>
              </a:rPr>
              <a:t>体首先是变量定义</a:t>
            </a:r>
            <a:r>
              <a:rPr lang="zh-CN" altLang="en-US" dirty="0" smtClean="0">
                <a:solidFill>
                  <a:schemeClr val="bg2">
                    <a:lumMod val="25000"/>
                  </a:schemeClr>
                </a:solidFill>
              </a:rPr>
              <a:t>：</a:t>
            </a:r>
            <a:r>
              <a:rPr lang="en-US" altLang="zh-CN" dirty="0" smtClean="0">
                <a:solidFill>
                  <a:schemeClr val="bg2">
                    <a:lumMod val="25000"/>
                  </a:schemeClr>
                </a:solidFill>
              </a:rPr>
              <a:t>double </a:t>
            </a:r>
            <a:r>
              <a:rPr lang="en-US" altLang="zh-CN" dirty="0">
                <a:solidFill>
                  <a:schemeClr val="bg2">
                    <a:lumMod val="25000"/>
                  </a:schemeClr>
                </a:solidFill>
              </a:rPr>
              <a:t>result</a:t>
            </a:r>
            <a:r>
              <a:rPr lang="en-US" altLang="zh-CN" dirty="0" smtClean="0">
                <a:solidFill>
                  <a:schemeClr val="bg2">
                    <a:lumMod val="25000"/>
                  </a:schemeClr>
                </a:solidFill>
              </a:rPr>
              <a:t>; </a:t>
            </a:r>
            <a:r>
              <a:rPr lang="en-US" altLang="zh-CN" dirty="0">
                <a:solidFill>
                  <a:schemeClr val="bg2">
                    <a:lumMod val="25000"/>
                  </a:schemeClr>
                </a:solidFill>
              </a:rPr>
              <a:t>result</a:t>
            </a:r>
            <a:r>
              <a:rPr lang="zh-CN" altLang="en-US" dirty="0">
                <a:solidFill>
                  <a:schemeClr val="bg2">
                    <a:lumMod val="25000"/>
                  </a:schemeClr>
                </a:solidFill>
              </a:rPr>
              <a:t>的类型与函数类型</a:t>
            </a:r>
            <a:r>
              <a:rPr lang="zh-CN" altLang="en-US" dirty="0" smtClean="0">
                <a:solidFill>
                  <a:schemeClr val="bg2">
                    <a:lumMod val="25000"/>
                  </a:schemeClr>
                </a:solidFill>
              </a:rPr>
              <a:t>一致</a:t>
            </a:r>
            <a:endParaRPr lang="en-US" altLang="zh-CN" dirty="0" smtClean="0">
              <a:solidFill>
                <a:schemeClr val="bg2">
                  <a:lumMod val="25000"/>
                </a:schemeClr>
              </a:solidFill>
            </a:endParaRPr>
          </a:p>
          <a:p>
            <a:pPr>
              <a:buFont typeface="Wingdings" panose="05000000000000000000" pitchFamily="2" charset="2"/>
              <a:buChar char="u"/>
            </a:pPr>
            <a:r>
              <a:rPr lang="en-US" altLang="zh-CN" dirty="0" smtClean="0">
                <a:solidFill>
                  <a:schemeClr val="bg2">
                    <a:lumMod val="25000"/>
                  </a:schemeClr>
                </a:solidFill>
              </a:rPr>
              <a:t>return </a:t>
            </a:r>
            <a:r>
              <a:rPr lang="en-US" altLang="zh-CN" dirty="0">
                <a:solidFill>
                  <a:schemeClr val="bg2">
                    <a:lumMod val="25000"/>
                  </a:schemeClr>
                </a:solidFill>
              </a:rPr>
              <a:t>result</a:t>
            </a:r>
            <a:r>
              <a:rPr lang="zh-CN" altLang="en-US" dirty="0">
                <a:solidFill>
                  <a:schemeClr val="bg2">
                    <a:lumMod val="25000"/>
                  </a:schemeClr>
                </a:solidFill>
              </a:rPr>
              <a:t>返回运算结果</a:t>
            </a:r>
            <a:r>
              <a:rPr lang="zh-CN" altLang="en-US" dirty="0" smtClean="0">
                <a:solidFill>
                  <a:schemeClr val="bg2">
                    <a:lumMod val="25000"/>
                  </a:schemeClr>
                </a:solidFill>
              </a:rPr>
              <a:t>。</a:t>
            </a:r>
            <a:endParaRPr lang="zh-CN" altLang="en-US" dirty="0">
              <a:solidFill>
                <a:schemeClr val="bg2">
                  <a:lumMod val="25000"/>
                </a:schemeClr>
              </a:solidFill>
            </a:endParaRPr>
          </a:p>
        </p:txBody>
      </p:sp>
    </p:spTree>
    <p:extLst>
      <p:ext uri="{BB962C8B-B14F-4D97-AF65-F5344CB8AC3E}">
        <p14:creationId xmlns:p14="http://schemas.microsoft.com/office/powerpoint/2010/main" val="1792717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92500" lnSpcReduction="20000"/>
          </a:bodyPr>
          <a:lstStyle/>
          <a:p>
            <a:pPr marL="0" indent="0">
              <a:buNone/>
            </a:pPr>
            <a:r>
              <a:rPr lang="en-US" altLang="zh-CN" b="1" dirty="0">
                <a:solidFill>
                  <a:schemeClr val="bg2">
                    <a:lumMod val="25000"/>
                  </a:schemeClr>
                </a:solidFill>
                <a:cs typeface="+mj-cs"/>
              </a:rPr>
              <a:t>7.2.3</a:t>
            </a:r>
            <a:r>
              <a:rPr lang="zh-CN" altLang="zh-CN" b="1" dirty="0">
                <a:solidFill>
                  <a:schemeClr val="bg2">
                    <a:lumMod val="25000"/>
                  </a:schemeClr>
                </a:solidFill>
                <a:cs typeface="+mj-cs"/>
              </a:rPr>
              <a:t>定义函数的方法</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1.</a:t>
            </a:r>
            <a:r>
              <a:rPr lang="zh-CN" altLang="zh-CN" dirty="0">
                <a:solidFill>
                  <a:schemeClr val="bg2">
                    <a:lumMod val="25000"/>
                  </a:schemeClr>
                </a:solidFill>
                <a:cs typeface="+mj-cs"/>
              </a:rPr>
              <a:t>定义无参函数</a:t>
            </a:r>
          </a:p>
          <a:p>
            <a:pPr marL="0" indent="0">
              <a:buNone/>
            </a:pPr>
            <a:r>
              <a:rPr lang="en-US" altLang="zh-CN" dirty="0" smtClean="0">
                <a:solidFill>
                  <a:schemeClr val="bg2">
                    <a:lumMod val="25000"/>
                  </a:schemeClr>
                </a:solidFill>
                <a:cs typeface="+mj-cs"/>
              </a:rPr>
              <a:t>    </a:t>
            </a:r>
            <a:r>
              <a:rPr lang="zh-CN" altLang="zh-CN" dirty="0" smtClean="0">
                <a:solidFill>
                  <a:schemeClr val="bg2">
                    <a:lumMod val="25000"/>
                  </a:schemeClr>
                </a:solidFill>
                <a:cs typeface="+mj-cs"/>
              </a:rPr>
              <a:t>函数</a:t>
            </a:r>
            <a:r>
              <a:rPr lang="zh-CN" altLang="zh-CN" dirty="0">
                <a:solidFill>
                  <a:schemeClr val="bg2">
                    <a:lumMod val="25000"/>
                  </a:schemeClr>
                </a:solidFill>
                <a:cs typeface="+mj-cs"/>
              </a:rPr>
              <a:t>类型 函数名（）</a:t>
            </a:r>
          </a:p>
          <a:p>
            <a:pPr marL="0" indent="0">
              <a:buNone/>
            </a:pPr>
            <a:r>
              <a:rPr lang="en-US" altLang="zh-CN" dirty="0" smtClean="0">
                <a:solidFill>
                  <a:schemeClr val="bg2">
                    <a:lumMod val="25000"/>
                  </a:schemeClr>
                </a:solidFill>
                <a:cs typeface="+mj-cs"/>
              </a:rPr>
              <a:t>    {</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smtClean="0">
                <a:solidFill>
                  <a:schemeClr val="bg2">
                    <a:lumMod val="25000"/>
                  </a:schemeClr>
                </a:solidFill>
                <a:cs typeface="+mj-cs"/>
              </a:rPr>
              <a:t>    </a:t>
            </a:r>
            <a:r>
              <a:rPr lang="zh-CN" altLang="zh-CN" dirty="0" smtClean="0">
                <a:solidFill>
                  <a:schemeClr val="bg2">
                    <a:lumMod val="25000"/>
                  </a:schemeClr>
                </a:solidFill>
                <a:cs typeface="+mj-cs"/>
              </a:rPr>
              <a:t>函数</a:t>
            </a:r>
            <a:r>
              <a:rPr lang="zh-CN" altLang="zh-CN" dirty="0">
                <a:solidFill>
                  <a:schemeClr val="bg2">
                    <a:lumMod val="25000"/>
                  </a:schemeClr>
                </a:solidFill>
                <a:cs typeface="+mj-cs"/>
              </a:rPr>
              <a:t>体</a:t>
            </a:r>
          </a:p>
          <a:p>
            <a:pPr marL="0" indent="0">
              <a:buNone/>
            </a:pPr>
            <a:r>
              <a:rPr lang="en-US" altLang="zh-CN" dirty="0" smtClean="0">
                <a:solidFill>
                  <a:schemeClr val="bg2">
                    <a:lumMod val="25000"/>
                  </a:schemeClr>
                </a:solidFill>
                <a:cs typeface="+mj-cs"/>
              </a:rPr>
              <a:t>    }</a:t>
            </a:r>
            <a:endParaRPr lang="zh-CN" altLang="zh-CN" dirty="0">
              <a:solidFill>
                <a:schemeClr val="bg2">
                  <a:lumMod val="25000"/>
                </a:schemeClr>
              </a:solidFill>
              <a:cs typeface="+mj-cs"/>
            </a:endParaRPr>
          </a:p>
          <a:p>
            <a:pPr marL="0" indent="0">
              <a:buNone/>
            </a:pPr>
            <a:r>
              <a:rPr lang="en-US" altLang="zh-CN" dirty="0" smtClean="0">
                <a:solidFill>
                  <a:schemeClr val="bg2">
                    <a:lumMod val="25000"/>
                  </a:schemeClr>
                </a:solidFill>
                <a:cs typeface="+mj-cs"/>
              </a:rPr>
              <a:t>    </a:t>
            </a:r>
            <a:r>
              <a:rPr lang="zh-CN" altLang="zh-CN" dirty="0" smtClean="0">
                <a:solidFill>
                  <a:schemeClr val="bg2">
                    <a:lumMod val="25000"/>
                  </a:schemeClr>
                </a:solidFill>
                <a:cs typeface="+mj-cs"/>
              </a:rPr>
              <a:t>或者</a:t>
            </a:r>
            <a:endParaRPr lang="zh-CN" altLang="zh-CN" dirty="0">
              <a:solidFill>
                <a:schemeClr val="bg2">
                  <a:lumMod val="25000"/>
                </a:schemeClr>
              </a:solidFill>
              <a:cs typeface="+mj-cs"/>
            </a:endParaRPr>
          </a:p>
          <a:p>
            <a:pPr marL="0" indent="0">
              <a:buNone/>
            </a:pPr>
            <a:r>
              <a:rPr lang="en-US" altLang="zh-CN" dirty="0" smtClean="0">
                <a:solidFill>
                  <a:schemeClr val="bg2">
                    <a:lumMod val="25000"/>
                  </a:schemeClr>
                </a:solidFill>
                <a:cs typeface="+mj-cs"/>
              </a:rPr>
              <a:t>    </a:t>
            </a:r>
            <a:r>
              <a:rPr lang="zh-CN" altLang="zh-CN" dirty="0" smtClean="0">
                <a:solidFill>
                  <a:schemeClr val="bg2">
                    <a:lumMod val="25000"/>
                  </a:schemeClr>
                </a:solidFill>
                <a:cs typeface="+mj-cs"/>
              </a:rPr>
              <a:t>函数</a:t>
            </a:r>
            <a:r>
              <a:rPr lang="zh-CN" altLang="zh-CN" dirty="0">
                <a:solidFill>
                  <a:schemeClr val="bg2">
                    <a:lumMod val="25000"/>
                  </a:schemeClr>
                </a:solidFill>
                <a:cs typeface="+mj-cs"/>
              </a:rPr>
              <a:t>类型 函数名（</a:t>
            </a:r>
            <a:r>
              <a:rPr lang="en-US" altLang="zh-CN" dirty="0">
                <a:solidFill>
                  <a:schemeClr val="bg2">
                    <a:lumMod val="25000"/>
                  </a:schemeClr>
                </a:solidFill>
                <a:cs typeface="+mj-cs"/>
              </a:rPr>
              <a:t>void</a:t>
            </a:r>
            <a:r>
              <a:rPr lang="zh-CN" altLang="zh-CN" dirty="0">
                <a:solidFill>
                  <a:schemeClr val="bg2">
                    <a:lumMod val="25000"/>
                  </a:schemeClr>
                </a:solidFill>
                <a:cs typeface="+mj-cs"/>
              </a:rPr>
              <a:t>）</a:t>
            </a:r>
          </a:p>
          <a:p>
            <a:pPr marL="0" indent="0">
              <a:buNone/>
            </a:pPr>
            <a:r>
              <a:rPr lang="en-US" altLang="zh-CN" dirty="0" smtClean="0">
                <a:solidFill>
                  <a:schemeClr val="bg2">
                    <a:lumMod val="25000"/>
                  </a:schemeClr>
                </a:solidFill>
                <a:cs typeface="+mj-cs"/>
              </a:rPr>
              <a:t>    {  </a:t>
            </a:r>
            <a:endParaRPr lang="zh-CN" altLang="zh-CN" dirty="0">
              <a:solidFill>
                <a:schemeClr val="bg2">
                  <a:lumMod val="25000"/>
                </a:schemeClr>
              </a:solidFill>
              <a:cs typeface="+mj-cs"/>
            </a:endParaRPr>
          </a:p>
          <a:p>
            <a:pPr marL="0" indent="0">
              <a:buNone/>
            </a:pPr>
            <a:r>
              <a:rPr lang="en-US" altLang="zh-CN" dirty="0">
                <a:solidFill>
                  <a:schemeClr val="bg2">
                    <a:lumMod val="25000"/>
                  </a:schemeClr>
                </a:solidFill>
                <a:cs typeface="+mj-cs"/>
              </a:rPr>
              <a:t>    </a:t>
            </a:r>
            <a:r>
              <a:rPr lang="en-US" altLang="zh-CN" dirty="0" smtClean="0">
                <a:solidFill>
                  <a:schemeClr val="bg2">
                    <a:lumMod val="25000"/>
                  </a:schemeClr>
                </a:solidFill>
                <a:cs typeface="+mj-cs"/>
              </a:rPr>
              <a:t>     </a:t>
            </a:r>
            <a:r>
              <a:rPr lang="zh-CN" altLang="zh-CN" dirty="0">
                <a:solidFill>
                  <a:schemeClr val="bg2">
                    <a:lumMod val="25000"/>
                  </a:schemeClr>
                </a:solidFill>
                <a:cs typeface="+mj-cs"/>
              </a:rPr>
              <a:t>函数体</a:t>
            </a:r>
          </a:p>
          <a:p>
            <a:pPr marL="0" indent="0">
              <a:buNone/>
            </a:pPr>
            <a:r>
              <a:rPr lang="en-US" altLang="zh-CN" dirty="0" smtClean="0">
                <a:solidFill>
                  <a:schemeClr val="bg2">
                    <a:lumMod val="25000"/>
                  </a:schemeClr>
                </a:solidFill>
                <a:cs typeface="+mj-cs"/>
              </a:rPr>
              <a:t>    }</a:t>
            </a:r>
            <a:endParaRPr lang="zh-CN" altLang="zh-CN" dirty="0">
              <a:solidFill>
                <a:schemeClr val="bg2">
                  <a:lumMod val="25000"/>
                </a:schemeClr>
              </a:solidFill>
              <a:cs typeface="+mj-cs"/>
            </a:endParaRPr>
          </a:p>
          <a:p>
            <a:r>
              <a:rPr lang="zh-CN" altLang="zh-CN" dirty="0">
                <a:solidFill>
                  <a:schemeClr val="bg2">
                    <a:lumMod val="25000"/>
                  </a:schemeClr>
                </a:solidFill>
                <a:cs typeface="+mj-cs"/>
              </a:rPr>
              <a:t>函数名后面括号内的</a:t>
            </a:r>
            <a:r>
              <a:rPr lang="en-US" altLang="zh-CN" dirty="0">
                <a:solidFill>
                  <a:schemeClr val="bg2">
                    <a:lumMod val="25000"/>
                  </a:schemeClr>
                </a:solidFill>
                <a:cs typeface="+mj-cs"/>
              </a:rPr>
              <a:t>void</a:t>
            </a:r>
            <a:r>
              <a:rPr lang="zh-CN" altLang="zh-CN" dirty="0">
                <a:solidFill>
                  <a:schemeClr val="bg2">
                    <a:lumMod val="25000"/>
                  </a:schemeClr>
                </a:solidFill>
                <a:cs typeface="+mj-cs"/>
              </a:rPr>
              <a:t>表示空，即函数没有参数</a:t>
            </a:r>
            <a:r>
              <a:rPr lang="zh-CN" altLang="zh-CN" dirty="0" smtClean="0">
                <a:solidFill>
                  <a:schemeClr val="bg2">
                    <a:lumMod val="25000"/>
                  </a:schemeClr>
                </a:solidFill>
                <a:cs typeface="+mj-cs"/>
              </a:rPr>
              <a:t>。</a:t>
            </a:r>
            <a:endParaRPr lang="zh-CN" altLang="zh-CN" dirty="0">
              <a:solidFill>
                <a:schemeClr val="bg2">
                  <a:lumMod val="25000"/>
                </a:schemeClr>
              </a:solidFill>
              <a:cs typeface="+mj-cs"/>
            </a:endParaRPr>
          </a:p>
        </p:txBody>
      </p:sp>
    </p:spTree>
    <p:extLst>
      <p:ext uri="{BB962C8B-B14F-4D97-AF65-F5344CB8AC3E}">
        <p14:creationId xmlns:p14="http://schemas.microsoft.com/office/powerpoint/2010/main" val="1152021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a:bodyPr>
          <a:lstStyle/>
          <a:p>
            <a:pPr marL="0" indent="0">
              <a:buNone/>
            </a:pPr>
            <a:r>
              <a:rPr lang="en-US" altLang="zh-CN" dirty="0">
                <a:solidFill>
                  <a:schemeClr val="bg2">
                    <a:lumMod val="25000"/>
                  </a:schemeClr>
                </a:solidFill>
              </a:rPr>
              <a:t>2.</a:t>
            </a:r>
            <a:r>
              <a:rPr lang="zh-CN" altLang="zh-CN" dirty="0">
                <a:solidFill>
                  <a:schemeClr val="bg2">
                    <a:lumMod val="25000"/>
                  </a:schemeClr>
                </a:solidFill>
              </a:rPr>
              <a:t>定义有参函数</a:t>
            </a:r>
          </a:p>
          <a:p>
            <a:pPr marL="0" indent="0">
              <a:buNone/>
            </a:pPr>
            <a:r>
              <a:rPr lang="en-US" altLang="zh-CN" dirty="0" smtClean="0">
                <a:solidFill>
                  <a:schemeClr val="bg2">
                    <a:lumMod val="25000"/>
                  </a:schemeClr>
                </a:solidFill>
              </a:rPr>
              <a:t>    </a:t>
            </a:r>
            <a:r>
              <a:rPr lang="zh-CN" altLang="zh-CN" dirty="0" smtClean="0">
                <a:solidFill>
                  <a:schemeClr val="bg2">
                    <a:lumMod val="25000"/>
                  </a:schemeClr>
                </a:solidFill>
              </a:rPr>
              <a:t>函数</a:t>
            </a:r>
            <a:r>
              <a:rPr lang="zh-CN" altLang="zh-CN" dirty="0">
                <a:solidFill>
                  <a:schemeClr val="bg2">
                    <a:lumMod val="25000"/>
                  </a:schemeClr>
                </a:solidFill>
              </a:rPr>
              <a:t>类型 函数名（形参表）</a:t>
            </a:r>
          </a:p>
          <a:p>
            <a:pPr marL="0" indent="179388">
              <a:buNone/>
            </a:pPr>
            <a:r>
              <a:rPr lang="en-US" altLang="zh-CN" dirty="0">
                <a:solidFill>
                  <a:schemeClr val="bg2">
                    <a:lumMod val="25000"/>
                  </a:schemeClr>
                </a:solidFill>
              </a:rPr>
              <a:t>{ </a:t>
            </a:r>
            <a:endParaRPr lang="zh-CN" altLang="zh-CN" dirty="0">
              <a:solidFill>
                <a:schemeClr val="bg2">
                  <a:lumMod val="25000"/>
                </a:schemeClr>
              </a:solidFill>
            </a:endParaRPr>
          </a:p>
          <a:p>
            <a:pPr marL="0" indent="179388">
              <a:buNone/>
            </a:pPr>
            <a:r>
              <a:rPr lang="en-US" altLang="zh-CN" dirty="0">
                <a:solidFill>
                  <a:schemeClr val="bg2">
                    <a:lumMod val="25000"/>
                  </a:schemeClr>
                </a:solidFill>
              </a:rPr>
              <a:t>    </a:t>
            </a:r>
            <a:r>
              <a:rPr lang="zh-CN" altLang="zh-CN" dirty="0">
                <a:solidFill>
                  <a:schemeClr val="bg2">
                    <a:lumMod val="25000"/>
                  </a:schemeClr>
                </a:solidFill>
              </a:rPr>
              <a:t>函数体</a:t>
            </a:r>
          </a:p>
          <a:p>
            <a:pPr marL="0" indent="179388">
              <a:buNone/>
            </a:pPr>
            <a:r>
              <a:rPr lang="en-US" altLang="zh-CN" dirty="0">
                <a:solidFill>
                  <a:schemeClr val="bg2">
                    <a:lumMod val="25000"/>
                  </a:schemeClr>
                </a:solidFill>
              </a:rPr>
              <a:t>}</a:t>
            </a:r>
            <a:endParaRPr lang="zh-CN" altLang="zh-CN" dirty="0">
              <a:solidFill>
                <a:schemeClr val="bg2">
                  <a:lumMod val="25000"/>
                </a:schemeClr>
              </a:solidFill>
            </a:endParaRPr>
          </a:p>
          <a:p>
            <a:r>
              <a:rPr lang="zh-CN" altLang="zh-CN" dirty="0">
                <a:solidFill>
                  <a:schemeClr val="bg2">
                    <a:lumMod val="25000"/>
                  </a:schemeClr>
                </a:solidFill>
              </a:rPr>
              <a:t>函数体包括声明语句部分和可执行语句部分。</a:t>
            </a:r>
          </a:p>
          <a:p>
            <a:pPr marL="0" indent="0">
              <a:buNone/>
            </a:pPr>
            <a:r>
              <a:rPr lang="en-US" altLang="zh-CN" dirty="0">
                <a:solidFill>
                  <a:schemeClr val="bg2">
                    <a:lumMod val="25000"/>
                  </a:schemeClr>
                </a:solidFill>
              </a:rPr>
              <a:t>3.</a:t>
            </a:r>
            <a:r>
              <a:rPr lang="zh-CN" altLang="zh-CN" dirty="0">
                <a:solidFill>
                  <a:schemeClr val="bg2">
                    <a:lumMod val="25000"/>
                  </a:schemeClr>
                </a:solidFill>
              </a:rPr>
              <a:t>定义空函数</a:t>
            </a:r>
          </a:p>
          <a:p>
            <a:pPr marL="0" indent="0">
              <a:buNone/>
            </a:pPr>
            <a:r>
              <a:rPr lang="en-US" altLang="zh-CN" dirty="0" smtClean="0">
                <a:solidFill>
                  <a:schemeClr val="bg2">
                    <a:lumMod val="25000"/>
                  </a:schemeClr>
                </a:solidFill>
              </a:rPr>
              <a:t>     </a:t>
            </a:r>
            <a:r>
              <a:rPr lang="zh-CN" altLang="zh-CN" dirty="0" smtClean="0">
                <a:solidFill>
                  <a:schemeClr val="bg2">
                    <a:lumMod val="25000"/>
                  </a:schemeClr>
                </a:solidFill>
              </a:rPr>
              <a:t>函数</a:t>
            </a:r>
            <a:r>
              <a:rPr lang="zh-CN" altLang="zh-CN" dirty="0">
                <a:solidFill>
                  <a:schemeClr val="bg2">
                    <a:lumMod val="25000"/>
                  </a:schemeClr>
                </a:solidFill>
              </a:rPr>
              <a:t>类型 函数名（）</a:t>
            </a:r>
          </a:p>
          <a:p>
            <a:pPr marL="0" indent="0">
              <a:buNone/>
            </a:pPr>
            <a:r>
              <a:rPr lang="en-US" altLang="zh-CN" dirty="0">
                <a:solidFill>
                  <a:schemeClr val="bg2">
                    <a:lumMod val="25000"/>
                  </a:schemeClr>
                </a:solidFill>
              </a:rPr>
              <a:t>     {   }</a:t>
            </a:r>
            <a:endParaRPr lang="zh-CN" altLang="zh-CN" dirty="0">
              <a:solidFill>
                <a:schemeClr val="bg2">
                  <a:lumMod val="25000"/>
                </a:schemeClr>
              </a:solidFill>
            </a:endParaRPr>
          </a:p>
          <a:p>
            <a:r>
              <a:rPr lang="zh-CN" altLang="zh-CN" dirty="0" smtClean="0">
                <a:solidFill>
                  <a:schemeClr val="bg2">
                    <a:lumMod val="25000"/>
                  </a:schemeClr>
                </a:solidFill>
              </a:rPr>
              <a:t>空</a:t>
            </a:r>
            <a:r>
              <a:rPr lang="zh-CN" altLang="zh-CN" dirty="0">
                <a:solidFill>
                  <a:schemeClr val="bg2">
                    <a:lumMod val="25000"/>
                  </a:schemeClr>
                </a:solidFill>
              </a:rPr>
              <a:t>函数的函数体是空的</a:t>
            </a:r>
            <a:r>
              <a:rPr lang="zh-CN" altLang="zh-CN" dirty="0" smtClean="0">
                <a:solidFill>
                  <a:schemeClr val="bg2">
                    <a:lumMod val="25000"/>
                  </a:schemeClr>
                </a:solidFill>
              </a:rPr>
              <a:t>。</a:t>
            </a:r>
            <a:endParaRPr lang="en-US" altLang="zh-CN" dirty="0" smtClean="0">
              <a:solidFill>
                <a:schemeClr val="bg2">
                  <a:lumMod val="25000"/>
                </a:schemeClr>
              </a:solidFill>
            </a:endParaRPr>
          </a:p>
        </p:txBody>
      </p:sp>
    </p:spTree>
    <p:extLst>
      <p:ext uri="{BB962C8B-B14F-4D97-AF65-F5344CB8AC3E}">
        <p14:creationId xmlns:p14="http://schemas.microsoft.com/office/powerpoint/2010/main" val="4007726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7.3</a:t>
            </a:r>
            <a:r>
              <a:rPr lang="zh-CN" altLang="zh-CN" b="1" dirty="0"/>
              <a:t>函数的</a:t>
            </a:r>
            <a:r>
              <a:rPr lang="zh-CN" altLang="zh-CN" b="1" dirty="0" smtClean="0"/>
              <a:t>调用</a:t>
            </a:r>
            <a:endParaRPr lang="zh-CN" altLang="en-US" dirty="0"/>
          </a:p>
        </p:txBody>
      </p:sp>
      <p:sp>
        <p:nvSpPr>
          <p:cNvPr id="3" name="内容占位符 2"/>
          <p:cNvSpPr>
            <a:spLocks noGrp="1"/>
          </p:cNvSpPr>
          <p:nvPr>
            <p:ph sz="quarter" idx="10"/>
          </p:nvPr>
        </p:nvSpPr>
        <p:spPr/>
        <p:txBody>
          <a:bodyPr>
            <a:normAutofit fontScale="85000" lnSpcReduction="20000"/>
          </a:bodyPr>
          <a:lstStyle/>
          <a:p>
            <a:pPr marL="0" indent="0">
              <a:buNone/>
            </a:pPr>
            <a:r>
              <a:rPr lang="en-US" altLang="zh-CN" b="1" dirty="0">
                <a:solidFill>
                  <a:schemeClr val="bg2">
                    <a:lumMod val="25000"/>
                  </a:schemeClr>
                </a:solidFill>
              </a:rPr>
              <a:t>7.3.1</a:t>
            </a:r>
            <a:r>
              <a:rPr lang="zh-CN" altLang="zh-CN" b="1" dirty="0">
                <a:solidFill>
                  <a:schemeClr val="bg2">
                    <a:lumMod val="25000"/>
                  </a:schemeClr>
                </a:solidFill>
              </a:rPr>
              <a:t>函数调用的形式</a:t>
            </a:r>
            <a:endParaRPr lang="zh-CN" altLang="zh-CN" dirty="0">
              <a:solidFill>
                <a:schemeClr val="bg2">
                  <a:lumMod val="25000"/>
                </a:schemeClr>
              </a:solidFill>
            </a:endParaRPr>
          </a:p>
          <a:p>
            <a:r>
              <a:rPr lang="zh-CN" altLang="zh-CN" dirty="0" smtClean="0">
                <a:solidFill>
                  <a:schemeClr val="bg2">
                    <a:lumMod val="25000"/>
                  </a:schemeClr>
                </a:solidFill>
              </a:rPr>
              <a:t>函数</a:t>
            </a:r>
            <a:r>
              <a:rPr lang="zh-CN" altLang="zh-CN" dirty="0">
                <a:solidFill>
                  <a:schemeClr val="bg2">
                    <a:lumMod val="25000"/>
                  </a:schemeClr>
                </a:solidFill>
              </a:rPr>
              <a:t>调用的一般形式为：</a:t>
            </a: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zh-CN" altLang="zh-CN" dirty="0">
                <a:solidFill>
                  <a:schemeClr val="bg2">
                    <a:lumMod val="25000"/>
                  </a:schemeClr>
                </a:solidFill>
              </a:rPr>
              <a:t>函数名（实参列表）</a:t>
            </a:r>
          </a:p>
          <a:p>
            <a:r>
              <a:rPr lang="en-US" altLang="zh-CN" dirty="0" smtClean="0">
                <a:solidFill>
                  <a:schemeClr val="bg2">
                    <a:lumMod val="25000"/>
                  </a:schemeClr>
                </a:solidFill>
              </a:rPr>
              <a:t>3</a:t>
            </a:r>
            <a:r>
              <a:rPr lang="zh-CN" altLang="zh-CN" dirty="0">
                <a:solidFill>
                  <a:schemeClr val="bg2">
                    <a:lumMod val="25000"/>
                  </a:schemeClr>
                </a:solidFill>
              </a:rPr>
              <a:t>种函数调用</a:t>
            </a:r>
            <a:r>
              <a:rPr lang="zh-CN" altLang="zh-CN" dirty="0" smtClean="0">
                <a:solidFill>
                  <a:schemeClr val="bg2">
                    <a:lumMod val="25000"/>
                  </a:schemeClr>
                </a:solidFill>
              </a:rPr>
              <a:t>方式</a:t>
            </a:r>
            <a:endParaRPr lang="zh-CN" altLang="zh-CN" dirty="0">
              <a:solidFill>
                <a:schemeClr val="bg2">
                  <a:lumMod val="25000"/>
                </a:schemeClr>
              </a:solidFill>
            </a:endParaRPr>
          </a:p>
          <a:p>
            <a:pPr marL="0" indent="0">
              <a:buNone/>
            </a:pPr>
            <a:r>
              <a:rPr lang="en-US" altLang="zh-CN" dirty="0">
                <a:solidFill>
                  <a:schemeClr val="bg2">
                    <a:lumMod val="25000"/>
                  </a:schemeClr>
                </a:solidFill>
              </a:rPr>
              <a:t>1.</a:t>
            </a:r>
            <a:r>
              <a:rPr lang="zh-CN" altLang="zh-CN" dirty="0">
                <a:solidFill>
                  <a:schemeClr val="bg2">
                    <a:lumMod val="25000"/>
                  </a:schemeClr>
                </a:solidFill>
              </a:rPr>
              <a:t>函数调用语句</a:t>
            </a:r>
          </a:p>
          <a:p>
            <a:r>
              <a:rPr lang="zh-CN" altLang="zh-CN" dirty="0" smtClean="0">
                <a:solidFill>
                  <a:schemeClr val="bg2">
                    <a:lumMod val="25000"/>
                  </a:schemeClr>
                </a:solidFill>
              </a:rPr>
              <a:t>把</a:t>
            </a:r>
            <a:r>
              <a:rPr lang="zh-CN" altLang="zh-CN" dirty="0">
                <a:solidFill>
                  <a:schemeClr val="bg2">
                    <a:lumMod val="25000"/>
                  </a:schemeClr>
                </a:solidFill>
              </a:rPr>
              <a:t>函数调用单独作为一个</a:t>
            </a:r>
            <a:r>
              <a:rPr lang="zh-CN" altLang="zh-CN" dirty="0" smtClean="0">
                <a:solidFill>
                  <a:schemeClr val="bg2">
                    <a:lumMod val="25000"/>
                  </a:schemeClr>
                </a:solidFill>
              </a:rPr>
              <a:t>语句。例如</a:t>
            </a:r>
            <a:r>
              <a:rPr lang="zh-CN" altLang="en-US" dirty="0" smtClean="0">
                <a:solidFill>
                  <a:schemeClr val="bg2">
                    <a:lumMod val="25000"/>
                  </a:schemeClr>
                </a:solidFill>
              </a:rPr>
              <a:t>，</a:t>
            </a:r>
            <a:endParaRPr lang="en-US" altLang="zh-CN" dirty="0" smtClean="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err="1" smtClean="0">
                <a:solidFill>
                  <a:schemeClr val="bg2">
                    <a:lumMod val="25000"/>
                  </a:schemeClr>
                </a:solidFill>
              </a:rPr>
              <a:t>printf</a:t>
            </a:r>
            <a:r>
              <a:rPr lang="zh-CN" altLang="zh-CN" dirty="0">
                <a:solidFill>
                  <a:schemeClr val="bg2">
                    <a:lumMod val="25000"/>
                  </a:schemeClr>
                </a:solidFill>
              </a:rPr>
              <a:t>（</a:t>
            </a:r>
            <a:r>
              <a:rPr lang="en-US" altLang="zh-CN" dirty="0">
                <a:solidFill>
                  <a:schemeClr val="bg2">
                    <a:lumMod val="25000"/>
                  </a:schemeClr>
                </a:solidFill>
              </a:rPr>
              <a:t>"volume=%.3f"\n</a:t>
            </a:r>
            <a:r>
              <a:rPr lang="zh-CN" altLang="zh-CN" dirty="0">
                <a:solidFill>
                  <a:schemeClr val="bg2">
                    <a:lumMod val="25000"/>
                  </a:schemeClr>
                </a:solidFill>
              </a:rPr>
              <a:t>，</a:t>
            </a:r>
            <a:r>
              <a:rPr lang="en-US" altLang="zh-CN" dirty="0">
                <a:solidFill>
                  <a:schemeClr val="bg2">
                    <a:lumMod val="25000"/>
                  </a:schemeClr>
                </a:solidFill>
              </a:rPr>
              <a:t>volume</a:t>
            </a:r>
            <a:r>
              <a:rPr lang="zh-CN" altLang="zh-CN" dirty="0">
                <a:solidFill>
                  <a:schemeClr val="bg2">
                    <a:lumMod val="25000"/>
                  </a:schemeClr>
                </a:solidFill>
              </a:rPr>
              <a:t>）</a:t>
            </a:r>
            <a:r>
              <a:rPr lang="en-US" altLang="zh-CN" dirty="0" smtClean="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2.</a:t>
            </a:r>
            <a:r>
              <a:rPr lang="zh-CN" altLang="zh-CN" dirty="0">
                <a:solidFill>
                  <a:schemeClr val="bg2">
                    <a:lumMod val="25000"/>
                  </a:schemeClr>
                </a:solidFill>
              </a:rPr>
              <a:t>函数表达式</a:t>
            </a:r>
          </a:p>
          <a:p>
            <a:r>
              <a:rPr lang="zh-CN" altLang="zh-CN" dirty="0" smtClean="0">
                <a:solidFill>
                  <a:schemeClr val="bg2">
                    <a:lumMod val="25000"/>
                  </a:schemeClr>
                </a:solidFill>
              </a:rPr>
              <a:t>函数</a:t>
            </a:r>
            <a:r>
              <a:rPr lang="zh-CN" altLang="zh-CN" dirty="0">
                <a:solidFill>
                  <a:schemeClr val="bg2">
                    <a:lumMod val="25000"/>
                  </a:schemeClr>
                </a:solidFill>
              </a:rPr>
              <a:t>调用出现在另一个表达式</a:t>
            </a:r>
            <a:r>
              <a:rPr lang="zh-CN" altLang="zh-CN" dirty="0" smtClean="0">
                <a:solidFill>
                  <a:schemeClr val="bg2">
                    <a:lumMod val="25000"/>
                  </a:schemeClr>
                </a:solidFill>
              </a:rPr>
              <a:t>中</a:t>
            </a:r>
            <a:r>
              <a:rPr lang="zh-CN" altLang="en-US" dirty="0" smtClean="0">
                <a:solidFill>
                  <a:schemeClr val="bg2">
                    <a:lumMod val="25000"/>
                  </a:schemeClr>
                </a:solidFill>
              </a:rPr>
              <a:t>。</a:t>
            </a:r>
            <a:r>
              <a:rPr lang="zh-CN" altLang="zh-CN" dirty="0" smtClean="0">
                <a:solidFill>
                  <a:schemeClr val="bg2">
                    <a:lumMod val="25000"/>
                  </a:schemeClr>
                </a:solidFill>
              </a:rPr>
              <a:t>例如：</a:t>
            </a:r>
            <a:endParaRPr lang="en-US" altLang="zh-CN" dirty="0" smtClean="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smtClean="0">
                <a:solidFill>
                  <a:schemeClr val="bg2">
                    <a:lumMod val="25000"/>
                  </a:schemeClr>
                </a:solidFill>
              </a:rPr>
              <a:t>volume=cylinder</a:t>
            </a:r>
            <a:r>
              <a:rPr lang="zh-CN" altLang="zh-CN" dirty="0">
                <a:solidFill>
                  <a:schemeClr val="bg2">
                    <a:lumMod val="25000"/>
                  </a:schemeClr>
                </a:solidFill>
              </a:rPr>
              <a:t>（</a:t>
            </a:r>
            <a:r>
              <a:rPr lang="en-US" altLang="zh-CN" dirty="0" err="1">
                <a:solidFill>
                  <a:schemeClr val="bg2">
                    <a:lumMod val="25000"/>
                  </a:schemeClr>
                </a:solidFill>
              </a:rPr>
              <a:t>radius,height</a:t>
            </a:r>
            <a:r>
              <a:rPr lang="zh-CN" altLang="zh-CN" dirty="0">
                <a:solidFill>
                  <a:schemeClr val="bg2">
                    <a:lumMod val="25000"/>
                  </a:schemeClr>
                </a:solidFill>
              </a:rPr>
              <a:t>）</a:t>
            </a:r>
            <a:r>
              <a:rPr lang="en-US" altLang="zh-CN" dirty="0" smtClean="0">
                <a:solidFill>
                  <a:schemeClr val="bg2">
                    <a:lumMod val="25000"/>
                  </a:schemeClr>
                </a:solidFill>
              </a:rPr>
              <a:t>;</a:t>
            </a:r>
          </a:p>
          <a:p>
            <a:pPr marL="0" indent="0">
              <a:buNone/>
            </a:pPr>
            <a:r>
              <a:rPr lang="en-US" altLang="zh-CN" dirty="0" smtClean="0">
                <a:solidFill>
                  <a:schemeClr val="bg2">
                    <a:lumMod val="25000"/>
                  </a:schemeClr>
                </a:solidFill>
              </a:rPr>
              <a:t>3</a:t>
            </a:r>
            <a:r>
              <a:rPr lang="en-US" altLang="zh-CN" dirty="0">
                <a:solidFill>
                  <a:schemeClr val="bg2">
                    <a:lumMod val="25000"/>
                  </a:schemeClr>
                </a:solidFill>
              </a:rPr>
              <a:t>.</a:t>
            </a:r>
            <a:r>
              <a:rPr lang="zh-CN" altLang="zh-CN" dirty="0">
                <a:solidFill>
                  <a:schemeClr val="bg2">
                    <a:lumMod val="25000"/>
                  </a:schemeClr>
                </a:solidFill>
              </a:rPr>
              <a:t>函数参数</a:t>
            </a:r>
          </a:p>
          <a:p>
            <a:r>
              <a:rPr lang="zh-CN" altLang="zh-CN" dirty="0" smtClean="0">
                <a:solidFill>
                  <a:schemeClr val="bg2">
                    <a:lumMod val="25000"/>
                  </a:schemeClr>
                </a:solidFill>
              </a:rPr>
              <a:t>函数</a:t>
            </a:r>
            <a:r>
              <a:rPr lang="zh-CN" altLang="zh-CN" dirty="0">
                <a:solidFill>
                  <a:schemeClr val="bg2">
                    <a:lumMod val="25000"/>
                  </a:schemeClr>
                </a:solidFill>
              </a:rPr>
              <a:t>调用作为另一个函数调用时的实参。例如</a:t>
            </a:r>
            <a:r>
              <a:rPr lang="zh-CN" altLang="zh-CN" dirty="0" smtClean="0">
                <a:solidFill>
                  <a:schemeClr val="bg2">
                    <a:lumMod val="25000"/>
                  </a:schemeClr>
                </a:solidFill>
              </a:rPr>
              <a:t>：</a:t>
            </a:r>
            <a:endParaRPr lang="en-US" altLang="zh-CN" dirty="0" smtClean="0">
              <a:solidFill>
                <a:schemeClr val="bg2">
                  <a:lumMod val="25000"/>
                </a:schemeClr>
              </a:solidFill>
            </a:endParaRPr>
          </a:p>
          <a:p>
            <a:pPr marL="0" indent="0">
              <a:buNone/>
            </a:pPr>
            <a:r>
              <a:rPr lang="en-US" altLang="zh-CN" dirty="0">
                <a:solidFill>
                  <a:schemeClr val="bg2">
                    <a:lumMod val="25000"/>
                  </a:schemeClr>
                </a:solidFill>
              </a:rPr>
              <a:t> </a:t>
            </a:r>
            <a:r>
              <a:rPr lang="en-US" altLang="zh-CN" dirty="0" smtClean="0">
                <a:solidFill>
                  <a:schemeClr val="bg2">
                    <a:lumMod val="25000"/>
                  </a:schemeClr>
                </a:solidFill>
              </a:rPr>
              <a:t>   </a:t>
            </a:r>
            <a:r>
              <a:rPr lang="en-US" altLang="zh-CN" dirty="0" smtClean="0">
                <a:solidFill>
                  <a:schemeClr val="bg2">
                    <a:lumMod val="25000"/>
                  </a:schemeClr>
                </a:solidFill>
              </a:rPr>
              <a:t> </a:t>
            </a:r>
            <a:r>
              <a:rPr lang="en-US" altLang="zh-CN" dirty="0">
                <a:solidFill>
                  <a:schemeClr val="bg2">
                    <a:lumMod val="25000"/>
                  </a:schemeClr>
                </a:solidFill>
              </a:rPr>
              <a:t>m=max</a:t>
            </a:r>
            <a:r>
              <a:rPr lang="zh-CN" altLang="zh-CN" dirty="0">
                <a:solidFill>
                  <a:schemeClr val="bg2">
                    <a:lumMod val="25000"/>
                  </a:schemeClr>
                </a:solidFill>
              </a:rPr>
              <a:t>（</a:t>
            </a:r>
            <a:r>
              <a:rPr lang="en-US" altLang="zh-CN" dirty="0" err="1">
                <a:solidFill>
                  <a:schemeClr val="bg2">
                    <a:lumMod val="25000"/>
                  </a:schemeClr>
                </a:solidFill>
              </a:rPr>
              <a:t>a,max</a:t>
            </a:r>
            <a:r>
              <a:rPr lang="zh-CN" altLang="zh-CN" dirty="0">
                <a:solidFill>
                  <a:schemeClr val="bg2">
                    <a:lumMod val="25000"/>
                  </a:schemeClr>
                </a:solidFill>
              </a:rPr>
              <a:t>（</a:t>
            </a:r>
            <a:r>
              <a:rPr lang="en-US" altLang="zh-CN" dirty="0" err="1">
                <a:solidFill>
                  <a:schemeClr val="bg2">
                    <a:lumMod val="25000"/>
                  </a:schemeClr>
                </a:solidFill>
              </a:rPr>
              <a:t>b,c</a:t>
            </a:r>
            <a:r>
              <a:rPr lang="zh-CN" altLang="zh-CN" dirty="0">
                <a:solidFill>
                  <a:schemeClr val="bg2">
                    <a:lumMod val="25000"/>
                  </a:schemeClr>
                </a:solidFill>
              </a:rPr>
              <a:t>））</a:t>
            </a:r>
            <a:r>
              <a:rPr lang="en-US"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21582872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sz="quarter" idx="10"/>
          </p:nvPr>
        </p:nvSpPr>
        <p:spPr/>
        <p:txBody>
          <a:bodyPr>
            <a:normAutofit fontScale="62500" lnSpcReduction="20000"/>
          </a:bodyPr>
          <a:lstStyle/>
          <a:p>
            <a:pPr marL="0" indent="0">
              <a:buNone/>
            </a:pPr>
            <a:r>
              <a:rPr lang="en-US" altLang="zh-CN" b="1" dirty="0">
                <a:solidFill>
                  <a:schemeClr val="bg2">
                    <a:lumMod val="25000"/>
                  </a:schemeClr>
                </a:solidFill>
              </a:rPr>
              <a:t>7.3.2</a:t>
            </a:r>
            <a:r>
              <a:rPr lang="zh-CN" altLang="zh-CN" b="1" dirty="0">
                <a:solidFill>
                  <a:schemeClr val="bg2">
                    <a:lumMod val="25000"/>
                  </a:schemeClr>
                </a:solidFill>
              </a:rPr>
              <a:t>函数调用时的数据传递</a:t>
            </a:r>
            <a:endParaRPr lang="zh-CN" altLang="zh-CN" dirty="0">
              <a:solidFill>
                <a:schemeClr val="bg2">
                  <a:lumMod val="25000"/>
                </a:schemeClr>
              </a:solidFill>
            </a:endParaRPr>
          </a:p>
          <a:p>
            <a:pPr marL="0" indent="0">
              <a:buNone/>
            </a:pPr>
            <a:r>
              <a:rPr lang="en-US" altLang="zh-CN" dirty="0">
                <a:solidFill>
                  <a:schemeClr val="bg2">
                    <a:lumMod val="25000"/>
                  </a:schemeClr>
                </a:solidFill>
              </a:rPr>
              <a:t>1.</a:t>
            </a:r>
            <a:r>
              <a:rPr lang="zh-CN" altLang="zh-CN" dirty="0">
                <a:solidFill>
                  <a:schemeClr val="bg2">
                    <a:lumMod val="25000"/>
                  </a:schemeClr>
                </a:solidFill>
              </a:rPr>
              <a:t>形式参数和实际参数</a:t>
            </a:r>
          </a:p>
          <a:p>
            <a:pPr marL="179388" indent="-179388"/>
            <a:r>
              <a:rPr lang="zh-CN" altLang="zh-CN" dirty="0" smtClean="0">
                <a:solidFill>
                  <a:schemeClr val="bg2">
                    <a:lumMod val="25000"/>
                  </a:schemeClr>
                </a:solidFill>
              </a:rPr>
              <a:t>形式参数</a:t>
            </a:r>
            <a:r>
              <a:rPr lang="zh-CN" altLang="en-US" dirty="0" smtClean="0">
                <a:solidFill>
                  <a:schemeClr val="bg2">
                    <a:lumMod val="25000"/>
                  </a:schemeClr>
                </a:solidFill>
              </a:rPr>
              <a:t>：</a:t>
            </a:r>
            <a:r>
              <a:rPr lang="zh-CN" altLang="zh-CN" dirty="0" smtClean="0">
                <a:solidFill>
                  <a:schemeClr val="bg2">
                    <a:lumMod val="25000"/>
                  </a:schemeClr>
                </a:solidFill>
              </a:rPr>
              <a:t>在</a:t>
            </a:r>
            <a:r>
              <a:rPr lang="zh-CN" altLang="zh-CN" dirty="0">
                <a:solidFill>
                  <a:schemeClr val="bg2">
                    <a:lumMod val="25000"/>
                  </a:schemeClr>
                </a:solidFill>
              </a:rPr>
              <a:t>定义函数时函数名后面括号中的变量名称为形式参数</a:t>
            </a:r>
            <a:r>
              <a:rPr lang="zh-CN" altLang="zh-CN" dirty="0" smtClean="0">
                <a:solidFill>
                  <a:schemeClr val="bg2">
                    <a:lumMod val="25000"/>
                  </a:schemeClr>
                </a:solidFill>
              </a:rPr>
              <a:t>。</a:t>
            </a:r>
            <a:endParaRPr lang="en-US" altLang="zh-CN" dirty="0" smtClean="0">
              <a:solidFill>
                <a:schemeClr val="bg2">
                  <a:lumMod val="25000"/>
                </a:schemeClr>
              </a:solidFill>
            </a:endParaRPr>
          </a:p>
          <a:p>
            <a:pPr marL="179388" indent="-179388"/>
            <a:r>
              <a:rPr lang="zh-CN" altLang="zh-CN" dirty="0">
                <a:solidFill>
                  <a:schemeClr val="bg2">
                    <a:lumMod val="25000"/>
                  </a:schemeClr>
                </a:solidFill>
              </a:rPr>
              <a:t>实际</a:t>
            </a:r>
            <a:r>
              <a:rPr lang="zh-CN" altLang="zh-CN" dirty="0" smtClean="0">
                <a:solidFill>
                  <a:schemeClr val="bg2">
                    <a:lumMod val="25000"/>
                  </a:schemeClr>
                </a:solidFill>
              </a:rPr>
              <a:t>参数</a:t>
            </a:r>
            <a:r>
              <a:rPr lang="zh-CN" altLang="en-US" dirty="0" smtClean="0">
                <a:solidFill>
                  <a:schemeClr val="bg2">
                    <a:lumMod val="25000"/>
                  </a:schemeClr>
                </a:solidFill>
              </a:rPr>
              <a:t>：</a:t>
            </a:r>
            <a:r>
              <a:rPr lang="zh-CN" altLang="zh-CN" dirty="0" smtClean="0">
                <a:solidFill>
                  <a:schemeClr val="bg2">
                    <a:lumMod val="25000"/>
                  </a:schemeClr>
                </a:solidFill>
              </a:rPr>
              <a:t>在</a:t>
            </a:r>
            <a:r>
              <a:rPr lang="zh-CN" altLang="zh-CN" dirty="0">
                <a:solidFill>
                  <a:schemeClr val="bg2">
                    <a:lumMod val="25000"/>
                  </a:schemeClr>
                </a:solidFill>
              </a:rPr>
              <a:t>主调函数中调用一个函数时，函数名后面括号中的参数称为实际参数</a:t>
            </a:r>
            <a:r>
              <a:rPr lang="zh-CN" altLang="zh-CN" dirty="0" smtClean="0">
                <a:solidFill>
                  <a:schemeClr val="bg2">
                    <a:lumMod val="25000"/>
                  </a:schemeClr>
                </a:solidFill>
              </a:rPr>
              <a:t>。</a:t>
            </a:r>
            <a:endParaRPr lang="zh-CN" altLang="zh-CN" dirty="0">
              <a:solidFill>
                <a:schemeClr val="bg2">
                  <a:lumMod val="25000"/>
                </a:schemeClr>
              </a:solidFill>
            </a:endParaRPr>
          </a:p>
          <a:p>
            <a:pPr marL="0" indent="0">
              <a:buNone/>
            </a:pPr>
            <a:r>
              <a:rPr lang="en-US" altLang="zh-CN" dirty="0">
                <a:solidFill>
                  <a:schemeClr val="bg2">
                    <a:lumMod val="25000"/>
                  </a:schemeClr>
                </a:solidFill>
              </a:rPr>
              <a:t>2.</a:t>
            </a:r>
            <a:r>
              <a:rPr lang="zh-CN" altLang="zh-CN" dirty="0">
                <a:solidFill>
                  <a:schemeClr val="bg2">
                    <a:lumMod val="25000"/>
                  </a:schemeClr>
                </a:solidFill>
              </a:rPr>
              <a:t>实参和形参间的数据传递</a:t>
            </a:r>
          </a:p>
          <a:p>
            <a:pPr marL="0" indent="0">
              <a:buNone/>
            </a:pPr>
            <a:r>
              <a:rPr lang="zh-CN" altLang="zh-CN" dirty="0" smtClean="0">
                <a:solidFill>
                  <a:schemeClr val="bg2">
                    <a:lumMod val="25000"/>
                  </a:schemeClr>
                </a:solidFill>
              </a:rPr>
              <a:t>例</a:t>
            </a:r>
            <a:r>
              <a:rPr lang="en-US" altLang="zh-CN" dirty="0">
                <a:solidFill>
                  <a:schemeClr val="bg2">
                    <a:lumMod val="25000"/>
                  </a:schemeClr>
                </a:solidFill>
              </a:rPr>
              <a:t>7.2 </a:t>
            </a:r>
            <a:r>
              <a:rPr lang="zh-CN" altLang="zh-CN" dirty="0">
                <a:solidFill>
                  <a:schemeClr val="bg2">
                    <a:lumMod val="25000"/>
                  </a:schemeClr>
                </a:solidFill>
              </a:rPr>
              <a:t>输入两个整数，要求输出其中值较大者。要求用函数来找到大数。</a:t>
            </a:r>
          </a:p>
          <a:p>
            <a:r>
              <a:rPr lang="zh-CN" altLang="zh-CN" dirty="0" smtClean="0">
                <a:solidFill>
                  <a:schemeClr val="bg2">
                    <a:lumMod val="25000"/>
                  </a:schemeClr>
                </a:solidFill>
              </a:rPr>
              <a:t>解题</a:t>
            </a:r>
            <a:r>
              <a:rPr lang="zh-CN" altLang="zh-CN" dirty="0">
                <a:solidFill>
                  <a:schemeClr val="bg2">
                    <a:lumMod val="25000"/>
                  </a:schemeClr>
                </a:solidFill>
              </a:rPr>
              <a:t>思路：从两个数中找出其中大者的算法特别简单，不必讨论。现在的关键是要用一个函数来实现它。在定义函数时，需要确定几个问题：</a:t>
            </a:r>
          </a:p>
          <a:p>
            <a:pPr marL="0" indent="0">
              <a:buNone/>
            </a:pPr>
            <a:r>
              <a:rPr lang="zh-CN" altLang="zh-CN" dirty="0">
                <a:solidFill>
                  <a:schemeClr val="bg2">
                    <a:lumMod val="25000"/>
                  </a:schemeClr>
                </a:solidFill>
              </a:rPr>
              <a:t>（</a:t>
            </a:r>
            <a:r>
              <a:rPr lang="en-US" altLang="zh-CN" dirty="0">
                <a:solidFill>
                  <a:schemeClr val="bg2">
                    <a:lumMod val="25000"/>
                  </a:schemeClr>
                </a:solidFill>
              </a:rPr>
              <a:t>1</a:t>
            </a:r>
            <a:r>
              <a:rPr lang="zh-CN" altLang="zh-CN" dirty="0">
                <a:solidFill>
                  <a:schemeClr val="bg2">
                    <a:lumMod val="25000"/>
                  </a:schemeClr>
                </a:solidFill>
              </a:rPr>
              <a:t>）函数名。应该见名知义，反映函数的功能，定名为</a:t>
            </a:r>
            <a:r>
              <a:rPr lang="en-US" altLang="zh-CN" dirty="0">
                <a:solidFill>
                  <a:schemeClr val="bg2">
                    <a:lumMod val="25000"/>
                  </a:schemeClr>
                </a:solidFill>
              </a:rPr>
              <a:t>max</a:t>
            </a:r>
            <a:r>
              <a:rPr lang="zh-CN" altLang="zh-CN" dirty="0">
                <a:solidFill>
                  <a:schemeClr val="bg2">
                    <a:lumMod val="25000"/>
                  </a:schemeClr>
                </a:solidFill>
              </a:rPr>
              <a:t>。</a:t>
            </a:r>
          </a:p>
          <a:p>
            <a:pPr marL="0" indent="0">
              <a:buNone/>
            </a:pPr>
            <a:r>
              <a:rPr lang="zh-CN" altLang="zh-CN" dirty="0">
                <a:solidFill>
                  <a:schemeClr val="bg2">
                    <a:lumMod val="25000"/>
                  </a:schemeClr>
                </a:solidFill>
              </a:rPr>
              <a:t>（</a:t>
            </a:r>
            <a:r>
              <a:rPr lang="en-US" altLang="zh-CN" dirty="0">
                <a:solidFill>
                  <a:schemeClr val="bg2">
                    <a:lumMod val="25000"/>
                  </a:schemeClr>
                </a:solidFill>
              </a:rPr>
              <a:t>2</a:t>
            </a:r>
            <a:r>
              <a:rPr lang="zh-CN" altLang="zh-CN" dirty="0">
                <a:solidFill>
                  <a:schemeClr val="bg2">
                    <a:lumMod val="25000"/>
                  </a:schemeClr>
                </a:solidFill>
              </a:rPr>
              <a:t>）函数的类型。由于给定的两个数是整数，显然其中大者也是整数，也就是说</a:t>
            </a:r>
            <a:r>
              <a:rPr lang="en-US" altLang="zh-CN" dirty="0">
                <a:solidFill>
                  <a:schemeClr val="bg2">
                    <a:lumMod val="25000"/>
                  </a:schemeClr>
                </a:solidFill>
              </a:rPr>
              <a:t>max</a:t>
            </a:r>
            <a:r>
              <a:rPr lang="zh-CN" altLang="zh-CN" dirty="0">
                <a:solidFill>
                  <a:schemeClr val="bg2">
                    <a:lumMod val="25000"/>
                  </a:schemeClr>
                </a:solidFill>
              </a:rPr>
              <a:t>函数的值（即返回主调函数的值）应该是整型。</a:t>
            </a:r>
          </a:p>
          <a:p>
            <a:pPr marL="0" indent="0">
              <a:buNone/>
            </a:pPr>
            <a:r>
              <a:rPr lang="zh-CN" altLang="zh-CN" dirty="0">
                <a:solidFill>
                  <a:schemeClr val="bg2">
                    <a:lumMod val="25000"/>
                  </a:schemeClr>
                </a:solidFill>
              </a:rPr>
              <a:t>（</a:t>
            </a:r>
            <a:r>
              <a:rPr lang="en-US" altLang="zh-CN" dirty="0">
                <a:solidFill>
                  <a:schemeClr val="bg2">
                    <a:lumMod val="25000"/>
                  </a:schemeClr>
                </a:solidFill>
              </a:rPr>
              <a:t>3</a:t>
            </a:r>
            <a:r>
              <a:rPr lang="zh-CN" altLang="zh-CN" dirty="0">
                <a:solidFill>
                  <a:schemeClr val="bg2">
                    <a:lumMod val="25000"/>
                  </a:schemeClr>
                </a:solidFill>
              </a:rPr>
              <a:t>）</a:t>
            </a:r>
            <a:r>
              <a:rPr lang="en-US" altLang="zh-CN" dirty="0">
                <a:solidFill>
                  <a:schemeClr val="bg2">
                    <a:lumMod val="25000"/>
                  </a:schemeClr>
                </a:solidFill>
              </a:rPr>
              <a:t>max</a:t>
            </a:r>
            <a:r>
              <a:rPr lang="zh-CN" altLang="zh-CN" dirty="0">
                <a:solidFill>
                  <a:schemeClr val="bg2">
                    <a:lumMod val="25000"/>
                  </a:schemeClr>
                </a:solidFill>
              </a:rPr>
              <a:t>函数的参数个数和类型。</a:t>
            </a:r>
            <a:r>
              <a:rPr lang="en-US" altLang="zh-CN" dirty="0">
                <a:solidFill>
                  <a:schemeClr val="bg2">
                    <a:lumMod val="25000"/>
                  </a:schemeClr>
                </a:solidFill>
              </a:rPr>
              <a:t>max</a:t>
            </a:r>
            <a:r>
              <a:rPr lang="zh-CN" altLang="zh-CN" dirty="0">
                <a:solidFill>
                  <a:schemeClr val="bg2">
                    <a:lumMod val="25000"/>
                  </a:schemeClr>
                </a:solidFill>
              </a:rPr>
              <a:t>函数应当有两个参数，以便从主调函数接收两个整数，参数的类型应当是整型。</a:t>
            </a:r>
          </a:p>
          <a:p>
            <a:r>
              <a:rPr lang="zh-CN" altLang="zh-CN" dirty="0" smtClean="0">
                <a:solidFill>
                  <a:schemeClr val="bg2">
                    <a:lumMod val="25000"/>
                  </a:schemeClr>
                </a:solidFill>
              </a:rPr>
              <a:t>编写</a:t>
            </a:r>
            <a:r>
              <a:rPr lang="zh-CN" altLang="zh-CN" dirty="0">
                <a:solidFill>
                  <a:schemeClr val="bg2">
                    <a:lumMod val="25000"/>
                  </a:schemeClr>
                </a:solidFill>
              </a:rPr>
              <a:t>程序：</a:t>
            </a:r>
          </a:p>
          <a:p>
            <a:pPr marL="0" indent="358775">
              <a:buNone/>
            </a:pPr>
            <a:r>
              <a:rPr lang="zh-CN" altLang="zh-CN" dirty="0">
                <a:solidFill>
                  <a:schemeClr val="bg2">
                    <a:lumMod val="25000"/>
                  </a:schemeClr>
                </a:solidFill>
              </a:rPr>
              <a:t>（</a:t>
            </a:r>
            <a:r>
              <a:rPr lang="en-US" altLang="zh-CN" dirty="0">
                <a:solidFill>
                  <a:schemeClr val="bg2">
                    <a:lumMod val="25000"/>
                  </a:schemeClr>
                </a:solidFill>
              </a:rPr>
              <a:t>1</a:t>
            </a:r>
            <a:r>
              <a:rPr lang="zh-CN" altLang="zh-CN" dirty="0">
                <a:solidFill>
                  <a:schemeClr val="bg2">
                    <a:lumMod val="25000"/>
                  </a:schemeClr>
                </a:solidFill>
              </a:rPr>
              <a:t>）先编写</a:t>
            </a:r>
            <a:r>
              <a:rPr lang="en-US" altLang="zh-CN" dirty="0">
                <a:solidFill>
                  <a:schemeClr val="bg2">
                    <a:lumMod val="25000"/>
                  </a:schemeClr>
                </a:solidFill>
              </a:rPr>
              <a:t>max</a:t>
            </a:r>
            <a:r>
              <a:rPr lang="zh-CN" altLang="zh-CN" dirty="0">
                <a:solidFill>
                  <a:schemeClr val="bg2">
                    <a:lumMod val="25000"/>
                  </a:schemeClr>
                </a:solidFill>
              </a:rPr>
              <a:t>函数</a:t>
            </a:r>
          </a:p>
          <a:p>
            <a:pPr marL="0" indent="358775">
              <a:buNone/>
            </a:pPr>
            <a:r>
              <a:rPr lang="en-US" altLang="zh-CN" dirty="0" err="1">
                <a:solidFill>
                  <a:schemeClr val="bg2">
                    <a:lumMod val="25000"/>
                  </a:schemeClr>
                </a:solidFill>
              </a:rPr>
              <a:t>int</a:t>
            </a:r>
            <a:r>
              <a:rPr lang="en-US" altLang="zh-CN" dirty="0">
                <a:solidFill>
                  <a:schemeClr val="bg2">
                    <a:lumMod val="25000"/>
                  </a:schemeClr>
                </a:solidFill>
              </a:rPr>
              <a:t>  max</a:t>
            </a:r>
            <a:r>
              <a:rPr lang="zh-CN" altLang="zh-CN" dirty="0">
                <a:solidFill>
                  <a:schemeClr val="bg2">
                    <a:lumMod val="25000"/>
                  </a:schemeClr>
                </a:solidFill>
              </a:rPr>
              <a:t>（</a:t>
            </a:r>
            <a:r>
              <a:rPr lang="en-US" altLang="zh-CN" dirty="0" err="1">
                <a:solidFill>
                  <a:schemeClr val="bg2">
                    <a:lumMod val="25000"/>
                  </a:schemeClr>
                </a:solidFill>
              </a:rPr>
              <a:t>int</a:t>
            </a:r>
            <a:r>
              <a:rPr lang="en-US" altLang="zh-CN" dirty="0">
                <a:solidFill>
                  <a:schemeClr val="bg2">
                    <a:lumMod val="25000"/>
                  </a:schemeClr>
                </a:solidFill>
              </a:rPr>
              <a:t>  </a:t>
            </a:r>
            <a:r>
              <a:rPr lang="en-US" altLang="zh-CN" dirty="0" err="1">
                <a:solidFill>
                  <a:schemeClr val="bg2">
                    <a:lumMod val="25000"/>
                  </a:schemeClr>
                </a:solidFill>
              </a:rPr>
              <a:t>x,int</a:t>
            </a:r>
            <a:r>
              <a:rPr lang="en-US" altLang="zh-CN" dirty="0">
                <a:solidFill>
                  <a:schemeClr val="bg2">
                    <a:lumMod val="25000"/>
                  </a:schemeClr>
                </a:solidFill>
              </a:rPr>
              <a:t> y </a:t>
            </a:r>
            <a:r>
              <a:rPr lang="zh-CN" altLang="zh-CN" dirty="0">
                <a:solidFill>
                  <a:schemeClr val="bg2">
                    <a:lumMod val="25000"/>
                  </a:schemeClr>
                </a:solidFill>
              </a:rPr>
              <a:t>）</a:t>
            </a:r>
            <a:r>
              <a:rPr lang="en-US" altLang="zh-CN" dirty="0">
                <a:solidFill>
                  <a:schemeClr val="bg2">
                    <a:lumMod val="25000"/>
                  </a:schemeClr>
                </a:solidFill>
              </a:rPr>
              <a:t>               /*</a:t>
            </a:r>
            <a:r>
              <a:rPr lang="zh-CN" altLang="zh-CN" dirty="0">
                <a:solidFill>
                  <a:schemeClr val="bg2">
                    <a:lumMod val="25000"/>
                  </a:schemeClr>
                </a:solidFill>
              </a:rPr>
              <a:t>定义</a:t>
            </a:r>
            <a:r>
              <a:rPr lang="en-US" altLang="zh-CN" dirty="0">
                <a:solidFill>
                  <a:schemeClr val="bg2">
                    <a:lumMod val="25000"/>
                  </a:schemeClr>
                </a:solidFill>
              </a:rPr>
              <a:t>max</a:t>
            </a:r>
            <a:r>
              <a:rPr lang="zh-CN" altLang="zh-CN" dirty="0">
                <a:solidFill>
                  <a:schemeClr val="bg2">
                    <a:lumMod val="25000"/>
                  </a:schemeClr>
                </a:solidFill>
              </a:rPr>
              <a:t>函数，有两个整数类型的形参</a:t>
            </a:r>
            <a:r>
              <a:rPr lang="en-US" altLang="zh-CN" dirty="0">
                <a:solidFill>
                  <a:schemeClr val="bg2">
                    <a:lumMod val="25000"/>
                  </a:schemeClr>
                </a:solidFill>
              </a:rPr>
              <a:t>*/</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  </a:t>
            </a:r>
            <a:r>
              <a:rPr lang="en-US" altLang="zh-CN" dirty="0" err="1">
                <a:solidFill>
                  <a:schemeClr val="bg2">
                    <a:lumMod val="25000"/>
                  </a:schemeClr>
                </a:solidFill>
              </a:rPr>
              <a:t>int</a:t>
            </a:r>
            <a:r>
              <a:rPr lang="en-US" altLang="zh-CN" dirty="0">
                <a:solidFill>
                  <a:schemeClr val="bg2">
                    <a:lumMod val="25000"/>
                  </a:schemeClr>
                </a:solidFill>
              </a:rPr>
              <a:t>  z;                            /*</a:t>
            </a:r>
            <a:r>
              <a:rPr lang="zh-CN" altLang="zh-CN" dirty="0">
                <a:solidFill>
                  <a:schemeClr val="bg2">
                    <a:lumMod val="25000"/>
                  </a:schemeClr>
                </a:solidFill>
              </a:rPr>
              <a:t>定义临时变量</a:t>
            </a:r>
            <a:r>
              <a:rPr lang="en-US" altLang="zh-CN" dirty="0">
                <a:solidFill>
                  <a:schemeClr val="bg2">
                    <a:lumMod val="25000"/>
                  </a:schemeClr>
                </a:solidFill>
              </a:rPr>
              <a:t>z*/</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  z=x&gt;y? x:y;                        /*</a:t>
            </a:r>
            <a:r>
              <a:rPr lang="zh-CN" altLang="zh-CN" dirty="0">
                <a:solidFill>
                  <a:schemeClr val="bg2">
                    <a:lumMod val="25000"/>
                  </a:schemeClr>
                </a:solidFill>
              </a:rPr>
              <a:t>把</a:t>
            </a:r>
            <a:r>
              <a:rPr lang="en-US" altLang="zh-CN" dirty="0">
                <a:solidFill>
                  <a:schemeClr val="bg2">
                    <a:lumMod val="25000"/>
                  </a:schemeClr>
                </a:solidFill>
              </a:rPr>
              <a:t>x</a:t>
            </a:r>
            <a:r>
              <a:rPr lang="zh-CN" altLang="zh-CN" dirty="0">
                <a:solidFill>
                  <a:schemeClr val="bg2">
                    <a:lumMod val="25000"/>
                  </a:schemeClr>
                </a:solidFill>
              </a:rPr>
              <a:t>、</a:t>
            </a:r>
            <a:r>
              <a:rPr lang="en-US" altLang="zh-CN" dirty="0">
                <a:solidFill>
                  <a:schemeClr val="bg2">
                    <a:lumMod val="25000"/>
                  </a:schemeClr>
                </a:solidFill>
              </a:rPr>
              <a:t>y</a:t>
            </a:r>
            <a:r>
              <a:rPr lang="zh-CN" altLang="zh-CN" dirty="0">
                <a:solidFill>
                  <a:schemeClr val="bg2">
                    <a:lumMod val="25000"/>
                  </a:schemeClr>
                </a:solidFill>
              </a:rPr>
              <a:t>中的大者赋给</a:t>
            </a:r>
            <a:r>
              <a:rPr lang="en-US" altLang="zh-CN" dirty="0">
                <a:solidFill>
                  <a:schemeClr val="bg2">
                    <a:lumMod val="25000"/>
                  </a:schemeClr>
                </a:solidFill>
              </a:rPr>
              <a:t>z*/</a:t>
            </a:r>
            <a:endParaRPr lang="zh-CN" altLang="zh-CN" dirty="0">
              <a:solidFill>
                <a:schemeClr val="bg2">
                  <a:lumMod val="25000"/>
                </a:schemeClr>
              </a:solidFill>
            </a:endParaRPr>
          </a:p>
          <a:p>
            <a:pPr marL="0" indent="358775">
              <a:buNone/>
            </a:pPr>
            <a:r>
              <a:rPr lang="en-US" altLang="zh-CN" dirty="0">
                <a:solidFill>
                  <a:schemeClr val="bg2">
                    <a:lumMod val="25000"/>
                  </a:schemeClr>
                </a:solidFill>
              </a:rPr>
              <a:t>  return (z);                        /*</a:t>
            </a:r>
            <a:r>
              <a:rPr lang="zh-CN" altLang="zh-CN" dirty="0">
                <a:solidFill>
                  <a:schemeClr val="bg2">
                    <a:lumMod val="25000"/>
                  </a:schemeClr>
                </a:solidFill>
              </a:rPr>
              <a:t>把</a:t>
            </a:r>
            <a:r>
              <a:rPr lang="en-US" altLang="zh-CN" dirty="0">
                <a:solidFill>
                  <a:schemeClr val="bg2">
                    <a:lumMod val="25000"/>
                  </a:schemeClr>
                </a:solidFill>
              </a:rPr>
              <a:t>z</a:t>
            </a:r>
            <a:r>
              <a:rPr lang="zh-CN" altLang="zh-CN" dirty="0">
                <a:solidFill>
                  <a:schemeClr val="bg2">
                    <a:lumMod val="25000"/>
                  </a:schemeClr>
                </a:solidFill>
              </a:rPr>
              <a:t>作为</a:t>
            </a:r>
            <a:r>
              <a:rPr lang="en-US" altLang="zh-CN" dirty="0">
                <a:solidFill>
                  <a:schemeClr val="bg2">
                    <a:lumMod val="25000"/>
                  </a:schemeClr>
                </a:solidFill>
              </a:rPr>
              <a:t>max</a:t>
            </a:r>
            <a:r>
              <a:rPr lang="zh-CN" altLang="zh-CN" dirty="0">
                <a:solidFill>
                  <a:schemeClr val="bg2">
                    <a:lumMod val="25000"/>
                  </a:schemeClr>
                </a:solidFill>
              </a:rPr>
              <a:t>函数的值带回</a:t>
            </a:r>
            <a:r>
              <a:rPr lang="en-US" altLang="zh-CN" dirty="0">
                <a:solidFill>
                  <a:schemeClr val="bg2">
                    <a:lumMod val="25000"/>
                  </a:schemeClr>
                </a:solidFill>
              </a:rPr>
              <a:t>main</a:t>
            </a:r>
            <a:r>
              <a:rPr lang="zh-CN" altLang="zh-CN" dirty="0">
                <a:solidFill>
                  <a:schemeClr val="bg2">
                    <a:lumMod val="25000"/>
                  </a:schemeClr>
                </a:solidFill>
              </a:rPr>
              <a:t>函数</a:t>
            </a:r>
            <a:r>
              <a:rPr lang="en-US" altLang="zh-CN" dirty="0">
                <a:solidFill>
                  <a:schemeClr val="bg2">
                    <a:lumMod val="25000"/>
                  </a:schemeClr>
                </a:solidFill>
              </a:rPr>
              <a:t>*/</a:t>
            </a:r>
            <a:endParaRPr lang="zh-CN" altLang="zh-CN" dirty="0">
              <a:solidFill>
                <a:schemeClr val="bg2">
                  <a:lumMod val="25000"/>
                </a:schemeClr>
              </a:solidFill>
            </a:endParaRPr>
          </a:p>
          <a:p>
            <a:pPr marL="0" indent="358775">
              <a:buNone/>
            </a:pPr>
            <a:r>
              <a:rPr lang="en-US" altLang="zh-CN" dirty="0" smtClean="0">
                <a:solidFill>
                  <a:schemeClr val="bg2">
                    <a:lumMod val="25000"/>
                  </a:schemeClr>
                </a:solidFill>
              </a:rPr>
              <a:t>}</a:t>
            </a:r>
            <a:endParaRPr lang="zh-CN" altLang="zh-CN" dirty="0">
              <a:solidFill>
                <a:schemeClr val="bg2">
                  <a:lumMod val="25000"/>
                </a:schemeClr>
              </a:solidFill>
            </a:endParaRPr>
          </a:p>
        </p:txBody>
      </p:sp>
    </p:spTree>
    <p:extLst>
      <p:ext uri="{BB962C8B-B14F-4D97-AF65-F5344CB8AC3E}">
        <p14:creationId xmlns:p14="http://schemas.microsoft.com/office/powerpoint/2010/main" val="4109985860"/>
      </p:ext>
    </p:extLst>
  </p:cSld>
  <p:clrMapOvr>
    <a:masterClrMapping/>
  </p:clrMapOvr>
</p:sld>
</file>

<file path=ppt/theme/theme1.xml><?xml version="1.0" encoding="utf-8"?>
<a:theme xmlns:a="http://schemas.openxmlformats.org/drawingml/2006/main" name="欢迎文档">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36715131_TF10001108.potx" id="{D183F7B2-BB7C-4769-A654-F50CCFED9CE6}" vid="{19F569AA-F1B7-4CD3-A3E0-DFBF7B5FB0CC}"/>
    </a:ext>
  </a:extLst>
</a:theme>
</file>

<file path=ppt/theme/theme2.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8a52e8c320b9a064ae3583ae3861c9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8020cb39231a0945110f9cd888b521a"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E8C63A-4744-4DE4-BB49-0FF0B5375C60}">
  <ds:schemaRefs>
    <ds:schemaRef ds:uri="http://schemas.microsoft.com/sharepoint/v3/contenttype/forms"/>
  </ds:schemaRefs>
</ds:datastoreItem>
</file>

<file path=customXml/itemProps2.xml><?xml version="1.0" encoding="utf-8"?>
<ds:datastoreItem xmlns:ds="http://schemas.openxmlformats.org/officeDocument/2006/customXml" ds:itemID="{950072C5-DDE0-4258-BA7A-4D4B80DFA632}">
  <ds:schemaRefs>
    <ds:schemaRef ds:uri="http://schemas.openxmlformats.org/package/2006/metadata/core-properties"/>
    <ds:schemaRef ds:uri="http://purl.org/dc/terms/"/>
    <ds:schemaRef ds:uri="http://purl.org/dc/elements/1.1/"/>
    <ds:schemaRef ds:uri="http://schemas.microsoft.com/office/infopath/2007/PartnerControls"/>
    <ds:schemaRef ds:uri="http://schemas.microsoft.com/office/2006/documentManagement/types"/>
    <ds:schemaRef ds:uri="16c05727-aa75-4e4a-9b5f-8a80a1165891"/>
    <ds:schemaRef ds:uri="http://schemas.microsoft.com/office/2006/metadata/properties"/>
    <ds:schemaRef ds:uri="71af3243-3dd4-4a8d-8c0d-dd76da1f02a5"/>
    <ds:schemaRef ds:uri="http://www.w3.org/XML/1998/namespace"/>
    <ds:schemaRef ds:uri="http://purl.org/dc/dcmitype/"/>
  </ds:schemaRefs>
</ds:datastoreItem>
</file>

<file path=customXml/itemProps3.xml><?xml version="1.0" encoding="utf-8"?>
<ds:datastoreItem xmlns:ds="http://schemas.openxmlformats.org/officeDocument/2006/customXml" ds:itemID="{FD7FC771-7DFE-49DA-B577-71181BFBCB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欢迎使用 PowerPoint</Template>
  <TotalTime>0</TotalTime>
  <Words>6756</Words>
  <PresentationFormat>宽屏</PresentationFormat>
  <Paragraphs>463</Paragraphs>
  <Slides>31</Slides>
  <Notes>2</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3" baseType="lpstr">
      <vt:lpstr>Microsoft YaHei UI</vt:lpstr>
      <vt:lpstr>宋体</vt:lpstr>
      <vt:lpstr>幼圆</vt:lpstr>
      <vt:lpstr>Arial</vt:lpstr>
      <vt:lpstr>Calibri</vt:lpstr>
      <vt:lpstr>Cambria Math</vt:lpstr>
      <vt:lpstr>Segoe UI</vt:lpstr>
      <vt:lpstr>Segoe UI Light</vt:lpstr>
      <vt:lpstr>Times New Roman</vt:lpstr>
      <vt:lpstr>Wingdings</vt:lpstr>
      <vt:lpstr>欢迎文档</vt:lpstr>
      <vt:lpstr>Visio.Drawing.15</vt:lpstr>
      <vt:lpstr>C语言程序设计</vt:lpstr>
      <vt:lpstr>7.1模块化程序设计与函数概述</vt:lpstr>
      <vt:lpstr>7.2函数的定义</vt:lpstr>
      <vt:lpstr>7.2.2函数的定义</vt:lpstr>
      <vt:lpstr>PowerPoint 演示文稿</vt:lpstr>
      <vt:lpstr>PowerPoint 演示文稿</vt:lpstr>
      <vt:lpstr>PowerPoint 演示文稿</vt:lpstr>
      <vt:lpstr>7.3函数的调用</vt:lpstr>
      <vt:lpstr>PowerPoint 演示文稿</vt:lpstr>
      <vt:lpstr>PowerPoint 演示文稿</vt:lpstr>
      <vt:lpstr>PowerPoint 演示文稿</vt:lpstr>
      <vt:lpstr>PowerPoint 演示文稿</vt:lpstr>
      <vt:lpstr>PowerPoint 演示文稿</vt:lpstr>
      <vt:lpstr>PowerPoint 演示文稿</vt:lpstr>
      <vt:lpstr>7.5函数的嵌套调用与递归调用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7.6.3 多维数组名作函数的参数</vt:lpstr>
      <vt:lpstr>PowerPoint 演示文稿</vt:lpstr>
      <vt:lpstr>作业</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dcterms:created xsi:type="dcterms:W3CDTF">2024-02-10T23:59:59Z</dcterms:created>
  <dcterms:modified xsi:type="dcterms:W3CDTF">2024-02-14T04:08:36Z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