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2">
  <p:sldMasterIdLst>
    <p:sldMasterId id="2147483660" r:id="rId4"/>
  </p:sldMasterIdLst>
  <p:notesMasterIdLst>
    <p:notesMasterId r:id="rId34"/>
  </p:notesMasterIdLst>
  <p:handoutMasterIdLst>
    <p:handoutMasterId r:id="rId35"/>
  </p:handoutMasterIdLst>
  <p:sldIdLst>
    <p:sldId id="256" r:id="rId5"/>
    <p:sldId id="331" r:id="rId6"/>
    <p:sldId id="283" r:id="rId7"/>
    <p:sldId id="284" r:id="rId8"/>
    <p:sldId id="337" r:id="rId9"/>
    <p:sldId id="338" r:id="rId10"/>
    <p:sldId id="340" r:id="rId11"/>
    <p:sldId id="362" r:id="rId12"/>
    <p:sldId id="341" r:id="rId13"/>
    <p:sldId id="332" r:id="rId14"/>
    <p:sldId id="343" r:id="rId15"/>
    <p:sldId id="345" r:id="rId16"/>
    <p:sldId id="344" r:id="rId17"/>
    <p:sldId id="333" r:id="rId18"/>
    <p:sldId id="360" r:id="rId19"/>
    <p:sldId id="334" r:id="rId20"/>
    <p:sldId id="346" r:id="rId21"/>
    <p:sldId id="335" r:id="rId22"/>
    <p:sldId id="347" r:id="rId23"/>
    <p:sldId id="361" r:id="rId24"/>
    <p:sldId id="365" r:id="rId25"/>
    <p:sldId id="348" r:id="rId26"/>
    <p:sldId id="349" r:id="rId27"/>
    <p:sldId id="364" r:id="rId28"/>
    <p:sldId id="351" r:id="rId29"/>
    <p:sldId id="352" r:id="rId30"/>
    <p:sldId id="366" r:id="rId31"/>
    <p:sldId id="358" r:id="rId32"/>
    <p:sldId id="282" r:id="rId33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331"/>
            <p14:sldId id="283"/>
            <p14:sldId id="284"/>
            <p14:sldId id="337"/>
            <p14:sldId id="338"/>
            <p14:sldId id="340"/>
            <p14:sldId id="362"/>
            <p14:sldId id="341"/>
            <p14:sldId id="332"/>
            <p14:sldId id="343"/>
            <p14:sldId id="345"/>
            <p14:sldId id="344"/>
            <p14:sldId id="333"/>
            <p14:sldId id="360"/>
            <p14:sldId id="334"/>
            <p14:sldId id="346"/>
            <p14:sldId id="335"/>
            <p14:sldId id="347"/>
            <p14:sldId id="361"/>
            <p14:sldId id="365"/>
            <p14:sldId id="348"/>
            <p14:sldId id="349"/>
            <p14:sldId id="364"/>
            <p14:sldId id="351"/>
            <p14:sldId id="352"/>
            <p14:sldId id="366"/>
            <p14:sldId id="358"/>
          </p14:sldIdLst>
        </p14:section>
        <p14:section name="了解详细信息" id="{2CC34DB2-6590-42C0-AD4B-A04C6060184E}">
          <p14:sldIdLst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241" autoAdjust="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1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8DCC1CE-327E-4905-BC7C-3C0AE3B60D6C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2024/2/12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6F2ECAB-FF34-48C3-94CF-D49698A33E3C}" type="datetime1">
              <a:rPr lang="zh-CN" altLang="en-US" smtClean="0"/>
              <a:pPr/>
              <a:t>2024/2/12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zh-CN" altLang="en-US" noProof="0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在“幻灯片放映”模式下，选择箭头访问相应链接。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304649"/>
            <a:ext cx="11193880" cy="4791045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>
              <a:spcBef>
                <a:spcPts val="0"/>
              </a:spcBef>
              <a:spcAft>
                <a:spcPts val="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>
              <a:spcBef>
                <a:spcPts val="0"/>
              </a:spcBef>
              <a:spcAft>
                <a:spcPts val="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3pPr>
            <a:lvl4pPr>
              <a:spcBef>
                <a:spcPts val="0"/>
              </a:spcBef>
              <a:spcAft>
                <a:spcPts val="0"/>
              </a:spcAft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4pPr>
            <a:lvl5pPr>
              <a:spcBef>
                <a:spcPts val="0"/>
              </a:spcBef>
              <a:spcAft>
                <a:spcPts val="0"/>
              </a:spcAft>
              <a:def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CF7612A-7C7D-41EF-9275-BA82F6A6A076}" type="datetime1">
              <a:rPr lang="zh-CN" altLang="en-US" smtClean="0"/>
              <a:t>2024/2/12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 smtClean="0"/>
              <a:t>单击此处编辑母版标题样式</a:t>
            </a:r>
            <a:endParaRPr lang="zh-CN" altLang="en-US" noProof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5" y="2560320"/>
            <a:ext cx="11397555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 smtClean="0"/>
              <a:t>第五级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  <a:defRPr/>
            </a:lvl1pPr>
            <a:lvl2pPr marL="228600" indent="-2286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  <a:defRPr/>
            </a:lvl2pPr>
            <a:lvl3pPr marL="685800" indent="-2286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  <a:defRPr/>
            </a:lvl3pPr>
            <a:lvl4pPr marL="1143000" indent="-2286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  <a:defRPr/>
            </a:lvl4pPr>
            <a:lvl5pPr marL="1600200" indent="-2286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  <a:defRPr/>
            </a:lvl5pPr>
          </a:lstStyle>
          <a:p>
            <a:pPr lvl="0" eaLnBrk="1" latinLnBrk="0" hangingPunct="1"/>
            <a:r>
              <a:rPr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lang="zh-CN" altLang="en-US" dirty="0" smtClean="0"/>
              <a:t>第二级</a:t>
            </a:r>
          </a:p>
          <a:p>
            <a:pPr lvl="2" eaLnBrk="1" latinLnBrk="0" hangingPunct="1"/>
            <a:r>
              <a:rPr lang="zh-CN" altLang="en-US" dirty="0" smtClean="0"/>
              <a:t>第三级</a:t>
            </a:r>
          </a:p>
          <a:p>
            <a:pPr lvl="3" eaLnBrk="1" latinLnBrk="0" hangingPunct="1"/>
            <a:r>
              <a:rPr lang="zh-CN" altLang="en-US" dirty="0" smtClean="0"/>
              <a:t>第四级</a:t>
            </a:r>
          </a:p>
          <a:p>
            <a:pPr lvl="4" eaLnBrk="1" latinLnBrk="0" hangingPunct="1"/>
            <a:r>
              <a:rPr lang="zh-CN" altLang="en-US" dirty="0" smtClean="0"/>
              <a:t>第五级</a:t>
            </a:r>
            <a:endParaRPr kumimoji="0"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37C05E-6F72-4C92-8249-BE9C54D2E2D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5809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51AB-B6FF-4218-9467-3CD9D9453FC1}" type="datetimeFigureOut">
              <a:rPr lang="zh-CN" altLang="en-US" smtClean="0"/>
              <a:t>2024/2/12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020A7-3FDB-4B48-9EC4-1F4F8A272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421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1106635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75873"/>
            <a:ext cx="11048070" cy="4719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 dirty="0"/>
              <a:t>单击此处编辑母版文本样式</a:t>
            </a:r>
          </a:p>
          <a:p>
            <a:pPr lvl="1" rtl="0"/>
            <a:r>
              <a:rPr lang="zh-CN" altLang="en-US" noProof="0" dirty="0"/>
              <a:t>第二级</a:t>
            </a:r>
          </a:p>
          <a:p>
            <a:pPr lvl="2" rtl="0"/>
            <a:r>
              <a:rPr lang="zh-CN" altLang="en-US" noProof="0" dirty="0"/>
              <a:t>第三级</a:t>
            </a:r>
          </a:p>
          <a:p>
            <a:pPr lvl="3" rtl="0"/>
            <a:r>
              <a:rPr lang="zh-CN" altLang="en-US" noProof="0" dirty="0"/>
              <a:t>第四级</a:t>
            </a:r>
          </a:p>
          <a:p>
            <a:pPr lvl="4" rtl="0"/>
            <a:r>
              <a:rPr lang="zh-CN" altLang="en-US" noProof="0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03B070BE-7F39-4CFE-B298-8B89566852DF}" type="datetime1">
              <a:rPr lang="zh-CN" altLang="en-US" smtClean="0"/>
              <a:t>2024/2/12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Tx/>
        <a:buNone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 smtClean="0">
                <a:solidFill>
                  <a:schemeClr val="bg1"/>
                </a:solidFill>
              </a:rPr>
              <a:t>C</a:t>
            </a:r>
            <a:r>
              <a:rPr lang="zh-CN" altLang="en-US" sz="4800" dirty="0" smtClean="0">
                <a:solidFill>
                  <a:schemeClr val="bg1"/>
                </a:solidFill>
              </a:rPr>
              <a:t>语言程序设计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38200" y="3551924"/>
            <a:ext cx="9582736" cy="1137793"/>
          </a:xfrm>
        </p:spPr>
        <p:txBody>
          <a:bodyPr rtlCol="0">
            <a:norm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第</a:t>
            </a:r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</a:rPr>
              <a:t>章  </a:t>
            </a:r>
            <a:r>
              <a:rPr lang="en-US" altLang="zh-CN" dirty="0">
                <a:solidFill>
                  <a:schemeClr val="bg1"/>
                </a:solidFill>
              </a:rPr>
              <a:t>C</a:t>
            </a:r>
            <a:r>
              <a:rPr lang="zh-CN" altLang="en-US" dirty="0">
                <a:solidFill>
                  <a:schemeClr val="bg1"/>
                </a:solidFill>
              </a:rPr>
              <a:t>语言程序设计概述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1.2  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算法及其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描述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5" y="1233578"/>
            <a:ext cx="11235561" cy="4994694"/>
          </a:xfrm>
        </p:spPr>
        <p:txBody>
          <a:bodyPr>
            <a:noAutofit/>
          </a:bodyPr>
          <a:lstStyle/>
          <a:p>
            <a:r>
              <a:rPr lang="en-US" altLang="zh-CN" sz="1600" b="1" dirty="0"/>
              <a:t>1.2.1  </a:t>
            </a:r>
            <a:r>
              <a:rPr lang="zh-CN" altLang="zh-CN" sz="1600" b="1" dirty="0"/>
              <a:t>算法的概念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600" dirty="0" smtClean="0"/>
              <a:t>著名</a:t>
            </a:r>
            <a:r>
              <a:rPr lang="zh-CN" altLang="zh-CN" sz="1600" dirty="0"/>
              <a:t>的瑞士计算机科学家、</a:t>
            </a:r>
            <a:r>
              <a:rPr lang="en-US" altLang="zh-CN" sz="1600" dirty="0"/>
              <a:t>Pascal</a:t>
            </a:r>
            <a:r>
              <a:rPr lang="zh-CN" altLang="zh-CN" sz="1600" dirty="0"/>
              <a:t>语言发明者</a:t>
            </a:r>
            <a:r>
              <a:rPr lang="en-US" altLang="zh-CN" sz="1600" dirty="0"/>
              <a:t>N</a:t>
            </a:r>
            <a:r>
              <a:rPr lang="zh-CN" altLang="zh-CN" sz="1600" dirty="0"/>
              <a:t>·沃思（</a:t>
            </a:r>
            <a:r>
              <a:rPr lang="en-US" altLang="zh-CN" sz="1600" dirty="0"/>
              <a:t>Niklaus Wirth</a:t>
            </a:r>
            <a:r>
              <a:rPr lang="zh-CN" altLang="zh-CN" sz="1600" dirty="0"/>
              <a:t>）教授提出一个公式</a:t>
            </a:r>
            <a:r>
              <a:rPr lang="zh-CN" altLang="zh-CN" sz="1600" dirty="0" smtClean="0"/>
              <a:t>：程序</a:t>
            </a:r>
            <a:r>
              <a:rPr lang="en-US" altLang="zh-CN" sz="1600" dirty="0"/>
              <a:t>=</a:t>
            </a:r>
            <a:r>
              <a:rPr lang="zh-CN" altLang="zh-CN" sz="1600" dirty="0"/>
              <a:t>算法</a:t>
            </a:r>
            <a:r>
              <a:rPr lang="en-US" altLang="zh-CN" sz="1600" dirty="0"/>
              <a:t>+</a:t>
            </a:r>
            <a:r>
              <a:rPr lang="zh-CN" altLang="zh-CN" sz="1600" dirty="0"/>
              <a:t>数据结构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600" dirty="0" smtClean="0"/>
              <a:t>程序设计</a:t>
            </a:r>
            <a:r>
              <a:rPr lang="zh-CN" altLang="en-US" sz="1600" dirty="0" smtClean="0"/>
              <a:t>的</a:t>
            </a:r>
            <a:r>
              <a:rPr lang="zh-CN" altLang="zh-CN" sz="1600" dirty="0" smtClean="0"/>
              <a:t>内容</a:t>
            </a:r>
            <a:r>
              <a:rPr lang="zh-CN" altLang="zh-CN" sz="1600" dirty="0"/>
              <a:t>主要包括两方面：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）对数据的描述</a:t>
            </a:r>
            <a:r>
              <a:rPr lang="zh-CN" altLang="zh-CN" sz="1600" dirty="0" smtClean="0"/>
              <a:t>。</a:t>
            </a:r>
            <a:endParaRPr lang="zh-CN" altLang="zh-CN" sz="16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）对操作的</a:t>
            </a:r>
            <a:r>
              <a:rPr lang="zh-CN" altLang="zh-CN" sz="1600" dirty="0" smtClean="0"/>
              <a:t>描述</a:t>
            </a:r>
            <a:r>
              <a:rPr lang="zh-CN" altLang="en-US" sz="1600" dirty="0" smtClean="0"/>
              <a:t>，即</a:t>
            </a:r>
            <a:r>
              <a:rPr lang="zh-CN" altLang="zh-CN" sz="1600" dirty="0" smtClean="0"/>
              <a:t>算法</a:t>
            </a:r>
            <a:r>
              <a:rPr lang="zh-CN" altLang="zh-CN" sz="1600" dirty="0"/>
              <a:t>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600" dirty="0" smtClean="0"/>
              <a:t>数据是操作的对象，操作的目的是对数据进行加工处理。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600" dirty="0" smtClean="0"/>
              <a:t>算法</a:t>
            </a:r>
            <a:r>
              <a:rPr lang="zh-CN" altLang="zh-CN" sz="1600" dirty="0"/>
              <a:t>是解决“做什么”和“怎么做”的问题。程序中的操作语句，实际上就是算法的体现</a:t>
            </a:r>
            <a:r>
              <a:rPr lang="zh-CN" altLang="zh-CN" sz="1600" dirty="0" smtClean="0"/>
              <a:t>。</a:t>
            </a:r>
            <a:endParaRPr lang="zh-CN" altLang="zh-CN" sz="1600" dirty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600" dirty="0"/>
              <a:t>算法应当具备以下几个方面的</a:t>
            </a:r>
            <a:r>
              <a:rPr lang="zh-CN" altLang="zh-CN" sz="1600" dirty="0" smtClean="0"/>
              <a:t>特点</a:t>
            </a:r>
            <a:r>
              <a:rPr lang="zh-CN" altLang="en-US" sz="1600" dirty="0" smtClean="0"/>
              <a:t>：</a:t>
            </a:r>
            <a:endParaRPr lang="zh-CN" altLang="zh-CN" sz="16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1</a:t>
            </a:r>
            <a:r>
              <a:rPr lang="zh-CN" altLang="zh-CN" sz="1600" dirty="0"/>
              <a:t>）有穷性：一个算法应包含有限的操作步骤，而不能是无限的。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2</a:t>
            </a:r>
            <a:r>
              <a:rPr lang="zh-CN" altLang="zh-CN" sz="1600" dirty="0"/>
              <a:t>）确定性：算法的每一个步骤都应当是确定的，不应当是含糊的、模棱两可的。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3</a:t>
            </a:r>
            <a:r>
              <a:rPr lang="zh-CN" altLang="zh-CN" sz="1600" dirty="0"/>
              <a:t>）有零个或多个输入：所谓输入是指在执行算法时需要从外界取得必要的信息。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4</a:t>
            </a:r>
            <a:r>
              <a:rPr lang="zh-CN" altLang="zh-CN" sz="1600" dirty="0"/>
              <a:t>）有一个或多个输出：算法的目的是为了求解，“解”就是输出。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1600" dirty="0"/>
              <a:t>（</a:t>
            </a:r>
            <a:r>
              <a:rPr lang="en-US" altLang="zh-CN" sz="1600" dirty="0"/>
              <a:t>5</a:t>
            </a:r>
            <a:r>
              <a:rPr lang="zh-CN" altLang="zh-CN" sz="1600" dirty="0"/>
              <a:t>）有效性：算法中的每一个步骤都应当能有效地执行，并得到确定的结果。例如，若</a:t>
            </a:r>
            <a:r>
              <a:rPr lang="en-US" altLang="zh-CN" sz="1600" dirty="0"/>
              <a:t>b=O</a:t>
            </a:r>
            <a:r>
              <a:rPr lang="zh-CN" altLang="zh-CN" sz="1600" dirty="0"/>
              <a:t>，则执行</a:t>
            </a:r>
            <a:r>
              <a:rPr lang="en-US" altLang="zh-CN" sz="1600" dirty="0"/>
              <a:t>a/b</a:t>
            </a:r>
            <a:r>
              <a:rPr lang="zh-CN" altLang="zh-CN" sz="1600" dirty="0"/>
              <a:t>是不能有效执行的</a:t>
            </a:r>
            <a:r>
              <a:rPr lang="zh-CN" altLang="zh-CN" sz="1600" dirty="0" smtClean="0"/>
              <a:t>。</a:t>
            </a:r>
            <a:endParaRPr lang="zh-CN" altLang="en-US" sz="1600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8477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342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1.2  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算法及其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描述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93962"/>
            <a:ext cx="4921025" cy="4801733"/>
          </a:xfrm>
        </p:spPr>
        <p:txBody>
          <a:bodyPr>
            <a:normAutofit/>
          </a:bodyPr>
          <a:lstStyle/>
          <a:p>
            <a:r>
              <a:rPr lang="en-US" altLang="zh-CN" sz="2000" b="1" dirty="0"/>
              <a:t>1.2.2  </a:t>
            </a:r>
            <a:r>
              <a:rPr lang="zh-CN" altLang="zh-CN" sz="2000" b="1" dirty="0"/>
              <a:t>算法的描述方法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常用</a:t>
            </a:r>
            <a:r>
              <a:rPr lang="zh-CN" altLang="zh-CN" sz="2000" dirty="0"/>
              <a:t>的</a:t>
            </a:r>
            <a:r>
              <a:rPr lang="zh-CN" altLang="zh-CN" sz="2000" dirty="0" smtClean="0"/>
              <a:t>方法：</a:t>
            </a:r>
            <a:r>
              <a:rPr lang="zh-CN" altLang="zh-CN" sz="2000" dirty="0"/>
              <a:t>自然语言、流程图、</a:t>
            </a:r>
            <a:r>
              <a:rPr lang="en-US" altLang="zh-CN" sz="2000" dirty="0"/>
              <a:t>N-S</a:t>
            </a:r>
            <a:r>
              <a:rPr lang="zh-CN" altLang="zh-CN" sz="2000" dirty="0"/>
              <a:t>流程图、伪代码、计算机语言</a:t>
            </a:r>
            <a:r>
              <a:rPr lang="zh-CN" altLang="zh-CN" sz="2000" dirty="0" smtClean="0"/>
              <a:t>等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流程图方法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用</a:t>
            </a:r>
            <a:r>
              <a:rPr lang="zh-CN" altLang="zh-CN" sz="2000" dirty="0"/>
              <a:t>一些图框来表示各种</a:t>
            </a:r>
            <a:r>
              <a:rPr lang="zh-CN" altLang="zh-CN" sz="2000" dirty="0" smtClean="0"/>
              <a:t>操作</a:t>
            </a:r>
            <a:r>
              <a:rPr lang="zh-CN" altLang="en-US" sz="2000" dirty="0" smtClean="0"/>
              <a:t>；</a:t>
            </a:r>
            <a:r>
              <a:rPr lang="zh-CN" altLang="zh-CN" sz="2000" dirty="0" smtClean="0"/>
              <a:t>用</a:t>
            </a:r>
            <a:r>
              <a:rPr lang="zh-CN" altLang="zh-CN" sz="2000" dirty="0"/>
              <a:t>线表示这些操作的执行顺序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美国</a:t>
            </a:r>
            <a:r>
              <a:rPr lang="zh-CN" altLang="zh-CN" sz="2000" dirty="0"/>
              <a:t>国家标准化协会规定了一些常用的流程图符号（见图</a:t>
            </a:r>
            <a:r>
              <a:rPr lang="en-US" altLang="zh-CN" sz="2000" dirty="0"/>
              <a:t>1.1</a:t>
            </a:r>
            <a:r>
              <a:rPr lang="zh-CN" altLang="zh-CN" sz="2000" dirty="0"/>
              <a:t>），已为世界各国程序工作者普遍采用。</a:t>
            </a:r>
            <a:endParaRPr lang="zh-CN" altLang="en-US" sz="2000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8477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C:\HWOCR60\IMAGE\hw006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206" y="1474824"/>
            <a:ext cx="2587925" cy="4620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2344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1.2  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算法及其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描述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85336"/>
            <a:ext cx="8319832" cy="5141343"/>
          </a:xfrm>
        </p:spPr>
        <p:txBody>
          <a:bodyPr>
            <a:noAutofit/>
          </a:bodyPr>
          <a:lstStyle/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起止框：扁圆表示一个算法的开始或</a:t>
            </a:r>
            <a:r>
              <a:rPr lang="zh-CN" altLang="zh-CN" sz="1700" dirty="0" smtClean="0"/>
              <a:t>结束（转向外部环境或外部环境转入的端点符）。</a:t>
            </a:r>
            <a:endParaRPr lang="zh-CN" altLang="zh-CN" sz="1700" dirty="0"/>
          </a:p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输入输出框：平行四边形表示数据的</a:t>
            </a:r>
            <a:r>
              <a:rPr lang="zh-CN" altLang="zh-CN" sz="1700" dirty="0" smtClean="0"/>
              <a:t>输入输出，其中可注明数据名称、来源、用途或其他文字说明。</a:t>
            </a:r>
            <a:endParaRPr lang="zh-CN" altLang="zh-CN" sz="1700" dirty="0"/>
          </a:p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判断框：菱形表示判断。菱形内可注明判断的条件。它只有一个入口，但可以有若干个可供选择的出口。</a:t>
            </a:r>
          </a:p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处理框：矩形表示各种处理功能</a:t>
            </a:r>
            <a:r>
              <a:rPr lang="zh-CN" altLang="zh-CN" sz="1700" dirty="0" smtClean="0"/>
              <a:t>。矩形内可注明处理名称或其简要功能。</a:t>
            </a:r>
            <a:endParaRPr lang="zh-CN" altLang="zh-CN" sz="1700" dirty="0"/>
          </a:p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流程线：带箭头的</a:t>
            </a:r>
            <a:r>
              <a:rPr lang="zh-CN" altLang="zh-CN" sz="1700" dirty="0" smtClean="0"/>
              <a:t>实线，表示程序执行的方向。</a:t>
            </a:r>
            <a:endParaRPr lang="zh-CN" altLang="zh-CN" sz="1700" dirty="0"/>
          </a:p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连接点：小圆圈表示将画在不同地方的流程线连接起来。它表示这两个点是连接在一起的，实际上它们是同一个点，只是画不下才分开来画</a:t>
            </a:r>
            <a:r>
              <a:rPr lang="zh-CN" altLang="zh-CN" sz="1700" dirty="0" smtClean="0"/>
              <a:t>。</a:t>
            </a:r>
            <a:endParaRPr lang="zh-CN" altLang="zh-CN" sz="1700" dirty="0"/>
          </a:p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700" dirty="0"/>
              <a:t>注解框：注解是程序的编写者向阅读者提供的说明。它用虚线连接到被注解的符号或符号组上</a:t>
            </a:r>
            <a:r>
              <a:rPr lang="zh-CN" altLang="zh-CN" sz="1700" dirty="0" smtClean="0"/>
              <a:t>。</a:t>
            </a:r>
            <a:endParaRPr lang="zh-CN" altLang="zh-CN" sz="170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8477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C:\HWOCR60\IMAGE\hw006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747" y="1375873"/>
            <a:ext cx="2527540" cy="4620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9361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8477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866692"/>
              </p:ext>
            </p:extLst>
          </p:nvPr>
        </p:nvGraphicFramePr>
        <p:xfrm>
          <a:off x="6935638" y="1302934"/>
          <a:ext cx="4580626" cy="521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9" r:id="rId3" imgW="4593336" imgH="6454786" progId="Visio.Drawing.11">
                  <p:embed/>
                </p:oleObj>
              </mc:Choice>
              <mc:Fallback>
                <p:oleObj r:id="rId3" imgW="4593336" imgH="645478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638" y="1302934"/>
                        <a:ext cx="4580626" cy="5219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占位符 2"/>
          <p:cNvSpPr>
            <a:spLocks noGrp="1"/>
          </p:cNvSpPr>
          <p:nvPr>
            <p:ph type="body" idx="1"/>
          </p:nvPr>
        </p:nvSpPr>
        <p:spPr>
          <a:xfrm>
            <a:off x="539496" y="1285336"/>
            <a:ext cx="4481078" cy="5141343"/>
          </a:xfrm>
        </p:spPr>
        <p:txBody>
          <a:bodyPr>
            <a:normAutofit/>
          </a:bodyPr>
          <a:lstStyle/>
          <a:p>
            <a:pPr marL="85725" indent="-85725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1.1  </a:t>
            </a: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键盘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输入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，计算方程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ax</a:t>
            </a:r>
            <a:r>
              <a:rPr lang="en-US" altLang="zh-CN" kern="1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kern="100" dirty="0">
                <a:latin typeface="宋体" panose="02010600030101010101" pitchFamily="2" charset="-122"/>
                <a:ea typeface="宋体" panose="02010600030101010101" pitchFamily="2" charset="-122"/>
              </a:rPr>
              <a:t>+bx+c=0</a:t>
            </a: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</a:rPr>
              <a:t>的实数根</a:t>
            </a:r>
            <a:r>
              <a:rPr lang="zh-CN" altLang="en-US" kern="1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14550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1.3  C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语言的发展及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特点</a:t>
            </a:r>
            <a:endParaRPr lang="zh-CN" altLang="en-US" b="0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42204"/>
            <a:ext cx="11048070" cy="4853491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b="1" dirty="0" smtClean="0"/>
              <a:t>1.3.1  </a:t>
            </a:r>
            <a:r>
              <a:rPr lang="en-US" altLang="zh-CN" b="1" dirty="0"/>
              <a:t>C</a:t>
            </a:r>
            <a:r>
              <a:rPr lang="zh-CN" altLang="zh-CN" b="1" dirty="0"/>
              <a:t>语言的发展概况</a:t>
            </a:r>
            <a:endParaRPr lang="zh-CN" altLang="zh-CN" sz="2800" b="1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/>
              <a:t>1972</a:t>
            </a:r>
            <a:r>
              <a:rPr lang="zh-CN" altLang="zh-CN" dirty="0"/>
              <a:t>年，美国贝尔实验室的</a:t>
            </a:r>
            <a:r>
              <a:rPr lang="en-US" altLang="zh-CN" dirty="0"/>
              <a:t>D</a:t>
            </a:r>
            <a:r>
              <a:rPr lang="zh-CN" altLang="zh-CN" dirty="0"/>
              <a:t>．</a:t>
            </a:r>
            <a:r>
              <a:rPr lang="en-US" altLang="zh-CN" dirty="0"/>
              <a:t>M</a:t>
            </a:r>
            <a:r>
              <a:rPr lang="zh-CN" altLang="zh-CN" dirty="0"/>
              <a:t>．</a:t>
            </a:r>
            <a:r>
              <a:rPr lang="en-US" altLang="zh-CN" dirty="0"/>
              <a:t>RitChie</a:t>
            </a:r>
            <a:r>
              <a:rPr lang="zh-CN" altLang="zh-CN" dirty="0"/>
              <a:t>在</a:t>
            </a:r>
            <a:r>
              <a:rPr lang="en-US" altLang="zh-CN" dirty="0"/>
              <a:t>B</a:t>
            </a:r>
            <a:r>
              <a:rPr lang="zh-CN" altLang="zh-CN" dirty="0"/>
              <a:t>语言的基础上设计了</a:t>
            </a:r>
            <a:r>
              <a:rPr lang="en-US" altLang="zh-CN" dirty="0"/>
              <a:t>C</a:t>
            </a:r>
            <a:r>
              <a:rPr lang="zh-CN" altLang="zh-CN" dirty="0"/>
              <a:t>语言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1978</a:t>
            </a:r>
            <a:r>
              <a:rPr lang="zh-CN" altLang="zh-CN" dirty="0"/>
              <a:t>年，</a:t>
            </a:r>
            <a:r>
              <a:rPr lang="en-US" altLang="zh-CN" dirty="0"/>
              <a:t>Brian W</a:t>
            </a:r>
            <a:r>
              <a:rPr lang="zh-CN" altLang="zh-CN" dirty="0"/>
              <a:t>．</a:t>
            </a:r>
            <a:r>
              <a:rPr lang="en-US" altLang="zh-CN" dirty="0"/>
              <a:t>Kernighan</a:t>
            </a:r>
            <a:r>
              <a:rPr lang="zh-CN" altLang="zh-CN" dirty="0"/>
              <a:t>和</a:t>
            </a:r>
            <a:r>
              <a:rPr lang="en-US" altLang="zh-CN" dirty="0"/>
              <a:t>Dennis M</a:t>
            </a:r>
            <a:r>
              <a:rPr lang="zh-CN" altLang="zh-CN" dirty="0"/>
              <a:t>．</a:t>
            </a:r>
            <a:r>
              <a:rPr lang="en-US" altLang="zh-CN" dirty="0"/>
              <a:t>RitChie</a:t>
            </a:r>
            <a:r>
              <a:rPr lang="zh-CN" altLang="zh-CN" dirty="0"/>
              <a:t>合著了影响深远的名著</a:t>
            </a:r>
            <a:r>
              <a:rPr lang="en-US" altLang="zh-CN" dirty="0"/>
              <a:t>The C Programming Language</a:t>
            </a:r>
            <a:r>
              <a:rPr lang="zh-CN" altLang="zh-CN" dirty="0" smtClean="0"/>
              <a:t>，第一</a:t>
            </a:r>
            <a:r>
              <a:rPr lang="zh-CN" altLang="zh-CN" dirty="0"/>
              <a:t>个</a:t>
            </a:r>
            <a:r>
              <a:rPr lang="en-US" altLang="zh-CN" dirty="0"/>
              <a:t>C</a:t>
            </a:r>
            <a:r>
              <a:rPr lang="zh-CN" altLang="zh-CN" dirty="0"/>
              <a:t>语言标准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1983</a:t>
            </a:r>
            <a:r>
              <a:rPr lang="zh-CN" altLang="zh-CN" dirty="0"/>
              <a:t>年，美国国家标准协会</a:t>
            </a:r>
            <a:r>
              <a:rPr lang="en-US" altLang="zh-CN" dirty="0"/>
              <a:t>(ANSI</a:t>
            </a:r>
            <a:r>
              <a:rPr lang="en-US" altLang="zh-CN" dirty="0" smtClean="0"/>
              <a:t>)</a:t>
            </a:r>
            <a:r>
              <a:rPr lang="zh-CN" altLang="zh-CN" dirty="0" smtClean="0"/>
              <a:t>制定</a:t>
            </a:r>
            <a:r>
              <a:rPr lang="zh-CN" altLang="zh-CN" dirty="0"/>
              <a:t>了第一个</a:t>
            </a:r>
            <a:r>
              <a:rPr lang="en-US" altLang="zh-CN" dirty="0"/>
              <a:t>C</a:t>
            </a:r>
            <a:r>
              <a:rPr lang="zh-CN" altLang="zh-CN" dirty="0"/>
              <a:t>语言标准草案</a:t>
            </a:r>
            <a:r>
              <a:rPr lang="en-US" altLang="zh-CN" dirty="0"/>
              <a:t>(’83 ANSI  C)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1989</a:t>
            </a:r>
            <a:r>
              <a:rPr lang="zh-CN" altLang="zh-CN" dirty="0"/>
              <a:t>年，</a:t>
            </a:r>
            <a:r>
              <a:rPr lang="en-US" altLang="zh-CN" dirty="0"/>
              <a:t>ANSI</a:t>
            </a:r>
            <a:r>
              <a:rPr lang="zh-CN" altLang="zh-CN" dirty="0"/>
              <a:t>公布了一个完整的</a:t>
            </a:r>
            <a:r>
              <a:rPr lang="en-US" altLang="zh-CN" dirty="0"/>
              <a:t>C</a:t>
            </a:r>
            <a:r>
              <a:rPr lang="zh-CN" altLang="zh-CN" dirty="0"/>
              <a:t>语言标准——</a:t>
            </a:r>
            <a:r>
              <a:rPr lang="en-US" altLang="zh-CN" dirty="0"/>
              <a:t>ANSI X3.159</a:t>
            </a:r>
            <a:r>
              <a:rPr lang="zh-CN" altLang="zh-CN" dirty="0"/>
              <a:t>—</a:t>
            </a:r>
            <a:r>
              <a:rPr lang="en-US" altLang="zh-CN" dirty="0"/>
              <a:t>1989(</a:t>
            </a:r>
            <a:r>
              <a:rPr lang="zh-CN" altLang="zh-CN" dirty="0"/>
              <a:t>常称为</a:t>
            </a:r>
            <a:r>
              <a:rPr lang="en-US" altLang="zh-CN" dirty="0"/>
              <a:t>ANSI C</a:t>
            </a:r>
            <a:r>
              <a:rPr lang="zh-CN" altLang="zh-CN" dirty="0"/>
              <a:t>或</a:t>
            </a:r>
            <a:r>
              <a:rPr lang="en-US" altLang="zh-CN" dirty="0"/>
              <a:t>C 89)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1990</a:t>
            </a:r>
            <a:r>
              <a:rPr lang="zh-CN" altLang="zh-CN" dirty="0"/>
              <a:t>年，国际标准化组织</a:t>
            </a:r>
            <a:r>
              <a:rPr lang="en-US" altLang="zh-CN" dirty="0"/>
              <a:t>ISO(International Standard Organization)</a:t>
            </a:r>
            <a:r>
              <a:rPr lang="zh-CN" altLang="zh-CN" dirty="0"/>
              <a:t>接受</a:t>
            </a:r>
            <a:r>
              <a:rPr lang="en-US" altLang="zh-CN" dirty="0"/>
              <a:t>C 89</a:t>
            </a:r>
            <a:r>
              <a:rPr lang="zh-CN" altLang="zh-CN" dirty="0"/>
              <a:t>作为国际标准</a:t>
            </a:r>
            <a:r>
              <a:rPr lang="en-US" altLang="zh-CN" dirty="0"/>
              <a:t>ISO/IEC 9899</a:t>
            </a:r>
            <a:r>
              <a:rPr lang="zh-CN" altLang="zh-CN" dirty="0"/>
              <a:t>：</a:t>
            </a:r>
            <a:r>
              <a:rPr lang="en-US" altLang="zh-CN" dirty="0"/>
              <a:t>1990</a:t>
            </a:r>
            <a:r>
              <a:rPr lang="zh-CN" altLang="zh-CN" dirty="0"/>
              <a:t>，它和</a:t>
            </a:r>
            <a:r>
              <a:rPr lang="en-US" altLang="zh-CN" dirty="0"/>
              <a:t>ANSI</a:t>
            </a:r>
            <a:r>
              <a:rPr lang="zh-CN" altLang="zh-CN" dirty="0"/>
              <a:t>的</a:t>
            </a:r>
            <a:r>
              <a:rPr lang="en-US" altLang="zh-CN" dirty="0"/>
              <a:t>C 89</a:t>
            </a:r>
            <a:r>
              <a:rPr lang="zh-CN" altLang="zh-CN" dirty="0"/>
              <a:t>基本上是相同的。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用途</a:t>
            </a:r>
            <a:r>
              <a:rPr lang="zh-CN" altLang="zh-CN" dirty="0"/>
              <a:t>广泛、功能强大、使用</a:t>
            </a:r>
            <a:r>
              <a:rPr lang="zh-CN" altLang="zh-CN" dirty="0" smtClean="0"/>
              <a:t>灵活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结构化程序设计语言。</a:t>
            </a:r>
            <a:endParaRPr lang="en-US" altLang="zh-CN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自</a:t>
            </a:r>
            <a:r>
              <a:rPr lang="en-US" altLang="zh-CN" dirty="0"/>
              <a:t>20</a:t>
            </a:r>
            <a:r>
              <a:rPr lang="zh-CN" altLang="zh-CN" dirty="0"/>
              <a:t>世纪</a:t>
            </a:r>
            <a:r>
              <a:rPr lang="en-US" altLang="zh-CN" dirty="0"/>
              <a:t>90</a:t>
            </a:r>
            <a:r>
              <a:rPr lang="zh-CN" altLang="zh-CN" dirty="0"/>
              <a:t>年代初</a:t>
            </a:r>
            <a:r>
              <a:rPr lang="zh-CN" altLang="zh-CN" dirty="0" smtClean="0"/>
              <a:t>，在</a:t>
            </a:r>
            <a:r>
              <a:rPr lang="zh-CN" altLang="zh-CN" dirty="0"/>
              <a:t>我国开始</a:t>
            </a:r>
            <a:r>
              <a:rPr lang="zh-CN" altLang="zh-CN" dirty="0" smtClean="0"/>
              <a:t>推广，</a:t>
            </a:r>
            <a:r>
              <a:rPr lang="zh-CN" altLang="zh-CN" dirty="0"/>
              <a:t>学习和使用</a:t>
            </a:r>
            <a:r>
              <a:rPr lang="en-US" altLang="zh-CN" dirty="0"/>
              <a:t>C</a:t>
            </a:r>
            <a:r>
              <a:rPr lang="zh-CN" altLang="zh-CN" dirty="0"/>
              <a:t>语言的人越来越多</a:t>
            </a:r>
            <a:r>
              <a:rPr lang="zh-CN" altLang="zh-CN" dirty="0" smtClean="0"/>
              <a:t>，绝大多数</a:t>
            </a:r>
            <a:r>
              <a:rPr lang="zh-CN" altLang="zh-CN" dirty="0"/>
              <a:t>理工科大学都开设了“</a:t>
            </a:r>
            <a:r>
              <a:rPr lang="en-US" altLang="zh-CN" dirty="0"/>
              <a:t>C</a:t>
            </a:r>
            <a:r>
              <a:rPr lang="zh-CN" altLang="zh-CN" dirty="0"/>
              <a:t>语言程序设计”课程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50556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1.3  C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语言的发展及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特点</a:t>
            </a:r>
            <a:endParaRPr lang="zh-CN" altLang="en-US" b="0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2694" y="1375872"/>
            <a:ext cx="11352362" cy="514569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 smtClean="0"/>
              <a:t>1.3.2  </a:t>
            </a:r>
            <a:r>
              <a:rPr lang="en-US" altLang="zh-CN" b="1" dirty="0"/>
              <a:t>C</a:t>
            </a:r>
            <a:r>
              <a:rPr lang="zh-CN" altLang="zh-CN" b="1" dirty="0"/>
              <a:t>语言的</a:t>
            </a:r>
            <a:r>
              <a:rPr lang="zh-CN" altLang="zh-CN" sz="2200" b="1" dirty="0"/>
              <a:t>特点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C</a:t>
            </a:r>
            <a:r>
              <a:rPr lang="zh-CN" altLang="zh-CN" dirty="0"/>
              <a:t>语言是一种结构化语言。 </a:t>
            </a:r>
            <a:r>
              <a:rPr lang="zh-CN" altLang="en-US" dirty="0" smtClean="0"/>
              <a:t>模块化</a:t>
            </a:r>
            <a:r>
              <a:rPr lang="zh-CN" altLang="zh-CN" dirty="0" smtClean="0"/>
              <a:t>函数，</a:t>
            </a:r>
            <a:r>
              <a:rPr lang="zh-CN" altLang="en-US" dirty="0" smtClean="0"/>
              <a:t>三种</a:t>
            </a:r>
            <a:r>
              <a:rPr lang="zh-CN" altLang="zh-CN" dirty="0" smtClean="0"/>
              <a:t>控制</a:t>
            </a:r>
            <a:r>
              <a:rPr lang="zh-CN" altLang="en-US" dirty="0" smtClean="0"/>
              <a:t>结构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）语言简洁、紧凑，使用方便、灵活</a:t>
            </a:r>
            <a:r>
              <a:rPr lang="zh-CN" altLang="zh-CN" dirty="0" smtClean="0"/>
              <a:t>。</a:t>
            </a:r>
            <a:r>
              <a:rPr lang="zh-CN" altLang="en-US" dirty="0" smtClean="0"/>
              <a:t>（</a:t>
            </a:r>
            <a:r>
              <a:rPr lang="en-US" altLang="zh-CN" dirty="0"/>
              <a:t>32</a:t>
            </a:r>
            <a:r>
              <a:rPr lang="zh-CN" altLang="zh-CN" dirty="0"/>
              <a:t>个关键字、</a:t>
            </a:r>
            <a:r>
              <a:rPr lang="en-US" altLang="zh-CN" dirty="0"/>
              <a:t>9</a:t>
            </a:r>
            <a:r>
              <a:rPr lang="zh-CN" altLang="zh-CN" dirty="0"/>
              <a:t>种控制语句</a:t>
            </a:r>
            <a:r>
              <a:rPr lang="zh-CN" altLang="en-US" dirty="0" smtClean="0"/>
              <a:t>）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）运算符丰富</a:t>
            </a:r>
            <a:r>
              <a:rPr lang="zh-CN" altLang="zh-CN" dirty="0" smtClean="0"/>
              <a:t>。</a:t>
            </a:r>
            <a:r>
              <a:rPr lang="zh-CN" altLang="en-US" dirty="0" smtClean="0"/>
              <a:t>（例如</a:t>
            </a:r>
            <a:r>
              <a:rPr lang="en-US" altLang="zh-CN" dirty="0" smtClean="0"/>
              <a:t>++</a:t>
            </a:r>
            <a:r>
              <a:rPr lang="zh-CN" altLang="zh-CN" dirty="0"/>
              <a:t>、</a:t>
            </a:r>
            <a:r>
              <a:rPr lang="en-US" altLang="zh-CN" dirty="0"/>
              <a:t>--</a:t>
            </a:r>
            <a:r>
              <a:rPr lang="zh-CN" altLang="zh-CN" dirty="0" smtClean="0"/>
              <a:t>等</a:t>
            </a:r>
            <a:r>
              <a:rPr lang="zh-CN" altLang="en-US" dirty="0" smtClean="0"/>
              <a:t>）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）数据类型丰富</a:t>
            </a:r>
            <a:r>
              <a:rPr lang="zh-CN" altLang="zh-CN" dirty="0" smtClean="0"/>
              <a:t>。</a:t>
            </a:r>
            <a:r>
              <a:rPr lang="zh-CN" altLang="en-US" dirty="0" smtClean="0"/>
              <a:t>（</a:t>
            </a:r>
            <a:r>
              <a:rPr lang="zh-CN" altLang="zh-CN" dirty="0" smtClean="0"/>
              <a:t>整型</a:t>
            </a:r>
            <a:r>
              <a:rPr lang="zh-CN" altLang="zh-CN" dirty="0"/>
              <a:t>、浮点型、字符型、</a:t>
            </a:r>
            <a:r>
              <a:rPr lang="zh-CN" altLang="zh-CN" dirty="0" smtClean="0"/>
              <a:t>数组、指针、结构体</a:t>
            </a:r>
            <a:r>
              <a:rPr lang="zh-CN" altLang="en-US" dirty="0" smtClean="0"/>
              <a:t>等</a:t>
            </a:r>
            <a:r>
              <a:rPr lang="zh-CN" altLang="en-US" dirty="0" smtClean="0"/>
              <a:t>）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C</a:t>
            </a:r>
            <a:r>
              <a:rPr lang="zh-CN" altLang="zh-CN" dirty="0"/>
              <a:t>语言允许直接访问物理地址，能进行位</a:t>
            </a:r>
            <a:r>
              <a:rPr lang="en-US" altLang="zh-CN" dirty="0"/>
              <a:t>(bit)</a:t>
            </a:r>
            <a:r>
              <a:rPr lang="zh-CN" altLang="zh-CN" dirty="0" smtClean="0"/>
              <a:t>操作。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 smtClean="0"/>
              <a:t>）可移植性</a:t>
            </a:r>
            <a:r>
              <a:rPr lang="zh-CN" altLang="zh-CN" dirty="0"/>
              <a:t>好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 smtClean="0"/>
              <a:t>）目标代码</a:t>
            </a:r>
            <a:r>
              <a:rPr lang="zh-CN" altLang="zh-CN" dirty="0"/>
              <a:t>质量高，程序执行效率高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不足</a:t>
            </a:r>
            <a:r>
              <a:rPr lang="zh-CN" altLang="zh-CN" dirty="0"/>
              <a:t>之</a:t>
            </a:r>
            <a:r>
              <a:rPr lang="zh-CN" altLang="zh-CN" dirty="0" smtClean="0"/>
              <a:t>处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对</a:t>
            </a:r>
            <a:r>
              <a:rPr lang="zh-CN" altLang="zh-CN" dirty="0"/>
              <a:t>数据类型检查不</a:t>
            </a:r>
            <a:r>
              <a:rPr lang="zh-CN" altLang="zh-CN" dirty="0" smtClean="0"/>
              <a:t>严格</a:t>
            </a:r>
            <a:r>
              <a:rPr lang="zh-CN" altLang="en-US" dirty="0" smtClean="0"/>
              <a:t>（</a:t>
            </a:r>
            <a:r>
              <a:rPr lang="zh-CN" altLang="zh-CN" dirty="0"/>
              <a:t>数据越界</a:t>
            </a:r>
            <a:r>
              <a:rPr lang="zh-CN" altLang="en-US" dirty="0" smtClean="0"/>
              <a:t>）</a:t>
            </a:r>
            <a:r>
              <a:rPr lang="zh-CN" altLang="zh-CN" dirty="0" smtClean="0"/>
              <a:t>，</a:t>
            </a:r>
            <a:r>
              <a:rPr lang="zh-CN" altLang="zh-CN" dirty="0"/>
              <a:t>表达式出现二义性</a:t>
            </a:r>
            <a:r>
              <a:rPr lang="zh-CN" altLang="zh-CN" dirty="0" smtClean="0"/>
              <a:t>，初学者</a:t>
            </a:r>
            <a:r>
              <a:rPr lang="zh-CN" altLang="zh-CN" dirty="0"/>
              <a:t>较难掌握运算符的优先级和结合性等。</a:t>
            </a:r>
          </a:p>
        </p:txBody>
      </p:sp>
    </p:spTree>
    <p:extLst>
      <p:ext uri="{BB962C8B-B14F-4D97-AF65-F5344CB8AC3E}">
        <p14:creationId xmlns:p14="http://schemas.microsoft.com/office/powerpoint/2010/main" val="4088666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1.4  C</a:t>
            </a:r>
            <a:r>
              <a:rPr lang="zh-CN" altLang="zh-CN" b="1" dirty="0"/>
              <a:t>语言程序的基本</a:t>
            </a:r>
            <a:r>
              <a:rPr lang="zh-CN" altLang="zh-CN" b="1" dirty="0" smtClean="0"/>
              <a:t>结构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5" y="1375872"/>
            <a:ext cx="5921690" cy="4947289"/>
          </a:xfrm>
        </p:spPr>
        <p:txBody>
          <a:bodyPr>
            <a:normAutofit/>
          </a:bodyPr>
          <a:lstStyle/>
          <a:p>
            <a:r>
              <a:rPr lang="en-US" altLang="zh-CN" sz="1400" b="1" dirty="0" smtClean="0"/>
              <a:t>1.4.1  </a:t>
            </a:r>
            <a:r>
              <a:rPr lang="zh-CN" altLang="zh-CN" sz="1400" b="1" dirty="0"/>
              <a:t>简单程序举例</a:t>
            </a:r>
          </a:p>
          <a:p>
            <a:r>
              <a:rPr lang="zh-CN" altLang="zh-CN" sz="1400" dirty="0" smtClean="0"/>
              <a:t>例</a:t>
            </a:r>
            <a:r>
              <a:rPr lang="en-US" altLang="zh-CN" sz="1400" dirty="0"/>
              <a:t>1.2  </a:t>
            </a:r>
            <a:r>
              <a:rPr lang="zh-CN" altLang="zh-CN" sz="1400" dirty="0"/>
              <a:t>在屏幕上输出“</a:t>
            </a:r>
            <a:r>
              <a:rPr lang="en-US" altLang="zh-CN" sz="1400" dirty="0"/>
              <a:t>This is a C program</a:t>
            </a:r>
            <a:r>
              <a:rPr lang="zh-CN" altLang="zh-CN" sz="1400" dirty="0"/>
              <a:t>．”一行信息。</a:t>
            </a:r>
          </a:p>
          <a:p>
            <a:r>
              <a:rPr lang="zh-CN" altLang="zh-CN" sz="1400" dirty="0"/>
              <a:t>源程序代码如下：</a:t>
            </a:r>
          </a:p>
          <a:p>
            <a:endParaRPr lang="en-US" altLang="zh-CN" sz="1400" dirty="0" smtClean="0"/>
          </a:p>
          <a:p>
            <a:r>
              <a:rPr lang="en-US" altLang="zh-CN" sz="1400" dirty="0" smtClean="0"/>
              <a:t>#</a:t>
            </a:r>
            <a:r>
              <a:rPr lang="en-US" altLang="zh-CN" sz="1400" dirty="0"/>
              <a:t>include&lt;stdio.h&gt;                     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/*</a:t>
            </a:r>
            <a:r>
              <a:rPr lang="zh-CN" altLang="zh-CN" sz="1400" dirty="0"/>
              <a:t>这是编译预处理指令</a:t>
            </a:r>
            <a:r>
              <a:rPr lang="en-US" altLang="zh-CN" sz="1400" dirty="0"/>
              <a:t>*/</a:t>
            </a:r>
            <a:endParaRPr lang="zh-CN" altLang="zh-CN" sz="1400" dirty="0"/>
          </a:p>
          <a:p>
            <a:r>
              <a:rPr lang="en-US" altLang="zh-CN" sz="1400" dirty="0"/>
              <a:t>main()                                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/*</a:t>
            </a:r>
            <a:r>
              <a:rPr lang="zh-CN" altLang="zh-CN" sz="1400" dirty="0"/>
              <a:t>主函数</a:t>
            </a:r>
            <a:r>
              <a:rPr lang="en-US" altLang="zh-CN" sz="1400" dirty="0"/>
              <a:t>*/</a:t>
            </a:r>
            <a:endParaRPr lang="zh-CN" altLang="zh-CN" sz="1400" dirty="0"/>
          </a:p>
          <a:p>
            <a:r>
              <a:rPr lang="en-US" altLang="zh-CN" sz="1400" dirty="0"/>
              <a:t>{                                     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/*</a:t>
            </a:r>
            <a:r>
              <a:rPr lang="zh-CN" altLang="zh-CN" sz="1400" dirty="0"/>
              <a:t>函数开始的标志</a:t>
            </a:r>
            <a:r>
              <a:rPr lang="en-US" altLang="zh-CN" sz="1400" dirty="0"/>
              <a:t>*/</a:t>
            </a:r>
            <a:endParaRPr lang="zh-CN" altLang="zh-CN" sz="1400" dirty="0"/>
          </a:p>
          <a:p>
            <a:r>
              <a:rPr lang="en-US" altLang="zh-CN" sz="1400" dirty="0"/>
              <a:t>  printf("This is a C program.\n");   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/*</a:t>
            </a:r>
            <a:r>
              <a:rPr lang="zh-CN" altLang="zh-CN" sz="1400" dirty="0"/>
              <a:t>输出所指定的一行信息</a:t>
            </a:r>
            <a:r>
              <a:rPr lang="en-US" altLang="zh-CN" sz="1400" dirty="0"/>
              <a:t>*/</a:t>
            </a:r>
            <a:endParaRPr lang="zh-CN" altLang="zh-CN" sz="1400" dirty="0"/>
          </a:p>
          <a:p>
            <a:r>
              <a:rPr lang="en-US" altLang="zh-CN" sz="1400" dirty="0"/>
              <a:t>}                                      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//</a:t>
            </a:r>
            <a:r>
              <a:rPr lang="zh-CN" altLang="zh-CN" sz="1400" dirty="0"/>
              <a:t>函数结束的标志</a:t>
            </a:r>
          </a:p>
          <a:p>
            <a:endParaRPr lang="en-US" altLang="zh-CN" sz="1400" dirty="0" smtClean="0"/>
          </a:p>
          <a:p>
            <a:endParaRPr lang="en-US" altLang="zh-CN" sz="1400" dirty="0" smtClean="0"/>
          </a:p>
          <a:p>
            <a:r>
              <a:rPr lang="zh-CN" altLang="zh-CN" sz="1400" dirty="0" smtClean="0"/>
              <a:t>运行</a:t>
            </a:r>
            <a:r>
              <a:rPr lang="zh-CN" altLang="zh-CN" sz="1400" dirty="0"/>
              <a:t>结果</a:t>
            </a:r>
            <a:r>
              <a:rPr lang="zh-CN" altLang="zh-CN" sz="1400" dirty="0" smtClean="0"/>
              <a:t>：</a:t>
            </a:r>
            <a:endParaRPr lang="en-US" altLang="zh-CN" sz="1400" dirty="0" smtClean="0"/>
          </a:p>
          <a:p>
            <a:r>
              <a:rPr lang="en-US" altLang="zh-CN" sz="1400" dirty="0" smtClean="0"/>
              <a:t>This </a:t>
            </a:r>
            <a:r>
              <a:rPr lang="en-US" altLang="zh-CN" sz="1400" dirty="0"/>
              <a:t>is a C program</a:t>
            </a:r>
            <a:r>
              <a:rPr lang="zh-CN" altLang="zh-CN" sz="1400" dirty="0" smtClean="0"/>
              <a:t>．</a:t>
            </a:r>
            <a:endParaRPr lang="zh-CN" altLang="zh-CN" sz="1400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7065034" y="1492369"/>
            <a:ext cx="4522532" cy="4603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SzPct val="80000"/>
            </a:pPr>
            <a:r>
              <a:rPr lang="zh-CN" altLang="en-US" sz="1400" dirty="0" smtClean="0"/>
              <a:t>程序分析：</a:t>
            </a:r>
          </a:p>
          <a:p>
            <a:pPr>
              <a:buClr>
                <a:srgbClr val="FF0000"/>
              </a:buClr>
              <a:buSzPct val="80000"/>
            </a:pPr>
            <a:r>
              <a:rPr lang="zh-CN" altLang="en-US" sz="1400" dirty="0" smtClean="0"/>
              <a:t>（</a:t>
            </a:r>
            <a:r>
              <a:rPr lang="en-US" altLang="zh-CN" sz="1400" dirty="0" smtClean="0"/>
              <a:t>1</a:t>
            </a:r>
            <a:r>
              <a:rPr lang="zh-CN" altLang="en-US" sz="1400" dirty="0" smtClean="0"/>
              <a:t>）</a:t>
            </a:r>
            <a:r>
              <a:rPr lang="en-US" altLang="zh-CN" sz="1400" dirty="0" smtClean="0"/>
              <a:t>main</a:t>
            </a:r>
            <a:r>
              <a:rPr lang="zh-CN" altLang="en-US" sz="1400" dirty="0" smtClean="0"/>
              <a:t>函数。</a:t>
            </a:r>
            <a:endParaRPr lang="en-US" altLang="zh-CN" sz="1400" dirty="0" smtClean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400" dirty="0" smtClean="0"/>
              <a:t>C</a:t>
            </a:r>
            <a:r>
              <a:rPr lang="zh-CN" altLang="en-US" sz="1400" dirty="0" smtClean="0"/>
              <a:t>语言程序由函数组成，有且只有一个</a:t>
            </a:r>
            <a:r>
              <a:rPr lang="en-US" altLang="zh-CN" sz="1400" dirty="0" smtClean="0"/>
              <a:t>main</a:t>
            </a:r>
            <a:r>
              <a:rPr lang="zh-CN" altLang="en-US" sz="1400" dirty="0" smtClean="0"/>
              <a:t>函数，称为主函数。</a:t>
            </a:r>
            <a:endParaRPr lang="en-US" altLang="zh-CN" sz="1400" dirty="0" smtClean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400" dirty="0" smtClean="0"/>
              <a:t>main</a:t>
            </a:r>
            <a:r>
              <a:rPr lang="zh-CN" altLang="en-US" sz="1400" dirty="0" smtClean="0"/>
              <a:t>的函数体：</a:t>
            </a:r>
            <a:r>
              <a:rPr lang="en-US" altLang="zh-CN" sz="1400" dirty="0" smtClean="0"/>
              <a:t>{ }</a:t>
            </a:r>
            <a:endParaRPr lang="zh-CN" altLang="en-US" sz="1400" dirty="0" smtClean="0"/>
          </a:p>
          <a:p>
            <a:pPr>
              <a:buClr>
                <a:srgbClr val="FF0000"/>
              </a:buClr>
              <a:buSzPct val="80000"/>
            </a:pPr>
            <a:r>
              <a:rPr lang="zh-CN" altLang="en-US" sz="1400" dirty="0" smtClean="0"/>
              <a:t>（</a:t>
            </a:r>
            <a:r>
              <a:rPr lang="en-US" altLang="zh-CN" sz="1400" dirty="0" smtClean="0"/>
              <a:t>2</a:t>
            </a:r>
            <a:r>
              <a:rPr lang="zh-CN" altLang="en-US" sz="1400" dirty="0" smtClean="0"/>
              <a:t>）注释。两种格式：</a:t>
            </a:r>
            <a:r>
              <a:rPr lang="en-US" altLang="zh-CN" sz="1400" dirty="0" smtClean="0"/>
              <a:t>/*  </a:t>
            </a:r>
            <a:r>
              <a:rPr lang="zh-CN" altLang="en-US" sz="1400" dirty="0" smtClean="0"/>
              <a:t>注释内容  *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；</a:t>
            </a:r>
            <a:r>
              <a:rPr lang="en-US" altLang="zh-CN" sz="1400" dirty="0" smtClean="0"/>
              <a:t>//</a:t>
            </a:r>
            <a:r>
              <a:rPr lang="zh-CN" altLang="en-US" sz="1400" dirty="0" smtClean="0"/>
              <a:t>注释内容</a:t>
            </a:r>
          </a:p>
          <a:p>
            <a:pPr>
              <a:buClr>
                <a:srgbClr val="FF0000"/>
              </a:buClr>
              <a:buSzPct val="80000"/>
            </a:pPr>
            <a:r>
              <a:rPr lang="zh-CN" altLang="en-US" sz="1400" dirty="0" smtClean="0"/>
              <a:t>（</a:t>
            </a:r>
            <a:r>
              <a:rPr lang="en-US" altLang="zh-CN" sz="1400" dirty="0" smtClean="0"/>
              <a:t>3</a:t>
            </a:r>
            <a:r>
              <a:rPr lang="zh-CN" altLang="en-US" sz="1400" dirty="0" smtClean="0"/>
              <a:t>）预处理指令。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1400" dirty="0" smtClean="0"/>
              <a:t>#include&lt;</a:t>
            </a:r>
            <a:r>
              <a:rPr lang="en-US" altLang="zh-CN" sz="1400" dirty="0" err="1" smtClean="0"/>
              <a:t>stdio.h</a:t>
            </a:r>
            <a:r>
              <a:rPr lang="en-US" altLang="zh-CN" sz="1400" dirty="0" smtClean="0"/>
              <a:t>&gt;</a:t>
            </a:r>
            <a:endParaRPr lang="zh-CN" altLang="en-US" sz="1400" dirty="0" smtClean="0"/>
          </a:p>
          <a:p>
            <a:pPr>
              <a:buClr>
                <a:srgbClr val="FF0000"/>
              </a:buClr>
              <a:buSzPct val="80000"/>
            </a:pPr>
            <a:r>
              <a:rPr lang="zh-CN" altLang="en-US" sz="1400" dirty="0" smtClean="0"/>
              <a:t>（</a:t>
            </a:r>
            <a:r>
              <a:rPr lang="en-US" altLang="zh-CN" sz="1400" dirty="0" smtClean="0"/>
              <a:t>4</a:t>
            </a:r>
            <a:r>
              <a:rPr lang="zh-CN" altLang="en-US" sz="1400" dirty="0" smtClean="0"/>
              <a:t>）语句</a:t>
            </a:r>
            <a:r>
              <a:rPr lang="zh-CN" altLang="en-US" sz="1400" dirty="0" smtClean="0"/>
              <a:t>。</a:t>
            </a:r>
            <a:r>
              <a:rPr lang="zh-CN" altLang="en-US" sz="1400" dirty="0" smtClean="0"/>
              <a:t>语句是完成操作的最小单位；</a:t>
            </a:r>
            <a:r>
              <a:rPr lang="zh-CN" altLang="en-US" sz="1400" dirty="0" smtClean="0"/>
              <a:t>每</a:t>
            </a:r>
            <a:r>
              <a:rPr lang="zh-CN" altLang="en-US" sz="1400" dirty="0" smtClean="0"/>
              <a:t>条语句的最后必须有一个</a:t>
            </a:r>
            <a:r>
              <a:rPr lang="zh-CN" altLang="en-US" sz="1400" dirty="0" smtClean="0"/>
              <a:t>分号（分号是语句的组成部分）。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15665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1.4  C</a:t>
            </a:r>
            <a:r>
              <a:rPr lang="zh-CN" altLang="zh-CN" b="1" dirty="0"/>
              <a:t>语言程序的基本</a:t>
            </a:r>
            <a:r>
              <a:rPr lang="zh-CN" altLang="zh-CN" b="1" dirty="0" smtClean="0"/>
              <a:t>结构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0552" y="1285336"/>
            <a:ext cx="5986732" cy="5029200"/>
          </a:xfrm>
          <a:ln>
            <a:solidFill>
              <a:srgbClr val="00B050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zh-CN" altLang="zh-CN" dirty="0" smtClean="0"/>
              <a:t>例</a:t>
            </a:r>
            <a:r>
              <a:rPr lang="en-US" altLang="zh-CN" dirty="0"/>
              <a:t>1.3  </a:t>
            </a:r>
            <a:r>
              <a:rPr lang="zh-CN" altLang="zh-CN" dirty="0"/>
              <a:t>键盘输入两个整数，求较大者。</a:t>
            </a:r>
          </a:p>
          <a:p>
            <a:endParaRPr lang="en-US" altLang="zh-CN" dirty="0" smtClean="0"/>
          </a:p>
          <a:p>
            <a:r>
              <a:rPr lang="zh-CN" altLang="zh-CN" dirty="0" smtClean="0"/>
              <a:t>源程序</a:t>
            </a:r>
            <a:r>
              <a:rPr lang="zh-CN" altLang="zh-CN" dirty="0"/>
              <a:t>代码如下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en-US" altLang="zh-CN" dirty="0"/>
              <a:t>#include&lt;stdio.h&gt;           </a:t>
            </a:r>
            <a:r>
              <a:rPr lang="en-US" altLang="zh-CN" dirty="0" smtClean="0"/>
              <a:t>    </a:t>
            </a:r>
            <a:r>
              <a:rPr lang="en-US" altLang="zh-CN" sz="1700" dirty="0"/>
              <a:t>/*</a:t>
            </a:r>
            <a:r>
              <a:rPr lang="zh-CN" altLang="zh-CN" sz="1700" dirty="0"/>
              <a:t>编译预处理指令</a:t>
            </a:r>
            <a:r>
              <a:rPr lang="en-US" altLang="zh-CN" sz="1700" dirty="0"/>
              <a:t>*/ </a:t>
            </a:r>
            <a:endParaRPr lang="zh-CN" altLang="zh-CN" sz="1700" dirty="0"/>
          </a:p>
          <a:p>
            <a:r>
              <a:rPr lang="en-US" altLang="zh-CN" sz="1700" dirty="0"/>
              <a:t>//</a:t>
            </a:r>
            <a:r>
              <a:rPr lang="zh-CN" altLang="zh-CN" sz="1700" dirty="0"/>
              <a:t>主函数</a:t>
            </a:r>
          </a:p>
          <a:p>
            <a:r>
              <a:rPr lang="en-US" altLang="zh-CN" dirty="0"/>
              <a:t>main()</a:t>
            </a:r>
            <a:endParaRPr lang="zh-CN" altLang="zh-CN" dirty="0"/>
          </a:p>
          <a:p>
            <a:r>
              <a:rPr lang="en-US" altLang="zh-CN" dirty="0"/>
              <a:t>{                                               </a:t>
            </a:r>
            <a:endParaRPr lang="zh-CN" altLang="zh-CN" dirty="0"/>
          </a:p>
          <a:p>
            <a:r>
              <a:rPr lang="en-US" altLang="zh-CN" dirty="0"/>
              <a:t>  int max(int x,int y);     </a:t>
            </a:r>
            <a:r>
              <a:rPr lang="en-US" altLang="zh-CN" dirty="0" smtClean="0"/>
              <a:t> </a:t>
            </a:r>
            <a:r>
              <a:rPr lang="en-US" altLang="zh-CN" sz="1800" dirty="0"/>
              <a:t>/*</a:t>
            </a:r>
            <a:r>
              <a:rPr lang="zh-CN" altLang="zh-CN" sz="1800" dirty="0"/>
              <a:t>对用户自定义函数</a:t>
            </a:r>
            <a:r>
              <a:rPr lang="en-US" altLang="zh-CN" sz="1800" dirty="0"/>
              <a:t>max</a:t>
            </a:r>
            <a:r>
              <a:rPr lang="zh-CN" altLang="zh-CN" sz="1800" dirty="0"/>
              <a:t>的声明</a:t>
            </a:r>
            <a:r>
              <a:rPr lang="en-US" altLang="zh-CN" sz="1800" dirty="0"/>
              <a:t>*/</a:t>
            </a:r>
            <a:endParaRPr lang="zh-CN" altLang="zh-CN" sz="1800" dirty="0"/>
          </a:p>
          <a:p>
            <a:r>
              <a:rPr lang="en-US" altLang="zh-CN" dirty="0"/>
              <a:t>  int a,b,m</a:t>
            </a:r>
            <a:r>
              <a:rPr lang="en-US" altLang="zh-CN" sz="1800" dirty="0"/>
              <a:t>;                       </a:t>
            </a:r>
            <a:r>
              <a:rPr lang="en-US" altLang="zh-CN" sz="1800" dirty="0" smtClean="0"/>
              <a:t>/*</a:t>
            </a:r>
            <a:r>
              <a:rPr lang="zh-CN" altLang="zh-CN" sz="1800" dirty="0"/>
              <a:t>定义整型变量</a:t>
            </a:r>
            <a:r>
              <a:rPr lang="en-US" altLang="zh-CN" sz="1800" dirty="0"/>
              <a:t>a,b,m*/</a:t>
            </a:r>
            <a:endParaRPr lang="zh-CN" altLang="zh-CN" sz="1800" dirty="0"/>
          </a:p>
          <a:p>
            <a:r>
              <a:rPr lang="en-US" altLang="zh-CN" dirty="0"/>
              <a:t>  scanf("%d%d",&amp;a,&amp;b</a:t>
            </a:r>
            <a:r>
              <a:rPr lang="en-US" altLang="zh-CN" sz="1400" dirty="0"/>
              <a:t>);            </a:t>
            </a:r>
            <a:r>
              <a:rPr lang="en-US" altLang="zh-CN" sz="1400" dirty="0" smtClean="0"/>
              <a:t>  </a:t>
            </a:r>
            <a:r>
              <a:rPr lang="en-US" altLang="zh-CN" sz="1400" dirty="0"/>
              <a:t>/*</a:t>
            </a:r>
            <a:r>
              <a:rPr lang="zh-CN" altLang="zh-CN" sz="1400" dirty="0"/>
              <a:t>从键盘输入两个整数，分别存入变量</a:t>
            </a:r>
            <a:r>
              <a:rPr lang="en-US" altLang="zh-CN" sz="1400" dirty="0"/>
              <a:t>a,b</a:t>
            </a:r>
            <a:r>
              <a:rPr lang="zh-CN" altLang="zh-CN" sz="1400" dirty="0"/>
              <a:t>中</a:t>
            </a:r>
            <a:r>
              <a:rPr lang="en-US" altLang="zh-CN" sz="1400" dirty="0"/>
              <a:t>*/</a:t>
            </a:r>
            <a:endParaRPr lang="zh-CN" altLang="zh-CN" sz="1400" dirty="0"/>
          </a:p>
          <a:p>
            <a:r>
              <a:rPr lang="en-US" altLang="zh-CN" dirty="0"/>
              <a:t>  m=max(a,b); </a:t>
            </a:r>
            <a:r>
              <a:rPr lang="en-US" altLang="zh-CN" dirty="0" smtClean="0"/>
              <a:t>              </a:t>
            </a:r>
            <a:r>
              <a:rPr lang="en-US" altLang="zh-CN" dirty="0" smtClean="0"/>
              <a:t> </a:t>
            </a:r>
            <a:r>
              <a:rPr lang="en-US" altLang="zh-CN" sz="1400" dirty="0" smtClean="0"/>
              <a:t>/*</a:t>
            </a:r>
            <a:r>
              <a:rPr lang="zh-CN" altLang="zh-CN" sz="1400" dirty="0"/>
              <a:t>调用</a:t>
            </a:r>
            <a:r>
              <a:rPr lang="en-US" altLang="zh-CN" sz="1400" dirty="0"/>
              <a:t>max</a:t>
            </a:r>
            <a:r>
              <a:rPr lang="zh-CN" altLang="zh-CN" sz="1400" dirty="0"/>
              <a:t>函数，将返回的值赋给</a:t>
            </a:r>
            <a:r>
              <a:rPr lang="en-US" altLang="zh-CN" sz="1400" dirty="0"/>
              <a:t>m*/</a:t>
            </a:r>
            <a:endParaRPr lang="zh-CN" altLang="zh-CN" sz="1400" dirty="0"/>
          </a:p>
          <a:p>
            <a:r>
              <a:rPr lang="en-US" altLang="zh-CN" dirty="0" smtClean="0"/>
              <a:t>  </a:t>
            </a:r>
            <a:r>
              <a:rPr lang="en-US" altLang="zh-CN" dirty="0" err="1" smtClean="0"/>
              <a:t>printf</a:t>
            </a:r>
            <a:r>
              <a:rPr lang="en-US" altLang="zh-CN" dirty="0"/>
              <a:t>("max=%d\n",m</a:t>
            </a:r>
            <a:r>
              <a:rPr lang="en-US" altLang="zh-CN" sz="1400" dirty="0"/>
              <a:t>); </a:t>
            </a:r>
            <a:r>
              <a:rPr lang="en-US" altLang="zh-CN" sz="1400" dirty="0" smtClean="0"/>
              <a:t>          </a:t>
            </a:r>
            <a:r>
              <a:rPr lang="en-US" altLang="zh-CN" sz="1400" dirty="0" smtClean="0"/>
              <a:t>/*</a:t>
            </a:r>
            <a:r>
              <a:rPr lang="zh-CN" altLang="zh-CN" sz="1400" dirty="0"/>
              <a:t>输出</a:t>
            </a:r>
            <a:r>
              <a:rPr lang="en-US" altLang="zh-CN" sz="1400" dirty="0"/>
              <a:t>m</a:t>
            </a:r>
            <a:r>
              <a:rPr lang="zh-CN" altLang="zh-CN" sz="1400" dirty="0"/>
              <a:t>的值</a:t>
            </a:r>
            <a:r>
              <a:rPr lang="en-US" altLang="zh-CN" sz="1400" dirty="0"/>
              <a:t>*/</a:t>
            </a:r>
            <a:endParaRPr lang="zh-CN" altLang="zh-CN" sz="1400" dirty="0"/>
          </a:p>
          <a:p>
            <a:r>
              <a:rPr lang="en-US" altLang="zh-CN" dirty="0"/>
              <a:t>} </a:t>
            </a:r>
            <a:endParaRPr lang="zh-CN" altLang="zh-CN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695881" y="1285336"/>
            <a:ext cx="5251704" cy="502920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 smtClean="0"/>
              <a:t>//</a:t>
            </a:r>
            <a:r>
              <a:rPr lang="zh-CN" altLang="en-US" sz="1800" dirty="0" smtClean="0"/>
              <a:t>求两个整数中较大者的</a:t>
            </a:r>
            <a:r>
              <a:rPr lang="en-US" altLang="zh-CN" sz="1800" dirty="0" smtClean="0"/>
              <a:t>max</a:t>
            </a:r>
            <a:r>
              <a:rPr lang="zh-CN" altLang="en-US" sz="1800" dirty="0" smtClean="0"/>
              <a:t>函数</a:t>
            </a:r>
          </a:p>
          <a:p>
            <a:r>
              <a:rPr lang="en-US" altLang="zh-CN" dirty="0" err="1" smtClean="0"/>
              <a:t>int</a:t>
            </a:r>
            <a:r>
              <a:rPr lang="en-US" altLang="zh-CN" dirty="0" smtClean="0"/>
              <a:t>  max(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x,int</a:t>
            </a:r>
            <a:r>
              <a:rPr lang="en-US" altLang="zh-CN" dirty="0" smtClean="0"/>
              <a:t> y)  </a:t>
            </a:r>
            <a:r>
              <a:rPr lang="en-US" altLang="zh-CN" dirty="0" smtClean="0"/>
              <a:t>  </a:t>
            </a:r>
            <a:r>
              <a:rPr lang="en-US" altLang="zh-CN" sz="1800" dirty="0" smtClean="0"/>
              <a:t>//</a:t>
            </a:r>
            <a:r>
              <a:rPr lang="zh-CN" altLang="en-US" sz="1800" dirty="0" smtClean="0"/>
              <a:t>定义</a:t>
            </a:r>
            <a:r>
              <a:rPr lang="en-US" altLang="zh-CN" sz="1800" dirty="0" smtClean="0"/>
              <a:t>max</a:t>
            </a:r>
            <a:r>
              <a:rPr lang="zh-CN" altLang="en-US" sz="1800" dirty="0" smtClean="0"/>
              <a:t>函数，函数值为整型，形式参数</a:t>
            </a:r>
            <a:r>
              <a:rPr lang="en-US" altLang="zh-CN" sz="1800" dirty="0" smtClean="0"/>
              <a:t>x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y</a:t>
            </a:r>
            <a:r>
              <a:rPr lang="zh-CN" altLang="en-US" sz="1800" dirty="0" smtClean="0"/>
              <a:t>为整型</a:t>
            </a:r>
          </a:p>
          <a:p>
            <a:r>
              <a:rPr lang="en-US" altLang="zh-CN" dirty="0" smtClean="0"/>
              <a:t>{                                </a:t>
            </a:r>
            <a:r>
              <a:rPr lang="en-US" altLang="zh-CN" sz="1800" dirty="0" smtClean="0"/>
              <a:t>//</a:t>
            </a:r>
            <a:r>
              <a:rPr lang="zh-CN" altLang="en-US" sz="1800" dirty="0" smtClean="0"/>
              <a:t>函数开始标志</a:t>
            </a:r>
          </a:p>
          <a:p>
            <a:r>
              <a:rPr lang="zh-CN" altLang="en-US" dirty="0" smtClean="0"/>
              <a:t> 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z;                         </a:t>
            </a:r>
            <a:r>
              <a:rPr lang="en-US" altLang="zh-CN" sz="1800" dirty="0"/>
              <a:t>//</a:t>
            </a:r>
            <a:r>
              <a:rPr lang="zh-CN" altLang="en-US" sz="1800" dirty="0"/>
              <a:t>定义本函数中用到的局部变量</a:t>
            </a:r>
            <a:r>
              <a:rPr lang="en-US" altLang="zh-CN" dirty="0" smtClean="0"/>
              <a:t>z</a:t>
            </a:r>
            <a:endParaRPr lang="zh-CN" altLang="en-US" dirty="0" smtClean="0"/>
          </a:p>
          <a:p>
            <a:r>
              <a:rPr lang="zh-CN" altLang="en-US" dirty="0" smtClean="0"/>
              <a:t>  </a:t>
            </a:r>
            <a:r>
              <a:rPr lang="en-US" altLang="zh-CN" dirty="0" smtClean="0"/>
              <a:t>if(x&gt;y)                        </a:t>
            </a:r>
            <a:r>
              <a:rPr lang="en-US" altLang="zh-CN" sz="1800" dirty="0"/>
              <a:t>//</a:t>
            </a:r>
            <a:r>
              <a:rPr lang="zh-CN" altLang="en-US" sz="1800" dirty="0"/>
              <a:t>若</a:t>
            </a:r>
            <a:r>
              <a:rPr lang="en-US" altLang="zh-CN" sz="1800" dirty="0"/>
              <a:t>x&gt;y</a:t>
            </a:r>
            <a:r>
              <a:rPr lang="zh-CN" altLang="en-US" sz="1800" dirty="0"/>
              <a:t>成立，将</a:t>
            </a:r>
            <a:r>
              <a:rPr lang="en-US" altLang="zh-CN" sz="1800" dirty="0"/>
              <a:t>x</a:t>
            </a:r>
            <a:r>
              <a:rPr lang="zh-CN" altLang="en-US" sz="1800" dirty="0"/>
              <a:t>的值赋值给</a:t>
            </a:r>
            <a:r>
              <a:rPr lang="en-US" altLang="zh-CN" sz="1800" dirty="0"/>
              <a:t>z</a:t>
            </a:r>
            <a:endParaRPr lang="zh-CN" altLang="en-US" sz="1800" dirty="0"/>
          </a:p>
          <a:p>
            <a:r>
              <a:rPr lang="en-US" altLang="zh-CN" dirty="0" smtClean="0"/>
              <a:t>     z=x</a:t>
            </a:r>
            <a:r>
              <a:rPr lang="en-US" altLang="zh-CN" dirty="0" smtClean="0"/>
              <a:t>;</a:t>
            </a:r>
            <a:endParaRPr lang="zh-CN" altLang="en-US" dirty="0" smtClean="0"/>
          </a:p>
          <a:p>
            <a:r>
              <a:rPr lang="en-US" altLang="zh-CN" dirty="0" smtClean="0"/>
              <a:t>   else                     </a:t>
            </a:r>
            <a:r>
              <a:rPr lang="en-US" altLang="zh-CN" sz="1800" dirty="0" smtClean="0"/>
              <a:t>//</a:t>
            </a:r>
            <a:r>
              <a:rPr lang="zh-CN" altLang="en-US" sz="1800" dirty="0" smtClean="0"/>
              <a:t>否则（即</a:t>
            </a:r>
            <a:r>
              <a:rPr lang="en-US" altLang="zh-CN" sz="1800" dirty="0" smtClean="0"/>
              <a:t>x&gt;y</a:t>
            </a:r>
            <a:r>
              <a:rPr lang="zh-CN" altLang="en-US" sz="1800" dirty="0" smtClean="0"/>
              <a:t>不成立），将</a:t>
            </a:r>
            <a:r>
              <a:rPr lang="en-US" altLang="zh-CN" sz="1800" dirty="0" smtClean="0"/>
              <a:t>y</a:t>
            </a:r>
            <a:r>
              <a:rPr lang="zh-CN" altLang="en-US" sz="1800" dirty="0" smtClean="0"/>
              <a:t>的值赋值给</a:t>
            </a:r>
            <a:r>
              <a:rPr lang="en-US" altLang="zh-CN" sz="1800" dirty="0" smtClean="0"/>
              <a:t>z</a:t>
            </a:r>
            <a:endParaRPr lang="zh-CN" altLang="en-US" sz="1800" dirty="0" smtClean="0"/>
          </a:p>
          <a:p>
            <a:r>
              <a:rPr lang="en-US" altLang="zh-CN" dirty="0" smtClean="0"/>
              <a:t>     z=y</a:t>
            </a:r>
            <a:r>
              <a:rPr lang="en-US" altLang="zh-CN" dirty="0" smtClean="0"/>
              <a:t>;</a:t>
            </a:r>
            <a:endParaRPr lang="zh-CN" altLang="en-US" dirty="0" smtClean="0"/>
          </a:p>
          <a:p>
            <a:r>
              <a:rPr lang="en-US" altLang="zh-CN" dirty="0" smtClean="0"/>
              <a:t>   return </a:t>
            </a:r>
            <a:r>
              <a:rPr lang="en-US" altLang="zh-CN" dirty="0" smtClean="0"/>
              <a:t>z;       </a:t>
            </a:r>
            <a:r>
              <a:rPr lang="en-US" altLang="zh-CN" dirty="0" smtClean="0"/>
              <a:t>        </a:t>
            </a:r>
            <a:r>
              <a:rPr lang="en-US" altLang="zh-CN" sz="1800" dirty="0" smtClean="0"/>
              <a:t>//</a:t>
            </a:r>
            <a:r>
              <a:rPr lang="zh-CN" altLang="en-US" sz="1800" dirty="0" smtClean="0"/>
              <a:t>将</a:t>
            </a:r>
            <a:r>
              <a:rPr lang="en-US" altLang="zh-CN" sz="1800" dirty="0" smtClean="0"/>
              <a:t>z</a:t>
            </a:r>
            <a:r>
              <a:rPr lang="zh-CN" altLang="en-US" sz="1800" dirty="0" smtClean="0"/>
              <a:t>的值作为函数</a:t>
            </a:r>
            <a:r>
              <a:rPr lang="en-US" altLang="zh-CN" sz="1800" dirty="0" smtClean="0"/>
              <a:t>max</a:t>
            </a:r>
            <a:r>
              <a:rPr lang="zh-CN" altLang="en-US" sz="1800" dirty="0" smtClean="0"/>
              <a:t>的值返回到调用</a:t>
            </a:r>
            <a:r>
              <a:rPr lang="en-US" altLang="zh-CN" sz="1800" dirty="0" smtClean="0"/>
              <a:t>max</a:t>
            </a:r>
            <a:r>
              <a:rPr lang="zh-CN" altLang="en-US" sz="1800" dirty="0" smtClean="0"/>
              <a:t>的位置</a:t>
            </a:r>
          </a:p>
          <a:p>
            <a:r>
              <a:rPr lang="en-US" altLang="zh-CN" dirty="0" smtClean="0"/>
              <a:t>}                         </a:t>
            </a:r>
            <a:r>
              <a:rPr lang="en-US" altLang="zh-CN" dirty="0" smtClean="0"/>
              <a:t> </a:t>
            </a:r>
            <a:r>
              <a:rPr lang="en-US" altLang="zh-CN" sz="1800" dirty="0"/>
              <a:t>//</a:t>
            </a:r>
            <a:r>
              <a:rPr lang="zh-CN" altLang="en-US" sz="1800" dirty="0"/>
              <a:t>函数结束标志</a:t>
            </a:r>
          </a:p>
          <a:p>
            <a:r>
              <a:rPr lang="zh-CN" altLang="en-US" dirty="0" smtClean="0"/>
              <a:t> 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程序说明：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）本程序用到两个</a:t>
            </a:r>
            <a:r>
              <a:rPr lang="zh-CN" altLang="en-US" dirty="0" smtClean="0">
                <a:solidFill>
                  <a:srgbClr val="FF0000"/>
                </a:solidFill>
              </a:rPr>
              <a:t>函数：</a:t>
            </a:r>
            <a:r>
              <a:rPr lang="en-US" altLang="zh-CN" dirty="0" smtClean="0">
                <a:solidFill>
                  <a:srgbClr val="FF0000"/>
                </a:solidFill>
              </a:rPr>
              <a:t>main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en-US" altLang="zh-CN" dirty="0" smtClean="0">
                <a:solidFill>
                  <a:srgbClr val="FF0000"/>
                </a:solidFill>
              </a:rPr>
              <a:t>max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）变量、函数等的声明。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08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1.4.2  C</a:t>
            </a:r>
            <a:r>
              <a:rPr lang="zh-CN" altLang="zh-CN" b="1" dirty="0"/>
              <a:t>语言程序的</a:t>
            </a:r>
            <a:r>
              <a:rPr lang="zh-CN" altLang="zh-CN" b="1" dirty="0" smtClean="0"/>
              <a:t>结构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5076300" cy="5227608"/>
          </a:xfrm>
          <a:ln>
            <a:solidFill>
              <a:srgbClr val="C00000"/>
            </a:solidFill>
          </a:ln>
        </p:spPr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一般</a:t>
            </a:r>
            <a:r>
              <a:rPr lang="zh-CN" altLang="zh-CN" dirty="0"/>
              <a:t>地，一个</a:t>
            </a:r>
            <a:r>
              <a:rPr lang="en-US" altLang="zh-CN" dirty="0"/>
              <a:t>C</a:t>
            </a:r>
            <a:r>
              <a:rPr lang="zh-CN" altLang="zh-CN" dirty="0"/>
              <a:t>语言程序由一个源程序文件</a:t>
            </a:r>
            <a:r>
              <a:rPr lang="zh-CN" altLang="zh-CN" dirty="0" smtClean="0"/>
              <a:t>组成</a:t>
            </a:r>
            <a:endParaRPr lang="en-US" altLang="zh-CN" dirty="0" smtClean="0"/>
          </a:p>
          <a:p>
            <a:pPr marL="342900" indent="-342900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源程序</a:t>
            </a:r>
            <a:r>
              <a:rPr lang="zh-CN" altLang="zh-CN" dirty="0" smtClean="0"/>
              <a:t>主要</a:t>
            </a:r>
            <a:r>
              <a:rPr lang="zh-CN" altLang="zh-CN" dirty="0"/>
              <a:t>内容包括：</a:t>
            </a:r>
          </a:p>
          <a:p>
            <a:pPr>
              <a:lnSpc>
                <a:spcPct val="17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）头文件（一组</a:t>
            </a:r>
            <a:r>
              <a:rPr lang="en-US" altLang="zh-CN" dirty="0"/>
              <a:t>#include&lt;*.h&gt;</a:t>
            </a:r>
            <a:r>
              <a:rPr lang="zh-CN" altLang="zh-CN" dirty="0"/>
              <a:t>语句，也称包含文件）；</a:t>
            </a:r>
          </a:p>
          <a:p>
            <a:pPr>
              <a:lnSpc>
                <a:spcPct val="17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）用户自定义函数说明部分；</a:t>
            </a:r>
          </a:p>
          <a:p>
            <a:pPr>
              <a:lnSpc>
                <a:spcPct val="17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）全局变量定义；</a:t>
            </a:r>
          </a:p>
          <a:p>
            <a:pPr>
              <a:lnSpc>
                <a:spcPct val="17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 smtClean="0"/>
              <a:t>）</a:t>
            </a:r>
            <a:r>
              <a:rPr lang="zh-CN" altLang="en-US" dirty="0" smtClean="0"/>
              <a:t>主函数</a:t>
            </a:r>
            <a:r>
              <a:rPr lang="zh-CN" altLang="zh-CN" dirty="0" smtClean="0"/>
              <a:t>；</a:t>
            </a:r>
            <a:endParaRPr lang="zh-CN" altLang="zh-CN" dirty="0"/>
          </a:p>
          <a:p>
            <a:pPr>
              <a:lnSpc>
                <a:spcPct val="17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）用户自定义函数。</a:t>
            </a:r>
          </a:p>
          <a:p>
            <a:pPr marL="342900" indent="-342900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在主函数和用户自定义函数中，一般又包含了局部变量、若干个库函数、控制流程语句、用户函数的调用语句等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lnSpc>
                <a:spcPct val="17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设</a:t>
            </a:r>
            <a:r>
              <a:rPr lang="en-US" altLang="zh-CN" dirty="0"/>
              <a:t>fl()…fn()</a:t>
            </a:r>
            <a:r>
              <a:rPr lang="zh-CN" altLang="zh-CN" dirty="0"/>
              <a:t>代表用户自定义的函数，则</a:t>
            </a:r>
            <a:r>
              <a:rPr lang="en-US" altLang="zh-CN" dirty="0"/>
              <a:t>C</a:t>
            </a:r>
            <a:r>
              <a:rPr lang="zh-CN" altLang="zh-CN" dirty="0"/>
              <a:t>语言程序的一般形式可表达如下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7634376" y="1259457"/>
            <a:ext cx="3953189" cy="5371381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dirty="0"/>
              <a:t>头文件</a:t>
            </a:r>
            <a:r>
              <a:rPr lang="en-US" altLang="zh-CN" dirty="0"/>
              <a:t># include…</a:t>
            </a:r>
            <a:r>
              <a:rPr lang="zh-CN" altLang="zh-CN" dirty="0"/>
              <a:t>预处理命令</a:t>
            </a:r>
          </a:p>
          <a:p>
            <a:r>
              <a:rPr lang="zh-CN" altLang="en-US" dirty="0" smtClean="0"/>
              <a:t>函数</a:t>
            </a:r>
            <a:r>
              <a:rPr lang="zh-CN" altLang="en-US" dirty="0" smtClean="0"/>
              <a:t>声明</a:t>
            </a:r>
          </a:p>
          <a:p>
            <a:r>
              <a:rPr lang="zh-CN" altLang="en-US" dirty="0" smtClean="0"/>
              <a:t>全局变量</a:t>
            </a:r>
            <a:r>
              <a:rPr lang="zh-CN" altLang="en-US" dirty="0" smtClean="0"/>
              <a:t>定义</a:t>
            </a:r>
          </a:p>
          <a:p>
            <a:r>
              <a:rPr lang="en-US" altLang="zh-CN" dirty="0" smtClean="0"/>
              <a:t>main</a:t>
            </a:r>
            <a:r>
              <a:rPr lang="en-US" altLang="zh-CN" dirty="0" smtClean="0"/>
              <a:t>()</a:t>
            </a:r>
            <a:endParaRPr lang="zh-CN" altLang="en-US" dirty="0" smtClean="0"/>
          </a:p>
          <a:p>
            <a:r>
              <a:rPr lang="en-US" altLang="zh-CN" dirty="0" smtClean="0"/>
              <a:t>{</a:t>
            </a:r>
            <a:endParaRPr lang="zh-CN" altLang="en-US" dirty="0" smtClean="0"/>
          </a:p>
          <a:p>
            <a:r>
              <a:rPr lang="zh-CN" altLang="en-US" dirty="0" smtClean="0"/>
              <a:t>      局部变量定义</a:t>
            </a:r>
          </a:p>
          <a:p>
            <a:r>
              <a:rPr lang="zh-CN" altLang="en-US" dirty="0" smtClean="0"/>
              <a:t>      程序段</a:t>
            </a:r>
          </a:p>
          <a:p>
            <a:r>
              <a:rPr lang="en-US" altLang="zh-CN" dirty="0" smtClean="0"/>
              <a:t>}</a:t>
            </a:r>
            <a:endParaRPr lang="zh-CN" altLang="en-US" dirty="0" smtClean="0"/>
          </a:p>
          <a:p>
            <a:r>
              <a:rPr lang="en-US" altLang="zh-CN" dirty="0" err="1" smtClean="0"/>
              <a:t>fl</a:t>
            </a:r>
            <a:r>
              <a:rPr lang="en-US" altLang="zh-CN" dirty="0" smtClean="0"/>
              <a:t>()</a:t>
            </a:r>
            <a:endParaRPr lang="zh-CN" altLang="en-US" dirty="0" smtClean="0"/>
          </a:p>
          <a:p>
            <a:r>
              <a:rPr lang="en-US" altLang="zh-CN" dirty="0" smtClean="0"/>
              <a:t>{</a:t>
            </a:r>
            <a:endParaRPr lang="zh-CN" altLang="en-US" dirty="0" smtClean="0"/>
          </a:p>
          <a:p>
            <a:r>
              <a:rPr lang="zh-CN" altLang="en-US" dirty="0" smtClean="0"/>
              <a:t>      局部变量</a:t>
            </a:r>
          </a:p>
          <a:p>
            <a:r>
              <a:rPr lang="zh-CN" altLang="en-US" dirty="0" smtClean="0"/>
              <a:t>      程序段</a:t>
            </a:r>
          </a:p>
          <a:p>
            <a:r>
              <a:rPr lang="zh-CN" altLang="en-US" dirty="0" smtClean="0"/>
              <a:t>     </a:t>
            </a:r>
            <a:r>
              <a:rPr lang="en-US" altLang="zh-CN" dirty="0" smtClean="0"/>
              <a:t>}</a:t>
            </a:r>
            <a:endParaRPr lang="zh-CN" altLang="en-US" dirty="0" smtClean="0"/>
          </a:p>
          <a:p>
            <a:r>
              <a:rPr lang="zh-CN" altLang="en-US" dirty="0" smtClean="0"/>
              <a:t>    </a:t>
            </a:r>
            <a:r>
              <a:rPr lang="en-US" altLang="zh-CN" dirty="0" smtClean="0"/>
              <a:t>……</a:t>
            </a:r>
            <a:endParaRPr lang="zh-CN" altLang="en-US" dirty="0" smtClean="0"/>
          </a:p>
          <a:p>
            <a:r>
              <a:rPr lang="en-US" altLang="zh-CN" dirty="0" err="1" smtClean="0"/>
              <a:t>fn</a:t>
            </a:r>
            <a:r>
              <a:rPr lang="en-US" altLang="zh-CN" dirty="0" smtClean="0"/>
              <a:t>()</a:t>
            </a:r>
            <a:endParaRPr lang="zh-CN" altLang="en-US" dirty="0" smtClean="0"/>
          </a:p>
          <a:p>
            <a:r>
              <a:rPr lang="en-US" altLang="zh-CN" dirty="0" smtClean="0"/>
              <a:t>{</a:t>
            </a:r>
            <a:endParaRPr lang="zh-CN" altLang="en-US" dirty="0" smtClean="0"/>
          </a:p>
          <a:p>
            <a:r>
              <a:rPr lang="zh-CN" altLang="en-US" dirty="0" smtClean="0"/>
              <a:t>     局部变量</a:t>
            </a:r>
          </a:p>
          <a:p>
            <a:r>
              <a:rPr lang="zh-CN" altLang="en-US" dirty="0" smtClean="0"/>
              <a:t>     程序段</a:t>
            </a:r>
          </a:p>
          <a:p>
            <a:r>
              <a:rPr lang="en-US" altLang="zh-CN" dirty="0" smtClean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3185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1.5  C</a:t>
            </a:r>
            <a:r>
              <a:rPr lang="zh-CN" altLang="zh-CN" b="1" dirty="0"/>
              <a:t>语言字符集、标识符与</a:t>
            </a:r>
            <a:r>
              <a:rPr lang="zh-CN" altLang="zh-CN" b="1" dirty="0" smtClean="0"/>
              <a:t>关键字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11048070" cy="5227608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SzPct val="80000"/>
            </a:pPr>
            <a:r>
              <a:rPr lang="en-US" altLang="zh-CN" sz="2000" b="1" dirty="0"/>
              <a:t>1.5.2  </a:t>
            </a:r>
            <a:r>
              <a:rPr lang="en-US" altLang="zh-CN" sz="2000" b="1" dirty="0" smtClean="0"/>
              <a:t>C</a:t>
            </a:r>
            <a:r>
              <a:rPr lang="zh-CN" altLang="en-US" sz="2000" b="1" dirty="0" smtClean="0"/>
              <a:t>语言字符集</a:t>
            </a:r>
            <a:endParaRPr lang="zh-CN" altLang="zh-CN" sz="2000" b="1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2000" dirty="0" smtClean="0"/>
              <a:t>C</a:t>
            </a:r>
            <a:r>
              <a:rPr lang="zh-CN" altLang="zh-CN" sz="2000" dirty="0" smtClean="0"/>
              <a:t>语言的</a:t>
            </a:r>
            <a:r>
              <a:rPr lang="zh-CN" altLang="zh-CN" sz="2000" dirty="0"/>
              <a:t>基本字符集</a:t>
            </a:r>
            <a:r>
              <a:rPr lang="zh-CN" altLang="zh-CN" sz="2000" dirty="0" smtClean="0"/>
              <a:t>包括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英文</a:t>
            </a:r>
            <a:r>
              <a:rPr lang="zh-CN" altLang="zh-CN" sz="2000" dirty="0"/>
              <a:t>字母、阿拉伯数字以及其他一些</a:t>
            </a:r>
            <a:r>
              <a:rPr lang="zh-CN" altLang="zh-CN" sz="2000" dirty="0" smtClean="0"/>
              <a:t>符号。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）英文字母：大小写各</a:t>
            </a:r>
            <a:r>
              <a:rPr lang="en-US" altLang="zh-CN" sz="2000" dirty="0"/>
              <a:t>26</a:t>
            </a:r>
            <a:r>
              <a:rPr lang="zh-CN" altLang="zh-CN" sz="2000" dirty="0"/>
              <a:t>个，共计</a:t>
            </a:r>
            <a:r>
              <a:rPr lang="en-US" altLang="zh-CN" sz="2000" dirty="0"/>
              <a:t>52</a:t>
            </a:r>
            <a:r>
              <a:rPr lang="zh-CN" altLang="zh-CN" sz="2000" dirty="0"/>
              <a:t>个。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）阿拉伯数字：</a:t>
            </a:r>
            <a:r>
              <a:rPr lang="en-US" altLang="zh-CN" sz="2000" dirty="0" smtClean="0"/>
              <a:t>O-9</a:t>
            </a:r>
            <a:r>
              <a:rPr lang="zh-CN" altLang="zh-CN" sz="2000" dirty="0"/>
              <a:t>，共计</a:t>
            </a:r>
            <a:r>
              <a:rPr lang="en-US" altLang="zh-CN" sz="2000" dirty="0"/>
              <a:t>10</a:t>
            </a:r>
            <a:r>
              <a:rPr lang="zh-CN" altLang="zh-CN" sz="2000" dirty="0"/>
              <a:t>个。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）下划线：</a:t>
            </a:r>
            <a:r>
              <a:rPr lang="en-US" altLang="zh-CN" sz="2000" dirty="0"/>
              <a:t>_</a:t>
            </a:r>
            <a:r>
              <a:rPr lang="zh-CN" altLang="zh-CN" sz="2000" dirty="0"/>
              <a:t>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）其他一些特殊符号：</a:t>
            </a:r>
          </a:p>
          <a:p>
            <a:r>
              <a:rPr lang="en-US" altLang="zh-CN" sz="2000" b="1" dirty="0"/>
              <a:t>+       -       *       /       %      ++        --        &lt;      &gt;    </a:t>
            </a:r>
            <a:r>
              <a:rPr lang="en-US" altLang="zh-CN" sz="2000" b="1" dirty="0" smtClean="0"/>
              <a:t>   </a:t>
            </a:r>
            <a:r>
              <a:rPr lang="en-US" altLang="zh-CN" sz="2000" b="1" dirty="0"/>
              <a:t>=</a:t>
            </a:r>
            <a:endParaRPr lang="zh-CN" altLang="zh-CN" sz="2000" b="1" dirty="0"/>
          </a:p>
          <a:p>
            <a:r>
              <a:rPr lang="en-US" altLang="zh-CN" sz="2000" b="1" dirty="0"/>
              <a:t>&gt;=      &lt;=      ==      !=      |      &amp;         !          ||    &amp;&amp;      ^</a:t>
            </a:r>
            <a:endParaRPr lang="zh-CN" altLang="zh-CN" sz="2000" b="1" dirty="0"/>
          </a:p>
          <a:p>
            <a:r>
              <a:rPr lang="en-US" altLang="zh-CN" sz="2000" b="1" dirty="0"/>
              <a:t>~        &amp;=     (       )       [      ]         {          }       \</a:t>
            </a:r>
            <a:endParaRPr lang="zh-CN" altLang="zh-CN" sz="2000" b="1" dirty="0"/>
          </a:p>
          <a:p>
            <a:r>
              <a:rPr lang="en-US" altLang="zh-CN" sz="2000" b="1" dirty="0"/>
              <a:t>?        :      .        ,      ;      #         </a:t>
            </a:r>
            <a:r>
              <a:rPr lang="en-US" altLang="zh-CN" sz="2000" b="1" i="1" dirty="0"/>
              <a:t>"        </a:t>
            </a:r>
            <a:r>
              <a:rPr lang="en-US" altLang="zh-CN" sz="2000" b="1" i="1" dirty="0" smtClean="0"/>
              <a:t>  '      </a:t>
            </a:r>
            <a:r>
              <a:rPr lang="en-US" altLang="zh-CN" sz="2000" b="1" i="1" dirty="0" smtClean="0"/>
              <a:t>-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2681763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课程简介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475" y="1250830"/>
            <a:ext cx="11309231" cy="5184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/>
              <a:t>1</a:t>
            </a:r>
            <a:r>
              <a:rPr lang="zh-CN" altLang="en-US" sz="2000" dirty="0"/>
              <a:t>、课程简介（</a:t>
            </a:r>
            <a:r>
              <a:rPr lang="en-US" altLang="zh-CN" sz="2000" dirty="0"/>
              <a:t>C</a:t>
            </a:r>
            <a:r>
              <a:rPr lang="zh-CN" altLang="en-US" sz="2000" dirty="0"/>
              <a:t>语言程序设计</a:t>
            </a:r>
            <a:r>
              <a:rPr lang="zh-CN" altLang="en-US" sz="2000" dirty="0" smtClean="0"/>
              <a:t>）</a:t>
            </a:r>
          </a:p>
          <a:p>
            <a:r>
              <a:rPr lang="zh-CN" altLang="en-US" sz="2000" dirty="0" smtClean="0"/>
              <a:t>计算机的组成：硬件部分</a:t>
            </a:r>
            <a:r>
              <a:rPr lang="en-US" altLang="zh-CN" sz="2000" dirty="0" smtClean="0"/>
              <a:t>+</a:t>
            </a:r>
            <a:r>
              <a:rPr lang="zh-CN" altLang="en-US" sz="2000" dirty="0" smtClean="0"/>
              <a:t>软件部分</a:t>
            </a:r>
            <a:endParaRPr lang="en-US" altLang="zh-CN" sz="2000" dirty="0" smtClean="0"/>
          </a:p>
          <a:p>
            <a:r>
              <a:rPr lang="zh-CN" altLang="en-US" sz="2000" dirty="0" smtClean="0"/>
              <a:t>程序：</a:t>
            </a:r>
            <a:r>
              <a:rPr lang="zh-CN" altLang="en-US" sz="2000" dirty="0" smtClean="0"/>
              <a:t>解决问题</a:t>
            </a:r>
            <a:r>
              <a:rPr lang="zh-CN" altLang="en-US" sz="2000" dirty="0" smtClean="0"/>
              <a:t>代码</a:t>
            </a:r>
            <a:r>
              <a:rPr lang="zh-CN" altLang="en-US" sz="2000" dirty="0"/>
              <a:t>的</a:t>
            </a:r>
            <a:endParaRPr lang="en-US" altLang="zh-CN" sz="2000" dirty="0" smtClean="0"/>
          </a:p>
          <a:p>
            <a:r>
              <a:rPr lang="zh-CN" altLang="en-US" sz="2000" dirty="0" smtClean="0"/>
              <a:t>程序设计语言：</a:t>
            </a:r>
            <a:endParaRPr lang="en-US" altLang="zh-CN" sz="2000" dirty="0" smtClean="0"/>
          </a:p>
          <a:p>
            <a:r>
              <a:rPr lang="en-US" altLang="zh-CN" sz="2000" dirty="0" smtClean="0"/>
              <a:t>C</a:t>
            </a:r>
            <a:r>
              <a:rPr lang="zh-CN" altLang="zh-CN" sz="2000" dirty="0" smtClean="0"/>
              <a:t>语言</a:t>
            </a:r>
            <a:r>
              <a:rPr lang="zh-CN" altLang="en-US" sz="2000" dirty="0" smtClean="0"/>
              <a:t>：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000" dirty="0" smtClean="0"/>
              <a:t>C</a:t>
            </a:r>
            <a:r>
              <a:rPr lang="zh-CN" altLang="en-US" sz="2000" dirty="0"/>
              <a:t>语言是当今使用最广泛的高级语言，是操作系统、编译系统等大型复杂系统的首选语言。实践证明，用该语言编写的程序，灵活、方便、简洁、高效、数据结构丰富、功能齐全。</a:t>
            </a:r>
            <a:r>
              <a:rPr lang="en-US" altLang="zh-CN" sz="2000" dirty="0"/>
              <a:t>C</a:t>
            </a:r>
            <a:r>
              <a:rPr lang="zh-CN" altLang="en-US" sz="2000" dirty="0"/>
              <a:t>语言自问世以来，很快就流行于全世界，并为各种规模的通用计算机所必备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000" dirty="0" smtClean="0"/>
              <a:t>同时</a:t>
            </a:r>
            <a:r>
              <a:rPr lang="zh-CN" altLang="en-US" sz="2000" dirty="0"/>
              <a:t>，</a:t>
            </a:r>
            <a:r>
              <a:rPr lang="en-US" altLang="zh-CN" sz="2000" dirty="0"/>
              <a:t>C</a:t>
            </a:r>
            <a:r>
              <a:rPr lang="zh-CN" altLang="en-US" sz="2000" dirty="0"/>
              <a:t>语言以其灵活方便的特点，成为培养学生计算机语言思维，了解计算机编程思想的最佳语言，它已被当今国内外众多主要高校列为各理工科专业必修课程。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89471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1.5  C</a:t>
            </a:r>
            <a:r>
              <a:rPr lang="zh-CN" altLang="zh-CN" b="1" dirty="0"/>
              <a:t>语言字符集、标识符与</a:t>
            </a:r>
            <a:r>
              <a:rPr lang="zh-CN" altLang="zh-CN" b="1" dirty="0" smtClean="0"/>
              <a:t>关键字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11048070" cy="5227608"/>
          </a:xfrm>
        </p:spPr>
        <p:txBody>
          <a:bodyPr>
            <a:noAutofit/>
          </a:bodyPr>
          <a:lstStyle/>
          <a:p>
            <a:r>
              <a:rPr lang="en-US" altLang="zh-CN" sz="1800" b="1" dirty="0" smtClean="0"/>
              <a:t>1.5.2  </a:t>
            </a:r>
            <a:r>
              <a:rPr lang="zh-CN" altLang="zh-CN" sz="1800" b="1" dirty="0"/>
              <a:t>标识符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标识符</a:t>
            </a:r>
            <a:r>
              <a:rPr lang="zh-CN" altLang="zh-CN" sz="1800" dirty="0"/>
              <a:t>是指对变量、符号常量、函数等命名的有效字符序列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标识符</a:t>
            </a:r>
            <a:r>
              <a:rPr lang="zh-CN" altLang="en-US" sz="1800" dirty="0" smtClean="0"/>
              <a:t>：</a:t>
            </a:r>
            <a:r>
              <a:rPr lang="zh-CN" altLang="zh-CN" sz="1800" dirty="0" smtClean="0"/>
              <a:t>由</a:t>
            </a:r>
            <a:r>
              <a:rPr lang="zh-CN" altLang="zh-CN" sz="1800" dirty="0"/>
              <a:t>字母、数字和下划线组成，其中第一个字符必须是字母或下划线。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合法</a:t>
            </a:r>
            <a:r>
              <a:rPr lang="zh-CN" altLang="zh-CN" sz="1800" dirty="0"/>
              <a:t>标识符：</a:t>
            </a:r>
            <a:r>
              <a:rPr lang="en-US" altLang="zh-CN" sz="1800" dirty="0"/>
              <a:t>age</a:t>
            </a:r>
            <a:r>
              <a:rPr lang="zh-CN" altLang="zh-CN" sz="1800" dirty="0"/>
              <a:t>，</a:t>
            </a:r>
            <a:r>
              <a:rPr lang="en-US" altLang="zh-CN" sz="1800" dirty="0"/>
              <a:t>average</a:t>
            </a:r>
            <a:r>
              <a:rPr lang="zh-CN" altLang="zh-CN" sz="1800" dirty="0"/>
              <a:t>，</a:t>
            </a:r>
            <a:r>
              <a:rPr lang="en-US" altLang="zh-CN" sz="1800" dirty="0"/>
              <a:t>sum</a:t>
            </a:r>
            <a:r>
              <a:rPr lang="zh-CN" altLang="zh-CN" sz="1800" dirty="0"/>
              <a:t>，</a:t>
            </a:r>
            <a:r>
              <a:rPr lang="en-US" altLang="zh-CN" sz="1800" dirty="0"/>
              <a:t>i</a:t>
            </a:r>
            <a:r>
              <a:rPr lang="zh-CN" altLang="zh-CN" sz="1800" dirty="0"/>
              <a:t>，</a:t>
            </a:r>
            <a:r>
              <a:rPr lang="en-US" altLang="zh-CN" sz="1800" dirty="0"/>
              <a:t>x</a:t>
            </a:r>
            <a:r>
              <a:rPr lang="zh-CN" altLang="zh-CN" sz="1800" dirty="0"/>
              <a:t>，</a:t>
            </a:r>
            <a:r>
              <a:rPr lang="en-US" altLang="zh-CN" sz="1800" dirty="0"/>
              <a:t>day</a:t>
            </a:r>
            <a:r>
              <a:rPr lang="zh-CN" altLang="zh-CN" sz="1800" dirty="0"/>
              <a:t>，</a:t>
            </a:r>
            <a:r>
              <a:rPr lang="en-US" altLang="zh-CN" sz="1800" dirty="0"/>
              <a:t>student</a:t>
            </a:r>
            <a:r>
              <a:rPr lang="zh-CN" altLang="zh-CN" sz="1800" dirty="0"/>
              <a:t>，</a:t>
            </a:r>
            <a:r>
              <a:rPr lang="en-US" altLang="zh-CN" sz="1800" dirty="0"/>
              <a:t>arr</a:t>
            </a:r>
            <a:r>
              <a:rPr lang="zh-CN" altLang="zh-CN" sz="1800" dirty="0"/>
              <a:t>，</a:t>
            </a:r>
            <a:r>
              <a:rPr lang="en-US" altLang="zh-CN" sz="1800" dirty="0"/>
              <a:t>_</a:t>
            </a:r>
            <a:r>
              <a:rPr lang="en-US" altLang="zh-CN" sz="1800" dirty="0" smtClean="0"/>
              <a:t>high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不</a:t>
            </a:r>
            <a:r>
              <a:rPr lang="zh-CN" altLang="zh-CN" sz="1800" dirty="0"/>
              <a:t>合法标识符：</a:t>
            </a:r>
            <a:r>
              <a:rPr lang="en-US" altLang="zh-CN" sz="1800" dirty="0"/>
              <a:t>a-b</a:t>
            </a:r>
            <a:r>
              <a:rPr lang="zh-CN" altLang="zh-CN" sz="1800" dirty="0"/>
              <a:t>，</a:t>
            </a:r>
            <a:r>
              <a:rPr lang="en-US" altLang="zh-CN" sz="1800" dirty="0"/>
              <a:t>$238</a:t>
            </a:r>
            <a:r>
              <a:rPr lang="zh-CN" altLang="zh-CN" sz="1800" dirty="0"/>
              <a:t>，</a:t>
            </a:r>
            <a:r>
              <a:rPr lang="en-US" altLang="zh-CN" sz="1800" dirty="0"/>
              <a:t>#au,a*b</a:t>
            </a:r>
            <a:r>
              <a:rPr lang="zh-CN" altLang="zh-CN" sz="1800" dirty="0"/>
              <a:t>，</a:t>
            </a:r>
            <a:r>
              <a:rPr lang="en-US" altLang="zh-CN" sz="1800" dirty="0"/>
              <a:t>6abc</a:t>
            </a:r>
            <a:endParaRPr lang="zh-CN" altLang="zh-CN" sz="1800" dirty="0"/>
          </a:p>
          <a:p>
            <a:r>
              <a:rPr lang="en-US" altLang="zh-CN" sz="1800" b="1" dirty="0"/>
              <a:t>1.5.3 </a:t>
            </a:r>
            <a:r>
              <a:rPr lang="zh-CN" altLang="zh-CN" sz="1800" b="1" dirty="0"/>
              <a:t>关键字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/>
              <a:t>关键字是指在程序设计语言中事先定义好的，具有特定含义的标识符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根据</a:t>
            </a:r>
            <a:r>
              <a:rPr lang="en-US" altLang="zh-CN" sz="1800" dirty="0"/>
              <a:t>ANSI</a:t>
            </a:r>
            <a:r>
              <a:rPr lang="zh-CN" altLang="zh-CN" sz="1800" dirty="0"/>
              <a:t>标准，</a:t>
            </a:r>
            <a:r>
              <a:rPr lang="en-US" altLang="zh-CN" sz="1800" dirty="0"/>
              <a:t>C</a:t>
            </a:r>
            <a:r>
              <a:rPr lang="zh-CN" altLang="zh-CN" sz="1800" dirty="0"/>
              <a:t>语言可使用以下</a:t>
            </a:r>
            <a:r>
              <a:rPr lang="en-US" altLang="zh-CN" sz="1800" dirty="0"/>
              <a:t>32</a:t>
            </a:r>
            <a:r>
              <a:rPr lang="zh-CN" altLang="zh-CN" sz="1800" dirty="0"/>
              <a:t>个关键字：</a:t>
            </a:r>
          </a:p>
          <a:p>
            <a:pPr>
              <a:buClr>
                <a:srgbClr val="FF0000"/>
              </a:buClr>
              <a:buSzPct val="80000"/>
            </a:pPr>
            <a:r>
              <a:rPr lang="en-US" altLang="zh-CN" sz="1800" dirty="0"/>
              <a:t>auto      break     case     </a:t>
            </a:r>
            <a:r>
              <a:rPr lang="en-US" altLang="zh-CN" sz="1800" dirty="0" smtClean="0"/>
              <a:t>  char     </a:t>
            </a:r>
            <a:r>
              <a:rPr lang="en-US" altLang="zh-CN" sz="1800" dirty="0" err="1"/>
              <a:t>const</a:t>
            </a:r>
            <a:r>
              <a:rPr lang="en-US" altLang="zh-CN" sz="1800" dirty="0"/>
              <a:t>   </a:t>
            </a:r>
            <a:r>
              <a:rPr lang="en-US" altLang="zh-CN" sz="1800" dirty="0" smtClean="0"/>
              <a:t>  </a:t>
            </a:r>
            <a:r>
              <a:rPr lang="en-US" altLang="zh-CN" sz="1800" dirty="0"/>
              <a:t>continue   </a:t>
            </a:r>
            <a:r>
              <a:rPr lang="en-US" altLang="zh-CN" sz="1800" dirty="0" smtClean="0"/>
              <a:t>  </a:t>
            </a:r>
            <a:r>
              <a:rPr lang="en-US" altLang="zh-CN" sz="1800" dirty="0"/>
              <a:t>default    do</a:t>
            </a:r>
            <a:endParaRPr lang="zh-CN" altLang="zh-CN" sz="1800" dirty="0"/>
          </a:p>
          <a:p>
            <a:pPr>
              <a:buClr>
                <a:srgbClr val="FF0000"/>
              </a:buClr>
              <a:buSzPct val="80000"/>
            </a:pPr>
            <a:r>
              <a:rPr lang="en-US" altLang="zh-CN" sz="1800" dirty="0"/>
              <a:t>double    else      </a:t>
            </a:r>
            <a:r>
              <a:rPr lang="en-US" altLang="zh-CN" sz="1800" dirty="0" err="1"/>
              <a:t>enum</a:t>
            </a:r>
            <a:r>
              <a:rPr lang="en-US" altLang="zh-CN" sz="1800" dirty="0"/>
              <a:t>     </a:t>
            </a:r>
            <a:r>
              <a:rPr lang="en-US" altLang="zh-CN" sz="1800" dirty="0" smtClean="0"/>
              <a:t>  extern   </a:t>
            </a:r>
            <a:r>
              <a:rPr lang="en-US" altLang="zh-CN" sz="1800" dirty="0"/>
              <a:t>float    </a:t>
            </a:r>
            <a:r>
              <a:rPr lang="en-US" altLang="zh-CN" sz="1800" dirty="0" smtClean="0"/>
              <a:t> for          </a:t>
            </a:r>
            <a:r>
              <a:rPr lang="en-US" altLang="zh-CN" sz="1800" dirty="0" err="1"/>
              <a:t>goto</a:t>
            </a:r>
            <a:r>
              <a:rPr lang="en-US" altLang="zh-CN" sz="1800" dirty="0"/>
              <a:t>     </a:t>
            </a:r>
            <a:r>
              <a:rPr lang="en-US" altLang="zh-CN" sz="1800" dirty="0" smtClean="0"/>
              <a:t>  </a:t>
            </a:r>
            <a:r>
              <a:rPr lang="en-US" altLang="zh-CN" sz="1800" dirty="0"/>
              <a:t>if</a:t>
            </a:r>
            <a:endParaRPr lang="zh-CN" altLang="zh-CN" sz="1800" dirty="0"/>
          </a:p>
          <a:p>
            <a:pPr>
              <a:buClr>
                <a:srgbClr val="FF0000"/>
              </a:buClr>
              <a:buSzPct val="80000"/>
            </a:pPr>
            <a:r>
              <a:rPr lang="en-US" altLang="zh-CN" sz="1800" dirty="0"/>
              <a:t>int       long    </a:t>
            </a:r>
            <a:r>
              <a:rPr lang="en-US" altLang="zh-CN" sz="1800" dirty="0" smtClean="0"/>
              <a:t>  </a:t>
            </a:r>
            <a:r>
              <a:rPr lang="en-US" altLang="zh-CN" sz="1800" dirty="0"/>
              <a:t>register   return   short   </a:t>
            </a:r>
            <a:r>
              <a:rPr lang="en-US" altLang="zh-CN" sz="1800" dirty="0" smtClean="0"/>
              <a:t>  </a:t>
            </a:r>
            <a:r>
              <a:rPr lang="en-US" altLang="zh-CN" sz="1800" dirty="0"/>
              <a:t>signed       </a:t>
            </a:r>
            <a:r>
              <a:rPr lang="en-US" altLang="zh-CN" sz="1800" dirty="0" err="1"/>
              <a:t>sizeof</a:t>
            </a:r>
            <a:r>
              <a:rPr lang="en-US" altLang="zh-CN" sz="1800" dirty="0"/>
              <a:t>   </a:t>
            </a:r>
            <a:r>
              <a:rPr lang="en-US" altLang="zh-CN" sz="1800" dirty="0" smtClean="0"/>
              <a:t>  static</a:t>
            </a:r>
            <a:endParaRPr lang="zh-CN" altLang="zh-CN" sz="1800" dirty="0"/>
          </a:p>
          <a:p>
            <a:r>
              <a:rPr lang="en-US" altLang="zh-CN" sz="1800" dirty="0"/>
              <a:t>struct    switch   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typedef</a:t>
            </a:r>
            <a:r>
              <a:rPr lang="en-US" altLang="zh-CN" sz="1800" dirty="0" smtClean="0"/>
              <a:t>    </a:t>
            </a:r>
            <a:r>
              <a:rPr lang="en-US" altLang="zh-CN" sz="1800" dirty="0"/>
              <a:t>union    unsigned </a:t>
            </a:r>
            <a:r>
              <a:rPr lang="en-US" altLang="zh-CN" sz="1800" dirty="0" smtClean="0"/>
              <a:t>  </a:t>
            </a:r>
            <a:r>
              <a:rPr lang="en-US" altLang="zh-CN" sz="1800" dirty="0"/>
              <a:t>void       </a:t>
            </a:r>
            <a:r>
              <a:rPr lang="en-US" altLang="zh-CN" sz="1800" dirty="0" smtClean="0"/>
              <a:t> volatile   </a:t>
            </a:r>
            <a:r>
              <a:rPr lang="en-US" altLang="zh-CN" sz="1800" dirty="0"/>
              <a:t>while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672973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1.6  </a:t>
            </a:r>
            <a:r>
              <a:rPr lang="zh-CN" altLang="zh-CN" b="1" dirty="0"/>
              <a:t>用</a:t>
            </a:r>
            <a:r>
              <a:rPr lang="en-US" altLang="zh-CN" b="1" dirty="0"/>
              <a:t>C</a:t>
            </a:r>
            <a:r>
              <a:rPr lang="zh-CN" altLang="zh-CN" b="1" dirty="0"/>
              <a:t>语言求解问题的</a:t>
            </a:r>
            <a:r>
              <a:rPr lang="zh-CN" altLang="zh-CN" b="1" dirty="0" smtClean="0"/>
              <a:t>过程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6792957" cy="5227608"/>
          </a:xfrm>
        </p:spPr>
        <p:txBody>
          <a:bodyPr>
            <a:normAutofit fontScale="70000" lnSpcReduction="20000"/>
          </a:bodyPr>
          <a:lstStyle/>
          <a:p>
            <a:pPr marL="180975" indent="-18097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编写源程序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编译程序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连接形成</a:t>
            </a:r>
            <a:r>
              <a:rPr lang="zh-CN" altLang="zh-CN" dirty="0"/>
              <a:t>可执行</a:t>
            </a:r>
            <a:r>
              <a:rPr lang="zh-CN" altLang="zh-CN" dirty="0" smtClean="0"/>
              <a:t>程序</a:t>
            </a:r>
            <a:endParaRPr lang="en-US" altLang="zh-CN" dirty="0" smtClean="0"/>
          </a:p>
          <a:p>
            <a:pPr marL="180975" indent="-18097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结合</a:t>
            </a:r>
            <a:r>
              <a:rPr lang="zh-CN" altLang="zh-CN" dirty="0"/>
              <a:t>一个例子来说明运行</a:t>
            </a:r>
            <a:r>
              <a:rPr lang="en-US" altLang="zh-CN" dirty="0"/>
              <a:t>C</a:t>
            </a:r>
            <a:r>
              <a:rPr lang="zh-CN" altLang="zh-CN" dirty="0"/>
              <a:t>语言程序的步骤和</a:t>
            </a:r>
            <a:r>
              <a:rPr lang="zh-CN" altLang="zh-CN" dirty="0" smtClean="0"/>
              <a:t>方法</a:t>
            </a:r>
            <a:endParaRPr lang="zh-CN" altLang="zh-CN" dirty="0"/>
          </a:p>
          <a:p>
            <a:pPr>
              <a:lnSpc>
                <a:spcPct val="160000"/>
              </a:lnSpc>
            </a:pPr>
            <a:r>
              <a:rPr lang="zh-CN" altLang="zh-CN" dirty="0"/>
              <a:t>例</a:t>
            </a:r>
            <a:r>
              <a:rPr lang="en-US" altLang="zh-CN" dirty="0"/>
              <a:t>1.4  </a:t>
            </a:r>
            <a:r>
              <a:rPr lang="zh-CN" altLang="zh-CN" dirty="0"/>
              <a:t>求</a:t>
            </a:r>
            <a:r>
              <a:rPr lang="en-US" altLang="zh-CN" dirty="0" smtClean="0"/>
              <a:t>1-100</a:t>
            </a:r>
            <a:r>
              <a:rPr lang="zh-CN" altLang="zh-CN" dirty="0"/>
              <a:t>之间所有奇数的和。</a:t>
            </a:r>
          </a:p>
          <a:p>
            <a:pPr>
              <a:lnSpc>
                <a:spcPct val="16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问题分析与算法设计</a:t>
            </a:r>
          </a:p>
          <a:p>
            <a:pPr marL="180975" indent="-18097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本问题求在一定范围内</a:t>
            </a:r>
            <a:r>
              <a:rPr lang="en-US" altLang="zh-CN" dirty="0"/>
              <a:t>(</a:t>
            </a:r>
            <a:r>
              <a:rPr lang="en-US" altLang="zh-CN" dirty="0"/>
              <a:t>1-l00</a:t>
            </a:r>
            <a:r>
              <a:rPr lang="en-US" altLang="zh-CN" dirty="0"/>
              <a:t>)</a:t>
            </a:r>
            <a:r>
              <a:rPr lang="zh-CN" altLang="zh-CN" dirty="0"/>
              <a:t>、满足一定条件（奇数）的若干整数的和，是一个</a:t>
            </a:r>
            <a:r>
              <a:rPr lang="zh-CN" altLang="zh-CN" dirty="0">
                <a:solidFill>
                  <a:srgbClr val="FF0000"/>
                </a:solidFill>
              </a:rPr>
              <a:t>求累加和的问题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180975" indent="-18097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这</a:t>
            </a:r>
            <a:r>
              <a:rPr lang="zh-CN" altLang="zh-CN" dirty="0"/>
              <a:t>类问题的基本求解</a:t>
            </a:r>
            <a:r>
              <a:rPr lang="zh-CN" altLang="zh-CN" dirty="0" smtClean="0"/>
              <a:t>方法：</a:t>
            </a:r>
            <a:r>
              <a:rPr lang="zh-CN" altLang="zh-CN" dirty="0"/>
              <a:t>设置一个变量</a:t>
            </a:r>
            <a:r>
              <a:rPr lang="en-US" altLang="zh-CN" dirty="0"/>
              <a:t>(</a:t>
            </a:r>
            <a:r>
              <a:rPr lang="zh-CN" altLang="zh-CN" dirty="0"/>
              <a:t>如</a:t>
            </a:r>
            <a:r>
              <a:rPr lang="en-US" altLang="zh-CN" dirty="0"/>
              <a:t>sum)</a:t>
            </a:r>
            <a:r>
              <a:rPr lang="zh-CN" altLang="zh-CN" dirty="0"/>
              <a:t>，将其初值置为</a:t>
            </a:r>
            <a:r>
              <a:rPr lang="en-US" altLang="zh-CN" dirty="0"/>
              <a:t>0</a:t>
            </a:r>
            <a:r>
              <a:rPr lang="zh-CN" altLang="zh-CN" dirty="0"/>
              <a:t>，再在指定范围</a:t>
            </a:r>
            <a:r>
              <a:rPr lang="en-US" altLang="zh-CN" dirty="0"/>
              <a:t>(</a:t>
            </a:r>
            <a:r>
              <a:rPr lang="en-US" altLang="zh-CN" dirty="0" smtClean="0"/>
              <a:t>1-100</a:t>
            </a:r>
            <a:r>
              <a:rPr lang="en-US" altLang="zh-CN" dirty="0"/>
              <a:t>)</a:t>
            </a:r>
            <a:r>
              <a:rPr lang="zh-CN" altLang="zh-CN" dirty="0"/>
              <a:t>内寻找满足条件</a:t>
            </a:r>
            <a:r>
              <a:rPr lang="en-US" altLang="zh-CN" dirty="0"/>
              <a:t>(</a:t>
            </a:r>
            <a:r>
              <a:rPr lang="zh-CN" altLang="zh-CN" dirty="0"/>
              <a:t>奇数</a:t>
            </a:r>
            <a:r>
              <a:rPr lang="en-US" altLang="zh-CN" dirty="0"/>
              <a:t>)</a:t>
            </a:r>
            <a:r>
              <a:rPr lang="zh-CN" altLang="zh-CN" dirty="0"/>
              <a:t>的整数，将它们一个一个累加到</a:t>
            </a:r>
            <a:r>
              <a:rPr lang="en-US" altLang="zh-CN" dirty="0"/>
              <a:t>sum</a:t>
            </a:r>
            <a:r>
              <a:rPr lang="zh-CN" altLang="zh-CN" dirty="0"/>
              <a:t>中。为了处理方便，将正在查找的整数也用一个变量表示</a:t>
            </a:r>
            <a:r>
              <a:rPr lang="en-US" altLang="zh-CN" dirty="0"/>
              <a:t>(</a:t>
            </a:r>
            <a:r>
              <a:rPr lang="zh-CN" altLang="zh-CN" dirty="0"/>
              <a:t>如</a:t>
            </a:r>
            <a:r>
              <a:rPr lang="en-US" altLang="zh-CN" dirty="0"/>
              <a:t>i)</a:t>
            </a:r>
            <a:r>
              <a:rPr lang="zh-CN" altLang="zh-CN" dirty="0"/>
              <a:t>。所以，一次累加过程的</a:t>
            </a:r>
            <a:r>
              <a:rPr lang="en-US" altLang="zh-CN" dirty="0"/>
              <a:t>C</a:t>
            </a:r>
            <a:r>
              <a:rPr lang="zh-CN" altLang="zh-CN" dirty="0"/>
              <a:t>语言语句为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>
              <a:lnSpc>
                <a:spcPct val="160000"/>
              </a:lnSpc>
              <a:buClr>
                <a:srgbClr val="FF0000"/>
              </a:buClr>
              <a:buSzPct val="80000"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en-US" altLang="zh-CN" dirty="0" smtClean="0"/>
              <a:t>sum=</a:t>
            </a:r>
            <a:r>
              <a:rPr lang="en-US" altLang="zh-CN" dirty="0" err="1" smtClean="0"/>
              <a:t>sum+i</a:t>
            </a:r>
            <a:r>
              <a:rPr lang="en-US" altLang="zh-CN" dirty="0"/>
              <a:t>;</a:t>
            </a:r>
            <a:endParaRPr lang="zh-CN" altLang="zh-CN" dirty="0"/>
          </a:p>
          <a:p>
            <a:pPr>
              <a:lnSpc>
                <a:spcPct val="160000"/>
              </a:lnSpc>
            </a:pPr>
            <a:r>
              <a:rPr lang="en-US" altLang="zh-CN" dirty="0" smtClean="0"/>
              <a:t>  </a:t>
            </a:r>
            <a:r>
              <a:rPr lang="zh-CN" altLang="zh-CN" dirty="0" smtClean="0"/>
              <a:t>它</a:t>
            </a:r>
            <a:r>
              <a:rPr lang="zh-CN" altLang="zh-CN" dirty="0"/>
              <a:t>表示把</a:t>
            </a:r>
            <a:r>
              <a:rPr lang="en-US" altLang="zh-CN" dirty="0"/>
              <a:t>sum</a:t>
            </a:r>
            <a:r>
              <a:rPr lang="zh-CN" altLang="zh-CN" dirty="0"/>
              <a:t>的值加上</a:t>
            </a:r>
            <a:r>
              <a:rPr lang="en-US" altLang="zh-CN" dirty="0"/>
              <a:t>i</a:t>
            </a:r>
            <a:r>
              <a:rPr lang="zh-CN" altLang="zh-CN" dirty="0"/>
              <a:t>后再重新赋给</a:t>
            </a:r>
            <a:r>
              <a:rPr lang="en-US" altLang="zh-CN" dirty="0"/>
              <a:t>sum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470475" y="143198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/>
          </p:nvPr>
        </p:nvGraphicFramePr>
        <p:xfrm>
          <a:off x="8048445" y="1431985"/>
          <a:ext cx="3683480" cy="481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1" r:id="rId3" imgW="3876040" imgH="4812846" progId="Visio.Drawing.11">
                  <p:embed/>
                </p:oleObj>
              </mc:Choice>
              <mc:Fallback>
                <p:oleObj r:id="rId3" imgW="3876040" imgH="4812846" progId="Visio.Drawing.11">
                  <p:embed/>
                  <p:pic>
                    <p:nvPicPr>
                      <p:cNvPr id="5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445" y="1431985"/>
                        <a:ext cx="3683480" cy="48101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3467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1.6  </a:t>
            </a:r>
            <a:r>
              <a:rPr lang="zh-CN" altLang="zh-CN" b="1" dirty="0"/>
              <a:t>用</a:t>
            </a:r>
            <a:r>
              <a:rPr lang="en-US" altLang="zh-CN" b="1" dirty="0"/>
              <a:t>C</a:t>
            </a:r>
            <a:r>
              <a:rPr lang="zh-CN" altLang="zh-CN" b="1" dirty="0"/>
              <a:t>语言求解问题的</a:t>
            </a:r>
            <a:r>
              <a:rPr lang="zh-CN" altLang="zh-CN" b="1" dirty="0" smtClean="0"/>
              <a:t>过程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7" y="1268083"/>
            <a:ext cx="6422020" cy="5227608"/>
          </a:xfrm>
        </p:spPr>
        <p:txBody>
          <a:bodyPr>
            <a:normAutofit/>
          </a:bodyPr>
          <a:lstStyle/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这个</a:t>
            </a:r>
            <a:r>
              <a:rPr lang="zh-CN" altLang="zh-CN" sz="2000" dirty="0"/>
              <a:t>累加过程要反复做，就要用程序设计语言的循环控制语句来实现。在循环过程中：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）要判别</a:t>
            </a:r>
            <a:r>
              <a:rPr lang="en-US" altLang="zh-CN" sz="2000" dirty="0"/>
              <a:t>i</a:t>
            </a:r>
            <a:r>
              <a:rPr lang="zh-CN" altLang="zh-CN" sz="2000" dirty="0"/>
              <a:t>是否满足问题要求的条件</a:t>
            </a:r>
            <a:r>
              <a:rPr lang="en-US" altLang="zh-CN" sz="2000" dirty="0"/>
              <a:t>(</a:t>
            </a:r>
            <a:r>
              <a:rPr lang="zh-CN" altLang="zh-CN" sz="2000" dirty="0"/>
              <a:t>奇数</a:t>
            </a:r>
            <a:r>
              <a:rPr lang="en-US" altLang="zh-CN" sz="2000" dirty="0"/>
              <a:t>)</a:t>
            </a:r>
            <a:r>
              <a:rPr lang="zh-CN" altLang="zh-CN" sz="2000" dirty="0"/>
              <a:t>。可以用选择结构语句实现只把满足条件的整数累加到</a:t>
            </a:r>
            <a:r>
              <a:rPr lang="en-US" altLang="zh-CN" sz="2000" dirty="0"/>
              <a:t>sum</a:t>
            </a:r>
            <a:r>
              <a:rPr lang="zh-CN" altLang="zh-CN" sz="2000" dirty="0"/>
              <a:t>中。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）需要对循环次数进行控制。这可通过</a:t>
            </a:r>
            <a:r>
              <a:rPr lang="en-US" altLang="zh-CN" sz="2000" dirty="0"/>
              <a:t>i</a:t>
            </a:r>
            <a:r>
              <a:rPr lang="zh-CN" altLang="zh-CN" sz="2000" dirty="0"/>
              <a:t>值的变化进行控制，即</a:t>
            </a:r>
            <a:r>
              <a:rPr lang="en-US" altLang="zh-CN" sz="2000" dirty="0"/>
              <a:t>i</a:t>
            </a:r>
            <a:r>
              <a:rPr lang="zh-CN" altLang="zh-CN" sz="2000" dirty="0"/>
              <a:t>的初值设为</a:t>
            </a:r>
            <a:r>
              <a:rPr lang="en-US" altLang="zh-CN" sz="2000" dirty="0"/>
              <a:t>1</a:t>
            </a:r>
            <a:r>
              <a:rPr lang="zh-CN" altLang="zh-CN" sz="2000" dirty="0"/>
              <a:t>，每循环一次加</a:t>
            </a:r>
            <a:r>
              <a:rPr lang="en-US" altLang="zh-CN" sz="2000" dirty="0"/>
              <a:t>l</a:t>
            </a:r>
            <a:r>
              <a:rPr lang="zh-CN" altLang="zh-CN" sz="2000" dirty="0"/>
              <a:t>，一直加到</a:t>
            </a:r>
            <a:r>
              <a:rPr lang="en-US" altLang="zh-CN" sz="2000" dirty="0"/>
              <a:t>100</a:t>
            </a:r>
            <a:r>
              <a:rPr lang="zh-CN" altLang="zh-CN" sz="2000" dirty="0"/>
              <a:t>为止。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确定</a:t>
            </a:r>
            <a:r>
              <a:rPr lang="zh-CN" altLang="zh-CN" sz="2000" dirty="0" smtClean="0"/>
              <a:t>算法</a:t>
            </a:r>
            <a:endParaRPr lang="zh-CN" altLang="zh-CN" sz="2000" dirty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用</a:t>
            </a:r>
            <a:r>
              <a:rPr lang="zh-CN" altLang="zh-CN" sz="2000" dirty="0"/>
              <a:t>流程图来</a:t>
            </a:r>
            <a:r>
              <a:rPr lang="zh-CN" altLang="zh-CN" sz="2000" dirty="0" smtClean="0"/>
              <a:t>描述算法</a:t>
            </a:r>
            <a:endParaRPr lang="zh-CN" altLang="zh-CN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470475" y="143198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897052"/>
              </p:ext>
            </p:extLst>
          </p:nvPr>
        </p:nvGraphicFramePr>
        <p:xfrm>
          <a:off x="8048445" y="1431985"/>
          <a:ext cx="3683480" cy="481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2" r:id="rId3" imgW="3876040" imgH="4812846" progId="Visio.Drawing.11">
                  <p:embed/>
                </p:oleObj>
              </mc:Choice>
              <mc:Fallback>
                <p:oleObj r:id="rId3" imgW="3876040" imgH="481284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445" y="1431985"/>
                        <a:ext cx="3683480" cy="48101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7208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zh-CN" altLang="zh-CN" dirty="0" smtClean="0"/>
              <a:t>编辑程序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4748496" cy="5227608"/>
          </a:xfrm>
          <a:ln>
            <a:solidFill>
              <a:srgbClr val="404040"/>
            </a:solidFill>
          </a:ln>
        </p:spPr>
        <p:txBody>
          <a:bodyPr>
            <a:normAutofit fontScale="62500" lnSpcReduction="20000"/>
          </a:bodyPr>
          <a:lstStyle/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编写程序。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dirty="0" smtClean="0"/>
              <a:t>一般</a:t>
            </a:r>
            <a:r>
              <a:rPr lang="zh-CN" altLang="zh-CN" dirty="0"/>
              <a:t>是在编程环境</a:t>
            </a:r>
            <a:r>
              <a:rPr lang="zh-CN" altLang="zh-CN" dirty="0" smtClean="0"/>
              <a:t>中</a:t>
            </a:r>
            <a:r>
              <a:rPr lang="zh-CN" altLang="en-US" dirty="0" smtClean="0"/>
              <a:t>进行；</a:t>
            </a:r>
            <a:r>
              <a:rPr lang="zh-CN" altLang="zh-CN" dirty="0" smtClean="0"/>
              <a:t>将源程序</a:t>
            </a:r>
            <a:r>
              <a:rPr lang="zh-CN" altLang="zh-CN" dirty="0"/>
              <a:t>以文件形式存放</a:t>
            </a:r>
            <a:r>
              <a:rPr lang="zh-CN" altLang="zh-CN" dirty="0" smtClean="0"/>
              <a:t>在文件夹</a:t>
            </a:r>
            <a:r>
              <a:rPr lang="zh-CN" altLang="en-US" dirty="0" smtClean="0"/>
              <a:t>中；</a:t>
            </a:r>
            <a:r>
              <a:rPr lang="en-US" altLang="zh-CN" dirty="0" smtClean="0"/>
              <a:t>C</a:t>
            </a:r>
            <a:r>
              <a:rPr lang="zh-CN" altLang="zh-CN" dirty="0"/>
              <a:t>语言源程序扩展名一般为</a:t>
            </a:r>
            <a:r>
              <a:rPr lang="en-US" altLang="zh-CN" dirty="0"/>
              <a:t>.C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源程序</a:t>
            </a:r>
            <a:r>
              <a:rPr lang="zh-CN" altLang="zh-CN" dirty="0" smtClean="0"/>
              <a:t>如下：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endParaRPr lang="zh-CN" altLang="zh-CN" dirty="0"/>
          </a:p>
          <a:p>
            <a:r>
              <a:rPr lang="en-US" altLang="zh-CN" dirty="0"/>
              <a:t>#include&lt;stdio.h&gt;                              </a:t>
            </a:r>
            <a:endParaRPr lang="zh-CN" altLang="zh-CN" dirty="0"/>
          </a:p>
          <a:p>
            <a:r>
              <a:rPr lang="en-US" altLang="zh-CN" dirty="0"/>
              <a:t>int  main() </a:t>
            </a:r>
            <a:endParaRPr lang="zh-CN" altLang="zh-CN" dirty="0"/>
          </a:p>
          <a:p>
            <a:r>
              <a:rPr lang="en-US" altLang="zh-CN" dirty="0"/>
              <a:t>{                                              </a:t>
            </a:r>
            <a:endParaRPr lang="zh-CN" altLang="zh-CN" dirty="0"/>
          </a:p>
          <a:p>
            <a:r>
              <a:rPr lang="en-US" altLang="zh-CN" dirty="0"/>
              <a:t>  int i,sum=0;                   </a:t>
            </a:r>
            <a:r>
              <a:rPr lang="en-US" altLang="zh-CN" sz="1600" dirty="0"/>
              <a:t>/*</a:t>
            </a:r>
            <a:r>
              <a:rPr lang="zh-CN" altLang="zh-CN" sz="1600" dirty="0"/>
              <a:t>定义整型变量</a:t>
            </a:r>
            <a:r>
              <a:rPr lang="en-US" altLang="zh-CN" sz="1600" dirty="0"/>
              <a:t>i,sum*/</a:t>
            </a:r>
            <a:endParaRPr lang="zh-CN" altLang="zh-CN" sz="1600" dirty="0"/>
          </a:p>
          <a:p>
            <a:r>
              <a:rPr lang="en-US" altLang="zh-CN" dirty="0" smtClean="0"/>
              <a:t>  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=1;i</a:t>
            </a:r>
            <a:r>
              <a:rPr lang="en-US" altLang="zh-CN" dirty="0"/>
              <a:t>&lt;=l00;i++)</a:t>
            </a:r>
            <a:endParaRPr lang="zh-CN" altLang="zh-CN" dirty="0"/>
          </a:p>
          <a:p>
            <a:r>
              <a:rPr lang="en-US" altLang="zh-CN" dirty="0"/>
              <a:t>     if(i%2!=O)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en-US" altLang="zh-CN" dirty="0" smtClean="0"/>
              <a:t>    sum=</a:t>
            </a:r>
            <a:r>
              <a:rPr lang="en-US" altLang="zh-CN" dirty="0" err="1" smtClean="0"/>
              <a:t>sum+i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  printf("sum=%d\n",sum);</a:t>
            </a:r>
            <a:endParaRPr lang="zh-CN" altLang="zh-CN" dirty="0"/>
          </a:p>
          <a:p>
            <a:r>
              <a:rPr lang="en-US" altLang="zh-CN" dirty="0"/>
              <a:t>} </a:t>
            </a:r>
            <a:endParaRPr lang="zh-CN" altLang="zh-CN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6942587" y="1268083"/>
            <a:ext cx="4644979" cy="5227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2000" dirty="0"/>
              <a:t>说明：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i,sum</a:t>
            </a:r>
            <a:r>
              <a:rPr lang="en-US" altLang="zh-CN" sz="2000" dirty="0" smtClean="0"/>
              <a:t>=0;</a:t>
            </a:r>
            <a:endParaRPr lang="zh-CN" altLang="en-US" sz="2000" dirty="0" smtClean="0"/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for(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=1;i&lt;=100;i++)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if(i%2!=O){sum=</a:t>
            </a:r>
            <a:r>
              <a:rPr lang="en-US" altLang="zh-CN" sz="2000" dirty="0" err="1" smtClean="0"/>
              <a:t>sum+i</a:t>
            </a:r>
            <a:r>
              <a:rPr lang="en-US" altLang="zh-CN" sz="2000" dirty="0" smtClean="0"/>
              <a:t>};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</a:t>
            </a:r>
            <a:r>
              <a:rPr lang="en-US" altLang="zh-CN" sz="2000" dirty="0" err="1" smtClean="0"/>
              <a:t>printf</a:t>
            </a:r>
            <a:r>
              <a:rPr lang="en-US" altLang="zh-CN" sz="2000" dirty="0"/>
              <a:t>("sum=%d\</a:t>
            </a:r>
            <a:r>
              <a:rPr lang="en-US" altLang="zh-CN" sz="2000" dirty="0" err="1"/>
              <a:t>n",sum</a:t>
            </a:r>
            <a:r>
              <a:rPr lang="en-US" altLang="zh-CN" sz="2000" dirty="0"/>
              <a:t>); </a:t>
            </a:r>
            <a:endParaRPr lang="en-US" altLang="zh-CN" sz="2000" dirty="0" smtClean="0"/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#include&lt;</a:t>
            </a:r>
            <a:r>
              <a:rPr lang="en-US" altLang="zh-CN" sz="2000" dirty="0" err="1" smtClean="0"/>
              <a:t>stdio.h</a:t>
            </a:r>
            <a:r>
              <a:rPr lang="en-US" altLang="zh-CN" sz="2000" dirty="0" smtClean="0"/>
              <a:t>&gt;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64366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11048070" cy="522760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SzPct val="80000"/>
            </a:pPr>
            <a:r>
              <a:rPr lang="en-US" altLang="zh-CN" sz="1800" b="1" dirty="0"/>
              <a:t>3</a:t>
            </a:r>
            <a:r>
              <a:rPr lang="zh-CN" altLang="zh-CN" sz="1800" b="1" dirty="0"/>
              <a:t>．编译</a:t>
            </a:r>
            <a:endParaRPr lang="en-US" altLang="zh-CN" sz="1800" b="1" dirty="0" smtClean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编译</a:t>
            </a:r>
            <a:r>
              <a:rPr lang="zh-CN" altLang="en-US" sz="1800" dirty="0" smtClean="0"/>
              <a:t>源程序文件</a:t>
            </a:r>
            <a:r>
              <a:rPr lang="zh-CN" altLang="zh-CN" sz="1800" dirty="0" smtClean="0"/>
              <a:t>，生成</a:t>
            </a:r>
            <a:r>
              <a:rPr lang="zh-CN" altLang="zh-CN" sz="1800" dirty="0"/>
              <a:t>二进制代码表示的目标程序</a:t>
            </a:r>
            <a:r>
              <a:rPr lang="en-US" altLang="zh-CN" sz="1800" dirty="0" smtClean="0"/>
              <a:t>(</a:t>
            </a:r>
            <a:r>
              <a:rPr lang="zh-CN" altLang="zh-CN" sz="1800" dirty="0" smtClean="0"/>
              <a:t>文件</a:t>
            </a:r>
            <a:r>
              <a:rPr lang="zh-CN" altLang="zh-CN" sz="1800" dirty="0"/>
              <a:t>后缀为</a:t>
            </a:r>
            <a:r>
              <a:rPr lang="en-US" altLang="zh-CN" sz="1800" dirty="0"/>
              <a:t>.</a:t>
            </a:r>
            <a:r>
              <a:rPr lang="en-US" altLang="zh-CN" sz="1800" dirty="0" err="1"/>
              <a:t>obj</a:t>
            </a:r>
            <a:r>
              <a:rPr lang="en-US" altLang="zh-CN" sz="1800" dirty="0" smtClean="0"/>
              <a:t>)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对</a:t>
            </a:r>
            <a:r>
              <a:rPr lang="zh-CN" altLang="zh-CN" sz="1800" dirty="0"/>
              <a:t>源程序进行编译，先用</a:t>
            </a:r>
            <a:r>
              <a:rPr lang="en-US" altLang="zh-CN" sz="1800" dirty="0"/>
              <a:t>C</a:t>
            </a:r>
            <a:r>
              <a:rPr lang="zh-CN" altLang="zh-CN" sz="1800" dirty="0"/>
              <a:t>编译系统提供的“预处理器”</a:t>
            </a:r>
            <a:r>
              <a:rPr lang="en-US" altLang="zh-CN" sz="1800" dirty="0"/>
              <a:t>(</a:t>
            </a:r>
            <a:r>
              <a:rPr lang="zh-CN" altLang="zh-CN" sz="1800" dirty="0"/>
              <a:t>又称“预处理程序</a:t>
            </a:r>
            <a:r>
              <a:rPr lang="en-US" altLang="zh-CN" sz="1800" dirty="0" smtClean="0"/>
              <a:t>”)</a:t>
            </a:r>
            <a:r>
              <a:rPr lang="zh-CN" altLang="zh-CN" sz="1800" dirty="0" smtClean="0"/>
              <a:t>进行</a:t>
            </a:r>
            <a:r>
              <a:rPr lang="zh-CN" altLang="zh-CN" sz="1800" dirty="0"/>
              <a:t>编译预处理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编译</a:t>
            </a:r>
            <a:r>
              <a:rPr lang="zh-CN" altLang="zh-CN" sz="1800" dirty="0"/>
              <a:t>的</a:t>
            </a:r>
            <a:r>
              <a:rPr lang="zh-CN" altLang="zh-CN" sz="1800" dirty="0" smtClean="0"/>
              <a:t>作用</a:t>
            </a:r>
            <a:r>
              <a:rPr lang="zh-CN" altLang="en-US" sz="1800" dirty="0" smtClean="0"/>
              <a:t>：</a:t>
            </a:r>
            <a:r>
              <a:rPr lang="zh-CN" altLang="zh-CN" sz="1800" dirty="0" smtClean="0"/>
              <a:t>对</a:t>
            </a:r>
            <a:r>
              <a:rPr lang="zh-CN" altLang="zh-CN" sz="1800" dirty="0"/>
              <a:t>源程序进行检查，</a:t>
            </a:r>
            <a:r>
              <a:rPr lang="zh-CN" altLang="zh-CN" sz="1800" dirty="0" smtClean="0"/>
              <a:t>判定有</a:t>
            </a:r>
            <a:r>
              <a:rPr lang="zh-CN" altLang="zh-CN" sz="1800" dirty="0"/>
              <a:t>无语法方面的</a:t>
            </a:r>
            <a:r>
              <a:rPr lang="zh-CN" altLang="zh-CN" sz="1800" dirty="0" smtClean="0"/>
              <a:t>错误</a:t>
            </a:r>
            <a:r>
              <a:rPr lang="zh-CN" altLang="en-US" sz="1800" dirty="0" smtClean="0"/>
              <a:t>；</a:t>
            </a:r>
            <a:r>
              <a:rPr lang="zh-CN" altLang="zh-CN" sz="1800" dirty="0" smtClean="0"/>
              <a:t>修改</a:t>
            </a:r>
            <a:r>
              <a:rPr lang="zh-CN" altLang="zh-CN" sz="1800" dirty="0"/>
              <a:t>程序后</a:t>
            </a:r>
            <a:r>
              <a:rPr lang="zh-CN" altLang="zh-CN" sz="1800" dirty="0" smtClean="0"/>
              <a:t>重新编译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如此</a:t>
            </a:r>
            <a:r>
              <a:rPr lang="zh-CN" altLang="zh-CN" sz="1800" dirty="0"/>
              <a:t>反复进行，直到没有语法</a:t>
            </a:r>
            <a:r>
              <a:rPr lang="zh-CN" altLang="zh-CN" sz="1800" dirty="0" smtClean="0"/>
              <a:t>错误。</a:t>
            </a:r>
            <a:endParaRPr lang="zh-CN" altLang="zh-CN" sz="1800" dirty="0"/>
          </a:p>
          <a:p>
            <a:pPr>
              <a:spcBef>
                <a:spcPct val="0"/>
              </a:spcBef>
            </a:pPr>
            <a:r>
              <a:rPr lang="en-US" altLang="zh-CN" sz="1800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4</a:t>
            </a:r>
            <a:r>
              <a:rPr lang="en-US" altLang="zh-CN" sz="1800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.</a:t>
            </a:r>
            <a:r>
              <a:rPr lang="zh-CN" altLang="zh-CN" sz="1800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连接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编译</a:t>
            </a:r>
            <a:r>
              <a:rPr lang="zh-CN" altLang="zh-CN" sz="1800" dirty="0"/>
              <a:t>所产生的二进制目标文件还不能直接运行，它需要与编程环境提供的库函数进行连接</a:t>
            </a:r>
            <a:r>
              <a:rPr lang="en-US" altLang="zh-CN" sz="1800" dirty="0"/>
              <a:t>(Link)</a:t>
            </a:r>
            <a:r>
              <a:rPr lang="zh-CN" altLang="zh-CN" sz="1800" dirty="0"/>
              <a:t>，形成可执行的程序</a:t>
            </a:r>
            <a:r>
              <a:rPr lang="en-US" altLang="zh-CN" sz="1800" dirty="0"/>
              <a:t>(</a:t>
            </a:r>
            <a:r>
              <a:rPr lang="zh-CN" altLang="zh-CN" sz="1800" dirty="0"/>
              <a:t>文件后缀为</a:t>
            </a:r>
            <a:r>
              <a:rPr lang="en-US" altLang="zh-CN" sz="1800" dirty="0"/>
              <a:t>.exe)</a:t>
            </a:r>
            <a:r>
              <a:rPr lang="zh-CN" altLang="zh-CN" sz="1800" dirty="0"/>
              <a:t>后才能执行。</a:t>
            </a:r>
          </a:p>
          <a:p>
            <a:pPr>
              <a:spcBef>
                <a:spcPct val="0"/>
              </a:spcBef>
            </a:pPr>
            <a:r>
              <a:rPr lang="en-US" altLang="zh-CN" sz="1800" dirty="0" smtClean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5</a:t>
            </a:r>
            <a:r>
              <a:rPr lang="zh-CN" altLang="zh-CN" sz="1800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．运行与调试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逻辑</a:t>
            </a:r>
            <a:r>
              <a:rPr lang="zh-CN" altLang="zh-CN" sz="1800" dirty="0" smtClean="0"/>
              <a:t>错误</a:t>
            </a:r>
            <a:r>
              <a:rPr lang="zh-CN" altLang="en-US" sz="1800" dirty="0" smtClean="0"/>
              <a:t>：</a:t>
            </a:r>
            <a:r>
              <a:rPr lang="zh-CN" altLang="zh-CN" sz="1800" dirty="0" smtClean="0"/>
              <a:t>程序运行</a:t>
            </a:r>
            <a:r>
              <a:rPr lang="zh-CN" altLang="zh-CN" sz="1800" dirty="0"/>
              <a:t>所得到的</a:t>
            </a:r>
            <a:r>
              <a:rPr lang="zh-CN" altLang="zh-CN" sz="1800" dirty="0" smtClean="0"/>
              <a:t>结果可能</a:t>
            </a:r>
            <a:r>
              <a:rPr lang="zh-CN" altLang="zh-CN" sz="1800" dirty="0"/>
              <a:t>不是我们想要</a:t>
            </a:r>
            <a:r>
              <a:rPr lang="zh-CN" altLang="zh-CN" sz="1800" dirty="0" smtClean="0"/>
              <a:t>的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语法错误</a:t>
            </a:r>
            <a:r>
              <a:rPr lang="zh-CN" altLang="en-US" sz="1800" dirty="0" smtClean="0"/>
              <a:t>：</a:t>
            </a:r>
            <a:r>
              <a:rPr lang="zh-CN" altLang="zh-CN" sz="1800" dirty="0" smtClean="0"/>
              <a:t>就</a:t>
            </a:r>
            <a:r>
              <a:rPr lang="zh-CN" altLang="zh-CN" sz="1800" dirty="0"/>
              <a:t>需要对程序进行调试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32549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1.7  </a:t>
            </a:r>
            <a:r>
              <a:rPr lang="en-US" altLang="zh-CN" b="1" dirty="0"/>
              <a:t>Dev C++</a:t>
            </a:r>
            <a:r>
              <a:rPr lang="zh-CN" altLang="zh-CN" b="1" dirty="0"/>
              <a:t>开发环境</a:t>
            </a:r>
            <a:r>
              <a:rPr lang="zh-CN" altLang="zh-CN" b="1" dirty="0" smtClean="0"/>
              <a:t>简介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5119432" cy="522760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适合</a:t>
            </a:r>
            <a:r>
              <a:rPr lang="en-US" altLang="zh-CN" dirty="0"/>
              <a:t>C</a:t>
            </a:r>
            <a:r>
              <a:rPr lang="zh-CN" altLang="zh-CN" dirty="0"/>
              <a:t>语言的集成开发工具有</a:t>
            </a:r>
            <a:r>
              <a:rPr lang="zh-CN" altLang="zh-CN" dirty="0" smtClean="0"/>
              <a:t>多种</a:t>
            </a:r>
            <a:r>
              <a:rPr lang="zh-CN" altLang="en-US" dirty="0" smtClean="0"/>
              <a:t>：</a:t>
            </a:r>
            <a:r>
              <a:rPr lang="en-US" altLang="zh-CN" dirty="0" smtClean="0"/>
              <a:t>Turbo </a:t>
            </a:r>
            <a:r>
              <a:rPr lang="en-US" altLang="zh-CN" dirty="0"/>
              <a:t>C</a:t>
            </a:r>
            <a:r>
              <a:rPr lang="zh-CN" altLang="zh-CN" dirty="0"/>
              <a:t>、</a:t>
            </a:r>
            <a:r>
              <a:rPr lang="en-US" altLang="zh-CN" dirty="0"/>
              <a:t>Microsoft C</a:t>
            </a:r>
            <a:r>
              <a:rPr lang="zh-CN" altLang="zh-CN" dirty="0"/>
              <a:t>、</a:t>
            </a:r>
            <a:r>
              <a:rPr lang="en-US" altLang="zh-CN" dirty="0"/>
              <a:t>Visual C++</a:t>
            </a:r>
            <a:r>
              <a:rPr lang="zh-CN" altLang="zh-CN" dirty="0"/>
              <a:t>、</a:t>
            </a:r>
            <a:r>
              <a:rPr lang="en-US" altLang="zh-CN" dirty="0"/>
              <a:t>Borland C++</a:t>
            </a:r>
            <a:r>
              <a:rPr lang="zh-CN" altLang="zh-CN" dirty="0"/>
              <a:t>、</a:t>
            </a:r>
            <a:r>
              <a:rPr lang="en-US" altLang="zh-CN" dirty="0"/>
              <a:t>Dev C++</a:t>
            </a:r>
            <a:r>
              <a:rPr lang="zh-CN" altLang="zh-CN" dirty="0"/>
              <a:t>、</a:t>
            </a:r>
            <a:r>
              <a:rPr lang="en-US" altLang="zh-CN" dirty="0"/>
              <a:t>C++ Builder</a:t>
            </a:r>
            <a:r>
              <a:rPr lang="zh-CN" altLang="zh-CN" dirty="0"/>
              <a:t>等，它们各具特色，分别适合于不同的操作系统环境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Dev </a:t>
            </a:r>
            <a:r>
              <a:rPr lang="en-US" altLang="zh-CN" dirty="0"/>
              <a:t>C++</a:t>
            </a:r>
            <a:r>
              <a:rPr lang="zh-CN" altLang="zh-CN" dirty="0"/>
              <a:t>开发</a:t>
            </a:r>
            <a:r>
              <a:rPr lang="zh-CN" altLang="zh-CN" dirty="0" smtClean="0"/>
              <a:t>环境</a:t>
            </a:r>
            <a:r>
              <a:rPr lang="zh-CN" altLang="en-US" dirty="0" smtClean="0"/>
              <a:t>：</a:t>
            </a:r>
            <a:r>
              <a:rPr lang="en-US" altLang="zh-CN" dirty="0" smtClean="0"/>
              <a:t>Dev </a:t>
            </a:r>
            <a:r>
              <a:rPr lang="en-US" altLang="zh-CN" dirty="0"/>
              <a:t>C++</a:t>
            </a:r>
            <a:r>
              <a:rPr lang="zh-CN" altLang="zh-CN" dirty="0"/>
              <a:t>是一个</a:t>
            </a:r>
            <a:r>
              <a:rPr lang="en-US" altLang="zh-CN" dirty="0"/>
              <a:t>Windows</a:t>
            </a:r>
            <a:r>
              <a:rPr lang="zh-CN" altLang="zh-CN" dirty="0"/>
              <a:t>环境</a:t>
            </a:r>
            <a:r>
              <a:rPr lang="zh-CN" altLang="zh-CN" dirty="0" smtClean="0"/>
              <a:t>下</a:t>
            </a:r>
            <a:r>
              <a:rPr lang="zh-CN" altLang="en-US" dirty="0" smtClean="0"/>
              <a:t>、</a:t>
            </a:r>
            <a:r>
              <a:rPr lang="zh-CN" altLang="zh-CN" dirty="0" smtClean="0"/>
              <a:t>适合初学者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轻量级</a:t>
            </a:r>
            <a:r>
              <a:rPr lang="en-US" altLang="zh-CN" dirty="0"/>
              <a:t>C/C++ </a:t>
            </a:r>
            <a:r>
              <a:rPr lang="zh-CN" altLang="zh-CN" dirty="0"/>
              <a:t>集成开发环境，可以实现</a:t>
            </a:r>
            <a:r>
              <a:rPr lang="en-US" altLang="zh-CN" dirty="0"/>
              <a:t>C/C</a:t>
            </a:r>
            <a:r>
              <a:rPr lang="zh-CN" altLang="zh-CN" dirty="0"/>
              <a:t>＋＋程序的编辑、编译、连接和执行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smtClean="0"/>
              <a:t>Dev </a:t>
            </a:r>
            <a:r>
              <a:rPr lang="en-US" altLang="zh-CN" dirty="0"/>
              <a:t>C++</a:t>
            </a:r>
            <a:r>
              <a:rPr lang="zh-CN" altLang="zh-CN" dirty="0"/>
              <a:t>常用的一些基本</a:t>
            </a:r>
            <a:r>
              <a:rPr lang="zh-CN" altLang="zh-CN" dirty="0" smtClean="0"/>
              <a:t>操作</a:t>
            </a:r>
            <a:endParaRPr lang="zh-CN" altLang="zh-CN" dirty="0"/>
          </a:p>
          <a:p>
            <a:r>
              <a:rPr lang="en-US" altLang="zh-CN" dirty="0"/>
              <a:t>1. Dev C++</a:t>
            </a:r>
            <a:r>
              <a:rPr lang="zh-CN" altLang="zh-CN" dirty="0"/>
              <a:t>工作界面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安装</a:t>
            </a:r>
            <a:r>
              <a:rPr lang="en-US" altLang="zh-CN" dirty="0" smtClean="0"/>
              <a:t>Dev </a:t>
            </a:r>
            <a:r>
              <a:rPr lang="en-US" altLang="zh-CN" dirty="0"/>
              <a:t>C</a:t>
            </a:r>
            <a:r>
              <a:rPr lang="en-US" altLang="zh-CN" dirty="0" smtClean="0"/>
              <a:t>++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选择</a:t>
            </a:r>
            <a:r>
              <a:rPr lang="zh-CN" altLang="zh-CN" dirty="0"/>
              <a:t>中文</a:t>
            </a:r>
            <a:r>
              <a:rPr lang="zh-CN" altLang="zh-CN" dirty="0" smtClean="0"/>
              <a:t>方式</a:t>
            </a:r>
            <a:r>
              <a:rPr lang="zh-CN" altLang="en-US" dirty="0" smtClean="0"/>
              <a:t>（</a:t>
            </a:r>
            <a:r>
              <a:rPr lang="zh-CN" altLang="zh-CN" dirty="0"/>
              <a:t>或启动后点击主菜单“工具”→“环境选项”</a:t>
            </a:r>
            <a:r>
              <a:rPr lang="zh-CN" altLang="zh-CN" dirty="0" smtClean="0"/>
              <a:t>，在</a:t>
            </a:r>
            <a:r>
              <a:rPr lang="zh-CN" altLang="zh-CN" dirty="0"/>
              <a:t>弹出的对话框中选择界面页，在</a:t>
            </a:r>
            <a:r>
              <a:rPr lang="en-US" altLang="zh-CN" dirty="0"/>
              <a:t>Language</a:t>
            </a:r>
            <a:r>
              <a:rPr lang="zh-CN" altLang="zh-CN" dirty="0"/>
              <a:t>下拉列表中选择</a:t>
            </a:r>
            <a:r>
              <a:rPr lang="en-US" altLang="zh-CN" dirty="0"/>
              <a:t>Chinese</a:t>
            </a:r>
            <a:r>
              <a:rPr lang="zh-CN" altLang="zh-CN" dirty="0"/>
              <a:t>即</a:t>
            </a:r>
            <a:r>
              <a:rPr lang="zh-CN" altLang="zh-CN" dirty="0" smtClean="0"/>
              <a:t>可</a:t>
            </a:r>
            <a:r>
              <a:rPr lang="zh-CN" altLang="en-US" dirty="0" smtClean="0"/>
              <a:t>）</a:t>
            </a:r>
            <a:endParaRPr lang="zh-CN" altLang="zh-CN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6054387" y="1532267"/>
            <a:ext cx="54864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22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1.7  Dev C++</a:t>
            </a:r>
            <a:r>
              <a:rPr lang="zh-CN" altLang="zh-CN" b="1" dirty="0"/>
              <a:t>开发环境简介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6525538" cy="5227608"/>
          </a:xfrm>
        </p:spPr>
        <p:txBody>
          <a:bodyPr>
            <a:normAutofit fontScale="62500" lnSpcReduction="20000"/>
          </a:bodyPr>
          <a:lstStyle/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窗口界面包括：标题栏、菜单栏、工具栏、项目工作区、编辑区和输出区</a:t>
            </a:r>
          </a:p>
          <a:p>
            <a:pPr>
              <a:buClr>
                <a:srgbClr val="FF0000"/>
              </a:buClr>
              <a:buSzPct val="80000"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标题栏</a:t>
            </a:r>
            <a:r>
              <a:rPr lang="zh-CN" altLang="en-US" dirty="0" smtClean="0"/>
              <a:t>：</a:t>
            </a:r>
            <a:endParaRPr lang="zh-CN" altLang="zh-CN" dirty="0"/>
          </a:p>
          <a:p>
            <a:pPr>
              <a:buClr>
                <a:srgbClr val="FF0000"/>
              </a:buClr>
              <a:buSzPct val="80000"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菜单栏</a:t>
            </a:r>
            <a:r>
              <a:rPr lang="zh-CN" altLang="en-US" dirty="0" smtClean="0"/>
              <a:t>：</a:t>
            </a:r>
            <a:endParaRPr lang="zh-CN" altLang="zh-CN" dirty="0"/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文件：用来新建、打开、保存项目文件，也是必须要做的第一步。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编辑：用来编辑文件。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视图：用来查看代码，显示其他窗口，打开</a:t>
            </a:r>
            <a:r>
              <a:rPr lang="en-US" altLang="zh-CN" dirty="0"/>
              <a:t>/</a:t>
            </a:r>
            <a:r>
              <a:rPr lang="zh-CN" altLang="zh-CN" dirty="0"/>
              <a:t>关闭工具栏等。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项目：用来新建、添加、移去项和设置启动项等</a:t>
            </a:r>
            <a:r>
              <a:rPr lang="en-US" altLang="zh-CN" dirty="0"/>
              <a:t>(</a:t>
            </a:r>
            <a:r>
              <a:rPr lang="zh-CN" altLang="zh-CN" dirty="0"/>
              <a:t>应当注意的是该项只有在新建项目或打开项目时才会出现</a:t>
            </a:r>
            <a:r>
              <a:rPr lang="en-US" altLang="zh-CN" dirty="0"/>
              <a:t>)</a:t>
            </a:r>
            <a:r>
              <a:rPr lang="zh-CN" altLang="zh-CN" dirty="0"/>
              <a:t>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运行：编译、运行、调试等。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工具：用来对工具栏、菜单以及集成开发环境进行定制。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dirty="0" err="1"/>
              <a:t>AStyle</a:t>
            </a:r>
            <a:r>
              <a:rPr lang="zh-CN" altLang="zh-CN" dirty="0" smtClean="0"/>
              <a:t>：</a:t>
            </a:r>
            <a:r>
              <a:rPr lang="zh-CN" altLang="en-US" dirty="0" smtClean="0"/>
              <a:t>设置</a:t>
            </a:r>
            <a:r>
              <a:rPr lang="zh-CN" altLang="zh-CN" dirty="0" smtClean="0"/>
              <a:t>当前</a:t>
            </a:r>
            <a:r>
              <a:rPr lang="zh-CN" altLang="zh-CN" dirty="0"/>
              <a:t>窗口中的</a:t>
            </a:r>
            <a:r>
              <a:rPr lang="zh-CN" altLang="zh-CN" dirty="0" smtClean="0"/>
              <a:t>源代码排版</a:t>
            </a:r>
            <a:r>
              <a:rPr lang="zh-CN" altLang="zh-CN" dirty="0"/>
              <a:t>格式。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窗口：用来新建</a:t>
            </a:r>
            <a:r>
              <a:rPr lang="en-US" altLang="zh-CN" dirty="0"/>
              <a:t>/</a:t>
            </a:r>
            <a:r>
              <a:rPr lang="zh-CN" altLang="zh-CN" dirty="0"/>
              <a:t>拆分窗口和窗口布局。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/>
              <a:t>帮助：给出相关的帮助。</a:t>
            </a:r>
          </a:p>
          <a:p>
            <a:pPr>
              <a:buClr>
                <a:srgbClr val="FF0000"/>
              </a:buClr>
              <a:buSzPct val="80000"/>
            </a:pPr>
            <a:r>
              <a:rPr lang="en-US" altLang="zh-CN" dirty="0"/>
              <a:t>(3)</a:t>
            </a:r>
            <a:r>
              <a:rPr lang="zh-CN" altLang="zh-CN" dirty="0"/>
              <a:t>工具栏</a:t>
            </a:r>
          </a:p>
          <a:p>
            <a:pPr>
              <a:buClr>
                <a:srgbClr val="FF0000"/>
              </a:buClr>
              <a:buSzPct val="80000"/>
            </a:pPr>
            <a:r>
              <a:rPr lang="en-US" altLang="zh-CN" dirty="0" smtClean="0"/>
              <a:t>(</a:t>
            </a:r>
            <a:r>
              <a:rPr lang="en-US" altLang="zh-CN" dirty="0"/>
              <a:t>4)</a:t>
            </a:r>
            <a:r>
              <a:rPr lang="zh-CN" altLang="zh-CN" dirty="0"/>
              <a:t>工作区</a:t>
            </a:r>
          </a:p>
          <a:p>
            <a:pPr>
              <a:buClr>
                <a:srgbClr val="FF0000"/>
              </a:buClr>
              <a:buSzPct val="80000"/>
            </a:pPr>
            <a:r>
              <a:rPr lang="en-US" altLang="zh-CN" dirty="0" smtClean="0"/>
              <a:t>(</a:t>
            </a:r>
            <a:r>
              <a:rPr lang="en-US" altLang="zh-CN" dirty="0"/>
              <a:t>5)</a:t>
            </a:r>
            <a:r>
              <a:rPr lang="zh-CN" altLang="zh-CN" dirty="0"/>
              <a:t>输出</a:t>
            </a:r>
            <a:r>
              <a:rPr lang="zh-CN" altLang="zh-CN" dirty="0" smtClean="0"/>
              <a:t>窗口</a:t>
            </a:r>
            <a:endParaRPr lang="zh-CN" altLang="zh-CN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177176" y="1540893"/>
            <a:ext cx="4622403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0161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1.7  Dev C++</a:t>
            </a:r>
            <a:r>
              <a:rPr lang="zh-CN" altLang="zh-CN" b="1" dirty="0"/>
              <a:t>开发环境简介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6525538" cy="5227608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SzPct val="80000"/>
            </a:pPr>
            <a:r>
              <a:rPr lang="en-US" altLang="zh-CN" sz="2000" dirty="0" smtClean="0"/>
              <a:t>2.</a:t>
            </a:r>
            <a:r>
              <a:rPr lang="zh-CN" altLang="zh-CN" sz="2000" dirty="0" smtClean="0"/>
              <a:t>编写</a:t>
            </a:r>
            <a:r>
              <a:rPr lang="zh-CN" altLang="zh-CN" sz="2000" dirty="0"/>
              <a:t>程序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2000" dirty="0"/>
              <a:t>Dev C++</a:t>
            </a:r>
            <a:r>
              <a:rPr lang="zh-CN" altLang="zh-CN" sz="2000" dirty="0"/>
              <a:t>编辑流程通常包括：新建项目、编写代码和资源文件、编译和调试，直到完成所需要的应用程序</a:t>
            </a:r>
            <a:r>
              <a:rPr lang="zh-CN" altLang="zh-CN" sz="2000" dirty="0" smtClean="0"/>
              <a:t>。</a:t>
            </a:r>
            <a:endParaRPr lang="zh-CN" altLang="zh-CN" sz="2000" dirty="0"/>
          </a:p>
          <a:p>
            <a:pPr>
              <a:buClr>
                <a:srgbClr val="FF0000"/>
              </a:buClr>
              <a:buSzPct val="80000"/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）新建源程序</a:t>
            </a:r>
          </a:p>
          <a:p>
            <a:pPr marL="180975" indent="-18097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en-US" altLang="zh-CN" sz="2000" dirty="0"/>
              <a:t>Dev C++ </a:t>
            </a:r>
            <a:r>
              <a:rPr lang="zh-CN" altLang="zh-CN" sz="2000" dirty="0"/>
              <a:t>支持单个源文件的编译，如果你的程序只有一个源文件（初学者基本都是在单个源文件下编写代码），那么不用创建项目，直接运行就可以；如果有多个源文件，才需要创建项目。</a:t>
            </a:r>
          </a:p>
          <a:p>
            <a:pPr>
              <a:buClr>
                <a:srgbClr val="FF0000"/>
              </a:buClr>
              <a:buSzPct val="80000"/>
            </a:pPr>
            <a:r>
              <a:rPr lang="zh-CN" altLang="zh-CN" sz="2000" dirty="0"/>
              <a:t>①从主菜单选择“文件”→“新建”→“源代码”即</a:t>
            </a:r>
            <a:r>
              <a:rPr lang="zh-CN" altLang="zh-CN" sz="2000" dirty="0" smtClean="0"/>
              <a:t>可</a:t>
            </a:r>
            <a:endParaRPr lang="en-US" altLang="zh-CN" sz="2000" dirty="0" smtClean="0"/>
          </a:p>
          <a:p>
            <a:r>
              <a:rPr lang="zh-CN" altLang="zh-CN" sz="2000" dirty="0"/>
              <a:t>②输入源程序代码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/>
              <a:t>说明：必须在英文输入环境下编辑程序。</a:t>
            </a:r>
          </a:p>
          <a:p>
            <a:r>
              <a:rPr lang="zh-CN" altLang="zh-CN" sz="2000" dirty="0"/>
              <a:t>③保存源程序文件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/>
              <a:t>主菜单“文件”→</a:t>
            </a:r>
            <a:r>
              <a:rPr lang="zh-CN" altLang="zh-CN" sz="2000" dirty="0" smtClean="0"/>
              <a:t>“保存”</a:t>
            </a:r>
            <a:endParaRPr lang="zh-CN" altLang="zh-CN" sz="2000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8264105" y="1268084"/>
            <a:ext cx="3392472" cy="1777042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8264105" y="3053754"/>
            <a:ext cx="3392472" cy="1846052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8264105" y="4899806"/>
            <a:ext cx="3383846" cy="174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49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1.7  Dev C++</a:t>
            </a:r>
            <a:r>
              <a:rPr lang="zh-CN" altLang="zh-CN" b="1" dirty="0"/>
              <a:t>开发环境简介</a:t>
            </a:r>
            <a:endParaRPr lang="zh-CN" altLang="en-US" b="1" i="0" u="none" strike="noStrike" kern="1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68083"/>
            <a:ext cx="5697402" cy="5227608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3.</a:t>
            </a:r>
            <a:r>
              <a:rPr lang="zh-CN" altLang="zh-CN" dirty="0"/>
              <a:t>预处理、编译、链接程序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主菜单“运行”</a:t>
            </a:r>
            <a:r>
              <a:rPr lang="zh-CN" altLang="zh-CN" dirty="0"/>
              <a:t>→</a:t>
            </a:r>
            <a:r>
              <a:rPr lang="zh-CN" altLang="zh-CN" dirty="0" smtClean="0"/>
              <a:t>“编译”或</a:t>
            </a:r>
            <a:r>
              <a:rPr lang="zh-CN" altLang="zh-CN" dirty="0"/>
              <a:t>快捷键“</a:t>
            </a:r>
            <a:r>
              <a:rPr lang="en-US" altLang="zh-CN" dirty="0"/>
              <a:t>Ctrl+F9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如果</a:t>
            </a:r>
            <a:r>
              <a:rPr lang="zh-CN" altLang="zh-CN" dirty="0"/>
              <a:t>程序中存在词法、语法等错误，则编译过程失败，编译器将会在屏幕右下角的“</a:t>
            </a:r>
            <a:r>
              <a:rPr lang="en-US" altLang="zh-CN" dirty="0"/>
              <a:t>Compile Log</a:t>
            </a:r>
            <a:r>
              <a:rPr lang="zh-CN" altLang="zh-CN" dirty="0"/>
              <a:t>”标签页中显示</a:t>
            </a:r>
            <a:r>
              <a:rPr lang="zh-CN" altLang="zh-CN" dirty="0" smtClean="0"/>
              <a:t>错误信息。</a:t>
            </a:r>
            <a:endParaRPr lang="en-US" altLang="zh-CN" dirty="0"/>
          </a:p>
          <a:p>
            <a:r>
              <a:rPr lang="en-US" altLang="zh-CN" dirty="0" smtClean="0"/>
              <a:t>4.</a:t>
            </a:r>
            <a:r>
              <a:rPr lang="zh-CN" altLang="zh-CN" dirty="0"/>
              <a:t>运行程序</a:t>
            </a:r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主菜</a:t>
            </a:r>
            <a:r>
              <a:rPr lang="zh-CN" altLang="zh-CN" dirty="0"/>
              <a:t>单选“</a:t>
            </a:r>
            <a:r>
              <a:rPr lang="en-US" altLang="zh-CN" dirty="0"/>
              <a:t>Excute</a:t>
            </a:r>
            <a:r>
              <a:rPr lang="zh-CN" altLang="zh-CN" dirty="0"/>
              <a:t>”→“</a:t>
            </a:r>
            <a:r>
              <a:rPr lang="en-US" altLang="zh-CN" dirty="0"/>
              <a:t>Run</a:t>
            </a:r>
            <a:r>
              <a:rPr lang="zh-CN" altLang="zh-CN" dirty="0"/>
              <a:t>”或快捷键【</a:t>
            </a:r>
            <a:r>
              <a:rPr lang="en-US" altLang="zh-CN" dirty="0"/>
              <a:t>Ctrl</a:t>
            </a:r>
            <a:r>
              <a:rPr lang="zh-CN" altLang="zh-CN" dirty="0"/>
              <a:t>】</a:t>
            </a:r>
            <a:r>
              <a:rPr lang="en-US" altLang="zh-CN" dirty="0"/>
              <a:t>+</a:t>
            </a:r>
            <a:r>
              <a:rPr lang="zh-CN" altLang="zh-CN" dirty="0"/>
              <a:t>【</a:t>
            </a:r>
            <a:r>
              <a:rPr lang="en-US" altLang="zh-CN" dirty="0"/>
              <a:t>F10</a:t>
            </a:r>
            <a:r>
              <a:rPr lang="zh-CN" altLang="zh-CN" dirty="0"/>
              <a:t>】运行程序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查看程序</a:t>
            </a:r>
            <a:r>
              <a:rPr lang="zh-CN" altLang="zh-CN" dirty="0"/>
              <a:t>运行</a:t>
            </a:r>
            <a:r>
              <a:rPr lang="zh-CN" altLang="zh-CN" dirty="0" smtClean="0"/>
              <a:t>结果</a:t>
            </a:r>
            <a:r>
              <a:rPr lang="zh-CN" altLang="en-US" dirty="0" smtClean="0"/>
              <a:t>：</a:t>
            </a:r>
            <a:r>
              <a:rPr lang="en-US" altLang="zh-CN" dirty="0" smtClean="0"/>
              <a:t>main</a:t>
            </a:r>
            <a:r>
              <a:rPr lang="zh-CN" altLang="zh-CN" dirty="0"/>
              <a:t>函数结束前增加一条语句：</a:t>
            </a:r>
            <a:r>
              <a:rPr lang="en-US" altLang="zh-CN" dirty="0"/>
              <a:t>system("PAUSE")</a:t>
            </a:r>
            <a:r>
              <a:rPr lang="zh-CN" altLang="zh-CN" dirty="0"/>
              <a:t>或</a:t>
            </a:r>
            <a:r>
              <a:rPr lang="en-US" altLang="zh-CN" dirty="0"/>
              <a:t>system("pause</a:t>
            </a:r>
            <a:r>
              <a:rPr lang="en-US" altLang="zh-CN" dirty="0" smtClean="0"/>
              <a:t>");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082286" y="1429828"/>
            <a:ext cx="4505279" cy="282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785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dirty="0" smtClean="0">
                <a:cs typeface="Segoe UI Light" panose="020B0502040204020203" pitchFamily="34" charset="0"/>
              </a:rPr>
              <a:t>作业</a:t>
            </a:r>
            <a:endParaRPr lang="zh-CN" altLang="en-US" dirty="0">
              <a:cs typeface="Segoe UI Light" panose="020B0502040204020203" pitchFamily="34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4294967295"/>
          </p:nvPr>
        </p:nvSpPr>
        <p:spPr>
          <a:xfrm>
            <a:off x="759125" y="2355635"/>
            <a:ext cx="11073166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zh-CN" altLang="en-US" sz="2000" dirty="0" smtClean="0">
                <a:cs typeface="Segoe UI Light" panose="020B0502040204020203" pitchFamily="34" charset="0"/>
              </a:rPr>
              <a:t>习题</a:t>
            </a:r>
            <a:r>
              <a:rPr lang="en-US" altLang="zh-CN" sz="2000" dirty="0" smtClean="0">
                <a:cs typeface="Segoe UI Light" panose="020B0502040204020203" pitchFamily="34" charset="0"/>
              </a:rPr>
              <a:t>1</a:t>
            </a:r>
            <a:r>
              <a:rPr lang="zh-CN" altLang="en-US" sz="2000" dirty="0" smtClean="0">
                <a:cs typeface="Segoe UI Light" panose="020B0502040204020203" pitchFamily="34" charset="0"/>
              </a:rPr>
              <a:t>：</a:t>
            </a:r>
            <a:endParaRPr lang="zh-CN" altLang="en-US" sz="2000" dirty="0"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课程简介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475" y="1250830"/>
            <a:ext cx="11309231" cy="5184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 smtClean="0"/>
              <a:t>2</a:t>
            </a:r>
            <a:r>
              <a:rPr lang="zh-CN" altLang="en-US" sz="2000" dirty="0"/>
              <a:t>、课程目标：</a:t>
            </a: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</a:t>
            </a:r>
            <a:r>
              <a:rPr lang="zh-CN" altLang="en-US" sz="2000" dirty="0"/>
              <a:t>掌握</a:t>
            </a:r>
            <a:r>
              <a:rPr lang="en-US" altLang="zh-CN" sz="2000" dirty="0"/>
              <a:t>C</a:t>
            </a:r>
            <a:r>
              <a:rPr lang="zh-CN" altLang="en-US" sz="2000" dirty="0"/>
              <a:t>语言的基本结构、各种数据类型和控制流程的语法、语义和</a:t>
            </a:r>
            <a:r>
              <a:rPr lang="zh-CN" altLang="en-US" sz="2000" dirty="0" smtClean="0"/>
              <a:t>语用；</a:t>
            </a: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zh-CN" altLang="en-US" sz="2000" dirty="0"/>
              <a:t>学习运用计算机语言进行程序设计的思想和方法，初步受到程序设计方法、技巧、风格和素养的</a:t>
            </a:r>
            <a:r>
              <a:rPr lang="zh-CN" altLang="en-US" sz="2000" dirty="0"/>
              <a:t>训练；（</a:t>
            </a:r>
            <a:r>
              <a:rPr lang="en-US" altLang="zh-CN" sz="2000" dirty="0"/>
              <a:t>3</a:t>
            </a:r>
            <a:r>
              <a:rPr lang="zh-CN" altLang="en-US" sz="2000" dirty="0"/>
              <a:t>）</a:t>
            </a:r>
            <a:r>
              <a:rPr lang="zh-CN" altLang="en-US" sz="2000" dirty="0" smtClean="0"/>
              <a:t>具备初步的</a:t>
            </a:r>
            <a:r>
              <a:rPr lang="zh-CN" altLang="en-US" sz="2000" dirty="0"/>
              <a:t>程序设计能力。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/>
              <a:t>3</a:t>
            </a:r>
            <a:r>
              <a:rPr lang="zh-CN" altLang="en-US" sz="2000" dirty="0"/>
              <a:t>、课时安排</a:t>
            </a:r>
            <a:endParaRPr lang="en-US" altLang="zh-CN" sz="2000" dirty="0"/>
          </a:p>
          <a:p>
            <a:r>
              <a:rPr lang="zh-CN" altLang="en-US" sz="2000" dirty="0"/>
              <a:t>总学时：</a:t>
            </a:r>
            <a:r>
              <a:rPr lang="en-US" altLang="zh-CN" sz="2000" dirty="0"/>
              <a:t>18(</a:t>
            </a:r>
            <a:r>
              <a:rPr lang="zh-CN" altLang="en-US" sz="2000" dirty="0"/>
              <a:t>理论</a:t>
            </a:r>
            <a:r>
              <a:rPr lang="en-US" altLang="zh-CN" sz="2000" dirty="0"/>
              <a:t>) + 36 (</a:t>
            </a:r>
            <a:r>
              <a:rPr lang="zh-CN" altLang="en-US" sz="2000" dirty="0"/>
              <a:t>实验</a:t>
            </a:r>
            <a:r>
              <a:rPr lang="en-US" altLang="zh-CN" sz="2000" dirty="0"/>
              <a:t>)</a:t>
            </a:r>
            <a:endParaRPr lang="zh-CN" altLang="en-US" sz="2000" dirty="0"/>
          </a:p>
          <a:p>
            <a:pPr marL="0" indent="0">
              <a:buNone/>
            </a:pPr>
            <a:r>
              <a:rPr lang="en-US" altLang="zh-CN" sz="2000" dirty="0" smtClean="0"/>
              <a:t>4</a:t>
            </a:r>
            <a:r>
              <a:rPr lang="zh-CN" altLang="en-US" sz="2000" dirty="0"/>
              <a:t>、教材：</a:t>
            </a:r>
            <a:endParaRPr lang="en-US" altLang="zh-CN" sz="2000" dirty="0"/>
          </a:p>
          <a:p>
            <a:pPr>
              <a:buFont typeface="Wingdings" pitchFamily="2" charset="2"/>
              <a:buChar char="Ø"/>
            </a:pPr>
            <a:r>
              <a:rPr lang="en-US" altLang="zh-CN" sz="2000" dirty="0">
                <a:cs typeface="Arial" charset="0"/>
              </a:rPr>
              <a:t>C</a:t>
            </a:r>
            <a:r>
              <a:rPr lang="zh-CN" altLang="en-US" sz="2000" dirty="0">
                <a:cs typeface="Arial" charset="0"/>
              </a:rPr>
              <a:t>语言程序设计，电子科技大学出版社，刘彦保、郝继升、张根耀、刘翼，</a:t>
            </a:r>
            <a:r>
              <a:rPr lang="en-US" altLang="zh-CN" sz="2000" dirty="0">
                <a:cs typeface="Arial" charset="0"/>
              </a:rPr>
              <a:t>2023.12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 dirty="0">
                <a:cs typeface="Arial" charset="0"/>
              </a:rPr>
              <a:t>C</a:t>
            </a:r>
            <a:r>
              <a:rPr lang="zh-CN" altLang="zh-CN" sz="2000" dirty="0">
                <a:cs typeface="Arial" charset="0"/>
              </a:rPr>
              <a:t>语言程序设计上机指导与习题解答</a:t>
            </a:r>
            <a:r>
              <a:rPr lang="zh-CN" altLang="en-US" sz="2000" dirty="0">
                <a:cs typeface="Arial" charset="0"/>
              </a:rPr>
              <a:t>，电子科技大学出版社，</a:t>
            </a:r>
            <a:r>
              <a:rPr lang="zh-CN" altLang="zh-CN" sz="2000" dirty="0"/>
              <a:t>庄景明</a:t>
            </a:r>
            <a:r>
              <a:rPr lang="zh-CN" altLang="en-US" sz="2000" dirty="0">
                <a:cs typeface="Arial" charset="0"/>
              </a:rPr>
              <a:t>，</a:t>
            </a:r>
            <a:r>
              <a:rPr lang="en-US" altLang="zh-CN" sz="2000" dirty="0" smtClean="0">
                <a:cs typeface="Arial" charset="0"/>
              </a:rPr>
              <a:t>2021</a:t>
            </a:r>
          </a:p>
          <a:p>
            <a:pPr marL="0" indent="0">
              <a:buNone/>
              <a:defRPr/>
            </a:pPr>
            <a:r>
              <a:rPr lang="en-US" altLang="zh-CN" sz="2000" dirty="0"/>
              <a:t>5</a:t>
            </a:r>
            <a:r>
              <a:rPr lang="zh-CN" altLang="en-US" sz="2000" dirty="0"/>
              <a:t>、学习要求</a:t>
            </a:r>
          </a:p>
          <a:p>
            <a:pPr>
              <a:defRPr/>
            </a:pPr>
            <a:r>
              <a:rPr lang="zh-CN" altLang="en-US" sz="2000" dirty="0"/>
              <a:t>考勤：每次上课进行考勤（包括实验课）。</a:t>
            </a:r>
          </a:p>
          <a:p>
            <a:pPr>
              <a:defRPr/>
            </a:pPr>
            <a:r>
              <a:rPr lang="zh-CN" altLang="en-US" sz="2000" dirty="0"/>
              <a:t>作业：每章</a:t>
            </a:r>
            <a:r>
              <a:rPr lang="en-US" altLang="zh-CN" sz="2000" dirty="0"/>
              <a:t>1</a:t>
            </a:r>
            <a:r>
              <a:rPr lang="zh-CN" altLang="en-US" sz="2000" dirty="0"/>
              <a:t>次书面作业</a:t>
            </a:r>
            <a:r>
              <a:rPr lang="zh-CN" altLang="en-US" sz="2000" dirty="0" smtClean="0"/>
              <a:t>。</a:t>
            </a:r>
            <a:endParaRPr lang="zh-CN" altLang="en-US" sz="2000" dirty="0"/>
          </a:p>
          <a:p>
            <a:pPr>
              <a:buFont typeface="Wingdings" pitchFamily="2" charset="2"/>
              <a:buChar char="Ø"/>
            </a:pPr>
            <a:endParaRPr lang="en-US" altLang="zh-CN" sz="2000" dirty="0">
              <a:cs typeface="Arial" charset="0"/>
            </a:endParaRPr>
          </a:p>
          <a:p>
            <a:pPr eaLnBrk="1" hangingPunct="1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16050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>
          <a:xfrm>
            <a:off x="621103" y="1276709"/>
            <a:ext cx="11248844" cy="5198705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US" altLang="zh-CN" sz="2000" dirty="0" smtClean="0"/>
              <a:t>6</a:t>
            </a:r>
            <a:r>
              <a:rPr lang="zh-CN" altLang="en-US" sz="2000" dirty="0"/>
              <a:t>、成绩评定</a:t>
            </a:r>
          </a:p>
          <a:p>
            <a:pPr>
              <a:defRPr/>
            </a:pPr>
            <a:r>
              <a:rPr lang="zh-CN" altLang="en-US" sz="2000" dirty="0"/>
              <a:t>平时成绩：</a:t>
            </a:r>
            <a:r>
              <a:rPr lang="en-US" altLang="zh-CN" sz="2000" dirty="0" smtClean="0"/>
              <a:t>20%</a:t>
            </a:r>
            <a:r>
              <a:rPr lang="zh-CN" altLang="en-US" sz="2000" dirty="0"/>
              <a:t>，包括作业、考勤。</a:t>
            </a:r>
          </a:p>
          <a:p>
            <a:pPr>
              <a:defRPr/>
            </a:pPr>
            <a:r>
              <a:rPr lang="zh-CN" altLang="en-US" sz="2000" dirty="0"/>
              <a:t>实验成绩：</a:t>
            </a:r>
            <a:r>
              <a:rPr lang="en-US" altLang="zh-CN" sz="2000" dirty="0" smtClean="0"/>
              <a:t>20%</a:t>
            </a:r>
            <a:r>
              <a:rPr lang="zh-CN" altLang="en-US" sz="2000" dirty="0"/>
              <a:t>，包括实验课、实验报告。</a:t>
            </a:r>
            <a:endParaRPr lang="en-US" altLang="zh-CN" sz="2000" dirty="0"/>
          </a:p>
          <a:p>
            <a:pPr>
              <a:defRPr/>
            </a:pPr>
            <a:r>
              <a:rPr lang="zh-CN" altLang="en-US" sz="2000" dirty="0"/>
              <a:t>期末考试：</a:t>
            </a:r>
            <a:r>
              <a:rPr lang="en-US" altLang="zh-CN" sz="2000" dirty="0" smtClean="0"/>
              <a:t>60% </a:t>
            </a:r>
            <a:r>
              <a:rPr lang="zh-CN" altLang="en-US" sz="2000" dirty="0"/>
              <a:t>。</a:t>
            </a:r>
            <a:endParaRPr lang="en-US" altLang="zh-CN" sz="2000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521208" y="448056"/>
            <a:ext cx="11066358" cy="640080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课程简介</a:t>
            </a:r>
          </a:p>
        </p:txBody>
      </p:sp>
    </p:spTree>
    <p:extLst>
      <p:ext uri="{BB962C8B-B14F-4D97-AF65-F5344CB8AC3E}">
        <p14:creationId xmlns:p14="http://schemas.microsoft.com/office/powerpoint/2010/main" val="291958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1.1</a:t>
            </a:r>
            <a:r>
              <a:rPr lang="zh-CN" altLang="en-US" b="1" kern="100" dirty="0">
                <a:latin typeface="Cambria" panose="02040503050406030204" pitchFamily="18" charset="0"/>
                <a:ea typeface="宋体" panose="02010600030101010101" pitchFamily="2" charset="-122"/>
              </a:rPr>
              <a:t>  程序与</a:t>
            </a:r>
            <a:r>
              <a:rPr lang="zh-CN" altLang="en-US" b="1" kern="100" dirty="0" smtClean="0">
                <a:latin typeface="Cambria" panose="02040503050406030204" pitchFamily="18" charset="0"/>
                <a:ea typeface="宋体" panose="02010600030101010101" pitchFamily="2" charset="-122"/>
              </a:rPr>
              <a:t>程序设计语言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59457"/>
            <a:ext cx="11048070" cy="4836238"/>
          </a:xfrm>
        </p:spPr>
        <p:txBody>
          <a:bodyPr>
            <a:noAutofit/>
          </a:bodyPr>
          <a:lstStyle/>
          <a:p>
            <a:pPr marL="0" marR="0" lvl="1" indent="0" rtl="0">
              <a:buNone/>
            </a:pPr>
            <a:r>
              <a:rPr lang="en-US" altLang="zh-CN" sz="2000" b="1" i="0" u="none" strike="noStrike" kern="100" baseline="0" dirty="0" smtClean="0"/>
              <a:t>1.1.1</a:t>
            </a:r>
            <a:r>
              <a:rPr lang="zh-CN" altLang="en-US" sz="2000" b="1" i="0" u="none" strike="noStrike" kern="100" baseline="0" dirty="0" smtClean="0"/>
              <a:t>  程序的基本概念</a:t>
            </a:r>
            <a:endParaRPr lang="en-US" altLang="zh-CN" sz="2000" b="1" i="0" u="none" strike="noStrike" kern="100" baseline="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计算机</a:t>
            </a:r>
            <a:r>
              <a:rPr lang="zh-CN" altLang="zh-CN" sz="2000" dirty="0"/>
              <a:t>的每一个操作都是根据人们事先设定的指令进行的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000" dirty="0" smtClean="0"/>
              <a:t>例如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用</a:t>
            </a:r>
            <a:r>
              <a:rPr lang="zh-CN" altLang="zh-CN" sz="2000" dirty="0"/>
              <a:t>一条指令要求计算机执行一次加法运算，用另一条指令要求计算机将此运算结果输出到显示屏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为了</a:t>
            </a:r>
            <a:r>
              <a:rPr lang="zh-CN" altLang="zh-CN" sz="2000" dirty="0"/>
              <a:t>让</a:t>
            </a:r>
            <a:r>
              <a:rPr lang="zh-CN" altLang="zh-CN" sz="2000" dirty="0" smtClean="0"/>
              <a:t>计算机完成</a:t>
            </a:r>
            <a:r>
              <a:rPr lang="zh-CN" altLang="zh-CN" sz="2000" dirty="0"/>
              <a:t>一定的工作，就必须编制一系列操作指令，并把这些指令存放在计算机中，需要</a:t>
            </a:r>
            <a:r>
              <a:rPr lang="zh-CN" altLang="zh-CN" sz="2000" dirty="0" smtClean="0"/>
              <a:t>时向</a:t>
            </a:r>
            <a:r>
              <a:rPr lang="zh-CN" altLang="zh-CN" sz="2000" dirty="0"/>
              <a:t>计算机发出一个简单的命令（触发指令），</a:t>
            </a:r>
            <a:r>
              <a:rPr lang="zh-CN" altLang="zh-CN" sz="2000" dirty="0" smtClean="0"/>
              <a:t>计算机</a:t>
            </a:r>
            <a:r>
              <a:rPr lang="zh-CN" altLang="en-US" sz="2000" dirty="0" smtClean="0"/>
              <a:t>自动</a:t>
            </a:r>
            <a:r>
              <a:rPr lang="zh-CN" altLang="zh-CN" sz="2000" dirty="0" smtClean="0"/>
              <a:t>逐条</a:t>
            </a:r>
            <a:r>
              <a:rPr lang="zh-CN" altLang="zh-CN" sz="2000" dirty="0"/>
              <a:t>执行这些指令</a:t>
            </a:r>
            <a:r>
              <a:rPr lang="zh-CN" altLang="zh-CN" sz="2000" dirty="0" smtClean="0"/>
              <a:t>，得到预期</a:t>
            </a:r>
            <a:r>
              <a:rPr lang="zh-CN" altLang="zh-CN" sz="2000" dirty="0"/>
              <a:t>的结果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所谓</a:t>
            </a:r>
            <a:r>
              <a:rPr lang="zh-CN" altLang="zh-CN" sz="2000" dirty="0"/>
              <a:t>程序，就是一组计算机能识别和执行的指令的集合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000" dirty="0" smtClean="0"/>
              <a:t>计算机</a:t>
            </a:r>
            <a:r>
              <a:rPr lang="zh-CN" altLang="zh-CN" sz="2000" dirty="0"/>
              <a:t>执行一个程序，就是执行这个程序中的一条条</a:t>
            </a:r>
            <a:r>
              <a:rPr lang="zh-CN" altLang="zh-CN" sz="2000" dirty="0" smtClean="0"/>
              <a:t>指令。</a:t>
            </a:r>
            <a:endParaRPr lang="en-US" altLang="zh-CN" sz="2000" dirty="0" smtClean="0"/>
          </a:p>
          <a:p>
            <a:pPr marL="34290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zh-CN" sz="2000" dirty="0" smtClean="0"/>
              <a:t>为了</a:t>
            </a:r>
            <a:r>
              <a:rPr lang="zh-CN" altLang="zh-CN" sz="2000" dirty="0"/>
              <a:t>使计算机系统能实现各种功能，就需要各种各样的程序</a:t>
            </a:r>
            <a:r>
              <a:rPr lang="zh-CN" altLang="zh-CN" sz="2000" dirty="0" smtClean="0"/>
              <a:t>。</a:t>
            </a:r>
            <a:endParaRPr lang="zh-CN" altLang="en-US" sz="2000" b="1" i="0" u="none" strike="noStrike" kern="100" baseline="0" dirty="0" smtClean="0"/>
          </a:p>
        </p:txBody>
      </p:sp>
    </p:spTree>
    <p:extLst>
      <p:ext uri="{BB962C8B-B14F-4D97-AF65-F5344CB8AC3E}">
        <p14:creationId xmlns:p14="http://schemas.microsoft.com/office/powerpoint/2010/main" val="3028306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1.1.2</a:t>
            </a:r>
            <a:r>
              <a:rPr lang="zh-CN" altLang="en-US" b="1" kern="100" dirty="0">
                <a:latin typeface="Calibri" panose="020F0502020204030204" pitchFamily="34" charset="0"/>
                <a:ea typeface="宋体" panose="02010600030101010101" pitchFamily="2" charset="-122"/>
              </a:rPr>
              <a:t>  </a:t>
            </a:r>
            <a:r>
              <a:rPr lang="zh-CN" altLang="en-US" b="1" kern="100" dirty="0" smtClean="0">
                <a:latin typeface="Calibri" panose="020F0502020204030204" pitchFamily="34" charset="0"/>
                <a:ea typeface="宋体" panose="02010600030101010101" pitchFamily="2" charset="-122"/>
              </a:rPr>
              <a:t>程序设计语言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/>
              <a:t>人和计算机之间交流信息也需要一种语言，这就是程序设计语言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342900" lvl="0" indent="-342900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人们</a:t>
            </a:r>
            <a:r>
              <a:rPr lang="zh-CN" altLang="zh-CN" sz="2000" dirty="0"/>
              <a:t>需要借助计算机能够理解的语言，完成一系列指令的编写，完成程序的设计，告诉计算机要“做什么”，“怎么做”，计算机才能按人们的要求完成特定的操作并给出预期的结果。</a:t>
            </a:r>
            <a:endParaRPr lang="zh-CN" altLang="en-US" sz="2000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777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zh-CN" dirty="0"/>
              <a:t>程序设计语言经历了以下几个</a:t>
            </a:r>
            <a:r>
              <a:rPr lang="zh-CN" altLang="zh-CN" dirty="0" smtClean="0"/>
              <a:t>发展阶段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en-US" altLang="zh-CN" dirty="0" smtClean="0"/>
              <a:t>1</a:t>
            </a:r>
            <a:r>
              <a:rPr lang="zh-CN" altLang="zh-CN" dirty="0"/>
              <a:t>．机器语言</a:t>
            </a:r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计算</a:t>
            </a:r>
            <a:r>
              <a:rPr lang="zh-CN" altLang="zh-CN" dirty="0"/>
              <a:t>机工作是基于二进制的，计算机只能识别和接受</a:t>
            </a:r>
            <a:r>
              <a:rPr lang="en-US" altLang="zh-CN" dirty="0"/>
              <a:t>0</a:t>
            </a:r>
            <a:r>
              <a:rPr lang="zh-CN" altLang="zh-CN" dirty="0"/>
              <a:t>和</a:t>
            </a:r>
            <a:r>
              <a:rPr lang="en-US" altLang="zh-CN" dirty="0"/>
              <a:t>1</a:t>
            </a:r>
            <a:r>
              <a:rPr lang="zh-CN" altLang="zh-CN" dirty="0"/>
              <a:t>组成的序列所表示的数据和指令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我们</a:t>
            </a:r>
            <a:r>
              <a:rPr lang="zh-CN" altLang="zh-CN" dirty="0"/>
              <a:t>把计算机能直接识别和接受的二进制代码称为机器指令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机器指令</a:t>
            </a:r>
            <a:r>
              <a:rPr lang="zh-CN" altLang="zh-CN" dirty="0"/>
              <a:t>的集合称为机器语言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在</a:t>
            </a:r>
            <a:r>
              <a:rPr lang="zh-CN" altLang="zh-CN" dirty="0"/>
              <a:t>机器语言中，每条指令都用</a:t>
            </a:r>
            <a:r>
              <a:rPr lang="en-US" altLang="zh-CN" dirty="0"/>
              <a:t>0</a:t>
            </a:r>
            <a:r>
              <a:rPr lang="zh-CN" altLang="zh-CN" dirty="0"/>
              <a:t>和</a:t>
            </a:r>
            <a:r>
              <a:rPr lang="en-US" altLang="zh-CN" dirty="0"/>
              <a:t>1</a:t>
            </a:r>
            <a:r>
              <a:rPr lang="zh-CN" altLang="zh-CN" dirty="0"/>
              <a:t>组成的序列来表示。例如，以下是某计算机的一条加法指令</a:t>
            </a:r>
            <a:r>
              <a:rPr lang="zh-CN" altLang="zh-CN" dirty="0" smtClean="0"/>
              <a:t>。</a:t>
            </a:r>
            <a:r>
              <a:rPr lang="en-US" altLang="zh-CN" dirty="0" smtClean="0"/>
              <a:t>1011011000000000</a:t>
            </a:r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不同</a:t>
            </a:r>
            <a:r>
              <a:rPr lang="zh-CN" altLang="zh-CN" dirty="0"/>
              <a:t>类型的计算机，使用的机器语言不相同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机器语言的</a:t>
            </a:r>
            <a:r>
              <a:rPr lang="zh-CN" altLang="en-US" dirty="0" smtClean="0"/>
              <a:t>特点：</a:t>
            </a:r>
            <a:r>
              <a:rPr lang="zh-CN" altLang="zh-CN" dirty="0" smtClean="0"/>
              <a:t>计算机</a:t>
            </a:r>
            <a:r>
              <a:rPr lang="zh-CN" altLang="zh-CN" dirty="0"/>
              <a:t>可以直接识别和执行，执行效率</a:t>
            </a:r>
            <a:r>
              <a:rPr lang="zh-CN" altLang="zh-CN" dirty="0" smtClean="0"/>
              <a:t>高</a:t>
            </a:r>
            <a:r>
              <a:rPr lang="zh-CN" altLang="en-US" dirty="0" smtClean="0"/>
              <a:t>；</a:t>
            </a:r>
            <a:r>
              <a:rPr lang="zh-CN" altLang="zh-CN" dirty="0" smtClean="0"/>
              <a:t>不</a:t>
            </a:r>
            <a:r>
              <a:rPr lang="zh-CN" altLang="zh-CN" dirty="0"/>
              <a:t>直观，难认、难记、难理解、易错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5725" indent="-85725">
              <a:lnSpc>
                <a:spcPct val="16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dirty="0" smtClean="0"/>
              <a:t>目前</a:t>
            </a:r>
            <a:r>
              <a:rPr lang="zh-CN" altLang="zh-CN" dirty="0"/>
              <a:t>很少用机器语言直接编程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73469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zh-CN" dirty="0"/>
              <a:t>程序设计语言经历了以下几个</a:t>
            </a:r>
            <a:r>
              <a:rPr lang="zh-CN" altLang="zh-CN" dirty="0" smtClean="0"/>
              <a:t>发展阶段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259456"/>
            <a:ext cx="11048070" cy="5141343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zh-CN" sz="2000" dirty="0"/>
              <a:t>．汇编语言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采用</a:t>
            </a:r>
            <a:r>
              <a:rPr lang="zh-CN" altLang="zh-CN" sz="2000" dirty="0"/>
              <a:t>“助记符号”来表示机器语言中的</a:t>
            </a:r>
            <a:r>
              <a:rPr lang="zh-CN" altLang="zh-CN" sz="2000" dirty="0" smtClean="0"/>
              <a:t>机器指令。</a:t>
            </a:r>
            <a:endParaRPr lang="en-US" altLang="zh-CN" sz="2000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例如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ADD  </a:t>
            </a:r>
            <a:r>
              <a:rPr lang="en-US" altLang="zh-CN" sz="2000" dirty="0"/>
              <a:t>A</a:t>
            </a:r>
            <a:r>
              <a:rPr lang="zh-CN" altLang="zh-CN" sz="2000" dirty="0"/>
              <a:t>，</a:t>
            </a:r>
            <a:r>
              <a:rPr lang="en-US" altLang="zh-CN" sz="2000" dirty="0"/>
              <a:t>B </a:t>
            </a:r>
            <a:r>
              <a:rPr lang="en-US" altLang="zh-CN" sz="2000" dirty="0" smtClean="0"/>
              <a:t>     </a:t>
            </a:r>
            <a:r>
              <a:rPr lang="zh-CN" altLang="zh-CN" sz="2000" dirty="0" smtClean="0"/>
              <a:t>（将寄存器</a:t>
            </a:r>
            <a:r>
              <a:rPr lang="en-US" altLang="zh-CN" sz="2000" dirty="0" smtClean="0"/>
              <a:t>A</a:t>
            </a:r>
            <a:r>
              <a:rPr lang="zh-CN" altLang="zh-CN" sz="2000" dirty="0" smtClean="0"/>
              <a:t>中的数据与寄存器</a:t>
            </a:r>
            <a:r>
              <a:rPr lang="en-US" altLang="zh-CN" sz="2000" dirty="0" smtClean="0"/>
              <a:t>B</a:t>
            </a:r>
            <a:r>
              <a:rPr lang="zh-CN" altLang="zh-CN" sz="2000" dirty="0" smtClean="0"/>
              <a:t>中的数据相加，放到寄存器</a:t>
            </a:r>
            <a:r>
              <a:rPr lang="en-US" altLang="zh-CN" sz="2000" dirty="0" smtClean="0"/>
              <a:t>A</a:t>
            </a:r>
            <a:r>
              <a:rPr lang="zh-CN" altLang="zh-CN" sz="2000" dirty="0" smtClean="0"/>
              <a:t>中）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编译：</a:t>
            </a:r>
            <a:r>
              <a:rPr lang="zh-CN" altLang="zh-CN" sz="2000" dirty="0" smtClean="0"/>
              <a:t>汇编语言编写的程序转换为计算机能识别的机器指令</a:t>
            </a:r>
            <a:r>
              <a:rPr lang="zh-CN" altLang="en-US" sz="2000" dirty="0" smtClean="0"/>
              <a:t>的过程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源程序</a:t>
            </a:r>
            <a:r>
              <a:rPr lang="en-US" altLang="zh-CN" sz="2000" dirty="0"/>
              <a:t>(source program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：</a:t>
            </a:r>
            <a:endParaRPr lang="en-US" altLang="zh-CN" sz="2000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2000" dirty="0" smtClean="0"/>
              <a:t>目标程序</a:t>
            </a:r>
            <a:r>
              <a:rPr lang="en-US" altLang="zh-CN" sz="2000" dirty="0"/>
              <a:t>(object program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：</a:t>
            </a:r>
            <a:endParaRPr lang="zh-CN" altLang="zh-CN" sz="20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2000" dirty="0" smtClean="0"/>
              <a:t>特点：</a:t>
            </a:r>
            <a:r>
              <a:rPr lang="zh-CN" altLang="zh-CN" sz="2000" dirty="0" smtClean="0"/>
              <a:t>汇编语言</a:t>
            </a:r>
            <a:r>
              <a:rPr lang="zh-CN" altLang="zh-CN" sz="2000" dirty="0"/>
              <a:t>指令和机器语言指令之间具有一一对应的</a:t>
            </a:r>
            <a:r>
              <a:rPr lang="zh-CN" altLang="zh-CN" sz="2000" dirty="0" smtClean="0"/>
              <a:t>关系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与硬件相关，非</a:t>
            </a:r>
            <a:r>
              <a:rPr lang="zh-CN" altLang="zh-CN" sz="2000" dirty="0"/>
              <a:t>计算机</a:t>
            </a:r>
            <a:r>
              <a:rPr lang="zh-CN" altLang="zh-CN" sz="2000" dirty="0" smtClean="0"/>
              <a:t>专业人员难以</a:t>
            </a:r>
            <a:r>
              <a:rPr lang="zh-CN" altLang="en-US" sz="2000" dirty="0" smtClean="0"/>
              <a:t>掌握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35600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程序设计语言经历了以下几个</a:t>
            </a:r>
            <a:r>
              <a:rPr lang="zh-CN" altLang="zh-CN" dirty="0" smtClean="0"/>
              <a:t>发展阶段</a:t>
            </a:r>
            <a:endParaRPr lang="zh-CN" altLang="en-US" b="1" i="0" u="none" strike="noStrike" kern="2200" baseline="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302589"/>
            <a:ext cx="11048070" cy="4793106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3</a:t>
            </a:r>
            <a:r>
              <a:rPr lang="zh-CN" altLang="zh-CN" sz="1800" dirty="0"/>
              <a:t>．高级语言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与</a:t>
            </a:r>
            <a:r>
              <a:rPr lang="zh-CN" altLang="zh-CN" sz="1800" dirty="0"/>
              <a:t>人类自然语言（特别是数学语言）很</a:t>
            </a:r>
            <a:r>
              <a:rPr lang="zh-CN" altLang="zh-CN" sz="1800" dirty="0" smtClean="0"/>
              <a:t>接近计语言。</a:t>
            </a:r>
            <a:endParaRPr lang="en-US" altLang="zh-CN" sz="1800" dirty="0" smtClean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例如</a:t>
            </a:r>
            <a:r>
              <a:rPr lang="zh-CN" altLang="en-US" sz="1800" dirty="0" smtClean="0"/>
              <a:t>：</a:t>
            </a:r>
            <a:r>
              <a:rPr lang="zh-CN" altLang="zh-CN" sz="1800" dirty="0" smtClean="0"/>
              <a:t>在</a:t>
            </a:r>
            <a:r>
              <a:rPr lang="en-US" altLang="zh-CN" sz="1800" dirty="0" smtClean="0"/>
              <a:t>C</a:t>
            </a:r>
            <a:r>
              <a:rPr lang="zh-CN" altLang="zh-CN" sz="1800" dirty="0" smtClean="0"/>
              <a:t>语言程序中，</a:t>
            </a:r>
            <a:r>
              <a:rPr lang="zh-CN" altLang="en-US" sz="1800" dirty="0" smtClean="0"/>
              <a:t>计算</a:t>
            </a:r>
            <a:r>
              <a:rPr lang="zh-CN" altLang="zh-CN" sz="1800" dirty="0" smtClean="0"/>
              <a:t>并输出</a:t>
            </a:r>
            <a:r>
              <a:rPr lang="en-US" altLang="zh-CN" sz="1800" dirty="0"/>
              <a:t>4.5×7sin(</a:t>
            </a:r>
            <a:r>
              <a:rPr lang="zh-CN" altLang="zh-CN" sz="1800" dirty="0"/>
              <a:t>π</a:t>
            </a:r>
            <a:r>
              <a:rPr lang="en-US" altLang="zh-CN" sz="1800" dirty="0"/>
              <a:t>/7</a:t>
            </a:r>
            <a:r>
              <a:rPr lang="en-US" altLang="zh-CN" sz="1800" dirty="0" smtClean="0"/>
              <a:t>)</a:t>
            </a:r>
            <a:r>
              <a:rPr lang="zh-CN" altLang="en-US" sz="1800" dirty="0" smtClean="0"/>
              <a:t>的值</a:t>
            </a:r>
            <a:r>
              <a:rPr lang="zh-CN" altLang="zh-CN" sz="1800" dirty="0" smtClean="0"/>
              <a:t>，</a:t>
            </a:r>
            <a:r>
              <a:rPr lang="en-US" altLang="zh-CN" sz="1800" dirty="0" err="1" smtClean="0"/>
              <a:t>printf</a:t>
            </a:r>
            <a:r>
              <a:rPr lang="en-US" altLang="zh-CN" sz="1800" dirty="0"/>
              <a:t>("%f",4.5*7*sin(3.1415926/7));</a:t>
            </a:r>
            <a:endParaRPr lang="zh-CN" altLang="zh-CN" sz="18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高级语言</a:t>
            </a:r>
            <a:r>
              <a:rPr lang="zh-CN" altLang="en-US" sz="1800" dirty="0" smtClean="0"/>
              <a:t>很多：</a:t>
            </a:r>
            <a:r>
              <a:rPr lang="en-US" altLang="zh-CN" sz="1800" dirty="0" smtClean="0"/>
              <a:t>PASCAL</a:t>
            </a:r>
            <a:r>
              <a:rPr lang="zh-CN" altLang="zh-CN" sz="1800" dirty="0"/>
              <a:t>、</a:t>
            </a:r>
            <a:r>
              <a:rPr lang="en-US" altLang="zh-CN" sz="1800" dirty="0" smtClean="0"/>
              <a:t>C</a:t>
            </a:r>
            <a:r>
              <a:rPr lang="zh-CN" altLang="zh-CN" sz="1800" dirty="0" smtClean="0"/>
              <a:t>、</a:t>
            </a:r>
            <a:r>
              <a:rPr lang="en-US" altLang="zh-CN" sz="1800" dirty="0"/>
              <a:t>FORTRAN</a:t>
            </a:r>
            <a:r>
              <a:rPr lang="zh-CN" altLang="zh-CN" sz="1800" dirty="0"/>
              <a:t>、</a:t>
            </a:r>
            <a:r>
              <a:rPr lang="en-US" altLang="zh-CN" sz="1800" dirty="0"/>
              <a:t>VC</a:t>
            </a:r>
            <a:r>
              <a:rPr lang="zh-CN" altLang="zh-CN" sz="1800" dirty="0"/>
              <a:t>、</a:t>
            </a:r>
            <a:r>
              <a:rPr lang="en-US" altLang="zh-CN" sz="1800" dirty="0"/>
              <a:t>VB</a:t>
            </a:r>
            <a:r>
              <a:rPr lang="zh-CN" altLang="zh-CN" sz="1800" dirty="0"/>
              <a:t>、</a:t>
            </a:r>
            <a:r>
              <a:rPr lang="en-US" altLang="zh-CN" sz="1800" dirty="0"/>
              <a:t>C++</a:t>
            </a:r>
            <a:r>
              <a:rPr lang="zh-CN" altLang="zh-CN" sz="1800" dirty="0"/>
              <a:t>、</a:t>
            </a:r>
            <a:r>
              <a:rPr lang="en-US" altLang="zh-CN" sz="1800" dirty="0"/>
              <a:t>Java</a:t>
            </a:r>
            <a:r>
              <a:rPr lang="zh-CN" altLang="zh-CN" sz="1800" dirty="0"/>
              <a:t>等。</a:t>
            </a:r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sz="1800" dirty="0" smtClean="0"/>
              <a:t>特点：</a:t>
            </a:r>
            <a:r>
              <a:rPr lang="zh-CN" altLang="zh-CN" sz="1800" dirty="0" smtClean="0"/>
              <a:t>功能强大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不</a:t>
            </a:r>
            <a:r>
              <a:rPr lang="zh-CN" altLang="zh-CN" sz="1800" dirty="0"/>
              <a:t>依赖于具体</a:t>
            </a:r>
            <a:r>
              <a:rPr lang="zh-CN" altLang="zh-CN" sz="1800" dirty="0" smtClean="0"/>
              <a:t>机器</a:t>
            </a:r>
            <a:endParaRPr lang="zh-CN" altLang="zh-CN" sz="18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高级语言</a:t>
            </a:r>
            <a:r>
              <a:rPr lang="zh-CN" altLang="zh-CN" sz="1800" dirty="0"/>
              <a:t>编写的程序计算机也是不能直接识别的，也要进行“翻译”</a:t>
            </a:r>
            <a:r>
              <a:rPr lang="zh-CN" altLang="zh-CN" sz="1800" dirty="0" smtClean="0"/>
              <a:t>。</a:t>
            </a:r>
            <a:endParaRPr lang="zh-CN" altLang="zh-CN" sz="1800" dirty="0"/>
          </a:p>
          <a:p>
            <a:pPr marL="85725" indent="-85725">
              <a:buClr>
                <a:srgbClr val="FF0000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zh-CN" sz="1800" dirty="0" smtClean="0"/>
              <a:t>高级语言</a:t>
            </a:r>
            <a:r>
              <a:rPr lang="zh-CN" altLang="zh-CN" sz="1800" dirty="0"/>
              <a:t>经历了不同的发展阶段：</a:t>
            </a:r>
          </a:p>
          <a:p>
            <a:pPr>
              <a:buClr>
                <a:srgbClr val="FF0000"/>
              </a:buClr>
              <a:buSzPct val="80000"/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）非结构化语言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buClr>
                <a:srgbClr val="FF0000"/>
              </a:buClr>
              <a:buSzPct val="80000"/>
            </a:pP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）结构化语言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buClr>
                <a:srgbClr val="FF0000"/>
              </a:buClr>
              <a:buSzPct val="80000"/>
            </a:pPr>
            <a:r>
              <a:rPr lang="zh-CN" altLang="zh-CN" sz="1800" dirty="0" smtClean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）面向任务的程序设计语言</a:t>
            </a:r>
          </a:p>
          <a:p>
            <a:pPr>
              <a:buClr>
                <a:srgbClr val="FF0000"/>
              </a:buClr>
              <a:buSzPct val="80000"/>
            </a:pPr>
            <a:r>
              <a:rPr lang="zh-CN" altLang="zh-CN" sz="1800" dirty="0"/>
              <a:t>（</a:t>
            </a:r>
            <a:r>
              <a:rPr lang="en-US" altLang="zh-CN" sz="1800" dirty="0"/>
              <a:t>4</a:t>
            </a:r>
            <a:r>
              <a:rPr lang="zh-CN" altLang="zh-CN" sz="1800" dirty="0"/>
              <a:t>）面向对象的程序设计语言</a:t>
            </a:r>
          </a:p>
          <a:p>
            <a:pPr>
              <a:buClr>
                <a:srgbClr val="FF0000"/>
              </a:buClr>
              <a:buSzPct val="80000"/>
            </a:pP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975001166"/>
      </p:ext>
    </p:extLst>
  </p:cSld>
  <p:clrMapOvr>
    <a:masterClrMapping/>
  </p:clrMapOvr>
</p:sld>
</file>

<file path=ppt/theme/theme1.xml><?xml version="1.0" encoding="utf-8"?>
<a:theme xmlns:a="http://schemas.openxmlformats.org/drawingml/2006/main" name="欢迎文档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31_TF10001108.potx" id="{D183F7B2-BB7C-4769-A654-F50CCFED9CE6}" vid="{19F569AA-F1B7-4CD3-A3E0-DFBF7B5FB0CC}"/>
    </a:ext>
  </a:extLst>
</a:theme>
</file>

<file path=ppt/theme/theme2.xml><?xml version="1.0" encoding="utf-8"?>
<a:theme xmlns:a="http://schemas.openxmlformats.org/drawingml/2006/main" name="办公室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0072C5-DDE0-4258-BA7A-4D4B80DFA632}">
  <ds:schemaRefs>
    <ds:schemaRef ds:uri="http://schemas.microsoft.com/office/2006/metadata/properties"/>
    <ds:schemaRef ds:uri="http://www.w3.org/XML/1998/namespace"/>
    <ds:schemaRef ds:uri="71af3243-3dd4-4a8d-8c0d-dd76da1f02a5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欢迎使用 PowerPoint</Template>
  <TotalTime>0</TotalTime>
  <Words>3747</Words>
  <PresentationFormat>宽屏</PresentationFormat>
  <Paragraphs>307</Paragraphs>
  <Slides>29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Microsoft YaHei UI</vt:lpstr>
      <vt:lpstr>华文行楷</vt:lpstr>
      <vt:lpstr>宋体</vt:lpstr>
      <vt:lpstr>微软雅黑</vt:lpstr>
      <vt:lpstr>幼圆</vt:lpstr>
      <vt:lpstr>Arial</vt:lpstr>
      <vt:lpstr>Calibri</vt:lpstr>
      <vt:lpstr>Cambria</vt:lpstr>
      <vt:lpstr>Segoe UI</vt:lpstr>
      <vt:lpstr>Segoe UI Light</vt:lpstr>
      <vt:lpstr>Times New Roman</vt:lpstr>
      <vt:lpstr>Wingdings</vt:lpstr>
      <vt:lpstr>欢迎文档</vt:lpstr>
      <vt:lpstr>Visio.Drawing.11</vt:lpstr>
      <vt:lpstr>C语言程序设计</vt:lpstr>
      <vt:lpstr>课程简介</vt:lpstr>
      <vt:lpstr>课程简介</vt:lpstr>
      <vt:lpstr>课程简介</vt:lpstr>
      <vt:lpstr>1.1  程序与程序设计语言</vt:lpstr>
      <vt:lpstr>1.1.2  程序设计语言</vt:lpstr>
      <vt:lpstr>程序设计语言经历了以下几个发展阶段</vt:lpstr>
      <vt:lpstr>程序设计语言经历了以下几个发展阶段</vt:lpstr>
      <vt:lpstr>程序设计语言经历了以下几个发展阶段</vt:lpstr>
      <vt:lpstr>1.2  算法及其描述</vt:lpstr>
      <vt:lpstr>1.2  算法及其描述</vt:lpstr>
      <vt:lpstr>1.2  算法及其描述</vt:lpstr>
      <vt:lpstr>PowerPoint 演示文稿</vt:lpstr>
      <vt:lpstr>1.3  C语言的发展及特点</vt:lpstr>
      <vt:lpstr>1.3  C语言的发展及特点</vt:lpstr>
      <vt:lpstr>1.4  C语言程序的基本结构</vt:lpstr>
      <vt:lpstr>1.4  C语言程序的基本结构</vt:lpstr>
      <vt:lpstr>1.4.2  C语言程序的结构</vt:lpstr>
      <vt:lpstr>1.5  C语言字符集、标识符与关键字</vt:lpstr>
      <vt:lpstr>1.5  C语言字符集、标识符与关键字</vt:lpstr>
      <vt:lpstr>1.6  用C语言求解问题的过程</vt:lpstr>
      <vt:lpstr>1.6  用C语言求解问题的过程</vt:lpstr>
      <vt:lpstr>2．编辑程序</vt:lpstr>
      <vt:lpstr>PowerPoint 演示文稿</vt:lpstr>
      <vt:lpstr>1.7  Dev C++开发环境简介</vt:lpstr>
      <vt:lpstr>1.7  Dev C++开发环境简介</vt:lpstr>
      <vt:lpstr>1.7  Dev C++开发环境简介</vt:lpstr>
      <vt:lpstr>1.7  Dev C++开发环境简介</vt:lpstr>
      <vt:lpstr>作业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dcterms:created xsi:type="dcterms:W3CDTF">2024-02-10T23:59:59Z</dcterms:created>
  <dcterms:modified xsi:type="dcterms:W3CDTF">2024-02-12T02:16:49Z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