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30"/>
  </p:notesMasterIdLst>
  <p:handoutMasterIdLst>
    <p:handoutMasterId r:id="rId31"/>
  </p:handoutMasterIdLst>
  <p:sldIdLst>
    <p:sldId id="256" r:id="rId5"/>
    <p:sldId id="283" r:id="rId6"/>
    <p:sldId id="284" r:id="rId7"/>
    <p:sldId id="285" r:id="rId8"/>
    <p:sldId id="286" r:id="rId9"/>
    <p:sldId id="287" r:id="rId10"/>
    <p:sldId id="288" r:id="rId11"/>
    <p:sldId id="289" r:id="rId12"/>
    <p:sldId id="304" r:id="rId13"/>
    <p:sldId id="290" r:id="rId14"/>
    <p:sldId id="291" r:id="rId15"/>
    <p:sldId id="292" r:id="rId16"/>
    <p:sldId id="293" r:id="rId17"/>
    <p:sldId id="294" r:id="rId18"/>
    <p:sldId id="295" r:id="rId19"/>
    <p:sldId id="296" r:id="rId20"/>
    <p:sldId id="297" r:id="rId21"/>
    <p:sldId id="298" r:id="rId22"/>
    <p:sldId id="299" r:id="rId23"/>
    <p:sldId id="300" r:id="rId24"/>
    <p:sldId id="305" r:id="rId25"/>
    <p:sldId id="301" r:id="rId26"/>
    <p:sldId id="302" r:id="rId27"/>
    <p:sldId id="303" r:id="rId28"/>
    <p:sldId id="282" r:id="rId29"/>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欢迎" id="{E75E278A-FF0E-49A4-B170-79828D63BBAD}">
          <p14:sldIdLst>
            <p14:sldId id="256"/>
          </p14:sldIdLst>
        </p14:section>
        <p14:section name="设计、平滑、添加注释、协作、操作说明搜索" id="{B9B51309-D148-4332-87C2-07BE32FBCA3B}">
          <p14:sldIdLst>
            <p14:sldId id="283"/>
            <p14:sldId id="284"/>
            <p14:sldId id="285"/>
            <p14:sldId id="286"/>
            <p14:sldId id="287"/>
            <p14:sldId id="288"/>
            <p14:sldId id="289"/>
            <p14:sldId id="304"/>
            <p14:sldId id="290"/>
            <p14:sldId id="291"/>
            <p14:sldId id="292"/>
            <p14:sldId id="293"/>
            <p14:sldId id="294"/>
            <p14:sldId id="295"/>
            <p14:sldId id="296"/>
            <p14:sldId id="297"/>
            <p14:sldId id="298"/>
            <p14:sldId id="299"/>
            <p14:sldId id="300"/>
            <p14:sldId id="305"/>
            <p14:sldId id="301"/>
            <p14:sldId id="302"/>
            <p14:sldId id="303"/>
          </p14:sldIdLst>
        </p14:section>
        <p14:section name="了解详细信息"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4726"/>
    <a:srgbClr val="404040"/>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79" autoAdjust="0"/>
  </p:normalViewPr>
  <p:slideViewPr>
    <p:cSldViewPr snapToGrid="0">
      <p:cViewPr varScale="1">
        <p:scale>
          <a:sx n="107" d="100"/>
          <a:sy n="107" d="100"/>
        </p:scale>
        <p:origin x="672" y="102"/>
      </p:cViewPr>
      <p:guideLst>
        <p:guide orient="horz" pos="2160"/>
        <p:guide pos="3840"/>
      </p:guideLst>
    </p:cSldViewPr>
  </p:slideViewPr>
  <p:outlineViewPr>
    <p:cViewPr>
      <p:scale>
        <a:sx n="33" d="100"/>
        <a:sy n="33" d="100"/>
      </p:scale>
      <p:origin x="0" y="-56238"/>
    </p:cViewPr>
  </p:outlineViewPr>
  <p:notesTextViewPr>
    <p:cViewPr>
      <p:scale>
        <a:sx n="1" d="1"/>
        <a:sy n="1" d="1"/>
      </p:scale>
      <p:origin x="0" y="0"/>
    </p:cViewPr>
  </p:notesTextViewPr>
  <p:notesViewPr>
    <p:cSldViewPr snapToGrid="0">
      <p:cViewPr varScale="1">
        <p:scale>
          <a:sx n="77" d="100"/>
          <a:sy n="77" d="100"/>
        </p:scale>
        <p:origin x="401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8DCC1CE-327E-4905-BC7C-3C0AE3B60D6C}" type="datetime1">
              <a:rPr lang="zh-CN" altLang="en-US" smtClean="0">
                <a:latin typeface="Microsoft YaHei UI" panose="020B0503020204020204" pitchFamily="34" charset="-122"/>
                <a:ea typeface="Microsoft YaHei UI" panose="020B0503020204020204" pitchFamily="34" charset="-122"/>
              </a:rPr>
              <a:t>2024/2/11</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n-US" altLang="zh-CN" smtClean="0">
                <a:latin typeface="Microsoft YaHei UI" panose="020B0503020204020204" pitchFamily="34" charset="-122"/>
                <a:ea typeface="Microsoft YaHei UI" panose="020B0503020204020204" pitchFamily="34" charset="-122"/>
              </a:rPr>
              <a:t>‹#›</a:t>
            </a:fld>
            <a:endParaRPr lang="zh-CN" altLang="en-US">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56F2ECAB-FF34-48C3-94CF-D49698A33E3C}" type="datetime1">
              <a:rPr lang="zh-CN" altLang="en-US" smtClean="0"/>
              <a:pPr/>
              <a:t>2024/2/11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F61EA0F-A667-4B49-8422-0062BC55E249}" type="slidenum">
              <a:rPr lang="en-US" altLang="zh-CN" smtClean="0"/>
              <a:pPr/>
              <a:t>‹#›</a:t>
            </a:fld>
            <a:endParaRPr lang="zh-CN" alt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10"/>
          </p:nvPr>
        </p:nvSpPr>
        <p:spPr/>
        <p:txBody>
          <a:bodyPr rtlCol="0"/>
          <a:lstStyle/>
          <a:p>
            <a:pPr rtl="0"/>
            <a:fld id="{DF61EA0F-A667-4B49-8422-0062BC55E249}" type="slidenum">
              <a:rPr lang="en-US" altLang="zh-CN" smtClean="0"/>
              <a:t>1</a:t>
            </a:fld>
            <a:endParaRPr lang="zh-CN" alt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r>
              <a:rPr lang="zh-CN" altLang="en-US" noProof="0" dirty="0">
                <a:latin typeface="Microsoft YaHei UI" panose="020B0503020204020204" pitchFamily="34" charset="-122"/>
                <a:ea typeface="Microsoft YaHei UI" panose="020B0503020204020204" pitchFamily="34" charset="-122"/>
              </a:rPr>
              <a:t>在“幻灯片放映”模式下，选择箭头访问相应链接。</a:t>
            </a:r>
          </a:p>
        </p:txBody>
      </p:sp>
      <p:sp>
        <p:nvSpPr>
          <p:cNvPr id="4" name="灯片编号占位符 3"/>
          <p:cNvSpPr>
            <a:spLocks noGrp="1"/>
          </p:cNvSpPr>
          <p:nvPr>
            <p:ph type="sldNum" sz="quarter" idx="10"/>
          </p:nvPr>
        </p:nvSpPr>
        <p:spPr/>
        <p:txBody>
          <a:bodyPr rtlCol="0"/>
          <a:lstStyle/>
          <a:p>
            <a:pPr rtl="0"/>
            <a:fld id="{DF61EA0F-A667-4B49-8422-0062BC55E249}" type="slidenum">
              <a:rPr lang="en-US" altLang="zh-CN" smtClean="0"/>
              <a:t>25</a:t>
            </a:fld>
            <a:endParaRPr lang="zh-CN" altLang="en-US"/>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长方形 6"/>
          <p:cNvSpPr/>
          <p:nvPr userDrawn="1"/>
        </p:nvSpPr>
        <p:spPr bwMode="blackWhite">
          <a:xfrm>
            <a:off x="254950" y="237147"/>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cxnSp>
        <p:nvCxnSpPr>
          <p:cNvPr id="12" name="直接连接符​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a:xfrm>
            <a:off x="521207" y="448056"/>
            <a:ext cx="11066359" cy="640080"/>
          </a:xfrm>
        </p:spPr>
        <p:txBody>
          <a:bodyPr rtlCol="0" anchor="b" anchorCtr="0">
            <a:normAutofit/>
          </a:bodyPr>
          <a:lstStyle>
            <a:lvl1pPr>
              <a:defRPr sz="2800">
                <a:solidFill>
                  <a:schemeClr val="bg2">
                    <a:lumMod val="25000"/>
                  </a:schemeClr>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3" name="内容占位符 2"/>
          <p:cNvSpPr>
            <a:spLocks noGrp="1"/>
          </p:cNvSpPr>
          <p:nvPr>
            <p:ph sz="quarter" idx="10"/>
          </p:nvPr>
        </p:nvSpPr>
        <p:spPr>
          <a:xfrm>
            <a:off x="539496" y="1435607"/>
            <a:ext cx="11193880" cy="4660087"/>
          </a:xfrm>
        </p:spPr>
        <p:txBody>
          <a:bodyPr vert="horz" lIns="91440" tIns="45720" rIns="91440" bIns="45720" rtlCol="0">
            <a:normAutofit/>
          </a:bodyPr>
          <a:lstStyle>
            <a:lvl1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spcBef>
                <a:spcPts val="0"/>
              </a:spcBef>
              <a:spcAft>
                <a:spcPts val="0"/>
              </a:spcAft>
              <a:defRPr lang="en-US" sz="200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3CF7612A-7C7D-41EF-9275-BA82F6A6A076}" type="datetime1">
              <a:rPr lang="zh-CN" altLang="en-US" smtClean="0"/>
              <a:t>2024/2/11</a:t>
            </a:fld>
            <a:endParaRPr lang="zh-CN" altLang="en-US"/>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长方形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2000" noProof="0" dirty="0">
              <a:latin typeface="Microsoft YaHei UI" panose="020B0503020204020204" pitchFamily="34" charset="-122"/>
              <a:ea typeface="Microsoft YaHei UI" panose="020B0503020204020204" pitchFamily="34" charset="-122"/>
            </a:endParaRPr>
          </a:p>
        </p:txBody>
      </p:sp>
      <p:sp>
        <p:nvSpPr>
          <p:cNvPr id="10" name="矩形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a:xfrm>
            <a:off x="521208" y="1536192"/>
            <a:ext cx="11203622" cy="640080"/>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dirty="0" smtClean="0"/>
              <a:t>单击此处编辑母版标题样式</a:t>
            </a:r>
            <a:endParaRPr lang="zh-CN" altLang="en-US" noProof="0" dirty="0"/>
          </a:p>
        </p:txBody>
      </p:sp>
      <p:sp>
        <p:nvSpPr>
          <p:cNvPr id="7" name="内容占位符 6"/>
          <p:cNvSpPr>
            <a:spLocks noGrp="1"/>
          </p:cNvSpPr>
          <p:nvPr>
            <p:ph sz="quarter" idx="13"/>
          </p:nvPr>
        </p:nvSpPr>
        <p:spPr>
          <a:xfrm>
            <a:off x="539495" y="2560320"/>
            <a:ext cx="11397555" cy="3977640"/>
          </a:xfrm>
        </p:spPr>
        <p:txBody>
          <a:bodyPr vert="horz" lIns="91440" tIns="45720" rIns="91440" bIns="45720" rtlCol="0">
            <a:normAutofit/>
          </a:bodyPr>
          <a:lstStyle>
            <a:lvl1pPr>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20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20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20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2000" dirty="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dirty="0" smtClean="0"/>
              <a:t>编辑母版文本样式</a:t>
            </a:r>
          </a:p>
          <a:p>
            <a:pPr marL="0" lvl="1" indent="0" rtl="0">
              <a:lnSpc>
                <a:spcPct val="150000"/>
              </a:lnSpc>
              <a:spcBef>
                <a:spcPts val="1000"/>
              </a:spcBef>
              <a:spcAft>
                <a:spcPts val="1200"/>
              </a:spcAft>
              <a:buNone/>
            </a:pPr>
            <a:r>
              <a:rPr lang="zh-CN" altLang="en-US" noProof="0" dirty="0" smtClean="0"/>
              <a:t>第二级</a:t>
            </a:r>
          </a:p>
          <a:p>
            <a:pPr marL="0" lvl="2" indent="0" rtl="0">
              <a:lnSpc>
                <a:spcPct val="150000"/>
              </a:lnSpc>
              <a:spcBef>
                <a:spcPts val="1000"/>
              </a:spcBef>
              <a:spcAft>
                <a:spcPts val="1200"/>
              </a:spcAft>
              <a:buNone/>
            </a:pPr>
            <a:r>
              <a:rPr lang="zh-CN" altLang="en-US" noProof="0" dirty="0" smtClean="0"/>
              <a:t>第三级</a:t>
            </a:r>
          </a:p>
          <a:p>
            <a:pPr marL="0" lvl="3" indent="0" rtl="0">
              <a:lnSpc>
                <a:spcPct val="150000"/>
              </a:lnSpc>
              <a:spcBef>
                <a:spcPts val="1000"/>
              </a:spcBef>
              <a:spcAft>
                <a:spcPts val="1200"/>
              </a:spcAft>
              <a:buNone/>
            </a:pPr>
            <a:r>
              <a:rPr lang="zh-CN" altLang="en-US" noProof="0" dirty="0" smtClean="0"/>
              <a:t>第四级</a:t>
            </a:r>
          </a:p>
          <a:p>
            <a:pPr marL="0" lvl="4" indent="0" rtl="0">
              <a:lnSpc>
                <a:spcPct val="150000"/>
              </a:lnSpc>
              <a:spcBef>
                <a:spcPts val="1000"/>
              </a:spcBef>
              <a:spcAft>
                <a:spcPts val="1200"/>
              </a:spcAft>
              <a:buNone/>
            </a:pPr>
            <a:r>
              <a:rPr lang="zh-CN" altLang="en-US" noProof="0" dirty="0" smtClean="0"/>
              <a:t>第五级</a:t>
            </a:r>
            <a:endParaRPr lang="zh-CN" altLang="en-US" noProof="0" dirty="0"/>
          </a:p>
        </p:txBody>
      </p:sp>
    </p:spTree>
    <p:extLst>
      <p:ext uri="{BB962C8B-B14F-4D97-AF65-F5344CB8AC3E}">
        <p14:creationId xmlns:p14="http://schemas.microsoft.com/office/powerpoint/2010/main" val="13356555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占位符 1"/>
          <p:cNvSpPr>
            <a:spLocks noGrp="1"/>
          </p:cNvSpPr>
          <p:nvPr>
            <p:ph type="title"/>
          </p:nvPr>
        </p:nvSpPr>
        <p:spPr>
          <a:xfrm>
            <a:off x="521208" y="448056"/>
            <a:ext cx="11066358" cy="640080"/>
          </a:xfrm>
          <a:prstGeom prst="rect">
            <a:avLst/>
          </a:prstGeom>
        </p:spPr>
        <p:txBody>
          <a:bodyPr vert="horz" lIns="91440" tIns="45720" rIns="91440" bIns="45720" rtlCol="0" anchor="b" anchorCtr="0">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39496" y="1375873"/>
            <a:ext cx="11048070" cy="4719822"/>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03B070BE-7F39-4CFE-B298-8B89566852DF}" type="datetime1">
              <a:rPr lang="zh-CN" altLang="en-US" smtClean="0"/>
              <a:t>2024/2/11</a:t>
            </a:fld>
            <a:endParaRPr lang="zh-CN" altLang="en-US"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cxnSp>
        <p:nvCxnSpPr>
          <p:cNvPr id="8" name="直接连接符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l" defTabSz="914400" rtl="0" eaLnBrk="1" latinLnBrk="0" hangingPunct="1">
        <a:spcBef>
          <a:spcPct val="0"/>
        </a:spcBef>
        <a:buNone/>
        <a:defRPr sz="28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64324"/>
            <a:ext cx="10515600" cy="2387600"/>
          </a:xfrm>
        </p:spPr>
        <p:txBody>
          <a:bodyPr rtlCol="0" anchor="ctr" anchorCtr="0">
            <a:normAutofit/>
          </a:bodyPr>
          <a:lstStyle/>
          <a:p>
            <a:pPr rtl="0"/>
            <a:r>
              <a:rPr lang="en-US" altLang="zh-CN" sz="4800" dirty="0" smtClean="0">
                <a:solidFill>
                  <a:schemeClr val="bg1"/>
                </a:solidFill>
              </a:rPr>
              <a:t>C</a:t>
            </a:r>
            <a:r>
              <a:rPr lang="zh-CN" altLang="en-US" sz="4800" dirty="0" smtClean="0">
                <a:solidFill>
                  <a:schemeClr val="bg1"/>
                </a:solidFill>
              </a:rPr>
              <a:t>语言程序设计</a:t>
            </a:r>
            <a:endParaRPr lang="en-US" altLang="zh-CN" sz="4800" dirty="0">
              <a:solidFill>
                <a:schemeClr val="bg1"/>
              </a:solidFill>
            </a:endParaRPr>
          </a:p>
        </p:txBody>
      </p:sp>
      <p:sp>
        <p:nvSpPr>
          <p:cNvPr id="3" name="副标题 2"/>
          <p:cNvSpPr>
            <a:spLocks noGrp="1"/>
          </p:cNvSpPr>
          <p:nvPr>
            <p:ph type="subTitle" idx="4294967295"/>
          </p:nvPr>
        </p:nvSpPr>
        <p:spPr>
          <a:xfrm>
            <a:off x="838200" y="3551924"/>
            <a:ext cx="9582736" cy="1137793"/>
          </a:xfrm>
        </p:spPr>
        <p:txBody>
          <a:bodyPr rtlCol="0">
            <a:normAutofit/>
          </a:bodyPr>
          <a:lstStyle/>
          <a:p>
            <a:pPr marL="0" indent="0">
              <a:buNone/>
            </a:pPr>
            <a:r>
              <a:rPr lang="zh-CN" altLang="en-US" sz="2400" dirty="0" smtClean="0">
                <a:solidFill>
                  <a:schemeClr val="bg1"/>
                </a:solidFill>
              </a:rPr>
              <a:t>第</a:t>
            </a:r>
            <a:r>
              <a:rPr lang="en-US" altLang="zh-CN" sz="2400" dirty="0" smtClean="0">
                <a:solidFill>
                  <a:schemeClr val="bg1"/>
                </a:solidFill>
              </a:rPr>
              <a:t>11</a:t>
            </a:r>
            <a:r>
              <a:rPr lang="zh-CN" altLang="en-US" dirty="0" smtClean="0">
                <a:solidFill>
                  <a:schemeClr val="bg1"/>
                </a:solidFill>
              </a:rPr>
              <a:t>章 </a:t>
            </a:r>
            <a:r>
              <a:rPr lang="zh-CN" altLang="en-US" dirty="0">
                <a:solidFill>
                  <a:schemeClr val="bg1"/>
                </a:solidFill>
              </a:rPr>
              <a:t>变量、函数的属性和编译预处理</a:t>
            </a:r>
            <a:endParaRPr lang="zh-CN" altLang="en-US" sz="2400" dirty="0">
              <a:solidFill>
                <a:schemeClr val="bg1"/>
              </a:solidFill>
            </a:endParaRPr>
          </a:p>
        </p:txBody>
      </p:sp>
    </p:spTree>
    <p:extLst>
      <p:ext uri="{BB962C8B-B14F-4D97-AF65-F5344CB8AC3E}">
        <p14:creationId xmlns:p14="http://schemas.microsoft.com/office/powerpoint/2010/main" val="2471807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例</a:t>
            </a:r>
            <a:r>
              <a:rPr lang="en-US" altLang="zh-CN" dirty="0"/>
              <a:t>11.2 </a:t>
            </a:r>
            <a:r>
              <a:rPr lang="zh-CN" altLang="zh-CN" dirty="0"/>
              <a:t>利用静态局部变量输出</a:t>
            </a:r>
            <a:r>
              <a:rPr lang="en-US" altLang="zh-CN" dirty="0"/>
              <a:t>1</a:t>
            </a:r>
            <a:r>
              <a:rPr lang="zh-CN" altLang="zh-CN" dirty="0"/>
              <a:t>到</a:t>
            </a:r>
            <a:r>
              <a:rPr lang="en-US" altLang="zh-CN" dirty="0"/>
              <a:t>6</a:t>
            </a:r>
            <a:r>
              <a:rPr lang="zh-CN" altLang="zh-CN" dirty="0"/>
              <a:t>的阶乘</a:t>
            </a:r>
            <a:r>
              <a:rPr lang="zh-CN" altLang="zh-CN" dirty="0" smtClean="0"/>
              <a:t>。</a:t>
            </a:r>
            <a:endParaRPr lang="zh-CN" altLang="en-US" dirty="0"/>
          </a:p>
        </p:txBody>
      </p:sp>
      <p:sp>
        <p:nvSpPr>
          <p:cNvPr id="3" name="内容占位符 2"/>
          <p:cNvSpPr>
            <a:spLocks noGrp="1"/>
          </p:cNvSpPr>
          <p:nvPr>
            <p:ph sz="quarter" idx="10"/>
          </p:nvPr>
        </p:nvSpPr>
        <p:spPr>
          <a:xfrm>
            <a:off x="539496" y="1255059"/>
            <a:ext cx="5430998" cy="4840635"/>
          </a:xfrm>
        </p:spPr>
        <p:txBody>
          <a:bodyPr>
            <a:noAutofit/>
          </a:bodyPr>
          <a:lstStyle/>
          <a:p>
            <a:r>
              <a:rPr lang="zh-CN" altLang="zh-CN" sz="1200" dirty="0" smtClean="0">
                <a:solidFill>
                  <a:schemeClr val="bg2">
                    <a:lumMod val="25000"/>
                  </a:schemeClr>
                </a:solidFill>
              </a:rPr>
              <a:t>解题</a:t>
            </a:r>
            <a:r>
              <a:rPr lang="zh-CN" altLang="zh-CN" sz="1200" dirty="0">
                <a:solidFill>
                  <a:schemeClr val="bg2">
                    <a:lumMod val="25000"/>
                  </a:schemeClr>
                </a:solidFill>
              </a:rPr>
              <a:t>思路：</a:t>
            </a:r>
          </a:p>
          <a:p>
            <a:r>
              <a:rPr lang="zh-CN" altLang="zh-CN" sz="1200" dirty="0" smtClean="0">
                <a:solidFill>
                  <a:schemeClr val="bg2">
                    <a:lumMod val="25000"/>
                  </a:schemeClr>
                </a:solidFill>
              </a:rPr>
              <a:t>定义</a:t>
            </a:r>
            <a:r>
              <a:rPr lang="zh-CN" altLang="zh-CN" sz="1200" dirty="0">
                <a:solidFill>
                  <a:schemeClr val="bg2">
                    <a:lumMod val="25000"/>
                  </a:schemeClr>
                </a:solidFill>
              </a:rPr>
              <a:t>一个函数实现连乘的功能，如第</a:t>
            </a:r>
            <a:r>
              <a:rPr lang="en-US" altLang="zh-CN" sz="1200" dirty="0">
                <a:solidFill>
                  <a:schemeClr val="bg2">
                    <a:lumMod val="25000"/>
                  </a:schemeClr>
                </a:solidFill>
              </a:rPr>
              <a:t>1</a:t>
            </a:r>
            <a:r>
              <a:rPr lang="zh-CN" altLang="zh-CN" sz="1200" dirty="0">
                <a:solidFill>
                  <a:schemeClr val="bg2">
                    <a:lumMod val="25000"/>
                  </a:schemeClr>
                </a:solidFill>
              </a:rPr>
              <a:t>次调用时计算</a:t>
            </a:r>
            <a:r>
              <a:rPr lang="en-US" altLang="zh-CN" sz="1200" dirty="0">
                <a:solidFill>
                  <a:schemeClr val="bg2">
                    <a:lumMod val="25000"/>
                  </a:schemeClr>
                </a:solidFill>
              </a:rPr>
              <a:t>1</a:t>
            </a:r>
            <a:r>
              <a:rPr lang="zh-CN" altLang="zh-CN" sz="1200" dirty="0">
                <a:solidFill>
                  <a:schemeClr val="bg2">
                    <a:lumMod val="25000"/>
                  </a:schemeClr>
                </a:solidFill>
              </a:rPr>
              <a:t>乘</a:t>
            </a:r>
            <a:r>
              <a:rPr lang="en-US" altLang="zh-CN" sz="1200" dirty="0">
                <a:solidFill>
                  <a:schemeClr val="bg2">
                    <a:lumMod val="25000"/>
                  </a:schemeClr>
                </a:solidFill>
              </a:rPr>
              <a:t>1</a:t>
            </a:r>
            <a:r>
              <a:rPr lang="zh-CN" altLang="zh-CN" sz="1200" dirty="0">
                <a:solidFill>
                  <a:schemeClr val="bg2">
                    <a:lumMod val="25000"/>
                  </a:schemeClr>
                </a:solidFill>
              </a:rPr>
              <a:t>，结果存放在一个静态局部变量中；第</a:t>
            </a:r>
            <a:r>
              <a:rPr lang="en-US" altLang="zh-CN" sz="1200" dirty="0">
                <a:solidFill>
                  <a:schemeClr val="bg2">
                    <a:lumMod val="25000"/>
                  </a:schemeClr>
                </a:solidFill>
              </a:rPr>
              <a:t>2</a:t>
            </a:r>
            <a:r>
              <a:rPr lang="zh-CN" altLang="zh-CN" sz="1200" dirty="0">
                <a:solidFill>
                  <a:schemeClr val="bg2">
                    <a:lumMod val="25000"/>
                  </a:schemeClr>
                </a:solidFill>
              </a:rPr>
              <a:t>次调用时再乘以</a:t>
            </a:r>
            <a:r>
              <a:rPr lang="en-US" altLang="zh-CN" sz="1200" dirty="0">
                <a:solidFill>
                  <a:schemeClr val="bg2">
                    <a:lumMod val="25000"/>
                  </a:schemeClr>
                </a:solidFill>
              </a:rPr>
              <a:t>2</a:t>
            </a:r>
            <a:r>
              <a:rPr lang="zh-CN" altLang="zh-CN" sz="1200" dirty="0">
                <a:solidFill>
                  <a:schemeClr val="bg2">
                    <a:lumMod val="25000"/>
                  </a:schemeClr>
                </a:solidFill>
              </a:rPr>
              <a:t>，计算出</a:t>
            </a:r>
            <a:r>
              <a:rPr lang="en-US" altLang="zh-CN" sz="1200" dirty="0">
                <a:solidFill>
                  <a:schemeClr val="bg2">
                    <a:lumMod val="25000"/>
                  </a:schemeClr>
                </a:solidFill>
              </a:rPr>
              <a:t>2</a:t>
            </a:r>
            <a:r>
              <a:rPr lang="zh-CN" altLang="zh-CN" sz="1200" dirty="0">
                <a:solidFill>
                  <a:schemeClr val="bg2">
                    <a:lumMod val="25000"/>
                  </a:schemeClr>
                </a:solidFill>
              </a:rPr>
              <a:t>的阶乘，结果存放在该静态局部变量中；第</a:t>
            </a:r>
            <a:r>
              <a:rPr lang="en-US" altLang="zh-CN" sz="1200" dirty="0">
                <a:solidFill>
                  <a:schemeClr val="bg2">
                    <a:lumMod val="25000"/>
                  </a:schemeClr>
                </a:solidFill>
              </a:rPr>
              <a:t>3</a:t>
            </a:r>
            <a:r>
              <a:rPr lang="zh-CN" altLang="zh-CN" sz="1200" dirty="0">
                <a:solidFill>
                  <a:schemeClr val="bg2">
                    <a:lumMod val="25000"/>
                  </a:schemeClr>
                </a:solidFill>
              </a:rPr>
              <a:t>次调用时再乘以</a:t>
            </a:r>
            <a:r>
              <a:rPr lang="en-US" altLang="zh-CN" sz="1200" dirty="0">
                <a:solidFill>
                  <a:schemeClr val="bg2">
                    <a:lumMod val="25000"/>
                  </a:schemeClr>
                </a:solidFill>
              </a:rPr>
              <a:t>3</a:t>
            </a:r>
            <a:r>
              <a:rPr lang="zh-CN" altLang="zh-CN" sz="1200" dirty="0">
                <a:solidFill>
                  <a:schemeClr val="bg2">
                    <a:lumMod val="25000"/>
                  </a:schemeClr>
                </a:solidFill>
              </a:rPr>
              <a:t>，计算出</a:t>
            </a:r>
            <a:r>
              <a:rPr lang="en-US" altLang="zh-CN" sz="1200" dirty="0">
                <a:solidFill>
                  <a:schemeClr val="bg2">
                    <a:lumMod val="25000"/>
                  </a:schemeClr>
                </a:solidFill>
              </a:rPr>
              <a:t>3</a:t>
            </a:r>
            <a:r>
              <a:rPr lang="zh-CN" altLang="zh-CN" sz="1200" dirty="0">
                <a:solidFill>
                  <a:schemeClr val="bg2">
                    <a:lumMod val="25000"/>
                  </a:schemeClr>
                </a:solidFill>
              </a:rPr>
              <a:t>的阶乘，结果再存放在该静态局部变量中；依此类推。</a:t>
            </a:r>
          </a:p>
          <a:p>
            <a:r>
              <a:rPr lang="zh-CN" altLang="zh-CN" sz="1200" dirty="0">
                <a:solidFill>
                  <a:schemeClr val="bg2">
                    <a:lumMod val="25000"/>
                  </a:schemeClr>
                </a:solidFill>
              </a:rPr>
              <a:t>编写程序：</a:t>
            </a:r>
          </a:p>
          <a:p>
            <a:pPr marL="0" indent="0">
              <a:buNone/>
            </a:pPr>
            <a:r>
              <a:rPr lang="en-US" altLang="zh-CN" sz="1200" dirty="0">
                <a:solidFill>
                  <a:schemeClr val="bg2">
                    <a:lumMod val="25000"/>
                  </a:schemeClr>
                </a:solidFill>
              </a:rPr>
              <a:t>#include&lt;</a:t>
            </a:r>
            <a:r>
              <a:rPr lang="en-US" altLang="zh-CN" sz="1200" dirty="0" err="1">
                <a:solidFill>
                  <a:schemeClr val="bg2">
                    <a:lumMod val="25000"/>
                  </a:schemeClr>
                </a:solidFill>
              </a:rPr>
              <a:t>stdio.h</a:t>
            </a:r>
            <a:r>
              <a:rPr lang="en-US" altLang="zh-CN" sz="1200" dirty="0">
                <a:solidFill>
                  <a:schemeClr val="bg2">
                    <a:lumMod val="25000"/>
                  </a:schemeClr>
                </a:solidFill>
              </a:rPr>
              <a:t>&gt;</a:t>
            </a:r>
            <a:endParaRPr lang="zh-CN" altLang="zh-CN" sz="1200" dirty="0">
              <a:solidFill>
                <a:schemeClr val="bg2">
                  <a:lumMod val="25000"/>
                </a:schemeClr>
              </a:solidFill>
            </a:endParaRPr>
          </a:p>
          <a:p>
            <a:pPr marL="0" indent="0">
              <a:buNone/>
            </a:pPr>
            <a:r>
              <a:rPr lang="en-US" altLang="zh-CN" sz="1200" dirty="0">
                <a:solidFill>
                  <a:schemeClr val="bg2">
                    <a:lumMod val="25000"/>
                  </a:schemeClr>
                </a:solidFill>
              </a:rPr>
              <a:t>long fact</a:t>
            </a:r>
            <a:r>
              <a:rPr lang="zh-CN" altLang="zh-CN" sz="1200" dirty="0">
                <a:solidFill>
                  <a:schemeClr val="bg2">
                    <a:lumMod val="25000"/>
                  </a:schemeClr>
                </a:solidFill>
              </a:rPr>
              <a:t>（</a:t>
            </a:r>
            <a:r>
              <a:rPr lang="en-US" altLang="zh-CN" sz="1200" dirty="0" err="1">
                <a:solidFill>
                  <a:schemeClr val="bg2">
                    <a:lumMod val="25000"/>
                  </a:schemeClr>
                </a:solidFill>
              </a:rPr>
              <a:t>int</a:t>
            </a:r>
            <a:r>
              <a:rPr lang="en-US" altLang="zh-CN" sz="1200" dirty="0">
                <a:solidFill>
                  <a:schemeClr val="bg2">
                    <a:lumMod val="25000"/>
                  </a:schemeClr>
                </a:solidFill>
              </a:rPr>
              <a:t> n</a:t>
            </a:r>
            <a:r>
              <a:rPr lang="zh-CN" altLang="zh-CN" sz="1200" dirty="0">
                <a:solidFill>
                  <a:schemeClr val="bg2">
                    <a:lumMod val="25000"/>
                  </a:schemeClr>
                </a:solidFill>
              </a:rPr>
              <a:t>）</a:t>
            </a:r>
          </a:p>
          <a:p>
            <a:pPr marL="0" indent="0">
              <a:buNone/>
            </a:pPr>
            <a:r>
              <a:rPr lang="en-US" altLang="zh-CN" sz="1200" dirty="0">
                <a:solidFill>
                  <a:schemeClr val="bg2">
                    <a:lumMod val="25000"/>
                  </a:schemeClr>
                </a:solidFill>
              </a:rPr>
              <a:t>{  static long f=1;          /*</a:t>
            </a:r>
            <a:r>
              <a:rPr lang="zh-CN" altLang="zh-CN" sz="1200" dirty="0">
                <a:solidFill>
                  <a:schemeClr val="bg2">
                    <a:lumMod val="25000"/>
                  </a:schemeClr>
                </a:solidFill>
              </a:rPr>
              <a:t>定义静态局部变量</a:t>
            </a:r>
            <a:r>
              <a:rPr lang="en-US" altLang="zh-CN" sz="1200" dirty="0">
                <a:solidFill>
                  <a:schemeClr val="bg2">
                    <a:lumMod val="25000"/>
                  </a:schemeClr>
                </a:solidFill>
              </a:rPr>
              <a:t>f</a:t>
            </a:r>
            <a:r>
              <a:rPr lang="zh-CN" altLang="zh-CN" sz="1200" dirty="0">
                <a:solidFill>
                  <a:schemeClr val="bg2">
                    <a:lumMod val="25000"/>
                  </a:schemeClr>
                </a:solidFill>
              </a:rPr>
              <a:t>，它保留了上次调用结束时的值</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buNone/>
            </a:pPr>
            <a:r>
              <a:rPr lang="en-US" altLang="zh-CN" sz="1200" dirty="0">
                <a:solidFill>
                  <a:schemeClr val="bg2">
                    <a:lumMod val="25000"/>
                  </a:schemeClr>
                </a:solidFill>
              </a:rPr>
              <a:t>   f=f*n;                    /*</a:t>
            </a:r>
            <a:r>
              <a:rPr lang="zh-CN" altLang="zh-CN" sz="1200" dirty="0">
                <a:solidFill>
                  <a:schemeClr val="bg2">
                    <a:lumMod val="25000"/>
                  </a:schemeClr>
                </a:solidFill>
              </a:rPr>
              <a:t>在上次</a:t>
            </a:r>
            <a:r>
              <a:rPr lang="en-US" altLang="zh-CN" sz="1200" dirty="0">
                <a:solidFill>
                  <a:schemeClr val="bg2">
                    <a:lumMod val="25000"/>
                  </a:schemeClr>
                </a:solidFill>
              </a:rPr>
              <a:t>f</a:t>
            </a:r>
            <a:r>
              <a:rPr lang="zh-CN" altLang="zh-CN" sz="1200" dirty="0">
                <a:solidFill>
                  <a:schemeClr val="bg2">
                    <a:lumMod val="25000"/>
                  </a:schemeClr>
                </a:solidFill>
              </a:rPr>
              <a:t>值的基础上再乘以</a:t>
            </a:r>
            <a:r>
              <a:rPr lang="en-US" altLang="zh-CN" sz="1200" dirty="0">
                <a:solidFill>
                  <a:schemeClr val="bg2">
                    <a:lumMod val="25000"/>
                  </a:schemeClr>
                </a:solidFill>
              </a:rPr>
              <a:t>n*/</a:t>
            </a:r>
            <a:endParaRPr lang="zh-CN" altLang="zh-CN" sz="1200" dirty="0">
              <a:solidFill>
                <a:schemeClr val="bg2">
                  <a:lumMod val="25000"/>
                </a:schemeClr>
              </a:solidFill>
            </a:endParaRPr>
          </a:p>
          <a:p>
            <a:pPr marL="0" indent="0">
              <a:buNone/>
            </a:pPr>
            <a:r>
              <a:rPr lang="en-US" altLang="zh-CN" sz="1200" dirty="0">
                <a:solidFill>
                  <a:schemeClr val="bg2">
                    <a:lumMod val="25000"/>
                  </a:schemeClr>
                </a:solidFill>
              </a:rPr>
              <a:t>   return f;                          /*</a:t>
            </a:r>
            <a:r>
              <a:rPr lang="zh-CN" altLang="zh-CN" sz="1200" dirty="0">
                <a:solidFill>
                  <a:schemeClr val="bg2">
                    <a:lumMod val="25000"/>
                  </a:schemeClr>
                </a:solidFill>
              </a:rPr>
              <a:t>返回值</a:t>
            </a:r>
            <a:r>
              <a:rPr lang="en-US" altLang="zh-CN" sz="1200" dirty="0">
                <a:solidFill>
                  <a:schemeClr val="bg2">
                    <a:lumMod val="25000"/>
                  </a:schemeClr>
                </a:solidFill>
              </a:rPr>
              <a:t>f</a:t>
            </a:r>
            <a:r>
              <a:rPr lang="zh-CN" altLang="zh-CN" sz="1200" dirty="0">
                <a:solidFill>
                  <a:schemeClr val="bg2">
                    <a:lumMod val="25000"/>
                  </a:schemeClr>
                </a:solidFill>
              </a:rPr>
              <a:t>是</a:t>
            </a:r>
            <a:r>
              <a:rPr lang="en-US" altLang="zh-CN" sz="1200" dirty="0">
                <a:solidFill>
                  <a:schemeClr val="bg2">
                    <a:lumMod val="25000"/>
                  </a:schemeClr>
                </a:solidFill>
              </a:rPr>
              <a:t>n</a:t>
            </a:r>
            <a:r>
              <a:rPr lang="zh-CN" altLang="zh-CN" sz="1200" dirty="0">
                <a:solidFill>
                  <a:schemeClr val="bg2">
                    <a:lumMod val="25000"/>
                  </a:schemeClr>
                </a:solidFill>
              </a:rPr>
              <a:t>！的值</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buNone/>
            </a:pPr>
            <a:r>
              <a:rPr lang="en-US" altLang="zh-CN" sz="1200" dirty="0">
                <a:solidFill>
                  <a:schemeClr val="bg2">
                    <a:lumMod val="25000"/>
                  </a:schemeClr>
                </a:solidFill>
              </a:rPr>
              <a:t>}</a:t>
            </a:r>
            <a:endParaRPr lang="zh-CN" altLang="zh-CN" sz="1200" dirty="0">
              <a:solidFill>
                <a:schemeClr val="bg2">
                  <a:lumMod val="25000"/>
                </a:schemeClr>
              </a:solidFill>
            </a:endParaRPr>
          </a:p>
          <a:p>
            <a:pPr marL="0" indent="0">
              <a:buNone/>
            </a:pPr>
            <a:r>
              <a:rPr lang="en-US" altLang="zh-CN" sz="1200" dirty="0" err="1">
                <a:solidFill>
                  <a:schemeClr val="bg2">
                    <a:lumMod val="25000"/>
                  </a:schemeClr>
                </a:solidFill>
              </a:rPr>
              <a:t>int</a:t>
            </a:r>
            <a:r>
              <a:rPr lang="en-US" altLang="zh-CN" sz="1200" dirty="0">
                <a:solidFill>
                  <a:schemeClr val="bg2">
                    <a:lumMod val="25000"/>
                  </a:schemeClr>
                </a:solidFill>
              </a:rPr>
              <a:t> main</a:t>
            </a:r>
            <a:r>
              <a:rPr lang="zh-CN" altLang="zh-CN" sz="1200" dirty="0">
                <a:solidFill>
                  <a:schemeClr val="bg2">
                    <a:lumMod val="25000"/>
                  </a:schemeClr>
                </a:solidFill>
              </a:rPr>
              <a:t>（）</a:t>
            </a:r>
          </a:p>
          <a:p>
            <a:pPr marL="0" indent="0">
              <a:buNone/>
            </a:pPr>
            <a:r>
              <a:rPr lang="en-US" altLang="zh-CN" sz="1200" dirty="0">
                <a:solidFill>
                  <a:schemeClr val="bg2">
                    <a:lumMod val="25000"/>
                  </a:schemeClr>
                </a:solidFill>
              </a:rPr>
              <a:t>{  </a:t>
            </a:r>
            <a:r>
              <a:rPr lang="en-US" altLang="zh-CN" sz="1200" dirty="0" err="1">
                <a:solidFill>
                  <a:schemeClr val="bg2">
                    <a:lumMod val="25000"/>
                  </a:schemeClr>
                </a:solidFill>
              </a:rPr>
              <a:t>int</a:t>
            </a:r>
            <a:r>
              <a:rPr lang="en-US" altLang="zh-CN" sz="1200" dirty="0">
                <a:solidFill>
                  <a:schemeClr val="bg2">
                    <a:lumMod val="25000"/>
                  </a:schemeClr>
                </a:solidFill>
              </a:rPr>
              <a:t> </a:t>
            </a:r>
            <a:r>
              <a:rPr lang="en-US" altLang="zh-CN" sz="1200" dirty="0" err="1">
                <a:solidFill>
                  <a:schemeClr val="bg2">
                    <a:lumMod val="25000"/>
                  </a:schemeClr>
                </a:solidFill>
              </a:rPr>
              <a:t>i</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buNone/>
            </a:pPr>
            <a:r>
              <a:rPr lang="en-US" altLang="zh-CN" sz="1200" dirty="0">
                <a:solidFill>
                  <a:schemeClr val="bg2">
                    <a:lumMod val="25000"/>
                  </a:schemeClr>
                </a:solidFill>
              </a:rPr>
              <a:t>   for</a:t>
            </a:r>
            <a:r>
              <a:rPr lang="zh-CN" altLang="zh-CN" sz="1200" dirty="0">
                <a:solidFill>
                  <a:schemeClr val="bg2">
                    <a:lumMod val="25000"/>
                  </a:schemeClr>
                </a:solidFill>
              </a:rPr>
              <a:t>（</a:t>
            </a:r>
            <a:r>
              <a:rPr lang="en-US" altLang="zh-CN" sz="1200" dirty="0" err="1">
                <a:solidFill>
                  <a:schemeClr val="bg2">
                    <a:lumMod val="25000"/>
                  </a:schemeClr>
                </a:solidFill>
              </a:rPr>
              <a:t>i</a:t>
            </a:r>
            <a:r>
              <a:rPr lang="en-US" altLang="zh-CN" sz="1200" dirty="0">
                <a:solidFill>
                  <a:schemeClr val="bg2">
                    <a:lumMod val="25000"/>
                  </a:schemeClr>
                </a:solidFill>
              </a:rPr>
              <a:t>=1;i&lt;=6;i++</a:t>
            </a:r>
            <a:r>
              <a:rPr lang="zh-CN" altLang="zh-CN" sz="1200" dirty="0">
                <a:solidFill>
                  <a:schemeClr val="bg2">
                    <a:lumMod val="25000"/>
                  </a:schemeClr>
                </a:solidFill>
              </a:rPr>
              <a:t>）</a:t>
            </a:r>
            <a:r>
              <a:rPr lang="en-US" altLang="zh-CN" sz="1200" dirty="0">
                <a:solidFill>
                  <a:schemeClr val="bg2">
                    <a:lumMod val="25000"/>
                  </a:schemeClr>
                </a:solidFill>
              </a:rPr>
              <a:t>               /*</a:t>
            </a:r>
            <a:r>
              <a:rPr lang="zh-CN" altLang="zh-CN" sz="1200" dirty="0">
                <a:solidFill>
                  <a:schemeClr val="bg2">
                    <a:lumMod val="25000"/>
                  </a:schemeClr>
                </a:solidFill>
              </a:rPr>
              <a:t>先后</a:t>
            </a:r>
            <a:r>
              <a:rPr lang="en-US" altLang="zh-CN" sz="1200" dirty="0">
                <a:solidFill>
                  <a:schemeClr val="bg2">
                    <a:lumMod val="25000"/>
                  </a:schemeClr>
                </a:solidFill>
              </a:rPr>
              <a:t>6</a:t>
            </a:r>
            <a:r>
              <a:rPr lang="zh-CN" altLang="zh-CN" sz="1200" dirty="0">
                <a:solidFill>
                  <a:schemeClr val="bg2">
                    <a:lumMod val="25000"/>
                  </a:schemeClr>
                </a:solidFill>
              </a:rPr>
              <a:t>次调用</a:t>
            </a:r>
            <a:r>
              <a:rPr lang="en-US" altLang="zh-CN" sz="1200" dirty="0">
                <a:solidFill>
                  <a:schemeClr val="bg2">
                    <a:lumMod val="25000"/>
                  </a:schemeClr>
                </a:solidFill>
              </a:rPr>
              <a:t>fact</a:t>
            </a:r>
            <a:r>
              <a:rPr lang="zh-CN" altLang="zh-CN" sz="1200" dirty="0">
                <a:solidFill>
                  <a:schemeClr val="bg2">
                    <a:lumMod val="25000"/>
                  </a:schemeClr>
                </a:solidFill>
              </a:rPr>
              <a:t>（）</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buNone/>
            </a:pPr>
            <a:r>
              <a:rPr lang="en-US" altLang="zh-CN" sz="1200" dirty="0">
                <a:solidFill>
                  <a:schemeClr val="bg2">
                    <a:lumMod val="25000"/>
                  </a:schemeClr>
                </a:solidFill>
              </a:rPr>
              <a:t>     </a:t>
            </a:r>
            <a:r>
              <a:rPr lang="en-US" altLang="zh-CN" sz="1200" dirty="0" err="1">
                <a:solidFill>
                  <a:schemeClr val="bg2">
                    <a:lumMod val="25000"/>
                  </a:schemeClr>
                </a:solidFill>
              </a:rPr>
              <a:t>printf</a:t>
            </a:r>
            <a:r>
              <a:rPr lang="zh-CN" altLang="zh-CN" sz="1200" dirty="0">
                <a:solidFill>
                  <a:schemeClr val="bg2">
                    <a:lumMod val="25000"/>
                  </a:schemeClr>
                </a:solidFill>
              </a:rPr>
              <a:t>（</a:t>
            </a:r>
            <a:r>
              <a:rPr lang="en-US" altLang="zh-CN" sz="1200" dirty="0">
                <a:solidFill>
                  <a:schemeClr val="bg2">
                    <a:lumMod val="25000"/>
                  </a:schemeClr>
                </a:solidFill>
              </a:rPr>
              <a:t>"%d</a:t>
            </a:r>
            <a:r>
              <a:rPr lang="zh-CN" altLang="zh-CN" sz="1200" dirty="0">
                <a:solidFill>
                  <a:schemeClr val="bg2">
                    <a:lumMod val="25000"/>
                  </a:schemeClr>
                </a:solidFill>
              </a:rPr>
              <a:t>！</a:t>
            </a:r>
            <a:r>
              <a:rPr lang="en-US" altLang="zh-CN" sz="1200" dirty="0">
                <a:solidFill>
                  <a:schemeClr val="bg2">
                    <a:lumMod val="25000"/>
                  </a:schemeClr>
                </a:solidFill>
              </a:rPr>
              <a:t>=%</a:t>
            </a:r>
            <a:r>
              <a:rPr lang="en-US" altLang="zh-CN" sz="1200" dirty="0" err="1">
                <a:solidFill>
                  <a:schemeClr val="bg2">
                    <a:lumMod val="25000"/>
                  </a:schemeClr>
                </a:solidFill>
              </a:rPr>
              <a:t>ld</a:t>
            </a:r>
            <a:r>
              <a:rPr lang="en-US" altLang="zh-CN" sz="1200" dirty="0">
                <a:solidFill>
                  <a:schemeClr val="bg2">
                    <a:lumMod val="25000"/>
                  </a:schemeClr>
                </a:solidFill>
              </a:rPr>
              <a:t>\n",</a:t>
            </a:r>
            <a:r>
              <a:rPr lang="en-US" altLang="zh-CN" sz="1200" dirty="0" err="1">
                <a:solidFill>
                  <a:schemeClr val="bg2">
                    <a:lumMod val="25000"/>
                  </a:schemeClr>
                </a:solidFill>
              </a:rPr>
              <a:t>i,fact</a:t>
            </a:r>
            <a:r>
              <a:rPr lang="en-US" altLang="zh-CN" sz="1200" dirty="0">
                <a:solidFill>
                  <a:schemeClr val="bg2">
                    <a:lumMod val="25000"/>
                  </a:schemeClr>
                </a:solidFill>
              </a:rPr>
              <a:t>(</a:t>
            </a:r>
            <a:r>
              <a:rPr lang="en-US" altLang="zh-CN" sz="1200" dirty="0" err="1">
                <a:solidFill>
                  <a:schemeClr val="bg2">
                    <a:lumMod val="25000"/>
                  </a:schemeClr>
                </a:solidFill>
              </a:rPr>
              <a:t>i</a:t>
            </a:r>
            <a:r>
              <a:rPr lang="en-US" altLang="zh-CN" sz="1200" dirty="0">
                <a:solidFill>
                  <a:schemeClr val="bg2">
                    <a:lumMod val="25000"/>
                  </a:schemeClr>
                </a:solidFill>
              </a:rPr>
              <a:t>)</a:t>
            </a:r>
            <a:r>
              <a:rPr lang="zh-CN" altLang="zh-CN" sz="1200" dirty="0">
                <a:solidFill>
                  <a:schemeClr val="bg2">
                    <a:lumMod val="25000"/>
                  </a:schemeClr>
                </a:solidFill>
              </a:rPr>
              <a:t>）</a:t>
            </a:r>
            <a:r>
              <a:rPr lang="en-US" altLang="zh-CN" sz="1200" dirty="0">
                <a:solidFill>
                  <a:schemeClr val="bg2">
                    <a:lumMod val="25000"/>
                  </a:schemeClr>
                </a:solidFill>
              </a:rPr>
              <a:t>;/* </a:t>
            </a:r>
            <a:r>
              <a:rPr lang="zh-CN" altLang="zh-CN" sz="1200" dirty="0">
                <a:solidFill>
                  <a:schemeClr val="bg2">
                    <a:lumMod val="25000"/>
                  </a:schemeClr>
                </a:solidFill>
              </a:rPr>
              <a:t>计算并输出</a:t>
            </a:r>
            <a:r>
              <a:rPr lang="en-US" altLang="zh-CN" sz="1200" dirty="0" err="1">
                <a:solidFill>
                  <a:schemeClr val="bg2">
                    <a:lumMod val="25000"/>
                  </a:schemeClr>
                </a:solidFill>
              </a:rPr>
              <a:t>i</a:t>
            </a:r>
            <a:r>
              <a:rPr lang="zh-CN" altLang="zh-CN" sz="1200" dirty="0">
                <a:solidFill>
                  <a:schemeClr val="bg2">
                    <a:lumMod val="25000"/>
                  </a:schemeClr>
                </a:solidFill>
              </a:rPr>
              <a:t>！的值</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buNone/>
            </a:pPr>
            <a:r>
              <a:rPr lang="en-US" altLang="zh-CN" sz="1200" dirty="0">
                <a:solidFill>
                  <a:schemeClr val="bg2">
                    <a:lumMod val="25000"/>
                  </a:schemeClr>
                </a:solidFill>
              </a:rPr>
              <a:t>   return 0;</a:t>
            </a:r>
            <a:endParaRPr lang="zh-CN" altLang="zh-CN" sz="1200" dirty="0">
              <a:solidFill>
                <a:schemeClr val="bg2">
                  <a:lumMod val="25000"/>
                </a:schemeClr>
              </a:solidFill>
            </a:endParaRPr>
          </a:p>
          <a:p>
            <a:pPr marL="0" indent="0">
              <a:buNone/>
            </a:pPr>
            <a:r>
              <a:rPr lang="en-US" altLang="zh-CN" sz="1200" dirty="0" smtClean="0">
                <a:solidFill>
                  <a:schemeClr val="bg2">
                    <a:lumMod val="25000"/>
                  </a:schemeClr>
                </a:solidFill>
              </a:rPr>
              <a:t>}</a:t>
            </a:r>
            <a:endParaRPr lang="zh-CN" altLang="zh-CN" sz="1200" dirty="0">
              <a:solidFill>
                <a:schemeClr val="bg2">
                  <a:lumMod val="25000"/>
                </a:schemeClr>
              </a:solidFill>
            </a:endParaRPr>
          </a:p>
        </p:txBody>
      </p:sp>
      <p:sp>
        <p:nvSpPr>
          <p:cNvPr id="4" name="内容占位符 2"/>
          <p:cNvSpPr txBox="1">
            <a:spLocks/>
          </p:cNvSpPr>
          <p:nvPr/>
        </p:nvSpPr>
        <p:spPr>
          <a:xfrm>
            <a:off x="6750424" y="1389530"/>
            <a:ext cx="5011270" cy="4840635"/>
          </a:xfrm>
          <a:prstGeom prst="rect">
            <a:avLst/>
          </a:prstGeom>
        </p:spPr>
        <p:txBody>
          <a:bodyPr vert="horz" lIns="91440" tIns="45720" rIns="91440" bIns="45720" rtlCol="0">
            <a:normAutofit fontScale="85000" lnSpcReduction="20000"/>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pPr marL="0" indent="0">
              <a:buNone/>
            </a:pPr>
            <a:r>
              <a:rPr lang="en-US" altLang="zh-CN" dirty="0" smtClean="0">
                <a:solidFill>
                  <a:schemeClr val="bg2">
                    <a:lumMod val="25000"/>
                  </a:schemeClr>
                </a:solidFill>
              </a:rPr>
              <a:t>1</a:t>
            </a:r>
            <a:r>
              <a:rPr lang="zh-CN" altLang="en-US" dirty="0" smtClean="0">
                <a:solidFill>
                  <a:schemeClr val="bg2">
                    <a:lumMod val="25000"/>
                  </a:schemeClr>
                </a:solidFill>
              </a:rPr>
              <a:t>！</a:t>
            </a:r>
            <a:r>
              <a:rPr lang="en-US" altLang="zh-CN" dirty="0" smtClean="0">
                <a:solidFill>
                  <a:schemeClr val="bg2">
                    <a:lumMod val="25000"/>
                  </a:schemeClr>
                </a:solidFill>
              </a:rPr>
              <a:t>=1</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2</a:t>
            </a:r>
            <a:r>
              <a:rPr lang="zh-CN" altLang="en-US" dirty="0" smtClean="0">
                <a:solidFill>
                  <a:schemeClr val="bg2">
                    <a:lumMod val="25000"/>
                  </a:schemeClr>
                </a:solidFill>
              </a:rPr>
              <a:t>！</a:t>
            </a:r>
            <a:r>
              <a:rPr lang="en-US" altLang="zh-CN" dirty="0" smtClean="0">
                <a:solidFill>
                  <a:schemeClr val="bg2">
                    <a:lumMod val="25000"/>
                  </a:schemeClr>
                </a:solidFill>
              </a:rPr>
              <a:t>=2</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3</a:t>
            </a:r>
            <a:r>
              <a:rPr lang="zh-CN" altLang="en-US" dirty="0" smtClean="0">
                <a:solidFill>
                  <a:schemeClr val="bg2">
                    <a:lumMod val="25000"/>
                  </a:schemeClr>
                </a:solidFill>
              </a:rPr>
              <a:t>！</a:t>
            </a:r>
            <a:r>
              <a:rPr lang="en-US" altLang="zh-CN" dirty="0" smtClean="0">
                <a:solidFill>
                  <a:schemeClr val="bg2">
                    <a:lumMod val="25000"/>
                  </a:schemeClr>
                </a:solidFill>
              </a:rPr>
              <a:t>=6</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4</a:t>
            </a:r>
            <a:r>
              <a:rPr lang="zh-CN" altLang="en-US" dirty="0" smtClean="0">
                <a:solidFill>
                  <a:schemeClr val="bg2">
                    <a:lumMod val="25000"/>
                  </a:schemeClr>
                </a:solidFill>
              </a:rPr>
              <a:t>！</a:t>
            </a:r>
            <a:r>
              <a:rPr lang="en-US" altLang="zh-CN" dirty="0" smtClean="0">
                <a:solidFill>
                  <a:schemeClr val="bg2">
                    <a:lumMod val="25000"/>
                  </a:schemeClr>
                </a:solidFill>
              </a:rPr>
              <a:t>=24</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5</a:t>
            </a:r>
            <a:r>
              <a:rPr lang="zh-CN" altLang="en-US" dirty="0" smtClean="0">
                <a:solidFill>
                  <a:schemeClr val="bg2">
                    <a:lumMod val="25000"/>
                  </a:schemeClr>
                </a:solidFill>
              </a:rPr>
              <a:t>！</a:t>
            </a:r>
            <a:r>
              <a:rPr lang="en-US" altLang="zh-CN" dirty="0" smtClean="0">
                <a:solidFill>
                  <a:schemeClr val="bg2">
                    <a:lumMod val="25000"/>
                  </a:schemeClr>
                </a:solidFill>
              </a:rPr>
              <a:t>=120</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6</a:t>
            </a:r>
            <a:r>
              <a:rPr lang="zh-CN" altLang="en-US" dirty="0" smtClean="0">
                <a:solidFill>
                  <a:schemeClr val="bg2">
                    <a:lumMod val="25000"/>
                  </a:schemeClr>
                </a:solidFill>
              </a:rPr>
              <a:t>！</a:t>
            </a:r>
            <a:r>
              <a:rPr lang="en-US" altLang="zh-CN" dirty="0" smtClean="0">
                <a:solidFill>
                  <a:schemeClr val="bg2">
                    <a:lumMod val="25000"/>
                  </a:schemeClr>
                </a:solidFill>
              </a:rPr>
              <a:t>=720</a:t>
            </a:r>
            <a:endParaRPr lang="zh-CN" altLang="en-US" dirty="0" smtClean="0">
              <a:solidFill>
                <a:schemeClr val="bg2">
                  <a:lumMod val="25000"/>
                </a:schemeClr>
              </a:solidFill>
            </a:endParaRPr>
          </a:p>
          <a:p>
            <a:r>
              <a:rPr lang="zh-CN" altLang="en-US" dirty="0" smtClean="0">
                <a:solidFill>
                  <a:schemeClr val="bg2">
                    <a:lumMod val="25000"/>
                  </a:schemeClr>
                </a:solidFill>
              </a:rPr>
              <a:t> 注意：</a:t>
            </a:r>
          </a:p>
          <a:p>
            <a:pPr>
              <a:buFont typeface="Wingdings" panose="05000000000000000000" pitchFamily="2" charset="2"/>
              <a:buChar char="Ø"/>
            </a:pPr>
            <a:r>
              <a:rPr lang="zh-CN" altLang="en-US" dirty="0" smtClean="0">
                <a:solidFill>
                  <a:schemeClr val="bg2">
                    <a:lumMod val="25000"/>
                  </a:schemeClr>
                </a:solidFill>
              </a:rPr>
              <a:t>若函数中的变量只被引用而不改变其值，则将其定义为静态局部变量最为方便，以免每次调用时对其重新赋值。</a:t>
            </a:r>
          </a:p>
          <a:p>
            <a:pPr>
              <a:buFont typeface="Wingdings" panose="05000000000000000000" pitchFamily="2" charset="2"/>
              <a:buChar char="Ø"/>
            </a:pPr>
            <a:r>
              <a:rPr lang="zh-CN" altLang="en-US" dirty="0" smtClean="0">
                <a:solidFill>
                  <a:schemeClr val="bg2">
                    <a:lumMod val="25000"/>
                  </a:schemeClr>
                </a:solidFill>
              </a:rPr>
              <a:t>静态存储方式要长期占用内存资源，且当调用次数过多时往往无法确定当前值，因此，若非必要，尽量少使用静态局部变量。</a:t>
            </a:r>
            <a:endParaRPr lang="zh-CN" altLang="en-US" dirty="0"/>
          </a:p>
        </p:txBody>
      </p:sp>
    </p:spTree>
    <p:extLst>
      <p:ext uri="{BB962C8B-B14F-4D97-AF65-F5344CB8AC3E}">
        <p14:creationId xmlns:p14="http://schemas.microsoft.com/office/powerpoint/2010/main" val="497665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92500" lnSpcReduction="20000"/>
          </a:bodyPr>
          <a:lstStyle/>
          <a:p>
            <a:pPr marL="0" indent="0">
              <a:buNone/>
            </a:pPr>
            <a:r>
              <a:rPr lang="zh-CN" altLang="zh-CN" dirty="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）外部静态变量</a:t>
            </a:r>
          </a:p>
          <a:p>
            <a:r>
              <a:rPr lang="en-US" altLang="zh-CN" dirty="0">
                <a:solidFill>
                  <a:schemeClr val="bg2">
                    <a:lumMod val="25000"/>
                  </a:schemeClr>
                </a:solidFill>
              </a:rPr>
              <a:t>    </a:t>
            </a:r>
            <a:r>
              <a:rPr lang="zh-CN" altLang="zh-CN" dirty="0">
                <a:solidFill>
                  <a:schemeClr val="bg2">
                    <a:lumMod val="25000"/>
                  </a:schemeClr>
                </a:solidFill>
              </a:rPr>
              <a:t>外部静态变量是指在语句块外定义的静态变量。一般在源程序的开始位置或所有函数之外定义，其定义格式与内部静态变量的定义格式相同，外部静态变量也属于全局变量。由于全局变量可以被多个函数直接引用，因此全局变量成为函数间进行数据传递的一种方式。</a:t>
            </a:r>
          </a:p>
          <a:p>
            <a:r>
              <a:rPr lang="en-US" altLang="zh-CN" dirty="0">
                <a:solidFill>
                  <a:schemeClr val="bg2">
                    <a:lumMod val="25000"/>
                  </a:schemeClr>
                </a:solidFill>
              </a:rPr>
              <a:t>    </a:t>
            </a:r>
            <a:r>
              <a:rPr lang="zh-CN" altLang="zh-CN" dirty="0">
                <a:solidFill>
                  <a:schemeClr val="bg2">
                    <a:lumMod val="25000"/>
                  </a:schemeClr>
                </a:solidFill>
              </a:rPr>
              <a:t>注意：</a:t>
            </a:r>
          </a:p>
          <a:p>
            <a:pPr lvl="0">
              <a:buFont typeface="Wingdings" panose="05000000000000000000" pitchFamily="2" charset="2"/>
              <a:buChar char="Ø"/>
            </a:pPr>
            <a:r>
              <a:rPr lang="zh-CN" altLang="zh-CN" dirty="0">
                <a:solidFill>
                  <a:schemeClr val="bg2">
                    <a:lumMod val="25000"/>
                  </a:schemeClr>
                </a:solidFill>
              </a:rPr>
              <a:t>外部静态变量的存储空间在程序运行的整个过程中一直保持占用，直到程序运行结束才释放其存储空间。</a:t>
            </a:r>
          </a:p>
          <a:p>
            <a:pPr lvl="0">
              <a:buFont typeface="Wingdings" panose="05000000000000000000" pitchFamily="2" charset="2"/>
              <a:buChar char="Ø"/>
            </a:pPr>
            <a:r>
              <a:rPr lang="zh-CN" altLang="zh-CN" dirty="0">
                <a:solidFill>
                  <a:schemeClr val="bg2">
                    <a:lumMod val="25000"/>
                  </a:schemeClr>
                </a:solidFill>
              </a:rPr>
              <a:t>若使用关键字</a:t>
            </a:r>
            <a:r>
              <a:rPr lang="en-US" altLang="zh-CN" dirty="0">
                <a:solidFill>
                  <a:schemeClr val="bg2">
                    <a:lumMod val="25000"/>
                  </a:schemeClr>
                </a:solidFill>
              </a:rPr>
              <a:t>static</a:t>
            </a:r>
            <a:r>
              <a:rPr lang="zh-CN" altLang="zh-CN" dirty="0">
                <a:solidFill>
                  <a:schemeClr val="bg2">
                    <a:lumMod val="25000"/>
                  </a:schemeClr>
                </a:solidFill>
              </a:rPr>
              <a:t>在某程序文件中定义外部静态变量（即全局变量），则该变量只能在该文件内使用。若要求其它程序文件也可以使用该变量，则需要用关键字</a:t>
            </a:r>
            <a:r>
              <a:rPr lang="en-US" altLang="zh-CN" dirty="0">
                <a:solidFill>
                  <a:schemeClr val="bg2">
                    <a:lumMod val="25000"/>
                  </a:schemeClr>
                </a:solidFill>
              </a:rPr>
              <a:t>extern</a:t>
            </a:r>
            <a:r>
              <a:rPr lang="zh-CN" altLang="zh-CN" dirty="0">
                <a:solidFill>
                  <a:schemeClr val="bg2">
                    <a:lumMod val="25000"/>
                  </a:schemeClr>
                </a:solidFill>
              </a:rPr>
              <a:t>进行声明变量。</a:t>
            </a:r>
          </a:p>
          <a:p>
            <a:pPr>
              <a:buFont typeface="Wingdings" panose="05000000000000000000" pitchFamily="2" charset="2"/>
              <a:buChar char="Ø"/>
            </a:pPr>
            <a:r>
              <a:rPr lang="en-US" altLang="zh-CN" dirty="0">
                <a:solidFill>
                  <a:schemeClr val="bg2">
                    <a:lumMod val="25000"/>
                  </a:schemeClr>
                </a:solidFill>
              </a:rPr>
              <a:t> </a:t>
            </a:r>
            <a:r>
              <a:rPr lang="zh-CN" altLang="zh-CN" dirty="0" smtClean="0">
                <a:solidFill>
                  <a:schemeClr val="bg2">
                    <a:lumMod val="25000"/>
                  </a:schemeClr>
                </a:solidFill>
              </a:rPr>
              <a:t>在</a:t>
            </a:r>
            <a:r>
              <a:rPr lang="zh-CN" altLang="zh-CN" dirty="0">
                <a:solidFill>
                  <a:schemeClr val="bg2">
                    <a:lumMod val="25000"/>
                  </a:schemeClr>
                </a:solidFill>
              </a:rPr>
              <a:t>程序设计中，若多个模块的设计由多人分工完成，则每个人只需在其文件的外部变量前加上</a:t>
            </a:r>
            <a:r>
              <a:rPr lang="en-US" altLang="zh-CN" dirty="0">
                <a:solidFill>
                  <a:schemeClr val="bg2">
                    <a:lumMod val="25000"/>
                  </a:schemeClr>
                </a:solidFill>
              </a:rPr>
              <a:t>static</a:t>
            </a:r>
            <a:r>
              <a:rPr lang="zh-CN" altLang="zh-CN" dirty="0">
                <a:solidFill>
                  <a:schemeClr val="bg2">
                    <a:lumMod val="25000"/>
                  </a:schemeClr>
                </a:solidFill>
              </a:rPr>
              <a:t>，就可以使用相同的外部变量名而互不干扰。外部静态变量有助于进行模块化的程序设计，并提高程序的通用性。</a:t>
            </a:r>
            <a:endParaRPr lang="zh-CN" altLang="en-US" dirty="0"/>
          </a:p>
        </p:txBody>
      </p:sp>
    </p:spTree>
    <p:extLst>
      <p:ext uri="{BB962C8B-B14F-4D97-AF65-F5344CB8AC3E}">
        <p14:creationId xmlns:p14="http://schemas.microsoft.com/office/powerpoint/2010/main" val="2366817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3.extern</a:t>
            </a:r>
            <a:r>
              <a:rPr lang="zh-CN" altLang="zh-CN" dirty="0"/>
              <a:t>型</a:t>
            </a:r>
            <a:r>
              <a:rPr lang="zh-CN" altLang="zh-CN" dirty="0" smtClean="0"/>
              <a:t>变量</a:t>
            </a:r>
            <a:endParaRPr lang="zh-CN" altLang="en-US" dirty="0"/>
          </a:p>
        </p:txBody>
      </p:sp>
      <p:sp>
        <p:nvSpPr>
          <p:cNvPr id="3" name="内容占位符 2"/>
          <p:cNvSpPr>
            <a:spLocks noGrp="1"/>
          </p:cNvSpPr>
          <p:nvPr>
            <p:ph sz="quarter" idx="10"/>
          </p:nvPr>
        </p:nvSpPr>
        <p:spPr>
          <a:xfrm>
            <a:off x="539495" y="1264025"/>
            <a:ext cx="4803469" cy="4831670"/>
          </a:xfrm>
        </p:spPr>
        <p:txBody>
          <a:bodyPr>
            <a:normAutofit fontScale="92500" lnSpcReduction="10000"/>
          </a:bodyPr>
          <a:lstStyle/>
          <a:p>
            <a:r>
              <a:rPr lang="en-US" altLang="zh-CN" dirty="0" smtClean="0">
                <a:solidFill>
                  <a:schemeClr val="bg2">
                    <a:lumMod val="25000"/>
                  </a:schemeClr>
                </a:solidFill>
              </a:rPr>
              <a:t>extern</a:t>
            </a:r>
            <a:r>
              <a:rPr lang="zh-CN" altLang="zh-CN" dirty="0">
                <a:solidFill>
                  <a:schemeClr val="bg2">
                    <a:lumMod val="25000"/>
                  </a:schemeClr>
                </a:solidFill>
              </a:rPr>
              <a:t>型变量又称为外部变量。全局变量的作用域是从定义变量的位置开始一直到本程序文件的末尾结束。在此作用域内，全局变量可以被本程序文件中各个函数引用，但若要扩展该外部变量在该程序文件中的作用域，则需要使用关键字</a:t>
            </a:r>
            <a:r>
              <a:rPr lang="en-US" altLang="zh-CN" dirty="0">
                <a:solidFill>
                  <a:schemeClr val="bg2">
                    <a:lumMod val="25000"/>
                  </a:schemeClr>
                </a:solidFill>
              </a:rPr>
              <a:t>extern</a:t>
            </a:r>
            <a:r>
              <a:rPr lang="zh-CN" altLang="zh-CN" dirty="0">
                <a:solidFill>
                  <a:schemeClr val="bg2">
                    <a:lumMod val="25000"/>
                  </a:schemeClr>
                </a:solidFill>
              </a:rPr>
              <a:t>进行声明全局变量。使用关键字</a:t>
            </a:r>
            <a:r>
              <a:rPr lang="en-US" altLang="zh-CN" dirty="0">
                <a:solidFill>
                  <a:schemeClr val="bg2">
                    <a:lumMod val="25000"/>
                  </a:schemeClr>
                </a:solidFill>
              </a:rPr>
              <a:t>extern</a:t>
            </a:r>
            <a:r>
              <a:rPr lang="zh-CN" altLang="zh-CN" dirty="0">
                <a:solidFill>
                  <a:schemeClr val="bg2">
                    <a:lumMod val="25000"/>
                  </a:schemeClr>
                </a:solidFill>
              </a:rPr>
              <a:t>也可以将某一个程序文件中定义的全局变量的作用域扩展到其它程序文件中。</a:t>
            </a:r>
          </a:p>
          <a:p>
            <a:r>
              <a:rPr lang="zh-CN" altLang="zh-CN" dirty="0">
                <a:solidFill>
                  <a:schemeClr val="bg2">
                    <a:lumMod val="25000"/>
                  </a:schemeClr>
                </a:solidFill>
              </a:rPr>
              <a:t>例</a:t>
            </a:r>
            <a:r>
              <a:rPr lang="en-US" altLang="zh-CN" dirty="0">
                <a:solidFill>
                  <a:schemeClr val="bg2">
                    <a:lumMod val="25000"/>
                  </a:schemeClr>
                </a:solidFill>
              </a:rPr>
              <a:t>11.3 </a:t>
            </a:r>
            <a:r>
              <a:rPr lang="zh-CN" altLang="zh-CN" dirty="0">
                <a:solidFill>
                  <a:schemeClr val="bg2">
                    <a:lumMod val="25000"/>
                  </a:schemeClr>
                </a:solidFill>
              </a:rPr>
              <a:t>在一个程序文件内扩展全局变量作用域示例</a:t>
            </a:r>
            <a:r>
              <a:rPr lang="zh-CN"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7092696" y="1371601"/>
            <a:ext cx="4713822" cy="4831670"/>
          </a:xfrm>
          <a:prstGeom prst="rect">
            <a:avLst/>
          </a:prstGeom>
        </p:spPr>
        <p:txBody>
          <a:bodyPr vert="horz" lIns="91440" tIns="45720" rIns="91440" bIns="45720" rtlCol="0">
            <a:normAutofit fontScale="55000" lnSpcReduction="20000"/>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程序代码：</a:t>
            </a:r>
            <a:endParaRPr lang="en-US" altLang="zh-CN" dirty="0" smtClean="0">
              <a:solidFill>
                <a:schemeClr val="bg2">
                  <a:lumMod val="25000"/>
                </a:schemeClr>
              </a:solidFill>
            </a:endParaRPr>
          </a:p>
          <a:p>
            <a:pPr marL="0" indent="0">
              <a:buNone/>
            </a:pPr>
            <a:r>
              <a:rPr lang="en-US" altLang="zh-CN" dirty="0" smtClean="0">
                <a:solidFill>
                  <a:schemeClr val="bg2">
                    <a:lumMod val="25000"/>
                  </a:schemeClr>
                </a:solidFill>
              </a:rPr>
              <a:t>#include&lt;</a:t>
            </a:r>
            <a:r>
              <a:rPr lang="en-US" altLang="zh-CN" dirty="0" err="1" smtClean="0">
                <a:solidFill>
                  <a:schemeClr val="bg2">
                    <a:lumMod val="25000"/>
                  </a:schemeClr>
                </a:solidFill>
              </a:rPr>
              <a:t>stdio.h</a:t>
            </a:r>
            <a:r>
              <a:rPr lang="en-US" altLang="zh-CN" dirty="0" smtClean="0">
                <a:solidFill>
                  <a:schemeClr val="bg2">
                    <a:lumMod val="25000"/>
                  </a:schemeClr>
                </a:solidFill>
              </a:rPr>
              <a:t>&gt;</a:t>
            </a:r>
          </a:p>
          <a:p>
            <a:pPr marL="0" indent="0">
              <a:buNone/>
            </a:pPr>
            <a:r>
              <a:rPr lang="en-US" altLang="zh-CN" dirty="0" smtClean="0">
                <a:solidFill>
                  <a:schemeClr val="bg2">
                    <a:lumMod val="25000"/>
                  </a:schemeClr>
                </a:solidFill>
              </a:rPr>
              <a:t>void f1</a:t>
            </a:r>
            <a:r>
              <a:rPr lang="zh-CN" altLang="en-US" dirty="0" smtClean="0">
                <a:solidFill>
                  <a:schemeClr val="bg2">
                    <a:lumMod val="25000"/>
                  </a:schemeClr>
                </a:solidFill>
              </a:rPr>
              <a:t>（）</a:t>
            </a:r>
          </a:p>
          <a:p>
            <a:pPr marL="0" indent="0">
              <a:buNone/>
            </a:pPr>
            <a:r>
              <a:rPr lang="en-US" altLang="zh-CN" dirty="0" smtClean="0">
                <a:solidFill>
                  <a:schemeClr val="bg2">
                    <a:lumMod val="25000"/>
                  </a:schemeClr>
                </a:solidFill>
              </a:rPr>
              <a:t>{  extern </a:t>
            </a: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smtClean="0">
                <a:solidFill>
                  <a:schemeClr val="bg2">
                    <a:lumMod val="25000"/>
                  </a:schemeClr>
                </a:solidFill>
              </a:rPr>
              <a:t>num</a:t>
            </a:r>
            <a:r>
              <a:rPr lang="en-US" altLang="zh-CN" dirty="0" smtClean="0">
                <a:solidFill>
                  <a:schemeClr val="bg2">
                    <a:lumMod val="25000"/>
                  </a:schemeClr>
                </a:solidFill>
              </a:rPr>
              <a:t>;     /*</a:t>
            </a:r>
            <a:r>
              <a:rPr lang="zh-CN" altLang="en-US" dirty="0" smtClean="0">
                <a:solidFill>
                  <a:schemeClr val="bg2">
                    <a:lumMod val="25000"/>
                  </a:schemeClr>
                </a:solidFill>
              </a:rPr>
              <a:t>使用关键字</a:t>
            </a:r>
            <a:r>
              <a:rPr lang="en-US" altLang="zh-CN" dirty="0" smtClean="0">
                <a:solidFill>
                  <a:schemeClr val="bg2">
                    <a:lumMod val="25000"/>
                  </a:schemeClr>
                </a:solidFill>
              </a:rPr>
              <a:t>extern</a:t>
            </a:r>
            <a:r>
              <a:rPr lang="zh-CN" altLang="en-US" dirty="0" smtClean="0">
                <a:solidFill>
                  <a:schemeClr val="bg2">
                    <a:lumMod val="25000"/>
                  </a:schemeClr>
                </a:solidFill>
              </a:rPr>
              <a:t>扩展全局变量</a:t>
            </a:r>
            <a:r>
              <a:rPr lang="en-US" altLang="zh-CN" dirty="0" err="1" smtClean="0">
                <a:solidFill>
                  <a:schemeClr val="bg2">
                    <a:lumMod val="25000"/>
                  </a:schemeClr>
                </a:solidFill>
              </a:rPr>
              <a:t>num</a:t>
            </a:r>
            <a:r>
              <a:rPr lang="zh-CN" altLang="en-US" dirty="0" smtClean="0">
                <a:solidFill>
                  <a:schemeClr val="bg2">
                    <a:lumMod val="25000"/>
                  </a:schemeClr>
                </a:solidFill>
              </a:rPr>
              <a:t>的作用域*</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err="1" smtClean="0">
                <a:solidFill>
                  <a:schemeClr val="bg2">
                    <a:lumMod val="25000"/>
                  </a:schemeClr>
                </a:solidFill>
              </a:rPr>
              <a:t>num</a:t>
            </a:r>
            <a:r>
              <a:rPr lang="en-US" altLang="zh-CN" dirty="0" smtClean="0">
                <a:solidFill>
                  <a:schemeClr val="bg2">
                    <a:lumMod val="25000"/>
                  </a:schemeClr>
                </a:solidFill>
              </a:rPr>
              <a:t>*=4;</a:t>
            </a:r>
          </a:p>
          <a:p>
            <a:pPr marL="0" indent="0">
              <a:buNone/>
            </a:pPr>
            <a:r>
              <a:rPr lang="en-US" altLang="zh-CN" dirty="0" smtClean="0">
                <a:solidFill>
                  <a:schemeClr val="bg2">
                    <a:lumMod val="25000"/>
                  </a:schemeClr>
                </a:solidFill>
              </a:rPr>
              <a:t>}</a:t>
            </a: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smtClean="0">
                <a:solidFill>
                  <a:schemeClr val="bg2">
                    <a:lumMod val="25000"/>
                  </a:schemeClr>
                </a:solidFill>
              </a:rPr>
              <a:t>num</a:t>
            </a:r>
            <a:r>
              <a:rPr lang="en-US" altLang="zh-CN" dirty="0" smtClean="0">
                <a:solidFill>
                  <a:schemeClr val="bg2">
                    <a:lumMod val="25000"/>
                  </a:schemeClr>
                </a:solidFill>
              </a:rPr>
              <a:t>;              /*</a:t>
            </a:r>
            <a:r>
              <a:rPr lang="zh-CN" altLang="en-US" dirty="0" smtClean="0">
                <a:solidFill>
                  <a:schemeClr val="bg2">
                    <a:lumMod val="25000"/>
                  </a:schemeClr>
                </a:solidFill>
              </a:rPr>
              <a:t>定义全局变量</a:t>
            </a:r>
            <a:r>
              <a:rPr lang="en-US" altLang="zh-CN" dirty="0" err="1" smtClean="0">
                <a:solidFill>
                  <a:schemeClr val="bg2">
                    <a:lumMod val="25000"/>
                  </a:schemeClr>
                </a:solidFill>
              </a:rPr>
              <a:t>num</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void f2</a:t>
            </a:r>
            <a:r>
              <a:rPr lang="zh-CN" altLang="en-US" dirty="0" smtClean="0">
                <a:solidFill>
                  <a:schemeClr val="bg2">
                    <a:lumMod val="25000"/>
                  </a:schemeClr>
                </a:solidFill>
              </a:rPr>
              <a:t>（）</a:t>
            </a:r>
          </a:p>
          <a:p>
            <a:pPr marL="0" indent="0">
              <a:buNone/>
            </a:pPr>
            <a:r>
              <a:rPr lang="en-US" altLang="zh-CN" dirty="0" smtClean="0">
                <a:solidFill>
                  <a:schemeClr val="bg2">
                    <a:lumMod val="25000"/>
                  </a:schemeClr>
                </a:solidFill>
              </a:rPr>
              <a:t>{  </a:t>
            </a:r>
            <a:r>
              <a:rPr lang="en-US" altLang="zh-CN" dirty="0" err="1" smtClean="0">
                <a:solidFill>
                  <a:schemeClr val="bg2">
                    <a:lumMod val="25000"/>
                  </a:schemeClr>
                </a:solidFill>
              </a:rPr>
              <a:t>num</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a:t>
            </a: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main</a:t>
            </a:r>
            <a:r>
              <a:rPr lang="zh-CN" altLang="en-US" dirty="0" smtClean="0">
                <a:solidFill>
                  <a:schemeClr val="bg2">
                    <a:lumMod val="25000"/>
                  </a:schemeClr>
                </a:solidFill>
              </a:rPr>
              <a:t>（）</a:t>
            </a:r>
          </a:p>
          <a:p>
            <a:pPr marL="0" indent="0">
              <a:buNone/>
            </a:pPr>
            <a:r>
              <a:rPr lang="en-US" altLang="zh-CN" dirty="0" smtClean="0">
                <a:solidFill>
                  <a:schemeClr val="bg2">
                    <a:lumMod val="25000"/>
                  </a:schemeClr>
                </a:solidFill>
              </a:rPr>
              <a:t>{  </a:t>
            </a:r>
            <a:r>
              <a:rPr lang="en-US" altLang="zh-CN" dirty="0" err="1" smtClean="0">
                <a:solidFill>
                  <a:schemeClr val="bg2">
                    <a:lumMod val="25000"/>
                  </a:schemeClr>
                </a:solidFill>
              </a:rPr>
              <a:t>num</a:t>
            </a:r>
            <a:r>
              <a:rPr lang="en-US" altLang="zh-CN" dirty="0" smtClean="0">
                <a:solidFill>
                  <a:schemeClr val="bg2">
                    <a:lumMod val="25000"/>
                  </a:schemeClr>
                </a:solidFill>
              </a:rPr>
              <a:t>=10;</a:t>
            </a:r>
          </a:p>
          <a:p>
            <a:pPr marL="0" indent="0">
              <a:buNone/>
            </a:pPr>
            <a:r>
              <a:rPr lang="en-US" altLang="zh-CN" dirty="0" smtClean="0">
                <a:solidFill>
                  <a:schemeClr val="bg2">
                    <a:lumMod val="25000"/>
                  </a:schemeClr>
                </a:solidFill>
              </a:rPr>
              <a:t>   f1</a:t>
            </a:r>
            <a:r>
              <a:rPr lang="zh-CN" altLang="en-US" dirty="0" smtClean="0">
                <a:solidFill>
                  <a:schemeClr val="bg2">
                    <a:lumMod val="25000"/>
                  </a:schemeClr>
                </a:solidFill>
              </a:rPr>
              <a:t>（）</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   f2</a:t>
            </a:r>
            <a:r>
              <a:rPr lang="zh-CN" altLang="en-US" dirty="0" smtClean="0">
                <a:solidFill>
                  <a:schemeClr val="bg2">
                    <a:lumMod val="25000"/>
                  </a:schemeClr>
                </a:solidFill>
              </a:rPr>
              <a:t>（）</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   </a:t>
            </a:r>
            <a:r>
              <a:rPr lang="en-US" altLang="zh-CN" dirty="0" err="1" smtClean="0">
                <a:solidFill>
                  <a:schemeClr val="bg2">
                    <a:lumMod val="25000"/>
                  </a:schemeClr>
                </a:solidFill>
              </a:rPr>
              <a:t>printf</a:t>
            </a:r>
            <a:r>
              <a:rPr lang="zh-CN" altLang="en-US" dirty="0" smtClean="0">
                <a:solidFill>
                  <a:schemeClr val="bg2">
                    <a:lumMod val="25000"/>
                  </a:schemeClr>
                </a:solidFill>
              </a:rPr>
              <a:t>（</a:t>
            </a:r>
            <a:r>
              <a:rPr lang="en-US" altLang="zh-CN" dirty="0" smtClean="0">
                <a:solidFill>
                  <a:schemeClr val="bg2">
                    <a:lumMod val="25000"/>
                  </a:schemeClr>
                </a:solidFill>
              </a:rPr>
              <a:t>"number=%d\n",</a:t>
            </a:r>
            <a:r>
              <a:rPr lang="en-US" altLang="zh-CN" dirty="0" err="1" smtClean="0">
                <a:solidFill>
                  <a:schemeClr val="bg2">
                    <a:lumMod val="25000"/>
                  </a:schemeClr>
                </a:solidFill>
              </a:rPr>
              <a:t>num</a:t>
            </a:r>
            <a:r>
              <a:rPr lang="zh-CN" altLang="en-US" dirty="0" smtClean="0">
                <a:solidFill>
                  <a:schemeClr val="bg2">
                    <a:lumMod val="25000"/>
                  </a:schemeClr>
                </a:solidFill>
              </a:rPr>
              <a:t>）</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   return 0;</a:t>
            </a:r>
          </a:p>
          <a:p>
            <a:pPr marL="0" indent="0">
              <a:buNone/>
            </a:pPr>
            <a:r>
              <a:rPr lang="en-US" altLang="zh-CN" dirty="0" smtClean="0">
                <a:solidFill>
                  <a:schemeClr val="bg2">
                    <a:lumMod val="25000"/>
                  </a:schemeClr>
                </a:solidFill>
              </a:rPr>
              <a:t>}</a:t>
            </a:r>
          </a:p>
          <a:p>
            <a:pPr marL="0" indent="0">
              <a:buNone/>
            </a:pPr>
            <a:endParaRPr lang="en-US" altLang="zh-CN" dirty="0" smtClean="0">
              <a:solidFill>
                <a:schemeClr val="bg2">
                  <a:lumMod val="25000"/>
                </a:schemeClr>
              </a:solidFill>
            </a:endParaRPr>
          </a:p>
          <a:p>
            <a:pPr marL="0" indent="0">
              <a:buNone/>
            </a:pPr>
            <a:endParaRPr lang="en-US" altLang="zh-CN" dirty="0" smtClean="0">
              <a:solidFill>
                <a:schemeClr val="bg2">
                  <a:lumMod val="25000"/>
                </a:schemeClr>
              </a:solidFill>
            </a:endParaRPr>
          </a:p>
          <a:p>
            <a:r>
              <a:rPr lang="en-US" altLang="zh-CN" dirty="0" smtClean="0">
                <a:solidFill>
                  <a:schemeClr val="bg2">
                    <a:lumMod val="25000"/>
                  </a:schemeClr>
                </a:solidFill>
              </a:rPr>
              <a:t>  </a:t>
            </a:r>
            <a:r>
              <a:rPr lang="zh-CN" altLang="en-US" dirty="0" smtClean="0">
                <a:solidFill>
                  <a:schemeClr val="bg2">
                    <a:lumMod val="25000"/>
                  </a:schemeClr>
                </a:solidFill>
              </a:rPr>
              <a:t>运行结果：</a:t>
            </a: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number=41</a:t>
            </a:r>
            <a:endParaRPr lang="en-US" altLang="zh-CN" dirty="0"/>
          </a:p>
        </p:txBody>
      </p:sp>
    </p:spTree>
    <p:extLst>
      <p:ext uri="{BB962C8B-B14F-4D97-AF65-F5344CB8AC3E}">
        <p14:creationId xmlns:p14="http://schemas.microsoft.com/office/powerpoint/2010/main" val="3341596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pPr marL="0" indent="0">
              <a:buNone/>
            </a:pPr>
            <a:r>
              <a:rPr lang="en-US" altLang="zh-CN" dirty="0">
                <a:solidFill>
                  <a:schemeClr val="bg2">
                    <a:lumMod val="25000"/>
                  </a:schemeClr>
                </a:solidFill>
                <a:cs typeface="+mj-cs"/>
              </a:rPr>
              <a:t>4.register</a:t>
            </a:r>
            <a:r>
              <a:rPr lang="zh-CN" altLang="zh-CN" dirty="0">
                <a:solidFill>
                  <a:schemeClr val="bg2">
                    <a:lumMod val="25000"/>
                  </a:schemeClr>
                </a:solidFill>
                <a:cs typeface="+mj-cs"/>
              </a:rPr>
              <a:t>型变量</a:t>
            </a:r>
          </a:p>
          <a:p>
            <a:r>
              <a:rPr lang="en-US" altLang="zh-CN" dirty="0">
                <a:solidFill>
                  <a:schemeClr val="bg2">
                    <a:lumMod val="25000"/>
                  </a:schemeClr>
                </a:solidFill>
                <a:cs typeface="+mj-cs"/>
              </a:rPr>
              <a:t>    register</a:t>
            </a:r>
            <a:r>
              <a:rPr lang="zh-CN" altLang="zh-CN" dirty="0">
                <a:solidFill>
                  <a:schemeClr val="bg2">
                    <a:lumMod val="25000"/>
                  </a:schemeClr>
                </a:solidFill>
                <a:cs typeface="+mj-cs"/>
              </a:rPr>
              <a:t>型变量又称为寄存器型变量。在程序运行时，若某个变量使用频繁，则为了提高程序运行速度，</a:t>
            </a:r>
            <a:r>
              <a:rPr lang="en-US" altLang="zh-CN" dirty="0">
                <a:solidFill>
                  <a:schemeClr val="bg2">
                    <a:lumMod val="25000"/>
                  </a:schemeClr>
                </a:solidFill>
                <a:cs typeface="+mj-cs"/>
              </a:rPr>
              <a:t>C</a:t>
            </a:r>
            <a:r>
              <a:rPr lang="zh-CN" altLang="zh-CN" dirty="0">
                <a:solidFill>
                  <a:schemeClr val="bg2">
                    <a:lumMod val="25000"/>
                  </a:schemeClr>
                </a:solidFill>
                <a:cs typeface="+mj-cs"/>
              </a:rPr>
              <a:t>语言允许将局部动态变量的值存放在</a:t>
            </a:r>
            <a:r>
              <a:rPr lang="en-US" altLang="zh-CN" dirty="0">
                <a:solidFill>
                  <a:schemeClr val="bg2">
                    <a:lumMod val="25000"/>
                  </a:schemeClr>
                </a:solidFill>
                <a:cs typeface="+mj-cs"/>
              </a:rPr>
              <a:t>CPU</a:t>
            </a:r>
            <a:r>
              <a:rPr lang="zh-CN" altLang="zh-CN" dirty="0">
                <a:solidFill>
                  <a:schemeClr val="bg2">
                    <a:lumMod val="25000"/>
                  </a:schemeClr>
                </a:solidFill>
                <a:cs typeface="+mj-cs"/>
              </a:rPr>
              <a:t>内部的寄存器中，直接参加运算。但限于</a:t>
            </a:r>
            <a:r>
              <a:rPr lang="en-US" altLang="zh-CN" dirty="0" err="1">
                <a:solidFill>
                  <a:schemeClr val="bg2">
                    <a:lumMod val="25000"/>
                  </a:schemeClr>
                </a:solidFill>
                <a:cs typeface="+mj-cs"/>
              </a:rPr>
              <a:t>int</a:t>
            </a:r>
            <a:r>
              <a:rPr lang="zh-CN" altLang="zh-CN" dirty="0">
                <a:solidFill>
                  <a:schemeClr val="bg2">
                    <a:lumMod val="25000"/>
                  </a:schemeClr>
                </a:solidFill>
                <a:cs typeface="+mj-cs"/>
              </a:rPr>
              <a:t>型和</a:t>
            </a:r>
            <a:r>
              <a:rPr lang="en-US" altLang="zh-CN" dirty="0">
                <a:solidFill>
                  <a:schemeClr val="bg2">
                    <a:lumMod val="25000"/>
                  </a:schemeClr>
                </a:solidFill>
                <a:cs typeface="+mj-cs"/>
              </a:rPr>
              <a:t>char</a:t>
            </a:r>
            <a:r>
              <a:rPr lang="zh-CN" altLang="zh-CN" dirty="0">
                <a:solidFill>
                  <a:schemeClr val="bg2">
                    <a:lumMod val="25000"/>
                  </a:schemeClr>
                </a:solidFill>
                <a:cs typeface="+mj-cs"/>
              </a:rPr>
              <a:t>型的变量。用关键字</a:t>
            </a:r>
            <a:r>
              <a:rPr lang="en-US" altLang="zh-CN" dirty="0">
                <a:solidFill>
                  <a:schemeClr val="bg2">
                    <a:lumMod val="25000"/>
                  </a:schemeClr>
                </a:solidFill>
                <a:cs typeface="+mj-cs"/>
              </a:rPr>
              <a:t>register</a:t>
            </a:r>
            <a:r>
              <a:rPr lang="zh-CN" altLang="zh-CN" dirty="0">
                <a:solidFill>
                  <a:schemeClr val="bg2">
                    <a:lumMod val="25000"/>
                  </a:schemeClr>
                </a:solidFill>
                <a:cs typeface="+mj-cs"/>
              </a:rPr>
              <a:t>来显式定义寄存器变量的格式如下：</a:t>
            </a:r>
          </a:p>
          <a:p>
            <a:r>
              <a:rPr lang="en-US" altLang="zh-CN" dirty="0">
                <a:solidFill>
                  <a:schemeClr val="bg2">
                    <a:lumMod val="25000"/>
                  </a:schemeClr>
                </a:solidFill>
                <a:cs typeface="+mj-cs"/>
              </a:rPr>
              <a:t>    register </a:t>
            </a:r>
            <a:r>
              <a:rPr lang="zh-CN" altLang="zh-CN" dirty="0">
                <a:solidFill>
                  <a:schemeClr val="bg2">
                    <a:lumMod val="25000"/>
                  </a:schemeClr>
                </a:solidFill>
                <a:cs typeface="+mj-cs"/>
              </a:rPr>
              <a:t>类型名 变量名；</a:t>
            </a:r>
          </a:p>
          <a:p>
            <a:r>
              <a:rPr lang="en-US" altLang="zh-CN" dirty="0">
                <a:solidFill>
                  <a:schemeClr val="bg2">
                    <a:lumMod val="25000"/>
                  </a:schemeClr>
                </a:solidFill>
                <a:cs typeface="+mj-cs"/>
              </a:rPr>
              <a:t>    </a:t>
            </a:r>
            <a:r>
              <a:rPr lang="zh-CN" altLang="zh-CN" dirty="0">
                <a:solidFill>
                  <a:schemeClr val="bg2">
                    <a:lumMod val="25000"/>
                  </a:schemeClr>
                </a:solidFill>
                <a:cs typeface="+mj-cs"/>
              </a:rPr>
              <a:t>可以使用的寄存器变量的数量有限，当定义的寄存器变量的数量超过可以使用寄存器变量数量时，寄存器变量自动转换为</a:t>
            </a:r>
            <a:r>
              <a:rPr lang="en-US" altLang="zh-CN" dirty="0">
                <a:solidFill>
                  <a:schemeClr val="bg2">
                    <a:lumMod val="25000"/>
                  </a:schemeClr>
                </a:solidFill>
                <a:cs typeface="+mj-cs"/>
              </a:rPr>
              <a:t>auto</a:t>
            </a:r>
            <a:r>
              <a:rPr lang="zh-CN" altLang="zh-CN" dirty="0">
                <a:solidFill>
                  <a:schemeClr val="bg2">
                    <a:lumMod val="25000"/>
                  </a:schemeClr>
                </a:solidFill>
                <a:cs typeface="+mj-cs"/>
              </a:rPr>
              <a:t>型变量。</a:t>
            </a:r>
          </a:p>
          <a:p>
            <a:endParaRPr lang="zh-CN" altLang="en-US" dirty="0"/>
          </a:p>
        </p:txBody>
      </p:sp>
    </p:spTree>
    <p:extLst>
      <p:ext uri="{BB962C8B-B14F-4D97-AF65-F5344CB8AC3E}">
        <p14:creationId xmlns:p14="http://schemas.microsoft.com/office/powerpoint/2010/main" val="428547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11.3 </a:t>
            </a:r>
            <a:r>
              <a:rPr lang="zh-CN" altLang="zh-CN" dirty="0" smtClean="0"/>
              <a:t>内部</a:t>
            </a:r>
            <a:r>
              <a:rPr lang="zh-CN" altLang="zh-CN" dirty="0"/>
              <a:t>函数和外部</a:t>
            </a:r>
            <a:r>
              <a:rPr lang="zh-CN" altLang="zh-CN" dirty="0" smtClean="0"/>
              <a:t>函数</a:t>
            </a:r>
            <a:endParaRPr lang="zh-CN" altLang="en-US" dirty="0"/>
          </a:p>
        </p:txBody>
      </p:sp>
      <p:sp>
        <p:nvSpPr>
          <p:cNvPr id="3" name="内容占位符 2"/>
          <p:cNvSpPr>
            <a:spLocks noGrp="1"/>
          </p:cNvSpPr>
          <p:nvPr>
            <p:ph sz="quarter" idx="10"/>
          </p:nvPr>
        </p:nvSpPr>
        <p:spPr/>
        <p:txBody>
          <a:bodyPr>
            <a:normAutofit/>
          </a:bodyPr>
          <a:lstStyle/>
          <a:p>
            <a:pPr marL="457200" lvl="3" indent="-457200"/>
            <a:r>
              <a:rPr lang="zh-CN" altLang="zh-CN" dirty="0" smtClean="0">
                <a:solidFill>
                  <a:schemeClr val="bg2">
                    <a:lumMod val="25000"/>
                  </a:schemeClr>
                </a:solidFill>
                <a:cs typeface="+mj-cs"/>
              </a:rPr>
              <a:t>变量</a:t>
            </a:r>
            <a:r>
              <a:rPr lang="zh-CN" altLang="zh-CN" dirty="0">
                <a:solidFill>
                  <a:schemeClr val="bg2">
                    <a:lumMod val="25000"/>
                  </a:schemeClr>
                </a:solidFill>
                <a:cs typeface="+mj-cs"/>
              </a:rPr>
              <a:t>有作用域，有局部变量和全局变量之分。函数也有类似的问题。有的函数可以被本程序文件中的其它函数调用，也可以被其它程序文件中的函数调用，而有的函数只能被本程序文件中的其它函数调用，不能被其它程序文件中的函数调用。</a:t>
            </a:r>
          </a:p>
          <a:p>
            <a:r>
              <a:rPr lang="en-US" altLang="zh-CN" dirty="0">
                <a:solidFill>
                  <a:schemeClr val="bg2">
                    <a:lumMod val="25000"/>
                  </a:schemeClr>
                </a:solidFill>
                <a:cs typeface="+mj-cs"/>
              </a:rPr>
              <a:t>    </a:t>
            </a:r>
            <a:r>
              <a:rPr lang="zh-CN" altLang="zh-CN" dirty="0">
                <a:solidFill>
                  <a:schemeClr val="bg2">
                    <a:lumMod val="25000"/>
                  </a:schemeClr>
                </a:solidFill>
                <a:cs typeface="+mj-cs"/>
              </a:rPr>
              <a:t>函数本质上都是全局的，定义一个函数的目的就是用来被其它函数调用的。如果不加另外声明，一个程序文件中的函数既可以被本程序文件中的其它函数调用，又可以被其它程序文件中的函数调用。通过使用声明可以指定某些函数不能被其它程序文件中的函数调用。根据函数能否被其它程序文件中的函数调用，将函数分为内部函数和外部函数。</a:t>
            </a:r>
          </a:p>
          <a:p>
            <a:endParaRPr lang="zh-CN" altLang="en-US" dirty="0"/>
          </a:p>
        </p:txBody>
      </p:sp>
    </p:spTree>
    <p:extLst>
      <p:ext uri="{BB962C8B-B14F-4D97-AF65-F5344CB8AC3E}">
        <p14:creationId xmlns:p14="http://schemas.microsoft.com/office/powerpoint/2010/main" val="1225740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11.3.1</a:t>
            </a:r>
            <a:r>
              <a:rPr lang="zh-CN" altLang="zh-CN" dirty="0"/>
              <a:t>内部</a:t>
            </a:r>
            <a:r>
              <a:rPr lang="zh-CN" altLang="zh-CN" dirty="0" smtClean="0"/>
              <a:t>函数</a:t>
            </a:r>
            <a:endParaRPr lang="zh-CN" altLang="en-US" dirty="0"/>
          </a:p>
        </p:txBody>
      </p:sp>
      <p:sp>
        <p:nvSpPr>
          <p:cNvPr id="3" name="内容占位符 2"/>
          <p:cNvSpPr>
            <a:spLocks noGrp="1"/>
          </p:cNvSpPr>
          <p:nvPr>
            <p:ph sz="quarter" idx="10"/>
          </p:nvPr>
        </p:nvSpPr>
        <p:spPr/>
        <p:txBody>
          <a:bodyPr/>
          <a:lstStyle/>
          <a:p>
            <a:r>
              <a:rPr lang="zh-CN" altLang="zh-CN" dirty="0" smtClean="0">
                <a:solidFill>
                  <a:schemeClr val="bg2">
                    <a:lumMod val="25000"/>
                  </a:schemeClr>
                </a:solidFill>
              </a:rPr>
              <a:t>如果</a:t>
            </a:r>
            <a:r>
              <a:rPr lang="zh-CN" altLang="zh-CN" dirty="0">
                <a:solidFill>
                  <a:schemeClr val="bg2">
                    <a:lumMod val="25000"/>
                  </a:schemeClr>
                </a:solidFill>
              </a:rPr>
              <a:t>一个函数只能被本程序文件中的其它函数调用，则称该函数为内部函数。定义内部函数的一般格式是：</a:t>
            </a:r>
          </a:p>
          <a:p>
            <a:r>
              <a:rPr lang="en-US" altLang="zh-CN" dirty="0">
                <a:solidFill>
                  <a:schemeClr val="bg2">
                    <a:lumMod val="25000"/>
                  </a:schemeClr>
                </a:solidFill>
              </a:rPr>
              <a:t>    static </a:t>
            </a:r>
            <a:r>
              <a:rPr lang="zh-CN" altLang="zh-CN" dirty="0">
                <a:solidFill>
                  <a:schemeClr val="bg2">
                    <a:lumMod val="25000"/>
                  </a:schemeClr>
                </a:solidFill>
              </a:rPr>
              <a:t>类型名 函数名（形参表）</a:t>
            </a:r>
          </a:p>
          <a:p>
            <a:r>
              <a:rPr lang="en-US" altLang="zh-CN" dirty="0">
                <a:solidFill>
                  <a:schemeClr val="bg2">
                    <a:lumMod val="25000"/>
                  </a:schemeClr>
                </a:solidFill>
              </a:rPr>
              <a:t>    </a:t>
            </a:r>
            <a:r>
              <a:rPr lang="zh-CN" altLang="zh-CN" dirty="0">
                <a:solidFill>
                  <a:schemeClr val="bg2">
                    <a:lumMod val="25000"/>
                  </a:schemeClr>
                </a:solidFill>
              </a:rPr>
              <a:t>内部函数又称为静态函数，使用关键字</a:t>
            </a:r>
            <a:r>
              <a:rPr lang="en-US" altLang="zh-CN" dirty="0">
                <a:solidFill>
                  <a:schemeClr val="bg2">
                    <a:lumMod val="25000"/>
                  </a:schemeClr>
                </a:solidFill>
              </a:rPr>
              <a:t>static</a:t>
            </a:r>
            <a:r>
              <a:rPr lang="zh-CN" altLang="zh-CN" dirty="0">
                <a:solidFill>
                  <a:schemeClr val="bg2">
                    <a:lumMod val="25000"/>
                  </a:schemeClr>
                </a:solidFill>
              </a:rPr>
              <a:t>声明。使用内部函数，可以使函数的作用域局限于本程序文件。这样，在不同的程序文件中即使有同名的内部函数，也相互之间可以区分。 </a:t>
            </a:r>
          </a:p>
          <a:p>
            <a:r>
              <a:rPr lang="en-US" altLang="zh-CN" dirty="0">
                <a:solidFill>
                  <a:schemeClr val="bg2">
                    <a:lumMod val="25000"/>
                  </a:schemeClr>
                </a:solidFill>
              </a:rPr>
              <a:t>    </a:t>
            </a:r>
            <a:r>
              <a:rPr lang="zh-CN" altLang="zh-CN" dirty="0">
                <a:solidFill>
                  <a:schemeClr val="bg2">
                    <a:lumMod val="25000"/>
                  </a:schemeClr>
                </a:solidFill>
              </a:rPr>
              <a:t>通常把只能被本程序文件使用的函数和外部变量放在文件的开头，前面都加上</a:t>
            </a:r>
            <a:r>
              <a:rPr lang="en-US" altLang="zh-CN" dirty="0">
                <a:solidFill>
                  <a:schemeClr val="bg2">
                    <a:lumMod val="25000"/>
                  </a:schemeClr>
                </a:solidFill>
              </a:rPr>
              <a:t>static</a:t>
            </a:r>
            <a:r>
              <a:rPr lang="zh-CN" altLang="zh-CN" dirty="0">
                <a:solidFill>
                  <a:schemeClr val="bg2">
                    <a:lumMod val="25000"/>
                  </a:schemeClr>
                </a:solidFill>
              </a:rPr>
              <a:t>使之局部化，其它文件不能引用。这样可以提高程序的可读性。</a:t>
            </a:r>
            <a:endParaRPr lang="zh-CN" altLang="en-US" dirty="0"/>
          </a:p>
        </p:txBody>
      </p:sp>
    </p:spTree>
    <p:extLst>
      <p:ext uri="{BB962C8B-B14F-4D97-AF65-F5344CB8AC3E}">
        <p14:creationId xmlns:p14="http://schemas.microsoft.com/office/powerpoint/2010/main" val="926098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11.3.2 </a:t>
            </a:r>
            <a:r>
              <a:rPr lang="zh-CN" altLang="zh-CN" dirty="0" smtClean="0"/>
              <a:t>外部函数</a:t>
            </a:r>
            <a:endParaRPr lang="zh-CN" altLang="en-US" dirty="0"/>
          </a:p>
        </p:txBody>
      </p:sp>
      <p:sp>
        <p:nvSpPr>
          <p:cNvPr id="3" name="内容占位符 2"/>
          <p:cNvSpPr>
            <a:spLocks noGrp="1"/>
          </p:cNvSpPr>
          <p:nvPr>
            <p:ph sz="quarter" idx="10"/>
          </p:nvPr>
        </p:nvSpPr>
        <p:spPr/>
        <p:txBody>
          <a:bodyPr>
            <a:normAutofit fontScale="92500" lnSpcReduction="10000"/>
          </a:bodyPr>
          <a:lstStyle/>
          <a:p>
            <a:r>
              <a:rPr lang="zh-CN" altLang="zh-CN" dirty="0" smtClean="0">
                <a:solidFill>
                  <a:schemeClr val="bg2">
                    <a:lumMod val="25000"/>
                  </a:schemeClr>
                </a:solidFill>
              </a:rPr>
              <a:t>如果</a:t>
            </a:r>
            <a:r>
              <a:rPr lang="zh-CN" altLang="zh-CN" dirty="0">
                <a:solidFill>
                  <a:schemeClr val="bg2">
                    <a:lumMod val="25000"/>
                  </a:schemeClr>
                </a:solidFill>
              </a:rPr>
              <a:t>在定义函数时，在函数首部的最左端加上关键字</a:t>
            </a:r>
            <a:r>
              <a:rPr lang="en-US" altLang="zh-CN" dirty="0">
                <a:solidFill>
                  <a:schemeClr val="bg2">
                    <a:lumMod val="25000"/>
                  </a:schemeClr>
                </a:solidFill>
              </a:rPr>
              <a:t>extern</a:t>
            </a:r>
            <a:r>
              <a:rPr lang="zh-CN" altLang="zh-CN" dirty="0">
                <a:solidFill>
                  <a:schemeClr val="bg2">
                    <a:lumMod val="25000"/>
                  </a:schemeClr>
                </a:solidFill>
              </a:rPr>
              <a:t>，则此函数为外部函数，可供其它程序文件调用。如函数首部为：</a:t>
            </a:r>
            <a:r>
              <a:rPr lang="en-US" altLang="zh-CN" dirty="0">
                <a:solidFill>
                  <a:schemeClr val="bg2">
                    <a:lumMod val="25000"/>
                  </a:schemeClr>
                </a:solidFill>
              </a:rPr>
              <a:t>extern </a:t>
            </a:r>
            <a:r>
              <a:rPr lang="en-US" altLang="zh-CN" dirty="0" err="1">
                <a:solidFill>
                  <a:schemeClr val="bg2">
                    <a:lumMod val="25000"/>
                  </a:schemeClr>
                </a:solidFill>
              </a:rPr>
              <a:t>int</a:t>
            </a:r>
            <a:r>
              <a:rPr lang="en-US" altLang="zh-CN" dirty="0">
                <a:solidFill>
                  <a:schemeClr val="bg2">
                    <a:lumMod val="25000"/>
                  </a:schemeClr>
                </a:solidFill>
              </a:rPr>
              <a:t> fun</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a</a:t>
            </a:r>
            <a:r>
              <a:rPr lang="zh-CN" altLang="zh-CN" dirty="0">
                <a:solidFill>
                  <a:schemeClr val="bg2">
                    <a:lumMod val="25000"/>
                  </a:schemeClr>
                </a:solidFill>
              </a:rPr>
              <a:t>），这时函数</a:t>
            </a:r>
            <a:r>
              <a:rPr lang="en-US" altLang="zh-CN" dirty="0">
                <a:solidFill>
                  <a:schemeClr val="bg2">
                    <a:lumMod val="25000"/>
                  </a:schemeClr>
                </a:solidFill>
              </a:rPr>
              <a:t>fun</a:t>
            </a:r>
            <a:r>
              <a:rPr lang="zh-CN" altLang="zh-CN" dirty="0">
                <a:solidFill>
                  <a:schemeClr val="bg2">
                    <a:lumMod val="25000"/>
                  </a:schemeClr>
                </a:solidFill>
              </a:rPr>
              <a:t>就可以被其它程序文件调用。</a:t>
            </a:r>
          </a:p>
          <a:p>
            <a:r>
              <a:rPr lang="en-US" altLang="zh-CN" dirty="0" smtClean="0">
                <a:solidFill>
                  <a:schemeClr val="bg2">
                    <a:lumMod val="25000"/>
                  </a:schemeClr>
                </a:solidFill>
              </a:rPr>
              <a:t> </a:t>
            </a:r>
            <a:r>
              <a:rPr lang="en-US" altLang="zh-CN" dirty="0">
                <a:solidFill>
                  <a:schemeClr val="bg2">
                    <a:lumMod val="25000"/>
                  </a:schemeClr>
                </a:solidFill>
              </a:rPr>
              <a:t>C</a:t>
            </a:r>
            <a:r>
              <a:rPr lang="zh-CN" altLang="zh-CN" dirty="0">
                <a:solidFill>
                  <a:schemeClr val="bg2">
                    <a:lumMod val="25000"/>
                  </a:schemeClr>
                </a:solidFill>
              </a:rPr>
              <a:t>语言规定，如果定义函数时省略</a:t>
            </a:r>
            <a:r>
              <a:rPr lang="en-US" altLang="zh-CN" dirty="0">
                <a:solidFill>
                  <a:schemeClr val="bg2">
                    <a:lumMod val="25000"/>
                  </a:schemeClr>
                </a:solidFill>
              </a:rPr>
              <a:t>extern</a:t>
            </a:r>
            <a:r>
              <a:rPr lang="zh-CN" altLang="zh-CN" dirty="0">
                <a:solidFill>
                  <a:schemeClr val="bg2">
                    <a:lumMod val="25000"/>
                  </a:schemeClr>
                </a:solidFill>
              </a:rPr>
              <a:t>，则默认为是外部函数。本书前面所用的函数都是外部函数。</a:t>
            </a:r>
          </a:p>
          <a:p>
            <a:r>
              <a:rPr lang="en-US" altLang="zh-CN" dirty="0" smtClean="0">
                <a:solidFill>
                  <a:schemeClr val="bg2">
                    <a:lumMod val="25000"/>
                  </a:schemeClr>
                </a:solidFill>
              </a:rPr>
              <a:t> </a:t>
            </a:r>
            <a:r>
              <a:rPr lang="zh-CN" altLang="zh-CN" dirty="0">
                <a:solidFill>
                  <a:schemeClr val="bg2">
                    <a:lumMod val="25000"/>
                  </a:schemeClr>
                </a:solidFill>
              </a:rPr>
              <a:t>在需要调用此函数的其它程序文件中，需要对此函数进行声明。在对此函数进行声明时，要在一般函数原型声明的最左端加上关键字</a:t>
            </a:r>
            <a:r>
              <a:rPr lang="en-US" altLang="zh-CN" dirty="0">
                <a:solidFill>
                  <a:schemeClr val="bg2">
                    <a:lumMod val="25000"/>
                  </a:schemeClr>
                </a:solidFill>
              </a:rPr>
              <a:t>extern</a:t>
            </a:r>
            <a:r>
              <a:rPr lang="zh-CN" altLang="zh-CN" dirty="0">
                <a:solidFill>
                  <a:schemeClr val="bg2">
                    <a:lumMod val="25000"/>
                  </a:schemeClr>
                </a:solidFill>
              </a:rPr>
              <a:t>，表示该函数是在其它程序文件中定义的外部函数。</a:t>
            </a:r>
          </a:p>
          <a:p>
            <a:r>
              <a:rPr lang="en-US" altLang="zh-CN" dirty="0">
                <a:solidFill>
                  <a:schemeClr val="bg2">
                    <a:lumMod val="25000"/>
                  </a:schemeClr>
                </a:solidFill>
              </a:rPr>
              <a:t> </a:t>
            </a:r>
            <a:r>
              <a:rPr lang="zh-CN" altLang="zh-CN" dirty="0" smtClean="0">
                <a:solidFill>
                  <a:schemeClr val="bg2">
                    <a:lumMod val="25000"/>
                  </a:schemeClr>
                </a:solidFill>
              </a:rPr>
              <a:t>在</a:t>
            </a:r>
            <a:r>
              <a:rPr lang="zh-CN" altLang="zh-CN" dirty="0">
                <a:solidFill>
                  <a:schemeClr val="bg2">
                    <a:lumMod val="25000"/>
                  </a:schemeClr>
                </a:solidFill>
              </a:rPr>
              <a:t>一个程序文件中使用关键字</a:t>
            </a:r>
            <a:r>
              <a:rPr lang="en-US" altLang="zh-CN" dirty="0">
                <a:solidFill>
                  <a:schemeClr val="bg2">
                    <a:lumMod val="25000"/>
                  </a:schemeClr>
                </a:solidFill>
              </a:rPr>
              <a:t>extern</a:t>
            </a:r>
            <a:r>
              <a:rPr lang="zh-CN" altLang="zh-CN" dirty="0">
                <a:solidFill>
                  <a:schemeClr val="bg2">
                    <a:lumMod val="25000"/>
                  </a:schemeClr>
                </a:solidFill>
              </a:rPr>
              <a:t>声明外部函数相当于将函数的作用域由定义外部函数的程序文件扩展到本程序文件中。</a:t>
            </a:r>
          </a:p>
          <a:p>
            <a:r>
              <a:rPr lang="en-US" altLang="zh-CN" dirty="0">
                <a:solidFill>
                  <a:schemeClr val="bg2">
                    <a:lumMod val="25000"/>
                  </a:schemeClr>
                </a:solidFill>
              </a:rPr>
              <a:t> </a:t>
            </a:r>
            <a:r>
              <a:rPr lang="zh-CN" altLang="zh-CN" dirty="0" smtClean="0">
                <a:solidFill>
                  <a:schemeClr val="bg2">
                    <a:lumMod val="25000"/>
                  </a:schemeClr>
                </a:solidFill>
              </a:rPr>
              <a:t>由此</a:t>
            </a:r>
            <a:r>
              <a:rPr lang="zh-CN" altLang="zh-CN" dirty="0">
                <a:solidFill>
                  <a:schemeClr val="bg2">
                    <a:lumMod val="25000"/>
                  </a:schemeClr>
                </a:solidFill>
              </a:rPr>
              <a:t>可以进一步理解函数原型声明的作用。用函数原型声明能够把函数的作用域扩展到定义该函数的程序文件之外（不必使用</a:t>
            </a:r>
            <a:r>
              <a:rPr lang="en-US" altLang="zh-CN" dirty="0">
                <a:solidFill>
                  <a:schemeClr val="bg2">
                    <a:lumMod val="25000"/>
                  </a:schemeClr>
                </a:solidFill>
              </a:rPr>
              <a:t>extern</a:t>
            </a:r>
            <a:r>
              <a:rPr lang="zh-CN" altLang="zh-CN" dirty="0">
                <a:solidFill>
                  <a:schemeClr val="bg2">
                    <a:lumMod val="25000"/>
                  </a:schemeClr>
                </a:solidFill>
              </a:rPr>
              <a:t>）。只要在使用该函数的每一个程序文件中包含该函数的原型即可。函数原型通知编译系统：该函数在本程序文件中的后面定义，或在另一个程序文件中定义。</a:t>
            </a:r>
          </a:p>
          <a:p>
            <a:r>
              <a:rPr lang="en-US" altLang="zh-CN" dirty="0">
                <a:solidFill>
                  <a:schemeClr val="bg2">
                    <a:lumMod val="25000"/>
                  </a:schemeClr>
                </a:solidFill>
              </a:rPr>
              <a:t> </a:t>
            </a:r>
            <a:r>
              <a:rPr lang="zh-CN" altLang="zh-CN" dirty="0" smtClean="0">
                <a:solidFill>
                  <a:schemeClr val="bg2">
                    <a:lumMod val="25000"/>
                  </a:schemeClr>
                </a:solidFill>
              </a:rPr>
              <a:t>利用</a:t>
            </a:r>
            <a:r>
              <a:rPr lang="zh-CN" altLang="zh-CN" dirty="0">
                <a:solidFill>
                  <a:schemeClr val="bg2">
                    <a:lumMod val="25000"/>
                  </a:schemeClr>
                </a:solidFill>
              </a:rPr>
              <a:t>函数原型扩展函数作用域最常见的例子是</a:t>
            </a:r>
            <a:r>
              <a:rPr lang="en-US" altLang="zh-CN" dirty="0">
                <a:solidFill>
                  <a:schemeClr val="bg2">
                    <a:lumMod val="25000"/>
                  </a:schemeClr>
                </a:solidFill>
              </a:rPr>
              <a:t>#include</a:t>
            </a:r>
            <a:r>
              <a:rPr lang="zh-CN" altLang="zh-CN" dirty="0">
                <a:solidFill>
                  <a:schemeClr val="bg2">
                    <a:lumMod val="25000"/>
                  </a:schemeClr>
                </a:solidFill>
              </a:rPr>
              <a:t>指令的应用。</a:t>
            </a:r>
            <a:endParaRPr lang="zh-CN" altLang="en-US" dirty="0"/>
          </a:p>
        </p:txBody>
      </p:sp>
    </p:spTree>
    <p:extLst>
      <p:ext uri="{BB962C8B-B14F-4D97-AF65-F5344CB8AC3E}">
        <p14:creationId xmlns:p14="http://schemas.microsoft.com/office/powerpoint/2010/main" val="1696364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 11.4 </a:t>
            </a:r>
            <a:r>
              <a:rPr lang="zh-CN" altLang="zh-CN" b="1" dirty="0"/>
              <a:t>编译</a:t>
            </a:r>
            <a:r>
              <a:rPr lang="zh-CN" altLang="zh-CN" b="1" dirty="0" smtClean="0"/>
              <a:t>预处理</a:t>
            </a:r>
            <a:endParaRPr lang="zh-CN" altLang="en-US" dirty="0"/>
          </a:p>
        </p:txBody>
      </p:sp>
      <p:sp>
        <p:nvSpPr>
          <p:cNvPr id="3" name="内容占位符 2"/>
          <p:cNvSpPr>
            <a:spLocks noGrp="1"/>
          </p:cNvSpPr>
          <p:nvPr>
            <p:ph sz="quarter" idx="10"/>
          </p:nvPr>
        </p:nvSpPr>
        <p:spPr/>
        <p:txBody>
          <a:bodyPr/>
          <a:lstStyle/>
          <a:p>
            <a:r>
              <a:rPr lang="zh-CN" altLang="zh-CN" dirty="0" smtClean="0">
                <a:solidFill>
                  <a:schemeClr val="bg2">
                    <a:lumMod val="25000"/>
                  </a:schemeClr>
                </a:solidFill>
              </a:rPr>
              <a:t>编译</a:t>
            </a:r>
            <a:r>
              <a:rPr lang="zh-CN" altLang="zh-CN" dirty="0">
                <a:solidFill>
                  <a:schemeClr val="bg2">
                    <a:lumMod val="25000"/>
                  </a:schemeClr>
                </a:solidFill>
              </a:rPr>
              <a:t>预处理是</a:t>
            </a:r>
            <a:r>
              <a:rPr lang="en-US" altLang="zh-CN" dirty="0">
                <a:solidFill>
                  <a:schemeClr val="bg2">
                    <a:lumMod val="25000"/>
                  </a:schemeClr>
                </a:solidFill>
              </a:rPr>
              <a:t>C</a:t>
            </a:r>
            <a:r>
              <a:rPr lang="zh-CN" altLang="zh-CN" dirty="0">
                <a:solidFill>
                  <a:schemeClr val="bg2">
                    <a:lumMod val="25000"/>
                  </a:schemeClr>
                </a:solidFill>
              </a:rPr>
              <a:t>语言系统的组成部分，它用于解释处理</a:t>
            </a:r>
            <a:r>
              <a:rPr lang="en-US" altLang="zh-CN" dirty="0">
                <a:solidFill>
                  <a:schemeClr val="bg2">
                    <a:lumMod val="25000"/>
                  </a:schemeClr>
                </a:solidFill>
              </a:rPr>
              <a:t>C</a:t>
            </a:r>
            <a:r>
              <a:rPr lang="zh-CN" altLang="zh-CN" dirty="0">
                <a:solidFill>
                  <a:schemeClr val="bg2">
                    <a:lumMod val="25000"/>
                  </a:schemeClr>
                </a:solidFill>
              </a:rPr>
              <a:t>语言源程序中的各种编译预处理指令</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如</a:t>
            </a:r>
            <a:r>
              <a:rPr lang="zh-CN" altLang="zh-CN" dirty="0">
                <a:solidFill>
                  <a:schemeClr val="bg2">
                    <a:lumMod val="25000"/>
                  </a:schemeClr>
                </a:solidFill>
              </a:rPr>
              <a:t>宏定义</a:t>
            </a:r>
            <a:r>
              <a:rPr lang="en-US" altLang="zh-CN" dirty="0">
                <a:solidFill>
                  <a:schemeClr val="bg2">
                    <a:lumMod val="25000"/>
                  </a:schemeClr>
                </a:solidFill>
              </a:rPr>
              <a:t>#define</a:t>
            </a:r>
            <a:r>
              <a:rPr lang="zh-CN" altLang="zh-CN" dirty="0">
                <a:solidFill>
                  <a:schemeClr val="bg2">
                    <a:lumMod val="25000"/>
                  </a:schemeClr>
                </a:solidFill>
              </a:rPr>
              <a:t>、文件包含</a:t>
            </a:r>
            <a:r>
              <a:rPr lang="en-US" altLang="zh-CN" dirty="0">
                <a:solidFill>
                  <a:schemeClr val="bg2">
                    <a:lumMod val="25000"/>
                  </a:schemeClr>
                </a:solidFill>
              </a:rPr>
              <a:t>#include</a:t>
            </a:r>
            <a:r>
              <a:rPr lang="zh-CN" altLang="zh-CN" dirty="0">
                <a:solidFill>
                  <a:schemeClr val="bg2">
                    <a:lumMod val="25000"/>
                  </a:schemeClr>
                </a:solidFill>
              </a:rPr>
              <a:t>、条件编译等都是编译预处理指令</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它们</a:t>
            </a:r>
            <a:r>
              <a:rPr lang="zh-CN" altLang="zh-CN" dirty="0">
                <a:solidFill>
                  <a:schemeClr val="bg2">
                    <a:lumMod val="25000"/>
                  </a:schemeClr>
                </a:solidFill>
              </a:rPr>
              <a:t>在形式上都以</a:t>
            </a:r>
            <a:r>
              <a:rPr lang="en-US" altLang="zh-CN" dirty="0">
                <a:solidFill>
                  <a:schemeClr val="bg2">
                    <a:lumMod val="25000"/>
                  </a:schemeClr>
                </a:solidFill>
              </a:rPr>
              <a:t>#</a:t>
            </a:r>
            <a:r>
              <a:rPr lang="zh-CN" altLang="zh-CN" dirty="0">
                <a:solidFill>
                  <a:schemeClr val="bg2">
                    <a:lumMod val="25000"/>
                  </a:schemeClr>
                </a:solidFill>
              </a:rPr>
              <a:t>开头，不属于</a:t>
            </a:r>
            <a:r>
              <a:rPr lang="en-US" altLang="zh-CN" dirty="0">
                <a:solidFill>
                  <a:schemeClr val="bg2">
                    <a:lumMod val="25000"/>
                  </a:schemeClr>
                </a:solidFill>
              </a:rPr>
              <a:t>C</a:t>
            </a:r>
            <a:r>
              <a:rPr lang="zh-CN" altLang="zh-CN" dirty="0">
                <a:solidFill>
                  <a:schemeClr val="bg2">
                    <a:lumMod val="25000"/>
                  </a:schemeClr>
                </a:solidFill>
              </a:rPr>
              <a:t>语言中的真正语句，但它们增强了</a:t>
            </a:r>
            <a:r>
              <a:rPr lang="en-US" altLang="zh-CN" dirty="0">
                <a:solidFill>
                  <a:schemeClr val="bg2">
                    <a:lumMod val="25000"/>
                  </a:schemeClr>
                </a:solidFill>
              </a:rPr>
              <a:t>C</a:t>
            </a:r>
            <a:r>
              <a:rPr lang="zh-CN" altLang="zh-CN" dirty="0">
                <a:solidFill>
                  <a:schemeClr val="bg2">
                    <a:lumMod val="25000"/>
                  </a:schemeClr>
                </a:solidFill>
              </a:rPr>
              <a:t>语言的编程功能，改进了</a:t>
            </a:r>
            <a:r>
              <a:rPr lang="en-US" altLang="zh-CN" dirty="0">
                <a:solidFill>
                  <a:schemeClr val="bg2">
                    <a:lumMod val="25000"/>
                  </a:schemeClr>
                </a:solidFill>
              </a:rPr>
              <a:t>C</a:t>
            </a:r>
            <a:r>
              <a:rPr lang="zh-CN" altLang="zh-CN" dirty="0">
                <a:solidFill>
                  <a:schemeClr val="bg2">
                    <a:lumMod val="25000"/>
                  </a:schemeClr>
                </a:solidFill>
              </a:rPr>
              <a:t>语言程序设计环境，提高了编程效率。</a:t>
            </a:r>
          </a:p>
          <a:p>
            <a:r>
              <a:rPr lang="en-US" altLang="zh-CN" dirty="0">
                <a:solidFill>
                  <a:schemeClr val="bg2">
                    <a:lumMod val="25000"/>
                  </a:schemeClr>
                </a:solidFill>
              </a:rPr>
              <a:t> </a:t>
            </a:r>
            <a:r>
              <a:rPr lang="en-US" altLang="zh-CN" dirty="0" smtClean="0">
                <a:solidFill>
                  <a:schemeClr val="bg2">
                    <a:lumMod val="25000"/>
                  </a:schemeClr>
                </a:solidFill>
              </a:rPr>
              <a:t>C</a:t>
            </a:r>
            <a:r>
              <a:rPr lang="zh-CN" altLang="zh-CN" dirty="0">
                <a:solidFill>
                  <a:schemeClr val="bg2">
                    <a:lumMod val="25000"/>
                  </a:schemeClr>
                </a:solidFill>
              </a:rPr>
              <a:t>语言的编译程序用于把每一条</a:t>
            </a:r>
            <a:r>
              <a:rPr lang="en-US" altLang="zh-CN" dirty="0">
                <a:solidFill>
                  <a:schemeClr val="bg2">
                    <a:lumMod val="25000"/>
                  </a:schemeClr>
                </a:solidFill>
              </a:rPr>
              <a:t>C</a:t>
            </a:r>
            <a:r>
              <a:rPr lang="zh-CN" altLang="zh-CN" dirty="0">
                <a:solidFill>
                  <a:schemeClr val="bg2">
                    <a:lumMod val="25000"/>
                  </a:schemeClr>
                </a:solidFill>
              </a:rPr>
              <a:t>语句用几条机器指令来实现，生成目标程序</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编译</a:t>
            </a:r>
            <a:r>
              <a:rPr lang="zh-CN" altLang="zh-CN" dirty="0">
                <a:solidFill>
                  <a:schemeClr val="bg2">
                    <a:lumMod val="25000"/>
                  </a:schemeClr>
                </a:solidFill>
              </a:rPr>
              <a:t>预处理指令不是</a:t>
            </a:r>
            <a:r>
              <a:rPr lang="en-US" altLang="zh-CN" dirty="0">
                <a:solidFill>
                  <a:schemeClr val="bg2">
                    <a:lumMod val="25000"/>
                  </a:schemeClr>
                </a:solidFill>
              </a:rPr>
              <a:t>C</a:t>
            </a:r>
            <a:r>
              <a:rPr lang="zh-CN" altLang="zh-CN" dirty="0">
                <a:solidFill>
                  <a:schemeClr val="bg2">
                    <a:lumMod val="25000"/>
                  </a:schemeClr>
                </a:solidFill>
              </a:rPr>
              <a:t>语句，不能被编译程序翻译，需要在编译之前做预处理，解释编译预处理指令，从而把预处理指令转换成相应的</a:t>
            </a:r>
            <a:r>
              <a:rPr lang="en-US" altLang="zh-CN" dirty="0">
                <a:solidFill>
                  <a:schemeClr val="bg2">
                    <a:lumMod val="25000"/>
                  </a:schemeClr>
                </a:solidFill>
              </a:rPr>
              <a:t>C</a:t>
            </a:r>
            <a:r>
              <a:rPr lang="zh-CN" altLang="zh-CN" dirty="0">
                <a:solidFill>
                  <a:schemeClr val="bg2">
                    <a:lumMod val="25000"/>
                  </a:schemeClr>
                </a:solidFill>
              </a:rPr>
              <a:t>程序段，最终成为由纯粹的</a:t>
            </a:r>
            <a:r>
              <a:rPr lang="en-US" altLang="zh-CN" dirty="0">
                <a:solidFill>
                  <a:schemeClr val="bg2">
                    <a:lumMod val="25000"/>
                  </a:schemeClr>
                </a:solidFill>
              </a:rPr>
              <a:t>C</a:t>
            </a:r>
            <a:r>
              <a:rPr lang="zh-CN" altLang="zh-CN" dirty="0">
                <a:solidFill>
                  <a:schemeClr val="bg2">
                    <a:lumMod val="25000"/>
                  </a:schemeClr>
                </a:solidFill>
              </a:rPr>
              <a:t>语句组成的程序，经过编译最后得到目标程序</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en-US" altLang="zh-CN" dirty="0" smtClean="0">
                <a:solidFill>
                  <a:schemeClr val="bg2">
                    <a:lumMod val="25000"/>
                  </a:schemeClr>
                </a:solidFill>
              </a:rPr>
              <a:t>C</a:t>
            </a:r>
            <a:r>
              <a:rPr lang="zh-CN" altLang="zh-CN" dirty="0">
                <a:solidFill>
                  <a:schemeClr val="bg2">
                    <a:lumMod val="25000"/>
                  </a:schemeClr>
                </a:solidFill>
              </a:rPr>
              <a:t>语言的编译预处理指令主要包括宏定义</a:t>
            </a:r>
            <a:r>
              <a:rPr lang="en-US" altLang="zh-CN" dirty="0">
                <a:solidFill>
                  <a:schemeClr val="bg2">
                    <a:lumMod val="25000"/>
                  </a:schemeClr>
                </a:solidFill>
              </a:rPr>
              <a:t>#define</a:t>
            </a:r>
            <a:r>
              <a:rPr lang="zh-CN" altLang="zh-CN" dirty="0">
                <a:solidFill>
                  <a:schemeClr val="bg2">
                    <a:lumMod val="25000"/>
                  </a:schemeClr>
                </a:solidFill>
              </a:rPr>
              <a:t>、文件包含</a:t>
            </a:r>
            <a:r>
              <a:rPr lang="en-US" altLang="zh-CN" dirty="0">
                <a:solidFill>
                  <a:schemeClr val="bg2">
                    <a:lumMod val="25000"/>
                  </a:schemeClr>
                </a:solidFill>
              </a:rPr>
              <a:t>#include</a:t>
            </a:r>
            <a:r>
              <a:rPr lang="zh-CN" altLang="zh-CN" dirty="0">
                <a:solidFill>
                  <a:schemeClr val="bg2">
                    <a:lumMod val="25000"/>
                  </a:schemeClr>
                </a:solidFill>
              </a:rPr>
              <a:t>、条件编译。下面分别进行介绍。</a:t>
            </a:r>
            <a:endParaRPr lang="zh-CN" altLang="en-US" dirty="0"/>
          </a:p>
        </p:txBody>
      </p:sp>
    </p:spTree>
    <p:extLst>
      <p:ext uri="{BB962C8B-B14F-4D97-AF65-F5344CB8AC3E}">
        <p14:creationId xmlns:p14="http://schemas.microsoft.com/office/powerpoint/2010/main" val="683303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rPr>
              <a:t> </a:t>
            </a:r>
            <a:r>
              <a:rPr lang="en-US" altLang="zh-CN" dirty="0"/>
              <a:t>11.4.1</a:t>
            </a:r>
            <a:r>
              <a:rPr lang="zh-CN" altLang="zh-CN" dirty="0" smtClean="0"/>
              <a:t>宏定义</a:t>
            </a:r>
            <a:endParaRPr lang="zh-CN" altLang="en-US" dirty="0"/>
          </a:p>
        </p:txBody>
      </p:sp>
      <p:sp>
        <p:nvSpPr>
          <p:cNvPr id="3" name="内容占位符 2"/>
          <p:cNvSpPr>
            <a:spLocks noGrp="1"/>
          </p:cNvSpPr>
          <p:nvPr>
            <p:ph sz="quarter" idx="10"/>
          </p:nvPr>
        </p:nvSpPr>
        <p:spPr/>
        <p:txBody>
          <a:bodyPr>
            <a:normAutofit fontScale="92500" lnSpcReduction="20000"/>
          </a:bodyPr>
          <a:lstStyle/>
          <a:p>
            <a:pPr marL="0" indent="0">
              <a:buNone/>
            </a:pPr>
            <a:r>
              <a:rPr lang="en-US" altLang="zh-CN" dirty="0" smtClean="0">
                <a:solidFill>
                  <a:schemeClr val="bg2">
                    <a:lumMod val="25000"/>
                  </a:schemeClr>
                </a:solidFill>
              </a:rPr>
              <a:t>1</a:t>
            </a:r>
            <a:r>
              <a:rPr lang="en-US" altLang="zh-CN" dirty="0">
                <a:solidFill>
                  <a:schemeClr val="bg2">
                    <a:lumMod val="25000"/>
                  </a:schemeClr>
                </a:solidFill>
              </a:rPr>
              <a:t>.</a:t>
            </a:r>
            <a:r>
              <a:rPr lang="zh-CN" altLang="zh-CN" dirty="0">
                <a:solidFill>
                  <a:schemeClr val="bg2">
                    <a:lumMod val="25000"/>
                  </a:schemeClr>
                </a:solidFill>
              </a:rPr>
              <a:t>基本宏定义</a:t>
            </a:r>
          </a:p>
          <a:p>
            <a:r>
              <a:rPr lang="en-US" altLang="zh-CN" dirty="0">
                <a:solidFill>
                  <a:schemeClr val="bg2">
                    <a:lumMod val="25000"/>
                  </a:schemeClr>
                </a:solidFill>
              </a:rPr>
              <a:t>    </a:t>
            </a:r>
            <a:r>
              <a:rPr lang="zh-CN" altLang="zh-CN" dirty="0">
                <a:solidFill>
                  <a:schemeClr val="bg2">
                    <a:lumMod val="25000"/>
                  </a:schemeClr>
                </a:solidFill>
              </a:rPr>
              <a:t>宏定义</a:t>
            </a:r>
            <a:r>
              <a:rPr lang="en-US" altLang="zh-CN" dirty="0">
                <a:solidFill>
                  <a:schemeClr val="bg2">
                    <a:lumMod val="25000"/>
                  </a:schemeClr>
                </a:solidFill>
              </a:rPr>
              <a:t>#define</a:t>
            </a:r>
            <a:r>
              <a:rPr lang="zh-CN" altLang="zh-CN" dirty="0">
                <a:solidFill>
                  <a:schemeClr val="bg2">
                    <a:lumMod val="25000"/>
                  </a:schemeClr>
                </a:solidFill>
              </a:rPr>
              <a:t>是</a:t>
            </a:r>
            <a:r>
              <a:rPr lang="en-US" altLang="zh-CN" dirty="0">
                <a:solidFill>
                  <a:schemeClr val="bg2">
                    <a:lumMod val="25000"/>
                  </a:schemeClr>
                </a:solidFill>
              </a:rPr>
              <a:t>C</a:t>
            </a:r>
            <a:r>
              <a:rPr lang="zh-CN" altLang="zh-CN" dirty="0">
                <a:solidFill>
                  <a:schemeClr val="bg2">
                    <a:lumMod val="25000"/>
                  </a:schemeClr>
                </a:solidFill>
              </a:rPr>
              <a:t>语言中常用的功能。用宏来定义一些符号常量，可以方便程序的编写。</a:t>
            </a:r>
          </a:p>
          <a:p>
            <a:r>
              <a:rPr lang="en-US" altLang="zh-CN" dirty="0">
                <a:solidFill>
                  <a:schemeClr val="bg2">
                    <a:lumMod val="25000"/>
                  </a:schemeClr>
                </a:solidFill>
              </a:rPr>
              <a:t>    </a:t>
            </a:r>
            <a:r>
              <a:rPr lang="zh-CN" altLang="zh-CN" dirty="0">
                <a:solidFill>
                  <a:schemeClr val="bg2">
                    <a:lumMod val="25000"/>
                  </a:schemeClr>
                </a:solidFill>
              </a:rPr>
              <a:t>宏定义的格式：</a:t>
            </a:r>
            <a:r>
              <a:rPr lang="en-US" altLang="zh-CN" dirty="0">
                <a:solidFill>
                  <a:schemeClr val="bg2">
                    <a:lumMod val="25000"/>
                  </a:schemeClr>
                </a:solidFill>
              </a:rPr>
              <a:t>#define </a:t>
            </a:r>
            <a:r>
              <a:rPr lang="zh-CN" altLang="zh-CN" dirty="0">
                <a:solidFill>
                  <a:schemeClr val="bg2">
                    <a:lumMod val="25000"/>
                  </a:schemeClr>
                </a:solidFill>
              </a:rPr>
              <a:t>宏名 宏定义字符串</a:t>
            </a:r>
          </a:p>
          <a:p>
            <a:r>
              <a:rPr lang="en-US" altLang="zh-CN" dirty="0">
                <a:solidFill>
                  <a:schemeClr val="bg2">
                    <a:lumMod val="25000"/>
                  </a:schemeClr>
                </a:solidFill>
              </a:rPr>
              <a:t>    define</a:t>
            </a:r>
            <a:r>
              <a:rPr lang="zh-CN" altLang="zh-CN" dirty="0">
                <a:solidFill>
                  <a:schemeClr val="bg2">
                    <a:lumMod val="25000"/>
                  </a:schemeClr>
                </a:solidFill>
              </a:rPr>
              <a:t>前面以</a:t>
            </a:r>
            <a:r>
              <a:rPr lang="en-US" altLang="zh-CN" dirty="0">
                <a:solidFill>
                  <a:schemeClr val="bg2">
                    <a:lumMod val="25000"/>
                  </a:schemeClr>
                </a:solidFill>
              </a:rPr>
              <a:t>#</a:t>
            </a:r>
            <a:r>
              <a:rPr lang="zh-CN" altLang="zh-CN" dirty="0">
                <a:solidFill>
                  <a:schemeClr val="bg2">
                    <a:lumMod val="25000"/>
                  </a:schemeClr>
                </a:solidFill>
              </a:rPr>
              <a:t>开始，表示它在编译预处理中起作用，而不是</a:t>
            </a:r>
            <a:r>
              <a:rPr lang="en-US" altLang="zh-CN" dirty="0">
                <a:solidFill>
                  <a:schemeClr val="bg2">
                    <a:lumMod val="25000"/>
                  </a:schemeClr>
                </a:solidFill>
              </a:rPr>
              <a:t>C</a:t>
            </a:r>
            <a:r>
              <a:rPr lang="zh-CN" altLang="zh-CN" dirty="0">
                <a:solidFill>
                  <a:schemeClr val="bg2">
                    <a:lumMod val="25000"/>
                  </a:schemeClr>
                </a:solidFill>
              </a:rPr>
              <a:t>语句，行尾无须跟分号</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宏</a:t>
            </a:r>
            <a:r>
              <a:rPr lang="zh-CN" altLang="zh-CN" dirty="0">
                <a:solidFill>
                  <a:schemeClr val="bg2">
                    <a:lumMod val="25000"/>
                  </a:schemeClr>
                </a:solidFill>
              </a:rPr>
              <a:t>名可以按照</a:t>
            </a:r>
            <a:r>
              <a:rPr lang="en-US" altLang="zh-CN" dirty="0">
                <a:solidFill>
                  <a:schemeClr val="bg2">
                    <a:lumMod val="25000"/>
                  </a:schemeClr>
                </a:solidFill>
              </a:rPr>
              <a:t>C</a:t>
            </a:r>
            <a:r>
              <a:rPr lang="zh-CN" altLang="zh-CN" dirty="0">
                <a:solidFill>
                  <a:schemeClr val="bg2">
                    <a:lumMod val="25000"/>
                  </a:schemeClr>
                </a:solidFill>
              </a:rPr>
              <a:t>语言标识符命名规则自己定义，一般为了与变量名、函数名区别，常使用大写字母串作宏名，宏名与宏定义字符串用空格分隔，所以宏名中间不能有空格。宏定义字符串是宏名对应的具体实现过程，可以是任意字符串，中间可以有空格，以回车符作为结束。例如：</a:t>
            </a:r>
          </a:p>
          <a:p>
            <a:pPr marL="179388" indent="88900">
              <a:buNone/>
            </a:pPr>
            <a:r>
              <a:rPr lang="en-US" altLang="zh-CN" dirty="0">
                <a:solidFill>
                  <a:schemeClr val="bg2">
                    <a:lumMod val="25000"/>
                  </a:schemeClr>
                </a:solidFill>
              </a:rPr>
              <a:t>#define PI 3.1415926</a:t>
            </a:r>
            <a:endParaRPr lang="zh-CN" altLang="zh-CN" dirty="0">
              <a:solidFill>
                <a:schemeClr val="bg2">
                  <a:lumMod val="25000"/>
                </a:schemeClr>
              </a:solidFill>
            </a:endParaRPr>
          </a:p>
          <a:p>
            <a:pPr marL="179388" indent="88900">
              <a:buNone/>
            </a:pPr>
            <a:r>
              <a:rPr lang="en-US" altLang="zh-CN" dirty="0">
                <a:solidFill>
                  <a:schemeClr val="bg2">
                    <a:lumMod val="25000"/>
                  </a:schemeClr>
                </a:solidFill>
              </a:rPr>
              <a:t>#define TRUE  1</a:t>
            </a:r>
            <a:endParaRPr lang="zh-CN" altLang="zh-CN" dirty="0">
              <a:solidFill>
                <a:schemeClr val="bg2">
                  <a:lumMod val="25000"/>
                </a:schemeClr>
              </a:solidFill>
            </a:endParaRPr>
          </a:p>
          <a:p>
            <a:pPr marL="179388" indent="88900">
              <a:buNone/>
            </a:pPr>
            <a:r>
              <a:rPr lang="en-US" altLang="zh-CN" dirty="0">
                <a:solidFill>
                  <a:schemeClr val="bg2">
                    <a:lumMod val="25000"/>
                  </a:schemeClr>
                </a:solidFill>
              </a:rPr>
              <a:t>#define FALSE 0</a:t>
            </a:r>
            <a:endParaRPr lang="zh-CN" altLang="zh-CN" dirty="0">
              <a:solidFill>
                <a:schemeClr val="bg2">
                  <a:lumMod val="25000"/>
                </a:schemeClr>
              </a:solidFill>
            </a:endParaRPr>
          </a:p>
          <a:p>
            <a:r>
              <a:rPr lang="en-US" altLang="zh-CN" dirty="0" smtClean="0">
                <a:solidFill>
                  <a:schemeClr val="bg2">
                    <a:lumMod val="25000"/>
                  </a:schemeClr>
                </a:solidFill>
              </a:rPr>
              <a:t>  </a:t>
            </a:r>
            <a:r>
              <a:rPr lang="zh-CN" altLang="zh-CN" dirty="0">
                <a:solidFill>
                  <a:schemeClr val="bg2">
                    <a:lumMod val="25000"/>
                  </a:schemeClr>
                </a:solidFill>
              </a:rPr>
              <a:t>在程序编译时，所有出现宏名的地方，都会用宏定义字符串来替换。所以宏定义也常称为宏替换或者宏展开。如果宏定义字符串后面跟分号，编译预处理时把分号也作为宏替换内容</a:t>
            </a:r>
            <a:r>
              <a:rPr lang="zh-CN" altLang="zh-CN"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855683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Clr>
                <a:srgbClr val="FF0000"/>
              </a:buClr>
              <a:buSzPct val="80000"/>
              <a:buFont typeface="Wingdings" panose="05000000000000000000" pitchFamily="2" charset="2"/>
              <a:buChar char="n"/>
            </a:pPr>
            <a:endParaRPr lang="zh-CN" altLang="en-US" dirty="0"/>
          </a:p>
        </p:txBody>
      </p:sp>
      <p:sp>
        <p:nvSpPr>
          <p:cNvPr id="3" name="内容占位符 2"/>
          <p:cNvSpPr>
            <a:spLocks noGrp="1"/>
          </p:cNvSpPr>
          <p:nvPr>
            <p:ph sz="quarter" idx="10"/>
          </p:nvPr>
        </p:nvSpPr>
        <p:spPr>
          <a:xfrm>
            <a:off x="539496" y="1237129"/>
            <a:ext cx="11193880" cy="4858566"/>
          </a:xfrm>
        </p:spPr>
        <p:txBody>
          <a:bodyPr>
            <a:normAutofit fontScale="77500" lnSpcReduction="20000"/>
          </a:bodyPr>
          <a:lstStyle/>
          <a:p>
            <a:r>
              <a:rPr lang="zh-CN" altLang="zh-CN" dirty="0"/>
              <a:t>宏定义的用途包括：</a:t>
            </a:r>
            <a:endParaRPr lang="en-US" altLang="zh-CN" dirty="0" smtClean="0">
              <a:solidFill>
                <a:schemeClr val="bg2">
                  <a:lumMod val="25000"/>
                </a:schemeClr>
              </a:solidFill>
            </a:endParaRPr>
          </a:p>
          <a:p>
            <a:pPr marL="0" indent="0">
              <a:buNone/>
            </a:pPr>
            <a:r>
              <a:rPr lang="zh-CN" altLang="zh-CN" dirty="0" smtClean="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）符号常量，如</a:t>
            </a:r>
            <a:r>
              <a:rPr lang="en-US" altLang="zh-CN" dirty="0">
                <a:solidFill>
                  <a:schemeClr val="bg2">
                    <a:lumMod val="25000"/>
                  </a:schemeClr>
                </a:solidFill>
              </a:rPr>
              <a:t>PI</a:t>
            </a:r>
            <a:r>
              <a:rPr lang="zh-CN" altLang="zh-CN" dirty="0">
                <a:solidFill>
                  <a:schemeClr val="bg2">
                    <a:lumMod val="25000"/>
                  </a:schemeClr>
                </a:solidFill>
              </a:rPr>
              <a:t>、数组大小定义，以增加程序的灵活性。</a:t>
            </a:r>
          </a:p>
          <a:p>
            <a:pPr marL="0" indent="0">
              <a:buNone/>
            </a:pPr>
            <a:r>
              <a:rPr lang="zh-CN" altLang="zh-CN" dirty="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）简单的函数功能实现，由于宏定义要在一行内完成，只能实现简单的函数功能。</a:t>
            </a:r>
          </a:p>
          <a:p>
            <a:pPr marL="0" indent="0">
              <a:buNone/>
            </a:pPr>
            <a:r>
              <a:rPr lang="zh-CN" altLang="zh-CN" dirty="0">
                <a:solidFill>
                  <a:schemeClr val="bg2">
                    <a:lumMod val="25000"/>
                  </a:schemeClr>
                </a:solidFill>
              </a:rPr>
              <a:t>（</a:t>
            </a:r>
            <a:r>
              <a:rPr lang="en-US" altLang="zh-CN" dirty="0">
                <a:solidFill>
                  <a:schemeClr val="bg2">
                    <a:lumMod val="25000"/>
                  </a:schemeClr>
                </a:solidFill>
              </a:rPr>
              <a:t>3</a:t>
            </a:r>
            <a:r>
              <a:rPr lang="zh-CN" altLang="zh-CN" dirty="0">
                <a:solidFill>
                  <a:schemeClr val="bg2">
                    <a:lumMod val="25000"/>
                  </a:schemeClr>
                </a:solidFill>
              </a:rPr>
              <a:t>）为程序书写带来一些方便。当程序中需要多次书写一些相同内容时，不妨把它简写成宏定义。</a:t>
            </a:r>
          </a:p>
          <a:p>
            <a:pPr marL="0" indent="0">
              <a:buNone/>
            </a:pPr>
            <a:r>
              <a:rPr lang="en-US" altLang="zh-CN" dirty="0">
                <a:solidFill>
                  <a:schemeClr val="bg2">
                    <a:lumMod val="25000"/>
                  </a:schemeClr>
                </a:solidFill>
              </a:rPr>
              <a:t>C</a:t>
            </a:r>
            <a:r>
              <a:rPr lang="zh-CN" altLang="zh-CN" dirty="0">
                <a:solidFill>
                  <a:schemeClr val="bg2">
                    <a:lumMod val="25000"/>
                  </a:schemeClr>
                </a:solidFill>
              </a:rPr>
              <a:t>语言允许宏定义嵌套。例如：</a:t>
            </a:r>
          </a:p>
          <a:p>
            <a:pPr marL="0" indent="0">
              <a:buNone/>
            </a:pPr>
            <a:r>
              <a:rPr lang="en-US" altLang="zh-CN" dirty="0">
                <a:solidFill>
                  <a:schemeClr val="bg2">
                    <a:lumMod val="25000"/>
                  </a:schemeClr>
                </a:solidFill>
              </a:rPr>
              <a:t>    #define PI 3.1415926</a:t>
            </a:r>
            <a:endParaRPr lang="zh-CN" altLang="zh-CN" dirty="0">
              <a:solidFill>
                <a:schemeClr val="bg2">
                  <a:lumMod val="25000"/>
                </a:schemeClr>
              </a:solidFill>
            </a:endParaRPr>
          </a:p>
          <a:p>
            <a:pPr marL="0" indent="0">
              <a:buNone/>
            </a:pPr>
            <a:r>
              <a:rPr lang="en-US" altLang="zh-CN" dirty="0">
                <a:solidFill>
                  <a:schemeClr val="bg2">
                    <a:lumMod val="25000"/>
                  </a:schemeClr>
                </a:solidFill>
              </a:rPr>
              <a:t>    #define S  </a:t>
            </a:r>
            <a:r>
              <a:rPr lang="en-US" altLang="zh-CN" dirty="0" smtClean="0">
                <a:solidFill>
                  <a:schemeClr val="bg2">
                    <a:lumMod val="25000"/>
                  </a:schemeClr>
                </a:solidFill>
              </a:rPr>
              <a:t>PI*r*r</a:t>
            </a:r>
          </a:p>
          <a:p>
            <a:r>
              <a:rPr lang="en-US" altLang="zh-CN" dirty="0" smtClean="0">
                <a:solidFill>
                  <a:schemeClr val="bg2">
                    <a:lumMod val="25000"/>
                  </a:schemeClr>
                </a:solidFill>
              </a:rPr>
              <a:t> </a:t>
            </a:r>
            <a:r>
              <a:rPr lang="zh-CN" altLang="zh-CN" dirty="0" smtClean="0">
                <a:solidFill>
                  <a:schemeClr val="bg2">
                    <a:lumMod val="25000"/>
                  </a:schemeClr>
                </a:solidFill>
              </a:rPr>
              <a:t>使用</a:t>
            </a:r>
            <a:r>
              <a:rPr lang="zh-CN" altLang="zh-CN" dirty="0">
                <a:solidFill>
                  <a:schemeClr val="bg2">
                    <a:lumMod val="25000"/>
                  </a:schemeClr>
                </a:solidFill>
              </a:rPr>
              <a:t>宏定义命令时</a:t>
            </a:r>
            <a:r>
              <a:rPr lang="en-US" altLang="zh-CN" dirty="0">
                <a:solidFill>
                  <a:schemeClr val="bg2">
                    <a:lumMod val="25000"/>
                  </a:schemeClr>
                </a:solidFill>
              </a:rPr>
              <a:t>,</a:t>
            </a:r>
            <a:r>
              <a:rPr lang="zh-CN" altLang="zh-CN" dirty="0">
                <a:solidFill>
                  <a:schemeClr val="bg2">
                    <a:lumMod val="25000"/>
                  </a:schemeClr>
                </a:solidFill>
              </a:rPr>
              <a:t>应注意以下几个问题</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）宏定义在源程序中要单独占一行，通常“</a:t>
            </a:r>
            <a:r>
              <a:rPr lang="en-US" altLang="zh-CN" dirty="0">
                <a:solidFill>
                  <a:schemeClr val="bg2">
                    <a:lumMod val="25000"/>
                  </a:schemeClr>
                </a:solidFill>
              </a:rPr>
              <a:t>#</a:t>
            </a:r>
            <a:r>
              <a:rPr lang="zh-CN" altLang="zh-CN" dirty="0">
                <a:solidFill>
                  <a:schemeClr val="bg2">
                    <a:lumMod val="25000"/>
                  </a:schemeClr>
                </a:solidFill>
              </a:rPr>
              <a:t>”出现在一行的第一个字符的位置，允许“</a:t>
            </a:r>
            <a:r>
              <a:rPr lang="en-US" altLang="zh-CN" dirty="0">
                <a:solidFill>
                  <a:schemeClr val="bg2">
                    <a:lumMod val="25000"/>
                  </a:schemeClr>
                </a:solidFill>
              </a:rPr>
              <a:t>#</a:t>
            </a:r>
            <a:r>
              <a:rPr lang="zh-CN" altLang="zh-CN" dirty="0">
                <a:solidFill>
                  <a:schemeClr val="bg2">
                    <a:lumMod val="25000"/>
                  </a:schemeClr>
                </a:solidFill>
              </a:rPr>
              <a:t>”前有若干空格或制表符，但不允许有其它字符。</a:t>
            </a:r>
          </a:p>
          <a:p>
            <a:pPr marL="0" indent="0">
              <a:buNone/>
            </a:pPr>
            <a:r>
              <a:rPr lang="zh-CN" altLang="zh-CN" dirty="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）每个宏定义以换行符作为结束标志，这与</a:t>
            </a:r>
            <a:r>
              <a:rPr lang="en-US" altLang="zh-CN" dirty="0">
                <a:solidFill>
                  <a:schemeClr val="bg2">
                    <a:lumMod val="25000"/>
                  </a:schemeClr>
                </a:solidFill>
              </a:rPr>
              <a:t>C</a:t>
            </a:r>
            <a:r>
              <a:rPr lang="zh-CN" altLang="zh-CN" dirty="0">
                <a:solidFill>
                  <a:schemeClr val="bg2">
                    <a:lumMod val="25000"/>
                  </a:schemeClr>
                </a:solidFill>
              </a:rPr>
              <a:t>语言的语句不同，不以“；”作为结束标志。如果使用了分号，则会将分号作为字符串的一部分一起替换。</a:t>
            </a:r>
          </a:p>
          <a:p>
            <a:pPr marL="0" indent="0">
              <a:buNone/>
            </a:pPr>
            <a:r>
              <a:rPr lang="zh-CN" altLang="zh-CN" dirty="0">
                <a:solidFill>
                  <a:schemeClr val="bg2">
                    <a:lumMod val="25000"/>
                  </a:schemeClr>
                </a:solidFill>
              </a:rPr>
              <a:t>（</a:t>
            </a:r>
            <a:r>
              <a:rPr lang="en-US" altLang="zh-CN" dirty="0">
                <a:solidFill>
                  <a:schemeClr val="bg2">
                    <a:lumMod val="25000"/>
                  </a:schemeClr>
                </a:solidFill>
              </a:rPr>
              <a:t>3</a:t>
            </a:r>
            <a:r>
              <a:rPr lang="zh-CN" altLang="zh-CN" dirty="0">
                <a:solidFill>
                  <a:schemeClr val="bg2">
                    <a:lumMod val="25000"/>
                  </a:schemeClr>
                </a:solidFill>
              </a:rPr>
              <a:t>）宏的名字用大小写字母都可以，但为了与程序中的变量名或函数名区别，习惯上用大写字母作为宏名。宏名是一个常量的标识符，它不是变量，不能对它进行赋值。</a:t>
            </a:r>
          </a:p>
          <a:p>
            <a:pPr marL="0" indent="0">
              <a:buNone/>
            </a:pPr>
            <a:r>
              <a:rPr lang="zh-CN" altLang="zh-CN" dirty="0">
                <a:solidFill>
                  <a:schemeClr val="bg2">
                    <a:lumMod val="25000"/>
                  </a:schemeClr>
                </a:solidFill>
              </a:rPr>
              <a:t>（</a:t>
            </a:r>
            <a:r>
              <a:rPr lang="en-US" altLang="zh-CN" dirty="0">
                <a:solidFill>
                  <a:schemeClr val="bg2">
                    <a:lumMod val="25000"/>
                  </a:schemeClr>
                </a:solidFill>
              </a:rPr>
              <a:t>4</a:t>
            </a:r>
            <a:r>
              <a:rPr lang="zh-CN" altLang="zh-CN" dirty="0">
                <a:solidFill>
                  <a:schemeClr val="bg2">
                    <a:lumMod val="25000"/>
                  </a:schemeClr>
                </a:solidFill>
              </a:rPr>
              <a:t>）一个宏的作用域是从定义的地方开始到本文件结束。也可以用</a:t>
            </a:r>
            <a:r>
              <a:rPr lang="en-US" altLang="zh-CN" dirty="0">
                <a:solidFill>
                  <a:schemeClr val="bg2">
                    <a:lumMod val="25000"/>
                  </a:schemeClr>
                </a:solidFill>
              </a:rPr>
              <a:t>#</a:t>
            </a:r>
            <a:r>
              <a:rPr lang="en-US" altLang="zh-CN" dirty="0" err="1">
                <a:solidFill>
                  <a:schemeClr val="bg2">
                    <a:lumMod val="25000"/>
                  </a:schemeClr>
                </a:solidFill>
              </a:rPr>
              <a:t>undef</a:t>
            </a:r>
            <a:r>
              <a:rPr lang="zh-CN" altLang="zh-CN" dirty="0">
                <a:solidFill>
                  <a:schemeClr val="bg2">
                    <a:lumMod val="25000"/>
                  </a:schemeClr>
                </a:solidFill>
              </a:rPr>
              <a:t>命令终止宏定义的作用域。</a:t>
            </a:r>
            <a:endParaRPr lang="zh-CN" altLang="en-US" dirty="0"/>
          </a:p>
        </p:txBody>
      </p:sp>
    </p:spTree>
    <p:extLst>
      <p:ext uri="{BB962C8B-B14F-4D97-AF65-F5344CB8AC3E}">
        <p14:creationId xmlns:p14="http://schemas.microsoft.com/office/powerpoint/2010/main" val="92639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第</a:t>
            </a:r>
            <a:r>
              <a:rPr lang="en-US" altLang="zh-CN" b="1" dirty="0"/>
              <a:t>11</a:t>
            </a:r>
            <a:r>
              <a:rPr lang="zh-CN" altLang="zh-CN" b="1" dirty="0"/>
              <a:t>章 变量、函数的属性和编译</a:t>
            </a:r>
            <a:r>
              <a:rPr lang="zh-CN" altLang="zh-CN" b="1" dirty="0" smtClean="0"/>
              <a:t>预处理</a:t>
            </a:r>
            <a:endParaRPr lang="zh-CN" altLang="en-US" dirty="0"/>
          </a:p>
        </p:txBody>
      </p:sp>
      <p:sp>
        <p:nvSpPr>
          <p:cNvPr id="3" name="内容占位符 2"/>
          <p:cNvSpPr>
            <a:spLocks noGrp="1"/>
          </p:cNvSpPr>
          <p:nvPr>
            <p:ph sz="quarter" idx="10"/>
          </p:nvPr>
        </p:nvSpPr>
        <p:spPr/>
        <p:txBody>
          <a:bodyPr/>
          <a:lstStyle/>
          <a:p>
            <a:pPr marL="0" indent="0">
              <a:buNone/>
            </a:pPr>
            <a:r>
              <a:rPr lang="en-US" altLang="zh-CN" b="1" dirty="0" smtClean="0">
                <a:solidFill>
                  <a:schemeClr val="bg2">
                    <a:lumMod val="25000"/>
                  </a:schemeClr>
                </a:solidFill>
                <a:cs typeface="+mj-cs"/>
              </a:rPr>
              <a:t>11.1 </a:t>
            </a:r>
            <a:r>
              <a:rPr lang="zh-CN" altLang="zh-CN" b="1" dirty="0">
                <a:solidFill>
                  <a:schemeClr val="bg2">
                    <a:lumMod val="25000"/>
                  </a:schemeClr>
                </a:solidFill>
                <a:cs typeface="+mj-cs"/>
              </a:rPr>
              <a:t>变量的作用域</a:t>
            </a:r>
            <a:endParaRPr lang="zh-CN" altLang="zh-CN" sz="1200" dirty="0">
              <a:solidFill>
                <a:schemeClr val="bg2">
                  <a:lumMod val="25000"/>
                </a:schemeClr>
              </a:solidFill>
              <a:cs typeface="+mj-cs"/>
            </a:endParaRPr>
          </a:p>
          <a:p>
            <a:r>
              <a:rPr lang="zh-CN" altLang="zh-CN" dirty="0">
                <a:solidFill>
                  <a:schemeClr val="bg2">
                    <a:lumMod val="25000"/>
                  </a:schemeClr>
                </a:solidFill>
                <a:cs typeface="+mj-cs"/>
              </a:rPr>
              <a:t>语句</a:t>
            </a:r>
            <a:r>
              <a:rPr lang="zh-CN" altLang="zh-CN" dirty="0" smtClean="0">
                <a:solidFill>
                  <a:schemeClr val="bg2">
                    <a:lumMod val="25000"/>
                  </a:schemeClr>
                </a:solidFill>
                <a:cs typeface="+mj-cs"/>
              </a:rPr>
              <a:t>块</a:t>
            </a:r>
            <a:r>
              <a:rPr lang="zh-CN" altLang="en-US" dirty="0" smtClean="0">
                <a:solidFill>
                  <a:schemeClr val="bg2">
                    <a:lumMod val="25000"/>
                  </a:schemeClr>
                </a:solidFill>
                <a:cs typeface="+mj-cs"/>
              </a:rPr>
              <a:t>：</a:t>
            </a:r>
            <a:r>
              <a:rPr lang="en-US" altLang="zh-CN" dirty="0" smtClean="0">
                <a:solidFill>
                  <a:schemeClr val="bg2">
                    <a:lumMod val="25000"/>
                  </a:schemeClr>
                </a:solidFill>
                <a:cs typeface="+mj-cs"/>
              </a:rPr>
              <a:t>C</a:t>
            </a:r>
            <a:r>
              <a:rPr lang="zh-CN" altLang="zh-CN" dirty="0">
                <a:solidFill>
                  <a:schemeClr val="bg2">
                    <a:lumMod val="25000"/>
                  </a:schemeClr>
                </a:solidFill>
                <a:cs typeface="+mj-cs"/>
              </a:rPr>
              <a:t>语言程序中被花括号括起来的区域，</a:t>
            </a:r>
            <a:r>
              <a:rPr lang="zh-CN" altLang="zh-CN" dirty="0" smtClean="0">
                <a:solidFill>
                  <a:schemeClr val="bg2">
                    <a:lumMod val="25000"/>
                  </a:schemeClr>
                </a:solidFill>
                <a:cs typeface="+mj-cs"/>
              </a:rPr>
              <a:t>叫做</a:t>
            </a:r>
            <a:r>
              <a:rPr lang="zh-CN" altLang="zh-CN" dirty="0">
                <a:solidFill>
                  <a:schemeClr val="bg2">
                    <a:lumMod val="25000"/>
                  </a:schemeClr>
                </a:solidFill>
                <a:cs typeface="+mj-cs"/>
              </a:rPr>
              <a:t>语句块</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函数</a:t>
            </a:r>
            <a:r>
              <a:rPr lang="zh-CN" altLang="zh-CN" dirty="0">
                <a:solidFill>
                  <a:schemeClr val="bg2">
                    <a:lumMod val="25000"/>
                  </a:schemeClr>
                </a:solidFill>
                <a:cs typeface="+mj-cs"/>
              </a:rPr>
              <a:t>体是语句块，分支语句和循环体也是语句块</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变量</a:t>
            </a:r>
            <a:r>
              <a:rPr lang="zh-CN" altLang="zh-CN" dirty="0">
                <a:solidFill>
                  <a:schemeClr val="bg2">
                    <a:lumMod val="25000"/>
                  </a:schemeClr>
                </a:solidFill>
                <a:cs typeface="+mj-cs"/>
              </a:rPr>
              <a:t>的</a:t>
            </a:r>
            <a:r>
              <a:rPr lang="zh-CN" altLang="zh-CN" dirty="0" smtClean="0">
                <a:solidFill>
                  <a:schemeClr val="bg2">
                    <a:lumMod val="25000"/>
                  </a:schemeClr>
                </a:solidFill>
                <a:cs typeface="+mj-cs"/>
              </a:rPr>
              <a:t>作用域</a:t>
            </a:r>
            <a:r>
              <a:rPr lang="zh-CN" altLang="en-US" dirty="0" smtClean="0">
                <a:solidFill>
                  <a:schemeClr val="bg2">
                    <a:lumMod val="25000"/>
                  </a:schemeClr>
                </a:solidFill>
                <a:cs typeface="+mj-cs"/>
              </a:rPr>
              <a:t>：</a:t>
            </a:r>
            <a:r>
              <a:rPr lang="zh-CN" altLang="zh-CN" dirty="0" smtClean="0">
                <a:solidFill>
                  <a:schemeClr val="bg2">
                    <a:lumMod val="25000"/>
                  </a:schemeClr>
                </a:solidFill>
                <a:cs typeface="+mj-cs"/>
              </a:rPr>
              <a:t>是</a:t>
            </a:r>
            <a:r>
              <a:rPr lang="zh-CN" altLang="zh-CN" dirty="0">
                <a:solidFill>
                  <a:schemeClr val="bg2">
                    <a:lumMod val="25000"/>
                  </a:schemeClr>
                </a:solidFill>
                <a:cs typeface="+mj-cs"/>
              </a:rPr>
              <a:t>指变量能被有效引用的范围</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变量</a:t>
            </a:r>
            <a:r>
              <a:rPr lang="zh-CN" altLang="zh-CN" dirty="0">
                <a:solidFill>
                  <a:schemeClr val="bg2">
                    <a:lumMod val="25000"/>
                  </a:schemeClr>
                </a:solidFill>
                <a:cs typeface="+mj-cs"/>
              </a:rPr>
              <a:t>的作用域规则是：每个变量仅在定义它的语句块（包含它的下级语句块）内有效，并且拥有自己的存储空间。</a:t>
            </a:r>
            <a:r>
              <a:rPr lang="en-US" altLang="zh-CN" dirty="0">
                <a:solidFill>
                  <a:schemeClr val="bg2">
                    <a:lumMod val="25000"/>
                  </a:schemeClr>
                </a:solidFill>
                <a:cs typeface="+mj-cs"/>
              </a:rPr>
              <a:t>C</a:t>
            </a:r>
            <a:r>
              <a:rPr lang="zh-CN" altLang="zh-CN" dirty="0">
                <a:solidFill>
                  <a:schemeClr val="bg2">
                    <a:lumMod val="25000"/>
                  </a:schemeClr>
                </a:solidFill>
                <a:cs typeface="+mj-cs"/>
              </a:rPr>
              <a:t>语言按变量作用域将变量分为局部变量和全局变量。</a:t>
            </a:r>
          </a:p>
          <a:p>
            <a:endParaRPr lang="zh-CN" altLang="en-US" dirty="0"/>
          </a:p>
        </p:txBody>
      </p:sp>
    </p:spTree>
    <p:extLst>
      <p:ext uri="{BB962C8B-B14F-4D97-AF65-F5344CB8AC3E}">
        <p14:creationId xmlns:p14="http://schemas.microsoft.com/office/powerpoint/2010/main" val="3169861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2.</a:t>
            </a:r>
            <a:r>
              <a:rPr lang="zh-CN" altLang="zh-CN" dirty="0"/>
              <a:t>带参数的</a:t>
            </a:r>
            <a:r>
              <a:rPr lang="zh-CN" altLang="zh-CN" dirty="0" smtClean="0"/>
              <a:t>宏定义</a:t>
            </a:r>
            <a:endParaRPr lang="zh-CN" altLang="en-US" dirty="0"/>
          </a:p>
        </p:txBody>
      </p:sp>
      <p:sp>
        <p:nvSpPr>
          <p:cNvPr id="3" name="内容占位符 2"/>
          <p:cNvSpPr>
            <a:spLocks noGrp="1"/>
          </p:cNvSpPr>
          <p:nvPr>
            <p:ph sz="quarter" idx="10"/>
          </p:nvPr>
        </p:nvSpPr>
        <p:spPr>
          <a:xfrm>
            <a:off x="539496" y="1299883"/>
            <a:ext cx="11193880" cy="4795812"/>
          </a:xfrm>
        </p:spPr>
        <p:txBody>
          <a:bodyPr>
            <a:normAutofit/>
          </a:bodyPr>
          <a:lstStyle/>
          <a:p>
            <a:r>
              <a:rPr lang="zh-CN" altLang="zh-CN" dirty="0" smtClean="0">
                <a:solidFill>
                  <a:schemeClr val="bg2">
                    <a:lumMod val="25000"/>
                  </a:schemeClr>
                </a:solidFill>
              </a:rPr>
              <a:t>利用</a:t>
            </a:r>
            <a:r>
              <a:rPr lang="zh-CN" altLang="zh-CN" dirty="0">
                <a:solidFill>
                  <a:schemeClr val="bg2">
                    <a:lumMod val="25000"/>
                  </a:schemeClr>
                </a:solidFill>
              </a:rPr>
              <a:t>宏定义实现简单的函数功能，必须要使用参数。宏定义常限制在一行内，因此宏定义只能实现简单的函输功能。带参数的宏定义的一般格式为：</a:t>
            </a:r>
          </a:p>
          <a:p>
            <a:r>
              <a:rPr lang="en-US" altLang="zh-CN" dirty="0">
                <a:solidFill>
                  <a:schemeClr val="bg2">
                    <a:lumMod val="25000"/>
                  </a:schemeClr>
                </a:solidFill>
              </a:rPr>
              <a:t>#define </a:t>
            </a:r>
            <a:r>
              <a:rPr lang="zh-CN" altLang="zh-CN" dirty="0">
                <a:solidFill>
                  <a:schemeClr val="bg2">
                    <a:lumMod val="25000"/>
                  </a:schemeClr>
                </a:solidFill>
              </a:rPr>
              <a:t>标识符（参数表） 字符串</a:t>
            </a:r>
          </a:p>
          <a:p>
            <a:r>
              <a:rPr lang="zh-CN" altLang="zh-CN" dirty="0">
                <a:solidFill>
                  <a:schemeClr val="bg2">
                    <a:lumMod val="25000"/>
                  </a:schemeClr>
                </a:solidFill>
              </a:rPr>
              <a:t>例如定义一个计算圆面积的宏</a:t>
            </a:r>
          </a:p>
          <a:p>
            <a:r>
              <a:rPr lang="en-US" altLang="zh-CN" dirty="0">
                <a:solidFill>
                  <a:schemeClr val="bg2">
                    <a:lumMod val="25000"/>
                  </a:schemeClr>
                </a:solidFill>
              </a:rPr>
              <a:t>#define S</a:t>
            </a:r>
            <a:r>
              <a:rPr lang="zh-CN" altLang="zh-CN" dirty="0">
                <a:solidFill>
                  <a:schemeClr val="bg2">
                    <a:lumMod val="25000"/>
                  </a:schemeClr>
                </a:solidFill>
              </a:rPr>
              <a:t>（</a:t>
            </a:r>
            <a:r>
              <a:rPr lang="en-US" altLang="zh-CN" dirty="0">
                <a:solidFill>
                  <a:schemeClr val="bg2">
                    <a:lumMod val="25000"/>
                  </a:schemeClr>
                </a:solidFill>
              </a:rPr>
              <a:t>r</a:t>
            </a:r>
            <a:r>
              <a:rPr lang="zh-CN" altLang="zh-CN" dirty="0">
                <a:solidFill>
                  <a:schemeClr val="bg2">
                    <a:lumMod val="25000"/>
                  </a:schemeClr>
                </a:solidFill>
              </a:rPr>
              <a:t>）（</a:t>
            </a:r>
            <a:r>
              <a:rPr lang="en-US" altLang="zh-CN" dirty="0">
                <a:solidFill>
                  <a:schemeClr val="bg2">
                    <a:lumMod val="25000"/>
                  </a:schemeClr>
                </a:solidFill>
              </a:rPr>
              <a:t>PI*r*r</a:t>
            </a:r>
            <a:r>
              <a:rPr lang="zh-CN" altLang="zh-CN" dirty="0">
                <a:solidFill>
                  <a:schemeClr val="bg2">
                    <a:lumMod val="25000"/>
                  </a:schemeClr>
                </a:solidFill>
              </a:rPr>
              <a:t>）</a:t>
            </a:r>
          </a:p>
          <a:p>
            <a:r>
              <a:rPr lang="zh-CN" altLang="zh-CN" dirty="0">
                <a:solidFill>
                  <a:schemeClr val="bg2">
                    <a:lumMod val="25000"/>
                  </a:schemeClr>
                </a:solidFill>
              </a:rPr>
              <a:t>则在程序中的：</a:t>
            </a:r>
          </a:p>
          <a:p>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"%10.4f\</a:t>
            </a:r>
            <a:r>
              <a:rPr lang="en-US" altLang="zh-CN" dirty="0" err="1">
                <a:solidFill>
                  <a:schemeClr val="bg2">
                    <a:lumMod val="25000"/>
                  </a:schemeClr>
                </a:solidFill>
              </a:rPr>
              <a:t>n",S</a:t>
            </a:r>
            <a:r>
              <a:rPr lang="en-US" altLang="zh-CN" dirty="0">
                <a:solidFill>
                  <a:schemeClr val="bg2">
                    <a:lumMod val="25000"/>
                  </a:schemeClr>
                </a:solidFill>
              </a:rPr>
              <a:t>(2.0)</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r>
              <a:rPr lang="zh-CN" altLang="zh-CN" dirty="0">
                <a:solidFill>
                  <a:schemeClr val="bg2">
                    <a:lumMod val="25000"/>
                  </a:schemeClr>
                </a:solidFill>
              </a:rPr>
              <a:t>将被替换为：</a:t>
            </a:r>
          </a:p>
          <a:p>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"%10.4f\n",</a:t>
            </a:r>
            <a:r>
              <a:rPr lang="zh-CN" altLang="zh-CN" dirty="0">
                <a:solidFill>
                  <a:schemeClr val="bg2">
                    <a:lumMod val="25000"/>
                  </a:schemeClr>
                </a:solidFill>
              </a:rPr>
              <a:t>（</a:t>
            </a:r>
            <a:r>
              <a:rPr lang="en-US" altLang="zh-CN" dirty="0">
                <a:solidFill>
                  <a:schemeClr val="bg2">
                    <a:lumMod val="25000"/>
                  </a:schemeClr>
                </a:solidFill>
              </a:rPr>
              <a:t>PI*2.0*2.0</a:t>
            </a:r>
            <a:r>
              <a:rPr lang="zh-CN" altLang="zh-CN" dirty="0">
                <a:solidFill>
                  <a:schemeClr val="bg2">
                    <a:lumMod val="25000"/>
                  </a:schemeClr>
                </a:solidFill>
              </a:rPr>
              <a:t>））</a:t>
            </a: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1517337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2.</a:t>
            </a:r>
            <a:r>
              <a:rPr lang="zh-CN" altLang="zh-CN" dirty="0"/>
              <a:t>带参数的</a:t>
            </a:r>
            <a:r>
              <a:rPr lang="zh-CN" altLang="zh-CN" dirty="0" smtClean="0"/>
              <a:t>宏定义</a:t>
            </a:r>
            <a:endParaRPr lang="zh-CN" altLang="en-US" dirty="0"/>
          </a:p>
        </p:txBody>
      </p:sp>
      <p:sp>
        <p:nvSpPr>
          <p:cNvPr id="3" name="内容占位符 2"/>
          <p:cNvSpPr>
            <a:spLocks noGrp="1"/>
          </p:cNvSpPr>
          <p:nvPr>
            <p:ph sz="quarter" idx="10"/>
          </p:nvPr>
        </p:nvSpPr>
        <p:spPr>
          <a:xfrm>
            <a:off x="539496" y="1299883"/>
            <a:ext cx="11193880" cy="4795812"/>
          </a:xfrm>
        </p:spPr>
        <p:txBody>
          <a:bodyPr>
            <a:normAutofit fontScale="62500" lnSpcReduction="20000"/>
          </a:bodyPr>
          <a:lstStyle/>
          <a:p>
            <a:r>
              <a:rPr lang="zh-CN" altLang="zh-CN" dirty="0" smtClean="0">
                <a:solidFill>
                  <a:schemeClr val="bg2">
                    <a:lumMod val="25000"/>
                  </a:schemeClr>
                </a:solidFill>
              </a:rPr>
              <a:t>例</a:t>
            </a:r>
            <a:r>
              <a:rPr lang="en-US" altLang="zh-CN" dirty="0">
                <a:solidFill>
                  <a:schemeClr val="bg2">
                    <a:lumMod val="25000"/>
                  </a:schemeClr>
                </a:solidFill>
              </a:rPr>
              <a:t>11.4 </a:t>
            </a:r>
            <a:r>
              <a:rPr lang="zh-CN" altLang="zh-CN" dirty="0">
                <a:solidFill>
                  <a:schemeClr val="bg2">
                    <a:lumMod val="25000"/>
                  </a:schemeClr>
                </a:solidFill>
              </a:rPr>
              <a:t>带参数的宏定义示例。</a:t>
            </a:r>
          </a:p>
          <a:p>
            <a:pPr marL="0" indent="0">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a:solidFill>
                  <a:schemeClr val="bg2">
                    <a:lumMod val="25000"/>
                  </a:schemeClr>
                </a:solidFill>
              </a:rPr>
              <a:t>#define M</a:t>
            </a:r>
            <a:r>
              <a:rPr lang="zh-CN" altLang="zh-CN" dirty="0">
                <a:solidFill>
                  <a:schemeClr val="bg2">
                    <a:lumMod val="25000"/>
                  </a:schemeClr>
                </a:solidFill>
              </a:rPr>
              <a:t>（</a:t>
            </a:r>
            <a:r>
              <a:rPr lang="en-US" altLang="zh-CN" dirty="0" err="1">
                <a:solidFill>
                  <a:schemeClr val="bg2">
                    <a:lumMod val="25000"/>
                  </a:schemeClr>
                </a:solidFill>
              </a:rPr>
              <a:t>x,y,z</a:t>
            </a:r>
            <a:r>
              <a:rPr lang="zh-CN" altLang="zh-CN" dirty="0">
                <a:solidFill>
                  <a:schemeClr val="bg2">
                    <a:lumMod val="25000"/>
                  </a:schemeClr>
                </a:solidFill>
              </a:rPr>
              <a:t>）</a:t>
            </a:r>
            <a:r>
              <a:rPr lang="en-US" altLang="zh-CN" dirty="0">
                <a:solidFill>
                  <a:schemeClr val="bg2">
                    <a:lumMod val="25000"/>
                  </a:schemeClr>
                </a:solidFill>
              </a:rPr>
              <a:t> x*</a:t>
            </a:r>
            <a:r>
              <a:rPr lang="en-US" altLang="zh-CN" dirty="0" err="1">
                <a:solidFill>
                  <a:schemeClr val="bg2">
                    <a:lumMod val="25000"/>
                  </a:schemeClr>
                </a:solidFill>
              </a:rPr>
              <a:t>y+z</a:t>
            </a:r>
            <a:r>
              <a:rPr lang="en-US" altLang="zh-CN" dirty="0">
                <a:solidFill>
                  <a:schemeClr val="bg2">
                    <a:lumMod val="25000"/>
                  </a:schemeClr>
                </a:solidFill>
              </a:rPr>
              <a:t>           /*</a:t>
            </a:r>
            <a:r>
              <a:rPr lang="zh-CN" altLang="zh-CN" dirty="0">
                <a:solidFill>
                  <a:schemeClr val="bg2">
                    <a:lumMod val="25000"/>
                  </a:schemeClr>
                </a:solidFill>
              </a:rPr>
              <a:t>带参数的宏定义，宏名</a:t>
            </a:r>
            <a:r>
              <a:rPr lang="en-US" altLang="zh-CN" dirty="0">
                <a:solidFill>
                  <a:schemeClr val="bg2">
                    <a:lumMod val="25000"/>
                  </a:schemeClr>
                </a:solidFill>
              </a:rPr>
              <a:t>M</a:t>
            </a:r>
            <a:r>
              <a:rPr lang="zh-CN" altLang="zh-CN" dirty="0">
                <a:solidFill>
                  <a:schemeClr val="bg2">
                    <a:lumMod val="25000"/>
                  </a:schemeClr>
                </a:solidFill>
              </a:rPr>
              <a:t>代表表达式</a:t>
            </a:r>
            <a:r>
              <a:rPr lang="en-US" altLang="zh-CN" dirty="0">
                <a:solidFill>
                  <a:schemeClr val="bg2">
                    <a:lumMod val="25000"/>
                  </a:schemeClr>
                </a:solidFill>
              </a:rPr>
              <a:t>x*</a:t>
            </a:r>
            <a:r>
              <a:rPr lang="en-US" altLang="zh-CN" dirty="0" err="1">
                <a:solidFill>
                  <a:schemeClr val="bg2">
                    <a:lumMod val="25000"/>
                  </a:schemeClr>
                </a:solidFill>
              </a:rPr>
              <a:t>y+z</a:t>
            </a: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a=1,b=2,c=3;</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"%d\</a:t>
            </a:r>
            <a:r>
              <a:rPr lang="en-US" altLang="zh-CN" dirty="0" err="1">
                <a:solidFill>
                  <a:schemeClr val="bg2">
                    <a:lumMod val="25000"/>
                  </a:schemeClr>
                </a:solidFill>
              </a:rPr>
              <a:t>n",M</a:t>
            </a:r>
            <a:r>
              <a:rPr lang="en-US" altLang="zh-CN" dirty="0">
                <a:solidFill>
                  <a:schemeClr val="bg2">
                    <a:lumMod val="25000"/>
                  </a:schemeClr>
                </a:solidFill>
              </a:rPr>
              <a:t>(</a:t>
            </a:r>
            <a:r>
              <a:rPr lang="en-US" altLang="zh-CN" dirty="0" err="1">
                <a:solidFill>
                  <a:schemeClr val="bg2">
                    <a:lumMod val="25000"/>
                  </a:schemeClr>
                </a:solidFill>
              </a:rPr>
              <a:t>a+b,b+c,c+a</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p>
          <a:p>
            <a:pPr marL="0" indent="0">
              <a:buNone/>
            </a:pPr>
            <a:endParaRPr lang="zh-CN" altLang="zh-CN" dirty="0">
              <a:solidFill>
                <a:schemeClr val="bg2">
                  <a:lumMod val="25000"/>
                </a:schemeClr>
              </a:solidFill>
            </a:endParaRPr>
          </a:p>
          <a:p>
            <a:r>
              <a:rPr lang="en-US" altLang="zh-CN" dirty="0">
                <a:solidFill>
                  <a:schemeClr val="bg2">
                    <a:lumMod val="25000"/>
                  </a:schemeClr>
                </a:solidFill>
              </a:rPr>
              <a:t>    </a:t>
            </a:r>
            <a:r>
              <a:rPr lang="zh-CN" altLang="zh-CN" dirty="0">
                <a:solidFill>
                  <a:schemeClr val="bg2">
                    <a:lumMod val="25000"/>
                  </a:schemeClr>
                </a:solidFill>
              </a:rPr>
              <a:t>运行结果：</a:t>
            </a: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12</a:t>
            </a:r>
            <a:endParaRPr lang="zh-CN" altLang="zh-CN" dirty="0">
              <a:solidFill>
                <a:schemeClr val="bg2">
                  <a:lumMod val="25000"/>
                </a:schemeClr>
              </a:solidFill>
            </a:endParaRPr>
          </a:p>
          <a:p>
            <a:r>
              <a:rPr lang="en-US" altLang="zh-CN" dirty="0">
                <a:solidFill>
                  <a:schemeClr val="bg2">
                    <a:lumMod val="25000"/>
                  </a:schemeClr>
                </a:solidFill>
              </a:rPr>
              <a:t>  </a:t>
            </a:r>
            <a:r>
              <a:rPr lang="zh-CN" altLang="en-US" dirty="0" smtClean="0">
                <a:solidFill>
                  <a:schemeClr val="bg2">
                    <a:lumMod val="25000"/>
                  </a:schemeClr>
                </a:solidFill>
              </a:rPr>
              <a:t>程序说明：</a:t>
            </a:r>
            <a:endParaRPr lang="en-US" altLang="zh-CN" dirty="0" smtClean="0">
              <a:solidFill>
                <a:schemeClr val="bg2">
                  <a:lumMod val="25000"/>
                </a:schemeClr>
              </a:solidFill>
            </a:endParaRPr>
          </a:p>
          <a:p>
            <a:pPr>
              <a:buFont typeface="Wingdings" panose="05000000000000000000" pitchFamily="2" charset="2"/>
              <a:buChar char="Ø"/>
            </a:pPr>
            <a:r>
              <a:rPr lang="en-US" altLang="zh-CN" dirty="0" smtClean="0">
                <a:solidFill>
                  <a:schemeClr val="bg2">
                    <a:lumMod val="25000"/>
                  </a:schemeClr>
                </a:solidFill>
              </a:rPr>
              <a:t> </a:t>
            </a:r>
            <a:r>
              <a:rPr lang="zh-CN" altLang="zh-CN" dirty="0">
                <a:solidFill>
                  <a:schemeClr val="bg2">
                    <a:lumMod val="25000"/>
                  </a:schemeClr>
                </a:solidFill>
              </a:rPr>
              <a:t>在该例中，第</a:t>
            </a:r>
            <a:r>
              <a:rPr lang="en-US" altLang="zh-CN" dirty="0">
                <a:solidFill>
                  <a:schemeClr val="bg2">
                    <a:lumMod val="25000"/>
                  </a:schemeClr>
                </a:solidFill>
              </a:rPr>
              <a:t>2</a:t>
            </a:r>
            <a:r>
              <a:rPr lang="zh-CN" altLang="zh-CN" dirty="0">
                <a:solidFill>
                  <a:schemeClr val="bg2">
                    <a:lumMod val="25000"/>
                  </a:schemeClr>
                </a:solidFill>
              </a:rPr>
              <a:t>行是带参数的宏定义，用宏名</a:t>
            </a:r>
            <a:r>
              <a:rPr lang="en-US" altLang="zh-CN" dirty="0">
                <a:solidFill>
                  <a:schemeClr val="bg2">
                    <a:lumMod val="25000"/>
                  </a:schemeClr>
                </a:solidFill>
              </a:rPr>
              <a:t>M</a:t>
            </a:r>
            <a:r>
              <a:rPr lang="zh-CN" altLang="zh-CN" dirty="0">
                <a:solidFill>
                  <a:schemeClr val="bg2">
                    <a:lumMod val="25000"/>
                  </a:schemeClr>
                </a:solidFill>
              </a:rPr>
              <a:t>代表表达式</a:t>
            </a:r>
            <a:r>
              <a:rPr lang="en-US" altLang="zh-CN" dirty="0">
                <a:solidFill>
                  <a:schemeClr val="bg2">
                    <a:lumMod val="25000"/>
                  </a:schemeClr>
                </a:solidFill>
              </a:rPr>
              <a:t>x*</a:t>
            </a:r>
            <a:r>
              <a:rPr lang="en-US" altLang="zh-CN" dirty="0" err="1">
                <a:solidFill>
                  <a:schemeClr val="bg2">
                    <a:lumMod val="25000"/>
                  </a:schemeClr>
                </a:solidFill>
              </a:rPr>
              <a:t>y+z</a:t>
            </a:r>
            <a:r>
              <a:rPr lang="zh-CN" altLang="zh-CN" dirty="0">
                <a:solidFill>
                  <a:schemeClr val="bg2">
                    <a:lumMod val="25000"/>
                  </a:schemeClr>
                </a:solidFill>
              </a:rPr>
              <a:t>，形参</a:t>
            </a:r>
            <a:r>
              <a:rPr lang="en-US" altLang="zh-CN" dirty="0">
                <a:solidFill>
                  <a:schemeClr val="bg2">
                    <a:lumMod val="25000"/>
                  </a:schemeClr>
                </a:solidFill>
              </a:rPr>
              <a:t>x</a:t>
            </a:r>
            <a:r>
              <a:rPr lang="zh-CN" altLang="zh-CN" dirty="0">
                <a:solidFill>
                  <a:schemeClr val="bg2">
                    <a:lumMod val="25000"/>
                  </a:schemeClr>
                </a:solidFill>
              </a:rPr>
              <a:t>、</a:t>
            </a:r>
            <a:r>
              <a:rPr lang="en-US" altLang="zh-CN" dirty="0">
                <a:solidFill>
                  <a:schemeClr val="bg2">
                    <a:lumMod val="25000"/>
                  </a:schemeClr>
                </a:solidFill>
              </a:rPr>
              <a:t>y</a:t>
            </a:r>
            <a:r>
              <a:rPr lang="zh-CN" altLang="zh-CN" dirty="0">
                <a:solidFill>
                  <a:schemeClr val="bg2">
                    <a:lumMod val="25000"/>
                  </a:schemeClr>
                </a:solidFill>
              </a:rPr>
              <a:t>、</a:t>
            </a:r>
            <a:r>
              <a:rPr lang="en-US" altLang="zh-CN" dirty="0">
                <a:solidFill>
                  <a:schemeClr val="bg2">
                    <a:lumMod val="25000"/>
                  </a:schemeClr>
                </a:solidFill>
              </a:rPr>
              <a:t>z</a:t>
            </a:r>
            <a:r>
              <a:rPr lang="zh-CN" altLang="zh-CN" dirty="0">
                <a:solidFill>
                  <a:schemeClr val="bg2">
                    <a:lumMod val="25000"/>
                  </a:schemeClr>
                </a:solidFill>
              </a:rPr>
              <a:t>均出现在表达式</a:t>
            </a:r>
            <a:r>
              <a:rPr lang="en-US" altLang="zh-CN" dirty="0">
                <a:solidFill>
                  <a:schemeClr val="bg2">
                    <a:lumMod val="25000"/>
                  </a:schemeClr>
                </a:solidFill>
              </a:rPr>
              <a:t>x*</a:t>
            </a:r>
            <a:r>
              <a:rPr lang="en-US" altLang="zh-CN" dirty="0" err="1">
                <a:solidFill>
                  <a:schemeClr val="bg2">
                    <a:lumMod val="25000"/>
                  </a:schemeClr>
                </a:solidFill>
              </a:rPr>
              <a:t>y+z</a:t>
            </a:r>
            <a:r>
              <a:rPr lang="zh-CN" altLang="zh-CN" dirty="0">
                <a:solidFill>
                  <a:schemeClr val="bg2">
                    <a:lumMod val="25000"/>
                  </a:schemeClr>
                </a:solidFill>
              </a:rPr>
              <a:t>中。当表达式</a:t>
            </a:r>
            <a:r>
              <a:rPr lang="en-US" altLang="zh-CN" dirty="0">
                <a:solidFill>
                  <a:schemeClr val="bg2">
                    <a:lumMod val="25000"/>
                  </a:schemeClr>
                </a:solidFill>
              </a:rPr>
              <a:t>M</a:t>
            </a:r>
            <a:r>
              <a:rPr lang="zh-CN" altLang="zh-CN" dirty="0">
                <a:solidFill>
                  <a:schemeClr val="bg2">
                    <a:lumMod val="25000"/>
                  </a:schemeClr>
                </a:solidFill>
              </a:rPr>
              <a:t>（</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err="1">
                <a:solidFill>
                  <a:schemeClr val="bg2">
                    <a:lumMod val="25000"/>
                  </a:schemeClr>
                </a:solidFill>
              </a:rPr>
              <a:t>b+c</a:t>
            </a:r>
            <a:r>
              <a:rPr lang="zh-CN" altLang="zh-CN" dirty="0">
                <a:solidFill>
                  <a:schemeClr val="bg2">
                    <a:lumMod val="25000"/>
                  </a:schemeClr>
                </a:solidFill>
              </a:rPr>
              <a:t>，</a:t>
            </a:r>
            <a:r>
              <a:rPr lang="en-US" altLang="zh-CN" dirty="0" err="1">
                <a:solidFill>
                  <a:schemeClr val="bg2">
                    <a:lumMod val="25000"/>
                  </a:schemeClr>
                </a:solidFill>
              </a:rPr>
              <a:t>c+a</a:t>
            </a:r>
            <a:r>
              <a:rPr lang="zh-CN" altLang="zh-CN" dirty="0">
                <a:solidFill>
                  <a:schemeClr val="bg2">
                    <a:lumMod val="25000"/>
                  </a:schemeClr>
                </a:solidFill>
              </a:rPr>
              <a:t>）进行宏替换时实参</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err="1">
                <a:solidFill>
                  <a:schemeClr val="bg2">
                    <a:lumMod val="25000"/>
                  </a:schemeClr>
                </a:solidFill>
              </a:rPr>
              <a:t>b+c</a:t>
            </a:r>
            <a:r>
              <a:rPr lang="zh-CN" altLang="zh-CN" dirty="0">
                <a:solidFill>
                  <a:schemeClr val="bg2">
                    <a:lumMod val="25000"/>
                  </a:schemeClr>
                </a:solidFill>
              </a:rPr>
              <a:t>、</a:t>
            </a:r>
            <a:r>
              <a:rPr lang="en-US" altLang="zh-CN" dirty="0" err="1">
                <a:solidFill>
                  <a:schemeClr val="bg2">
                    <a:lumMod val="25000"/>
                  </a:schemeClr>
                </a:solidFill>
              </a:rPr>
              <a:t>c+a</a:t>
            </a:r>
            <a:r>
              <a:rPr lang="zh-CN" altLang="zh-CN" dirty="0">
                <a:solidFill>
                  <a:schemeClr val="bg2">
                    <a:lumMod val="25000"/>
                  </a:schemeClr>
                </a:solidFill>
              </a:rPr>
              <a:t>将代替对应的形参</a:t>
            </a:r>
            <a:r>
              <a:rPr lang="en-US" altLang="zh-CN" dirty="0">
                <a:solidFill>
                  <a:schemeClr val="bg2">
                    <a:lumMod val="25000"/>
                  </a:schemeClr>
                </a:solidFill>
              </a:rPr>
              <a:t>x</a:t>
            </a:r>
            <a:r>
              <a:rPr lang="zh-CN" altLang="zh-CN" dirty="0">
                <a:solidFill>
                  <a:schemeClr val="bg2">
                    <a:lumMod val="25000"/>
                  </a:schemeClr>
                </a:solidFill>
              </a:rPr>
              <a:t>、</a:t>
            </a:r>
            <a:r>
              <a:rPr lang="en-US" altLang="zh-CN" dirty="0">
                <a:solidFill>
                  <a:schemeClr val="bg2">
                    <a:lumMod val="25000"/>
                  </a:schemeClr>
                </a:solidFill>
              </a:rPr>
              <a:t>y</a:t>
            </a:r>
            <a:r>
              <a:rPr lang="zh-CN" altLang="zh-CN" dirty="0">
                <a:solidFill>
                  <a:schemeClr val="bg2">
                    <a:lumMod val="25000"/>
                  </a:schemeClr>
                </a:solidFill>
              </a:rPr>
              <a:t>、</a:t>
            </a:r>
            <a:r>
              <a:rPr lang="en-US" altLang="zh-CN" dirty="0">
                <a:solidFill>
                  <a:schemeClr val="bg2">
                    <a:lumMod val="25000"/>
                  </a:schemeClr>
                </a:solidFill>
              </a:rPr>
              <a:t>z</a:t>
            </a:r>
            <a:r>
              <a:rPr lang="zh-CN" altLang="zh-CN" dirty="0">
                <a:solidFill>
                  <a:schemeClr val="bg2">
                    <a:lumMod val="25000"/>
                  </a:schemeClr>
                </a:solidFill>
              </a:rPr>
              <a:t>。经过宏展开，</a:t>
            </a:r>
            <a:r>
              <a:rPr lang="en-US" altLang="zh-CN" dirty="0">
                <a:solidFill>
                  <a:schemeClr val="bg2">
                    <a:lumMod val="25000"/>
                  </a:schemeClr>
                </a:solidFill>
              </a:rPr>
              <a:t>M</a:t>
            </a:r>
            <a:r>
              <a:rPr lang="zh-CN" altLang="zh-CN" dirty="0">
                <a:solidFill>
                  <a:schemeClr val="bg2">
                    <a:lumMod val="25000"/>
                  </a:schemeClr>
                </a:solidFill>
              </a:rPr>
              <a:t>（</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err="1">
                <a:solidFill>
                  <a:schemeClr val="bg2">
                    <a:lumMod val="25000"/>
                  </a:schemeClr>
                </a:solidFill>
              </a:rPr>
              <a:t>b+c</a:t>
            </a:r>
            <a:r>
              <a:rPr lang="zh-CN" altLang="zh-CN" dirty="0">
                <a:solidFill>
                  <a:schemeClr val="bg2">
                    <a:lumMod val="25000"/>
                  </a:schemeClr>
                </a:solidFill>
              </a:rPr>
              <a:t>，</a:t>
            </a:r>
            <a:r>
              <a:rPr lang="en-US" altLang="zh-CN" dirty="0" err="1">
                <a:solidFill>
                  <a:schemeClr val="bg2">
                    <a:lumMod val="25000"/>
                  </a:schemeClr>
                </a:solidFill>
              </a:rPr>
              <a:t>c+a</a:t>
            </a:r>
            <a:r>
              <a:rPr lang="zh-CN" altLang="zh-CN" dirty="0">
                <a:solidFill>
                  <a:schemeClr val="bg2">
                    <a:lumMod val="25000"/>
                  </a:schemeClr>
                </a:solidFill>
              </a:rPr>
              <a:t>）展开为</a:t>
            </a:r>
            <a:r>
              <a:rPr lang="en-US" altLang="zh-CN" dirty="0" err="1">
                <a:solidFill>
                  <a:schemeClr val="bg2">
                    <a:lumMod val="25000"/>
                  </a:schemeClr>
                </a:solidFill>
              </a:rPr>
              <a:t>a+b</a:t>
            </a:r>
            <a:r>
              <a:rPr lang="en-US" altLang="zh-CN" dirty="0">
                <a:solidFill>
                  <a:schemeClr val="bg2">
                    <a:lumMod val="25000"/>
                  </a:schemeClr>
                </a:solidFill>
              </a:rPr>
              <a:t>*</a:t>
            </a:r>
            <a:r>
              <a:rPr lang="en-US" altLang="zh-CN" dirty="0" err="1">
                <a:solidFill>
                  <a:schemeClr val="bg2">
                    <a:lumMod val="25000"/>
                  </a:schemeClr>
                </a:solidFill>
              </a:rPr>
              <a:t>b+c+c+a</a:t>
            </a:r>
            <a:r>
              <a:rPr lang="zh-CN" altLang="zh-CN" dirty="0">
                <a:solidFill>
                  <a:schemeClr val="bg2">
                    <a:lumMod val="25000"/>
                  </a:schemeClr>
                </a:solidFill>
              </a:rPr>
              <a:t>，计算得到结果为</a:t>
            </a:r>
            <a:r>
              <a:rPr lang="en-US" altLang="zh-CN" dirty="0">
                <a:solidFill>
                  <a:schemeClr val="bg2">
                    <a:lumMod val="25000"/>
                  </a:schemeClr>
                </a:solidFill>
              </a:rPr>
              <a:t>12</a:t>
            </a:r>
            <a:r>
              <a:rPr lang="zh-CN" altLang="zh-CN" dirty="0">
                <a:solidFill>
                  <a:schemeClr val="bg2">
                    <a:lumMod val="25000"/>
                  </a:schemeClr>
                </a:solidFill>
              </a:rPr>
              <a:t>。注意此处宏展开后不是（</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err="1">
                <a:solidFill>
                  <a:schemeClr val="bg2">
                    <a:lumMod val="25000"/>
                  </a:schemeClr>
                </a:solidFill>
              </a:rPr>
              <a:t>b+c</a:t>
            </a:r>
            <a:r>
              <a:rPr lang="zh-CN" altLang="zh-CN" dirty="0">
                <a:solidFill>
                  <a:schemeClr val="bg2">
                    <a:lumMod val="25000"/>
                  </a:schemeClr>
                </a:solidFill>
              </a:rPr>
              <a:t>）</a:t>
            </a:r>
            <a:r>
              <a:rPr lang="en-US" altLang="zh-CN" dirty="0">
                <a:solidFill>
                  <a:schemeClr val="bg2">
                    <a:lumMod val="25000"/>
                  </a:schemeClr>
                </a:solidFill>
              </a:rPr>
              <a:t>+</a:t>
            </a:r>
            <a:r>
              <a:rPr lang="en-US" altLang="zh-CN" dirty="0" err="1">
                <a:solidFill>
                  <a:schemeClr val="bg2">
                    <a:lumMod val="25000"/>
                  </a:schemeClr>
                </a:solidFill>
              </a:rPr>
              <a:t>c+a</a:t>
            </a:r>
            <a:r>
              <a:rPr lang="zh-CN" altLang="zh-CN" dirty="0">
                <a:solidFill>
                  <a:schemeClr val="bg2">
                    <a:lumMod val="25000"/>
                  </a:schemeClr>
                </a:solidFill>
              </a:rPr>
              <a:t>。</a:t>
            </a:r>
          </a:p>
          <a:p>
            <a:pPr>
              <a:buFont typeface="Wingdings" panose="05000000000000000000" pitchFamily="2" charset="2"/>
              <a:buChar char="Ø"/>
            </a:pPr>
            <a:r>
              <a:rPr lang="zh-CN" altLang="zh-CN" dirty="0" smtClean="0">
                <a:solidFill>
                  <a:schemeClr val="bg2">
                    <a:lumMod val="25000"/>
                  </a:schemeClr>
                </a:solidFill>
              </a:rPr>
              <a:t>若</a:t>
            </a:r>
            <a:r>
              <a:rPr lang="zh-CN" altLang="zh-CN" dirty="0">
                <a:solidFill>
                  <a:schemeClr val="bg2">
                    <a:lumMod val="25000"/>
                  </a:schemeClr>
                </a:solidFill>
              </a:rPr>
              <a:t>将第</a:t>
            </a:r>
            <a:r>
              <a:rPr lang="en-US" altLang="zh-CN" dirty="0">
                <a:solidFill>
                  <a:schemeClr val="bg2">
                    <a:lumMod val="25000"/>
                  </a:schemeClr>
                </a:solidFill>
              </a:rPr>
              <a:t>2</a:t>
            </a:r>
            <a:r>
              <a:rPr lang="zh-CN" altLang="zh-CN" dirty="0">
                <a:solidFill>
                  <a:schemeClr val="bg2">
                    <a:lumMod val="25000"/>
                  </a:schemeClr>
                </a:solidFill>
              </a:rPr>
              <a:t>行的宏定义命令修改为</a:t>
            </a:r>
            <a:r>
              <a:rPr lang="en-US" altLang="zh-CN" dirty="0">
                <a:solidFill>
                  <a:schemeClr val="bg2">
                    <a:lumMod val="25000"/>
                  </a:schemeClr>
                </a:solidFill>
              </a:rPr>
              <a:t>#define M(</a:t>
            </a:r>
            <a:r>
              <a:rPr lang="en-US" altLang="zh-CN" dirty="0" err="1">
                <a:solidFill>
                  <a:schemeClr val="bg2">
                    <a:lumMod val="25000"/>
                  </a:schemeClr>
                </a:solidFill>
              </a:rPr>
              <a:t>x,y,z</a:t>
            </a:r>
            <a:r>
              <a:rPr lang="en-US" altLang="zh-CN" dirty="0">
                <a:solidFill>
                  <a:schemeClr val="bg2">
                    <a:lumMod val="25000"/>
                  </a:schemeClr>
                </a:solidFill>
              </a:rPr>
              <a:t>) (x)*(y)+(z)</a:t>
            </a:r>
            <a:r>
              <a:rPr lang="zh-CN" altLang="zh-CN" dirty="0">
                <a:solidFill>
                  <a:schemeClr val="bg2">
                    <a:lumMod val="25000"/>
                  </a:schemeClr>
                </a:solidFill>
              </a:rPr>
              <a:t>，则表达式</a:t>
            </a:r>
            <a:r>
              <a:rPr lang="en-US" altLang="zh-CN" dirty="0">
                <a:solidFill>
                  <a:schemeClr val="bg2">
                    <a:lumMod val="25000"/>
                  </a:schemeClr>
                </a:solidFill>
              </a:rPr>
              <a:t>M</a:t>
            </a:r>
            <a:r>
              <a:rPr lang="zh-CN" altLang="zh-CN" dirty="0">
                <a:solidFill>
                  <a:schemeClr val="bg2">
                    <a:lumMod val="25000"/>
                  </a:schemeClr>
                </a:solidFill>
              </a:rPr>
              <a:t>（</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err="1">
                <a:solidFill>
                  <a:schemeClr val="bg2">
                    <a:lumMod val="25000"/>
                  </a:schemeClr>
                </a:solidFill>
              </a:rPr>
              <a:t>b+c</a:t>
            </a:r>
            <a:r>
              <a:rPr lang="zh-CN" altLang="zh-CN" dirty="0">
                <a:solidFill>
                  <a:schemeClr val="bg2">
                    <a:lumMod val="25000"/>
                  </a:schemeClr>
                </a:solidFill>
              </a:rPr>
              <a:t>，</a:t>
            </a:r>
            <a:r>
              <a:rPr lang="en-US" altLang="zh-CN" dirty="0" err="1">
                <a:solidFill>
                  <a:schemeClr val="bg2">
                    <a:lumMod val="25000"/>
                  </a:schemeClr>
                </a:solidFill>
              </a:rPr>
              <a:t>c+a</a:t>
            </a:r>
            <a:r>
              <a:rPr lang="zh-CN" altLang="zh-CN" dirty="0">
                <a:solidFill>
                  <a:schemeClr val="bg2">
                    <a:lumMod val="25000"/>
                  </a:schemeClr>
                </a:solidFill>
              </a:rPr>
              <a:t>）在宏展开时，展开为（</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err="1">
                <a:solidFill>
                  <a:schemeClr val="bg2">
                    <a:lumMod val="25000"/>
                  </a:schemeClr>
                </a:solidFill>
              </a:rPr>
              <a:t>b+c</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err="1">
                <a:solidFill>
                  <a:schemeClr val="bg2">
                    <a:lumMod val="25000"/>
                  </a:schemeClr>
                </a:solidFill>
              </a:rPr>
              <a:t>c+a</a:t>
            </a:r>
            <a:r>
              <a:rPr lang="zh-CN" altLang="zh-CN" dirty="0">
                <a:solidFill>
                  <a:schemeClr val="bg2">
                    <a:lumMod val="25000"/>
                  </a:schemeClr>
                </a:solidFill>
              </a:rPr>
              <a:t>），计算得到结果为</a:t>
            </a:r>
            <a:r>
              <a:rPr lang="en-US" altLang="zh-CN" dirty="0">
                <a:solidFill>
                  <a:schemeClr val="bg2">
                    <a:lumMod val="25000"/>
                  </a:schemeClr>
                </a:solidFill>
              </a:rPr>
              <a:t>19</a:t>
            </a:r>
            <a:r>
              <a:rPr lang="zh-CN" altLang="zh-CN"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13973840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r>
              <a:rPr lang="en-US" altLang="zh-CN" dirty="0">
                <a:solidFill>
                  <a:schemeClr val="bg2">
                    <a:lumMod val="25000"/>
                  </a:schemeClr>
                </a:solidFill>
              </a:rPr>
              <a:t> </a:t>
            </a:r>
            <a:r>
              <a:rPr lang="zh-CN" altLang="zh-CN" dirty="0">
                <a:solidFill>
                  <a:schemeClr val="bg2">
                    <a:lumMod val="25000"/>
                  </a:schemeClr>
                </a:solidFill>
              </a:rPr>
              <a:t>在使用带参数的宏定义时，应当注意以下几个问题。</a:t>
            </a:r>
          </a:p>
          <a:p>
            <a:pPr marL="0" indent="0">
              <a:buNone/>
            </a:pPr>
            <a:r>
              <a:rPr lang="zh-CN" altLang="zh-CN" dirty="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）在宏定义中宏名和左括号之间不能有空格。</a:t>
            </a:r>
          </a:p>
          <a:p>
            <a:pPr marL="0" indent="0">
              <a:buNone/>
            </a:pPr>
            <a:r>
              <a:rPr lang="zh-CN" altLang="zh-CN" dirty="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）带参数宏定义展开时，用实参字符串替换形参时，可能会发生错误。比较好的办法是将宏的各个参数用圆括号括起来。如例</a:t>
            </a:r>
            <a:r>
              <a:rPr lang="en-US" altLang="zh-CN" dirty="0">
                <a:solidFill>
                  <a:schemeClr val="bg2">
                    <a:lumMod val="25000"/>
                  </a:schemeClr>
                </a:solidFill>
              </a:rPr>
              <a:t>11.4</a:t>
            </a:r>
            <a:r>
              <a:rPr lang="zh-CN" altLang="zh-CN" dirty="0">
                <a:solidFill>
                  <a:schemeClr val="bg2">
                    <a:lumMod val="25000"/>
                  </a:schemeClr>
                </a:solidFill>
              </a:rPr>
              <a:t>中，宏定义中参数</a:t>
            </a:r>
            <a:r>
              <a:rPr lang="en-US" altLang="zh-CN" dirty="0">
                <a:solidFill>
                  <a:schemeClr val="bg2">
                    <a:lumMod val="25000"/>
                  </a:schemeClr>
                </a:solidFill>
              </a:rPr>
              <a:t>x</a:t>
            </a:r>
            <a:r>
              <a:rPr lang="zh-CN" altLang="zh-CN" dirty="0">
                <a:solidFill>
                  <a:schemeClr val="bg2">
                    <a:lumMod val="25000"/>
                  </a:schemeClr>
                </a:solidFill>
              </a:rPr>
              <a:t>、</a:t>
            </a:r>
            <a:r>
              <a:rPr lang="en-US" altLang="zh-CN" dirty="0">
                <a:solidFill>
                  <a:schemeClr val="bg2">
                    <a:lumMod val="25000"/>
                  </a:schemeClr>
                </a:solidFill>
              </a:rPr>
              <a:t>y</a:t>
            </a:r>
            <a:r>
              <a:rPr lang="zh-CN" altLang="zh-CN" dirty="0">
                <a:solidFill>
                  <a:schemeClr val="bg2">
                    <a:lumMod val="25000"/>
                  </a:schemeClr>
                </a:solidFill>
              </a:rPr>
              <a:t>、</a:t>
            </a:r>
            <a:r>
              <a:rPr lang="en-US" altLang="zh-CN" dirty="0">
                <a:solidFill>
                  <a:schemeClr val="bg2">
                    <a:lumMod val="25000"/>
                  </a:schemeClr>
                </a:solidFill>
              </a:rPr>
              <a:t>z</a:t>
            </a:r>
            <a:r>
              <a:rPr lang="zh-CN" altLang="zh-CN" dirty="0">
                <a:solidFill>
                  <a:schemeClr val="bg2">
                    <a:lumMod val="25000"/>
                  </a:schemeClr>
                </a:solidFill>
              </a:rPr>
              <a:t>带与不带括号程序运行结果完全不同。</a:t>
            </a:r>
          </a:p>
          <a:p>
            <a:pPr marL="0" indent="0">
              <a:buNone/>
            </a:pPr>
            <a:r>
              <a:rPr lang="zh-CN" altLang="zh-CN" dirty="0">
                <a:solidFill>
                  <a:schemeClr val="bg2">
                    <a:lumMod val="25000"/>
                  </a:schemeClr>
                </a:solidFill>
              </a:rPr>
              <a:t>（</a:t>
            </a:r>
            <a:r>
              <a:rPr lang="en-US" altLang="zh-CN" dirty="0">
                <a:solidFill>
                  <a:schemeClr val="bg2">
                    <a:lumMod val="25000"/>
                  </a:schemeClr>
                </a:solidFill>
              </a:rPr>
              <a:t>3</a:t>
            </a:r>
            <a:r>
              <a:rPr lang="zh-CN" altLang="zh-CN" dirty="0">
                <a:solidFill>
                  <a:schemeClr val="bg2">
                    <a:lumMod val="25000"/>
                  </a:schemeClr>
                </a:solidFill>
              </a:rPr>
              <a:t>）带参数的宏替换和函数调用非常类似，但它们之间还有很大区别。其主要区别在于：带参数的宏替换只是简单的字符串替换，不存在函数类型、返回值及参数类型的问题；函数调用时，先计算实参表达式的值，再将它的值传递给形参，在传递过程中要检查实参和形参的数据类型是否一致。而带参数的宏替换是用实参表达式原封不动地替换形参，并不进行计算，也不检查参数类型的一致性。</a:t>
            </a:r>
            <a:endParaRPr lang="zh-CN" altLang="en-US" dirty="0"/>
          </a:p>
        </p:txBody>
      </p:sp>
    </p:spTree>
    <p:extLst>
      <p:ext uri="{BB962C8B-B14F-4D97-AF65-F5344CB8AC3E}">
        <p14:creationId xmlns:p14="http://schemas.microsoft.com/office/powerpoint/2010/main" val="2947594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11.4.2 </a:t>
            </a:r>
            <a:r>
              <a:rPr lang="zh-CN" altLang="zh-CN" dirty="0" smtClean="0"/>
              <a:t>文件</a:t>
            </a:r>
            <a:r>
              <a:rPr lang="zh-CN" altLang="zh-CN" dirty="0" smtClean="0"/>
              <a:t>包含</a:t>
            </a:r>
            <a:endParaRPr lang="zh-CN" altLang="en-US" dirty="0"/>
          </a:p>
        </p:txBody>
      </p:sp>
      <p:sp>
        <p:nvSpPr>
          <p:cNvPr id="3" name="内容占位符 2"/>
          <p:cNvSpPr>
            <a:spLocks noGrp="1"/>
          </p:cNvSpPr>
          <p:nvPr>
            <p:ph sz="quarter" idx="10"/>
          </p:nvPr>
        </p:nvSpPr>
        <p:spPr>
          <a:xfrm>
            <a:off x="539496" y="1317813"/>
            <a:ext cx="11193880" cy="4777882"/>
          </a:xfrm>
        </p:spPr>
        <p:txBody>
          <a:bodyPr>
            <a:normAutofit fontScale="85000" lnSpcReduction="10000"/>
          </a:bodyPr>
          <a:lstStyle/>
          <a:p>
            <a:r>
              <a:rPr lang="zh-CN" altLang="zh-CN" dirty="0" smtClean="0">
                <a:solidFill>
                  <a:schemeClr val="bg2">
                    <a:lumMod val="25000"/>
                  </a:schemeClr>
                </a:solidFill>
              </a:rPr>
              <a:t>文件</a:t>
            </a:r>
            <a:r>
              <a:rPr lang="zh-CN" altLang="zh-CN" dirty="0">
                <a:solidFill>
                  <a:schemeClr val="bg2">
                    <a:lumMod val="25000"/>
                  </a:schemeClr>
                </a:solidFill>
              </a:rPr>
              <a:t>包含的一般格式为：</a:t>
            </a:r>
          </a:p>
          <a:p>
            <a:pPr marL="0" indent="0">
              <a:buNone/>
            </a:pPr>
            <a:r>
              <a:rPr lang="en-US" altLang="zh-CN" dirty="0">
                <a:solidFill>
                  <a:schemeClr val="bg2">
                    <a:lumMod val="25000"/>
                  </a:schemeClr>
                </a:solidFill>
              </a:rPr>
              <a:t>    #include&lt;</a:t>
            </a:r>
            <a:r>
              <a:rPr lang="zh-CN" altLang="zh-CN" dirty="0">
                <a:solidFill>
                  <a:schemeClr val="bg2">
                    <a:lumMod val="25000"/>
                  </a:schemeClr>
                </a:solidFill>
              </a:rPr>
              <a:t>需包含的文件名</a:t>
            </a:r>
            <a:r>
              <a:rPr lang="en-US" altLang="zh-CN" dirty="0">
                <a:solidFill>
                  <a:schemeClr val="bg2">
                    <a:lumMod val="25000"/>
                  </a:schemeClr>
                </a:solidFill>
              </a:rPr>
              <a:t>&gt;   </a:t>
            </a:r>
            <a:r>
              <a:rPr lang="zh-CN" altLang="zh-CN" dirty="0" smtClean="0">
                <a:solidFill>
                  <a:schemeClr val="bg2">
                    <a:lumMod val="25000"/>
                  </a:schemeClr>
                </a:solidFill>
              </a:rPr>
              <a:t>或</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include"</a:t>
            </a:r>
            <a:r>
              <a:rPr lang="zh-CN" altLang="zh-CN" dirty="0">
                <a:solidFill>
                  <a:schemeClr val="bg2">
                    <a:lumMod val="25000"/>
                  </a:schemeClr>
                </a:solidFill>
              </a:rPr>
              <a:t>需包含的文件名</a:t>
            </a:r>
            <a:r>
              <a:rPr lang="en-US" altLang="zh-CN" dirty="0">
                <a:solidFill>
                  <a:schemeClr val="bg2">
                    <a:lumMod val="25000"/>
                  </a:schemeClr>
                </a:solidFill>
              </a:rPr>
              <a:t>"</a:t>
            </a:r>
            <a:endParaRPr lang="zh-CN" altLang="zh-CN" dirty="0">
              <a:solidFill>
                <a:schemeClr val="bg2">
                  <a:lumMod val="25000"/>
                </a:schemeClr>
              </a:solidFill>
            </a:endParaRPr>
          </a:p>
          <a:p>
            <a:r>
              <a:rPr lang="zh-CN" altLang="zh-CN" dirty="0">
                <a:solidFill>
                  <a:schemeClr val="bg2">
                    <a:lumMod val="25000"/>
                  </a:schemeClr>
                </a:solidFill>
              </a:rPr>
              <a:t>文件包含的</a:t>
            </a:r>
            <a:r>
              <a:rPr lang="zh-CN" altLang="zh-CN" dirty="0" smtClean="0">
                <a:solidFill>
                  <a:schemeClr val="bg2">
                    <a:lumMod val="25000"/>
                  </a:schemeClr>
                </a:solidFill>
              </a:rPr>
              <a:t>作用</a:t>
            </a:r>
            <a:r>
              <a:rPr lang="zh-CN" altLang="en-US" dirty="0" smtClean="0">
                <a:solidFill>
                  <a:schemeClr val="bg2">
                    <a:lumMod val="25000"/>
                  </a:schemeClr>
                </a:solidFill>
              </a:rPr>
              <a:t>：</a:t>
            </a:r>
            <a:r>
              <a:rPr lang="zh-CN" altLang="zh-CN" dirty="0" smtClean="0">
                <a:solidFill>
                  <a:schemeClr val="bg2">
                    <a:lumMod val="25000"/>
                  </a:schemeClr>
                </a:solidFill>
              </a:rPr>
              <a:t>把</a:t>
            </a:r>
            <a:r>
              <a:rPr lang="zh-CN" altLang="zh-CN" dirty="0">
                <a:solidFill>
                  <a:schemeClr val="bg2">
                    <a:lumMod val="25000"/>
                  </a:schemeClr>
                </a:solidFill>
              </a:rPr>
              <a:t>文件名指定的文件模块内容全部复制，并插入到</a:t>
            </a:r>
            <a:r>
              <a:rPr lang="en-US" altLang="zh-CN" dirty="0">
                <a:solidFill>
                  <a:schemeClr val="bg2">
                    <a:lumMod val="25000"/>
                  </a:schemeClr>
                </a:solidFill>
              </a:rPr>
              <a:t>#include</a:t>
            </a:r>
            <a:r>
              <a:rPr lang="zh-CN" altLang="zh-CN" dirty="0">
                <a:solidFill>
                  <a:schemeClr val="bg2">
                    <a:lumMod val="25000"/>
                  </a:schemeClr>
                </a:solidFill>
              </a:rPr>
              <a:t>所在位置，当程序编译链接时，系统会把所有</a:t>
            </a:r>
            <a:r>
              <a:rPr lang="en-US" altLang="zh-CN" dirty="0">
                <a:solidFill>
                  <a:schemeClr val="bg2">
                    <a:lumMod val="25000"/>
                  </a:schemeClr>
                </a:solidFill>
              </a:rPr>
              <a:t>#include</a:t>
            </a:r>
            <a:r>
              <a:rPr lang="zh-CN" altLang="zh-CN" dirty="0">
                <a:solidFill>
                  <a:schemeClr val="bg2">
                    <a:lumMod val="25000"/>
                  </a:schemeClr>
                </a:solidFill>
              </a:rPr>
              <a:t>指定的文件拼接生成可执行文件代码</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文件</a:t>
            </a:r>
            <a:r>
              <a:rPr lang="zh-CN" altLang="zh-CN" dirty="0">
                <a:solidFill>
                  <a:schemeClr val="bg2">
                    <a:lumMod val="25000"/>
                  </a:schemeClr>
                </a:solidFill>
              </a:rPr>
              <a:t>包含必须以</a:t>
            </a:r>
            <a:r>
              <a:rPr lang="en-US" altLang="zh-CN" dirty="0">
                <a:solidFill>
                  <a:schemeClr val="bg2">
                    <a:lumMod val="25000"/>
                  </a:schemeClr>
                </a:solidFill>
              </a:rPr>
              <a:t>#</a:t>
            </a:r>
            <a:r>
              <a:rPr lang="zh-CN" altLang="zh-CN" dirty="0">
                <a:solidFill>
                  <a:schemeClr val="bg2">
                    <a:lumMod val="25000"/>
                  </a:schemeClr>
                </a:solidFill>
              </a:rPr>
              <a:t>开头，这表示编译预处理指令。文件包含指令不是真正的</a:t>
            </a:r>
            <a:r>
              <a:rPr lang="en-US" altLang="zh-CN" dirty="0">
                <a:solidFill>
                  <a:schemeClr val="bg2">
                    <a:lumMod val="25000"/>
                  </a:schemeClr>
                </a:solidFill>
              </a:rPr>
              <a:t>C</a:t>
            </a:r>
            <a:r>
              <a:rPr lang="zh-CN" altLang="zh-CN" dirty="0">
                <a:solidFill>
                  <a:schemeClr val="bg2">
                    <a:lumMod val="25000"/>
                  </a:schemeClr>
                </a:solidFill>
              </a:rPr>
              <a:t>语句，行未不用分号结束。</a:t>
            </a:r>
          </a:p>
          <a:p>
            <a:r>
              <a:rPr lang="zh-CN" altLang="zh-CN" dirty="0" smtClean="0">
                <a:solidFill>
                  <a:schemeClr val="bg2">
                    <a:lumMod val="25000"/>
                  </a:schemeClr>
                </a:solidFill>
              </a:rPr>
              <a:t>文件</a:t>
            </a:r>
            <a:r>
              <a:rPr lang="zh-CN" altLang="zh-CN" dirty="0">
                <a:solidFill>
                  <a:schemeClr val="bg2">
                    <a:lumMod val="25000"/>
                  </a:schemeClr>
                </a:solidFill>
              </a:rPr>
              <a:t>包含中指定的文件名如果使用“</a:t>
            </a:r>
            <a:r>
              <a:rPr lang="en-US" altLang="zh-CN" dirty="0">
                <a:solidFill>
                  <a:schemeClr val="bg2">
                    <a:lumMod val="25000"/>
                  </a:schemeClr>
                </a:solidFill>
              </a:rPr>
              <a:t>&lt;&gt;</a:t>
            </a:r>
            <a:r>
              <a:rPr lang="zh-CN" altLang="zh-CN" dirty="0">
                <a:solidFill>
                  <a:schemeClr val="bg2">
                    <a:lumMod val="25000"/>
                  </a:schemeClr>
                </a:solidFill>
              </a:rPr>
              <a:t>”，将使用</a:t>
            </a:r>
            <a:r>
              <a:rPr lang="en-US" altLang="zh-CN" dirty="0">
                <a:solidFill>
                  <a:schemeClr val="bg2">
                    <a:lumMod val="25000"/>
                  </a:schemeClr>
                </a:solidFill>
              </a:rPr>
              <a:t>C</a:t>
            </a:r>
            <a:r>
              <a:rPr lang="zh-CN" altLang="zh-CN" dirty="0">
                <a:solidFill>
                  <a:schemeClr val="bg2">
                    <a:lumMod val="25000"/>
                  </a:schemeClr>
                </a:solidFill>
              </a:rPr>
              <a:t>语言的标准头文件</a:t>
            </a:r>
            <a:r>
              <a:rPr lang="en-US" altLang="zh-CN" dirty="0">
                <a:solidFill>
                  <a:schemeClr val="bg2">
                    <a:lumMod val="25000"/>
                  </a:schemeClr>
                </a:solidFill>
              </a:rPr>
              <a:t>,</a:t>
            </a:r>
            <a:r>
              <a:rPr lang="zh-CN" altLang="zh-CN" dirty="0">
                <a:solidFill>
                  <a:schemeClr val="bg2">
                    <a:lumMod val="25000"/>
                  </a:schemeClr>
                </a:solidFill>
              </a:rPr>
              <a:t>由编译预处理程序到</a:t>
            </a:r>
            <a:r>
              <a:rPr lang="en-US" altLang="zh-CN" dirty="0">
                <a:solidFill>
                  <a:schemeClr val="bg2">
                    <a:lumMod val="25000"/>
                  </a:schemeClr>
                </a:solidFill>
              </a:rPr>
              <a:t>C</a:t>
            </a:r>
            <a:r>
              <a:rPr lang="zh-CN" altLang="zh-CN" dirty="0">
                <a:solidFill>
                  <a:schemeClr val="bg2">
                    <a:lumMod val="25000"/>
                  </a:schemeClr>
                </a:solidFill>
              </a:rPr>
              <a:t>系统设置好的</a:t>
            </a:r>
            <a:r>
              <a:rPr lang="en-US" altLang="zh-CN" dirty="0">
                <a:solidFill>
                  <a:schemeClr val="bg2">
                    <a:lumMod val="25000"/>
                  </a:schemeClr>
                </a:solidFill>
              </a:rPr>
              <a:t>include</a:t>
            </a:r>
            <a:r>
              <a:rPr lang="zh-CN" altLang="zh-CN" dirty="0">
                <a:solidFill>
                  <a:schemeClr val="bg2">
                    <a:lumMod val="25000"/>
                  </a:schemeClr>
                </a:solidFill>
              </a:rPr>
              <a:t>文件夹中把指定的文件包含进来；如果使用双引号“”，则编译预处理程序首先到当前工作文件夹寻找被包含文件，若找不到，再到系统</a:t>
            </a:r>
            <a:r>
              <a:rPr lang="en-US" altLang="zh-CN" dirty="0">
                <a:solidFill>
                  <a:schemeClr val="bg2">
                    <a:lumMod val="25000"/>
                  </a:schemeClr>
                </a:solidFill>
              </a:rPr>
              <a:t>include</a:t>
            </a:r>
            <a:r>
              <a:rPr lang="zh-CN" altLang="zh-CN" dirty="0">
                <a:solidFill>
                  <a:schemeClr val="bg2">
                    <a:lumMod val="25000"/>
                  </a:schemeClr>
                </a:solidFill>
              </a:rPr>
              <a:t>文件夹中查找被包含文件，一般适用于编程者自己的包含文件。</a:t>
            </a:r>
          </a:p>
          <a:p>
            <a:r>
              <a:rPr lang="en-US" altLang="zh-CN" dirty="0">
                <a:solidFill>
                  <a:schemeClr val="bg2">
                    <a:lumMod val="25000"/>
                  </a:schemeClr>
                </a:solidFill>
              </a:rPr>
              <a:t> </a:t>
            </a:r>
            <a:r>
              <a:rPr lang="en-US" altLang="zh-CN" dirty="0" smtClean="0">
                <a:solidFill>
                  <a:schemeClr val="bg2">
                    <a:lumMod val="25000"/>
                  </a:schemeClr>
                </a:solidFill>
              </a:rPr>
              <a:t> </a:t>
            </a:r>
            <a:r>
              <a:rPr lang="zh-CN" altLang="zh-CN" dirty="0">
                <a:solidFill>
                  <a:schemeClr val="bg2">
                    <a:lumMod val="25000"/>
                  </a:schemeClr>
                </a:solidFill>
              </a:rPr>
              <a:t>被包含文件通常是以</a:t>
            </a:r>
            <a:r>
              <a:rPr lang="en-US" altLang="zh-CN" dirty="0">
                <a:solidFill>
                  <a:schemeClr val="bg2">
                    <a:lumMod val="25000"/>
                  </a:schemeClr>
                </a:solidFill>
              </a:rPr>
              <a:t>.h</a:t>
            </a:r>
            <a:r>
              <a:rPr lang="zh-CN" altLang="zh-CN" dirty="0">
                <a:solidFill>
                  <a:schemeClr val="bg2">
                    <a:lumMod val="25000"/>
                  </a:schemeClr>
                </a:solidFill>
              </a:rPr>
              <a:t>作为文件扩展名，称为头文件</a:t>
            </a:r>
            <a:r>
              <a:rPr lang="zh-CN" altLang="zh-CN" dirty="0" smtClean="0">
                <a:solidFill>
                  <a:schemeClr val="bg2">
                    <a:lumMod val="25000"/>
                  </a:schemeClr>
                </a:solidFill>
              </a:rPr>
              <a:t>。</a:t>
            </a:r>
            <a:endParaRPr lang="zh-CN" altLang="zh-CN" dirty="0">
              <a:solidFill>
                <a:schemeClr val="bg2">
                  <a:lumMod val="25000"/>
                </a:schemeClr>
              </a:solidFill>
            </a:endParaRPr>
          </a:p>
          <a:p>
            <a:r>
              <a:rPr lang="en-US" altLang="zh-CN" dirty="0">
                <a:solidFill>
                  <a:schemeClr val="bg2">
                    <a:lumMod val="25000"/>
                  </a:schemeClr>
                </a:solidFill>
              </a:rPr>
              <a:t>  </a:t>
            </a:r>
            <a:r>
              <a:rPr lang="zh-CN" altLang="zh-CN" dirty="0" smtClean="0">
                <a:solidFill>
                  <a:schemeClr val="bg2">
                    <a:lumMod val="25000"/>
                  </a:schemeClr>
                </a:solidFill>
              </a:rPr>
              <a:t>头文件</a:t>
            </a:r>
            <a:r>
              <a:rPr lang="zh-CN" altLang="zh-CN" dirty="0">
                <a:solidFill>
                  <a:schemeClr val="bg2">
                    <a:lumMod val="25000"/>
                  </a:schemeClr>
                </a:solidFill>
              </a:rPr>
              <a:t>经常用于做一些统一的定义、声明或符号常量，以及后面会学到的结构体、链表等一些数据结构定义</a:t>
            </a:r>
            <a:r>
              <a:rPr lang="zh-CN" altLang="zh-CN"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886351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11.4.3 </a:t>
            </a:r>
            <a:r>
              <a:rPr lang="zh-CN" altLang="zh-CN" dirty="0" smtClean="0"/>
              <a:t>条件</a:t>
            </a:r>
            <a:r>
              <a:rPr lang="zh-CN" altLang="zh-CN" dirty="0" smtClean="0"/>
              <a:t>编译</a:t>
            </a:r>
            <a:endParaRPr lang="zh-CN" altLang="en-US" dirty="0"/>
          </a:p>
        </p:txBody>
      </p:sp>
      <p:sp>
        <p:nvSpPr>
          <p:cNvPr id="3" name="内容占位符 2"/>
          <p:cNvSpPr>
            <a:spLocks noGrp="1"/>
          </p:cNvSpPr>
          <p:nvPr>
            <p:ph sz="quarter" idx="10"/>
          </p:nvPr>
        </p:nvSpPr>
        <p:spPr>
          <a:xfrm>
            <a:off x="539496" y="1317813"/>
            <a:ext cx="11193880" cy="5074022"/>
          </a:xfrm>
        </p:spPr>
        <p:txBody>
          <a:bodyPr>
            <a:normAutofit fontScale="70000" lnSpcReduction="20000"/>
          </a:bodyPr>
          <a:lstStyle/>
          <a:p>
            <a:pPr>
              <a:lnSpc>
                <a:spcPct val="170000"/>
              </a:lnSpc>
            </a:pPr>
            <a:r>
              <a:rPr lang="zh-CN" altLang="zh-CN" dirty="0" smtClean="0">
                <a:solidFill>
                  <a:schemeClr val="bg2">
                    <a:lumMod val="25000"/>
                  </a:schemeClr>
                </a:solidFill>
              </a:rPr>
              <a:t>一般</a:t>
            </a:r>
            <a:r>
              <a:rPr lang="zh-CN" altLang="zh-CN" dirty="0">
                <a:solidFill>
                  <a:schemeClr val="bg2">
                    <a:lumMod val="25000"/>
                  </a:schemeClr>
                </a:solidFill>
              </a:rPr>
              <a:t>的程序经过编译后，程序中所有的</a:t>
            </a:r>
            <a:r>
              <a:rPr lang="en-US" altLang="zh-CN" dirty="0">
                <a:solidFill>
                  <a:schemeClr val="bg2">
                    <a:lumMod val="25000"/>
                  </a:schemeClr>
                </a:solidFill>
              </a:rPr>
              <a:t>C</a:t>
            </a:r>
            <a:r>
              <a:rPr lang="zh-CN" altLang="zh-CN" dirty="0">
                <a:solidFill>
                  <a:schemeClr val="bg2">
                    <a:lumMod val="25000"/>
                  </a:schemeClr>
                </a:solidFill>
              </a:rPr>
              <a:t>语句都生成到目标程序中，如果只想把源程序中一部分语句生成目标代码，可以使用条件编译</a:t>
            </a:r>
            <a:r>
              <a:rPr lang="zh-CN" altLang="zh-CN" dirty="0" smtClean="0">
                <a:solidFill>
                  <a:schemeClr val="bg2">
                    <a:lumMod val="25000"/>
                  </a:schemeClr>
                </a:solidFill>
              </a:rPr>
              <a:t>。</a:t>
            </a:r>
            <a:endParaRPr lang="en-US" altLang="zh-CN" dirty="0" smtClean="0">
              <a:solidFill>
                <a:schemeClr val="bg2">
                  <a:lumMod val="25000"/>
                </a:schemeClr>
              </a:solidFill>
            </a:endParaRPr>
          </a:p>
          <a:p>
            <a:pPr>
              <a:lnSpc>
                <a:spcPct val="170000"/>
              </a:lnSpc>
            </a:pPr>
            <a:r>
              <a:rPr lang="zh-CN" altLang="zh-CN" dirty="0" smtClean="0">
                <a:solidFill>
                  <a:schemeClr val="bg2">
                    <a:lumMod val="25000"/>
                  </a:schemeClr>
                </a:solidFill>
              </a:rPr>
              <a:t>例如</a:t>
            </a:r>
            <a:r>
              <a:rPr lang="zh-CN" altLang="zh-CN" dirty="0">
                <a:solidFill>
                  <a:schemeClr val="bg2">
                    <a:lumMod val="25000"/>
                  </a:schemeClr>
                </a:solidFill>
              </a:rPr>
              <a:t>：</a:t>
            </a:r>
          </a:p>
          <a:p>
            <a:pPr marL="0" indent="0">
              <a:lnSpc>
                <a:spcPct val="170000"/>
              </a:lnSpc>
              <a:buNone/>
            </a:pPr>
            <a:r>
              <a:rPr lang="en-US" altLang="zh-CN" dirty="0">
                <a:solidFill>
                  <a:schemeClr val="bg2">
                    <a:lumMod val="25000"/>
                  </a:schemeClr>
                </a:solidFill>
              </a:rPr>
              <a:t>      #define  FLAG 1</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#if FLAG</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a:t>
            </a:r>
            <a:r>
              <a:rPr lang="zh-CN" altLang="zh-CN" dirty="0">
                <a:solidFill>
                  <a:schemeClr val="bg2">
                    <a:lumMod val="25000"/>
                  </a:schemeClr>
                </a:solidFill>
              </a:rPr>
              <a:t>程序段</a:t>
            </a:r>
            <a:r>
              <a:rPr lang="en-US" altLang="zh-CN" dirty="0">
                <a:solidFill>
                  <a:schemeClr val="bg2">
                    <a:lumMod val="25000"/>
                  </a:schemeClr>
                </a:solidFill>
              </a:rPr>
              <a:t>1</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#else</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a:t>
            </a:r>
            <a:r>
              <a:rPr lang="zh-CN" altLang="zh-CN" dirty="0">
                <a:solidFill>
                  <a:schemeClr val="bg2">
                    <a:lumMod val="25000"/>
                  </a:schemeClr>
                </a:solidFill>
              </a:rPr>
              <a:t>程序段</a:t>
            </a:r>
            <a:r>
              <a:rPr lang="en-US" altLang="zh-CN" dirty="0">
                <a:solidFill>
                  <a:schemeClr val="bg2">
                    <a:lumMod val="25000"/>
                  </a:schemeClr>
                </a:solidFill>
              </a:rPr>
              <a:t>2</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a:t>
            </a:r>
            <a:r>
              <a:rPr lang="en-US" altLang="zh-CN" dirty="0" err="1">
                <a:solidFill>
                  <a:schemeClr val="bg2">
                    <a:lumMod val="25000"/>
                  </a:schemeClr>
                </a:solidFill>
              </a:rPr>
              <a:t>endif</a:t>
            </a:r>
            <a:endParaRPr lang="zh-CN" altLang="zh-CN" dirty="0">
              <a:solidFill>
                <a:schemeClr val="bg2">
                  <a:lumMod val="25000"/>
                </a:schemeClr>
              </a:solidFill>
            </a:endParaRPr>
          </a:p>
          <a:p>
            <a:pPr>
              <a:lnSpc>
                <a:spcPct val="170000"/>
              </a:lnSpc>
            </a:pPr>
            <a:r>
              <a:rPr lang="zh-CN" altLang="zh-CN" dirty="0" smtClean="0">
                <a:solidFill>
                  <a:schemeClr val="bg2">
                    <a:lumMod val="25000"/>
                  </a:schemeClr>
                </a:solidFill>
              </a:rPr>
              <a:t>程序段</a:t>
            </a:r>
            <a:r>
              <a:rPr lang="en-US" altLang="zh-CN" dirty="0">
                <a:solidFill>
                  <a:schemeClr val="bg2">
                    <a:lumMod val="25000"/>
                  </a:schemeClr>
                </a:solidFill>
              </a:rPr>
              <a:t>1</a:t>
            </a:r>
            <a:r>
              <a:rPr lang="zh-CN" altLang="zh-CN" dirty="0">
                <a:solidFill>
                  <a:schemeClr val="bg2">
                    <a:lumMod val="25000"/>
                  </a:schemeClr>
                </a:solidFill>
              </a:rPr>
              <a:t>和程序段</a:t>
            </a:r>
            <a:r>
              <a:rPr lang="en-US" altLang="zh-CN" dirty="0">
                <a:solidFill>
                  <a:schemeClr val="bg2">
                    <a:lumMod val="25000"/>
                  </a:schemeClr>
                </a:solidFill>
              </a:rPr>
              <a:t>2</a:t>
            </a:r>
            <a:r>
              <a:rPr lang="zh-CN" altLang="zh-CN" dirty="0">
                <a:solidFill>
                  <a:schemeClr val="bg2">
                    <a:lumMod val="25000"/>
                  </a:schemeClr>
                </a:solidFill>
              </a:rPr>
              <a:t>只有一个会被生成到目标程序中，由于</a:t>
            </a:r>
            <a:r>
              <a:rPr lang="en-US" altLang="zh-CN" dirty="0">
                <a:solidFill>
                  <a:schemeClr val="bg2">
                    <a:lumMod val="25000"/>
                  </a:schemeClr>
                </a:solidFill>
              </a:rPr>
              <a:t>FLAG</a:t>
            </a:r>
            <a:r>
              <a:rPr lang="zh-CN" altLang="zh-CN" dirty="0">
                <a:solidFill>
                  <a:schemeClr val="bg2">
                    <a:lumMod val="25000"/>
                  </a:schemeClr>
                </a:solidFill>
              </a:rPr>
              <a:t>被定义为</a:t>
            </a:r>
            <a:r>
              <a:rPr lang="en-US" altLang="zh-CN" dirty="0">
                <a:solidFill>
                  <a:schemeClr val="bg2">
                    <a:lumMod val="25000"/>
                  </a:schemeClr>
                </a:solidFill>
              </a:rPr>
              <a:t>1</a:t>
            </a:r>
            <a:r>
              <a:rPr lang="zh-CN" altLang="zh-CN" dirty="0">
                <a:solidFill>
                  <a:schemeClr val="bg2">
                    <a:lumMod val="25000"/>
                  </a:schemeClr>
                </a:solidFill>
              </a:rPr>
              <a:t>，编译预处理程序选择程序段</a:t>
            </a:r>
            <a:r>
              <a:rPr lang="en-US" altLang="zh-CN" dirty="0">
                <a:solidFill>
                  <a:schemeClr val="bg2">
                    <a:lumMod val="25000"/>
                  </a:schemeClr>
                </a:solidFill>
              </a:rPr>
              <a:t>1</a:t>
            </a:r>
            <a:r>
              <a:rPr lang="zh-CN" altLang="zh-CN" dirty="0">
                <a:solidFill>
                  <a:schemeClr val="bg2">
                    <a:lumMod val="25000"/>
                  </a:schemeClr>
                </a:solidFill>
              </a:rPr>
              <a:t>编译；若</a:t>
            </a:r>
            <a:r>
              <a:rPr lang="en-US" altLang="zh-CN" dirty="0">
                <a:solidFill>
                  <a:schemeClr val="bg2">
                    <a:lumMod val="25000"/>
                  </a:schemeClr>
                </a:solidFill>
              </a:rPr>
              <a:t>FLAG</a:t>
            </a:r>
            <a:r>
              <a:rPr lang="zh-CN" altLang="zh-CN" dirty="0">
                <a:solidFill>
                  <a:schemeClr val="bg2">
                    <a:lumMod val="25000"/>
                  </a:schemeClr>
                </a:solidFill>
              </a:rPr>
              <a:t>改为</a:t>
            </a:r>
            <a:r>
              <a:rPr lang="en-US" altLang="zh-CN" dirty="0">
                <a:solidFill>
                  <a:schemeClr val="bg2">
                    <a:lumMod val="25000"/>
                  </a:schemeClr>
                </a:solidFill>
              </a:rPr>
              <a:t>0</a:t>
            </a:r>
            <a:r>
              <a:rPr lang="zh-CN" altLang="zh-CN" dirty="0">
                <a:solidFill>
                  <a:schemeClr val="bg2">
                    <a:lumMod val="25000"/>
                  </a:schemeClr>
                </a:solidFill>
              </a:rPr>
              <a:t>，编译预处理程序选择程序段</a:t>
            </a:r>
            <a:r>
              <a:rPr lang="en-US" altLang="zh-CN" dirty="0">
                <a:solidFill>
                  <a:schemeClr val="bg2">
                    <a:lumMod val="25000"/>
                  </a:schemeClr>
                </a:solidFill>
              </a:rPr>
              <a:t>2</a:t>
            </a:r>
            <a:r>
              <a:rPr lang="zh-CN" altLang="zh-CN" dirty="0">
                <a:solidFill>
                  <a:schemeClr val="bg2">
                    <a:lumMod val="25000"/>
                  </a:schemeClr>
                </a:solidFill>
              </a:rPr>
              <a:t>编译。</a:t>
            </a:r>
          </a:p>
          <a:p>
            <a:pPr>
              <a:lnSpc>
                <a:spcPct val="170000"/>
              </a:lnSpc>
            </a:pPr>
            <a:r>
              <a:rPr lang="zh-CN" altLang="zh-CN" dirty="0" smtClean="0">
                <a:solidFill>
                  <a:schemeClr val="bg2">
                    <a:lumMod val="25000"/>
                  </a:schemeClr>
                </a:solidFill>
              </a:rPr>
              <a:t>条件</a:t>
            </a:r>
            <a:r>
              <a:rPr lang="zh-CN" altLang="zh-CN" dirty="0">
                <a:solidFill>
                  <a:schemeClr val="bg2">
                    <a:lumMod val="25000"/>
                  </a:schemeClr>
                </a:solidFill>
              </a:rPr>
              <a:t>编译指令均以</a:t>
            </a:r>
            <a:r>
              <a:rPr lang="en-US" altLang="zh-CN" dirty="0">
                <a:solidFill>
                  <a:schemeClr val="bg2">
                    <a:lumMod val="25000"/>
                  </a:schemeClr>
                </a:solidFill>
              </a:rPr>
              <a:t>#</a:t>
            </a:r>
            <a:r>
              <a:rPr lang="zh-CN" altLang="zh-CN" dirty="0">
                <a:solidFill>
                  <a:schemeClr val="bg2">
                    <a:lumMod val="25000"/>
                  </a:schemeClr>
                </a:solidFill>
              </a:rPr>
              <a:t>开头，其意义与</a:t>
            </a:r>
            <a:r>
              <a:rPr lang="en-US" altLang="zh-CN" dirty="0">
                <a:solidFill>
                  <a:schemeClr val="bg2">
                    <a:lumMod val="25000"/>
                  </a:schemeClr>
                </a:solidFill>
              </a:rPr>
              <a:t>C</a:t>
            </a:r>
            <a:r>
              <a:rPr lang="zh-CN" altLang="zh-CN" dirty="0">
                <a:solidFill>
                  <a:schemeClr val="bg2">
                    <a:lumMod val="25000"/>
                  </a:schemeClr>
                </a:solidFill>
              </a:rPr>
              <a:t>语言的</a:t>
            </a:r>
            <a:r>
              <a:rPr lang="en-US" altLang="zh-CN" dirty="0">
                <a:solidFill>
                  <a:schemeClr val="bg2">
                    <a:lumMod val="25000"/>
                  </a:schemeClr>
                </a:solidFill>
              </a:rPr>
              <a:t>if-else</a:t>
            </a:r>
            <a:r>
              <a:rPr lang="zh-CN" altLang="zh-CN" dirty="0">
                <a:solidFill>
                  <a:schemeClr val="bg2">
                    <a:lumMod val="25000"/>
                  </a:schemeClr>
                </a:solidFill>
              </a:rPr>
              <a:t>语句完全不同。</a:t>
            </a:r>
            <a:r>
              <a:rPr lang="en-US" altLang="zh-CN" dirty="0">
                <a:solidFill>
                  <a:schemeClr val="bg2">
                    <a:lumMod val="25000"/>
                  </a:schemeClr>
                </a:solidFill>
              </a:rPr>
              <a:t>C</a:t>
            </a:r>
            <a:r>
              <a:rPr lang="zh-CN" altLang="zh-CN" dirty="0">
                <a:solidFill>
                  <a:schemeClr val="bg2">
                    <a:lumMod val="25000"/>
                  </a:schemeClr>
                </a:solidFill>
              </a:rPr>
              <a:t>语句</a:t>
            </a:r>
            <a:r>
              <a:rPr lang="en-US" altLang="zh-CN" dirty="0">
                <a:solidFill>
                  <a:schemeClr val="bg2">
                    <a:lumMod val="25000"/>
                  </a:schemeClr>
                </a:solidFill>
              </a:rPr>
              <a:t>if-else</a:t>
            </a:r>
            <a:r>
              <a:rPr lang="zh-CN" altLang="zh-CN" dirty="0">
                <a:solidFill>
                  <a:schemeClr val="bg2">
                    <a:lumMod val="25000"/>
                  </a:schemeClr>
                </a:solidFill>
              </a:rPr>
              <a:t>的</a:t>
            </a:r>
            <a:r>
              <a:rPr lang="en-US" altLang="zh-CN" dirty="0">
                <a:solidFill>
                  <a:schemeClr val="bg2">
                    <a:lumMod val="25000"/>
                  </a:schemeClr>
                </a:solidFill>
              </a:rPr>
              <a:t>2</a:t>
            </a:r>
            <a:r>
              <a:rPr lang="zh-CN" altLang="zh-CN" dirty="0">
                <a:solidFill>
                  <a:schemeClr val="bg2">
                    <a:lumMod val="25000"/>
                  </a:schemeClr>
                </a:solidFill>
              </a:rPr>
              <a:t>个分支程序段都会被生成到目标程序中，由程序运行时根据条件决定执行哪一段；而条件编译</a:t>
            </a:r>
            <a:r>
              <a:rPr lang="en-US" altLang="zh-CN" dirty="0">
                <a:solidFill>
                  <a:schemeClr val="bg2">
                    <a:lumMod val="25000"/>
                  </a:schemeClr>
                </a:solidFill>
              </a:rPr>
              <a:t>#if-#else-#</a:t>
            </a:r>
            <a:r>
              <a:rPr lang="en-US" altLang="zh-CN" dirty="0" err="1">
                <a:solidFill>
                  <a:schemeClr val="bg2">
                    <a:lumMod val="25000"/>
                  </a:schemeClr>
                </a:solidFill>
              </a:rPr>
              <a:t>endif</a:t>
            </a:r>
            <a:r>
              <a:rPr lang="zh-CN" altLang="zh-CN" dirty="0">
                <a:solidFill>
                  <a:schemeClr val="bg2">
                    <a:lumMod val="25000"/>
                  </a:schemeClr>
                </a:solidFill>
              </a:rPr>
              <a:t>不仅形式不同，而且它起作用的时刻在编译预处理的时候。一旦经过处理后，只有一段程序生成到目标代码中，另一段被舍弃。</a:t>
            </a:r>
            <a:r>
              <a:rPr lang="en-US" altLang="zh-CN" dirty="0">
                <a:solidFill>
                  <a:schemeClr val="bg2">
                    <a:lumMod val="25000"/>
                  </a:schemeClr>
                </a:solidFill>
              </a:rPr>
              <a:t>#if</a:t>
            </a:r>
            <a:r>
              <a:rPr lang="zh-CN" altLang="zh-CN" dirty="0">
                <a:solidFill>
                  <a:schemeClr val="bg2">
                    <a:lumMod val="25000"/>
                  </a:schemeClr>
                </a:solidFill>
              </a:rPr>
              <a:t>后的条件只能是宏名，不能是表达式，因为在编译预处理时无法计算表达式，必须在程序运行时才能计算</a:t>
            </a:r>
            <a:r>
              <a:rPr lang="zh-CN"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14698869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normAutofit/>
          </a:bodyPr>
          <a:lstStyle/>
          <a:p>
            <a:pPr rtl="0"/>
            <a:r>
              <a:rPr lang="zh-CN" altLang="en-US" dirty="0" smtClean="0">
                <a:cs typeface="Segoe UI Light" panose="020B0502040204020203" pitchFamily="34" charset="0"/>
              </a:rPr>
              <a:t>作业</a:t>
            </a:r>
            <a:endParaRPr lang="zh-CN" altLang="en-US" dirty="0">
              <a:cs typeface="Segoe UI Light" panose="020B0502040204020203" pitchFamily="34" charset="0"/>
            </a:endParaRPr>
          </a:p>
        </p:txBody>
      </p:sp>
      <p:sp>
        <p:nvSpPr>
          <p:cNvPr id="5" name="内容占位符 4"/>
          <p:cNvSpPr>
            <a:spLocks noGrp="1"/>
          </p:cNvSpPr>
          <p:nvPr>
            <p:ph sz="half" idx="4294967295"/>
          </p:nvPr>
        </p:nvSpPr>
        <p:spPr>
          <a:xfrm>
            <a:off x="541611" y="2614427"/>
            <a:ext cx="11328336" cy="3978275"/>
          </a:xfrm>
        </p:spPr>
        <p:txBody>
          <a:bodyPr rtlCol="0">
            <a:normAutofit/>
          </a:bodyPr>
          <a:lstStyle/>
          <a:p>
            <a:pPr marL="0" indent="0" rtl="0">
              <a:lnSpc>
                <a:spcPts val="3600"/>
              </a:lnSpc>
              <a:spcAft>
                <a:spcPts val="0"/>
              </a:spcAft>
              <a:buNone/>
            </a:pPr>
            <a:r>
              <a:rPr lang="zh-CN" altLang="en-US" sz="2000" dirty="0" smtClean="0">
                <a:cs typeface="Segoe UI Light" panose="020B0502040204020203" pitchFamily="34" charset="0"/>
              </a:rPr>
              <a:t>习题</a:t>
            </a:r>
            <a:r>
              <a:rPr lang="en-US" altLang="zh-CN" sz="2000" dirty="0" smtClean="0">
                <a:cs typeface="Segoe UI Light" panose="020B0502040204020203" pitchFamily="34" charset="0"/>
              </a:rPr>
              <a:t>11</a:t>
            </a:r>
            <a:r>
              <a:rPr lang="zh-CN" altLang="en-US" sz="2000" dirty="0" smtClean="0">
                <a:cs typeface="Segoe UI Light" panose="020B0502040204020203" pitchFamily="34" charset="0"/>
              </a:rPr>
              <a:t>：</a:t>
            </a:r>
            <a:endParaRPr lang="zh-CN" altLang="en-US" sz="2000" dirty="0">
              <a:cs typeface="Segoe UI Light" panose="020B0502040204020203" pitchFamily="34" charset="0"/>
            </a:endParaRP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11.1.1 </a:t>
            </a:r>
            <a:r>
              <a:rPr lang="zh-CN" altLang="zh-CN" dirty="0" smtClean="0"/>
              <a:t>局部变量</a:t>
            </a:r>
            <a:r>
              <a:rPr lang="zh-CN" altLang="zh-CN" dirty="0"/>
              <a:t>及其</a:t>
            </a:r>
            <a:r>
              <a:rPr lang="zh-CN" altLang="zh-CN" dirty="0" smtClean="0"/>
              <a:t>作用域</a:t>
            </a:r>
            <a:endParaRPr lang="zh-CN" altLang="en-US" dirty="0"/>
          </a:p>
        </p:txBody>
      </p:sp>
      <p:sp>
        <p:nvSpPr>
          <p:cNvPr id="3" name="内容占位符 2"/>
          <p:cNvSpPr>
            <a:spLocks noGrp="1"/>
          </p:cNvSpPr>
          <p:nvPr>
            <p:ph sz="quarter" idx="10"/>
          </p:nvPr>
        </p:nvSpPr>
        <p:spPr/>
        <p:txBody>
          <a:bodyPr>
            <a:normAutofit/>
          </a:bodyPr>
          <a:lstStyle/>
          <a:p>
            <a:r>
              <a:rPr lang="zh-CN" altLang="zh-CN" dirty="0" smtClean="0">
                <a:solidFill>
                  <a:schemeClr val="bg2">
                    <a:lumMod val="25000"/>
                  </a:schemeClr>
                </a:solidFill>
                <a:cs typeface="+mj-cs"/>
              </a:rPr>
              <a:t>局部变量</a:t>
            </a:r>
            <a:r>
              <a:rPr lang="zh-CN" altLang="zh-CN" dirty="0">
                <a:solidFill>
                  <a:schemeClr val="bg2">
                    <a:lumMod val="25000"/>
                  </a:schemeClr>
                </a:solidFill>
                <a:cs typeface="+mj-cs"/>
              </a:rPr>
              <a:t>又称为内部变量，它是在语句块（包括函数体、分支语句和循环体）内定义的变量，其作用域是从定义的位置开始，语句块结束为止。</a:t>
            </a:r>
          </a:p>
          <a:p>
            <a:r>
              <a:rPr lang="zh-CN" altLang="zh-CN" dirty="0">
                <a:solidFill>
                  <a:schemeClr val="bg2">
                    <a:lumMod val="25000"/>
                  </a:schemeClr>
                </a:solidFill>
                <a:cs typeface="+mj-cs"/>
              </a:rPr>
              <a:t>注意：</a:t>
            </a:r>
          </a:p>
          <a:p>
            <a:pPr>
              <a:buFont typeface="Wingdings" panose="05000000000000000000" pitchFamily="2" charset="2"/>
              <a:buChar char="Ø"/>
            </a:pPr>
            <a:r>
              <a:rPr lang="en-US" altLang="zh-CN" dirty="0">
                <a:solidFill>
                  <a:schemeClr val="bg2">
                    <a:lumMod val="25000"/>
                  </a:schemeClr>
                </a:solidFill>
                <a:cs typeface="+mj-cs"/>
              </a:rPr>
              <a:t>1.</a:t>
            </a:r>
            <a:r>
              <a:rPr lang="zh-CN" altLang="zh-CN" dirty="0">
                <a:solidFill>
                  <a:schemeClr val="bg2">
                    <a:lumMod val="25000"/>
                  </a:schemeClr>
                </a:solidFill>
                <a:cs typeface="+mj-cs"/>
              </a:rPr>
              <a:t>主函数</a:t>
            </a:r>
            <a:r>
              <a:rPr lang="en-US" altLang="zh-CN" dirty="0">
                <a:solidFill>
                  <a:schemeClr val="bg2">
                    <a:lumMod val="25000"/>
                  </a:schemeClr>
                </a:solidFill>
                <a:cs typeface="+mj-cs"/>
              </a:rPr>
              <a:t>main</a:t>
            </a:r>
            <a:r>
              <a:rPr lang="zh-CN" altLang="zh-CN" dirty="0">
                <a:solidFill>
                  <a:schemeClr val="bg2">
                    <a:lumMod val="25000"/>
                  </a:schemeClr>
                </a:solidFill>
                <a:cs typeface="+mj-cs"/>
              </a:rPr>
              <a:t>（）中定义的变量只在主函数中有效。不会因为变量是在主函数中定义而对整个文件有效，且主函数也不能使用其它函数中定义的变量。</a:t>
            </a:r>
          </a:p>
          <a:p>
            <a:pPr>
              <a:buFont typeface="Wingdings" panose="05000000000000000000" pitchFamily="2" charset="2"/>
              <a:buChar char="Ø"/>
            </a:pPr>
            <a:r>
              <a:rPr lang="en-US" altLang="zh-CN" dirty="0">
                <a:solidFill>
                  <a:schemeClr val="bg2">
                    <a:lumMod val="25000"/>
                  </a:schemeClr>
                </a:solidFill>
                <a:cs typeface="+mj-cs"/>
              </a:rPr>
              <a:t>2.</a:t>
            </a:r>
            <a:r>
              <a:rPr lang="zh-CN" altLang="zh-CN" dirty="0">
                <a:solidFill>
                  <a:schemeClr val="bg2">
                    <a:lumMod val="25000"/>
                  </a:schemeClr>
                </a:solidFill>
                <a:cs typeface="+mj-cs"/>
              </a:rPr>
              <a:t>形参也是局部变量，因为形参的作用域仅限于该函数内部，其它函数可以调用该函数，但不能引用该函数的形参。</a:t>
            </a:r>
          </a:p>
          <a:p>
            <a:pPr>
              <a:buFont typeface="Wingdings" panose="05000000000000000000" pitchFamily="2" charset="2"/>
              <a:buChar char="Ø"/>
            </a:pPr>
            <a:r>
              <a:rPr lang="en-US" altLang="zh-CN" dirty="0">
                <a:solidFill>
                  <a:schemeClr val="bg2">
                    <a:lumMod val="25000"/>
                  </a:schemeClr>
                </a:solidFill>
                <a:cs typeface="+mj-cs"/>
              </a:rPr>
              <a:t>3.</a:t>
            </a:r>
            <a:r>
              <a:rPr lang="zh-CN" altLang="zh-CN" dirty="0">
                <a:solidFill>
                  <a:schemeClr val="bg2">
                    <a:lumMod val="25000"/>
                  </a:schemeClr>
                </a:solidFill>
                <a:cs typeface="+mj-cs"/>
              </a:rPr>
              <a:t>不同函数可以使用名称相同的变量，它们代表不同的对象，彼此互不干扰。</a:t>
            </a:r>
          </a:p>
          <a:p>
            <a:pPr>
              <a:buFont typeface="Wingdings" panose="05000000000000000000" pitchFamily="2" charset="2"/>
              <a:buChar char="Ø"/>
            </a:pPr>
            <a:r>
              <a:rPr lang="en-US" altLang="zh-CN" dirty="0">
                <a:solidFill>
                  <a:schemeClr val="bg2">
                    <a:lumMod val="25000"/>
                  </a:schemeClr>
                </a:solidFill>
                <a:cs typeface="+mj-cs"/>
              </a:rPr>
              <a:t>4.</a:t>
            </a:r>
            <a:r>
              <a:rPr lang="zh-CN" altLang="zh-CN" dirty="0">
                <a:solidFill>
                  <a:schemeClr val="bg2">
                    <a:lumMod val="25000"/>
                  </a:schemeClr>
                </a:solidFill>
                <a:cs typeface="+mj-cs"/>
              </a:rPr>
              <a:t>在一个函数内部，复合语句中也可以定义变量，这类变量只在该复合语句中有效。</a:t>
            </a:r>
          </a:p>
          <a:p>
            <a:endParaRPr lang="zh-CN" altLang="en-US" dirty="0"/>
          </a:p>
        </p:txBody>
      </p:sp>
    </p:spTree>
    <p:extLst>
      <p:ext uri="{BB962C8B-B14F-4D97-AF65-F5344CB8AC3E}">
        <p14:creationId xmlns:p14="http://schemas.microsoft.com/office/powerpoint/2010/main" val="1898656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11.1.2 </a:t>
            </a:r>
            <a:r>
              <a:rPr lang="zh-CN" altLang="zh-CN" dirty="0" smtClean="0"/>
              <a:t>全局变量</a:t>
            </a:r>
            <a:r>
              <a:rPr lang="zh-CN" altLang="zh-CN" dirty="0"/>
              <a:t>及其</a:t>
            </a:r>
            <a:r>
              <a:rPr lang="zh-CN" altLang="zh-CN" dirty="0" smtClean="0"/>
              <a:t>作用域</a:t>
            </a:r>
            <a:endParaRPr lang="zh-CN" altLang="en-US" dirty="0"/>
          </a:p>
        </p:txBody>
      </p:sp>
      <p:sp>
        <p:nvSpPr>
          <p:cNvPr id="3" name="内容占位符 2"/>
          <p:cNvSpPr>
            <a:spLocks noGrp="1"/>
          </p:cNvSpPr>
          <p:nvPr>
            <p:ph sz="quarter" idx="10"/>
          </p:nvPr>
        </p:nvSpPr>
        <p:spPr/>
        <p:txBody>
          <a:bodyPr/>
          <a:lstStyle/>
          <a:p>
            <a:r>
              <a:rPr lang="zh-CN" altLang="zh-CN" dirty="0" smtClean="0">
                <a:solidFill>
                  <a:schemeClr val="bg2">
                    <a:lumMod val="25000"/>
                  </a:schemeClr>
                </a:solidFill>
                <a:cs typeface="+mj-cs"/>
              </a:rPr>
              <a:t>全局变量</a:t>
            </a:r>
            <a:r>
              <a:rPr lang="zh-CN" altLang="en-US" dirty="0" smtClean="0">
                <a:solidFill>
                  <a:schemeClr val="bg2">
                    <a:lumMod val="25000"/>
                  </a:schemeClr>
                </a:solidFill>
                <a:cs typeface="+mj-cs"/>
              </a:rPr>
              <a:t>：</a:t>
            </a:r>
            <a:r>
              <a:rPr lang="zh-CN" altLang="zh-CN" dirty="0" smtClean="0">
                <a:solidFill>
                  <a:schemeClr val="bg2">
                    <a:lumMod val="25000"/>
                  </a:schemeClr>
                </a:solidFill>
                <a:cs typeface="+mj-cs"/>
              </a:rPr>
              <a:t>不在</a:t>
            </a:r>
            <a:r>
              <a:rPr lang="zh-CN" altLang="zh-CN" dirty="0">
                <a:solidFill>
                  <a:schemeClr val="bg2">
                    <a:lumMod val="25000"/>
                  </a:schemeClr>
                </a:solidFill>
                <a:cs typeface="+mj-cs"/>
              </a:rPr>
              <a:t>任何语句块内定义的变量，称为全局变量，全局变量又称为外部变量</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全局变量</a:t>
            </a:r>
            <a:r>
              <a:rPr lang="zh-CN" altLang="zh-CN" dirty="0">
                <a:solidFill>
                  <a:schemeClr val="bg2">
                    <a:lumMod val="25000"/>
                  </a:schemeClr>
                </a:solidFill>
                <a:cs typeface="+mj-cs"/>
              </a:rPr>
              <a:t>的</a:t>
            </a:r>
            <a:r>
              <a:rPr lang="zh-CN" altLang="zh-CN" dirty="0" smtClean="0">
                <a:solidFill>
                  <a:schemeClr val="bg2">
                    <a:lumMod val="25000"/>
                  </a:schemeClr>
                </a:solidFill>
                <a:cs typeface="+mj-cs"/>
              </a:rPr>
              <a:t>作用域</a:t>
            </a:r>
            <a:r>
              <a:rPr lang="zh-CN" altLang="en-US" dirty="0" smtClean="0">
                <a:solidFill>
                  <a:schemeClr val="bg2">
                    <a:lumMod val="25000"/>
                  </a:schemeClr>
                </a:solidFill>
                <a:cs typeface="+mj-cs"/>
              </a:rPr>
              <a:t>：</a:t>
            </a:r>
            <a:r>
              <a:rPr lang="zh-CN" altLang="zh-CN" dirty="0" smtClean="0">
                <a:solidFill>
                  <a:schemeClr val="bg2">
                    <a:lumMod val="25000"/>
                  </a:schemeClr>
                </a:solidFill>
                <a:cs typeface="+mj-cs"/>
              </a:rPr>
              <a:t>为</a:t>
            </a:r>
            <a:r>
              <a:rPr lang="zh-CN" altLang="zh-CN" dirty="0">
                <a:solidFill>
                  <a:schemeClr val="bg2">
                    <a:lumMod val="25000"/>
                  </a:schemeClr>
                </a:solidFill>
                <a:cs typeface="+mj-cs"/>
              </a:rPr>
              <a:t>整个程序文件，即全局变量在程序的所有位置均有效。因为假如把整个程序看作一个大语句块，按照变量作用域规则，在与</a:t>
            </a:r>
            <a:r>
              <a:rPr lang="en-US" altLang="zh-CN" dirty="0">
                <a:solidFill>
                  <a:schemeClr val="bg2">
                    <a:lumMod val="25000"/>
                  </a:schemeClr>
                </a:solidFill>
                <a:cs typeface="+mj-cs"/>
              </a:rPr>
              <a:t>main</a:t>
            </a:r>
            <a:r>
              <a:rPr lang="zh-CN" altLang="zh-CN" dirty="0">
                <a:solidFill>
                  <a:schemeClr val="bg2">
                    <a:lumMod val="25000"/>
                  </a:schemeClr>
                </a:solidFill>
                <a:cs typeface="+mj-cs"/>
              </a:rPr>
              <a:t>（）平行的位置即不在任何语句块内定义的变量，就应该在程序的所有位置都有效。</a:t>
            </a:r>
          </a:p>
          <a:p>
            <a:r>
              <a:rPr lang="zh-CN" altLang="zh-CN" dirty="0" smtClean="0">
                <a:solidFill>
                  <a:schemeClr val="bg2">
                    <a:lumMod val="25000"/>
                  </a:schemeClr>
                </a:solidFill>
                <a:cs typeface="+mj-cs"/>
              </a:rPr>
              <a:t>全局变量</a:t>
            </a:r>
            <a:r>
              <a:rPr lang="zh-CN" altLang="zh-CN" dirty="0">
                <a:solidFill>
                  <a:schemeClr val="bg2">
                    <a:lumMod val="25000"/>
                  </a:schemeClr>
                </a:solidFill>
                <a:cs typeface="+mj-cs"/>
              </a:rPr>
              <a:t>从程序运行开始起就占据内存空间，仅在程序结束时才将其占用的内存空间</a:t>
            </a:r>
            <a:r>
              <a:rPr lang="zh-CN" altLang="zh-CN" dirty="0" smtClean="0">
                <a:solidFill>
                  <a:schemeClr val="bg2">
                    <a:lumMod val="25000"/>
                  </a:schemeClr>
                </a:solidFill>
                <a:cs typeface="+mj-cs"/>
              </a:rPr>
              <a:t>释放</a:t>
            </a:r>
            <a:r>
              <a:rPr lang="zh-CN" altLang="en-US"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所谓</a:t>
            </a:r>
            <a:r>
              <a:rPr lang="zh-CN" altLang="zh-CN" dirty="0">
                <a:solidFill>
                  <a:schemeClr val="bg2">
                    <a:lumMod val="25000"/>
                  </a:schemeClr>
                </a:solidFill>
                <a:cs typeface="+mj-cs"/>
              </a:rPr>
              <a:t>释放内存，就是将内存空间中的值恢复为随机值（即乱码）</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由于</a:t>
            </a:r>
            <a:r>
              <a:rPr lang="zh-CN" altLang="zh-CN" dirty="0">
                <a:solidFill>
                  <a:schemeClr val="bg2">
                    <a:lumMod val="25000"/>
                  </a:schemeClr>
                </a:solidFill>
                <a:cs typeface="+mj-cs"/>
              </a:rPr>
              <a:t>全局变量的作用域是整个程序，在程序运行期间始终占据着内存，因此在程序运行期间的任何时刻，在程序的任何地方，都可以访问全局变量的值。</a:t>
            </a:r>
          </a:p>
          <a:p>
            <a:endParaRPr lang="zh-CN" altLang="en-US" dirty="0"/>
          </a:p>
        </p:txBody>
      </p:sp>
    </p:spTree>
    <p:extLst>
      <p:ext uri="{BB962C8B-B14F-4D97-AF65-F5344CB8AC3E}">
        <p14:creationId xmlns:p14="http://schemas.microsoft.com/office/powerpoint/2010/main" val="3688598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92500" lnSpcReduction="20000"/>
          </a:bodyPr>
          <a:lstStyle/>
          <a:p>
            <a:r>
              <a:rPr lang="zh-CN" altLang="zh-CN" dirty="0">
                <a:solidFill>
                  <a:schemeClr val="bg2">
                    <a:lumMod val="25000"/>
                  </a:schemeClr>
                </a:solidFill>
                <a:cs typeface="+mj-cs"/>
              </a:rPr>
              <a:t>注意：</a:t>
            </a:r>
          </a:p>
          <a:p>
            <a:pPr marL="0" indent="0">
              <a:buNone/>
            </a:pPr>
            <a:r>
              <a:rPr lang="en-US" altLang="zh-CN" dirty="0">
                <a:solidFill>
                  <a:schemeClr val="bg2">
                    <a:lumMod val="25000"/>
                  </a:schemeClr>
                </a:solidFill>
                <a:cs typeface="+mj-cs"/>
              </a:rPr>
              <a:t>1.</a:t>
            </a:r>
            <a:r>
              <a:rPr lang="zh-CN" altLang="zh-CN" dirty="0">
                <a:solidFill>
                  <a:schemeClr val="bg2">
                    <a:lumMod val="25000"/>
                  </a:schemeClr>
                </a:solidFill>
                <a:cs typeface="+mj-cs"/>
              </a:rPr>
              <a:t>设置全局变量可以加强函数间数据的联系。由于在同一个程序文件中所有函数都可以引用全局变量的值，因此在一个函数中改变全局变量的值能影响其它函数，这相当于在各个函数间建立了数值传递的通道。函数调用只能有一个返回值，而通过全局变量可以得到多个返回值。</a:t>
            </a:r>
          </a:p>
          <a:p>
            <a:pPr marL="0" indent="0">
              <a:buNone/>
            </a:pPr>
            <a:r>
              <a:rPr lang="en-US" altLang="zh-CN" dirty="0">
                <a:solidFill>
                  <a:schemeClr val="bg2">
                    <a:lumMod val="25000"/>
                  </a:schemeClr>
                </a:solidFill>
                <a:cs typeface="+mj-cs"/>
              </a:rPr>
              <a:t>2.</a:t>
            </a:r>
            <a:r>
              <a:rPr lang="zh-CN" altLang="zh-CN" dirty="0">
                <a:solidFill>
                  <a:schemeClr val="bg2">
                    <a:lumMod val="25000"/>
                  </a:schemeClr>
                </a:solidFill>
                <a:cs typeface="+mj-cs"/>
              </a:rPr>
              <a:t>全局变量在整个程序执行过程中都占用存储单元，而不是在需要时才开辟内存单元，因此使用过多的全局变量会影响程序的清晰度和通用性。</a:t>
            </a:r>
          </a:p>
          <a:p>
            <a:pPr marL="0" indent="0">
              <a:buNone/>
            </a:pPr>
            <a:r>
              <a:rPr lang="en-US" altLang="zh-CN" dirty="0">
                <a:solidFill>
                  <a:schemeClr val="bg2">
                    <a:lumMod val="25000"/>
                  </a:schemeClr>
                </a:solidFill>
                <a:cs typeface="+mj-cs"/>
              </a:rPr>
              <a:t>3.</a:t>
            </a:r>
            <a:r>
              <a:rPr lang="zh-CN" altLang="zh-CN" dirty="0">
                <a:solidFill>
                  <a:schemeClr val="bg2">
                    <a:lumMod val="25000"/>
                  </a:schemeClr>
                </a:solidFill>
                <a:cs typeface="+mj-cs"/>
              </a:rPr>
              <a:t>在同一个程序文件中，若全局变量与局部变量同名，则在局部变量的作用范围内，全局变量会被“屏蔽”，而不起作用。</a:t>
            </a:r>
          </a:p>
          <a:p>
            <a:pPr marL="0" indent="0">
              <a:buNone/>
            </a:pPr>
            <a:r>
              <a:rPr lang="en-US" altLang="zh-CN" dirty="0">
                <a:solidFill>
                  <a:schemeClr val="bg2">
                    <a:lumMod val="25000"/>
                  </a:schemeClr>
                </a:solidFill>
                <a:cs typeface="+mj-cs"/>
              </a:rPr>
              <a:t>4.</a:t>
            </a:r>
            <a:r>
              <a:rPr lang="zh-CN" altLang="zh-CN" dirty="0">
                <a:solidFill>
                  <a:schemeClr val="bg2">
                    <a:lumMod val="25000"/>
                  </a:schemeClr>
                </a:solidFill>
                <a:cs typeface="+mj-cs"/>
              </a:rPr>
              <a:t>如果变量的类型固定，并只有有限的几个地方需要修改它的值，而且这个变量的值经常被程序中多个模块和函数使用，大多数地方只是读取它的值，而不修改它的值，那么这时比较适合将这个变量定义为全局变量</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pPr marL="0" indent="0">
              <a:buNone/>
            </a:pPr>
            <a:r>
              <a:rPr lang="en-US" altLang="zh-CN" dirty="0" smtClean="0">
                <a:solidFill>
                  <a:schemeClr val="bg2">
                    <a:lumMod val="25000"/>
                  </a:schemeClr>
                </a:solidFill>
              </a:rPr>
              <a:t>5</a:t>
            </a:r>
            <a:r>
              <a:rPr lang="en-US" altLang="zh-CN" dirty="0">
                <a:solidFill>
                  <a:schemeClr val="bg2">
                    <a:lumMod val="25000"/>
                  </a:schemeClr>
                </a:solidFill>
              </a:rPr>
              <a:t>.</a:t>
            </a:r>
            <a:r>
              <a:rPr lang="zh-CN" altLang="zh-CN" dirty="0">
                <a:solidFill>
                  <a:schemeClr val="bg2">
                    <a:lumMod val="25000"/>
                  </a:schemeClr>
                </a:solidFill>
              </a:rPr>
              <a:t>全局变量破坏了函数的封闭性，因此建议尽量不要使用全局变量，不得不使用时一定要严格限制。</a:t>
            </a:r>
          </a:p>
          <a:p>
            <a:pPr marL="0" indent="0">
              <a:buNone/>
            </a:pPr>
            <a:endParaRPr lang="zh-CN" altLang="zh-CN" dirty="0">
              <a:solidFill>
                <a:schemeClr val="bg2">
                  <a:lumMod val="25000"/>
                </a:schemeClr>
              </a:solidFill>
              <a:cs typeface="+mj-cs"/>
            </a:endParaRPr>
          </a:p>
          <a:p>
            <a:endParaRPr lang="zh-CN" altLang="en-US" dirty="0"/>
          </a:p>
        </p:txBody>
      </p:sp>
    </p:spTree>
    <p:extLst>
      <p:ext uri="{BB962C8B-B14F-4D97-AF65-F5344CB8AC3E}">
        <p14:creationId xmlns:p14="http://schemas.microsoft.com/office/powerpoint/2010/main" val="1865316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例</a:t>
            </a:r>
            <a:r>
              <a:rPr lang="en-US" altLang="zh-CN" dirty="0"/>
              <a:t>11.1 </a:t>
            </a:r>
            <a:r>
              <a:rPr lang="zh-CN" altLang="zh-CN" dirty="0"/>
              <a:t>局部变量与全局变量示例</a:t>
            </a:r>
            <a:r>
              <a:rPr lang="zh-CN" altLang="zh-CN" dirty="0" smtClean="0"/>
              <a:t>。</a:t>
            </a:r>
            <a:endParaRPr lang="zh-CN" altLang="en-US" dirty="0"/>
          </a:p>
        </p:txBody>
      </p:sp>
      <p:sp>
        <p:nvSpPr>
          <p:cNvPr id="3" name="内容占位符 2"/>
          <p:cNvSpPr>
            <a:spLocks noGrp="1"/>
          </p:cNvSpPr>
          <p:nvPr>
            <p:ph sz="quarter" idx="10"/>
          </p:nvPr>
        </p:nvSpPr>
        <p:spPr>
          <a:xfrm>
            <a:off x="539496" y="1308847"/>
            <a:ext cx="6067492" cy="4957482"/>
          </a:xfrm>
        </p:spPr>
        <p:txBody>
          <a:bodyPr>
            <a:noAutofit/>
          </a:bodyPr>
          <a:lstStyle/>
          <a:p>
            <a:pPr marL="0" indent="0">
              <a:buNone/>
            </a:pPr>
            <a:r>
              <a:rPr lang="en-US" altLang="zh-CN" sz="1400" dirty="0" smtClean="0">
                <a:solidFill>
                  <a:schemeClr val="bg2">
                    <a:lumMod val="25000"/>
                  </a:schemeClr>
                </a:solidFill>
              </a:rPr>
              <a:t>#</a:t>
            </a:r>
            <a:r>
              <a:rPr lang="en-US" altLang="zh-CN" sz="1400" dirty="0">
                <a:solidFill>
                  <a:schemeClr val="bg2">
                    <a:lumMod val="25000"/>
                  </a:schemeClr>
                </a:solidFill>
              </a:rPr>
              <a:t>include&lt;</a:t>
            </a:r>
            <a:r>
              <a:rPr lang="en-US" altLang="zh-CN" sz="1400" dirty="0" err="1">
                <a:solidFill>
                  <a:schemeClr val="bg2">
                    <a:lumMod val="25000"/>
                  </a:schemeClr>
                </a:solidFill>
              </a:rPr>
              <a:t>stdio.h</a:t>
            </a:r>
            <a:r>
              <a:rPr lang="en-US" altLang="zh-CN" sz="1400" dirty="0">
                <a:solidFill>
                  <a:schemeClr val="bg2">
                    <a:lumMod val="25000"/>
                  </a:schemeClr>
                </a:solidFill>
              </a:rPr>
              <a:t>&gt;</a:t>
            </a:r>
            <a:endParaRPr lang="zh-CN" altLang="zh-CN" sz="1400" dirty="0">
              <a:solidFill>
                <a:schemeClr val="bg2">
                  <a:lumMod val="25000"/>
                </a:schemeClr>
              </a:solidFill>
            </a:endParaRPr>
          </a:p>
          <a:p>
            <a:pPr marL="0" indent="0">
              <a:buNone/>
            </a:pPr>
            <a:r>
              <a:rPr lang="en-US" altLang="zh-CN" sz="1400" dirty="0" err="1">
                <a:solidFill>
                  <a:schemeClr val="bg2">
                    <a:lumMod val="25000"/>
                  </a:schemeClr>
                </a:solidFill>
              </a:rPr>
              <a:t>int</a:t>
            </a:r>
            <a:r>
              <a:rPr lang="en-US" altLang="zh-CN" sz="1400" dirty="0">
                <a:solidFill>
                  <a:schemeClr val="bg2">
                    <a:lumMod val="25000"/>
                  </a:schemeClr>
                </a:solidFill>
              </a:rPr>
              <a:t> a=10,b=20;                     </a:t>
            </a:r>
            <a:r>
              <a:rPr lang="en-US" altLang="zh-CN" sz="1400" dirty="0" smtClean="0">
                <a:solidFill>
                  <a:schemeClr val="bg2">
                    <a:lumMod val="25000"/>
                  </a:schemeClr>
                </a:solidFill>
              </a:rPr>
              <a:t>       </a:t>
            </a:r>
            <a:r>
              <a:rPr lang="en-US" altLang="zh-CN" sz="1400" dirty="0">
                <a:solidFill>
                  <a:schemeClr val="bg2">
                    <a:lumMod val="25000"/>
                  </a:schemeClr>
                </a:solidFill>
              </a:rPr>
              <a:t>/*</a:t>
            </a:r>
            <a:r>
              <a:rPr lang="zh-CN" altLang="zh-CN" sz="1400" dirty="0">
                <a:solidFill>
                  <a:schemeClr val="bg2">
                    <a:lumMod val="25000"/>
                  </a:schemeClr>
                </a:solidFill>
              </a:rPr>
              <a:t>定义全局变量</a:t>
            </a:r>
            <a:r>
              <a:rPr lang="en-US" altLang="zh-CN" sz="1400" dirty="0">
                <a:solidFill>
                  <a:schemeClr val="bg2">
                    <a:lumMod val="25000"/>
                  </a:schemeClr>
                </a:solidFill>
              </a:rPr>
              <a:t>a</a:t>
            </a:r>
            <a:r>
              <a:rPr lang="zh-CN" altLang="zh-CN" sz="1400" dirty="0">
                <a:solidFill>
                  <a:schemeClr val="bg2">
                    <a:lumMod val="25000"/>
                  </a:schemeClr>
                </a:solidFill>
              </a:rPr>
              <a:t>、</a:t>
            </a:r>
            <a:r>
              <a:rPr lang="en-US" altLang="zh-CN" sz="1400" dirty="0">
                <a:solidFill>
                  <a:schemeClr val="bg2">
                    <a:lumMod val="25000"/>
                  </a:schemeClr>
                </a:solidFill>
              </a:rPr>
              <a:t>b</a:t>
            </a:r>
            <a:r>
              <a:rPr lang="zh-CN" altLang="zh-CN" sz="1400" dirty="0">
                <a:solidFill>
                  <a:schemeClr val="bg2">
                    <a:lumMod val="25000"/>
                  </a:schemeClr>
                </a:solidFill>
              </a:rPr>
              <a:t>并赋初值</a:t>
            </a:r>
            <a:r>
              <a:rPr lang="en-US" altLang="zh-CN" sz="1400" dirty="0">
                <a:solidFill>
                  <a:schemeClr val="bg2">
                    <a:lumMod val="25000"/>
                  </a:schemeClr>
                </a:solidFill>
              </a:rPr>
              <a:t>10</a:t>
            </a:r>
            <a:r>
              <a:rPr lang="zh-CN" altLang="zh-CN" sz="1400" dirty="0">
                <a:solidFill>
                  <a:schemeClr val="bg2">
                    <a:lumMod val="25000"/>
                  </a:schemeClr>
                </a:solidFill>
              </a:rPr>
              <a:t>、</a:t>
            </a:r>
            <a:r>
              <a:rPr lang="en-US" altLang="zh-CN" sz="1400" dirty="0">
                <a:solidFill>
                  <a:schemeClr val="bg2">
                    <a:lumMod val="25000"/>
                  </a:schemeClr>
                </a:solidFill>
              </a:rPr>
              <a:t>20*/</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void fun</a:t>
            </a:r>
            <a:r>
              <a:rPr lang="zh-CN" altLang="zh-CN" sz="1400" dirty="0">
                <a:solidFill>
                  <a:schemeClr val="bg2">
                    <a:lumMod val="25000"/>
                  </a:schemeClr>
                </a:solidFill>
              </a:rPr>
              <a:t>（</a:t>
            </a:r>
            <a:r>
              <a:rPr lang="en-US" altLang="zh-CN" sz="1400" dirty="0" err="1">
                <a:solidFill>
                  <a:schemeClr val="bg2">
                    <a:lumMod val="25000"/>
                  </a:schemeClr>
                </a:solidFill>
              </a:rPr>
              <a:t>int</a:t>
            </a:r>
            <a:r>
              <a:rPr lang="en-US" altLang="zh-CN" sz="1400" dirty="0">
                <a:solidFill>
                  <a:schemeClr val="bg2">
                    <a:lumMod val="25000"/>
                  </a:schemeClr>
                </a:solidFill>
              </a:rPr>
              <a:t> </a:t>
            </a:r>
            <a:r>
              <a:rPr lang="en-US" altLang="zh-CN" sz="1400" dirty="0" err="1">
                <a:solidFill>
                  <a:schemeClr val="bg2">
                    <a:lumMod val="25000"/>
                  </a:schemeClr>
                </a:solidFill>
              </a:rPr>
              <a:t>a,int</a:t>
            </a:r>
            <a:r>
              <a:rPr lang="en-US" altLang="zh-CN" sz="1400" dirty="0">
                <a:solidFill>
                  <a:schemeClr val="bg2">
                    <a:lumMod val="25000"/>
                  </a:schemeClr>
                </a:solidFill>
              </a:rPr>
              <a:t> b</a:t>
            </a:r>
            <a:r>
              <a:rPr lang="zh-CN" altLang="zh-CN" sz="1400" dirty="0">
                <a:solidFill>
                  <a:schemeClr val="bg2">
                    <a:lumMod val="25000"/>
                  </a:schemeClr>
                </a:solidFill>
              </a:rPr>
              <a:t>）</a:t>
            </a:r>
            <a:r>
              <a:rPr lang="en-US" altLang="zh-CN" sz="1400" dirty="0">
                <a:solidFill>
                  <a:schemeClr val="bg2">
                    <a:lumMod val="25000"/>
                  </a:schemeClr>
                </a:solidFill>
              </a:rPr>
              <a:t>              </a:t>
            </a:r>
            <a:r>
              <a:rPr lang="en-US" altLang="zh-CN" sz="1400" dirty="0" smtClean="0">
                <a:solidFill>
                  <a:schemeClr val="bg2">
                    <a:lumMod val="25000"/>
                  </a:schemeClr>
                </a:solidFill>
              </a:rPr>
              <a:t>   </a:t>
            </a:r>
            <a:r>
              <a:rPr lang="en-US" altLang="zh-CN" sz="1400" dirty="0">
                <a:solidFill>
                  <a:schemeClr val="bg2">
                    <a:lumMod val="25000"/>
                  </a:schemeClr>
                </a:solidFill>
              </a:rPr>
              <a:t>/*</a:t>
            </a:r>
            <a:r>
              <a:rPr lang="zh-CN" altLang="zh-CN" sz="1400" dirty="0">
                <a:solidFill>
                  <a:schemeClr val="bg2">
                    <a:lumMod val="25000"/>
                  </a:schemeClr>
                </a:solidFill>
              </a:rPr>
              <a:t>定义局部变量</a:t>
            </a:r>
            <a:r>
              <a:rPr lang="en-US" altLang="zh-CN" sz="1400" dirty="0">
                <a:solidFill>
                  <a:schemeClr val="bg2">
                    <a:lumMod val="25000"/>
                  </a:schemeClr>
                </a:solidFill>
              </a:rPr>
              <a:t>a</a:t>
            </a:r>
            <a:r>
              <a:rPr lang="zh-CN" altLang="zh-CN" sz="1400" dirty="0">
                <a:solidFill>
                  <a:schemeClr val="bg2">
                    <a:lumMod val="25000"/>
                  </a:schemeClr>
                </a:solidFill>
              </a:rPr>
              <a:t>、</a:t>
            </a:r>
            <a:r>
              <a:rPr lang="en-US" altLang="zh-CN" sz="1400" dirty="0">
                <a:solidFill>
                  <a:schemeClr val="bg2">
                    <a:lumMod val="25000"/>
                  </a:schemeClr>
                </a:solidFill>
              </a:rPr>
              <a:t>b</a:t>
            </a:r>
            <a:r>
              <a:rPr lang="zh-CN" altLang="zh-CN" sz="1400" dirty="0">
                <a:solidFill>
                  <a:schemeClr val="bg2">
                    <a:lumMod val="25000"/>
                  </a:schemeClr>
                </a:solidFill>
              </a:rPr>
              <a:t>为函数</a:t>
            </a:r>
            <a:r>
              <a:rPr lang="en-US" altLang="zh-CN" sz="1400" dirty="0">
                <a:solidFill>
                  <a:schemeClr val="bg2">
                    <a:lumMod val="25000"/>
                  </a:schemeClr>
                </a:solidFill>
              </a:rPr>
              <a:t>fun</a:t>
            </a:r>
            <a:r>
              <a:rPr lang="zh-CN" altLang="zh-CN" sz="1400" dirty="0">
                <a:solidFill>
                  <a:schemeClr val="bg2">
                    <a:lumMod val="25000"/>
                  </a:schemeClr>
                </a:solidFill>
              </a:rPr>
              <a:t>的形参</a:t>
            </a:r>
            <a:r>
              <a:rPr lang="en-US" altLang="zh-CN" sz="1400" dirty="0">
                <a:solidFill>
                  <a:schemeClr val="bg2">
                    <a:lumMod val="25000"/>
                  </a:schemeClr>
                </a:solidFill>
              </a:rPr>
              <a:t>*/</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   </a:t>
            </a:r>
            <a:r>
              <a:rPr lang="en-US" altLang="zh-CN" sz="1400" dirty="0" err="1">
                <a:solidFill>
                  <a:schemeClr val="bg2">
                    <a:lumMod val="25000"/>
                  </a:schemeClr>
                </a:solidFill>
              </a:rPr>
              <a:t>printf</a:t>
            </a:r>
            <a:r>
              <a:rPr lang="zh-CN" altLang="zh-CN" sz="1400" dirty="0">
                <a:solidFill>
                  <a:schemeClr val="bg2">
                    <a:lumMod val="25000"/>
                  </a:schemeClr>
                </a:solidFill>
              </a:rPr>
              <a:t>（</a:t>
            </a:r>
            <a:r>
              <a:rPr lang="en-US" altLang="zh-CN" sz="1400" dirty="0">
                <a:solidFill>
                  <a:schemeClr val="bg2">
                    <a:lumMod val="25000"/>
                  </a:schemeClr>
                </a:solidFill>
              </a:rPr>
              <a:t>"%d</a:t>
            </a:r>
            <a:r>
              <a:rPr lang="zh-CN" altLang="zh-CN" sz="1400" dirty="0">
                <a:solidFill>
                  <a:schemeClr val="bg2">
                    <a:lumMod val="25000"/>
                  </a:schemeClr>
                </a:solidFill>
              </a:rPr>
              <a:t>，</a:t>
            </a:r>
            <a:r>
              <a:rPr lang="en-US" altLang="zh-CN" sz="1400" dirty="0">
                <a:solidFill>
                  <a:schemeClr val="bg2">
                    <a:lumMod val="25000"/>
                  </a:schemeClr>
                </a:solidFill>
              </a:rPr>
              <a:t>%d\n",</a:t>
            </a:r>
            <a:r>
              <a:rPr lang="en-US" altLang="zh-CN" sz="1400" dirty="0" err="1">
                <a:solidFill>
                  <a:schemeClr val="bg2">
                    <a:lumMod val="25000"/>
                  </a:schemeClr>
                </a:solidFill>
              </a:rPr>
              <a:t>a,b</a:t>
            </a:r>
            <a:r>
              <a:rPr lang="zh-CN" altLang="zh-CN" sz="1400" dirty="0">
                <a:solidFill>
                  <a:schemeClr val="bg2">
                    <a:lumMod val="25000"/>
                  </a:schemeClr>
                </a:solidFill>
              </a:rPr>
              <a:t>）</a:t>
            </a:r>
            <a:r>
              <a:rPr lang="en-US" altLang="zh-CN" sz="1400" dirty="0">
                <a:solidFill>
                  <a:schemeClr val="bg2">
                    <a:lumMod val="25000"/>
                  </a:schemeClr>
                </a:solidFill>
              </a:rPr>
              <a:t>;     </a:t>
            </a:r>
            <a:r>
              <a:rPr lang="en-US" altLang="zh-CN" sz="1400" dirty="0" smtClean="0">
                <a:solidFill>
                  <a:schemeClr val="bg2">
                    <a:lumMod val="25000"/>
                  </a:schemeClr>
                </a:solidFill>
              </a:rPr>
              <a:t>   </a:t>
            </a:r>
            <a:r>
              <a:rPr lang="en-US" altLang="zh-CN" sz="1400" dirty="0">
                <a:solidFill>
                  <a:schemeClr val="bg2">
                    <a:lumMod val="25000"/>
                  </a:schemeClr>
                </a:solidFill>
              </a:rPr>
              <a:t>/*</a:t>
            </a:r>
            <a:r>
              <a:rPr lang="zh-CN" altLang="zh-CN" sz="1400" dirty="0">
                <a:solidFill>
                  <a:schemeClr val="bg2">
                    <a:lumMod val="25000"/>
                  </a:schemeClr>
                </a:solidFill>
              </a:rPr>
              <a:t>输出形参（局部变量）</a:t>
            </a:r>
            <a:r>
              <a:rPr lang="en-US" altLang="zh-CN" sz="1400" dirty="0">
                <a:solidFill>
                  <a:schemeClr val="bg2">
                    <a:lumMod val="25000"/>
                  </a:schemeClr>
                </a:solidFill>
              </a:rPr>
              <a:t>a</a:t>
            </a:r>
            <a:r>
              <a:rPr lang="zh-CN" altLang="zh-CN" sz="1400" dirty="0">
                <a:solidFill>
                  <a:schemeClr val="bg2">
                    <a:lumMod val="25000"/>
                  </a:schemeClr>
                </a:solidFill>
              </a:rPr>
              <a:t>、</a:t>
            </a:r>
            <a:r>
              <a:rPr lang="en-US" altLang="zh-CN" sz="1400" dirty="0">
                <a:solidFill>
                  <a:schemeClr val="bg2">
                    <a:lumMod val="25000"/>
                  </a:schemeClr>
                </a:solidFill>
              </a:rPr>
              <a:t>b</a:t>
            </a:r>
            <a:r>
              <a:rPr lang="zh-CN" altLang="zh-CN" sz="1400" dirty="0">
                <a:solidFill>
                  <a:schemeClr val="bg2">
                    <a:lumMod val="25000"/>
                  </a:schemeClr>
                </a:solidFill>
              </a:rPr>
              <a:t>的值</a:t>
            </a:r>
            <a:r>
              <a:rPr lang="en-US" altLang="zh-CN" sz="1400" dirty="0">
                <a:solidFill>
                  <a:schemeClr val="bg2">
                    <a:lumMod val="25000"/>
                  </a:schemeClr>
                </a:solidFill>
              </a:rPr>
              <a:t>*/</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    return 0;</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a:t>
            </a:r>
            <a:endParaRPr lang="zh-CN" altLang="zh-CN" sz="1400" dirty="0">
              <a:solidFill>
                <a:schemeClr val="bg2">
                  <a:lumMod val="25000"/>
                </a:schemeClr>
              </a:solidFill>
            </a:endParaRPr>
          </a:p>
          <a:p>
            <a:pPr marL="0" indent="0">
              <a:buNone/>
            </a:pPr>
            <a:r>
              <a:rPr lang="en-US" altLang="zh-CN" sz="1400" dirty="0" err="1">
                <a:solidFill>
                  <a:schemeClr val="bg2">
                    <a:lumMod val="25000"/>
                  </a:schemeClr>
                </a:solidFill>
              </a:rPr>
              <a:t>int</a:t>
            </a:r>
            <a:r>
              <a:rPr lang="en-US" altLang="zh-CN" sz="1400" dirty="0">
                <a:solidFill>
                  <a:schemeClr val="bg2">
                    <a:lumMod val="25000"/>
                  </a:schemeClr>
                </a:solidFill>
              </a:rPr>
              <a:t> main</a:t>
            </a:r>
            <a:r>
              <a:rPr lang="zh-CN" altLang="zh-CN" sz="1400" dirty="0">
                <a:solidFill>
                  <a:schemeClr val="bg2">
                    <a:lumMod val="25000"/>
                  </a:schemeClr>
                </a:solidFill>
              </a:rPr>
              <a:t>（）</a:t>
            </a:r>
          </a:p>
          <a:p>
            <a:pPr marL="0" indent="0">
              <a:buNone/>
            </a:pPr>
            <a:r>
              <a:rPr lang="en-US" altLang="zh-CN" sz="1400" dirty="0">
                <a:solidFill>
                  <a:schemeClr val="bg2">
                    <a:lumMod val="25000"/>
                  </a:schemeClr>
                </a:solidFill>
              </a:rPr>
              <a:t>{   </a:t>
            </a:r>
            <a:r>
              <a:rPr lang="en-US" altLang="zh-CN" sz="1400" dirty="0" err="1">
                <a:solidFill>
                  <a:schemeClr val="bg2">
                    <a:lumMod val="25000"/>
                  </a:schemeClr>
                </a:solidFill>
              </a:rPr>
              <a:t>printf</a:t>
            </a:r>
            <a:r>
              <a:rPr lang="zh-CN" altLang="zh-CN" sz="1400" dirty="0">
                <a:solidFill>
                  <a:schemeClr val="bg2">
                    <a:lumMod val="25000"/>
                  </a:schemeClr>
                </a:solidFill>
              </a:rPr>
              <a:t>（</a:t>
            </a:r>
            <a:r>
              <a:rPr lang="en-US" altLang="zh-CN" sz="1400" dirty="0">
                <a:solidFill>
                  <a:schemeClr val="bg2">
                    <a:lumMod val="25000"/>
                  </a:schemeClr>
                </a:solidFill>
              </a:rPr>
              <a:t>"%d</a:t>
            </a:r>
            <a:r>
              <a:rPr lang="zh-CN" altLang="zh-CN" sz="1400" dirty="0">
                <a:solidFill>
                  <a:schemeClr val="bg2">
                    <a:lumMod val="25000"/>
                  </a:schemeClr>
                </a:solidFill>
              </a:rPr>
              <a:t>，</a:t>
            </a:r>
            <a:r>
              <a:rPr lang="en-US" altLang="zh-CN" sz="1400" dirty="0">
                <a:solidFill>
                  <a:schemeClr val="bg2">
                    <a:lumMod val="25000"/>
                  </a:schemeClr>
                </a:solidFill>
              </a:rPr>
              <a:t>%d\n",</a:t>
            </a:r>
            <a:r>
              <a:rPr lang="en-US" altLang="zh-CN" sz="1400" dirty="0" err="1">
                <a:solidFill>
                  <a:schemeClr val="bg2">
                    <a:lumMod val="25000"/>
                  </a:schemeClr>
                </a:solidFill>
              </a:rPr>
              <a:t>a,b</a:t>
            </a:r>
            <a:r>
              <a:rPr lang="zh-CN" altLang="zh-CN" sz="1400" dirty="0">
                <a:solidFill>
                  <a:schemeClr val="bg2">
                    <a:lumMod val="25000"/>
                  </a:schemeClr>
                </a:solidFill>
              </a:rPr>
              <a:t>）</a:t>
            </a:r>
            <a:r>
              <a:rPr lang="en-US" altLang="zh-CN" sz="1400" dirty="0">
                <a:solidFill>
                  <a:schemeClr val="bg2">
                    <a:lumMod val="25000"/>
                  </a:schemeClr>
                </a:solidFill>
              </a:rPr>
              <a:t>;           /*</a:t>
            </a:r>
            <a:r>
              <a:rPr lang="zh-CN" altLang="zh-CN" sz="1400" dirty="0">
                <a:solidFill>
                  <a:schemeClr val="bg2">
                    <a:lumMod val="25000"/>
                  </a:schemeClr>
                </a:solidFill>
              </a:rPr>
              <a:t>输出全局变量</a:t>
            </a:r>
            <a:r>
              <a:rPr lang="en-US" altLang="zh-CN" sz="1400" dirty="0">
                <a:solidFill>
                  <a:schemeClr val="bg2">
                    <a:lumMod val="25000"/>
                  </a:schemeClr>
                </a:solidFill>
              </a:rPr>
              <a:t>a</a:t>
            </a:r>
            <a:r>
              <a:rPr lang="zh-CN" altLang="zh-CN" sz="1400" dirty="0">
                <a:solidFill>
                  <a:schemeClr val="bg2">
                    <a:lumMod val="25000"/>
                  </a:schemeClr>
                </a:solidFill>
              </a:rPr>
              <a:t>、</a:t>
            </a:r>
            <a:r>
              <a:rPr lang="en-US" altLang="zh-CN" sz="1400" dirty="0">
                <a:solidFill>
                  <a:schemeClr val="bg2">
                    <a:lumMod val="25000"/>
                  </a:schemeClr>
                </a:solidFill>
              </a:rPr>
              <a:t>b</a:t>
            </a:r>
            <a:r>
              <a:rPr lang="zh-CN" altLang="zh-CN" sz="1400" dirty="0">
                <a:solidFill>
                  <a:schemeClr val="bg2">
                    <a:lumMod val="25000"/>
                  </a:schemeClr>
                </a:solidFill>
              </a:rPr>
              <a:t>的值</a:t>
            </a:r>
            <a:r>
              <a:rPr lang="en-US" altLang="zh-CN" sz="1400" dirty="0">
                <a:solidFill>
                  <a:schemeClr val="bg2">
                    <a:lumMod val="25000"/>
                  </a:schemeClr>
                </a:solidFill>
              </a:rPr>
              <a:t>*/</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    </a:t>
            </a:r>
            <a:r>
              <a:rPr lang="en-US" altLang="zh-CN" sz="1400" dirty="0" err="1">
                <a:solidFill>
                  <a:schemeClr val="bg2">
                    <a:lumMod val="25000"/>
                  </a:schemeClr>
                </a:solidFill>
              </a:rPr>
              <a:t>int</a:t>
            </a:r>
            <a:r>
              <a:rPr lang="en-US" altLang="zh-CN" sz="1400" dirty="0">
                <a:solidFill>
                  <a:schemeClr val="bg2">
                    <a:lumMod val="25000"/>
                  </a:schemeClr>
                </a:solidFill>
              </a:rPr>
              <a:t> a=5;                           /*</a:t>
            </a:r>
            <a:r>
              <a:rPr lang="zh-CN" altLang="zh-CN" sz="1400" dirty="0">
                <a:solidFill>
                  <a:schemeClr val="bg2">
                    <a:lumMod val="25000"/>
                  </a:schemeClr>
                </a:solidFill>
              </a:rPr>
              <a:t>定义局部变量</a:t>
            </a:r>
            <a:r>
              <a:rPr lang="en-US" altLang="zh-CN" sz="1400" dirty="0">
                <a:solidFill>
                  <a:schemeClr val="bg2">
                    <a:lumMod val="25000"/>
                  </a:schemeClr>
                </a:solidFill>
              </a:rPr>
              <a:t>a</a:t>
            </a:r>
            <a:r>
              <a:rPr lang="zh-CN" altLang="zh-CN" sz="1400" dirty="0">
                <a:solidFill>
                  <a:schemeClr val="bg2">
                    <a:lumMod val="25000"/>
                  </a:schemeClr>
                </a:solidFill>
              </a:rPr>
              <a:t>并赋初值</a:t>
            </a:r>
            <a:r>
              <a:rPr lang="en-US" altLang="zh-CN" sz="1400" dirty="0">
                <a:solidFill>
                  <a:schemeClr val="bg2">
                    <a:lumMod val="25000"/>
                  </a:schemeClr>
                </a:solidFill>
              </a:rPr>
              <a:t>5*/</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    fun</a:t>
            </a:r>
            <a:r>
              <a:rPr lang="zh-CN" altLang="zh-CN" sz="1400" dirty="0">
                <a:solidFill>
                  <a:schemeClr val="bg2">
                    <a:lumMod val="25000"/>
                  </a:schemeClr>
                </a:solidFill>
              </a:rPr>
              <a:t>（</a:t>
            </a:r>
            <a:r>
              <a:rPr lang="en-US" altLang="zh-CN" sz="1400" dirty="0" err="1">
                <a:solidFill>
                  <a:schemeClr val="bg2">
                    <a:lumMod val="25000"/>
                  </a:schemeClr>
                </a:solidFill>
              </a:rPr>
              <a:t>a,b</a:t>
            </a:r>
            <a:r>
              <a:rPr lang="zh-CN" altLang="zh-CN" sz="1400" dirty="0">
                <a:solidFill>
                  <a:schemeClr val="bg2">
                    <a:lumMod val="25000"/>
                  </a:schemeClr>
                </a:solidFill>
              </a:rPr>
              <a:t>）</a:t>
            </a:r>
            <a:r>
              <a:rPr lang="en-US" altLang="zh-CN" sz="1400" dirty="0">
                <a:solidFill>
                  <a:schemeClr val="bg2">
                    <a:lumMod val="25000"/>
                  </a:schemeClr>
                </a:solidFill>
              </a:rPr>
              <a:t>;                    /*</a:t>
            </a:r>
            <a:r>
              <a:rPr lang="zh-CN" altLang="zh-CN" sz="1400" dirty="0">
                <a:solidFill>
                  <a:schemeClr val="bg2">
                    <a:lumMod val="25000"/>
                  </a:schemeClr>
                </a:solidFill>
              </a:rPr>
              <a:t>局部变量</a:t>
            </a:r>
            <a:r>
              <a:rPr lang="en-US" altLang="zh-CN" sz="1400" dirty="0">
                <a:solidFill>
                  <a:schemeClr val="bg2">
                    <a:lumMod val="25000"/>
                  </a:schemeClr>
                </a:solidFill>
              </a:rPr>
              <a:t>a</a:t>
            </a:r>
            <a:r>
              <a:rPr lang="zh-CN" altLang="zh-CN" sz="1400" dirty="0">
                <a:solidFill>
                  <a:schemeClr val="bg2">
                    <a:lumMod val="25000"/>
                  </a:schemeClr>
                </a:solidFill>
              </a:rPr>
              <a:t>和全局变量</a:t>
            </a:r>
            <a:r>
              <a:rPr lang="en-US" altLang="zh-CN" sz="1400" dirty="0">
                <a:solidFill>
                  <a:schemeClr val="bg2">
                    <a:lumMod val="25000"/>
                  </a:schemeClr>
                </a:solidFill>
              </a:rPr>
              <a:t>b</a:t>
            </a:r>
            <a:r>
              <a:rPr lang="zh-CN" altLang="zh-CN" sz="1400" dirty="0">
                <a:solidFill>
                  <a:schemeClr val="bg2">
                    <a:lumMod val="25000"/>
                  </a:schemeClr>
                </a:solidFill>
              </a:rPr>
              <a:t>作为函数</a:t>
            </a:r>
            <a:r>
              <a:rPr lang="en-US" altLang="zh-CN" sz="1400" dirty="0">
                <a:solidFill>
                  <a:schemeClr val="bg2">
                    <a:lumMod val="25000"/>
                  </a:schemeClr>
                </a:solidFill>
              </a:rPr>
              <a:t>fun</a:t>
            </a:r>
            <a:r>
              <a:rPr lang="zh-CN" altLang="zh-CN" sz="1400" dirty="0">
                <a:solidFill>
                  <a:schemeClr val="bg2">
                    <a:lumMod val="25000"/>
                  </a:schemeClr>
                </a:solidFill>
              </a:rPr>
              <a:t>的实参</a:t>
            </a:r>
            <a:r>
              <a:rPr lang="en-US" altLang="zh-CN" sz="1400" dirty="0">
                <a:solidFill>
                  <a:schemeClr val="bg2">
                    <a:lumMod val="25000"/>
                  </a:schemeClr>
                </a:solidFill>
              </a:rPr>
              <a:t>*/</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    </a:t>
            </a:r>
            <a:r>
              <a:rPr lang="en-US" altLang="zh-CN" sz="1400" dirty="0" err="1">
                <a:solidFill>
                  <a:schemeClr val="bg2">
                    <a:lumMod val="25000"/>
                  </a:schemeClr>
                </a:solidFill>
              </a:rPr>
              <a:t>printf</a:t>
            </a:r>
            <a:r>
              <a:rPr lang="zh-CN" altLang="zh-CN" sz="1400" dirty="0">
                <a:solidFill>
                  <a:schemeClr val="bg2">
                    <a:lumMod val="25000"/>
                  </a:schemeClr>
                </a:solidFill>
              </a:rPr>
              <a:t>（</a:t>
            </a:r>
            <a:r>
              <a:rPr lang="en-US" altLang="zh-CN" sz="1400" dirty="0">
                <a:solidFill>
                  <a:schemeClr val="bg2">
                    <a:lumMod val="25000"/>
                  </a:schemeClr>
                </a:solidFill>
              </a:rPr>
              <a:t>"%d</a:t>
            </a:r>
            <a:r>
              <a:rPr lang="zh-CN" altLang="zh-CN" sz="1400" dirty="0">
                <a:solidFill>
                  <a:schemeClr val="bg2">
                    <a:lumMod val="25000"/>
                  </a:schemeClr>
                </a:solidFill>
              </a:rPr>
              <a:t>，</a:t>
            </a:r>
            <a:r>
              <a:rPr lang="en-US" altLang="zh-CN" sz="1400" dirty="0">
                <a:solidFill>
                  <a:schemeClr val="bg2">
                    <a:lumMod val="25000"/>
                  </a:schemeClr>
                </a:solidFill>
              </a:rPr>
              <a:t>%d\n",</a:t>
            </a:r>
            <a:r>
              <a:rPr lang="en-US" altLang="zh-CN" sz="1400" dirty="0" err="1">
                <a:solidFill>
                  <a:schemeClr val="bg2">
                    <a:lumMod val="25000"/>
                  </a:schemeClr>
                </a:solidFill>
              </a:rPr>
              <a:t>a,b</a:t>
            </a:r>
            <a:r>
              <a:rPr lang="zh-CN" altLang="zh-CN" sz="1400" dirty="0">
                <a:solidFill>
                  <a:schemeClr val="bg2">
                    <a:lumMod val="25000"/>
                  </a:schemeClr>
                </a:solidFill>
              </a:rPr>
              <a:t>）</a:t>
            </a:r>
            <a:r>
              <a:rPr lang="en-US" altLang="zh-CN" sz="1400" dirty="0">
                <a:solidFill>
                  <a:schemeClr val="bg2">
                    <a:lumMod val="25000"/>
                  </a:schemeClr>
                </a:solidFill>
              </a:rPr>
              <a:t>;          /*</a:t>
            </a:r>
            <a:r>
              <a:rPr lang="zh-CN" altLang="zh-CN" sz="1400" dirty="0">
                <a:solidFill>
                  <a:schemeClr val="bg2">
                    <a:lumMod val="25000"/>
                  </a:schemeClr>
                </a:solidFill>
              </a:rPr>
              <a:t>输出局部变量</a:t>
            </a:r>
            <a:r>
              <a:rPr lang="en-US" altLang="zh-CN" sz="1400" dirty="0">
                <a:solidFill>
                  <a:schemeClr val="bg2">
                    <a:lumMod val="25000"/>
                  </a:schemeClr>
                </a:solidFill>
              </a:rPr>
              <a:t>a</a:t>
            </a:r>
            <a:r>
              <a:rPr lang="zh-CN" altLang="zh-CN" sz="1400" dirty="0">
                <a:solidFill>
                  <a:schemeClr val="bg2">
                    <a:lumMod val="25000"/>
                  </a:schemeClr>
                </a:solidFill>
              </a:rPr>
              <a:t>、全局变量</a:t>
            </a:r>
            <a:r>
              <a:rPr lang="en-US" altLang="zh-CN" sz="1400" dirty="0">
                <a:solidFill>
                  <a:schemeClr val="bg2">
                    <a:lumMod val="25000"/>
                  </a:schemeClr>
                </a:solidFill>
              </a:rPr>
              <a:t>b*/</a:t>
            </a:r>
            <a:endParaRPr lang="zh-CN" altLang="zh-CN" sz="1400" dirty="0">
              <a:solidFill>
                <a:schemeClr val="bg2">
                  <a:lumMod val="25000"/>
                </a:schemeClr>
              </a:solidFill>
            </a:endParaRPr>
          </a:p>
          <a:p>
            <a:pPr marL="0" indent="0">
              <a:buNone/>
            </a:pPr>
            <a:r>
              <a:rPr lang="en-US" altLang="zh-CN" sz="1400" dirty="0">
                <a:solidFill>
                  <a:schemeClr val="bg2">
                    <a:lumMod val="25000"/>
                  </a:schemeClr>
                </a:solidFill>
              </a:rPr>
              <a:t>    return 0;</a:t>
            </a:r>
            <a:endParaRPr lang="zh-CN" altLang="zh-CN" sz="1400" dirty="0">
              <a:solidFill>
                <a:schemeClr val="bg2">
                  <a:lumMod val="25000"/>
                </a:schemeClr>
              </a:solidFill>
            </a:endParaRPr>
          </a:p>
          <a:p>
            <a:pPr marL="0" indent="0">
              <a:buNone/>
            </a:pPr>
            <a:r>
              <a:rPr lang="en-US" altLang="zh-CN" sz="1400" dirty="0" smtClean="0">
                <a:solidFill>
                  <a:schemeClr val="bg2">
                    <a:lumMod val="25000"/>
                  </a:schemeClr>
                </a:solidFill>
              </a:rPr>
              <a:t>}</a:t>
            </a:r>
            <a:endParaRPr lang="zh-CN" altLang="zh-CN" sz="1400" dirty="0">
              <a:solidFill>
                <a:schemeClr val="bg2">
                  <a:lumMod val="25000"/>
                </a:schemeClr>
              </a:solidFill>
            </a:endParaRPr>
          </a:p>
        </p:txBody>
      </p:sp>
      <p:sp>
        <p:nvSpPr>
          <p:cNvPr id="4" name="内容占位符 2"/>
          <p:cNvSpPr txBox="1">
            <a:spLocks/>
          </p:cNvSpPr>
          <p:nvPr/>
        </p:nvSpPr>
        <p:spPr>
          <a:xfrm>
            <a:off x="7673787" y="1308847"/>
            <a:ext cx="3845859" cy="4957482"/>
          </a:xfrm>
          <a:prstGeom prst="rect">
            <a:avLst/>
          </a:prstGeom>
        </p:spPr>
        <p:txBody>
          <a:bodyPr vert="horz" lIns="91440" tIns="45720" rIns="91440" bIns="45720" rtlCol="0">
            <a:normAutofit/>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en-US" altLang="zh-CN" sz="1400" dirty="0" smtClean="0">
                <a:solidFill>
                  <a:schemeClr val="bg2">
                    <a:lumMod val="25000"/>
                  </a:schemeClr>
                </a:solidFill>
              </a:rPr>
              <a:t> </a:t>
            </a:r>
            <a:r>
              <a:rPr lang="zh-CN" altLang="en-US" sz="1400" dirty="0" smtClean="0">
                <a:solidFill>
                  <a:schemeClr val="bg2">
                    <a:lumMod val="25000"/>
                  </a:schemeClr>
                </a:solidFill>
              </a:rPr>
              <a:t>运行结果：</a:t>
            </a:r>
          </a:p>
          <a:p>
            <a:pPr marL="0" indent="0">
              <a:buFont typeface="Wingdings" panose="05000000000000000000" pitchFamily="2" charset="2"/>
              <a:buNone/>
            </a:pPr>
            <a:r>
              <a:rPr lang="zh-CN" altLang="en-US" sz="1400" dirty="0" smtClean="0">
                <a:solidFill>
                  <a:schemeClr val="bg2">
                    <a:lumMod val="25000"/>
                  </a:schemeClr>
                </a:solidFill>
              </a:rPr>
              <a:t>    </a:t>
            </a:r>
            <a:r>
              <a:rPr lang="en-US" altLang="zh-CN" sz="1400" dirty="0" smtClean="0">
                <a:solidFill>
                  <a:schemeClr val="bg2">
                    <a:lumMod val="25000"/>
                  </a:schemeClr>
                </a:solidFill>
              </a:rPr>
              <a:t>10</a:t>
            </a:r>
            <a:r>
              <a:rPr lang="zh-CN" altLang="en-US" sz="1400" dirty="0" smtClean="0">
                <a:solidFill>
                  <a:schemeClr val="bg2">
                    <a:lumMod val="25000"/>
                  </a:schemeClr>
                </a:solidFill>
              </a:rPr>
              <a:t>，</a:t>
            </a:r>
            <a:r>
              <a:rPr lang="en-US" altLang="zh-CN" sz="1400" dirty="0" smtClean="0">
                <a:solidFill>
                  <a:schemeClr val="bg2">
                    <a:lumMod val="25000"/>
                  </a:schemeClr>
                </a:solidFill>
              </a:rPr>
              <a:t>20</a:t>
            </a:r>
            <a:endParaRPr lang="zh-CN" altLang="en-US" sz="1400" dirty="0" smtClean="0">
              <a:solidFill>
                <a:schemeClr val="bg2">
                  <a:lumMod val="25000"/>
                </a:schemeClr>
              </a:solidFill>
            </a:endParaRPr>
          </a:p>
          <a:p>
            <a:pPr marL="0" indent="0">
              <a:buFont typeface="Wingdings" panose="05000000000000000000" pitchFamily="2" charset="2"/>
              <a:buNone/>
            </a:pPr>
            <a:r>
              <a:rPr lang="zh-CN" altLang="en-US" sz="1400" dirty="0" smtClean="0">
                <a:solidFill>
                  <a:schemeClr val="bg2">
                    <a:lumMod val="25000"/>
                  </a:schemeClr>
                </a:solidFill>
              </a:rPr>
              <a:t>    </a:t>
            </a:r>
            <a:r>
              <a:rPr lang="en-US" altLang="zh-CN" sz="1400" dirty="0" smtClean="0">
                <a:solidFill>
                  <a:schemeClr val="bg2">
                    <a:lumMod val="25000"/>
                  </a:schemeClr>
                </a:solidFill>
              </a:rPr>
              <a:t>5</a:t>
            </a:r>
            <a:r>
              <a:rPr lang="zh-CN" altLang="en-US" sz="1400" dirty="0" smtClean="0">
                <a:solidFill>
                  <a:schemeClr val="bg2">
                    <a:lumMod val="25000"/>
                  </a:schemeClr>
                </a:solidFill>
              </a:rPr>
              <a:t>，</a:t>
            </a:r>
            <a:r>
              <a:rPr lang="en-US" altLang="zh-CN" sz="1400" dirty="0" smtClean="0">
                <a:solidFill>
                  <a:schemeClr val="bg2">
                    <a:lumMod val="25000"/>
                  </a:schemeClr>
                </a:solidFill>
              </a:rPr>
              <a:t>20</a:t>
            </a:r>
            <a:endParaRPr lang="zh-CN" altLang="en-US" sz="1400" dirty="0" smtClean="0">
              <a:solidFill>
                <a:schemeClr val="bg2">
                  <a:lumMod val="25000"/>
                </a:schemeClr>
              </a:solidFill>
            </a:endParaRPr>
          </a:p>
          <a:p>
            <a:pPr marL="0" indent="0">
              <a:buFont typeface="Wingdings" panose="05000000000000000000" pitchFamily="2" charset="2"/>
              <a:buNone/>
            </a:pPr>
            <a:r>
              <a:rPr lang="zh-CN" altLang="en-US" sz="1400" dirty="0" smtClean="0">
                <a:solidFill>
                  <a:schemeClr val="bg2">
                    <a:lumMod val="25000"/>
                  </a:schemeClr>
                </a:solidFill>
              </a:rPr>
              <a:t>    </a:t>
            </a:r>
            <a:r>
              <a:rPr lang="en-US" altLang="zh-CN" sz="1400" dirty="0" smtClean="0">
                <a:solidFill>
                  <a:schemeClr val="bg2">
                    <a:lumMod val="25000"/>
                  </a:schemeClr>
                </a:solidFill>
              </a:rPr>
              <a:t>5</a:t>
            </a:r>
            <a:r>
              <a:rPr lang="zh-CN" altLang="en-US" sz="1400" dirty="0" smtClean="0">
                <a:solidFill>
                  <a:schemeClr val="bg2">
                    <a:lumMod val="25000"/>
                  </a:schemeClr>
                </a:solidFill>
              </a:rPr>
              <a:t>，</a:t>
            </a:r>
            <a:r>
              <a:rPr lang="en-US" altLang="zh-CN" sz="1400" dirty="0" smtClean="0">
                <a:solidFill>
                  <a:schemeClr val="bg2">
                    <a:lumMod val="25000"/>
                  </a:schemeClr>
                </a:solidFill>
              </a:rPr>
              <a:t>20</a:t>
            </a:r>
          </a:p>
          <a:p>
            <a:pPr marL="0" indent="0">
              <a:buFont typeface="Wingdings" panose="05000000000000000000" pitchFamily="2" charset="2"/>
              <a:buNone/>
            </a:pPr>
            <a:endParaRPr lang="zh-CN" altLang="en-US" sz="1400" dirty="0" smtClean="0">
              <a:solidFill>
                <a:schemeClr val="bg2">
                  <a:lumMod val="25000"/>
                </a:schemeClr>
              </a:solidFill>
            </a:endParaRPr>
          </a:p>
          <a:p>
            <a:r>
              <a:rPr lang="zh-CN" altLang="en-US" sz="1400" dirty="0" smtClean="0">
                <a:solidFill>
                  <a:schemeClr val="bg2">
                    <a:lumMod val="25000"/>
                  </a:schemeClr>
                </a:solidFill>
              </a:rPr>
              <a:t>从程序运行结果看出，全局变量</a:t>
            </a:r>
            <a:r>
              <a:rPr lang="en-US" altLang="zh-CN" sz="1400" dirty="0" smtClean="0">
                <a:solidFill>
                  <a:schemeClr val="bg2">
                    <a:lumMod val="25000"/>
                  </a:schemeClr>
                </a:solidFill>
              </a:rPr>
              <a:t>a</a:t>
            </a:r>
            <a:r>
              <a:rPr lang="zh-CN" altLang="en-US" sz="1400" dirty="0" smtClean="0">
                <a:solidFill>
                  <a:schemeClr val="bg2">
                    <a:lumMod val="25000"/>
                  </a:schemeClr>
                </a:solidFill>
              </a:rPr>
              <a:t>的作用域虽然为整个程序，但在</a:t>
            </a:r>
            <a:r>
              <a:rPr lang="en-US" altLang="zh-CN" sz="1400" dirty="0" smtClean="0">
                <a:solidFill>
                  <a:schemeClr val="bg2">
                    <a:lumMod val="25000"/>
                  </a:schemeClr>
                </a:solidFill>
              </a:rPr>
              <a:t>fun</a:t>
            </a:r>
            <a:r>
              <a:rPr lang="zh-CN" altLang="en-US" sz="1400" dirty="0" smtClean="0">
                <a:solidFill>
                  <a:schemeClr val="bg2">
                    <a:lumMod val="25000"/>
                  </a:schemeClr>
                </a:solidFill>
              </a:rPr>
              <a:t>（）函数中有形参变量</a:t>
            </a:r>
            <a:r>
              <a:rPr lang="en-US" altLang="zh-CN" sz="1400" dirty="0" smtClean="0">
                <a:solidFill>
                  <a:schemeClr val="bg2">
                    <a:lumMod val="25000"/>
                  </a:schemeClr>
                </a:solidFill>
              </a:rPr>
              <a:t>a</a:t>
            </a:r>
            <a:r>
              <a:rPr lang="zh-CN" altLang="en-US" sz="1400" dirty="0" smtClean="0">
                <a:solidFill>
                  <a:schemeClr val="bg2">
                    <a:lumMod val="25000"/>
                  </a:schemeClr>
                </a:solidFill>
              </a:rPr>
              <a:t>（局部变量），且在</a:t>
            </a:r>
            <a:r>
              <a:rPr lang="en-US" altLang="zh-CN" sz="1400" dirty="0" smtClean="0">
                <a:solidFill>
                  <a:schemeClr val="bg2">
                    <a:lumMod val="25000"/>
                  </a:schemeClr>
                </a:solidFill>
              </a:rPr>
              <a:t>main</a:t>
            </a:r>
            <a:r>
              <a:rPr lang="zh-CN" altLang="en-US" sz="1400" dirty="0" smtClean="0">
                <a:solidFill>
                  <a:schemeClr val="bg2">
                    <a:lumMod val="25000"/>
                  </a:schemeClr>
                </a:solidFill>
              </a:rPr>
              <a:t>（）中又定义了与它同名的局部变量</a:t>
            </a:r>
            <a:r>
              <a:rPr lang="en-US" altLang="zh-CN" sz="1400" dirty="0" smtClean="0">
                <a:solidFill>
                  <a:schemeClr val="bg2">
                    <a:lumMod val="25000"/>
                  </a:schemeClr>
                </a:solidFill>
              </a:rPr>
              <a:t>a</a:t>
            </a:r>
            <a:r>
              <a:rPr lang="zh-CN" altLang="en-US" sz="1400" dirty="0" smtClean="0">
                <a:solidFill>
                  <a:schemeClr val="bg2">
                    <a:lumMod val="25000"/>
                  </a:schemeClr>
                </a:solidFill>
              </a:rPr>
              <a:t>，因此在</a:t>
            </a:r>
            <a:r>
              <a:rPr lang="en-US" altLang="zh-CN" sz="1400" dirty="0" smtClean="0">
                <a:solidFill>
                  <a:schemeClr val="bg2">
                    <a:lumMod val="25000"/>
                  </a:schemeClr>
                </a:solidFill>
              </a:rPr>
              <a:t>main</a:t>
            </a:r>
            <a:r>
              <a:rPr lang="zh-CN" altLang="en-US" sz="1400" dirty="0" smtClean="0">
                <a:solidFill>
                  <a:schemeClr val="bg2">
                    <a:lumMod val="25000"/>
                  </a:schemeClr>
                </a:solidFill>
              </a:rPr>
              <a:t>（）与</a:t>
            </a:r>
            <a:r>
              <a:rPr lang="en-US" altLang="zh-CN" sz="1400" dirty="0" smtClean="0">
                <a:solidFill>
                  <a:schemeClr val="bg2">
                    <a:lumMod val="25000"/>
                  </a:schemeClr>
                </a:solidFill>
              </a:rPr>
              <a:t>fun</a:t>
            </a:r>
            <a:r>
              <a:rPr lang="zh-CN" altLang="en-US" sz="1400" dirty="0" smtClean="0">
                <a:solidFill>
                  <a:schemeClr val="bg2">
                    <a:lumMod val="25000"/>
                  </a:schemeClr>
                </a:solidFill>
              </a:rPr>
              <a:t>（）中全局变量</a:t>
            </a:r>
            <a:r>
              <a:rPr lang="en-US" altLang="zh-CN" sz="1400" dirty="0" smtClean="0">
                <a:solidFill>
                  <a:schemeClr val="bg2">
                    <a:lumMod val="25000"/>
                  </a:schemeClr>
                </a:solidFill>
              </a:rPr>
              <a:t>a</a:t>
            </a:r>
            <a:r>
              <a:rPr lang="zh-CN" altLang="en-US" sz="1400" dirty="0" smtClean="0">
                <a:solidFill>
                  <a:schemeClr val="bg2">
                    <a:lumMod val="25000"/>
                  </a:schemeClr>
                </a:solidFill>
              </a:rPr>
              <a:t>被屏蔽，不发挥作用。</a:t>
            </a:r>
            <a:endParaRPr lang="zh-CN" altLang="en-US" sz="1400" dirty="0"/>
          </a:p>
        </p:txBody>
      </p:sp>
    </p:spTree>
    <p:extLst>
      <p:ext uri="{BB962C8B-B14F-4D97-AF65-F5344CB8AC3E}">
        <p14:creationId xmlns:p14="http://schemas.microsoft.com/office/powerpoint/2010/main" val="4048539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11.2</a:t>
            </a:r>
            <a:r>
              <a:rPr lang="zh-CN" altLang="zh-CN" b="1" dirty="0"/>
              <a:t>变量的存储</a:t>
            </a:r>
            <a:r>
              <a:rPr lang="zh-CN" altLang="zh-CN" b="1" dirty="0" smtClean="0"/>
              <a:t>类型</a:t>
            </a:r>
            <a:endParaRPr lang="zh-CN" altLang="en-US" dirty="0"/>
          </a:p>
        </p:txBody>
      </p:sp>
      <p:sp>
        <p:nvSpPr>
          <p:cNvPr id="3" name="内容占位符 2"/>
          <p:cNvSpPr>
            <a:spLocks noGrp="1"/>
          </p:cNvSpPr>
          <p:nvPr>
            <p:ph sz="quarter" idx="10"/>
          </p:nvPr>
        </p:nvSpPr>
        <p:spPr/>
        <p:txBody>
          <a:bodyPr>
            <a:normAutofit fontScale="55000" lnSpcReduction="20000"/>
          </a:bodyPr>
          <a:lstStyle/>
          <a:p>
            <a:pPr marL="0" indent="0">
              <a:buNone/>
            </a:pPr>
            <a:r>
              <a:rPr lang="en-US" altLang="zh-CN" sz="2800" dirty="0" smtClean="0">
                <a:solidFill>
                  <a:schemeClr val="bg2">
                    <a:lumMod val="25000"/>
                  </a:schemeClr>
                </a:solidFill>
              </a:rPr>
              <a:t>11.2.1</a:t>
            </a:r>
            <a:r>
              <a:rPr lang="zh-CN" altLang="zh-CN" sz="2800" dirty="0">
                <a:solidFill>
                  <a:schemeClr val="bg2">
                    <a:lumMod val="25000"/>
                  </a:schemeClr>
                </a:solidFill>
              </a:rPr>
              <a:t>变量的存储类型的含义</a:t>
            </a:r>
          </a:p>
          <a:p>
            <a:r>
              <a:rPr lang="en-US" altLang="zh-CN" sz="2800" dirty="0">
                <a:solidFill>
                  <a:schemeClr val="bg2">
                    <a:lumMod val="25000"/>
                  </a:schemeClr>
                </a:solidFill>
              </a:rPr>
              <a:t>    </a:t>
            </a:r>
            <a:r>
              <a:rPr lang="zh-CN" altLang="zh-CN" sz="2800" dirty="0">
                <a:solidFill>
                  <a:schemeClr val="bg2">
                    <a:lumMod val="25000"/>
                  </a:schemeClr>
                </a:solidFill>
              </a:rPr>
              <a:t>在</a:t>
            </a:r>
            <a:r>
              <a:rPr lang="en-US" altLang="zh-CN" sz="2800" dirty="0">
                <a:solidFill>
                  <a:schemeClr val="bg2">
                    <a:lumMod val="25000"/>
                  </a:schemeClr>
                </a:solidFill>
              </a:rPr>
              <a:t>C</a:t>
            </a:r>
            <a:r>
              <a:rPr lang="zh-CN" altLang="zh-CN" sz="2800" dirty="0">
                <a:solidFill>
                  <a:schemeClr val="bg2">
                    <a:lumMod val="25000"/>
                  </a:schemeClr>
                </a:solidFill>
              </a:rPr>
              <a:t>语言中</a:t>
            </a:r>
            <a:r>
              <a:rPr lang="en-US" altLang="zh-CN" sz="2800" dirty="0">
                <a:solidFill>
                  <a:schemeClr val="bg2">
                    <a:lumMod val="25000"/>
                  </a:schemeClr>
                </a:solidFill>
              </a:rPr>
              <a:t>,</a:t>
            </a:r>
            <a:r>
              <a:rPr lang="zh-CN" altLang="zh-CN" sz="2800" dirty="0">
                <a:solidFill>
                  <a:schemeClr val="bg2">
                    <a:lumMod val="25000"/>
                  </a:schemeClr>
                </a:solidFill>
              </a:rPr>
              <a:t>每个变量都有两个属性：数据类型和存储类别。分别使用两个关键字进行说明。</a:t>
            </a:r>
            <a:r>
              <a:rPr lang="en-US" altLang="zh-CN" sz="2800" dirty="0">
                <a:solidFill>
                  <a:schemeClr val="bg2">
                    <a:lumMod val="25000"/>
                  </a:schemeClr>
                </a:solidFill>
              </a:rPr>
              <a:t>C</a:t>
            </a:r>
            <a:r>
              <a:rPr lang="zh-CN" altLang="zh-CN" sz="2800" dirty="0">
                <a:solidFill>
                  <a:schemeClr val="bg2">
                    <a:lumMod val="25000"/>
                  </a:schemeClr>
                </a:solidFill>
              </a:rPr>
              <a:t>语言中变量声明的一般格式如下：</a:t>
            </a:r>
          </a:p>
          <a:p>
            <a:r>
              <a:rPr lang="en-US" altLang="zh-CN" sz="2800" dirty="0">
                <a:solidFill>
                  <a:schemeClr val="bg2">
                    <a:lumMod val="25000"/>
                  </a:schemeClr>
                </a:solidFill>
              </a:rPr>
              <a:t>    </a:t>
            </a:r>
            <a:r>
              <a:rPr lang="zh-CN" altLang="zh-CN" sz="2800" dirty="0">
                <a:solidFill>
                  <a:schemeClr val="bg2">
                    <a:lumMod val="25000"/>
                  </a:schemeClr>
                </a:solidFill>
              </a:rPr>
              <a:t>存储类型 数据类型 变量名；</a:t>
            </a:r>
          </a:p>
          <a:p>
            <a:r>
              <a:rPr lang="en-US" altLang="zh-CN" sz="2800" dirty="0">
                <a:solidFill>
                  <a:schemeClr val="bg2">
                    <a:lumMod val="25000"/>
                  </a:schemeClr>
                </a:solidFill>
              </a:rPr>
              <a:t>    </a:t>
            </a:r>
            <a:r>
              <a:rPr lang="zh-CN" altLang="zh-CN" sz="2800" dirty="0">
                <a:solidFill>
                  <a:schemeClr val="bg2">
                    <a:lumMod val="25000"/>
                  </a:schemeClr>
                </a:solidFill>
              </a:rPr>
              <a:t>数据类型：指的是数据的取值范围和占用存储空间的大小。</a:t>
            </a:r>
          </a:p>
          <a:p>
            <a:r>
              <a:rPr lang="en-US" altLang="zh-CN" sz="2800" dirty="0">
                <a:solidFill>
                  <a:schemeClr val="bg2">
                    <a:lumMod val="25000"/>
                  </a:schemeClr>
                </a:solidFill>
              </a:rPr>
              <a:t>    </a:t>
            </a:r>
            <a:r>
              <a:rPr lang="zh-CN" altLang="zh-CN" sz="2800" dirty="0">
                <a:solidFill>
                  <a:schemeClr val="bg2">
                    <a:lumMod val="25000"/>
                  </a:schemeClr>
                </a:solidFill>
              </a:rPr>
              <a:t>存储类型：指的是数据在内存中的存储方式，包含静态存储方式和动态存储方式。</a:t>
            </a:r>
          </a:p>
          <a:p>
            <a:r>
              <a:rPr lang="en-US" altLang="zh-CN" sz="2800" dirty="0">
                <a:solidFill>
                  <a:schemeClr val="bg2">
                    <a:lumMod val="25000"/>
                  </a:schemeClr>
                </a:solidFill>
              </a:rPr>
              <a:t>    </a:t>
            </a:r>
            <a:r>
              <a:rPr lang="zh-CN" altLang="zh-CN" sz="2800" dirty="0">
                <a:solidFill>
                  <a:schemeClr val="bg2">
                    <a:lumMod val="25000"/>
                  </a:schemeClr>
                </a:solidFill>
              </a:rPr>
              <a:t>变量的两类不同存储方式的含义如下：</a:t>
            </a:r>
          </a:p>
          <a:p>
            <a:r>
              <a:rPr lang="en-US" altLang="zh-CN" sz="2800" dirty="0">
                <a:solidFill>
                  <a:schemeClr val="bg2">
                    <a:lumMod val="25000"/>
                  </a:schemeClr>
                </a:solidFill>
              </a:rPr>
              <a:t>1.</a:t>
            </a:r>
            <a:r>
              <a:rPr lang="zh-CN" altLang="zh-CN" sz="2800" dirty="0">
                <a:solidFill>
                  <a:schemeClr val="bg2">
                    <a:lumMod val="25000"/>
                  </a:schemeClr>
                </a:solidFill>
              </a:rPr>
              <a:t>静态存储方式：在程序编译时由系统分配固定的存储空间，并初始化，在程序整个运行时间都存在。</a:t>
            </a:r>
          </a:p>
          <a:p>
            <a:r>
              <a:rPr lang="en-US" altLang="zh-CN" sz="2800" dirty="0">
                <a:solidFill>
                  <a:schemeClr val="bg2">
                    <a:lumMod val="25000"/>
                  </a:schemeClr>
                </a:solidFill>
              </a:rPr>
              <a:t>2.</a:t>
            </a:r>
            <a:r>
              <a:rPr lang="zh-CN" altLang="zh-CN" sz="2800" dirty="0">
                <a:solidFill>
                  <a:schemeClr val="bg2">
                    <a:lumMod val="25000"/>
                  </a:schemeClr>
                </a:solidFill>
              </a:rPr>
              <a:t>动态存储方式：在程序运行期间，根据用户需要动态地分配存储空间。</a:t>
            </a:r>
          </a:p>
          <a:p>
            <a:r>
              <a:rPr lang="en-US" altLang="zh-CN" sz="2800" dirty="0">
                <a:solidFill>
                  <a:schemeClr val="bg2">
                    <a:lumMod val="25000"/>
                  </a:schemeClr>
                </a:solidFill>
              </a:rPr>
              <a:t>    </a:t>
            </a:r>
            <a:r>
              <a:rPr lang="zh-CN" altLang="zh-CN" sz="2800" dirty="0">
                <a:solidFill>
                  <a:schemeClr val="bg2">
                    <a:lumMod val="25000"/>
                  </a:schemeClr>
                </a:solidFill>
              </a:rPr>
              <a:t>不同的存储方式决定了变量的生存期。</a:t>
            </a:r>
          </a:p>
          <a:p>
            <a:r>
              <a:rPr lang="en-US" altLang="zh-CN" sz="2800" dirty="0">
                <a:solidFill>
                  <a:schemeClr val="bg2">
                    <a:lumMod val="25000"/>
                  </a:schemeClr>
                </a:solidFill>
              </a:rPr>
              <a:t>    </a:t>
            </a:r>
            <a:r>
              <a:rPr lang="zh-CN" altLang="zh-CN" sz="2800" dirty="0">
                <a:solidFill>
                  <a:schemeClr val="bg2">
                    <a:lumMod val="25000"/>
                  </a:schemeClr>
                </a:solidFill>
              </a:rPr>
              <a:t>内存空间中供用户使用的存储空间（用户区）由以下三个部分组成，如图</a:t>
            </a:r>
            <a:r>
              <a:rPr lang="en-US" altLang="zh-CN" sz="2800" dirty="0">
                <a:solidFill>
                  <a:schemeClr val="bg2">
                    <a:lumMod val="25000"/>
                  </a:schemeClr>
                </a:solidFill>
              </a:rPr>
              <a:t>11.1</a:t>
            </a:r>
            <a:r>
              <a:rPr lang="zh-CN" altLang="zh-CN" sz="2800" dirty="0">
                <a:solidFill>
                  <a:schemeClr val="bg2">
                    <a:lumMod val="25000"/>
                  </a:schemeClr>
                </a:solidFill>
              </a:rPr>
              <a:t>所示。</a:t>
            </a:r>
          </a:p>
          <a:p>
            <a:r>
              <a:rPr lang="zh-CN" altLang="zh-CN" sz="2800" dirty="0">
                <a:solidFill>
                  <a:schemeClr val="bg2">
                    <a:lumMod val="25000"/>
                  </a:schemeClr>
                </a:solidFill>
              </a:rPr>
              <a:t>图</a:t>
            </a:r>
            <a:r>
              <a:rPr lang="en-US" altLang="zh-CN" sz="2800" dirty="0">
                <a:solidFill>
                  <a:schemeClr val="bg2">
                    <a:lumMod val="25000"/>
                  </a:schemeClr>
                </a:solidFill>
              </a:rPr>
              <a:t>11.1 </a:t>
            </a:r>
            <a:r>
              <a:rPr lang="zh-CN" altLang="zh-CN" sz="2800" dirty="0">
                <a:solidFill>
                  <a:schemeClr val="bg2">
                    <a:lumMod val="25000"/>
                  </a:schemeClr>
                </a:solidFill>
              </a:rPr>
              <a:t>内存中的用户区</a:t>
            </a:r>
          </a:p>
          <a:p>
            <a:r>
              <a:rPr lang="zh-CN" altLang="zh-CN" sz="2800" b="1" dirty="0">
                <a:solidFill>
                  <a:schemeClr val="bg2">
                    <a:lumMod val="25000"/>
                  </a:schemeClr>
                </a:solidFill>
              </a:rPr>
              <a:t>程序区：</a:t>
            </a:r>
            <a:r>
              <a:rPr lang="zh-CN" altLang="zh-CN" sz="2800" dirty="0">
                <a:solidFill>
                  <a:schemeClr val="bg2">
                    <a:lumMod val="25000"/>
                  </a:schemeClr>
                </a:solidFill>
              </a:rPr>
              <a:t>用于存放程序代码。</a:t>
            </a:r>
          </a:p>
          <a:p>
            <a:r>
              <a:rPr lang="zh-CN" altLang="zh-CN" sz="2800" b="1" dirty="0">
                <a:solidFill>
                  <a:schemeClr val="bg2">
                    <a:lumMod val="25000"/>
                  </a:schemeClr>
                </a:solidFill>
              </a:rPr>
              <a:t>静态存储区：</a:t>
            </a:r>
            <a:r>
              <a:rPr lang="zh-CN" altLang="zh-CN" sz="2800" dirty="0">
                <a:solidFill>
                  <a:schemeClr val="bg2">
                    <a:lumMod val="25000"/>
                  </a:schemeClr>
                </a:solidFill>
              </a:rPr>
              <a:t>用于存放程序中定义的全局变量和静态局部变量。这些数据占用固定的存储单元，在程序执行过程中始终保持有效。</a:t>
            </a:r>
          </a:p>
          <a:p>
            <a:r>
              <a:rPr lang="zh-CN" altLang="zh-CN" sz="2800" b="1" dirty="0">
                <a:solidFill>
                  <a:schemeClr val="bg2">
                    <a:lumMod val="25000"/>
                  </a:schemeClr>
                </a:solidFill>
              </a:rPr>
              <a:t>动态存储区：</a:t>
            </a:r>
            <a:r>
              <a:rPr lang="zh-CN" altLang="zh-CN" sz="2800" dirty="0">
                <a:solidFill>
                  <a:schemeClr val="bg2">
                    <a:lumMod val="25000"/>
                  </a:schemeClr>
                </a:solidFill>
              </a:rPr>
              <a:t>用于存放函数的形参、</a:t>
            </a:r>
            <a:r>
              <a:rPr lang="en-US" altLang="zh-CN" sz="2800" dirty="0">
                <a:solidFill>
                  <a:schemeClr val="bg2">
                    <a:lumMod val="25000"/>
                  </a:schemeClr>
                </a:solidFill>
              </a:rPr>
              <a:t>auto</a:t>
            </a:r>
            <a:r>
              <a:rPr lang="zh-CN" altLang="zh-CN" sz="2800" dirty="0">
                <a:solidFill>
                  <a:schemeClr val="bg2">
                    <a:lumMod val="25000"/>
                  </a:schemeClr>
                </a:solidFill>
              </a:rPr>
              <a:t>型局部变量和用于管理函数调用与返回时需要的有关信息。这些数据在程序运行过程中进行动态地分配和回收存储区。</a:t>
            </a:r>
            <a:endParaRPr lang="zh-CN" altLang="en-US" dirty="0"/>
          </a:p>
        </p:txBody>
      </p:sp>
    </p:spTree>
    <p:extLst>
      <p:ext uri="{BB962C8B-B14F-4D97-AF65-F5344CB8AC3E}">
        <p14:creationId xmlns:p14="http://schemas.microsoft.com/office/powerpoint/2010/main" val="908425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11.2.2</a:t>
            </a:r>
            <a:r>
              <a:rPr lang="zh-CN" altLang="zh-CN" dirty="0"/>
              <a:t>变量的存储类型的</a:t>
            </a:r>
            <a:r>
              <a:rPr lang="zh-CN" altLang="zh-CN" dirty="0" smtClean="0"/>
              <a:t>分类</a:t>
            </a:r>
            <a:endParaRPr lang="zh-CN" altLang="en-US" dirty="0"/>
          </a:p>
        </p:txBody>
      </p:sp>
      <p:sp>
        <p:nvSpPr>
          <p:cNvPr id="3" name="内容占位符 2"/>
          <p:cNvSpPr>
            <a:spLocks noGrp="1"/>
          </p:cNvSpPr>
          <p:nvPr>
            <p:ph sz="quarter" idx="10"/>
          </p:nvPr>
        </p:nvSpPr>
        <p:spPr>
          <a:xfrm>
            <a:off x="539496" y="1308847"/>
            <a:ext cx="11193880" cy="4786847"/>
          </a:xfrm>
        </p:spPr>
        <p:txBody>
          <a:bodyPr>
            <a:normAutofit fontScale="70000" lnSpcReduction="20000"/>
          </a:bodyPr>
          <a:lstStyle/>
          <a:p>
            <a:r>
              <a:rPr lang="zh-CN" altLang="zh-CN" dirty="0" smtClean="0">
                <a:solidFill>
                  <a:schemeClr val="bg2">
                    <a:lumMod val="25000"/>
                  </a:schemeClr>
                </a:solidFill>
              </a:rPr>
              <a:t>按照</a:t>
            </a:r>
            <a:r>
              <a:rPr lang="zh-CN" altLang="zh-CN" dirty="0">
                <a:solidFill>
                  <a:schemeClr val="bg2">
                    <a:lumMod val="25000"/>
                  </a:schemeClr>
                </a:solidFill>
              </a:rPr>
              <a:t>变量的存储类型可以把变量分为四类：自动型（</a:t>
            </a:r>
            <a:r>
              <a:rPr lang="en-US" altLang="zh-CN" dirty="0">
                <a:solidFill>
                  <a:schemeClr val="bg2">
                    <a:lumMod val="25000"/>
                  </a:schemeClr>
                </a:solidFill>
              </a:rPr>
              <a:t>auto</a:t>
            </a:r>
            <a:r>
              <a:rPr lang="zh-CN" altLang="zh-CN" dirty="0">
                <a:solidFill>
                  <a:schemeClr val="bg2">
                    <a:lumMod val="25000"/>
                  </a:schemeClr>
                </a:solidFill>
              </a:rPr>
              <a:t>）、静态型（</a:t>
            </a:r>
            <a:r>
              <a:rPr lang="en-US" altLang="zh-CN" dirty="0">
                <a:solidFill>
                  <a:schemeClr val="bg2">
                    <a:lumMod val="25000"/>
                  </a:schemeClr>
                </a:solidFill>
              </a:rPr>
              <a:t>static</a:t>
            </a:r>
            <a:r>
              <a:rPr lang="zh-CN" altLang="zh-CN" dirty="0">
                <a:solidFill>
                  <a:schemeClr val="bg2">
                    <a:lumMod val="25000"/>
                  </a:schemeClr>
                </a:solidFill>
              </a:rPr>
              <a:t>）、外部型（</a:t>
            </a:r>
            <a:r>
              <a:rPr lang="en-US" altLang="zh-CN" dirty="0">
                <a:solidFill>
                  <a:schemeClr val="bg2">
                    <a:lumMod val="25000"/>
                  </a:schemeClr>
                </a:solidFill>
              </a:rPr>
              <a:t>extern</a:t>
            </a:r>
            <a:r>
              <a:rPr lang="zh-CN" altLang="zh-CN" dirty="0">
                <a:solidFill>
                  <a:schemeClr val="bg2">
                    <a:lumMod val="25000"/>
                  </a:schemeClr>
                </a:solidFill>
              </a:rPr>
              <a:t>）和寄存器型（</a:t>
            </a:r>
            <a:r>
              <a:rPr lang="en-US" altLang="zh-CN" dirty="0">
                <a:solidFill>
                  <a:schemeClr val="bg2">
                    <a:lumMod val="25000"/>
                  </a:schemeClr>
                </a:solidFill>
              </a:rPr>
              <a:t>register</a:t>
            </a:r>
            <a:r>
              <a:rPr lang="zh-CN" altLang="zh-CN" dirty="0">
                <a:solidFill>
                  <a:schemeClr val="bg2">
                    <a:lumMod val="25000"/>
                  </a:schemeClr>
                </a:solidFill>
              </a:rPr>
              <a:t>）。</a:t>
            </a:r>
          </a:p>
          <a:p>
            <a:pPr marL="0" indent="0">
              <a:buNone/>
            </a:pPr>
            <a:r>
              <a:rPr lang="en-US" altLang="zh-CN" dirty="0">
                <a:solidFill>
                  <a:schemeClr val="bg2">
                    <a:lumMod val="25000"/>
                  </a:schemeClr>
                </a:solidFill>
              </a:rPr>
              <a:t>1.auto</a:t>
            </a:r>
            <a:r>
              <a:rPr lang="zh-CN" altLang="zh-CN" dirty="0">
                <a:solidFill>
                  <a:schemeClr val="bg2">
                    <a:lumMod val="25000"/>
                  </a:schemeClr>
                </a:solidFill>
              </a:rPr>
              <a:t>型变量</a:t>
            </a:r>
          </a:p>
          <a:p>
            <a:r>
              <a:rPr lang="en-US" altLang="zh-CN" dirty="0">
                <a:solidFill>
                  <a:schemeClr val="bg2">
                    <a:lumMod val="25000"/>
                  </a:schemeClr>
                </a:solidFill>
              </a:rPr>
              <a:t>    auto</a:t>
            </a:r>
            <a:r>
              <a:rPr lang="zh-CN" altLang="zh-CN" dirty="0">
                <a:solidFill>
                  <a:schemeClr val="bg2">
                    <a:lumMod val="25000"/>
                  </a:schemeClr>
                </a:solidFill>
              </a:rPr>
              <a:t>型变量又称为自动变量，是</a:t>
            </a:r>
            <a:r>
              <a:rPr lang="en-US" altLang="zh-CN" dirty="0">
                <a:solidFill>
                  <a:schemeClr val="bg2">
                    <a:lumMod val="25000"/>
                  </a:schemeClr>
                </a:solidFill>
              </a:rPr>
              <a:t>C</a:t>
            </a:r>
            <a:r>
              <a:rPr lang="zh-CN" altLang="zh-CN" dirty="0">
                <a:solidFill>
                  <a:schemeClr val="bg2">
                    <a:lumMod val="25000"/>
                  </a:schemeClr>
                </a:solidFill>
              </a:rPr>
              <a:t>语言中声明变量时默认的存储类型，当声明变量省略存储类型时，即为</a:t>
            </a:r>
            <a:r>
              <a:rPr lang="en-US" altLang="zh-CN" dirty="0">
                <a:solidFill>
                  <a:schemeClr val="bg2">
                    <a:lumMod val="25000"/>
                  </a:schemeClr>
                </a:solidFill>
              </a:rPr>
              <a:t>auto</a:t>
            </a:r>
            <a:r>
              <a:rPr lang="zh-CN" altLang="zh-CN" dirty="0">
                <a:solidFill>
                  <a:schemeClr val="bg2">
                    <a:lumMod val="25000"/>
                  </a:schemeClr>
                </a:solidFill>
              </a:rPr>
              <a:t>型变量。比如“</a:t>
            </a:r>
            <a:r>
              <a:rPr lang="en-US" altLang="zh-CN" dirty="0">
                <a:solidFill>
                  <a:schemeClr val="bg2">
                    <a:lumMod val="25000"/>
                  </a:schemeClr>
                </a:solidFill>
              </a:rPr>
              <a:t>auto </a:t>
            </a:r>
            <a:r>
              <a:rPr lang="en-US" altLang="zh-CN" dirty="0" err="1">
                <a:solidFill>
                  <a:schemeClr val="bg2">
                    <a:lumMod val="25000"/>
                  </a:schemeClr>
                </a:solidFill>
              </a:rPr>
              <a:t>int</a:t>
            </a:r>
            <a:r>
              <a:rPr lang="en-US" altLang="zh-CN" dirty="0">
                <a:solidFill>
                  <a:schemeClr val="bg2">
                    <a:lumMod val="25000"/>
                  </a:schemeClr>
                </a:solidFill>
              </a:rPr>
              <a:t> m;</a:t>
            </a:r>
            <a:r>
              <a:rPr lang="zh-CN" altLang="zh-CN" dirty="0">
                <a:solidFill>
                  <a:schemeClr val="bg2">
                    <a:lumMod val="25000"/>
                  </a:schemeClr>
                </a:solidFill>
              </a:rPr>
              <a:t>”与“</a:t>
            </a:r>
            <a:r>
              <a:rPr lang="en-US" altLang="zh-CN" dirty="0" err="1">
                <a:solidFill>
                  <a:schemeClr val="bg2">
                    <a:lumMod val="25000"/>
                  </a:schemeClr>
                </a:solidFill>
              </a:rPr>
              <a:t>int</a:t>
            </a:r>
            <a:r>
              <a:rPr lang="en-US" altLang="zh-CN" dirty="0">
                <a:solidFill>
                  <a:schemeClr val="bg2">
                    <a:lumMod val="25000"/>
                  </a:schemeClr>
                </a:solidFill>
              </a:rPr>
              <a:t> m;</a:t>
            </a:r>
            <a:r>
              <a:rPr lang="zh-CN" altLang="zh-CN" dirty="0">
                <a:solidFill>
                  <a:schemeClr val="bg2">
                    <a:lumMod val="25000"/>
                  </a:schemeClr>
                </a:solidFill>
              </a:rPr>
              <a:t>”是等价的。</a:t>
            </a:r>
          </a:p>
          <a:p>
            <a:r>
              <a:rPr lang="en-US" altLang="zh-CN" dirty="0">
                <a:solidFill>
                  <a:schemeClr val="bg2">
                    <a:lumMod val="25000"/>
                  </a:schemeClr>
                </a:solidFill>
              </a:rPr>
              <a:t>    </a:t>
            </a:r>
            <a:r>
              <a:rPr lang="zh-CN" altLang="zh-CN" dirty="0">
                <a:solidFill>
                  <a:schemeClr val="bg2">
                    <a:lumMod val="25000"/>
                  </a:schemeClr>
                </a:solidFill>
              </a:rPr>
              <a:t>函数中的形参属于</a:t>
            </a:r>
            <a:r>
              <a:rPr lang="en-US" altLang="zh-CN" dirty="0">
                <a:solidFill>
                  <a:schemeClr val="bg2">
                    <a:lumMod val="25000"/>
                  </a:schemeClr>
                </a:solidFill>
              </a:rPr>
              <a:t>auto</a:t>
            </a:r>
            <a:r>
              <a:rPr lang="zh-CN" altLang="zh-CN" dirty="0">
                <a:solidFill>
                  <a:schemeClr val="bg2">
                    <a:lumMod val="25000"/>
                  </a:schemeClr>
                </a:solidFill>
              </a:rPr>
              <a:t>型变量；函数内定义的局部变量（包括在复合语句中定义的变量）属于</a:t>
            </a:r>
            <a:r>
              <a:rPr lang="en-US" altLang="zh-CN" dirty="0">
                <a:solidFill>
                  <a:schemeClr val="bg2">
                    <a:lumMod val="25000"/>
                  </a:schemeClr>
                </a:solidFill>
              </a:rPr>
              <a:t>auto</a:t>
            </a:r>
            <a:r>
              <a:rPr lang="zh-CN" altLang="zh-CN" dirty="0">
                <a:solidFill>
                  <a:schemeClr val="bg2">
                    <a:lumMod val="25000"/>
                  </a:schemeClr>
                </a:solidFill>
              </a:rPr>
              <a:t>型变量；当函数开始执行时，为其分配存储空间，当函数执行结束时，自动释放其存储空间。因此这类局部变量称为自动变量。这类变量都是动态分配存储空间，数据存储在动态存储区中。</a:t>
            </a:r>
          </a:p>
          <a:p>
            <a:pPr marL="0" indent="0">
              <a:buNone/>
            </a:pPr>
            <a:r>
              <a:rPr lang="en-US" altLang="zh-CN" dirty="0">
                <a:solidFill>
                  <a:schemeClr val="bg2">
                    <a:lumMod val="25000"/>
                  </a:schemeClr>
                </a:solidFill>
              </a:rPr>
              <a:t>2.static</a:t>
            </a:r>
            <a:r>
              <a:rPr lang="zh-CN" altLang="zh-CN" dirty="0">
                <a:solidFill>
                  <a:schemeClr val="bg2">
                    <a:lumMod val="25000"/>
                  </a:schemeClr>
                </a:solidFill>
              </a:rPr>
              <a:t>型变量</a:t>
            </a:r>
          </a:p>
          <a:p>
            <a:r>
              <a:rPr lang="en-US" altLang="zh-CN" dirty="0">
                <a:solidFill>
                  <a:schemeClr val="bg2">
                    <a:lumMod val="25000"/>
                  </a:schemeClr>
                </a:solidFill>
              </a:rPr>
              <a:t>    static</a:t>
            </a:r>
            <a:r>
              <a:rPr lang="zh-CN" altLang="zh-CN" dirty="0">
                <a:solidFill>
                  <a:schemeClr val="bg2">
                    <a:lumMod val="25000"/>
                  </a:schemeClr>
                </a:solidFill>
              </a:rPr>
              <a:t>型变量又称为静态变量，该类变量的值存放在静态存储区中，分配的存储空间在程序运行过程中始终被该变量占用。静态变量分为内部静态变量和外部静态变量两类。</a:t>
            </a:r>
          </a:p>
          <a:p>
            <a:r>
              <a:rPr lang="zh-CN" altLang="zh-CN" dirty="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）内部静态变量</a:t>
            </a:r>
          </a:p>
          <a:p>
            <a:r>
              <a:rPr lang="en-US" altLang="zh-CN" dirty="0">
                <a:solidFill>
                  <a:schemeClr val="bg2">
                    <a:lumMod val="25000"/>
                  </a:schemeClr>
                </a:solidFill>
              </a:rPr>
              <a:t>    </a:t>
            </a:r>
            <a:r>
              <a:rPr lang="zh-CN" altLang="zh-CN" dirty="0">
                <a:solidFill>
                  <a:schemeClr val="bg2">
                    <a:lumMod val="25000"/>
                  </a:schemeClr>
                </a:solidFill>
              </a:rPr>
              <a:t>内部静态变量与</a:t>
            </a:r>
            <a:r>
              <a:rPr lang="en-US" altLang="zh-CN" dirty="0">
                <a:solidFill>
                  <a:schemeClr val="bg2">
                    <a:lumMod val="25000"/>
                  </a:schemeClr>
                </a:solidFill>
              </a:rPr>
              <a:t>auto</a:t>
            </a:r>
            <a:r>
              <a:rPr lang="zh-CN" altLang="zh-CN" dirty="0">
                <a:solidFill>
                  <a:schemeClr val="bg2">
                    <a:lumMod val="25000"/>
                  </a:schemeClr>
                </a:solidFill>
              </a:rPr>
              <a:t>型变量一样，在语句块内定义该变量，该变量局限于定义自身的语句块，又可以称为静态局部变量。一般定义格式如下：</a:t>
            </a:r>
          </a:p>
          <a:p>
            <a:r>
              <a:rPr lang="en-US" altLang="zh-CN" dirty="0">
                <a:solidFill>
                  <a:schemeClr val="bg2">
                    <a:lumMod val="25000"/>
                  </a:schemeClr>
                </a:solidFill>
              </a:rPr>
              <a:t>    static </a:t>
            </a:r>
            <a:r>
              <a:rPr lang="zh-CN" altLang="zh-CN" dirty="0">
                <a:solidFill>
                  <a:schemeClr val="bg2">
                    <a:lumMod val="25000"/>
                  </a:schemeClr>
                </a:solidFill>
              </a:rPr>
              <a:t>类型 变量名</a:t>
            </a:r>
            <a:r>
              <a:rPr lang="zh-CN"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3597777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11.2.2</a:t>
            </a:r>
            <a:r>
              <a:rPr lang="zh-CN" altLang="zh-CN" dirty="0"/>
              <a:t>变量的存储类型的</a:t>
            </a:r>
            <a:r>
              <a:rPr lang="zh-CN" altLang="zh-CN" dirty="0" smtClean="0"/>
              <a:t>分类</a:t>
            </a:r>
            <a:endParaRPr lang="zh-CN" altLang="en-US" dirty="0"/>
          </a:p>
        </p:txBody>
      </p:sp>
      <p:sp>
        <p:nvSpPr>
          <p:cNvPr id="3" name="内容占位符 2"/>
          <p:cNvSpPr>
            <a:spLocks noGrp="1"/>
          </p:cNvSpPr>
          <p:nvPr>
            <p:ph sz="quarter" idx="10"/>
          </p:nvPr>
        </p:nvSpPr>
        <p:spPr>
          <a:xfrm>
            <a:off x="539496" y="1308847"/>
            <a:ext cx="11193880" cy="4786847"/>
          </a:xfrm>
        </p:spPr>
        <p:txBody>
          <a:bodyPr>
            <a:normAutofit/>
          </a:bodyPr>
          <a:lstStyle/>
          <a:p>
            <a:r>
              <a:rPr lang="zh-CN" altLang="zh-CN" dirty="0" smtClean="0">
                <a:solidFill>
                  <a:schemeClr val="bg2">
                    <a:lumMod val="25000"/>
                  </a:schemeClr>
                </a:solidFill>
              </a:rPr>
              <a:t>格式</a:t>
            </a:r>
            <a:r>
              <a:rPr lang="zh-CN" altLang="zh-CN" dirty="0">
                <a:solidFill>
                  <a:schemeClr val="bg2">
                    <a:lumMod val="25000"/>
                  </a:schemeClr>
                </a:solidFill>
              </a:rPr>
              <a:t>说明：</a:t>
            </a:r>
          </a:p>
          <a:p>
            <a:pPr lvl="0">
              <a:buFont typeface="Wingdings" panose="05000000000000000000" pitchFamily="2" charset="2"/>
              <a:buChar char="Ø"/>
            </a:pPr>
            <a:r>
              <a:rPr lang="en-US" altLang="zh-CN" dirty="0">
                <a:solidFill>
                  <a:schemeClr val="bg2">
                    <a:lumMod val="25000"/>
                  </a:schemeClr>
                </a:solidFill>
              </a:rPr>
              <a:t>static</a:t>
            </a:r>
            <a:r>
              <a:rPr lang="zh-CN" altLang="zh-CN" dirty="0">
                <a:solidFill>
                  <a:schemeClr val="bg2">
                    <a:lumMod val="25000"/>
                  </a:schemeClr>
                </a:solidFill>
              </a:rPr>
              <a:t>是静态存储方式的关键字，不能省略；</a:t>
            </a:r>
          </a:p>
          <a:p>
            <a:pPr lvl="0">
              <a:buFont typeface="Wingdings" panose="05000000000000000000" pitchFamily="2" charset="2"/>
              <a:buChar char="Ø"/>
            </a:pPr>
            <a:r>
              <a:rPr lang="zh-CN" altLang="zh-CN" dirty="0">
                <a:solidFill>
                  <a:schemeClr val="bg2">
                    <a:lumMod val="25000"/>
                  </a:schemeClr>
                </a:solidFill>
              </a:rPr>
              <a:t>静态局部变量的存储空间在整个程序运行期间固定不变；</a:t>
            </a:r>
          </a:p>
          <a:p>
            <a:pPr lvl="0">
              <a:buFont typeface="Wingdings" panose="05000000000000000000" pitchFamily="2" charset="2"/>
              <a:buChar char="Ø"/>
            </a:pPr>
            <a:r>
              <a:rPr lang="zh-CN" altLang="zh-CN" dirty="0">
                <a:solidFill>
                  <a:schemeClr val="bg2">
                    <a:lumMod val="25000"/>
                  </a:schemeClr>
                </a:solidFill>
              </a:rPr>
              <a:t>静态局部变量在编译时赋初值，即只赋一次初值。以后每次调用函数时，不再重新赋值，而是保留上次函数调用结束时的值；</a:t>
            </a:r>
          </a:p>
          <a:p>
            <a:pPr lvl="0">
              <a:buFont typeface="Wingdings" panose="05000000000000000000" pitchFamily="2" charset="2"/>
              <a:buChar char="Ø"/>
            </a:pPr>
            <a:r>
              <a:rPr lang="zh-CN" altLang="zh-CN" dirty="0">
                <a:solidFill>
                  <a:schemeClr val="bg2">
                    <a:lumMod val="25000"/>
                  </a:schemeClr>
                </a:solidFill>
              </a:rPr>
              <a:t>若在定义静态局部变量时不赋初值，则静态局部变量在编译时会自动赋初值（数值型变量为</a:t>
            </a:r>
            <a:r>
              <a:rPr lang="en-US" altLang="zh-CN" dirty="0">
                <a:solidFill>
                  <a:schemeClr val="bg2">
                    <a:lumMod val="25000"/>
                  </a:schemeClr>
                </a:solidFill>
              </a:rPr>
              <a:t>0</a:t>
            </a:r>
            <a:r>
              <a:rPr lang="zh-CN" altLang="zh-CN" dirty="0">
                <a:solidFill>
                  <a:schemeClr val="bg2">
                    <a:lumMod val="25000"/>
                  </a:schemeClr>
                </a:solidFill>
              </a:rPr>
              <a:t>，字符型变量为空字符‘</a:t>
            </a:r>
            <a:r>
              <a:rPr lang="en-US" altLang="zh-CN" dirty="0">
                <a:solidFill>
                  <a:schemeClr val="bg2">
                    <a:lumMod val="25000"/>
                  </a:schemeClr>
                </a:solidFill>
              </a:rPr>
              <a:t>\0</a:t>
            </a:r>
            <a:r>
              <a:rPr lang="zh-CN" altLang="zh-CN" dirty="0">
                <a:solidFill>
                  <a:schemeClr val="bg2">
                    <a:lumMod val="25000"/>
                  </a:schemeClr>
                </a:solidFill>
              </a:rPr>
              <a:t>’）；</a:t>
            </a:r>
          </a:p>
          <a:p>
            <a:pPr lvl="0">
              <a:buFont typeface="Wingdings" panose="05000000000000000000" pitchFamily="2" charset="2"/>
              <a:buChar char="Ø"/>
            </a:pPr>
            <a:r>
              <a:rPr lang="zh-CN" altLang="zh-CN" dirty="0">
                <a:solidFill>
                  <a:schemeClr val="bg2">
                    <a:lumMod val="25000"/>
                  </a:schemeClr>
                </a:solidFill>
              </a:rPr>
              <a:t>虽然静态局部变量在函数调用结束后仍然存在，但其它函数不能引用该变量；</a:t>
            </a:r>
          </a:p>
          <a:p>
            <a:pPr lvl="0">
              <a:buFont typeface="Wingdings" panose="05000000000000000000" pitchFamily="2" charset="2"/>
              <a:buChar char="Ø"/>
            </a:pPr>
            <a:r>
              <a:rPr lang="zh-CN" altLang="zh-CN" dirty="0">
                <a:solidFill>
                  <a:schemeClr val="bg2">
                    <a:lumMod val="25000"/>
                  </a:schemeClr>
                </a:solidFill>
              </a:rPr>
              <a:t>当需要保留函数上一次调用结束时的值，就要使用静态局部变量。</a:t>
            </a:r>
            <a:endParaRPr lang="zh-CN" altLang="en-US" dirty="0"/>
          </a:p>
        </p:txBody>
      </p:sp>
    </p:spTree>
    <p:extLst>
      <p:ext uri="{BB962C8B-B14F-4D97-AF65-F5344CB8AC3E}">
        <p14:creationId xmlns:p14="http://schemas.microsoft.com/office/powerpoint/2010/main" val="2971978201"/>
      </p:ext>
    </p:extLst>
  </p:cSld>
  <p:clrMapOvr>
    <a:masterClrMapping/>
  </p:clrMapOvr>
</p:sld>
</file>

<file path=ppt/theme/theme1.xml><?xml version="1.0" encoding="utf-8"?>
<a:theme xmlns:a="http://schemas.openxmlformats.org/drawingml/2006/main" name="欢迎文档">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715131_TF10001108.potx" id="{D183F7B2-BB7C-4769-A654-F50CCFED9CE6}" vid="{19F569AA-F1B7-4CD3-A3E0-DFBF7B5FB0CC}"/>
    </a:ext>
  </a:extLst>
</a:theme>
</file>

<file path=ppt/theme/theme2.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E8C63A-4744-4DE4-BB49-0FF0B5375C60}">
  <ds:schemaRefs>
    <ds:schemaRef ds:uri="http://schemas.microsoft.com/sharepoint/v3/contenttype/forms"/>
  </ds:schemaRefs>
</ds:datastoreItem>
</file>

<file path=customXml/itemProps3.xml><?xml version="1.0" encoding="utf-8"?>
<ds:datastoreItem xmlns:ds="http://schemas.openxmlformats.org/officeDocument/2006/customXml" ds:itemID="{950072C5-DDE0-4258-BA7A-4D4B80DFA632}">
  <ds:schemaRefs>
    <ds:schemaRef ds:uri="http://schemas.microsoft.com/office/2006/documentManagement/types"/>
    <ds:schemaRef ds:uri="http://schemas.microsoft.com/office/2006/metadata/properties"/>
    <ds:schemaRef ds:uri="71af3243-3dd4-4a8d-8c0d-dd76da1f02a5"/>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 ds:uri="16c05727-aa75-4e4a-9b5f-8a80a116589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欢迎使用 PowerPoint</Template>
  <TotalTime>0</TotalTime>
  <Words>4636</Words>
  <PresentationFormat>宽屏</PresentationFormat>
  <Paragraphs>237</Paragraphs>
  <Slides>25</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Microsoft YaHei UI</vt:lpstr>
      <vt:lpstr>幼圆</vt:lpstr>
      <vt:lpstr>Arial</vt:lpstr>
      <vt:lpstr>Segoe UI Light</vt:lpstr>
      <vt:lpstr>Wingdings</vt:lpstr>
      <vt:lpstr>欢迎文档</vt:lpstr>
      <vt:lpstr>C语言程序设计</vt:lpstr>
      <vt:lpstr>第11章 变量、函数的属性和编译预处理</vt:lpstr>
      <vt:lpstr>11.1.1 局部变量及其作用域</vt:lpstr>
      <vt:lpstr>11.1.2 全局变量及其作用域</vt:lpstr>
      <vt:lpstr>PowerPoint 演示文稿</vt:lpstr>
      <vt:lpstr>例11.1 局部变量与全局变量示例。</vt:lpstr>
      <vt:lpstr>11.2变量的存储类型</vt:lpstr>
      <vt:lpstr>11.2.2变量的存储类型的分类</vt:lpstr>
      <vt:lpstr>11.2.2变量的存储类型的分类</vt:lpstr>
      <vt:lpstr>例11.2 利用静态局部变量输出1到6的阶乘。</vt:lpstr>
      <vt:lpstr>PowerPoint 演示文稿</vt:lpstr>
      <vt:lpstr>3.extern型变量</vt:lpstr>
      <vt:lpstr>PowerPoint 演示文稿</vt:lpstr>
      <vt:lpstr>11.3 内部函数和外部函数</vt:lpstr>
      <vt:lpstr>11.3.1内部函数</vt:lpstr>
      <vt:lpstr>11.3.2 外部函数</vt:lpstr>
      <vt:lpstr> 11.4 编译预处理</vt:lpstr>
      <vt:lpstr> 11.4.1宏定义</vt:lpstr>
      <vt:lpstr>PowerPoint 演示文稿</vt:lpstr>
      <vt:lpstr>2.带参数的宏定义</vt:lpstr>
      <vt:lpstr>2.带参数的宏定义</vt:lpstr>
      <vt:lpstr>PowerPoint 演示文稿</vt:lpstr>
      <vt:lpstr>11.4.2 文件包含</vt:lpstr>
      <vt:lpstr>11.4.3 条件编译</vt:lpstr>
      <vt:lpstr>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dcterms:created xsi:type="dcterms:W3CDTF">2024-02-10T23:59:59Z</dcterms:created>
  <dcterms:modified xsi:type="dcterms:W3CDTF">2024-02-11T11:04:35Z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