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34"/>
  </p:notesMasterIdLst>
  <p:handoutMasterIdLst>
    <p:handoutMasterId r:id="rId35"/>
  </p:handoutMasterIdLst>
  <p:sldIdLst>
    <p:sldId id="256" r:id="rId5"/>
    <p:sldId id="283" r:id="rId6"/>
    <p:sldId id="284" r:id="rId7"/>
    <p:sldId id="285" r:id="rId8"/>
    <p:sldId id="286" r:id="rId9"/>
    <p:sldId id="287" r:id="rId10"/>
    <p:sldId id="288" r:id="rId11"/>
    <p:sldId id="614" r:id="rId12"/>
    <p:sldId id="289" r:id="rId13"/>
    <p:sldId id="613" r:id="rId14"/>
    <p:sldId id="290" r:id="rId15"/>
    <p:sldId id="612" r:id="rId16"/>
    <p:sldId id="373" r:id="rId17"/>
    <p:sldId id="615" r:id="rId18"/>
    <p:sldId id="374" r:id="rId19"/>
    <p:sldId id="450" r:id="rId20"/>
    <p:sldId id="451" r:id="rId21"/>
    <p:sldId id="485" r:id="rId22"/>
    <p:sldId id="486" r:id="rId23"/>
    <p:sldId id="487" r:id="rId24"/>
    <p:sldId id="496" r:id="rId25"/>
    <p:sldId id="497" r:id="rId26"/>
    <p:sldId id="523" r:id="rId27"/>
    <p:sldId id="525" r:id="rId28"/>
    <p:sldId id="551" r:id="rId29"/>
    <p:sldId id="609" r:id="rId30"/>
    <p:sldId id="610" r:id="rId31"/>
    <p:sldId id="611" r:id="rId32"/>
    <p:sldId id="282" r:id="rId33"/>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3"/>
            <p14:sldId id="284"/>
            <p14:sldId id="285"/>
            <p14:sldId id="286"/>
            <p14:sldId id="287"/>
            <p14:sldId id="288"/>
            <p14:sldId id="614"/>
            <p14:sldId id="289"/>
            <p14:sldId id="613"/>
            <p14:sldId id="290"/>
            <p14:sldId id="612"/>
            <p14:sldId id="373"/>
            <p14:sldId id="615"/>
            <p14:sldId id="374"/>
            <p14:sldId id="450"/>
            <p14:sldId id="451"/>
            <p14:sldId id="485"/>
            <p14:sldId id="486"/>
            <p14:sldId id="487"/>
            <p14:sldId id="496"/>
            <p14:sldId id="497"/>
            <p14:sldId id="523"/>
            <p14:sldId id="525"/>
            <p14:sldId id="551"/>
            <p14:sldId id="609"/>
            <p14:sldId id="610"/>
            <p14:sldId id="611"/>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241" autoAdjust="0"/>
  </p:normalViewPr>
  <p:slideViewPr>
    <p:cSldViewPr snapToGrid="0">
      <p:cViewPr varScale="1">
        <p:scale>
          <a:sx n="111" d="100"/>
          <a:sy n="111" d="100"/>
        </p:scale>
        <p:origin x="510"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2024/2/13</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29</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687711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2024/2/13</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4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7E96B9-715E-4EF3-9799-1F69F3F9C772}" type="datetimeFigureOut">
              <a:rPr lang="zh-CN" altLang="en-US" smtClean="0"/>
              <a:t>2024/2/13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9024DF-C84D-460A-ADFA-8D6A68BA8BF2}" type="slidenum">
              <a:rPr lang="zh-CN" altLang="en-US" smtClean="0"/>
              <a:t>‹#›</a:t>
            </a:fld>
            <a:endParaRPr lang="zh-CN" altLang="en-US"/>
          </a:p>
        </p:txBody>
      </p:sp>
    </p:spTree>
    <p:extLst>
      <p:ext uri="{BB962C8B-B14F-4D97-AF65-F5344CB8AC3E}">
        <p14:creationId xmlns:p14="http://schemas.microsoft.com/office/powerpoint/2010/main" val="27975698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2024/2/13</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8.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 第</a:t>
            </a:r>
            <a:r>
              <a:rPr lang="en-US" altLang="zh-CN" sz="2400" dirty="0" smtClean="0">
                <a:solidFill>
                  <a:schemeClr val="bg1"/>
                </a:solidFill>
              </a:rPr>
              <a:t>5</a:t>
            </a:r>
            <a:r>
              <a:rPr lang="zh-CN" altLang="en-US" dirty="0" smtClean="0">
                <a:solidFill>
                  <a:schemeClr val="bg1"/>
                </a:solidFill>
              </a:rPr>
              <a:t>章 </a:t>
            </a:r>
            <a:r>
              <a:rPr lang="zh-CN" altLang="en-US" dirty="0">
                <a:solidFill>
                  <a:schemeClr val="bg1"/>
                </a:solidFill>
              </a:rPr>
              <a:t>循环结构程序设计</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5.3  for</a:t>
            </a:r>
            <a:r>
              <a:rPr lang="zh-CN" altLang="zh-CN" b="1" dirty="0" smtClean="0"/>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pPr marL="85725" indent="-85725"/>
            <a:r>
              <a:rPr lang="zh-CN" altLang="zh-CN" sz="2000" dirty="0" smtClean="0"/>
              <a:t>例如</a:t>
            </a:r>
            <a:r>
              <a:rPr lang="zh-CN" altLang="zh-CN" sz="2000" dirty="0"/>
              <a:t>：</a:t>
            </a:r>
          </a:p>
          <a:p>
            <a:pPr marL="0" indent="0">
              <a:buNone/>
            </a:pPr>
            <a:r>
              <a:rPr lang="en-US" altLang="zh-CN" sz="2000" dirty="0" smtClean="0"/>
              <a:t>    sum=0</a:t>
            </a:r>
            <a:r>
              <a:rPr lang="en-US" altLang="zh-CN" sz="2000" dirty="0"/>
              <a:t>;</a:t>
            </a:r>
            <a:endParaRPr lang="zh-CN" altLang="zh-CN" sz="2000" dirty="0"/>
          </a:p>
          <a:p>
            <a:pPr marL="0" indent="0">
              <a:buNone/>
            </a:pPr>
            <a:r>
              <a:rPr lang="en-US" altLang="zh-CN" sz="2000" dirty="0" smtClean="0"/>
              <a:t>    for(</a:t>
            </a:r>
            <a:r>
              <a:rPr lang="en-US" altLang="zh-CN" sz="2000" dirty="0" err="1" smtClean="0"/>
              <a:t>i</a:t>
            </a:r>
            <a:r>
              <a:rPr lang="en-US" altLang="zh-CN" sz="2000" dirty="0" smtClean="0"/>
              <a:t>=1;i</a:t>
            </a:r>
            <a:r>
              <a:rPr lang="en-US" altLang="zh-CN" sz="2000" dirty="0"/>
              <a:t>&lt;=100;i++)</a:t>
            </a:r>
            <a:endParaRPr lang="zh-CN" altLang="zh-CN" sz="2000" dirty="0"/>
          </a:p>
          <a:p>
            <a:pPr marL="0" indent="0">
              <a:buNone/>
            </a:pPr>
            <a:r>
              <a:rPr lang="en-US" altLang="zh-CN" sz="2000" dirty="0"/>
              <a:t>   </a:t>
            </a:r>
            <a:r>
              <a:rPr lang="en-US" altLang="zh-CN" sz="2000" dirty="0" smtClean="0"/>
              <a:t>     sum=</a:t>
            </a:r>
            <a:r>
              <a:rPr lang="en-US" altLang="zh-CN" sz="2000" dirty="0" err="1" smtClean="0"/>
              <a:t>sum+i</a:t>
            </a:r>
            <a:r>
              <a:rPr lang="en-US" altLang="zh-CN" sz="2000" dirty="0"/>
              <a:t>; </a:t>
            </a:r>
            <a:endParaRPr lang="zh-CN" altLang="zh-CN" sz="2000" dirty="0"/>
          </a:p>
          <a:p>
            <a:pPr marL="85725" indent="-85725"/>
            <a:r>
              <a:rPr lang="zh-CN" altLang="zh-CN" sz="2000" dirty="0" smtClean="0"/>
              <a:t>其中</a:t>
            </a:r>
            <a:r>
              <a:rPr lang="zh-CN" altLang="en-US" sz="2000" dirty="0" smtClean="0"/>
              <a:t>：</a:t>
            </a:r>
            <a:endParaRPr lang="en-US" altLang="zh-CN" sz="2000" dirty="0" smtClean="0"/>
          </a:p>
          <a:p>
            <a:pPr marL="180975" indent="-180975">
              <a:buFont typeface="Wingdings" panose="05000000000000000000" pitchFamily="2" charset="2"/>
              <a:buChar char="Ø"/>
            </a:pPr>
            <a:r>
              <a:rPr lang="zh-CN" altLang="zh-CN" sz="2000" dirty="0" smtClean="0"/>
              <a:t>表达式</a:t>
            </a:r>
            <a:r>
              <a:rPr lang="en-US" altLang="zh-CN" sz="2000" dirty="0" smtClean="0"/>
              <a:t>1</a:t>
            </a:r>
            <a:r>
              <a:rPr lang="zh-CN" altLang="en-US" sz="2000" dirty="0" smtClean="0"/>
              <a:t>：</a:t>
            </a:r>
            <a:r>
              <a:rPr lang="en-US" altLang="zh-CN" sz="2000" dirty="0" err="1" smtClean="0"/>
              <a:t>i</a:t>
            </a:r>
            <a:r>
              <a:rPr lang="en-US" altLang="zh-CN" sz="2000" dirty="0" smtClean="0"/>
              <a:t>=1</a:t>
            </a:r>
            <a:r>
              <a:rPr lang="zh-CN" altLang="zh-CN" sz="2000" dirty="0" smtClean="0"/>
              <a:t>是</a:t>
            </a:r>
            <a:r>
              <a:rPr lang="zh-CN" altLang="zh-CN" sz="2000" dirty="0"/>
              <a:t>给循环变量</a:t>
            </a:r>
            <a:r>
              <a:rPr lang="en-US" altLang="zh-CN" sz="2000" dirty="0"/>
              <a:t>i</a:t>
            </a:r>
            <a:r>
              <a:rPr lang="zh-CN" altLang="zh-CN" sz="2000" dirty="0"/>
              <a:t>设置初值为</a:t>
            </a:r>
            <a:r>
              <a:rPr lang="en-US" altLang="zh-CN" sz="2000" dirty="0"/>
              <a:t>1</a:t>
            </a:r>
            <a:r>
              <a:rPr lang="zh-CN" altLang="zh-CN" sz="2000" dirty="0" smtClean="0"/>
              <a:t>。</a:t>
            </a:r>
            <a:endParaRPr lang="en-US" altLang="zh-CN" sz="2000" dirty="0" smtClean="0"/>
          </a:p>
          <a:p>
            <a:pPr marL="180975" indent="-180975">
              <a:buFont typeface="Wingdings" panose="05000000000000000000" pitchFamily="2" charset="2"/>
              <a:buChar char="Ø"/>
            </a:pPr>
            <a:r>
              <a:rPr lang="zh-CN" altLang="zh-CN" sz="2000" dirty="0" smtClean="0"/>
              <a:t>表达式</a:t>
            </a:r>
            <a:r>
              <a:rPr lang="en-US" altLang="zh-CN" sz="2000" dirty="0" smtClean="0"/>
              <a:t>2</a:t>
            </a:r>
            <a:r>
              <a:rPr lang="zh-CN" altLang="en-US" sz="2000" dirty="0" smtClean="0"/>
              <a:t>：</a:t>
            </a:r>
            <a:r>
              <a:rPr lang="en-US" altLang="zh-CN" sz="2000" dirty="0" err="1" smtClean="0"/>
              <a:t>i</a:t>
            </a:r>
            <a:r>
              <a:rPr lang="en-US" altLang="zh-CN" sz="2000" dirty="0"/>
              <a:t>&lt;=</a:t>
            </a:r>
            <a:r>
              <a:rPr lang="en-US" altLang="zh-CN" sz="2000" dirty="0" smtClean="0"/>
              <a:t>100</a:t>
            </a:r>
            <a:r>
              <a:rPr lang="zh-CN" altLang="zh-CN" sz="2000" dirty="0" smtClean="0"/>
              <a:t>是</a:t>
            </a:r>
            <a:r>
              <a:rPr lang="zh-CN" altLang="zh-CN" sz="2000" dirty="0"/>
              <a:t>指定循环条件</a:t>
            </a:r>
            <a:r>
              <a:rPr lang="zh-CN" altLang="zh-CN" sz="2000" dirty="0" smtClean="0"/>
              <a:t>：</a:t>
            </a:r>
            <a:endParaRPr lang="en-US" altLang="zh-CN" sz="2000" dirty="0" smtClean="0"/>
          </a:p>
          <a:p>
            <a:pPr marL="180975" indent="-180975">
              <a:buFont typeface="Wingdings" panose="05000000000000000000" pitchFamily="2" charset="2"/>
              <a:buChar char="Ø"/>
            </a:pPr>
            <a:r>
              <a:rPr lang="zh-CN" altLang="zh-CN" sz="2000" dirty="0" smtClean="0"/>
              <a:t>表达式</a:t>
            </a:r>
            <a:r>
              <a:rPr lang="en-US" altLang="zh-CN" sz="2000" dirty="0" smtClean="0"/>
              <a:t>3</a:t>
            </a:r>
            <a:r>
              <a:rPr lang="zh-CN" altLang="en-US" sz="2000" dirty="0" smtClean="0"/>
              <a:t>：</a:t>
            </a:r>
            <a:r>
              <a:rPr lang="en-US" altLang="zh-CN" sz="2000" dirty="0" err="1" smtClean="0"/>
              <a:t>i</a:t>
            </a:r>
            <a:r>
              <a:rPr lang="en-US" altLang="zh-CN" sz="2000" dirty="0" smtClean="0"/>
              <a:t>++</a:t>
            </a:r>
            <a:r>
              <a:rPr lang="zh-CN" altLang="zh-CN" sz="2000" dirty="0" smtClean="0"/>
              <a:t>的</a:t>
            </a:r>
            <a:r>
              <a:rPr lang="zh-CN" altLang="zh-CN" sz="2000" dirty="0"/>
              <a:t>作用是使循环变量</a:t>
            </a:r>
            <a:r>
              <a:rPr lang="en-US" altLang="zh-CN" sz="2000" dirty="0"/>
              <a:t>i</a:t>
            </a:r>
            <a:r>
              <a:rPr lang="zh-CN" altLang="zh-CN" sz="2000" dirty="0"/>
              <a:t>的值不断变化</a:t>
            </a:r>
            <a:r>
              <a:rPr lang="zh-CN" altLang="zh-CN" sz="2000" dirty="0" smtClean="0"/>
              <a:t>，使</a:t>
            </a:r>
            <a:r>
              <a:rPr lang="zh-CN" altLang="zh-CN" sz="2000" dirty="0"/>
              <a:t>循环结束</a:t>
            </a:r>
            <a:r>
              <a:rPr lang="zh-CN" altLang="zh-CN" sz="2000" dirty="0" smtClean="0"/>
              <a:t>。</a:t>
            </a:r>
            <a:endParaRPr lang="en-US" altLang="zh-CN" sz="2000" dirty="0" smtClean="0"/>
          </a:p>
        </p:txBody>
      </p:sp>
    </p:spTree>
    <p:extLst>
      <p:ext uri="{BB962C8B-B14F-4D97-AF65-F5344CB8AC3E}">
        <p14:creationId xmlns:p14="http://schemas.microsoft.com/office/powerpoint/2010/main" val="1105740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r>
              <a:rPr lang="zh-CN" altLang="en-US" b="0" i="0" u="none" strike="noStrike" baseline="0" dirty="0" smtClean="0">
                <a:solidFill>
                  <a:srgbClr val="000000"/>
                </a:solidFill>
                <a:latin typeface="宋体" panose="02010600030101010101" pitchFamily="2" charset="-122"/>
                <a:ea typeface="宋体" panose="02010600030101010101" pitchFamily="2" charset="-122"/>
              </a:rPr>
              <a:t>例子：求</a:t>
            </a:r>
            <a:r>
              <a:rPr lang="en-US" altLang="zh-CN" b="0" i="0" u="none" strike="noStrike" baseline="0" dirty="0" smtClean="0">
                <a:solidFill>
                  <a:srgbClr val="000000"/>
                </a:solidFill>
                <a:latin typeface="宋体" panose="02010600030101010101" pitchFamily="2" charset="-122"/>
                <a:ea typeface="宋体" panose="02010600030101010101" pitchFamily="2" charset="-122"/>
              </a:rPr>
              <a:t>1+2+3+……+100</a:t>
            </a:r>
            <a:r>
              <a:rPr lang="zh-CN" altLang="en-US" b="0" i="0" u="none" strike="noStrike" baseline="0" dirty="0" smtClean="0">
                <a:solidFill>
                  <a:srgbClr val="000000"/>
                </a:solidFill>
                <a:latin typeface="宋体" panose="02010600030101010101" pitchFamily="2" charset="-122"/>
                <a:ea typeface="宋体" panose="02010600030101010101" pitchFamily="2" charset="-122"/>
              </a:rPr>
              <a:t>之</a:t>
            </a:r>
            <a:r>
              <a:rPr lang="zh-CN" altLang="en-US" b="0" i="0" u="none" strike="noStrike" baseline="0" dirty="0" smtClean="0">
                <a:solidFill>
                  <a:srgbClr val="000000"/>
                </a:solidFill>
                <a:latin typeface="宋体" panose="02010600030101010101" pitchFamily="2" charset="-122"/>
                <a:ea typeface="宋体" panose="02010600030101010101" pitchFamily="2" charset="-122"/>
              </a:rPr>
              <a:t>和</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626476541"/>
              </p:ext>
            </p:extLst>
          </p:nvPr>
        </p:nvGraphicFramePr>
        <p:xfrm>
          <a:off x="7134046" y="1923690"/>
          <a:ext cx="4600575" cy="3257550"/>
        </p:xfrm>
        <a:graphic>
          <a:graphicData uri="http://schemas.openxmlformats.org/presentationml/2006/ole">
            <mc:AlternateContent xmlns:mc="http://schemas.openxmlformats.org/markup-compatibility/2006">
              <mc:Choice xmlns:v="urn:schemas-microsoft-com:vml" Requires="v">
                <p:oleObj spid="_x0000_s4185" r:id="rId3" imgW="4600553" imgH="3721636" progId="Visio.Drawing.11">
                  <p:embed/>
                </p:oleObj>
              </mc:Choice>
              <mc:Fallback>
                <p:oleObj r:id="rId3" imgW="4600553" imgH="372163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4046" y="1923690"/>
                        <a:ext cx="4600575" cy="325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4"/>
          <p:cNvSpPr>
            <a:spLocks noChangeArrowheads="1"/>
          </p:cNvSpPr>
          <p:nvPr/>
        </p:nvSpPr>
        <p:spPr bwMode="auto">
          <a:xfrm>
            <a:off x="5078083" y="138597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文本占位符 2"/>
          <p:cNvSpPr>
            <a:spLocks noGrp="1"/>
          </p:cNvSpPr>
          <p:nvPr>
            <p:ph type="body" idx="1"/>
          </p:nvPr>
        </p:nvSpPr>
        <p:spPr>
          <a:xfrm>
            <a:off x="591252" y="1375873"/>
            <a:ext cx="7508949" cy="4719822"/>
          </a:xfrm>
        </p:spPr>
        <p:txBody>
          <a:bodyPr>
            <a:normAutofit fontScale="92500" lnSpcReduction="20000"/>
          </a:bodyPr>
          <a:lstStyle/>
          <a:p>
            <a:pPr marL="0" indent="0">
              <a:buNone/>
            </a:pPr>
            <a:r>
              <a:rPr lang="zh-CN" altLang="en-US" dirty="0"/>
              <a:t>源程序代码：</a:t>
            </a:r>
          </a:p>
          <a:p>
            <a:pPr marL="0" indent="0">
              <a:buNone/>
            </a:pPr>
            <a:r>
              <a:rPr lang="en-US" altLang="zh-CN" dirty="0"/>
              <a:t>#include&lt;</a:t>
            </a:r>
            <a:r>
              <a:rPr lang="en-US" altLang="zh-CN" dirty="0" err="1"/>
              <a:t>stdio.h</a:t>
            </a:r>
            <a:r>
              <a:rPr lang="en-US" altLang="zh-CN" dirty="0"/>
              <a:t>&gt;</a:t>
            </a:r>
          </a:p>
          <a:p>
            <a:pPr marL="0" indent="0">
              <a:buNone/>
            </a:pPr>
            <a:r>
              <a:rPr lang="en-US" altLang="zh-CN" dirty="0"/>
              <a:t>main()</a:t>
            </a:r>
          </a:p>
          <a:p>
            <a:pPr marL="0" indent="0">
              <a:buNone/>
            </a:pPr>
            <a:r>
              <a:rPr lang="en-US" altLang="zh-CN" dirty="0"/>
              <a:t>{</a:t>
            </a:r>
          </a:p>
          <a:p>
            <a:pPr marL="0" indent="0">
              <a:buNone/>
            </a:pPr>
            <a:r>
              <a:rPr lang="en-US" altLang="zh-CN" dirty="0"/>
              <a:t> </a:t>
            </a:r>
            <a:r>
              <a:rPr lang="en-US" altLang="zh-CN" dirty="0" err="1"/>
              <a:t>int</a:t>
            </a:r>
            <a:r>
              <a:rPr lang="en-US" altLang="zh-CN" dirty="0"/>
              <a:t> </a:t>
            </a:r>
            <a:r>
              <a:rPr lang="en-US" altLang="zh-CN" dirty="0" smtClean="0"/>
              <a:t>sum=0,i;</a:t>
            </a:r>
            <a:endParaRPr lang="en-US" altLang="zh-CN" dirty="0"/>
          </a:p>
          <a:p>
            <a:pPr marL="0" indent="0">
              <a:buNone/>
            </a:pPr>
            <a:r>
              <a:rPr lang="en-US" altLang="zh-CN" dirty="0"/>
              <a:t> for(</a:t>
            </a:r>
            <a:r>
              <a:rPr lang="en-US" altLang="zh-CN" dirty="0" err="1"/>
              <a:t>i</a:t>
            </a:r>
            <a:r>
              <a:rPr lang="en-US" altLang="zh-CN" dirty="0"/>
              <a:t>=1;i&lt;=100;i++)</a:t>
            </a:r>
            <a:endParaRPr lang="zh-CN" altLang="zh-CN" dirty="0"/>
          </a:p>
          <a:p>
            <a:pPr marL="0" indent="0">
              <a:buNone/>
            </a:pPr>
            <a:r>
              <a:rPr lang="en-US" altLang="zh-CN" dirty="0"/>
              <a:t>    sum=</a:t>
            </a:r>
            <a:r>
              <a:rPr lang="en-US" altLang="zh-CN" dirty="0" err="1"/>
              <a:t>sum+i</a:t>
            </a:r>
            <a:r>
              <a:rPr lang="en-US" altLang="zh-CN" dirty="0"/>
              <a:t>;</a:t>
            </a:r>
            <a:endParaRPr lang="zh-CN" altLang="zh-CN" dirty="0"/>
          </a:p>
          <a:p>
            <a:pPr marL="0" indent="0">
              <a:buNone/>
            </a:pPr>
            <a:r>
              <a:rPr lang="en-US" altLang="zh-CN" dirty="0" smtClean="0"/>
              <a:t> </a:t>
            </a:r>
            <a:r>
              <a:rPr lang="en-US" altLang="zh-CN" dirty="0" err="1" smtClean="0"/>
              <a:t>printf</a:t>
            </a:r>
            <a:r>
              <a:rPr lang="en-US" altLang="zh-CN" dirty="0"/>
              <a:t>("%d\</a:t>
            </a:r>
            <a:r>
              <a:rPr lang="en-US" altLang="zh-CN" dirty="0" err="1"/>
              <a:t>n",sum</a:t>
            </a:r>
            <a:r>
              <a:rPr lang="en-US" altLang="zh-CN" dirty="0"/>
              <a:t>);  </a:t>
            </a:r>
          </a:p>
          <a:p>
            <a:pPr marL="0" indent="0">
              <a:buNone/>
            </a:pPr>
            <a:r>
              <a:rPr lang="en-US" altLang="zh-CN" dirty="0" smtClean="0"/>
              <a:t> return </a:t>
            </a:r>
            <a:r>
              <a:rPr lang="en-US" altLang="zh-CN" dirty="0"/>
              <a:t>0;</a:t>
            </a:r>
          </a:p>
          <a:p>
            <a:pPr marL="0" indent="0">
              <a:buNone/>
            </a:pPr>
            <a:r>
              <a:rPr lang="en-US" altLang="zh-CN" dirty="0"/>
              <a:t>}</a:t>
            </a:r>
          </a:p>
          <a:p>
            <a:pPr marL="0" indent="0">
              <a:buNone/>
            </a:pPr>
            <a:endParaRPr lang="zh-CN" altLang="en-US" dirty="0"/>
          </a:p>
        </p:txBody>
      </p:sp>
    </p:spTree>
    <p:extLst>
      <p:ext uri="{BB962C8B-B14F-4D97-AF65-F5344CB8AC3E}">
        <p14:creationId xmlns:p14="http://schemas.microsoft.com/office/powerpoint/2010/main" val="2828287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180975" indent="-180975">
              <a:lnSpc>
                <a:spcPct val="170000"/>
              </a:lnSpc>
            </a:pPr>
            <a:r>
              <a:rPr lang="zh-CN" altLang="zh-CN" dirty="0" smtClean="0"/>
              <a:t>说明</a:t>
            </a:r>
            <a:r>
              <a:rPr lang="zh-CN" altLang="zh-CN" dirty="0"/>
              <a:t>：</a:t>
            </a:r>
          </a:p>
          <a:p>
            <a:pPr marL="0" indent="0">
              <a:lnSpc>
                <a:spcPct val="170000"/>
              </a:lnSpc>
              <a:buNone/>
            </a:pPr>
            <a:r>
              <a:rPr lang="en-US" altLang="zh-CN" dirty="0"/>
              <a:t>(1)for</a:t>
            </a:r>
            <a:r>
              <a:rPr lang="zh-CN" altLang="zh-CN" dirty="0"/>
              <a:t>语句的一般形式如下：</a:t>
            </a:r>
          </a:p>
          <a:p>
            <a:pPr marL="0" indent="0">
              <a:lnSpc>
                <a:spcPct val="170000"/>
              </a:lnSpc>
              <a:buNone/>
            </a:pPr>
            <a:r>
              <a:rPr lang="en-US" altLang="zh-CN" dirty="0" smtClean="0"/>
              <a:t>   for</a:t>
            </a:r>
            <a:r>
              <a:rPr lang="en-US" altLang="zh-CN" dirty="0"/>
              <a:t>(</a:t>
            </a:r>
            <a:r>
              <a:rPr lang="zh-CN" altLang="zh-CN" dirty="0"/>
              <a:t>表达式</a:t>
            </a:r>
            <a:r>
              <a:rPr lang="en-US" altLang="zh-CN" dirty="0"/>
              <a:t>1;</a:t>
            </a:r>
            <a:r>
              <a:rPr lang="zh-CN" altLang="zh-CN" dirty="0"/>
              <a:t>表达式</a:t>
            </a:r>
            <a:r>
              <a:rPr lang="en-US" altLang="zh-CN" dirty="0"/>
              <a:t>2;</a:t>
            </a:r>
            <a:r>
              <a:rPr lang="zh-CN" altLang="zh-CN" dirty="0"/>
              <a:t>表达式</a:t>
            </a:r>
            <a:r>
              <a:rPr lang="en-US" altLang="zh-CN" dirty="0"/>
              <a:t>3) </a:t>
            </a:r>
            <a:r>
              <a:rPr lang="en-US" altLang="zh-CN" dirty="0" smtClean="0"/>
              <a:t> </a:t>
            </a:r>
            <a:endParaRPr lang="en-US" altLang="zh-CN" dirty="0" smtClean="0"/>
          </a:p>
          <a:p>
            <a:pPr marL="0" indent="0">
              <a:lnSpc>
                <a:spcPct val="170000"/>
              </a:lnSpc>
              <a:buNone/>
            </a:pPr>
            <a:r>
              <a:rPr lang="en-US" altLang="zh-CN" dirty="0"/>
              <a:t> </a:t>
            </a:r>
            <a:r>
              <a:rPr lang="en-US" altLang="zh-CN" dirty="0" smtClean="0"/>
              <a:t>      </a:t>
            </a:r>
            <a:r>
              <a:rPr lang="zh-CN" altLang="zh-CN" dirty="0" smtClean="0"/>
              <a:t>语句</a:t>
            </a:r>
            <a:endParaRPr lang="zh-CN" altLang="zh-CN" dirty="0"/>
          </a:p>
          <a:p>
            <a:pPr marL="180975" indent="-180975">
              <a:lnSpc>
                <a:spcPct val="170000"/>
              </a:lnSpc>
            </a:pPr>
            <a:r>
              <a:rPr lang="zh-CN" altLang="en-US" dirty="0" smtClean="0"/>
              <a:t>可以</a:t>
            </a:r>
            <a:r>
              <a:rPr lang="zh-CN" altLang="zh-CN" dirty="0" smtClean="0"/>
              <a:t>以</a:t>
            </a:r>
            <a:r>
              <a:rPr lang="zh-CN" altLang="zh-CN" dirty="0"/>
              <a:t>改写为</a:t>
            </a:r>
            <a:r>
              <a:rPr lang="en-US" altLang="zh-CN" dirty="0"/>
              <a:t>while</a:t>
            </a:r>
            <a:r>
              <a:rPr lang="zh-CN" altLang="zh-CN" dirty="0"/>
              <a:t>循环的形式：</a:t>
            </a:r>
          </a:p>
          <a:p>
            <a:pPr marL="0" indent="0">
              <a:lnSpc>
                <a:spcPct val="170000"/>
              </a:lnSpc>
              <a:buNone/>
            </a:pPr>
            <a:r>
              <a:rPr lang="en-US" altLang="zh-CN" dirty="0"/>
              <a:t>  </a:t>
            </a:r>
            <a:r>
              <a:rPr lang="zh-CN" altLang="zh-CN" dirty="0"/>
              <a:t>表达式</a:t>
            </a:r>
            <a:r>
              <a:rPr lang="en-US" altLang="zh-CN" dirty="0"/>
              <a:t>1;</a:t>
            </a:r>
            <a:endParaRPr lang="zh-CN" altLang="zh-CN" dirty="0"/>
          </a:p>
          <a:p>
            <a:pPr marL="0" indent="0">
              <a:lnSpc>
                <a:spcPct val="170000"/>
              </a:lnSpc>
              <a:buNone/>
            </a:pPr>
            <a:r>
              <a:rPr lang="en-US" altLang="zh-CN" dirty="0"/>
              <a:t>  while</a:t>
            </a:r>
            <a:r>
              <a:rPr lang="zh-CN" altLang="zh-CN" dirty="0"/>
              <a:t>（表达式</a:t>
            </a:r>
            <a:r>
              <a:rPr lang="en-US" altLang="zh-CN" dirty="0"/>
              <a:t>2</a:t>
            </a:r>
            <a:r>
              <a:rPr lang="zh-CN" altLang="zh-CN" dirty="0"/>
              <a:t>）</a:t>
            </a:r>
          </a:p>
          <a:p>
            <a:pPr marL="0" indent="0">
              <a:lnSpc>
                <a:spcPct val="170000"/>
              </a:lnSpc>
              <a:buNone/>
            </a:pPr>
            <a:r>
              <a:rPr lang="en-US" altLang="zh-CN" dirty="0"/>
              <a:t>    {</a:t>
            </a:r>
            <a:endParaRPr lang="zh-CN" altLang="zh-CN" dirty="0"/>
          </a:p>
          <a:p>
            <a:pPr marL="0" indent="0">
              <a:lnSpc>
                <a:spcPct val="170000"/>
              </a:lnSpc>
              <a:buNone/>
            </a:pPr>
            <a:r>
              <a:rPr lang="en-US" altLang="zh-CN" dirty="0"/>
              <a:t>    </a:t>
            </a:r>
            <a:r>
              <a:rPr lang="en-US" altLang="zh-CN" dirty="0" smtClean="0"/>
              <a:t> </a:t>
            </a:r>
            <a:r>
              <a:rPr lang="en-US" altLang="zh-CN" dirty="0" smtClean="0"/>
              <a:t> </a:t>
            </a:r>
            <a:r>
              <a:rPr lang="zh-CN" altLang="zh-CN" dirty="0" smtClean="0"/>
              <a:t>语句</a:t>
            </a:r>
            <a:endParaRPr lang="zh-CN" altLang="zh-CN" dirty="0"/>
          </a:p>
          <a:p>
            <a:pPr marL="0" indent="0">
              <a:lnSpc>
                <a:spcPct val="170000"/>
              </a:lnSpc>
              <a:buNone/>
            </a:pPr>
            <a:r>
              <a:rPr lang="en-US" altLang="zh-CN" dirty="0"/>
              <a:t>    </a:t>
            </a:r>
            <a:r>
              <a:rPr lang="en-US" altLang="zh-CN" dirty="0" smtClean="0"/>
              <a:t> </a:t>
            </a:r>
            <a:r>
              <a:rPr lang="en-US" altLang="zh-CN" dirty="0" smtClean="0"/>
              <a:t> </a:t>
            </a:r>
            <a:r>
              <a:rPr lang="zh-CN" altLang="zh-CN" dirty="0" smtClean="0"/>
              <a:t>表达式</a:t>
            </a:r>
            <a:r>
              <a:rPr lang="en-US" altLang="zh-CN" dirty="0"/>
              <a:t>3</a:t>
            </a:r>
            <a:endParaRPr lang="zh-CN" altLang="zh-CN" dirty="0"/>
          </a:p>
          <a:p>
            <a:pPr marL="0" indent="0">
              <a:lnSpc>
                <a:spcPct val="170000"/>
              </a:lnSpc>
              <a:buNone/>
            </a:pPr>
            <a:r>
              <a:rPr lang="en-US" altLang="zh-CN" dirty="0"/>
              <a:t>    }</a:t>
            </a:r>
            <a:endParaRPr lang="zh-CN" altLang="zh-CN" dirty="0"/>
          </a:p>
          <a:p>
            <a:pPr marL="180975" indent="-180975">
              <a:lnSpc>
                <a:spcPct val="170000"/>
              </a:lnSpc>
            </a:pPr>
            <a:r>
              <a:rPr lang="zh-CN" altLang="zh-CN" dirty="0" smtClean="0"/>
              <a:t>二者</a:t>
            </a:r>
            <a:r>
              <a:rPr lang="zh-CN" altLang="zh-CN" dirty="0"/>
              <a:t>完全等价</a:t>
            </a:r>
            <a:r>
              <a:rPr lang="zh-CN" altLang="zh-CN" dirty="0" smtClean="0"/>
              <a:t>。</a:t>
            </a:r>
            <a:endParaRPr lang="zh-CN" altLang="zh-CN" dirty="0"/>
          </a:p>
        </p:txBody>
      </p:sp>
    </p:spTree>
    <p:extLst>
      <p:ext uri="{BB962C8B-B14F-4D97-AF65-F5344CB8AC3E}">
        <p14:creationId xmlns:p14="http://schemas.microsoft.com/office/powerpoint/2010/main" val="4018133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68083"/>
            <a:ext cx="11048070" cy="4827612"/>
          </a:xfrm>
        </p:spPr>
        <p:txBody>
          <a:bodyPr>
            <a:normAutofit fontScale="92500" lnSpcReduction="10000"/>
          </a:bodyPr>
          <a:lstStyle/>
          <a:p>
            <a:pPr marL="0" indent="0">
              <a:buNone/>
            </a:pPr>
            <a:r>
              <a:rPr lang="zh-CN" altLang="zh-CN" sz="2000" dirty="0"/>
              <a:t>（</a:t>
            </a:r>
            <a:r>
              <a:rPr lang="en-US" altLang="zh-CN" sz="2000" dirty="0"/>
              <a:t>2</a:t>
            </a:r>
            <a:r>
              <a:rPr lang="zh-CN" altLang="zh-CN" sz="2000" dirty="0"/>
              <a:t>）“表达式</a:t>
            </a:r>
            <a:r>
              <a:rPr lang="en-US" altLang="zh-CN" sz="2000" dirty="0"/>
              <a:t>1</a:t>
            </a:r>
            <a:r>
              <a:rPr lang="zh-CN" altLang="zh-CN" sz="2000" dirty="0"/>
              <a:t>”可以省略，即不设置初值，但表达式</a:t>
            </a:r>
            <a:r>
              <a:rPr lang="en-US" altLang="zh-CN" sz="2000" dirty="0"/>
              <a:t>1</a:t>
            </a:r>
            <a:r>
              <a:rPr lang="zh-CN" altLang="zh-CN" sz="2000" dirty="0"/>
              <a:t>后的分号不能省略。例如：</a:t>
            </a:r>
          </a:p>
          <a:p>
            <a:pPr marL="0" indent="0">
              <a:buNone/>
            </a:pPr>
            <a:r>
              <a:rPr lang="en-US" altLang="zh-CN" sz="2000" dirty="0"/>
              <a:t>    </a:t>
            </a:r>
            <a:r>
              <a:rPr lang="en-US" altLang="zh-CN" sz="2000" dirty="0" smtClean="0"/>
              <a:t> </a:t>
            </a:r>
            <a:r>
              <a:rPr lang="en-US" altLang="zh-CN" sz="2000" dirty="0"/>
              <a:t>for</a:t>
            </a:r>
            <a:r>
              <a:rPr lang="en-US" altLang="zh-CN" sz="2000" dirty="0"/>
              <a:t>(;</a:t>
            </a:r>
            <a:r>
              <a:rPr lang="en-US" altLang="zh-CN" sz="2000" dirty="0" err="1"/>
              <a:t>i</a:t>
            </a:r>
            <a:r>
              <a:rPr lang="en-US" altLang="zh-CN" sz="2000" dirty="0"/>
              <a:t>&lt;=100;i++)</a:t>
            </a:r>
            <a:endParaRPr lang="zh-CN" altLang="zh-CN" sz="2000" dirty="0"/>
          </a:p>
          <a:p>
            <a:pPr marL="0" indent="0">
              <a:buNone/>
            </a:pPr>
            <a:r>
              <a:rPr lang="en-US" altLang="zh-CN" sz="2000" dirty="0" smtClean="0"/>
              <a:t>       sum=</a:t>
            </a:r>
            <a:r>
              <a:rPr lang="en-US" altLang="zh-CN" sz="2000" dirty="0" err="1" smtClean="0"/>
              <a:t>sum+i</a:t>
            </a:r>
            <a:r>
              <a:rPr lang="en-US" altLang="zh-CN" sz="2000" dirty="0"/>
              <a:t>; </a:t>
            </a:r>
            <a:endParaRPr lang="zh-CN" altLang="zh-CN" sz="2000" dirty="0"/>
          </a:p>
          <a:p>
            <a:r>
              <a:rPr lang="zh-CN" altLang="zh-CN" sz="2000" dirty="0"/>
              <a:t>应当注意</a:t>
            </a:r>
            <a:r>
              <a:rPr lang="zh-CN" altLang="zh-CN" sz="2000" dirty="0" smtClean="0"/>
              <a:t>：为了</a:t>
            </a:r>
            <a:r>
              <a:rPr lang="zh-CN" altLang="en-US" sz="2000" dirty="0" smtClean="0"/>
              <a:t>使语句</a:t>
            </a:r>
            <a:r>
              <a:rPr lang="zh-CN" altLang="zh-CN" sz="2000" dirty="0" smtClean="0"/>
              <a:t>正常</a:t>
            </a:r>
            <a:r>
              <a:rPr lang="zh-CN" altLang="zh-CN" sz="2000" dirty="0"/>
              <a:t>执行循环，应在</a:t>
            </a:r>
            <a:r>
              <a:rPr lang="en-US" altLang="zh-CN" sz="2000" dirty="0"/>
              <a:t>for</a:t>
            </a:r>
            <a:r>
              <a:rPr lang="zh-CN" altLang="zh-CN" sz="2000" dirty="0"/>
              <a:t>语句之前给循环变量赋以初值</a:t>
            </a:r>
            <a:r>
              <a:rPr lang="zh-CN" altLang="zh-CN" sz="2000" dirty="0" smtClean="0"/>
              <a:t>。</a:t>
            </a:r>
            <a:r>
              <a:rPr lang="zh-CN" altLang="en-US" sz="2000" dirty="0" smtClean="0"/>
              <a:t>即，</a:t>
            </a:r>
            <a:endParaRPr lang="en-US" altLang="zh-CN" sz="2000" dirty="0" smtClean="0"/>
          </a:p>
          <a:p>
            <a:pPr marL="0" indent="0">
              <a:buNone/>
            </a:pPr>
            <a:r>
              <a:rPr lang="en-US" altLang="zh-CN" sz="2000" dirty="0" smtClean="0"/>
              <a:t>    </a:t>
            </a:r>
            <a:r>
              <a:rPr lang="en-US" altLang="zh-CN" sz="2000" dirty="0" err="1" smtClean="0"/>
              <a:t>i</a:t>
            </a:r>
            <a:r>
              <a:rPr lang="en-US" altLang="zh-CN" sz="2000" dirty="0" smtClean="0"/>
              <a:t>=1;</a:t>
            </a:r>
          </a:p>
          <a:p>
            <a:pPr marL="0" indent="0">
              <a:buNone/>
            </a:pPr>
            <a:r>
              <a:rPr lang="en-US" altLang="zh-CN" sz="2000" dirty="0"/>
              <a:t> </a:t>
            </a:r>
            <a:r>
              <a:rPr lang="en-US" altLang="zh-CN" sz="2000" dirty="0" smtClean="0"/>
              <a:t>   for</a:t>
            </a:r>
            <a:r>
              <a:rPr lang="en-US" altLang="zh-CN" sz="2000" dirty="0"/>
              <a:t>(;</a:t>
            </a:r>
            <a:r>
              <a:rPr lang="en-US" altLang="zh-CN" sz="2000" dirty="0" err="1"/>
              <a:t>i</a:t>
            </a:r>
            <a:r>
              <a:rPr lang="en-US" altLang="zh-CN" sz="2000" dirty="0"/>
              <a:t>&lt;=100;i++)</a:t>
            </a:r>
            <a:endParaRPr lang="zh-CN" altLang="zh-CN" sz="2000" dirty="0"/>
          </a:p>
          <a:p>
            <a:pPr marL="0" indent="0">
              <a:buNone/>
            </a:pPr>
            <a:r>
              <a:rPr lang="en-US" altLang="zh-CN" sz="2000" dirty="0"/>
              <a:t>       sum=</a:t>
            </a:r>
            <a:r>
              <a:rPr lang="en-US" altLang="zh-CN" sz="2000" dirty="0" err="1"/>
              <a:t>sum+i</a:t>
            </a:r>
            <a:r>
              <a:rPr lang="en-US" altLang="zh-CN" sz="2000" dirty="0"/>
              <a:t>; </a:t>
            </a:r>
            <a:endParaRPr lang="zh-CN" altLang="zh-CN" sz="2000" dirty="0"/>
          </a:p>
          <a:p>
            <a:pPr marL="0" indent="0">
              <a:buNone/>
            </a:pPr>
            <a:r>
              <a:rPr lang="zh-CN" altLang="zh-CN" sz="2000" dirty="0" smtClean="0"/>
              <a:t>（</a:t>
            </a:r>
            <a:r>
              <a:rPr lang="en-US" altLang="zh-CN" sz="2000" dirty="0"/>
              <a:t>3</a:t>
            </a:r>
            <a:r>
              <a:rPr lang="zh-CN" altLang="zh-CN" sz="2000" dirty="0"/>
              <a:t>）表达式</a:t>
            </a:r>
            <a:r>
              <a:rPr lang="en-US" altLang="zh-CN" sz="2000" dirty="0"/>
              <a:t>2</a:t>
            </a:r>
            <a:r>
              <a:rPr lang="zh-CN" altLang="zh-CN" sz="2000" dirty="0"/>
              <a:t>也可以省略，即不用表达式</a:t>
            </a:r>
            <a:r>
              <a:rPr lang="en-US" altLang="zh-CN" sz="2000" dirty="0"/>
              <a:t>2</a:t>
            </a:r>
            <a:r>
              <a:rPr lang="zh-CN" altLang="zh-CN" sz="2000" dirty="0"/>
              <a:t>来作为循环条件表达式，不设置和检查循环的条件。此时循环无终止地进行下去，也就是认为表达式</a:t>
            </a:r>
            <a:r>
              <a:rPr lang="en-US" altLang="zh-CN" sz="2000" dirty="0"/>
              <a:t>2</a:t>
            </a:r>
            <a:r>
              <a:rPr lang="zh-CN" altLang="zh-CN" sz="2000" dirty="0"/>
              <a:t>始终为真。例如：</a:t>
            </a:r>
          </a:p>
          <a:p>
            <a:pPr marL="0" indent="0">
              <a:lnSpc>
                <a:spcPct val="170000"/>
              </a:lnSpc>
              <a:buNone/>
            </a:pPr>
            <a:r>
              <a:rPr lang="en-US" altLang="zh-CN" sz="2000" dirty="0"/>
              <a:t>    for(</a:t>
            </a:r>
            <a:r>
              <a:rPr lang="en-US" altLang="zh-CN" sz="2000" dirty="0" err="1"/>
              <a:t>i</a:t>
            </a:r>
            <a:r>
              <a:rPr lang="en-US" altLang="zh-CN" sz="2000" dirty="0"/>
              <a:t>=1; ;</a:t>
            </a:r>
            <a:r>
              <a:rPr lang="en-US" altLang="zh-CN" sz="2000" dirty="0" err="1"/>
              <a:t>i</a:t>
            </a:r>
            <a:r>
              <a:rPr lang="en-US" altLang="zh-CN" sz="2000" dirty="0"/>
              <a:t>++)  </a:t>
            </a:r>
            <a:endParaRPr lang="en-US" altLang="zh-CN" sz="2000" dirty="0" smtClean="0"/>
          </a:p>
          <a:p>
            <a:pPr marL="0" indent="0">
              <a:lnSpc>
                <a:spcPct val="170000"/>
              </a:lnSpc>
              <a:buNone/>
            </a:pPr>
            <a:r>
              <a:rPr lang="en-US" altLang="zh-CN" sz="2000" dirty="0"/>
              <a:t> </a:t>
            </a:r>
            <a:r>
              <a:rPr lang="en-US" altLang="zh-CN" sz="2000" dirty="0" smtClean="0"/>
              <a:t>     </a:t>
            </a:r>
            <a:r>
              <a:rPr lang="en-US" altLang="zh-CN" sz="2000" dirty="0" smtClean="0"/>
              <a:t>sum=</a:t>
            </a:r>
            <a:r>
              <a:rPr lang="en-US" altLang="zh-CN" sz="2000" dirty="0" err="1" smtClean="0"/>
              <a:t>sum+i</a:t>
            </a:r>
            <a:r>
              <a:rPr lang="en-US" altLang="zh-CN" sz="2000" dirty="0" smtClean="0"/>
              <a:t>;</a:t>
            </a:r>
            <a:endParaRPr lang="zh-CN" altLang="zh-CN" sz="2000" dirty="0"/>
          </a:p>
        </p:txBody>
      </p:sp>
    </p:spTree>
    <p:extLst>
      <p:ext uri="{BB962C8B-B14F-4D97-AF65-F5344CB8AC3E}">
        <p14:creationId xmlns:p14="http://schemas.microsoft.com/office/powerpoint/2010/main" val="1175535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50830"/>
            <a:ext cx="11048070" cy="5253487"/>
          </a:xfrm>
        </p:spPr>
        <p:txBody>
          <a:bodyPr>
            <a:normAutofit fontScale="55000" lnSpcReduction="20000"/>
          </a:bodyPr>
          <a:lstStyle/>
          <a:p>
            <a:pPr marL="0" indent="0">
              <a:buNone/>
            </a:pPr>
            <a:r>
              <a:rPr lang="zh-CN" altLang="zh-CN" dirty="0" smtClean="0"/>
              <a:t>（</a:t>
            </a:r>
            <a:r>
              <a:rPr lang="en-US" altLang="zh-CN" dirty="0"/>
              <a:t>4</a:t>
            </a:r>
            <a:r>
              <a:rPr lang="zh-CN" altLang="zh-CN" dirty="0"/>
              <a:t>）表达式</a:t>
            </a:r>
            <a:r>
              <a:rPr lang="en-US" altLang="zh-CN" dirty="0"/>
              <a:t>3</a:t>
            </a:r>
            <a:r>
              <a:rPr lang="zh-CN" altLang="zh-CN" dirty="0"/>
              <a:t>也可以省略，但此时程序设计者应另外设法保证循环能正常结束。例如：</a:t>
            </a:r>
          </a:p>
          <a:p>
            <a:pPr marL="0" indent="0">
              <a:buNone/>
            </a:pPr>
            <a:r>
              <a:rPr lang="en-US" altLang="zh-CN" dirty="0"/>
              <a:t>    for(</a:t>
            </a:r>
            <a:r>
              <a:rPr lang="en-US" altLang="zh-CN" dirty="0" err="1"/>
              <a:t>i</a:t>
            </a:r>
            <a:r>
              <a:rPr lang="en-US" altLang="zh-CN" dirty="0"/>
              <a:t>=1;i&lt;=100;) </a:t>
            </a:r>
            <a:endParaRPr lang="zh-CN" altLang="zh-CN" dirty="0"/>
          </a:p>
          <a:p>
            <a:pPr marL="0" indent="0">
              <a:buNone/>
            </a:pPr>
            <a:r>
              <a:rPr lang="en-US" altLang="zh-CN" dirty="0"/>
              <a:t>    {</a:t>
            </a:r>
            <a:endParaRPr lang="zh-CN" altLang="zh-CN" dirty="0"/>
          </a:p>
          <a:p>
            <a:pPr marL="0" indent="0">
              <a:buNone/>
            </a:pPr>
            <a:r>
              <a:rPr lang="en-US" altLang="zh-CN" dirty="0"/>
              <a:t>      sum=</a:t>
            </a:r>
            <a:r>
              <a:rPr lang="en-US" altLang="zh-CN" dirty="0" err="1"/>
              <a:t>sum+i</a:t>
            </a:r>
            <a:r>
              <a:rPr lang="en-US" altLang="zh-CN" dirty="0"/>
              <a:t>;</a:t>
            </a:r>
            <a:endParaRPr lang="zh-CN" altLang="zh-CN" dirty="0"/>
          </a:p>
          <a:p>
            <a:pPr marL="0" indent="0">
              <a:buNone/>
            </a:pPr>
            <a:r>
              <a:rPr lang="en-US" altLang="zh-CN" dirty="0"/>
              <a:t>      </a:t>
            </a:r>
            <a:r>
              <a:rPr lang="en-US" altLang="zh-CN" dirty="0" err="1"/>
              <a:t>i</a:t>
            </a:r>
            <a:r>
              <a:rPr lang="en-US" altLang="zh-CN" dirty="0"/>
              <a:t>++; </a:t>
            </a:r>
            <a:endParaRPr lang="zh-CN" altLang="zh-CN" dirty="0"/>
          </a:p>
          <a:p>
            <a:pPr marL="0" indent="0">
              <a:buNone/>
            </a:pPr>
            <a:r>
              <a:rPr lang="en-US" altLang="zh-CN" dirty="0"/>
              <a:t>    }</a:t>
            </a:r>
            <a:endParaRPr lang="zh-CN" altLang="zh-CN" dirty="0"/>
          </a:p>
          <a:p>
            <a:pPr marL="0" indent="0">
              <a:buNone/>
            </a:pPr>
            <a:endParaRPr lang="en-US" altLang="zh-CN" dirty="0" smtClean="0"/>
          </a:p>
          <a:p>
            <a:pPr marL="0" indent="0">
              <a:buNone/>
            </a:pPr>
            <a:r>
              <a:rPr lang="zh-CN" altLang="zh-CN" dirty="0" smtClean="0"/>
              <a:t>（</a:t>
            </a:r>
            <a:r>
              <a:rPr lang="en-US" altLang="zh-CN" dirty="0"/>
              <a:t>5</a:t>
            </a:r>
            <a:r>
              <a:rPr lang="zh-CN" altLang="zh-CN" dirty="0"/>
              <a:t>）如果表达式</a:t>
            </a:r>
            <a:r>
              <a:rPr lang="en-US" altLang="zh-CN" dirty="0"/>
              <a:t>1</a:t>
            </a:r>
            <a:r>
              <a:rPr lang="zh-CN" altLang="zh-CN" dirty="0"/>
              <a:t>和表达式</a:t>
            </a:r>
            <a:r>
              <a:rPr lang="en-US" altLang="zh-CN" dirty="0"/>
              <a:t>3</a:t>
            </a:r>
            <a:r>
              <a:rPr lang="zh-CN" altLang="zh-CN" dirty="0"/>
              <a:t>都没有，只有表达式</a:t>
            </a:r>
            <a:r>
              <a:rPr lang="en-US" altLang="zh-CN" dirty="0"/>
              <a:t>2</a:t>
            </a:r>
            <a:r>
              <a:rPr lang="zh-CN" altLang="zh-CN" dirty="0"/>
              <a:t>，即只给循环条件，</a:t>
            </a:r>
            <a:r>
              <a:rPr lang="en-US" altLang="zh-CN" dirty="0"/>
              <a:t>for</a:t>
            </a:r>
            <a:r>
              <a:rPr lang="zh-CN" altLang="zh-CN" dirty="0"/>
              <a:t>语句仍然可以执行。如：</a:t>
            </a:r>
          </a:p>
          <a:p>
            <a:pPr marL="0" indent="0">
              <a:buNone/>
            </a:pPr>
            <a:r>
              <a:rPr lang="en-US" altLang="zh-CN" dirty="0"/>
              <a:t>  </a:t>
            </a:r>
            <a:r>
              <a:rPr lang="en-US" altLang="zh-CN" dirty="0" err="1"/>
              <a:t>i</a:t>
            </a:r>
            <a:r>
              <a:rPr lang="en-US" altLang="zh-CN" dirty="0"/>
              <a:t>=1;  </a:t>
            </a:r>
            <a:endParaRPr lang="zh-CN" altLang="zh-CN" dirty="0"/>
          </a:p>
          <a:p>
            <a:pPr marL="0" indent="0">
              <a:buNone/>
            </a:pPr>
            <a:r>
              <a:rPr lang="en-US" altLang="zh-CN" dirty="0" smtClean="0"/>
              <a:t>  for</a:t>
            </a:r>
            <a:r>
              <a:rPr lang="en-US" altLang="zh-CN" dirty="0"/>
              <a:t>(;</a:t>
            </a:r>
            <a:r>
              <a:rPr lang="en-US" altLang="zh-CN" dirty="0" err="1"/>
              <a:t>i</a:t>
            </a:r>
            <a:r>
              <a:rPr lang="en-US" altLang="zh-CN" dirty="0"/>
              <a:t>&lt;=100;)        </a:t>
            </a:r>
            <a:endParaRPr lang="zh-CN" altLang="zh-CN" dirty="0"/>
          </a:p>
          <a:p>
            <a:pPr marL="0" indent="0">
              <a:buNone/>
            </a:pPr>
            <a:r>
              <a:rPr lang="en-US" altLang="zh-CN" dirty="0"/>
              <a:t>    {</a:t>
            </a:r>
            <a:endParaRPr lang="zh-CN" altLang="zh-CN" dirty="0"/>
          </a:p>
          <a:p>
            <a:pPr marL="0" indent="0">
              <a:buNone/>
            </a:pPr>
            <a:r>
              <a:rPr lang="en-US" altLang="zh-CN" dirty="0"/>
              <a:t>    </a:t>
            </a:r>
            <a:r>
              <a:rPr lang="en-US" altLang="zh-CN" dirty="0" smtClean="0"/>
              <a:t> sum=</a:t>
            </a:r>
            <a:r>
              <a:rPr lang="en-US" altLang="zh-CN" dirty="0" err="1" smtClean="0"/>
              <a:t>sum+i</a:t>
            </a:r>
            <a:r>
              <a:rPr lang="en-US" altLang="zh-CN" dirty="0"/>
              <a:t>;</a:t>
            </a:r>
            <a:endParaRPr lang="zh-CN" altLang="zh-CN" dirty="0"/>
          </a:p>
          <a:p>
            <a:pPr marL="0" indent="0">
              <a:buNone/>
            </a:pPr>
            <a:r>
              <a:rPr lang="en-US" altLang="zh-CN" dirty="0"/>
              <a:t>    </a:t>
            </a:r>
            <a:r>
              <a:rPr lang="en-US" altLang="zh-CN" dirty="0" smtClean="0"/>
              <a:t> </a:t>
            </a:r>
            <a:r>
              <a:rPr lang="en-US" altLang="zh-CN" dirty="0" err="1" smtClean="0"/>
              <a:t>i</a:t>
            </a:r>
            <a:r>
              <a:rPr lang="en-US" altLang="zh-CN" dirty="0"/>
              <a:t>++; </a:t>
            </a:r>
            <a:endParaRPr lang="zh-CN" altLang="zh-CN" dirty="0"/>
          </a:p>
          <a:p>
            <a:pPr marL="0" indent="0">
              <a:buNone/>
            </a:pPr>
            <a:r>
              <a:rPr lang="en-US" altLang="zh-CN" dirty="0"/>
              <a:t>   </a:t>
            </a:r>
            <a:r>
              <a:rPr lang="en-US" altLang="zh-CN" dirty="0" smtClean="0"/>
              <a:t>}</a:t>
            </a:r>
          </a:p>
          <a:p>
            <a:pPr marL="0" indent="0">
              <a:buNone/>
            </a:pPr>
            <a:r>
              <a:rPr lang="zh-CN" altLang="en-US" dirty="0" smtClean="0"/>
              <a:t>相当于：</a:t>
            </a:r>
            <a:r>
              <a:rPr lang="zh-CN" altLang="zh-CN" dirty="0" smtClean="0"/>
              <a:t> </a:t>
            </a:r>
            <a:endParaRPr lang="en-US" altLang="zh-CN" dirty="0" smtClean="0"/>
          </a:p>
          <a:p>
            <a:pPr marL="0" indent="0">
              <a:buNone/>
            </a:pPr>
            <a:r>
              <a:rPr lang="en-US" altLang="zh-CN" dirty="0"/>
              <a:t> </a:t>
            </a:r>
            <a:r>
              <a:rPr lang="en-US" altLang="zh-CN" dirty="0" smtClean="0"/>
              <a:t>   </a:t>
            </a:r>
            <a:r>
              <a:rPr lang="en-US" altLang="zh-CN" dirty="0" err="1" smtClean="0"/>
              <a:t>i</a:t>
            </a:r>
            <a:r>
              <a:rPr lang="en-US" altLang="zh-CN" dirty="0" smtClean="0"/>
              <a:t>=l</a:t>
            </a:r>
            <a:r>
              <a:rPr lang="en-US" altLang="zh-CN" dirty="0"/>
              <a:t>;</a:t>
            </a:r>
            <a:endParaRPr lang="zh-CN" altLang="zh-CN" dirty="0"/>
          </a:p>
          <a:p>
            <a:pPr marL="0" indent="0">
              <a:buNone/>
            </a:pPr>
            <a:r>
              <a:rPr lang="en-US" altLang="zh-CN" dirty="0"/>
              <a:t>    while(i&lt;=100)</a:t>
            </a:r>
            <a:endParaRPr lang="zh-CN" altLang="zh-CN" dirty="0"/>
          </a:p>
          <a:p>
            <a:pPr marL="0" indent="0">
              <a:buNone/>
            </a:pPr>
            <a:r>
              <a:rPr lang="en-US" altLang="zh-CN" dirty="0"/>
              <a:t>    </a:t>
            </a:r>
            <a:r>
              <a:rPr lang="en-US" altLang="zh-CN" dirty="0" smtClean="0"/>
              <a:t>  { sum=</a:t>
            </a:r>
            <a:r>
              <a:rPr lang="en-US" altLang="zh-CN" dirty="0" err="1" smtClean="0"/>
              <a:t>sum+i</a:t>
            </a:r>
            <a:r>
              <a:rPr lang="en-US" altLang="zh-CN" dirty="0"/>
              <a:t>;</a:t>
            </a:r>
            <a:endParaRPr lang="zh-CN" altLang="zh-CN" dirty="0"/>
          </a:p>
          <a:p>
            <a:pPr marL="0" indent="0">
              <a:buNone/>
            </a:pPr>
            <a:r>
              <a:rPr lang="en-US" altLang="zh-CN" dirty="0"/>
              <a:t>    </a:t>
            </a:r>
            <a:r>
              <a:rPr lang="en-US" altLang="zh-CN" dirty="0" smtClean="0"/>
              <a:t>    </a:t>
            </a:r>
            <a:r>
              <a:rPr lang="en-US" altLang="zh-CN" dirty="0" err="1" smtClean="0"/>
              <a:t>i</a:t>
            </a:r>
            <a:r>
              <a:rPr lang="en-US" altLang="zh-CN" dirty="0"/>
              <a:t>++;</a:t>
            </a:r>
            <a:endParaRPr lang="zh-CN" altLang="zh-CN" dirty="0"/>
          </a:p>
          <a:p>
            <a:pPr marL="0" indent="0">
              <a:buNone/>
            </a:pPr>
            <a:r>
              <a:rPr lang="en-US" altLang="zh-CN" dirty="0"/>
              <a:t>    </a:t>
            </a:r>
            <a:r>
              <a:rPr lang="en-US" altLang="zh-CN" dirty="0" smtClean="0"/>
              <a:t>  }</a:t>
            </a:r>
            <a:endParaRPr lang="zh-CN" altLang="zh-CN" dirty="0"/>
          </a:p>
          <a:p>
            <a:pPr marL="0" indent="0">
              <a:buNone/>
            </a:pPr>
            <a:endParaRPr lang="zh-CN" altLang="zh-CN" dirty="0"/>
          </a:p>
        </p:txBody>
      </p:sp>
    </p:spTree>
    <p:extLst>
      <p:ext uri="{BB962C8B-B14F-4D97-AF65-F5344CB8AC3E}">
        <p14:creationId xmlns:p14="http://schemas.microsoft.com/office/powerpoint/2010/main" val="1354498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0" indent="0">
              <a:lnSpc>
                <a:spcPct val="170000"/>
              </a:lnSpc>
              <a:buNone/>
            </a:pPr>
            <a:r>
              <a:rPr lang="zh-CN" altLang="zh-CN" dirty="0" smtClean="0"/>
              <a:t>（</a:t>
            </a:r>
            <a:r>
              <a:rPr lang="en-US" altLang="zh-CN" dirty="0"/>
              <a:t>6</a:t>
            </a:r>
            <a:r>
              <a:rPr lang="zh-CN" altLang="zh-CN" dirty="0" smtClean="0"/>
              <a:t>）可以</a:t>
            </a:r>
            <a:r>
              <a:rPr lang="zh-CN" altLang="zh-CN" dirty="0"/>
              <a:t>将</a:t>
            </a:r>
            <a:r>
              <a:rPr lang="en-US" altLang="zh-CN" dirty="0"/>
              <a:t>3</a:t>
            </a:r>
            <a:r>
              <a:rPr lang="zh-CN" altLang="zh-CN" dirty="0"/>
              <a:t>个表达式都可省略，例如</a:t>
            </a:r>
            <a:r>
              <a:rPr lang="zh-CN" altLang="zh-CN" dirty="0" smtClean="0"/>
              <a:t>：</a:t>
            </a:r>
            <a:endParaRPr lang="zh-CN" altLang="zh-CN" dirty="0"/>
          </a:p>
          <a:p>
            <a:pPr marL="0" indent="0">
              <a:lnSpc>
                <a:spcPct val="170000"/>
              </a:lnSpc>
              <a:buNone/>
            </a:pPr>
            <a:r>
              <a:rPr lang="en-US" altLang="zh-CN" dirty="0"/>
              <a:t>    for(;;) </a:t>
            </a:r>
            <a:endParaRPr lang="en-US" altLang="zh-CN" dirty="0" smtClean="0"/>
          </a:p>
          <a:p>
            <a:pPr marL="0" indent="0">
              <a:lnSpc>
                <a:spcPct val="170000"/>
              </a:lnSpc>
              <a:buNone/>
            </a:pPr>
            <a:r>
              <a:rPr lang="en-US" altLang="zh-CN" dirty="0"/>
              <a:t> </a:t>
            </a:r>
            <a:r>
              <a:rPr lang="en-US" altLang="zh-CN" dirty="0" smtClean="0"/>
              <a:t>     </a:t>
            </a:r>
            <a:r>
              <a:rPr lang="en-US" altLang="zh-CN" dirty="0" err="1" smtClean="0"/>
              <a:t>printf</a:t>
            </a:r>
            <a:r>
              <a:rPr lang="en-US" altLang="zh-CN" dirty="0"/>
              <a:t>("%d\n",</a:t>
            </a:r>
            <a:r>
              <a:rPr lang="en-US" altLang="zh-CN" dirty="0" err="1"/>
              <a:t>i</a:t>
            </a:r>
            <a:r>
              <a:rPr lang="en-US" altLang="zh-CN" dirty="0"/>
              <a:t>);</a:t>
            </a:r>
            <a:endParaRPr lang="zh-CN" altLang="zh-CN" dirty="0"/>
          </a:p>
          <a:p>
            <a:pPr marL="0" indent="0">
              <a:lnSpc>
                <a:spcPct val="170000"/>
              </a:lnSpc>
              <a:buNone/>
            </a:pPr>
            <a:r>
              <a:rPr lang="zh-CN" altLang="zh-CN" dirty="0"/>
              <a:t>相当于</a:t>
            </a:r>
          </a:p>
          <a:p>
            <a:pPr marL="0" indent="0">
              <a:lnSpc>
                <a:spcPct val="170000"/>
              </a:lnSpc>
              <a:buNone/>
            </a:pPr>
            <a:r>
              <a:rPr lang="en-US" altLang="zh-CN" dirty="0"/>
              <a:t>    while(1)  </a:t>
            </a:r>
            <a:r>
              <a:rPr lang="en-US" altLang="zh-CN" dirty="0" err="1"/>
              <a:t>printf</a:t>
            </a:r>
            <a:r>
              <a:rPr lang="en-US" altLang="zh-CN" dirty="0"/>
              <a:t>("%d\n",</a:t>
            </a:r>
            <a:r>
              <a:rPr lang="en-US" altLang="zh-CN" dirty="0" err="1"/>
              <a:t>i</a:t>
            </a:r>
            <a:r>
              <a:rPr lang="en-US" altLang="zh-CN" dirty="0"/>
              <a:t>);</a:t>
            </a:r>
            <a:endParaRPr lang="zh-CN" altLang="zh-CN" dirty="0"/>
          </a:p>
          <a:p>
            <a:pPr marL="0" indent="0">
              <a:lnSpc>
                <a:spcPct val="170000"/>
              </a:lnSpc>
              <a:buNone/>
            </a:pPr>
            <a:r>
              <a:rPr lang="zh-CN" altLang="zh-CN" dirty="0" smtClean="0"/>
              <a:t>（</a:t>
            </a:r>
            <a:r>
              <a:rPr lang="en-US" altLang="zh-CN" dirty="0"/>
              <a:t>7</a:t>
            </a:r>
            <a:r>
              <a:rPr lang="zh-CN" altLang="zh-CN" dirty="0"/>
              <a:t>）表达式</a:t>
            </a:r>
            <a:r>
              <a:rPr lang="en-US" altLang="zh-CN" dirty="0"/>
              <a:t>1</a:t>
            </a:r>
            <a:r>
              <a:rPr lang="zh-CN" altLang="zh-CN" dirty="0"/>
              <a:t>除设置循环变量初值外，也可以设置与循环变量无关的其他表达式，此时表达式</a:t>
            </a:r>
            <a:r>
              <a:rPr lang="en-US" altLang="zh-CN" dirty="0"/>
              <a:t>1</a:t>
            </a:r>
            <a:r>
              <a:rPr lang="zh-CN" altLang="zh-CN" dirty="0"/>
              <a:t>变成逗号表达式。例如：</a:t>
            </a:r>
          </a:p>
          <a:p>
            <a:pPr marL="0" indent="0">
              <a:lnSpc>
                <a:spcPct val="170000"/>
              </a:lnSpc>
              <a:buNone/>
            </a:pPr>
            <a:r>
              <a:rPr lang="en-US" altLang="zh-CN" dirty="0" smtClean="0"/>
              <a:t>    for(sum=0,i=1;i</a:t>
            </a:r>
            <a:r>
              <a:rPr lang="en-US" altLang="zh-CN" dirty="0"/>
              <a:t>&lt;=</a:t>
            </a:r>
            <a:r>
              <a:rPr lang="en-US" altLang="zh-CN" dirty="0" err="1"/>
              <a:t>lOO;i</a:t>
            </a:r>
            <a:r>
              <a:rPr lang="en-US" altLang="zh-CN" dirty="0"/>
              <a:t>++) </a:t>
            </a:r>
            <a:endParaRPr lang="en-US" altLang="zh-CN" dirty="0" smtClean="0"/>
          </a:p>
          <a:p>
            <a:pPr marL="0" indent="0">
              <a:lnSpc>
                <a:spcPct val="170000"/>
              </a:lnSpc>
              <a:buNone/>
            </a:pPr>
            <a:r>
              <a:rPr lang="en-US" altLang="zh-CN" dirty="0"/>
              <a:t> </a:t>
            </a:r>
            <a:r>
              <a:rPr lang="en-US" altLang="zh-CN" dirty="0" smtClean="0"/>
              <a:t>      </a:t>
            </a:r>
            <a:r>
              <a:rPr lang="en-US" altLang="zh-CN" dirty="0" smtClean="0"/>
              <a:t>sum=</a:t>
            </a:r>
            <a:r>
              <a:rPr lang="en-US" altLang="zh-CN" dirty="0" err="1" smtClean="0"/>
              <a:t>sum+i</a:t>
            </a:r>
            <a:r>
              <a:rPr lang="en-US" altLang="zh-CN" dirty="0"/>
              <a:t>;</a:t>
            </a:r>
            <a:endParaRPr lang="zh-CN" altLang="zh-CN" dirty="0"/>
          </a:p>
          <a:p>
            <a:pPr marL="0" indent="0">
              <a:lnSpc>
                <a:spcPct val="170000"/>
              </a:lnSpc>
              <a:buNone/>
            </a:pPr>
            <a:r>
              <a:rPr lang="zh-CN" altLang="zh-CN" dirty="0"/>
              <a:t>（</a:t>
            </a:r>
            <a:r>
              <a:rPr lang="en-US" altLang="zh-CN" dirty="0"/>
              <a:t>8</a:t>
            </a:r>
            <a:r>
              <a:rPr lang="zh-CN" altLang="zh-CN" dirty="0"/>
              <a:t>）表达式</a:t>
            </a:r>
            <a:r>
              <a:rPr lang="en-US" altLang="zh-CN" dirty="0" smtClean="0"/>
              <a:t>3</a:t>
            </a:r>
            <a:r>
              <a:rPr lang="zh-CN" altLang="zh-CN" dirty="0" smtClean="0"/>
              <a:t>也</a:t>
            </a:r>
            <a:r>
              <a:rPr lang="zh-CN" altLang="zh-CN" dirty="0"/>
              <a:t>可以是逗号</a:t>
            </a:r>
            <a:r>
              <a:rPr lang="zh-CN" altLang="zh-CN" dirty="0" smtClean="0"/>
              <a:t>表达式。</a:t>
            </a:r>
            <a:r>
              <a:rPr lang="zh-CN" altLang="zh-CN" dirty="0"/>
              <a:t>如：</a:t>
            </a:r>
          </a:p>
          <a:p>
            <a:pPr marL="0" indent="0">
              <a:lnSpc>
                <a:spcPct val="170000"/>
              </a:lnSpc>
              <a:buNone/>
            </a:pPr>
            <a:r>
              <a:rPr lang="en-US" altLang="zh-CN" dirty="0" smtClean="0"/>
              <a:t>    for(</a:t>
            </a:r>
            <a:r>
              <a:rPr lang="en-US" altLang="zh-CN" dirty="0" err="1" smtClean="0"/>
              <a:t>i</a:t>
            </a:r>
            <a:r>
              <a:rPr lang="en-US" altLang="zh-CN" dirty="0" smtClean="0"/>
              <a:t>=1,j=100;i</a:t>
            </a:r>
            <a:r>
              <a:rPr lang="en-US" altLang="zh-CN" dirty="0"/>
              <a:t>&lt;=</a:t>
            </a:r>
            <a:r>
              <a:rPr lang="en-US" altLang="zh-CN" dirty="0" err="1"/>
              <a:t>j;i</a:t>
            </a:r>
            <a:r>
              <a:rPr lang="en-US" altLang="zh-CN" dirty="0"/>
              <a:t>++,j--) </a:t>
            </a:r>
            <a:endParaRPr lang="en-US" altLang="zh-CN" dirty="0" smtClean="0"/>
          </a:p>
          <a:p>
            <a:pPr marL="0" indent="0">
              <a:lnSpc>
                <a:spcPct val="170000"/>
              </a:lnSpc>
              <a:buNone/>
            </a:pPr>
            <a:r>
              <a:rPr lang="en-US" altLang="zh-CN" dirty="0"/>
              <a:t> </a:t>
            </a:r>
            <a:r>
              <a:rPr lang="en-US" altLang="zh-CN" dirty="0" smtClean="0"/>
              <a:t>      </a:t>
            </a:r>
            <a:r>
              <a:rPr lang="en-US" altLang="zh-CN" dirty="0" smtClean="0"/>
              <a:t>k=</a:t>
            </a:r>
            <a:r>
              <a:rPr lang="en-US" altLang="zh-CN" dirty="0" err="1" smtClean="0"/>
              <a:t>i+j</a:t>
            </a:r>
            <a:r>
              <a:rPr lang="en-US" altLang="zh-CN" dirty="0" smtClean="0"/>
              <a:t>;</a:t>
            </a:r>
            <a:endParaRPr lang="zh-CN" altLang="zh-CN" dirty="0"/>
          </a:p>
        </p:txBody>
      </p:sp>
    </p:spTree>
    <p:extLst>
      <p:ext uri="{BB962C8B-B14F-4D97-AF65-F5344CB8AC3E}">
        <p14:creationId xmlns:p14="http://schemas.microsoft.com/office/powerpoint/2010/main" val="1736760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 </a:t>
            </a:r>
            <a:r>
              <a:rPr lang="en-US" altLang="zh-CN" b="1" dirty="0"/>
              <a:t>5.4  </a:t>
            </a:r>
            <a:r>
              <a:rPr lang="zh-CN" altLang="zh-CN" b="1" dirty="0"/>
              <a:t>几种循环语句的简单</a:t>
            </a:r>
            <a:r>
              <a:rPr lang="zh-CN" altLang="zh-CN" b="1" dirty="0" smtClean="0"/>
              <a:t>比较</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92500" lnSpcReduction="20000"/>
          </a:bodyPr>
          <a:lstStyle/>
          <a:p>
            <a:pPr marL="0" indent="0">
              <a:buNone/>
            </a:pPr>
            <a:r>
              <a:rPr lang="zh-CN" altLang="zh-CN" dirty="0" smtClean="0"/>
              <a:t>（</a:t>
            </a:r>
            <a:r>
              <a:rPr lang="en-US" altLang="zh-CN" dirty="0"/>
              <a:t>1</a:t>
            </a:r>
            <a:r>
              <a:rPr lang="zh-CN" altLang="zh-CN" dirty="0"/>
              <a:t>）</a:t>
            </a:r>
            <a:r>
              <a:rPr lang="en-US" altLang="zh-CN" dirty="0"/>
              <a:t>3</a:t>
            </a:r>
            <a:r>
              <a:rPr lang="zh-CN" altLang="zh-CN" dirty="0"/>
              <a:t>种循环语句都可以用来处理同一问题，一般情况下它们可以互相代替。</a:t>
            </a:r>
          </a:p>
          <a:p>
            <a:pPr marL="0" indent="0">
              <a:buNone/>
            </a:pPr>
            <a:r>
              <a:rPr lang="zh-CN" altLang="zh-CN" dirty="0"/>
              <a:t>（</a:t>
            </a:r>
            <a:r>
              <a:rPr lang="en-US" altLang="zh-CN" dirty="0"/>
              <a:t>2</a:t>
            </a:r>
            <a:r>
              <a:rPr lang="zh-CN" altLang="zh-CN" dirty="0"/>
              <a:t>）在</a:t>
            </a:r>
            <a:r>
              <a:rPr lang="en-US" altLang="zh-CN" dirty="0"/>
              <a:t>while</a:t>
            </a:r>
            <a:r>
              <a:rPr lang="zh-CN" altLang="zh-CN" dirty="0"/>
              <a:t>循环和</a:t>
            </a:r>
            <a:r>
              <a:rPr lang="en-US" altLang="zh-CN" dirty="0"/>
              <a:t>do</a:t>
            </a:r>
            <a:r>
              <a:rPr lang="zh-CN" altLang="zh-CN" dirty="0"/>
              <a:t>…</a:t>
            </a:r>
            <a:r>
              <a:rPr lang="en-US" altLang="zh-CN" dirty="0"/>
              <a:t>while</a:t>
            </a:r>
            <a:r>
              <a:rPr lang="zh-CN" altLang="zh-CN" dirty="0"/>
              <a:t>循环中，只在</a:t>
            </a:r>
            <a:r>
              <a:rPr lang="en-US" altLang="zh-CN" dirty="0"/>
              <a:t>while</a:t>
            </a:r>
            <a:r>
              <a:rPr lang="zh-CN" altLang="zh-CN" dirty="0"/>
              <a:t>后面的括号内指定循环条件，因此为了循环能正常结束，应在循环体中包含使循环趋于结束的语句</a:t>
            </a:r>
            <a:r>
              <a:rPr lang="en-US" altLang="zh-CN" dirty="0"/>
              <a:t>(</a:t>
            </a:r>
            <a:r>
              <a:rPr lang="zh-CN" altLang="zh-CN" dirty="0"/>
              <a:t>如</a:t>
            </a:r>
            <a:r>
              <a:rPr lang="en-US" altLang="zh-CN" dirty="0"/>
              <a:t>i++</a:t>
            </a:r>
            <a:r>
              <a:rPr lang="zh-CN" altLang="zh-CN" dirty="0"/>
              <a:t>，或</a:t>
            </a:r>
            <a:r>
              <a:rPr lang="en-US" altLang="zh-CN" dirty="0"/>
              <a:t>i=i+1</a:t>
            </a:r>
            <a:r>
              <a:rPr lang="zh-CN" altLang="zh-CN" dirty="0"/>
              <a:t>等</a:t>
            </a:r>
            <a:r>
              <a:rPr lang="en-US" altLang="zh-CN" dirty="0"/>
              <a:t>)</a:t>
            </a:r>
            <a:r>
              <a:rPr lang="zh-CN" altLang="zh-CN" dirty="0"/>
              <a:t>。</a:t>
            </a:r>
          </a:p>
          <a:p>
            <a:pPr marL="0" indent="0">
              <a:buNone/>
            </a:pPr>
            <a:r>
              <a:rPr lang="en-US" altLang="zh-CN" dirty="0"/>
              <a:t>  for</a:t>
            </a:r>
            <a:r>
              <a:rPr lang="zh-CN" altLang="zh-CN" dirty="0"/>
              <a:t>循环可以在表达式</a:t>
            </a:r>
            <a:r>
              <a:rPr lang="en-US" altLang="zh-CN" dirty="0"/>
              <a:t>3</a:t>
            </a:r>
            <a:r>
              <a:rPr lang="zh-CN" altLang="zh-CN" dirty="0"/>
              <a:t>中包含使循环趋于结束的操作，甚至可以将循环体中的操作全放到表达式</a:t>
            </a:r>
            <a:r>
              <a:rPr lang="en-US" altLang="zh-CN" dirty="0"/>
              <a:t>3</a:t>
            </a:r>
            <a:r>
              <a:rPr lang="zh-CN" altLang="zh-CN" dirty="0"/>
              <a:t>中。因此</a:t>
            </a:r>
            <a:r>
              <a:rPr lang="en-US" altLang="zh-CN" dirty="0"/>
              <a:t>for</a:t>
            </a:r>
            <a:r>
              <a:rPr lang="zh-CN" altLang="zh-CN" dirty="0"/>
              <a:t>循环的功能更强，凡用</a:t>
            </a:r>
            <a:r>
              <a:rPr lang="en-US" altLang="zh-CN" dirty="0"/>
              <a:t>while</a:t>
            </a:r>
            <a:r>
              <a:rPr lang="zh-CN" altLang="zh-CN" dirty="0"/>
              <a:t>循环能完成的，用</a:t>
            </a:r>
            <a:r>
              <a:rPr lang="en-US" altLang="zh-CN" dirty="0"/>
              <a:t>for</a:t>
            </a:r>
            <a:r>
              <a:rPr lang="zh-CN" altLang="zh-CN" dirty="0"/>
              <a:t>循环都能实现。</a:t>
            </a:r>
          </a:p>
          <a:p>
            <a:pPr marL="0" indent="0">
              <a:buNone/>
            </a:pPr>
            <a:r>
              <a:rPr lang="zh-CN" altLang="zh-CN" dirty="0"/>
              <a:t>（</a:t>
            </a:r>
            <a:r>
              <a:rPr lang="en-US" altLang="zh-CN" dirty="0"/>
              <a:t>3</a:t>
            </a:r>
            <a:r>
              <a:rPr lang="zh-CN" altLang="zh-CN" dirty="0"/>
              <a:t>）用</a:t>
            </a:r>
            <a:r>
              <a:rPr lang="en-US" altLang="zh-CN" dirty="0"/>
              <a:t>while</a:t>
            </a:r>
            <a:r>
              <a:rPr lang="zh-CN" altLang="zh-CN" dirty="0"/>
              <a:t>循环和</a:t>
            </a:r>
            <a:r>
              <a:rPr lang="en-US" altLang="zh-CN" dirty="0"/>
              <a:t>do</a:t>
            </a:r>
            <a:r>
              <a:rPr lang="zh-CN" altLang="zh-CN" dirty="0"/>
              <a:t>…</a:t>
            </a:r>
            <a:r>
              <a:rPr lang="en-US" altLang="zh-CN" dirty="0"/>
              <a:t>while</a:t>
            </a:r>
            <a:r>
              <a:rPr lang="zh-CN" altLang="zh-CN" dirty="0"/>
              <a:t>循环时，循环变量初始化的操作应在</a:t>
            </a:r>
            <a:r>
              <a:rPr lang="en-US" altLang="zh-CN" dirty="0"/>
              <a:t>while</a:t>
            </a:r>
            <a:r>
              <a:rPr lang="zh-CN" altLang="zh-CN" dirty="0"/>
              <a:t>和</a:t>
            </a:r>
            <a:r>
              <a:rPr lang="en-US" altLang="zh-CN" dirty="0"/>
              <a:t>do</a:t>
            </a:r>
            <a:r>
              <a:rPr lang="zh-CN" altLang="zh-CN" dirty="0"/>
              <a:t>…</a:t>
            </a:r>
            <a:r>
              <a:rPr lang="en-US" altLang="zh-CN" dirty="0"/>
              <a:t>while</a:t>
            </a:r>
            <a:r>
              <a:rPr lang="zh-CN" altLang="zh-CN" dirty="0"/>
              <a:t>循环之前完成。而</a:t>
            </a:r>
            <a:r>
              <a:rPr lang="en-US" altLang="zh-CN" dirty="0"/>
              <a:t>for</a:t>
            </a:r>
            <a:r>
              <a:rPr lang="zh-CN" altLang="zh-CN" dirty="0"/>
              <a:t>循环可以在表达式</a:t>
            </a:r>
            <a:r>
              <a:rPr lang="en-US" altLang="zh-CN" dirty="0"/>
              <a:t>1</a:t>
            </a:r>
            <a:r>
              <a:rPr lang="zh-CN" altLang="zh-CN" dirty="0"/>
              <a:t>中实现循环变量的初始化。</a:t>
            </a:r>
          </a:p>
          <a:p>
            <a:pPr marL="0" indent="0">
              <a:buNone/>
            </a:pPr>
            <a:r>
              <a:rPr lang="zh-CN" altLang="zh-CN" dirty="0"/>
              <a:t>（</a:t>
            </a:r>
            <a:r>
              <a:rPr lang="en-US" altLang="zh-CN" dirty="0"/>
              <a:t>4</a:t>
            </a:r>
            <a:r>
              <a:rPr lang="zh-CN" altLang="zh-CN" dirty="0"/>
              <a:t>）</a:t>
            </a:r>
            <a:r>
              <a:rPr lang="en-US" altLang="zh-CN" dirty="0"/>
              <a:t>while</a:t>
            </a:r>
            <a:r>
              <a:rPr lang="zh-CN" altLang="zh-CN" dirty="0"/>
              <a:t>循环、</a:t>
            </a:r>
            <a:r>
              <a:rPr lang="en-US" altLang="zh-CN" dirty="0"/>
              <a:t>do</a:t>
            </a:r>
            <a:r>
              <a:rPr lang="zh-CN" altLang="zh-CN" dirty="0"/>
              <a:t>…</a:t>
            </a:r>
            <a:r>
              <a:rPr lang="en-US" altLang="zh-CN" dirty="0"/>
              <a:t>while</a:t>
            </a:r>
            <a:r>
              <a:rPr lang="zh-CN" altLang="zh-CN" dirty="0"/>
              <a:t>循环和</a:t>
            </a:r>
            <a:r>
              <a:rPr lang="en-US" altLang="zh-CN" dirty="0"/>
              <a:t>for</a:t>
            </a:r>
            <a:r>
              <a:rPr lang="zh-CN" altLang="zh-CN" dirty="0"/>
              <a:t>循环都可以用</a:t>
            </a:r>
            <a:r>
              <a:rPr lang="en-US" altLang="zh-CN" dirty="0"/>
              <a:t>break</a:t>
            </a:r>
            <a:r>
              <a:rPr lang="zh-CN" altLang="zh-CN" dirty="0"/>
              <a:t>语句跳出循环，用</a:t>
            </a:r>
            <a:r>
              <a:rPr lang="en-US" altLang="zh-CN" dirty="0"/>
              <a:t>continue</a:t>
            </a:r>
            <a:r>
              <a:rPr lang="zh-CN" altLang="zh-CN" dirty="0"/>
              <a:t>结束本次</a:t>
            </a:r>
            <a:r>
              <a:rPr lang="zh-CN" altLang="zh-CN" dirty="0" smtClean="0"/>
              <a:t>循环。</a:t>
            </a:r>
            <a:endParaRPr lang="zh-CN" altLang="zh-CN" dirty="0"/>
          </a:p>
          <a:p>
            <a:pPr marL="0" indent="0">
              <a:buNone/>
            </a:pPr>
            <a:endParaRPr lang="zh-CN" altLang="en-US" dirty="0"/>
          </a:p>
        </p:txBody>
      </p:sp>
    </p:spTree>
    <p:extLst>
      <p:ext uri="{BB962C8B-B14F-4D97-AF65-F5344CB8AC3E}">
        <p14:creationId xmlns:p14="http://schemas.microsoft.com/office/powerpoint/2010/main" val="3629486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0" i="0" u="none" strike="noStrike" baseline="0" dirty="0" smtClean="0">
                <a:solidFill>
                  <a:srgbClr val="000000"/>
                </a:solidFill>
                <a:latin typeface="宋体" panose="02010600030101010101" pitchFamily="2" charset="-122"/>
                <a:ea typeface="宋体" panose="02010600030101010101" pitchFamily="2" charset="-122"/>
              </a:rPr>
              <a:t> </a:t>
            </a:r>
            <a:r>
              <a:rPr lang="en-US" altLang="zh-CN" b="1" dirty="0"/>
              <a:t>5.5  </a:t>
            </a:r>
            <a:r>
              <a:rPr lang="zh-CN" altLang="zh-CN" b="1" dirty="0"/>
              <a:t>循环的</a:t>
            </a:r>
            <a:r>
              <a:rPr lang="zh-CN" altLang="zh-CN" b="1" dirty="0" smtClean="0"/>
              <a:t>嵌套</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75873"/>
            <a:ext cx="4291296" cy="4719822"/>
          </a:xfrm>
          <a:ln>
            <a:solidFill>
              <a:srgbClr val="FF0000"/>
            </a:solidFill>
          </a:ln>
        </p:spPr>
        <p:txBody>
          <a:bodyPr>
            <a:normAutofit fontScale="62500" lnSpcReduction="20000"/>
          </a:bodyPr>
          <a:lstStyle/>
          <a:p>
            <a:r>
              <a:rPr lang="zh-CN" altLang="zh-CN" dirty="0" smtClean="0"/>
              <a:t>在</a:t>
            </a:r>
            <a:r>
              <a:rPr lang="zh-CN" altLang="zh-CN" dirty="0"/>
              <a:t>循环体语句中又包含有另一个循环结构，称为循环的嵌套</a:t>
            </a:r>
            <a:r>
              <a:rPr lang="zh-CN" altLang="zh-CN" dirty="0" smtClean="0"/>
              <a:t>。例如</a:t>
            </a:r>
            <a:r>
              <a:rPr lang="zh-CN" altLang="zh-CN" dirty="0"/>
              <a:t>：</a:t>
            </a:r>
          </a:p>
          <a:p>
            <a:pPr marL="0" indent="0">
              <a:buNone/>
            </a:pPr>
            <a:r>
              <a:rPr lang="zh-CN" altLang="zh-CN" dirty="0"/>
              <a:t>（</a:t>
            </a:r>
            <a:r>
              <a:rPr lang="en-US" altLang="zh-CN" dirty="0"/>
              <a:t>1</a:t>
            </a:r>
            <a:r>
              <a:rPr lang="zh-CN" altLang="zh-CN" dirty="0"/>
              <a:t>）</a:t>
            </a:r>
            <a:r>
              <a:rPr lang="en-US" altLang="zh-CN" dirty="0"/>
              <a:t>while()</a:t>
            </a:r>
            <a:endParaRPr lang="zh-CN" altLang="zh-CN" dirty="0"/>
          </a:p>
          <a:p>
            <a:pPr marL="0" indent="0">
              <a:buNone/>
            </a:pPr>
            <a:r>
              <a:rPr lang="en-US" altLang="zh-CN" dirty="0"/>
              <a:t>       {…</a:t>
            </a:r>
            <a:endParaRPr lang="zh-CN" altLang="zh-CN" dirty="0"/>
          </a:p>
          <a:p>
            <a:pPr marL="0" indent="0">
              <a:buNone/>
            </a:pPr>
            <a:r>
              <a:rPr lang="en-US" altLang="zh-CN" dirty="0"/>
              <a:t>        while()            //</a:t>
            </a:r>
            <a:r>
              <a:rPr lang="zh-CN" altLang="zh-CN" dirty="0"/>
              <a:t>内层循环</a:t>
            </a:r>
          </a:p>
          <a:p>
            <a:pPr marL="0" indent="0">
              <a:buNone/>
            </a:pPr>
            <a:r>
              <a:rPr lang="en-US" altLang="zh-CN" dirty="0"/>
              <a:t>         {…}    </a:t>
            </a:r>
            <a:endParaRPr lang="zh-CN" altLang="zh-CN" dirty="0"/>
          </a:p>
          <a:p>
            <a:pPr marL="0" indent="0">
              <a:buNone/>
            </a:pPr>
            <a:r>
              <a:rPr lang="en-US" altLang="zh-CN" dirty="0" smtClean="0"/>
              <a:t>       }</a:t>
            </a:r>
            <a:endParaRPr lang="zh-CN" altLang="zh-CN" dirty="0"/>
          </a:p>
          <a:p>
            <a:pPr marL="0" indent="0">
              <a:buNone/>
            </a:pPr>
            <a:endParaRPr lang="en-US" altLang="zh-CN" dirty="0" smtClean="0"/>
          </a:p>
          <a:p>
            <a:pPr marL="0" indent="0">
              <a:buNone/>
            </a:pPr>
            <a:r>
              <a:rPr lang="zh-CN" altLang="zh-CN" dirty="0" smtClean="0"/>
              <a:t>（</a:t>
            </a:r>
            <a:r>
              <a:rPr lang="en-US" altLang="zh-CN" dirty="0"/>
              <a:t>2</a:t>
            </a:r>
            <a:r>
              <a:rPr lang="zh-CN" altLang="zh-CN" dirty="0"/>
              <a:t>）</a:t>
            </a:r>
            <a:r>
              <a:rPr lang="en-US" altLang="zh-CN" dirty="0"/>
              <a:t>while()</a:t>
            </a:r>
            <a:endParaRPr lang="zh-CN" altLang="zh-CN" dirty="0"/>
          </a:p>
          <a:p>
            <a:pPr marL="0" indent="0">
              <a:buNone/>
            </a:pPr>
            <a:r>
              <a:rPr lang="en-US" altLang="zh-CN" dirty="0"/>
              <a:t>       {…</a:t>
            </a:r>
            <a:endParaRPr lang="zh-CN" altLang="zh-CN" dirty="0"/>
          </a:p>
          <a:p>
            <a:pPr marL="0" indent="0">
              <a:buNone/>
            </a:pPr>
            <a:r>
              <a:rPr lang="en-US" altLang="zh-CN" dirty="0"/>
              <a:t>        do            </a:t>
            </a:r>
            <a:r>
              <a:rPr lang="en-US" altLang="zh-CN" dirty="0" smtClean="0"/>
              <a:t>    //</a:t>
            </a:r>
            <a:r>
              <a:rPr lang="zh-CN" altLang="zh-CN" dirty="0"/>
              <a:t>内层循环</a:t>
            </a:r>
          </a:p>
          <a:p>
            <a:pPr marL="0" indent="0">
              <a:buNone/>
            </a:pPr>
            <a:r>
              <a:rPr lang="en-US" altLang="zh-CN" dirty="0"/>
              <a:t>         {…}</a:t>
            </a:r>
            <a:endParaRPr lang="zh-CN" altLang="zh-CN" dirty="0"/>
          </a:p>
          <a:p>
            <a:pPr marL="0" indent="0">
              <a:buNone/>
            </a:pPr>
            <a:r>
              <a:rPr lang="en-US" altLang="zh-CN" dirty="0"/>
              <a:t> </a:t>
            </a:r>
            <a:r>
              <a:rPr lang="en-US" altLang="zh-CN" dirty="0" smtClean="0"/>
              <a:t>       while</a:t>
            </a:r>
            <a:r>
              <a:rPr lang="en-US" altLang="zh-CN" dirty="0"/>
              <a:t>(); </a:t>
            </a:r>
            <a:endParaRPr lang="zh-CN" altLang="zh-CN" dirty="0"/>
          </a:p>
          <a:p>
            <a:pPr marL="0" indent="0">
              <a:buNone/>
            </a:pPr>
            <a:r>
              <a:rPr lang="en-US" altLang="zh-CN" dirty="0" smtClean="0"/>
              <a:t>       }</a:t>
            </a:r>
            <a:endParaRPr lang="zh-CN" altLang="zh-CN" dirty="0"/>
          </a:p>
        </p:txBody>
      </p:sp>
      <p:sp>
        <p:nvSpPr>
          <p:cNvPr id="4" name="文本占位符 2"/>
          <p:cNvSpPr txBox="1">
            <a:spLocks/>
          </p:cNvSpPr>
          <p:nvPr/>
        </p:nvSpPr>
        <p:spPr>
          <a:xfrm>
            <a:off x="7116793" y="1375873"/>
            <a:ext cx="4470774" cy="4719822"/>
          </a:xfrm>
          <a:prstGeom prst="rect">
            <a:avLst/>
          </a:prstGeom>
          <a:ln>
            <a:solidFill>
              <a:srgbClr val="FF0000"/>
            </a:solidFill>
          </a:ln>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zh-CN" altLang="en-US" dirty="0" smtClean="0"/>
              <a:t>（</a:t>
            </a:r>
            <a:r>
              <a:rPr lang="en-US" altLang="zh-CN" dirty="0" smtClean="0"/>
              <a:t>3</a:t>
            </a:r>
            <a:r>
              <a:rPr lang="zh-CN" altLang="en-US" dirty="0" smtClean="0"/>
              <a:t>）</a:t>
            </a:r>
            <a:r>
              <a:rPr lang="en-US" altLang="zh-CN" dirty="0" smtClean="0"/>
              <a:t>for(;;)</a:t>
            </a:r>
            <a:endParaRPr lang="zh-CN" altLang="en-US" dirty="0" smtClean="0"/>
          </a:p>
          <a:p>
            <a:pPr marL="0" indent="0">
              <a:buNone/>
            </a:pPr>
            <a:r>
              <a:rPr lang="zh-CN" altLang="en-US" dirty="0" smtClean="0"/>
              <a:t>       </a:t>
            </a:r>
            <a:r>
              <a:rPr lang="en-US" altLang="zh-CN" dirty="0" smtClean="0"/>
              <a:t>{for(; ;)            //</a:t>
            </a:r>
            <a:r>
              <a:rPr lang="zh-CN" altLang="en-US" dirty="0" smtClean="0"/>
              <a:t>内层循环</a:t>
            </a:r>
          </a:p>
          <a:p>
            <a:pPr marL="0" indent="0">
              <a:buNone/>
            </a:pPr>
            <a:r>
              <a:rPr lang="en-US" altLang="zh-CN" dirty="0" smtClean="0"/>
              <a:t>          { …}</a:t>
            </a:r>
            <a:endParaRPr lang="zh-CN" altLang="en-US" dirty="0" smtClean="0"/>
          </a:p>
          <a:p>
            <a:pPr marL="0" indent="0">
              <a:buNone/>
            </a:pPr>
            <a:r>
              <a:rPr lang="en-US" altLang="zh-CN" dirty="0" smtClean="0"/>
              <a:t>        }</a:t>
            </a:r>
            <a:endParaRPr lang="zh-CN" altLang="en-US" dirty="0" smtClean="0"/>
          </a:p>
          <a:p>
            <a:pPr marL="0" indent="0">
              <a:buNone/>
            </a:pPr>
            <a:r>
              <a:rPr lang="en-US" altLang="zh-CN" dirty="0" smtClean="0"/>
              <a:t>(4)for(;;)</a:t>
            </a:r>
            <a:endParaRPr lang="zh-CN" altLang="en-US" dirty="0" smtClean="0"/>
          </a:p>
          <a:p>
            <a:pPr marL="0" indent="0">
              <a:buNone/>
            </a:pPr>
            <a:r>
              <a:rPr lang="zh-CN" altLang="en-US" dirty="0" smtClean="0"/>
              <a:t>     </a:t>
            </a:r>
            <a:r>
              <a:rPr lang="en-US" altLang="zh-CN" dirty="0" smtClean="0"/>
              <a:t>{ while()            //</a:t>
            </a:r>
            <a:r>
              <a:rPr lang="zh-CN" altLang="en-US" dirty="0" smtClean="0"/>
              <a:t>内层循环</a:t>
            </a:r>
          </a:p>
          <a:p>
            <a:pPr marL="0" indent="0">
              <a:buNone/>
            </a:pPr>
            <a:r>
              <a:rPr lang="zh-CN" altLang="en-US" dirty="0" smtClean="0"/>
              <a:t>         </a:t>
            </a:r>
            <a:r>
              <a:rPr lang="en-US" altLang="zh-CN" dirty="0" smtClean="0"/>
              <a:t>{…} </a:t>
            </a:r>
            <a:endParaRPr lang="zh-CN" altLang="en-US" dirty="0" smtClean="0"/>
          </a:p>
          <a:p>
            <a:pPr marL="0" indent="0">
              <a:buNone/>
            </a:pPr>
            <a:r>
              <a:rPr lang="en-US" altLang="zh-CN" dirty="0" smtClean="0"/>
              <a:t>      }</a:t>
            </a:r>
            <a:endParaRPr lang="zh-CN" altLang="en-US" dirty="0" smtClean="0"/>
          </a:p>
          <a:p>
            <a:pPr marL="0" indent="0">
              <a:buNone/>
            </a:pPr>
            <a:r>
              <a:rPr lang="zh-CN" altLang="en-US" dirty="0" smtClean="0"/>
              <a:t>（</a:t>
            </a:r>
            <a:r>
              <a:rPr lang="en-US" altLang="zh-CN" dirty="0" smtClean="0"/>
              <a:t>5</a:t>
            </a:r>
            <a:r>
              <a:rPr lang="zh-CN" altLang="en-US" dirty="0" smtClean="0"/>
              <a:t>）</a:t>
            </a:r>
            <a:r>
              <a:rPr lang="en-US" altLang="zh-CN" dirty="0" smtClean="0"/>
              <a:t>while()</a:t>
            </a:r>
            <a:endParaRPr lang="zh-CN" altLang="en-US" dirty="0" smtClean="0"/>
          </a:p>
          <a:p>
            <a:pPr marL="0" indent="0">
              <a:buNone/>
            </a:pPr>
            <a:r>
              <a:rPr lang="zh-CN" altLang="en-US" dirty="0" smtClean="0"/>
              <a:t>    </a:t>
            </a:r>
            <a:r>
              <a:rPr lang="en-US" altLang="zh-CN" dirty="0" smtClean="0"/>
              <a:t>{…</a:t>
            </a:r>
            <a:endParaRPr lang="zh-CN" altLang="en-US" dirty="0" smtClean="0"/>
          </a:p>
          <a:p>
            <a:pPr marL="0" indent="0">
              <a:buNone/>
            </a:pPr>
            <a:r>
              <a:rPr lang="en-US" altLang="zh-CN" dirty="0" smtClean="0"/>
              <a:t>      for(; ;)            //</a:t>
            </a:r>
            <a:r>
              <a:rPr lang="zh-CN" altLang="en-US" dirty="0" smtClean="0"/>
              <a:t>内层循环</a:t>
            </a:r>
          </a:p>
          <a:p>
            <a:pPr marL="0" indent="0">
              <a:buNone/>
            </a:pPr>
            <a:r>
              <a:rPr lang="en-US" altLang="zh-CN" dirty="0" smtClean="0"/>
              <a:t>        { …}</a:t>
            </a:r>
          </a:p>
          <a:p>
            <a:pPr marL="0" indent="0">
              <a:buNone/>
            </a:pPr>
            <a:r>
              <a:rPr lang="en-US" altLang="zh-CN" dirty="0" smtClean="0"/>
              <a:t>     }</a:t>
            </a:r>
            <a:endParaRPr lang="zh-CN" altLang="en-US" dirty="0"/>
          </a:p>
        </p:txBody>
      </p:sp>
    </p:spTree>
    <p:extLst>
      <p:ext uri="{BB962C8B-B14F-4D97-AF65-F5344CB8AC3E}">
        <p14:creationId xmlns:p14="http://schemas.microsoft.com/office/powerpoint/2010/main" val="2114974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5.6  break</a:t>
            </a:r>
            <a:r>
              <a:rPr lang="zh-CN" altLang="zh-CN" b="1" dirty="0"/>
              <a:t>、</a:t>
            </a:r>
            <a:r>
              <a:rPr lang="en-US" altLang="zh-CN" b="1" dirty="0"/>
              <a:t>continue</a:t>
            </a:r>
            <a:r>
              <a:rPr lang="zh-CN" altLang="zh-CN" b="1" dirty="0" smtClean="0"/>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pPr marL="0" indent="0">
              <a:buNone/>
            </a:pPr>
            <a:r>
              <a:rPr lang="en-US" altLang="zh-CN" sz="2000" b="1" dirty="0" smtClean="0"/>
              <a:t>5.6.1  </a:t>
            </a:r>
            <a:r>
              <a:rPr lang="en-US" altLang="zh-CN" sz="2000" b="1" dirty="0"/>
              <a:t>break</a:t>
            </a:r>
            <a:r>
              <a:rPr lang="zh-CN" altLang="zh-CN" sz="2000" b="1" dirty="0"/>
              <a:t>语句</a:t>
            </a:r>
          </a:p>
          <a:p>
            <a:r>
              <a:rPr lang="en-US" altLang="zh-CN" sz="2000" dirty="0"/>
              <a:t>break</a:t>
            </a:r>
            <a:r>
              <a:rPr lang="zh-CN" altLang="zh-CN" sz="2000" dirty="0"/>
              <a:t>语句的形式为：</a:t>
            </a:r>
          </a:p>
          <a:p>
            <a:pPr marL="0" indent="0">
              <a:buNone/>
            </a:pPr>
            <a:r>
              <a:rPr lang="en-US" altLang="zh-CN" sz="2000" dirty="0"/>
              <a:t>    break;</a:t>
            </a:r>
            <a:endParaRPr lang="zh-CN" altLang="zh-CN" sz="2000" dirty="0"/>
          </a:p>
          <a:p>
            <a:r>
              <a:rPr lang="en-US" altLang="zh-CN" sz="2000" dirty="0"/>
              <a:t>break</a:t>
            </a:r>
            <a:r>
              <a:rPr lang="zh-CN" altLang="zh-CN" sz="2000" dirty="0" smtClean="0"/>
              <a:t>语句</a:t>
            </a:r>
            <a:r>
              <a:rPr lang="zh-CN" altLang="en-US" sz="2000" dirty="0" smtClean="0"/>
              <a:t>功能：</a:t>
            </a:r>
            <a:r>
              <a:rPr lang="zh-CN" altLang="zh-CN" sz="2000" dirty="0" smtClean="0"/>
              <a:t>限定</a:t>
            </a:r>
            <a:r>
              <a:rPr lang="zh-CN" altLang="zh-CN" sz="2000" dirty="0"/>
              <a:t>转向语句，它使流程跳出所在的结构，转向所在结构之后。我们已经在</a:t>
            </a:r>
            <a:r>
              <a:rPr lang="en-US" altLang="zh-CN" sz="2000" dirty="0"/>
              <a:t>switch</a:t>
            </a:r>
            <a:r>
              <a:rPr lang="zh-CN" altLang="zh-CN" sz="2000" dirty="0"/>
              <a:t>语句中使用过</a:t>
            </a:r>
            <a:r>
              <a:rPr lang="en-US" altLang="zh-CN" sz="2000" dirty="0"/>
              <a:t>break</a:t>
            </a:r>
            <a:r>
              <a:rPr lang="zh-CN" altLang="zh-CN" sz="2000" dirty="0"/>
              <a:t>语句，它使流程跳出</a:t>
            </a:r>
            <a:r>
              <a:rPr lang="en-US" altLang="zh-CN" sz="2000" dirty="0"/>
              <a:t>switch</a:t>
            </a:r>
            <a:r>
              <a:rPr lang="zh-CN" altLang="zh-CN" sz="2000" dirty="0"/>
              <a:t>结构。</a:t>
            </a:r>
            <a:r>
              <a:rPr lang="en-US" altLang="zh-CN" sz="2000" dirty="0"/>
              <a:t>break</a:t>
            </a:r>
            <a:r>
              <a:rPr lang="zh-CN" altLang="zh-CN" sz="2000" dirty="0"/>
              <a:t>语句用在循环结构中的作用是跳出所在的循环体，转向执行该循环结构后面的语句。</a:t>
            </a:r>
            <a:endParaRPr lang="zh-CN" altLang="en-US" sz="2000" dirty="0"/>
          </a:p>
        </p:txBody>
      </p:sp>
    </p:spTree>
    <p:extLst>
      <p:ext uri="{BB962C8B-B14F-4D97-AF65-F5344CB8AC3E}">
        <p14:creationId xmlns:p14="http://schemas.microsoft.com/office/powerpoint/2010/main" val="5893559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98235"/>
            <a:ext cx="11048070" cy="4719822"/>
          </a:xfrm>
        </p:spPr>
        <p:txBody>
          <a:bodyPr>
            <a:normAutofit/>
          </a:bodyPr>
          <a:lstStyle/>
          <a:p>
            <a:r>
              <a:rPr lang="zh-CN" altLang="zh-CN" sz="2000" dirty="0"/>
              <a:t>例</a:t>
            </a:r>
            <a:r>
              <a:rPr lang="en-US" altLang="zh-CN" sz="2000" dirty="0"/>
              <a:t>5.3  </a:t>
            </a:r>
            <a:r>
              <a:rPr lang="zh-CN" altLang="zh-CN" sz="2000" dirty="0"/>
              <a:t>在全学院</a:t>
            </a:r>
            <a:r>
              <a:rPr lang="en-US" altLang="zh-CN" sz="2000" dirty="0"/>
              <a:t>2000</a:t>
            </a:r>
            <a:r>
              <a:rPr lang="zh-CN" altLang="zh-CN" sz="2000" dirty="0"/>
              <a:t>名学生中举行慈善募捐，当总数达到</a:t>
            </a:r>
            <a:r>
              <a:rPr lang="en-US" altLang="zh-CN" sz="2000" dirty="0"/>
              <a:t>10</a:t>
            </a:r>
            <a:r>
              <a:rPr lang="zh-CN" altLang="zh-CN" sz="2000" dirty="0"/>
              <a:t>万元时结束，统计此次捐款人数以及平均每人捐款额。</a:t>
            </a:r>
          </a:p>
          <a:p>
            <a:r>
              <a:rPr lang="zh-CN" altLang="zh-CN" sz="2000" dirty="0"/>
              <a:t>问题分析</a:t>
            </a:r>
            <a:r>
              <a:rPr lang="zh-CN" altLang="zh-CN" sz="2000" dirty="0" smtClean="0"/>
              <a:t>：</a:t>
            </a:r>
            <a:endParaRPr lang="en-US" altLang="zh-CN" sz="2000" dirty="0" smtClean="0"/>
          </a:p>
          <a:p>
            <a:pPr marL="0" indent="0">
              <a:buNone/>
            </a:pPr>
            <a:r>
              <a:rPr lang="zh-CN" altLang="zh-CN" sz="2000" dirty="0" smtClean="0"/>
              <a:t>（</a:t>
            </a:r>
            <a:r>
              <a:rPr lang="en-US" altLang="zh-CN" sz="2000" dirty="0"/>
              <a:t>1</a:t>
            </a:r>
            <a:r>
              <a:rPr lang="zh-CN" altLang="zh-CN" sz="2000" dirty="0"/>
              <a:t>）在</a:t>
            </a:r>
            <a:r>
              <a:rPr lang="en-US" altLang="zh-CN" sz="2000" dirty="0"/>
              <a:t>2000</a:t>
            </a:r>
            <a:r>
              <a:rPr lang="zh-CN" altLang="zh-CN" sz="2000" dirty="0"/>
              <a:t>名学生中募捐，捐款人数、平均每人捐款数，因此每个学生捐款时要统计人数、总的捐款数，因此可以用循环来处理此问题</a:t>
            </a:r>
            <a:r>
              <a:rPr lang="zh-CN" altLang="zh-CN" sz="2000" dirty="0" smtClean="0"/>
              <a:t>。</a:t>
            </a:r>
            <a:endParaRPr lang="en-US" altLang="zh-CN" sz="2000" dirty="0" smtClean="0"/>
          </a:p>
          <a:p>
            <a:pPr marL="0" indent="0">
              <a:buNone/>
            </a:pPr>
            <a:r>
              <a:rPr lang="zh-CN" altLang="zh-CN" sz="2000" dirty="0" smtClean="0"/>
              <a:t>（</a:t>
            </a:r>
            <a:r>
              <a:rPr lang="en-US" altLang="zh-CN" sz="2000" dirty="0"/>
              <a:t>2</a:t>
            </a:r>
            <a:r>
              <a:rPr lang="zh-CN" altLang="zh-CN" sz="2000" dirty="0"/>
              <a:t>）总数达到</a:t>
            </a:r>
            <a:r>
              <a:rPr lang="en-US" altLang="zh-CN" sz="2000" dirty="0"/>
              <a:t>10</a:t>
            </a:r>
            <a:r>
              <a:rPr lang="zh-CN" altLang="zh-CN" sz="2000" dirty="0"/>
              <a:t>万元结束，因此每次输入一个捐款人的捐款数，要检查总数是否达到</a:t>
            </a:r>
            <a:r>
              <a:rPr lang="en-US" altLang="zh-CN" sz="2000" dirty="0"/>
              <a:t>10</a:t>
            </a:r>
            <a:r>
              <a:rPr lang="zh-CN" altLang="zh-CN" sz="2000" dirty="0"/>
              <a:t>万，如果未达到，就继续执行循环，否则结束循环</a:t>
            </a:r>
            <a:r>
              <a:rPr lang="zh-CN" altLang="zh-CN" sz="2000" dirty="0" smtClean="0"/>
              <a:t>。</a:t>
            </a:r>
            <a:endParaRPr lang="en-US" altLang="zh-CN" sz="2000" dirty="0" smtClean="0"/>
          </a:p>
          <a:p>
            <a:pPr marL="0" indent="0">
              <a:buNone/>
            </a:pPr>
            <a:r>
              <a:rPr lang="zh-CN" altLang="zh-CN" sz="2000" dirty="0" smtClean="0"/>
              <a:t>（</a:t>
            </a:r>
            <a:r>
              <a:rPr lang="en-US" altLang="zh-CN" sz="2000" dirty="0"/>
              <a:t>3</a:t>
            </a:r>
            <a:r>
              <a:rPr lang="zh-CN" altLang="zh-CN" sz="2000" dirty="0"/>
              <a:t>）定义变量</a:t>
            </a:r>
            <a:r>
              <a:rPr lang="en-US" altLang="zh-CN" sz="2000" dirty="0"/>
              <a:t>amount</a:t>
            </a:r>
            <a:r>
              <a:rPr lang="zh-CN" altLang="zh-CN" sz="2000" dirty="0"/>
              <a:t>存放捐款数，变量</a:t>
            </a:r>
            <a:r>
              <a:rPr lang="en-US" altLang="zh-CN" sz="2000" dirty="0"/>
              <a:t>total</a:t>
            </a:r>
            <a:r>
              <a:rPr lang="zh-CN" altLang="zh-CN" sz="2000" dirty="0"/>
              <a:t>存放捐款总数，</a:t>
            </a:r>
            <a:r>
              <a:rPr lang="en-US" altLang="zh-CN" sz="2000" dirty="0"/>
              <a:t>ave</a:t>
            </a:r>
            <a:r>
              <a:rPr lang="zh-CN" altLang="zh-CN" sz="2000" dirty="0"/>
              <a:t>存放人均捐款数，</a:t>
            </a:r>
            <a:r>
              <a:rPr lang="en-US" altLang="zh-CN" sz="2000" dirty="0"/>
              <a:t>i</a:t>
            </a:r>
            <a:r>
              <a:rPr lang="zh-CN" altLang="zh-CN" sz="2000" dirty="0"/>
              <a:t>为捐款人数（也是循环控制变量）。</a:t>
            </a:r>
            <a:endParaRPr lang="zh-CN" altLang="en-US" sz="2000" dirty="0"/>
          </a:p>
        </p:txBody>
      </p:sp>
    </p:spTree>
    <p:extLst>
      <p:ext uri="{BB962C8B-B14F-4D97-AF65-F5344CB8AC3E}">
        <p14:creationId xmlns:p14="http://schemas.microsoft.com/office/powerpoint/2010/main" val="3454124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kern="2200" dirty="0">
                <a:latin typeface="宋体" panose="02010600030101010101" pitchFamily="2" charset="-122"/>
                <a:ea typeface="宋体" panose="02010600030101010101" pitchFamily="2" charset="-122"/>
              </a:rPr>
              <a:t>第</a:t>
            </a:r>
            <a:r>
              <a:rPr lang="en-US" altLang="zh-CN" b="1" kern="2200" dirty="0">
                <a:latin typeface="宋体" panose="02010600030101010101" pitchFamily="2" charset="-122"/>
                <a:ea typeface="宋体" panose="02010600030101010101" pitchFamily="2" charset="-122"/>
              </a:rPr>
              <a:t>5</a:t>
            </a:r>
            <a:r>
              <a:rPr lang="zh-CN" altLang="en-US" b="1" kern="2200" dirty="0">
                <a:latin typeface="宋体" panose="02010600030101010101" pitchFamily="2" charset="-122"/>
                <a:ea typeface="宋体" panose="02010600030101010101" pitchFamily="2" charset="-122"/>
              </a:rPr>
              <a:t>章 循环结构程序设计</a:t>
            </a:r>
            <a:endParaRPr lang="zh-CN" altLang="en-US" b="0"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a:bodyPr>
          <a:lstStyle/>
          <a:p>
            <a:r>
              <a:rPr lang="zh-CN" altLang="zh-CN" sz="2000" dirty="0" smtClean="0"/>
              <a:t>在</a:t>
            </a:r>
            <a:r>
              <a:rPr lang="zh-CN" altLang="zh-CN" sz="2000" dirty="0"/>
              <a:t>程序设计中，如果需要重复执行某些操作，就要用到程序设计的另一种程序控制结构——循环结构</a:t>
            </a:r>
            <a:r>
              <a:rPr lang="zh-CN" altLang="zh-CN" sz="2000" dirty="0" smtClean="0"/>
              <a:t>。</a:t>
            </a:r>
            <a:endParaRPr lang="en-US" altLang="zh-CN" sz="2000" dirty="0" smtClean="0"/>
          </a:p>
          <a:p>
            <a:r>
              <a:rPr lang="zh-CN" altLang="zh-CN" sz="2000" dirty="0" smtClean="0"/>
              <a:t>循环</a:t>
            </a:r>
            <a:r>
              <a:rPr lang="zh-CN" altLang="zh-CN" sz="2000" dirty="0" smtClean="0"/>
              <a:t>结构是当</a:t>
            </a:r>
            <a:r>
              <a:rPr lang="zh-CN" altLang="zh-CN" sz="2000" dirty="0"/>
              <a:t>符合某个条件时，程序就会反复执行某段代码，直到条件被打破为止。</a:t>
            </a:r>
          </a:p>
          <a:p>
            <a:r>
              <a:rPr lang="zh-CN" altLang="zh-CN" sz="2000" dirty="0"/>
              <a:t>本章首先介绍</a:t>
            </a:r>
            <a:r>
              <a:rPr lang="en-US" altLang="zh-CN" sz="2000" dirty="0"/>
              <a:t>C</a:t>
            </a:r>
            <a:r>
              <a:rPr lang="zh-CN" altLang="zh-CN" sz="2000" dirty="0"/>
              <a:t>语言的三种常用循环语句，即</a:t>
            </a:r>
            <a:r>
              <a:rPr lang="en-US" altLang="zh-CN" sz="2000" dirty="0"/>
              <a:t>while</a:t>
            </a:r>
            <a:r>
              <a:rPr lang="zh-CN" altLang="zh-CN" sz="2000" dirty="0"/>
              <a:t>语句、</a:t>
            </a:r>
            <a:r>
              <a:rPr lang="en-US" altLang="zh-CN" sz="2000" dirty="0"/>
              <a:t>do-while</a:t>
            </a:r>
            <a:r>
              <a:rPr lang="zh-CN" altLang="zh-CN" sz="2000" dirty="0"/>
              <a:t>语句和</a:t>
            </a:r>
            <a:r>
              <a:rPr lang="en-US" altLang="zh-CN" sz="2000" dirty="0"/>
              <a:t>for</a:t>
            </a:r>
            <a:r>
              <a:rPr lang="zh-CN" altLang="zh-CN" sz="2000" dirty="0"/>
              <a:t>语句。其次，介绍</a:t>
            </a:r>
            <a:r>
              <a:rPr lang="en-US" altLang="zh-CN" sz="2000" dirty="0"/>
              <a:t>break</a:t>
            </a:r>
            <a:r>
              <a:rPr lang="zh-CN" altLang="zh-CN" sz="2000" dirty="0"/>
              <a:t>语句、</a:t>
            </a:r>
            <a:r>
              <a:rPr lang="en-US" altLang="zh-CN" sz="2000" dirty="0"/>
              <a:t>continue</a:t>
            </a:r>
            <a:r>
              <a:rPr lang="zh-CN" altLang="zh-CN" sz="2000" dirty="0"/>
              <a:t>语句的使用方法。</a:t>
            </a:r>
            <a:endParaRPr lang="zh-CN" altLang="en-US" sz="2000" dirty="0"/>
          </a:p>
        </p:txBody>
      </p:sp>
    </p:spTree>
    <p:extLst>
      <p:ext uri="{BB962C8B-B14F-4D97-AF65-F5344CB8AC3E}">
        <p14:creationId xmlns:p14="http://schemas.microsoft.com/office/powerpoint/2010/main" val="43615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55000" lnSpcReduction="20000"/>
          </a:bodyPr>
          <a:lstStyle/>
          <a:p>
            <a:pPr marL="0" indent="0">
              <a:buNone/>
            </a:pPr>
            <a:r>
              <a:rPr lang="zh-CN" altLang="zh-CN" dirty="0"/>
              <a:t>源程序代码：</a:t>
            </a:r>
          </a:p>
          <a:p>
            <a:pPr marL="0" indent="0">
              <a:buNone/>
            </a:pPr>
            <a:r>
              <a:rPr lang="en-US" altLang="zh-CN" dirty="0"/>
              <a:t>    #include&lt;stdio.h&gt;</a:t>
            </a:r>
            <a:endParaRPr lang="zh-CN" altLang="zh-CN" dirty="0"/>
          </a:p>
          <a:p>
            <a:pPr marL="0" indent="0">
              <a:buNone/>
            </a:pPr>
            <a:r>
              <a:rPr lang="en-US" altLang="zh-CN" dirty="0"/>
              <a:t>    #define SUM  100000</a:t>
            </a:r>
            <a:endParaRPr lang="zh-CN" altLang="zh-CN" dirty="0"/>
          </a:p>
          <a:p>
            <a:pPr marL="0" indent="0">
              <a:buNone/>
            </a:pPr>
            <a:r>
              <a:rPr lang="en-US" altLang="zh-CN" dirty="0"/>
              <a:t>    main()</a:t>
            </a:r>
            <a:endParaRPr lang="zh-CN" altLang="zh-CN" dirty="0"/>
          </a:p>
          <a:p>
            <a:pPr marL="0" indent="0">
              <a:buNone/>
            </a:pPr>
            <a:r>
              <a:rPr lang="en-US" altLang="zh-CN" dirty="0"/>
              <a:t>    {</a:t>
            </a:r>
            <a:endParaRPr lang="zh-CN" altLang="zh-CN" dirty="0"/>
          </a:p>
          <a:p>
            <a:pPr marL="0" indent="0">
              <a:buNone/>
            </a:pPr>
            <a:r>
              <a:rPr lang="en-US" altLang="zh-CN" dirty="0"/>
              <a:t>    float total,ave,amount;</a:t>
            </a:r>
            <a:endParaRPr lang="zh-CN" altLang="zh-CN" dirty="0"/>
          </a:p>
          <a:p>
            <a:pPr marL="0" indent="0">
              <a:buNone/>
            </a:pPr>
            <a:r>
              <a:rPr lang="en-US" altLang="zh-CN" dirty="0"/>
              <a:t>    int i;</a:t>
            </a:r>
            <a:endParaRPr lang="zh-CN" altLang="zh-CN" dirty="0"/>
          </a:p>
          <a:p>
            <a:pPr marL="0" indent="0">
              <a:buNone/>
            </a:pPr>
            <a:r>
              <a:rPr lang="en-US" altLang="zh-CN" dirty="0"/>
              <a:t>    for(i=1, total=0;i&lt;=2000;i++)             /*</a:t>
            </a:r>
            <a:r>
              <a:rPr lang="zh-CN" altLang="zh-CN" dirty="0"/>
              <a:t>如果</a:t>
            </a:r>
            <a:r>
              <a:rPr lang="en-US" altLang="zh-CN" dirty="0"/>
              <a:t>i&gt;2000</a:t>
            </a:r>
            <a:r>
              <a:rPr lang="zh-CN" altLang="zh-CN" dirty="0"/>
              <a:t>，则退出循环</a:t>
            </a:r>
            <a:r>
              <a:rPr lang="en-US" altLang="zh-CN" dirty="0"/>
              <a:t>*/</a:t>
            </a:r>
            <a:endParaRPr lang="zh-CN" altLang="zh-CN" dirty="0"/>
          </a:p>
          <a:p>
            <a:pPr marL="0" indent="0">
              <a:buNone/>
            </a:pPr>
            <a:r>
              <a:rPr lang="en-US" altLang="zh-CN" dirty="0"/>
              <a:t>      {</a:t>
            </a:r>
            <a:endParaRPr lang="zh-CN" altLang="zh-CN" dirty="0"/>
          </a:p>
          <a:p>
            <a:pPr marL="0" indent="0">
              <a:buNone/>
            </a:pPr>
            <a:r>
              <a:rPr lang="en-US" altLang="zh-CN" dirty="0"/>
              <a:t>     printf("please enter amount: ");</a:t>
            </a:r>
            <a:endParaRPr lang="zh-CN" altLang="zh-CN" dirty="0"/>
          </a:p>
          <a:p>
            <a:pPr marL="0" indent="0">
              <a:buNone/>
            </a:pPr>
            <a:r>
              <a:rPr lang="en-US" altLang="zh-CN" dirty="0"/>
              <a:t>       scanf("%f",&amp;amount);</a:t>
            </a:r>
            <a:endParaRPr lang="zh-CN" altLang="zh-CN" dirty="0"/>
          </a:p>
          <a:p>
            <a:pPr marL="0" indent="0">
              <a:buNone/>
            </a:pPr>
            <a:r>
              <a:rPr lang="en-US" altLang="zh-CN" dirty="0"/>
              <a:t>       total=total+amount;</a:t>
            </a:r>
            <a:endParaRPr lang="zh-CN" altLang="zh-CN" dirty="0"/>
          </a:p>
          <a:p>
            <a:pPr marL="0" indent="0">
              <a:buNone/>
            </a:pPr>
            <a:r>
              <a:rPr lang="en-US" altLang="zh-CN" dirty="0"/>
              <a:t>       if(total&gt;=SUM)  break;               /*</a:t>
            </a:r>
            <a:r>
              <a:rPr lang="zh-CN" altLang="zh-CN" dirty="0"/>
              <a:t>如果</a:t>
            </a:r>
            <a:r>
              <a:rPr lang="en-US" altLang="zh-CN" dirty="0"/>
              <a:t>total&gt;=100000</a:t>
            </a:r>
            <a:r>
              <a:rPr lang="zh-CN" altLang="zh-CN" dirty="0"/>
              <a:t>，则退出循环</a:t>
            </a:r>
            <a:r>
              <a:rPr lang="en-US" altLang="zh-CN" dirty="0"/>
              <a:t>*/</a:t>
            </a:r>
            <a:endParaRPr lang="zh-CN" altLang="zh-CN" dirty="0"/>
          </a:p>
          <a:p>
            <a:pPr marL="0" indent="0">
              <a:buNone/>
            </a:pPr>
            <a:r>
              <a:rPr lang="en-US" altLang="zh-CN" dirty="0"/>
              <a:t>    }</a:t>
            </a:r>
            <a:endParaRPr lang="zh-CN" altLang="zh-CN" dirty="0"/>
          </a:p>
          <a:p>
            <a:pPr marL="0" indent="0">
              <a:buNone/>
            </a:pPr>
            <a:r>
              <a:rPr lang="en-US" altLang="zh-CN" dirty="0"/>
              <a:t>     ave=total/i;</a:t>
            </a:r>
            <a:endParaRPr lang="zh-CN" altLang="zh-CN" dirty="0"/>
          </a:p>
          <a:p>
            <a:pPr marL="0" indent="0">
              <a:buNone/>
            </a:pPr>
            <a:r>
              <a:rPr lang="en-US" altLang="zh-CN" dirty="0"/>
              <a:t>printf("num=%d\nave=%10.2f\n",i,ave);</a:t>
            </a:r>
            <a:endParaRPr lang="zh-CN" altLang="zh-CN" dirty="0"/>
          </a:p>
          <a:p>
            <a:pPr marL="0" indent="0">
              <a:buNone/>
            </a:pPr>
            <a:r>
              <a:rPr lang="en-US" altLang="zh-CN" dirty="0"/>
              <a:t>   }</a:t>
            </a:r>
            <a:endParaRPr lang="zh-CN" altLang="zh-CN" dirty="0"/>
          </a:p>
          <a:p>
            <a:pPr marL="0" indent="0">
              <a:buNone/>
            </a:pPr>
            <a:endParaRPr lang="zh-CN" altLang="en-US" dirty="0"/>
          </a:p>
        </p:txBody>
      </p:sp>
    </p:spTree>
    <p:extLst>
      <p:ext uri="{BB962C8B-B14F-4D97-AF65-F5344CB8AC3E}">
        <p14:creationId xmlns:p14="http://schemas.microsoft.com/office/powerpoint/2010/main" val="47958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smtClean="0">
                <a:latin typeface="Calibri" panose="020F0502020204030204" pitchFamily="34" charset="0"/>
                <a:ea typeface="宋体" panose="02010600030101010101" pitchFamily="2" charset="-122"/>
              </a:rPr>
              <a:t>5</a:t>
            </a:r>
            <a:r>
              <a:rPr lang="en-US" altLang="zh-CN" b="1" kern="100" dirty="0" smtClean="0">
                <a:latin typeface="Times New Roman" panose="02020603050405020304" pitchFamily="18" charset="0"/>
                <a:ea typeface="宋体" panose="02010600030101010101" pitchFamily="2" charset="-122"/>
              </a:rPr>
              <a:t>.</a:t>
            </a:r>
            <a:r>
              <a:rPr lang="en-US" altLang="zh-CN" b="1" kern="100" dirty="0" smtClean="0">
                <a:latin typeface="Calibri" panose="020F0502020204030204" pitchFamily="34" charset="0"/>
                <a:ea typeface="宋体" panose="02010600030101010101" pitchFamily="2" charset="-122"/>
              </a:rPr>
              <a:t>6</a:t>
            </a:r>
            <a:r>
              <a:rPr lang="en-US" altLang="zh-CN" b="1" kern="100" dirty="0" smtClean="0">
                <a:latin typeface="Times New Roman" panose="02020603050405020304" pitchFamily="18" charset="0"/>
                <a:ea typeface="宋体" panose="02010600030101010101" pitchFamily="2" charset="-122"/>
              </a:rPr>
              <a:t>.</a:t>
            </a:r>
            <a:r>
              <a:rPr lang="en-US" altLang="zh-CN" b="1" kern="100" dirty="0" smtClean="0">
                <a:latin typeface="Calibri" panose="020F0502020204030204" pitchFamily="34" charset="0"/>
                <a:ea typeface="宋体" panose="02010600030101010101" pitchFamily="2" charset="-122"/>
              </a:rPr>
              <a:t>2 </a:t>
            </a:r>
            <a:r>
              <a:rPr lang="zh-CN" altLang="en-US" b="1" kern="100" dirty="0" smtClean="0">
                <a:latin typeface="Calibri" panose="020F0502020204030204" pitchFamily="34" charset="0"/>
                <a:ea typeface="宋体" panose="02010600030101010101" pitchFamily="2" charset="-122"/>
              </a:rPr>
              <a:t> </a:t>
            </a:r>
            <a:r>
              <a:rPr lang="en-US" altLang="zh-CN" b="1" kern="100" dirty="0">
                <a:latin typeface="Calibri" panose="020F0502020204030204" pitchFamily="34" charset="0"/>
                <a:ea typeface="宋体" panose="02010600030101010101" pitchFamily="2" charset="-122"/>
              </a:rPr>
              <a:t>continue</a:t>
            </a:r>
            <a:r>
              <a:rPr lang="zh-CN" altLang="en-US" b="1" kern="100" dirty="0" smtClean="0">
                <a:latin typeface="Calibri" panose="020F0502020204030204" pitchFamily="34" charset="0"/>
                <a:ea typeface="宋体" panose="02010600030101010101" pitchFamily="2" charset="-122"/>
              </a:rPr>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85336"/>
            <a:ext cx="11048070" cy="4810359"/>
          </a:xfrm>
        </p:spPr>
        <p:txBody>
          <a:bodyPr>
            <a:normAutofit/>
          </a:bodyPr>
          <a:lstStyle/>
          <a:p>
            <a:r>
              <a:rPr lang="en-US" altLang="zh-CN" sz="2000" dirty="0"/>
              <a:t>continue</a:t>
            </a:r>
            <a:r>
              <a:rPr lang="zh-CN" altLang="zh-CN" sz="2000" dirty="0"/>
              <a:t>语句的形式为：</a:t>
            </a:r>
          </a:p>
          <a:p>
            <a:pPr marL="0" indent="0">
              <a:buNone/>
            </a:pPr>
            <a:r>
              <a:rPr lang="en-US" altLang="zh-CN" sz="2000" dirty="0"/>
              <a:t>    continue;</a:t>
            </a:r>
            <a:endParaRPr lang="zh-CN" altLang="zh-CN" sz="2000" dirty="0"/>
          </a:p>
          <a:p>
            <a:r>
              <a:rPr lang="en-US" altLang="zh-CN" sz="2000" dirty="0"/>
              <a:t>continue</a:t>
            </a:r>
            <a:r>
              <a:rPr lang="zh-CN" altLang="zh-CN" sz="2000" dirty="0" smtClean="0"/>
              <a:t>语句</a:t>
            </a:r>
            <a:r>
              <a:rPr lang="zh-CN" altLang="en-US" sz="2000" dirty="0" smtClean="0"/>
              <a:t>功能：</a:t>
            </a:r>
            <a:r>
              <a:rPr lang="zh-CN" altLang="zh-CN" sz="2000" dirty="0" smtClean="0"/>
              <a:t>该</a:t>
            </a:r>
            <a:r>
              <a:rPr lang="zh-CN" altLang="zh-CN" sz="2000" dirty="0"/>
              <a:t>语句的功能是提前结束本次循环，即跳过循环体中</a:t>
            </a:r>
            <a:r>
              <a:rPr lang="en-US" altLang="zh-CN" sz="2000" dirty="0"/>
              <a:t>continue</a:t>
            </a:r>
            <a:r>
              <a:rPr lang="zh-CN" altLang="zh-CN" sz="2000" dirty="0"/>
              <a:t>后面尚未执行的循环体语句，继续进行下一次循环条件的判断。</a:t>
            </a:r>
          </a:p>
          <a:p>
            <a:r>
              <a:rPr lang="zh-CN" altLang="zh-CN" sz="2000" dirty="0"/>
              <a:t>例</a:t>
            </a:r>
            <a:r>
              <a:rPr lang="en-US" altLang="zh-CN" sz="2000" dirty="0"/>
              <a:t>5.4  </a:t>
            </a:r>
            <a:r>
              <a:rPr lang="zh-CN" altLang="zh-CN" sz="2000" dirty="0"/>
              <a:t>输出</a:t>
            </a:r>
            <a:r>
              <a:rPr lang="en-US" altLang="zh-CN" sz="2000" dirty="0" smtClean="0"/>
              <a:t>100-200</a:t>
            </a:r>
            <a:r>
              <a:rPr lang="zh-CN" altLang="zh-CN" sz="2000" dirty="0"/>
              <a:t>中不能被</a:t>
            </a:r>
            <a:r>
              <a:rPr lang="en-US" altLang="zh-CN" sz="2000" dirty="0"/>
              <a:t>3</a:t>
            </a:r>
            <a:r>
              <a:rPr lang="zh-CN" altLang="zh-CN" sz="2000" dirty="0"/>
              <a:t>整除的数。</a:t>
            </a:r>
          </a:p>
          <a:p>
            <a:pPr lvl="1"/>
            <a:r>
              <a:rPr lang="zh-CN" altLang="zh-CN" sz="2000" dirty="0"/>
              <a:t>问题分析</a:t>
            </a:r>
            <a:r>
              <a:rPr lang="zh-CN" altLang="zh-CN" sz="2000" dirty="0" smtClean="0"/>
              <a:t>：</a:t>
            </a:r>
            <a:endParaRPr lang="en-US" altLang="zh-CN" sz="2000" dirty="0" smtClean="0"/>
          </a:p>
          <a:p>
            <a:pPr marL="0" lvl="1" indent="0">
              <a:buNone/>
            </a:pPr>
            <a:r>
              <a:rPr lang="zh-CN" altLang="zh-CN" sz="2000" dirty="0" smtClean="0"/>
              <a:t>（</a:t>
            </a:r>
            <a:r>
              <a:rPr lang="en-US" altLang="zh-CN" sz="2000" dirty="0"/>
              <a:t>1</a:t>
            </a:r>
            <a:r>
              <a:rPr lang="zh-CN" altLang="zh-CN" sz="2000" dirty="0"/>
              <a:t>）显然需要对</a:t>
            </a:r>
            <a:r>
              <a:rPr lang="en-US" altLang="zh-CN" sz="2000" dirty="0"/>
              <a:t>100</a:t>
            </a:r>
            <a:r>
              <a:rPr lang="zh-CN" altLang="zh-CN" sz="2000" dirty="0"/>
              <a:t>～</a:t>
            </a:r>
            <a:r>
              <a:rPr lang="en-US" altLang="zh-CN" sz="2000" dirty="0"/>
              <a:t>200</a:t>
            </a:r>
            <a:r>
              <a:rPr lang="zh-CN" altLang="zh-CN" sz="2000" dirty="0"/>
              <a:t>的每一个整数进行检查，如果不能被</a:t>
            </a:r>
            <a:r>
              <a:rPr lang="en-US" altLang="zh-CN" sz="2000" dirty="0"/>
              <a:t>3</a:t>
            </a:r>
            <a:r>
              <a:rPr lang="zh-CN" altLang="zh-CN" sz="2000" dirty="0"/>
              <a:t>整除，就将此数输出，因此用循环结构处理</a:t>
            </a:r>
            <a:r>
              <a:rPr lang="zh-CN" altLang="zh-CN" sz="2000" dirty="0" smtClean="0"/>
              <a:t>。</a:t>
            </a:r>
            <a:endParaRPr lang="en-US" altLang="zh-CN" sz="2000" dirty="0" smtClean="0"/>
          </a:p>
          <a:p>
            <a:pPr marL="0" lvl="1" indent="0">
              <a:buNone/>
            </a:pPr>
            <a:r>
              <a:rPr lang="zh-CN" altLang="zh-CN" sz="2000" dirty="0" smtClean="0"/>
              <a:t>（</a:t>
            </a:r>
            <a:r>
              <a:rPr lang="en-US" altLang="zh-CN" sz="2000" dirty="0" smtClean="0"/>
              <a:t>2</a:t>
            </a:r>
            <a:r>
              <a:rPr lang="zh-CN" altLang="zh-CN" sz="2000" dirty="0"/>
              <a:t>）若检查的整数能被</a:t>
            </a:r>
            <a:r>
              <a:rPr lang="en-US" altLang="zh-CN" sz="2000" dirty="0"/>
              <a:t>3</a:t>
            </a:r>
            <a:r>
              <a:rPr lang="zh-CN" altLang="zh-CN" sz="2000" dirty="0"/>
              <a:t>整除，不输出此数，跳转到下一次循环，因此用</a:t>
            </a:r>
            <a:r>
              <a:rPr lang="en-US" altLang="zh-CN" sz="2000" dirty="0"/>
              <a:t>continue</a:t>
            </a:r>
            <a:r>
              <a:rPr lang="zh-CN" altLang="zh-CN" sz="2000" dirty="0"/>
              <a:t>语句</a:t>
            </a:r>
            <a:r>
              <a:rPr lang="zh-CN" altLang="zh-CN" sz="2000" dirty="0" smtClean="0"/>
              <a:t>。</a:t>
            </a:r>
            <a:endParaRPr lang="en-US" altLang="zh-CN" sz="2000" dirty="0" smtClean="0"/>
          </a:p>
          <a:p>
            <a:pPr marL="0" lvl="1" indent="0">
              <a:buNone/>
            </a:pPr>
            <a:r>
              <a:rPr lang="zh-CN" altLang="zh-CN" sz="2000" dirty="0" smtClean="0"/>
              <a:t>（</a:t>
            </a:r>
            <a:r>
              <a:rPr lang="en-US" altLang="zh-CN" sz="2000" dirty="0"/>
              <a:t>3</a:t>
            </a:r>
            <a:r>
              <a:rPr lang="zh-CN" altLang="zh-CN" sz="2000" dirty="0"/>
              <a:t>）无论是否输出此数，都要接着检查下一个数</a:t>
            </a:r>
            <a:r>
              <a:rPr lang="en-US" altLang="zh-CN" sz="2000" dirty="0"/>
              <a:t>(</a:t>
            </a:r>
            <a:r>
              <a:rPr lang="zh-CN" altLang="zh-CN" sz="2000" dirty="0"/>
              <a:t>直到</a:t>
            </a:r>
            <a:r>
              <a:rPr lang="en-US" altLang="zh-CN" sz="2000" dirty="0"/>
              <a:t>200</a:t>
            </a:r>
            <a:r>
              <a:rPr lang="zh-CN" altLang="zh-CN" sz="2000" dirty="0"/>
              <a:t>为止</a:t>
            </a:r>
            <a:r>
              <a:rPr lang="en-US" altLang="zh-CN" sz="2000" dirty="0"/>
              <a:t>)</a:t>
            </a:r>
            <a:r>
              <a:rPr lang="zh-CN" altLang="zh-CN" sz="2000" dirty="0"/>
              <a:t>。</a:t>
            </a:r>
          </a:p>
          <a:p>
            <a:pPr marR="0" lvl="1" rtl="0"/>
            <a:endParaRPr lang="zh-CN" altLang="en-US" sz="2000" b="1" i="0" u="none" strike="noStrike" kern="100" baseline="0" dirty="0" smtClean="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13731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0" indent="0">
              <a:buNone/>
            </a:pPr>
            <a:r>
              <a:rPr lang="zh-CN" altLang="zh-CN" dirty="0"/>
              <a:t>程序源代码：</a:t>
            </a:r>
          </a:p>
          <a:p>
            <a:pPr marL="0" indent="0">
              <a:buNone/>
            </a:pPr>
            <a:r>
              <a:rPr lang="en-US" altLang="zh-CN" dirty="0"/>
              <a:t>    #include&lt;stdio</a:t>
            </a:r>
            <a:r>
              <a:rPr lang="zh-CN" altLang="zh-CN" dirty="0"/>
              <a:t>．</a:t>
            </a:r>
            <a:r>
              <a:rPr lang="en-US" altLang="zh-CN" dirty="0"/>
              <a:t>h&gt;</a:t>
            </a:r>
            <a:endParaRPr lang="zh-CN" altLang="zh-CN" dirty="0"/>
          </a:p>
          <a:p>
            <a:pPr marL="0" indent="0">
              <a:buNone/>
            </a:pPr>
            <a:r>
              <a:rPr lang="en-US" altLang="zh-CN" dirty="0"/>
              <a:t>    int main()</a:t>
            </a:r>
            <a:endParaRPr lang="zh-CN" altLang="zh-CN" dirty="0"/>
          </a:p>
          <a:p>
            <a:pPr marL="0" indent="0">
              <a:buNone/>
            </a:pPr>
            <a:r>
              <a:rPr lang="en-US" altLang="zh-CN" dirty="0"/>
              <a:t>    {</a:t>
            </a:r>
            <a:endParaRPr lang="zh-CN" altLang="zh-CN" dirty="0"/>
          </a:p>
          <a:p>
            <a:pPr marL="0" indent="0">
              <a:buNone/>
            </a:pPr>
            <a:r>
              <a:rPr lang="en-US" altLang="zh-CN" dirty="0"/>
              <a:t>int i,num=0;</a:t>
            </a:r>
            <a:endParaRPr lang="zh-CN" altLang="zh-CN" dirty="0"/>
          </a:p>
          <a:p>
            <a:pPr marL="0" indent="0">
              <a:buNone/>
            </a:pPr>
            <a:r>
              <a:rPr lang="en-US" altLang="zh-CN" dirty="0"/>
              <a:t>    for(i=100;i&lt;=200;i++)</a:t>
            </a:r>
            <a:endParaRPr lang="zh-CN" altLang="zh-CN" dirty="0"/>
          </a:p>
          <a:p>
            <a:pPr marL="0" indent="0">
              <a:buNone/>
            </a:pPr>
            <a:r>
              <a:rPr lang="en-US" altLang="zh-CN" dirty="0"/>
              <a:t>      {if(i%3==0)</a:t>
            </a:r>
            <a:endParaRPr lang="zh-CN" altLang="zh-CN" dirty="0"/>
          </a:p>
          <a:p>
            <a:pPr marL="0" indent="0">
              <a:buNone/>
            </a:pPr>
            <a:r>
              <a:rPr lang="en-US" altLang="zh-CN" dirty="0"/>
              <a:t>         continue;</a:t>
            </a:r>
            <a:endParaRPr lang="zh-CN" altLang="zh-CN" dirty="0"/>
          </a:p>
          <a:p>
            <a:pPr marL="0" indent="0">
              <a:buNone/>
            </a:pPr>
            <a:r>
              <a:rPr lang="en-US" altLang="zh-CN" dirty="0"/>
              <a:t>       printf("%4d",i);</a:t>
            </a:r>
            <a:endParaRPr lang="zh-CN" altLang="zh-CN" dirty="0"/>
          </a:p>
          <a:p>
            <a:pPr marL="0" indent="0">
              <a:buNone/>
            </a:pPr>
            <a:r>
              <a:rPr lang="en-US" altLang="zh-CN" dirty="0"/>
              <a:t>       num++;</a:t>
            </a:r>
            <a:endParaRPr lang="zh-CN" altLang="zh-CN" dirty="0"/>
          </a:p>
          <a:p>
            <a:pPr marL="0" indent="0">
              <a:buNone/>
            </a:pPr>
            <a:r>
              <a:rPr lang="en-US" altLang="zh-CN" dirty="0"/>
              <a:t>       if(num%15==0)</a:t>
            </a:r>
            <a:endParaRPr lang="zh-CN" altLang="zh-CN" dirty="0"/>
          </a:p>
          <a:p>
            <a:pPr marL="0" indent="0">
              <a:buNone/>
            </a:pPr>
            <a:r>
              <a:rPr lang="en-US" altLang="zh-CN" dirty="0"/>
              <a:t>       printf("\n");</a:t>
            </a:r>
            <a:endParaRPr lang="zh-CN" altLang="zh-CN" dirty="0"/>
          </a:p>
          <a:p>
            <a:pPr marL="0" indent="0">
              <a:buNone/>
            </a:pPr>
            <a:r>
              <a:rPr lang="en-US" altLang="zh-CN" dirty="0"/>
              <a:t>}</a:t>
            </a:r>
            <a:endParaRPr lang="zh-CN" altLang="zh-CN" dirty="0"/>
          </a:p>
          <a:p>
            <a:pPr marL="0" indent="0">
              <a:buNone/>
            </a:pPr>
            <a:r>
              <a:rPr lang="en-US" altLang="zh-CN" dirty="0"/>
              <a:t>     return 0;</a:t>
            </a:r>
            <a:endParaRPr lang="zh-CN" altLang="zh-CN" dirty="0"/>
          </a:p>
          <a:p>
            <a:pPr marL="0" indent="0">
              <a:buNone/>
            </a:pPr>
            <a:r>
              <a:rPr lang="en-US" altLang="zh-CN" dirty="0"/>
              <a:t>     }</a:t>
            </a:r>
            <a:endParaRPr lang="zh-CN" altLang="en-US" dirty="0"/>
          </a:p>
        </p:txBody>
      </p:sp>
    </p:spTree>
    <p:extLst>
      <p:ext uri="{BB962C8B-B14F-4D97-AF65-F5344CB8AC3E}">
        <p14:creationId xmlns:p14="http://schemas.microsoft.com/office/powerpoint/2010/main" val="2593926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5.7  </a:t>
            </a:r>
            <a:r>
              <a:rPr lang="zh-CN" altLang="zh-CN" b="1" dirty="0"/>
              <a:t>循环程序举例</a:t>
            </a:r>
          </a:p>
        </p:txBody>
      </p:sp>
      <p:sp>
        <p:nvSpPr>
          <p:cNvPr id="3" name="文本占位符 2"/>
          <p:cNvSpPr>
            <a:spLocks noGrp="1"/>
          </p:cNvSpPr>
          <p:nvPr>
            <p:ph type="body" idx="1"/>
          </p:nvPr>
        </p:nvSpPr>
        <p:spPr/>
        <p:txBody>
          <a:bodyPr>
            <a:normAutofit fontScale="77500" lnSpcReduction="20000"/>
          </a:bodyPr>
          <a:lstStyle/>
          <a:p>
            <a:pPr marL="0" indent="0">
              <a:buNone/>
            </a:pPr>
            <a:r>
              <a:rPr lang="zh-CN" altLang="en-US" dirty="0">
                <a:solidFill>
                  <a:srgbClr val="000000"/>
                </a:solidFill>
                <a:latin typeface="宋体" panose="02010600030101010101" pitchFamily="2" charset="-122"/>
                <a:ea typeface="宋体" panose="02010600030101010101" pitchFamily="2" charset="-122"/>
              </a:rPr>
              <a:t>例</a:t>
            </a:r>
            <a:r>
              <a:rPr lang="en-US" altLang="zh-CN" dirty="0">
                <a:solidFill>
                  <a:srgbClr val="000000"/>
                </a:solidFill>
                <a:latin typeface="宋体" panose="02010600030101010101" pitchFamily="2" charset="-122"/>
                <a:ea typeface="宋体" panose="02010600030101010101" pitchFamily="2" charset="-122"/>
              </a:rPr>
              <a:t>5.5 </a:t>
            </a:r>
            <a:r>
              <a:rPr lang="zh-CN" altLang="en-US" dirty="0">
                <a:solidFill>
                  <a:srgbClr val="000000"/>
                </a:solidFill>
                <a:latin typeface="宋体" panose="02010600030101010101" pitchFamily="2" charset="-122"/>
                <a:ea typeface="宋体" panose="02010600030101010101" pitchFamily="2" charset="-122"/>
              </a:rPr>
              <a:t>用</a:t>
            </a:r>
            <a:r>
              <a:rPr lang="zh-CN" altLang="en-US" dirty="0" smtClean="0">
                <a:solidFill>
                  <a:srgbClr val="000000"/>
                </a:solidFill>
                <a:latin typeface="宋体" panose="02010600030101010101" pitchFamily="2" charset="-122"/>
                <a:ea typeface="宋体" panose="02010600030101010101" pitchFamily="2" charset="-122"/>
              </a:rPr>
              <a:t>公式                  求</a:t>
            </a:r>
            <a:r>
              <a:rPr lang="el-GR" altLang="zh-CN" dirty="0">
                <a:solidFill>
                  <a:srgbClr val="000000"/>
                </a:solidFill>
                <a:latin typeface="宋体" panose="02010600030101010101" pitchFamily="2" charset="-122"/>
                <a:ea typeface="宋体" panose="02010600030101010101" pitchFamily="2" charset="-122"/>
              </a:rPr>
              <a:t>π</a:t>
            </a:r>
            <a:r>
              <a:rPr lang="zh-CN" altLang="en-US" dirty="0">
                <a:solidFill>
                  <a:srgbClr val="000000"/>
                </a:solidFill>
                <a:latin typeface="宋体" panose="02010600030101010101" pitchFamily="2" charset="-122"/>
                <a:ea typeface="宋体" panose="02010600030101010101" pitchFamily="2" charset="-122"/>
              </a:rPr>
              <a:t>的近似值，要求精确到最后一项的绝对值小于给定的角度</a:t>
            </a:r>
            <a:r>
              <a:rPr lang="en-US" altLang="zh-CN" dirty="0">
                <a:solidFill>
                  <a:srgbClr val="000000"/>
                </a:solidFill>
                <a:latin typeface="宋体" panose="02010600030101010101" pitchFamily="2" charset="-122"/>
                <a:ea typeface="宋体" panose="02010600030101010101" pitchFamily="2" charset="-122"/>
              </a:rPr>
              <a:t>eps=10</a:t>
            </a:r>
            <a:r>
              <a:rPr lang="en-US" altLang="zh-CN" baseline="30000" dirty="0">
                <a:solidFill>
                  <a:srgbClr val="000000"/>
                </a:solidFill>
                <a:latin typeface="宋体" panose="02010600030101010101" pitchFamily="2" charset="-122"/>
                <a:ea typeface="宋体" panose="02010600030101010101" pitchFamily="2" charset="-122"/>
              </a:rPr>
              <a:t>-6</a:t>
            </a:r>
            <a:r>
              <a:rPr lang="zh-CN" altLang="en-US" dirty="0" smtClean="0">
                <a:solidFill>
                  <a:srgbClr val="000000"/>
                </a:solidFill>
                <a:latin typeface="宋体" panose="02010600030101010101" pitchFamily="2" charset="-122"/>
                <a:ea typeface="宋体" panose="02010600030101010101" pitchFamily="2" charset="-122"/>
              </a:rPr>
              <a:t>。</a:t>
            </a:r>
            <a:endParaRPr lang="en-US" altLang="zh-CN" dirty="0" smtClean="0">
              <a:solidFill>
                <a:srgbClr val="000000"/>
              </a:solidFill>
              <a:latin typeface="宋体" panose="02010600030101010101" pitchFamily="2" charset="-122"/>
              <a:ea typeface="宋体" panose="02010600030101010101" pitchFamily="2" charset="-122"/>
            </a:endParaRPr>
          </a:p>
          <a:p>
            <a:r>
              <a:rPr lang="zh-CN" altLang="zh-CN" dirty="0"/>
              <a:t>分析</a:t>
            </a:r>
            <a:r>
              <a:rPr lang="zh-CN" altLang="zh-CN" dirty="0" smtClean="0"/>
              <a:t>：</a:t>
            </a:r>
            <a:endParaRPr lang="en-US" altLang="zh-CN" dirty="0" smtClean="0"/>
          </a:p>
          <a:p>
            <a:pPr marL="0" indent="0">
              <a:buNone/>
            </a:pPr>
            <a:r>
              <a:rPr lang="zh-CN" altLang="zh-CN" dirty="0" smtClean="0"/>
              <a:t>（</a:t>
            </a:r>
            <a:r>
              <a:rPr lang="en-US" altLang="zh-CN" dirty="0"/>
              <a:t>1</a:t>
            </a:r>
            <a:r>
              <a:rPr lang="zh-CN" altLang="zh-CN" dirty="0"/>
              <a:t>）这是一个求累加的问题，循环公式类似于：</a:t>
            </a:r>
            <a:r>
              <a:rPr lang="en-US" altLang="zh-CN" dirty="0"/>
              <a:t>sum=sum+</a:t>
            </a:r>
            <a:r>
              <a:rPr lang="zh-CN" altLang="zh-CN" dirty="0"/>
              <a:t>第</a:t>
            </a:r>
            <a:r>
              <a:rPr lang="en-US" altLang="zh-CN" dirty="0"/>
              <a:t>i</a:t>
            </a:r>
            <a:r>
              <a:rPr lang="zh-CN" altLang="zh-CN" dirty="0"/>
              <a:t>项</a:t>
            </a:r>
            <a:r>
              <a:rPr lang="en-US" altLang="zh-CN" dirty="0"/>
              <a:t>,</a:t>
            </a:r>
            <a:r>
              <a:rPr lang="zh-CN" altLang="zh-CN" dirty="0"/>
              <a:t>所以要用到循环。用</a:t>
            </a:r>
            <a:r>
              <a:rPr lang="en-US" altLang="zh-CN" dirty="0"/>
              <a:t>pi</a:t>
            </a:r>
            <a:r>
              <a:rPr lang="zh-CN" altLang="zh-CN" dirty="0"/>
              <a:t>表示累积和。</a:t>
            </a:r>
          </a:p>
          <a:p>
            <a:pPr marL="0" indent="0">
              <a:buNone/>
            </a:pPr>
            <a:r>
              <a:rPr lang="zh-CN" altLang="zh-CN" dirty="0"/>
              <a:t>（</a:t>
            </a:r>
            <a:r>
              <a:rPr lang="en-US" altLang="zh-CN" dirty="0"/>
              <a:t>2</a:t>
            </a:r>
            <a:r>
              <a:rPr lang="zh-CN" altLang="zh-CN" dirty="0"/>
              <a:t>）确定第</a:t>
            </a:r>
            <a:r>
              <a:rPr lang="en-US" altLang="zh-CN" dirty="0"/>
              <a:t>i</a:t>
            </a:r>
            <a:r>
              <a:rPr lang="zh-CN" altLang="zh-CN" dirty="0"/>
              <a:t>项。第</a:t>
            </a:r>
            <a:r>
              <a:rPr lang="en-US" altLang="zh-CN" dirty="0"/>
              <a:t>i</a:t>
            </a:r>
            <a:r>
              <a:rPr lang="zh-CN" altLang="zh-CN" dirty="0"/>
              <a:t>项用变量</a:t>
            </a:r>
            <a:r>
              <a:rPr lang="en-US" altLang="zh-CN" dirty="0"/>
              <a:t>item</a:t>
            </a:r>
            <a:r>
              <a:rPr lang="zh-CN" altLang="zh-CN" dirty="0"/>
              <a:t>表示，它的特点是：每项的分子都为</a:t>
            </a:r>
            <a:r>
              <a:rPr lang="en-US" altLang="zh-CN" dirty="0"/>
              <a:t>1</a:t>
            </a:r>
            <a:r>
              <a:rPr lang="zh-CN" altLang="zh-CN" dirty="0"/>
              <a:t>；后一项分母是前一项分母加</a:t>
            </a:r>
            <a:r>
              <a:rPr lang="en-US" altLang="zh-CN" dirty="0"/>
              <a:t>2</a:t>
            </a:r>
            <a:r>
              <a:rPr lang="zh-CN" altLang="zh-CN" dirty="0"/>
              <a:t>；第</a:t>
            </a:r>
            <a:r>
              <a:rPr lang="en-US" altLang="zh-CN" dirty="0"/>
              <a:t>1</a:t>
            </a:r>
            <a:r>
              <a:rPr lang="zh-CN" altLang="zh-CN" dirty="0"/>
              <a:t>项的符号为正，从第</a:t>
            </a:r>
            <a:r>
              <a:rPr lang="en-US" altLang="zh-CN" dirty="0"/>
              <a:t>2</a:t>
            </a:r>
            <a:r>
              <a:rPr lang="zh-CN" altLang="zh-CN" dirty="0"/>
              <a:t>项起，每一项的符号与前一项相反。因此，第</a:t>
            </a:r>
            <a:r>
              <a:rPr lang="en-US" altLang="zh-CN" dirty="0"/>
              <a:t>1</a:t>
            </a:r>
            <a:r>
              <a:rPr lang="zh-CN" altLang="zh-CN" dirty="0"/>
              <a:t>项为</a:t>
            </a:r>
            <a:r>
              <a:rPr lang="en-US" altLang="zh-CN" dirty="0"/>
              <a:t>1/1</a:t>
            </a:r>
            <a:r>
              <a:rPr lang="zh-CN" altLang="zh-CN" dirty="0"/>
              <a:t>，第</a:t>
            </a:r>
            <a:r>
              <a:rPr lang="en-US" altLang="zh-CN" dirty="0"/>
              <a:t>2</a:t>
            </a:r>
            <a:r>
              <a:rPr lang="zh-CN" altLang="zh-CN" dirty="0"/>
              <a:t>项为：</a:t>
            </a:r>
            <a:r>
              <a:rPr lang="en-US" altLang="zh-CN" dirty="0"/>
              <a:t>-1/</a:t>
            </a:r>
            <a:r>
              <a:rPr lang="zh-CN" altLang="zh-CN" dirty="0"/>
              <a:t>（</a:t>
            </a:r>
            <a:r>
              <a:rPr lang="en-US" altLang="zh-CN" dirty="0"/>
              <a:t>1+2</a:t>
            </a:r>
            <a:r>
              <a:rPr lang="zh-CN" altLang="zh-CN" dirty="0"/>
              <a:t>），第</a:t>
            </a:r>
            <a:r>
              <a:rPr lang="en-US" altLang="zh-CN" dirty="0"/>
              <a:t>3</a:t>
            </a:r>
            <a:r>
              <a:rPr lang="zh-CN" altLang="zh-CN" dirty="0"/>
              <a:t>项为：</a:t>
            </a:r>
            <a:r>
              <a:rPr lang="en-US" altLang="zh-CN" dirty="0"/>
              <a:t>-1/</a:t>
            </a:r>
            <a:r>
              <a:rPr lang="zh-CN" altLang="zh-CN" dirty="0"/>
              <a:t>（</a:t>
            </a:r>
            <a:r>
              <a:rPr lang="en-US" altLang="zh-CN" dirty="0"/>
              <a:t>1+2+2</a:t>
            </a:r>
            <a:r>
              <a:rPr lang="zh-CN" altLang="zh-CN" dirty="0"/>
              <a:t>）</a:t>
            </a:r>
            <a:r>
              <a:rPr lang="en-US" altLang="zh-CN" dirty="0"/>
              <a:t>*</a:t>
            </a:r>
            <a:r>
              <a:rPr lang="zh-CN" altLang="zh-CN" dirty="0"/>
              <a:t>（</a:t>
            </a:r>
            <a:r>
              <a:rPr lang="en-US" altLang="zh-CN" dirty="0"/>
              <a:t>-1</a:t>
            </a:r>
            <a:r>
              <a:rPr lang="zh-CN" altLang="zh-CN" dirty="0"/>
              <a:t>）</a:t>
            </a:r>
            <a:r>
              <a:rPr lang="en-US" altLang="zh-CN" dirty="0"/>
              <a:t>…</a:t>
            </a:r>
            <a:r>
              <a:rPr lang="zh-CN" altLang="zh-CN" dirty="0"/>
              <a:t>。用</a:t>
            </a:r>
            <a:r>
              <a:rPr lang="en-US" altLang="zh-CN" dirty="0"/>
              <a:t>flag</a:t>
            </a:r>
            <a:r>
              <a:rPr lang="zh-CN" altLang="zh-CN" dirty="0"/>
              <a:t>表示第</a:t>
            </a:r>
            <a:r>
              <a:rPr lang="en-US" altLang="zh-CN" dirty="0"/>
              <a:t>i</a:t>
            </a:r>
            <a:r>
              <a:rPr lang="zh-CN" altLang="zh-CN" dirty="0"/>
              <a:t>项符号，</a:t>
            </a:r>
            <a:r>
              <a:rPr lang="en-US" altLang="zh-CN" dirty="0"/>
              <a:t>n</a:t>
            </a:r>
            <a:r>
              <a:rPr lang="zh-CN" altLang="zh-CN" dirty="0"/>
              <a:t>表示分母，则第</a:t>
            </a:r>
            <a:r>
              <a:rPr lang="en-US" altLang="zh-CN" dirty="0"/>
              <a:t>i+1</a:t>
            </a:r>
            <a:r>
              <a:rPr lang="zh-CN" altLang="zh-CN" dirty="0"/>
              <a:t>项：分母为</a:t>
            </a:r>
            <a:r>
              <a:rPr lang="en-US" altLang="zh-CN" dirty="0"/>
              <a:t>n=n+2,</a:t>
            </a:r>
            <a:r>
              <a:rPr lang="zh-CN" altLang="zh-CN" dirty="0"/>
              <a:t>符号</a:t>
            </a:r>
            <a:r>
              <a:rPr lang="en-US" altLang="zh-CN" dirty="0"/>
              <a:t>flag=-flag,item=flag/n</a:t>
            </a:r>
            <a:r>
              <a:rPr lang="zh-CN" altLang="zh-CN" dirty="0"/>
              <a:t>。</a:t>
            </a:r>
          </a:p>
          <a:p>
            <a:pPr marL="0" indent="0">
              <a:buNone/>
            </a:pPr>
            <a:r>
              <a:rPr lang="zh-CN" altLang="zh-CN" dirty="0"/>
              <a:t>（</a:t>
            </a:r>
            <a:r>
              <a:rPr lang="en-US" altLang="zh-CN" dirty="0"/>
              <a:t>3</a:t>
            </a:r>
            <a:r>
              <a:rPr lang="zh-CN" altLang="zh-CN" dirty="0"/>
              <a:t>）循环控制条件：由于不知道循环次数，所以用</a:t>
            </a:r>
            <a:r>
              <a:rPr lang="en-US" altLang="zh-CN" dirty="0"/>
              <a:t>while</a:t>
            </a:r>
            <a:r>
              <a:rPr lang="zh-CN" altLang="zh-CN" dirty="0"/>
              <a:t>或</a:t>
            </a:r>
            <a:r>
              <a:rPr lang="en-US" altLang="zh-CN" dirty="0"/>
              <a:t>do…while</a:t>
            </a:r>
            <a:r>
              <a:rPr lang="zh-CN" altLang="zh-CN" dirty="0"/>
              <a:t>循环，循环条件为</a:t>
            </a:r>
            <a:r>
              <a:rPr lang="en-US" altLang="zh-CN" dirty="0"/>
              <a:t>fabs(item)&gt;1e-6</a:t>
            </a:r>
            <a:r>
              <a:rPr lang="zh-CN" altLang="zh-CN" dirty="0"/>
              <a:t>。</a:t>
            </a:r>
          </a:p>
          <a:p>
            <a:pPr marL="0" indent="0">
              <a:buNone/>
            </a:pPr>
            <a:r>
              <a:rPr lang="zh-CN" altLang="zh-CN" dirty="0"/>
              <a:t>（</a:t>
            </a:r>
            <a:r>
              <a:rPr lang="en-US" altLang="zh-CN" dirty="0"/>
              <a:t>4</a:t>
            </a:r>
            <a:r>
              <a:rPr lang="zh-CN" altLang="zh-CN" dirty="0"/>
              <a:t>）循环累加：</a:t>
            </a:r>
            <a:r>
              <a:rPr lang="en-US" altLang="zh-CN" dirty="0"/>
              <a:t>pi=pi+item</a:t>
            </a:r>
            <a:endParaRPr lang="zh-CN" altLang="zh-CN"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64176636"/>
              </p:ext>
            </p:extLst>
          </p:nvPr>
        </p:nvGraphicFramePr>
        <p:xfrm>
          <a:off x="2156604" y="1440612"/>
          <a:ext cx="1751162" cy="344818"/>
        </p:xfrm>
        <a:graphic>
          <a:graphicData uri="http://schemas.openxmlformats.org/presentationml/2006/ole">
            <mc:AlternateContent xmlns:mc="http://schemas.openxmlformats.org/markup-compatibility/2006">
              <mc:Choice xmlns:v="urn:schemas-microsoft-com:vml" Requires="v">
                <p:oleObj spid="_x0000_s7180" r:id="rId3" imgW="1548728" imgH="253890" progId="Equation.3">
                  <p:embed/>
                </p:oleObj>
              </mc:Choice>
              <mc:Fallback>
                <p:oleObj r:id="rId3" imgW="1548728" imgH="25389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6604" y="1440612"/>
                        <a:ext cx="1751162" cy="344818"/>
                      </a:xfrm>
                      <a:prstGeom prst="rect">
                        <a:avLst/>
                      </a:prstGeom>
                      <a:noFill/>
                    </p:spPr>
                  </p:pic>
                </p:oleObj>
              </mc:Fallback>
            </mc:AlternateContent>
          </a:graphicData>
        </a:graphic>
      </p:graphicFrame>
    </p:spTree>
    <p:extLst>
      <p:ext uri="{BB962C8B-B14F-4D97-AF65-F5344CB8AC3E}">
        <p14:creationId xmlns:p14="http://schemas.microsoft.com/office/powerpoint/2010/main" val="316232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375873"/>
            <a:ext cx="4584595" cy="4719822"/>
          </a:xfrm>
          <a:ln>
            <a:solidFill>
              <a:srgbClr val="FF0000"/>
            </a:solidFill>
          </a:ln>
        </p:spPr>
        <p:txBody>
          <a:bodyPr>
            <a:noAutofit/>
          </a:bodyPr>
          <a:lstStyle/>
          <a:p>
            <a:pPr marL="0" indent="0">
              <a:buNone/>
            </a:pPr>
            <a:r>
              <a:rPr lang="zh-CN" altLang="zh-CN" sz="1600" dirty="0"/>
              <a:t>源程序代码：</a:t>
            </a:r>
          </a:p>
          <a:p>
            <a:pPr marL="0" indent="0">
              <a:buNone/>
            </a:pPr>
            <a:r>
              <a:rPr lang="en-US" altLang="zh-CN" sz="1600" dirty="0"/>
              <a:t>#include&lt;stdio.h&gt;</a:t>
            </a:r>
            <a:endParaRPr lang="zh-CN" altLang="zh-CN" sz="1600" dirty="0"/>
          </a:p>
          <a:p>
            <a:pPr marL="0" indent="0">
              <a:buNone/>
            </a:pPr>
            <a:r>
              <a:rPr lang="en-US" altLang="zh-CN" sz="1600" dirty="0"/>
              <a:t>#include&lt;math.h&gt;</a:t>
            </a:r>
            <a:endParaRPr lang="zh-CN" altLang="zh-CN" sz="1600" dirty="0"/>
          </a:p>
          <a:p>
            <a:pPr marL="0" indent="0">
              <a:buNone/>
            </a:pPr>
            <a:r>
              <a:rPr lang="en-US" altLang="zh-CN" sz="1600" dirty="0"/>
              <a:t>#include&lt;windows.h&gt;</a:t>
            </a:r>
            <a:endParaRPr lang="zh-CN" altLang="zh-CN" sz="1600" dirty="0"/>
          </a:p>
          <a:p>
            <a:pPr marL="0" indent="0">
              <a:buNone/>
            </a:pPr>
            <a:r>
              <a:rPr lang="en-US" altLang="zh-CN" sz="1600" dirty="0"/>
              <a:t>main()</a:t>
            </a:r>
            <a:endParaRPr lang="zh-CN" altLang="zh-CN" sz="1600" dirty="0"/>
          </a:p>
          <a:p>
            <a:pPr marL="0" indent="0">
              <a:buNone/>
            </a:pPr>
            <a:r>
              <a:rPr lang="en-US" altLang="zh-CN" sz="1600" dirty="0"/>
              <a:t>{  int flag=1;</a:t>
            </a:r>
            <a:endParaRPr lang="zh-CN" altLang="zh-CN" sz="1600" dirty="0"/>
          </a:p>
          <a:p>
            <a:pPr marL="0" indent="0">
              <a:buNone/>
            </a:pPr>
            <a:r>
              <a:rPr lang="en-US" altLang="zh-CN" sz="1600" dirty="0"/>
              <a:t>   float pi=0.0,n=1.0,eps=1e-6,item=1.0</a:t>
            </a:r>
            <a:r>
              <a:rPr lang="en-US" altLang="zh-CN" sz="1600" dirty="0" smtClean="0"/>
              <a:t>;</a:t>
            </a:r>
          </a:p>
          <a:p>
            <a:pPr marL="0" indent="0">
              <a:buNone/>
            </a:pPr>
            <a:r>
              <a:rPr lang="en-US" altLang="zh-CN" sz="1600" dirty="0" smtClean="0"/>
              <a:t>   </a:t>
            </a:r>
            <a:endParaRPr lang="zh-CN" altLang="en-US" sz="1600" dirty="0"/>
          </a:p>
        </p:txBody>
      </p:sp>
      <p:sp>
        <p:nvSpPr>
          <p:cNvPr id="4" name="文本占位符 2"/>
          <p:cNvSpPr txBox="1">
            <a:spLocks/>
          </p:cNvSpPr>
          <p:nvPr/>
        </p:nvSpPr>
        <p:spPr>
          <a:xfrm>
            <a:off x="6952891" y="1362893"/>
            <a:ext cx="4634675" cy="4719822"/>
          </a:xfrm>
          <a:prstGeom prst="rect">
            <a:avLst/>
          </a:prstGeom>
          <a:ln>
            <a:solidFill>
              <a:srgbClr val="FF0000"/>
            </a:solidFill>
          </a:ln>
        </p:spPr>
        <p:txBody>
          <a:bodyPr vert="horz" lIns="91440" tIns="45720" rIns="91440" bIns="45720" rtlCol="0">
            <a:normAutofit fontScale="85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smtClean="0"/>
              <a:t>while(</a:t>
            </a:r>
            <a:r>
              <a:rPr lang="en-US" altLang="zh-CN" dirty="0" err="1" smtClean="0"/>
              <a:t>fabs</a:t>
            </a:r>
            <a:r>
              <a:rPr lang="en-US" altLang="zh-CN" dirty="0" smtClean="0"/>
              <a:t>(item)&gt;eps)</a:t>
            </a:r>
          </a:p>
          <a:p>
            <a:pPr marL="0" indent="0">
              <a:buNone/>
            </a:pPr>
            <a:r>
              <a:rPr lang="en-US" altLang="zh-CN" dirty="0" smtClean="0"/>
              <a:t>{</a:t>
            </a:r>
          </a:p>
          <a:p>
            <a:pPr marL="0" indent="0">
              <a:buNone/>
            </a:pPr>
            <a:r>
              <a:rPr lang="en-US" altLang="zh-CN" dirty="0" smtClean="0"/>
              <a:t>pi=</a:t>
            </a:r>
            <a:r>
              <a:rPr lang="en-US" altLang="zh-CN" dirty="0" err="1" smtClean="0"/>
              <a:t>pi+item</a:t>
            </a:r>
            <a:r>
              <a:rPr lang="en-US" altLang="zh-CN" dirty="0" smtClean="0"/>
              <a:t>;</a:t>
            </a:r>
          </a:p>
          <a:p>
            <a:pPr marL="0" indent="0">
              <a:buNone/>
            </a:pPr>
            <a:r>
              <a:rPr lang="en-US" altLang="zh-CN" dirty="0" smtClean="0"/>
              <a:t>n=n+2;</a:t>
            </a:r>
          </a:p>
          <a:p>
            <a:pPr marL="0" indent="0">
              <a:buNone/>
            </a:pPr>
            <a:r>
              <a:rPr lang="en-US" altLang="zh-CN" dirty="0" smtClean="0"/>
              <a:t>flag=-flag;</a:t>
            </a:r>
          </a:p>
          <a:p>
            <a:pPr marL="0" indent="0">
              <a:buNone/>
            </a:pPr>
            <a:r>
              <a:rPr lang="en-US" altLang="zh-CN" dirty="0" smtClean="0"/>
              <a:t>item=flag/n; </a:t>
            </a:r>
          </a:p>
          <a:p>
            <a:pPr marL="0" indent="0">
              <a:buNone/>
            </a:pPr>
            <a:r>
              <a:rPr lang="en-US" altLang="zh-CN" dirty="0" smtClean="0"/>
              <a:t>     }</a:t>
            </a:r>
          </a:p>
          <a:p>
            <a:pPr marL="0" indent="0">
              <a:buNone/>
            </a:pPr>
            <a:r>
              <a:rPr lang="en-US" altLang="zh-CN" dirty="0" smtClean="0"/>
              <a:t>     pi=pi*4;</a:t>
            </a:r>
          </a:p>
          <a:p>
            <a:pPr marL="0" indent="0">
              <a:buNone/>
            </a:pPr>
            <a:r>
              <a:rPr lang="en-US" altLang="zh-CN" dirty="0" smtClean="0"/>
              <a:t>     </a:t>
            </a:r>
            <a:r>
              <a:rPr lang="en-US" altLang="zh-CN" dirty="0" err="1" smtClean="0"/>
              <a:t>printf</a:t>
            </a:r>
            <a:r>
              <a:rPr lang="en-US" altLang="zh-CN" dirty="0" smtClean="0"/>
              <a:t>("pi=%10.8f",pi);</a:t>
            </a:r>
          </a:p>
          <a:p>
            <a:pPr marL="0" indent="0">
              <a:buNone/>
            </a:pPr>
            <a:r>
              <a:rPr lang="en-US" altLang="zh-CN" dirty="0" smtClean="0"/>
              <a:t>     system("pause");</a:t>
            </a:r>
          </a:p>
          <a:p>
            <a:pPr marL="0" indent="0">
              <a:buNone/>
            </a:pPr>
            <a:r>
              <a:rPr lang="en-US" altLang="zh-CN" dirty="0" smtClean="0"/>
              <a:t>}</a:t>
            </a:r>
          </a:p>
          <a:p>
            <a:pPr marL="0" indent="0">
              <a:buNone/>
            </a:pPr>
            <a:endParaRPr lang="en-US" altLang="zh-CN" dirty="0"/>
          </a:p>
        </p:txBody>
      </p:sp>
    </p:spTree>
    <p:extLst>
      <p:ext uri="{BB962C8B-B14F-4D97-AF65-F5344CB8AC3E}">
        <p14:creationId xmlns:p14="http://schemas.microsoft.com/office/powerpoint/2010/main" val="25589564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例</a:t>
            </a:r>
            <a:r>
              <a:rPr lang="en-US" altLang="zh-CN" dirty="0"/>
              <a:t>5.6  </a:t>
            </a:r>
            <a:r>
              <a:rPr lang="zh-CN" altLang="en-US" dirty="0"/>
              <a:t>找出</a:t>
            </a:r>
            <a:r>
              <a:rPr lang="en-US" altLang="zh-CN" dirty="0"/>
              <a:t>3</a:t>
            </a:r>
            <a:r>
              <a:rPr lang="zh-CN" altLang="en-US" dirty="0"/>
              <a:t>～</a:t>
            </a:r>
            <a:r>
              <a:rPr lang="en-US" altLang="zh-CN" dirty="0"/>
              <a:t>1000</a:t>
            </a:r>
            <a:r>
              <a:rPr lang="zh-CN" altLang="en-US" dirty="0"/>
              <a:t>中的全部素数</a:t>
            </a:r>
            <a:r>
              <a:rPr lang="zh-CN" altLang="en-US" dirty="0" smtClean="0"/>
              <a:t>。</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242204"/>
            <a:ext cx="5706029" cy="5089585"/>
          </a:xfrm>
        </p:spPr>
        <p:txBody>
          <a:bodyPr>
            <a:normAutofit fontScale="62500" lnSpcReduction="20000"/>
          </a:bodyPr>
          <a:lstStyle/>
          <a:p>
            <a:pPr>
              <a:lnSpc>
                <a:spcPct val="170000"/>
              </a:lnSpc>
            </a:pPr>
            <a:r>
              <a:rPr lang="zh-CN" altLang="en-US" dirty="0" smtClean="0"/>
              <a:t>分析：</a:t>
            </a:r>
            <a:endParaRPr lang="en-US" altLang="zh-CN" dirty="0" smtClean="0"/>
          </a:p>
          <a:p>
            <a:pPr marL="0" indent="0">
              <a:lnSpc>
                <a:spcPct val="170000"/>
              </a:lnSpc>
              <a:buNone/>
            </a:pPr>
            <a:r>
              <a:rPr lang="zh-CN" altLang="en-US" dirty="0" smtClean="0"/>
              <a:t>（</a:t>
            </a:r>
            <a:r>
              <a:rPr lang="en-US" altLang="zh-CN" dirty="0"/>
              <a:t>1</a:t>
            </a:r>
            <a:r>
              <a:rPr lang="zh-CN" altLang="en-US" dirty="0"/>
              <a:t>）要找出</a:t>
            </a:r>
            <a:r>
              <a:rPr lang="en-US" altLang="zh-CN" dirty="0" smtClean="0"/>
              <a:t>3-1000</a:t>
            </a:r>
            <a:r>
              <a:rPr lang="zh-CN" altLang="en-US" dirty="0"/>
              <a:t>中的全部素数，即对</a:t>
            </a:r>
            <a:r>
              <a:rPr lang="en-US" altLang="zh-CN" dirty="0" smtClean="0"/>
              <a:t>3-1000</a:t>
            </a:r>
            <a:r>
              <a:rPr lang="zh-CN" altLang="en-US" dirty="0"/>
              <a:t>中的每一个数，都要判断它是否为素数，因此是一个循环问题。</a:t>
            </a:r>
          </a:p>
          <a:p>
            <a:pPr marL="0" indent="0">
              <a:lnSpc>
                <a:spcPct val="170000"/>
              </a:lnSpc>
              <a:buNone/>
            </a:pPr>
            <a:r>
              <a:rPr lang="en-US" altLang="zh-CN" dirty="0" smtClean="0"/>
              <a:t>   for(n=3;n</a:t>
            </a:r>
            <a:r>
              <a:rPr lang="en-US" altLang="zh-CN" dirty="0"/>
              <a:t>&lt;=1000;n++)</a:t>
            </a:r>
          </a:p>
          <a:p>
            <a:pPr marL="0" indent="0">
              <a:lnSpc>
                <a:spcPct val="170000"/>
              </a:lnSpc>
              <a:buNone/>
            </a:pPr>
            <a:r>
              <a:rPr lang="en-US" altLang="zh-CN" dirty="0"/>
              <a:t>   </a:t>
            </a:r>
            <a:r>
              <a:rPr lang="en-US" altLang="zh-CN" dirty="0" smtClean="0"/>
              <a:t>  {</a:t>
            </a:r>
            <a:r>
              <a:rPr lang="en-US" altLang="zh-CN" dirty="0"/>
              <a:t>if(n</a:t>
            </a:r>
            <a:r>
              <a:rPr lang="zh-CN" altLang="en-US" dirty="0"/>
              <a:t>为素数</a:t>
            </a:r>
            <a:r>
              <a:rPr lang="en-US" altLang="zh-CN" dirty="0"/>
              <a:t>)   </a:t>
            </a:r>
            <a:r>
              <a:rPr lang="en-US" altLang="zh-CN" dirty="0" err="1"/>
              <a:t>printf</a:t>
            </a:r>
            <a:r>
              <a:rPr lang="zh-CN" altLang="en-US" dirty="0"/>
              <a:t>（</a:t>
            </a:r>
            <a:r>
              <a:rPr lang="en-US" altLang="zh-CN" dirty="0"/>
              <a:t>"%</a:t>
            </a:r>
            <a:r>
              <a:rPr lang="en-US" altLang="zh-CN" dirty="0" err="1"/>
              <a:t>d",n</a:t>
            </a:r>
            <a:r>
              <a:rPr lang="zh-CN" altLang="en-US" dirty="0"/>
              <a:t>）</a:t>
            </a:r>
            <a:r>
              <a:rPr lang="en-US" altLang="zh-CN" dirty="0"/>
              <a:t>;}</a:t>
            </a:r>
          </a:p>
          <a:p>
            <a:pPr marL="0" indent="0">
              <a:lnSpc>
                <a:spcPct val="170000"/>
              </a:lnSpc>
              <a:buNone/>
            </a:pPr>
            <a:r>
              <a:rPr lang="zh-CN" altLang="en-US" dirty="0"/>
              <a:t>（</a:t>
            </a:r>
            <a:r>
              <a:rPr lang="en-US" altLang="zh-CN" dirty="0"/>
              <a:t>2</a:t>
            </a:r>
            <a:r>
              <a:rPr lang="zh-CN" altLang="en-US" dirty="0"/>
              <a:t>）判断某数</a:t>
            </a:r>
            <a:r>
              <a:rPr lang="en-US" altLang="zh-CN" dirty="0"/>
              <a:t>n</a:t>
            </a:r>
            <a:r>
              <a:rPr lang="zh-CN" altLang="en-US" dirty="0"/>
              <a:t>是否为素数。一个简单办法是用</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a:t>
            </a:r>
            <a:r>
              <a:rPr lang="zh-CN" altLang="en-US" dirty="0"/>
              <a:t>，</a:t>
            </a:r>
            <a:r>
              <a:rPr lang="en-US" altLang="zh-CN" dirty="0"/>
              <a:t>n-1</a:t>
            </a:r>
            <a:r>
              <a:rPr lang="zh-CN" altLang="en-US" dirty="0"/>
              <a:t>这些数逐个去除</a:t>
            </a:r>
            <a:r>
              <a:rPr lang="en-US" altLang="zh-CN" dirty="0"/>
              <a:t>n</a:t>
            </a:r>
            <a:r>
              <a:rPr lang="zh-CN" altLang="en-US" dirty="0"/>
              <a:t>，只要被其中的某一个数整除，则</a:t>
            </a:r>
            <a:r>
              <a:rPr lang="en-US" altLang="zh-CN" dirty="0"/>
              <a:t>n</a:t>
            </a:r>
            <a:r>
              <a:rPr lang="zh-CN" altLang="en-US" dirty="0"/>
              <a:t>就不是素数。数学上已证明，对于自然数</a:t>
            </a:r>
            <a:r>
              <a:rPr lang="en-US" altLang="zh-CN" dirty="0"/>
              <a:t>n</a:t>
            </a:r>
            <a:r>
              <a:rPr lang="zh-CN" altLang="en-US" dirty="0"/>
              <a:t>只需要用</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a:t>
            </a:r>
            <a:r>
              <a:rPr lang="zh-CN" altLang="en-US" dirty="0" smtClean="0"/>
              <a:t>，   </a:t>
            </a:r>
            <a:r>
              <a:rPr lang="zh-CN" altLang="en-US" dirty="0"/>
              <a:t>测试即可。</a:t>
            </a:r>
          </a:p>
          <a:p>
            <a:pPr marL="0" indent="0">
              <a:lnSpc>
                <a:spcPct val="170000"/>
              </a:lnSpc>
              <a:buNone/>
            </a:pPr>
            <a:r>
              <a:rPr lang="zh-CN" altLang="en-US" dirty="0"/>
              <a:t>    </a:t>
            </a:r>
            <a:r>
              <a:rPr lang="en-US" altLang="zh-CN" dirty="0"/>
              <a:t>flag=0; </a:t>
            </a:r>
            <a:endParaRPr lang="en-US" altLang="zh-CN" sz="1900" dirty="0"/>
          </a:p>
          <a:p>
            <a:pPr marL="0" indent="0">
              <a:lnSpc>
                <a:spcPct val="170000"/>
              </a:lnSpc>
              <a:buNone/>
            </a:pPr>
            <a:r>
              <a:rPr lang="en-US" altLang="zh-CN" dirty="0"/>
              <a:t>    for(j=2;j&lt;=</a:t>
            </a:r>
            <a:r>
              <a:rPr lang="en-US" altLang="zh-CN" dirty="0" err="1"/>
              <a:t>sqrt</a:t>
            </a:r>
            <a:r>
              <a:rPr lang="en-US" altLang="zh-CN" dirty="0"/>
              <a:t>(n);</a:t>
            </a:r>
            <a:r>
              <a:rPr lang="en-US" altLang="zh-CN" dirty="0" err="1"/>
              <a:t>j++</a:t>
            </a:r>
            <a:r>
              <a:rPr lang="en-US" altLang="zh-CN" dirty="0"/>
              <a:t>)</a:t>
            </a:r>
          </a:p>
          <a:p>
            <a:pPr marL="0" indent="0">
              <a:lnSpc>
                <a:spcPct val="170000"/>
              </a:lnSpc>
              <a:buNone/>
            </a:pPr>
            <a:r>
              <a:rPr lang="en-US" altLang="zh-CN" dirty="0"/>
              <a:t>    {if(</a:t>
            </a:r>
            <a:r>
              <a:rPr lang="en-US" altLang="zh-CN" dirty="0" err="1"/>
              <a:t>n%j</a:t>
            </a:r>
            <a:r>
              <a:rPr lang="en-US" altLang="zh-CN" dirty="0"/>
              <a:t>==0) </a:t>
            </a:r>
          </a:p>
          <a:p>
            <a:pPr marL="0" indent="0">
              <a:lnSpc>
                <a:spcPct val="170000"/>
              </a:lnSpc>
              <a:buNone/>
            </a:pPr>
            <a:r>
              <a:rPr lang="en-US" altLang="zh-CN" dirty="0"/>
              <a:t>        {flag=1;break}     </a:t>
            </a:r>
            <a:endParaRPr lang="en-US" altLang="zh-CN" sz="1900" dirty="0"/>
          </a:p>
          <a:p>
            <a:pPr marL="0" indent="0">
              <a:lnSpc>
                <a:spcPct val="170000"/>
              </a:lnSpc>
              <a:buNone/>
            </a:pPr>
            <a:r>
              <a:rPr lang="en-US" altLang="zh-CN" dirty="0" smtClean="0"/>
              <a:t>}</a:t>
            </a:r>
            <a:endParaRPr lang="en-US" altLang="zh-CN" dirty="0"/>
          </a:p>
        </p:txBody>
      </p:sp>
      <p:sp>
        <p:nvSpPr>
          <p:cNvPr id="7" name="文本占位符 2"/>
          <p:cNvSpPr txBox="1">
            <a:spLocks/>
          </p:cNvSpPr>
          <p:nvPr/>
        </p:nvSpPr>
        <p:spPr>
          <a:xfrm>
            <a:off x="6694096" y="1242204"/>
            <a:ext cx="4977443" cy="5201728"/>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zh-CN" altLang="en-US" dirty="0" smtClean="0"/>
              <a:t>源程序代码：</a:t>
            </a:r>
          </a:p>
          <a:p>
            <a:pPr marL="0" indent="0">
              <a:buNone/>
            </a:pPr>
            <a:r>
              <a:rPr lang="en-US" altLang="zh-CN" dirty="0" smtClean="0"/>
              <a:t>#include&lt;</a:t>
            </a:r>
            <a:r>
              <a:rPr lang="en-US" altLang="zh-CN" dirty="0" err="1" smtClean="0"/>
              <a:t>stdio.h</a:t>
            </a:r>
            <a:r>
              <a:rPr lang="en-US" altLang="zh-CN" dirty="0" smtClean="0"/>
              <a:t>&gt;</a:t>
            </a:r>
          </a:p>
          <a:p>
            <a:pPr marL="0" indent="0">
              <a:buNone/>
            </a:pPr>
            <a:r>
              <a:rPr lang="en-US" altLang="zh-CN" dirty="0" smtClean="0"/>
              <a:t>#include&lt;</a:t>
            </a:r>
            <a:r>
              <a:rPr lang="en-US" altLang="zh-CN" dirty="0" err="1" smtClean="0"/>
              <a:t>windows.h</a:t>
            </a:r>
            <a:r>
              <a:rPr lang="en-US" altLang="zh-CN" dirty="0" smtClean="0"/>
              <a:t>&gt;</a:t>
            </a:r>
          </a:p>
          <a:p>
            <a:pPr marL="0" indent="0">
              <a:buNone/>
            </a:pPr>
            <a:r>
              <a:rPr lang="en-US" altLang="zh-CN" dirty="0" smtClean="0"/>
              <a:t>#include&lt;</a:t>
            </a:r>
            <a:r>
              <a:rPr lang="en-US" altLang="zh-CN" dirty="0" err="1" smtClean="0"/>
              <a:t>math.h</a:t>
            </a:r>
            <a:r>
              <a:rPr lang="en-US" altLang="zh-CN" dirty="0" smtClean="0"/>
              <a:t>&gt;</a:t>
            </a:r>
          </a:p>
          <a:p>
            <a:pPr marL="0" indent="0">
              <a:buNone/>
            </a:pPr>
            <a:r>
              <a:rPr lang="en-US" altLang="zh-CN" dirty="0" smtClean="0"/>
              <a:t>main()</a:t>
            </a:r>
          </a:p>
          <a:p>
            <a:pPr marL="0" indent="0">
              <a:buNone/>
            </a:pPr>
            <a:r>
              <a:rPr lang="en-US" altLang="zh-CN" dirty="0" smtClean="0"/>
              <a:t>{</a:t>
            </a:r>
          </a:p>
          <a:p>
            <a:pPr marL="0" indent="0">
              <a:buNone/>
            </a:pPr>
            <a:r>
              <a:rPr lang="en-US" altLang="zh-CN" dirty="0" smtClean="0"/>
              <a:t>unsigned </a:t>
            </a:r>
            <a:r>
              <a:rPr lang="en-US" altLang="zh-CN" dirty="0" err="1" smtClean="0"/>
              <a:t>int</a:t>
            </a:r>
            <a:r>
              <a:rPr lang="en-US" altLang="zh-CN" dirty="0" smtClean="0"/>
              <a:t> </a:t>
            </a:r>
            <a:r>
              <a:rPr lang="en-US" altLang="zh-CN" dirty="0" err="1" smtClean="0"/>
              <a:t>n,j,count,flag</a:t>
            </a:r>
            <a:r>
              <a:rPr lang="en-US" altLang="zh-CN" dirty="0" smtClean="0"/>
              <a:t>;</a:t>
            </a:r>
          </a:p>
          <a:p>
            <a:pPr marL="0" indent="0">
              <a:buNone/>
            </a:pPr>
            <a:r>
              <a:rPr lang="en-US" altLang="zh-CN" dirty="0" smtClean="0"/>
              <a:t>count=0;                            /*</a:t>
            </a:r>
            <a:r>
              <a:rPr lang="zh-CN" altLang="en-US" dirty="0" smtClean="0"/>
              <a:t>计数器清零*</a:t>
            </a:r>
            <a:r>
              <a:rPr lang="en-US" altLang="zh-CN" dirty="0" smtClean="0"/>
              <a:t>/</a:t>
            </a:r>
          </a:p>
          <a:p>
            <a:pPr marL="0" indent="0">
              <a:buNone/>
            </a:pPr>
            <a:r>
              <a:rPr lang="en-US" altLang="zh-CN" dirty="0" smtClean="0"/>
              <a:t>for(n=3;n&lt;=1000;n++)</a:t>
            </a:r>
          </a:p>
          <a:p>
            <a:pPr marL="0" indent="0">
              <a:buNone/>
            </a:pPr>
            <a:r>
              <a:rPr lang="en-US" altLang="zh-CN" dirty="0" smtClean="0"/>
              <a:t>   {</a:t>
            </a:r>
          </a:p>
          <a:p>
            <a:pPr marL="0" indent="0">
              <a:buNone/>
            </a:pPr>
            <a:r>
              <a:rPr lang="en-US" altLang="zh-CN" dirty="0" smtClean="0"/>
              <a:t>        flag=0;</a:t>
            </a:r>
          </a:p>
          <a:p>
            <a:pPr marL="0" indent="0">
              <a:buNone/>
            </a:pPr>
            <a:r>
              <a:rPr lang="en-US" altLang="zh-CN" dirty="0" smtClean="0"/>
              <a:t>    for(j=2;j&lt;=</a:t>
            </a:r>
            <a:r>
              <a:rPr lang="en-US" altLang="zh-CN" dirty="0" err="1" smtClean="0"/>
              <a:t>sqrt</a:t>
            </a:r>
            <a:r>
              <a:rPr lang="en-US" altLang="zh-CN" dirty="0" smtClean="0"/>
              <a:t>(n);</a:t>
            </a:r>
            <a:r>
              <a:rPr lang="en-US" altLang="zh-CN" dirty="0" err="1" smtClean="0"/>
              <a:t>j++</a:t>
            </a:r>
            <a:r>
              <a:rPr lang="en-US" altLang="zh-CN" dirty="0" smtClean="0"/>
              <a:t>)</a:t>
            </a:r>
          </a:p>
          <a:p>
            <a:pPr marL="0" indent="0">
              <a:buNone/>
            </a:pPr>
            <a:r>
              <a:rPr lang="en-US" altLang="zh-CN" dirty="0" smtClean="0"/>
              <a:t>          if(</a:t>
            </a:r>
            <a:r>
              <a:rPr lang="en-US" altLang="zh-CN" dirty="0" err="1" smtClean="0"/>
              <a:t>n%j</a:t>
            </a:r>
            <a:r>
              <a:rPr lang="en-US" altLang="zh-CN" dirty="0" smtClean="0"/>
              <a:t>==0)                  /*</a:t>
            </a:r>
            <a:r>
              <a:rPr lang="zh-CN" altLang="en-US" dirty="0" smtClean="0"/>
              <a:t>能整除，不是素数，标志设为</a:t>
            </a:r>
            <a:r>
              <a:rPr lang="en-US" altLang="zh-CN" dirty="0" smtClean="0"/>
              <a:t>1*/</a:t>
            </a:r>
          </a:p>
          <a:p>
            <a:pPr marL="0" indent="0">
              <a:buNone/>
            </a:pPr>
            <a:r>
              <a:rPr lang="en-US" altLang="zh-CN" dirty="0" smtClean="0"/>
              <a:t>              {flag=1;break;}        /*</a:t>
            </a:r>
            <a:r>
              <a:rPr lang="zh-CN" altLang="en-US" dirty="0" smtClean="0"/>
              <a:t>内循环结束*</a:t>
            </a:r>
            <a:r>
              <a:rPr lang="en-US" altLang="zh-CN" dirty="0" smtClean="0"/>
              <a:t>/</a:t>
            </a:r>
          </a:p>
          <a:p>
            <a:pPr marL="0" indent="0">
              <a:buNone/>
            </a:pPr>
            <a:r>
              <a:rPr lang="en-US" altLang="zh-CN" dirty="0" smtClean="0"/>
              <a:t>         if(flag==0)                    /*</a:t>
            </a:r>
            <a:r>
              <a:rPr lang="zh-CN" altLang="en-US" dirty="0" smtClean="0"/>
              <a:t>若</a:t>
            </a:r>
            <a:r>
              <a:rPr lang="en-US" altLang="zh-CN" dirty="0" smtClean="0"/>
              <a:t>flag</a:t>
            </a:r>
            <a:r>
              <a:rPr lang="zh-CN" altLang="en-US" dirty="0" smtClean="0"/>
              <a:t>为</a:t>
            </a:r>
            <a:r>
              <a:rPr lang="en-US" altLang="zh-CN" dirty="0" smtClean="0"/>
              <a:t>0</a:t>
            </a:r>
            <a:r>
              <a:rPr lang="zh-CN" altLang="en-US" dirty="0" smtClean="0"/>
              <a:t>，</a:t>
            </a:r>
            <a:r>
              <a:rPr lang="en-US" altLang="zh-CN" dirty="0" err="1" smtClean="0"/>
              <a:t>i</a:t>
            </a:r>
            <a:r>
              <a:rPr lang="zh-CN" altLang="en-US" dirty="0" smtClean="0"/>
              <a:t>是素数*</a:t>
            </a:r>
            <a:r>
              <a:rPr lang="en-US" altLang="zh-CN" dirty="0" smtClean="0"/>
              <a:t>/</a:t>
            </a:r>
          </a:p>
          <a:p>
            <a:pPr marL="0" indent="0">
              <a:buNone/>
            </a:pPr>
            <a:r>
              <a:rPr lang="en-US" altLang="zh-CN" dirty="0" smtClean="0"/>
              <a:t>           {</a:t>
            </a:r>
          </a:p>
          <a:p>
            <a:pPr marL="0" indent="0">
              <a:buNone/>
            </a:pPr>
            <a:r>
              <a:rPr lang="en-US" altLang="zh-CN" dirty="0" smtClean="0"/>
              <a:t>              </a:t>
            </a:r>
            <a:r>
              <a:rPr lang="en-US" altLang="zh-CN" dirty="0" err="1" smtClean="0"/>
              <a:t>printf</a:t>
            </a:r>
            <a:r>
              <a:rPr lang="en-US" altLang="zh-CN" dirty="0" smtClean="0"/>
              <a:t>("%4d",n);        /*</a:t>
            </a:r>
            <a:r>
              <a:rPr lang="zh-CN" altLang="en-US" dirty="0" smtClean="0"/>
              <a:t>输出素数*</a:t>
            </a:r>
            <a:r>
              <a:rPr lang="en-US" altLang="zh-CN" dirty="0" smtClean="0"/>
              <a:t>/</a:t>
            </a:r>
          </a:p>
          <a:p>
            <a:pPr marL="0" indent="0">
              <a:buNone/>
            </a:pPr>
            <a:r>
              <a:rPr lang="en-US" altLang="zh-CN" dirty="0" smtClean="0"/>
              <a:t>                 count++;              /*</a:t>
            </a:r>
            <a:r>
              <a:rPr lang="zh-CN" altLang="en-US" dirty="0" smtClean="0"/>
              <a:t>计数器加</a:t>
            </a:r>
            <a:r>
              <a:rPr lang="en-US" altLang="zh-CN" dirty="0" smtClean="0"/>
              <a:t>1*/</a:t>
            </a:r>
          </a:p>
          <a:p>
            <a:pPr marL="0" indent="0">
              <a:buNone/>
            </a:pPr>
            <a:r>
              <a:rPr lang="en-US" altLang="zh-CN" dirty="0" smtClean="0"/>
              <a:t>                 if(count%8==0)</a:t>
            </a:r>
          </a:p>
          <a:p>
            <a:pPr marL="0" indent="0">
              <a:buNone/>
            </a:pPr>
            <a:r>
              <a:rPr lang="en-US" altLang="zh-CN" dirty="0" smtClean="0"/>
              <a:t>                       </a:t>
            </a:r>
            <a:r>
              <a:rPr lang="en-US" altLang="zh-CN" dirty="0" err="1" smtClean="0"/>
              <a:t>printf</a:t>
            </a:r>
            <a:r>
              <a:rPr lang="en-US" altLang="zh-CN" dirty="0" smtClean="0"/>
              <a:t>("\n");  /*</a:t>
            </a:r>
            <a:r>
              <a:rPr lang="zh-CN" altLang="en-US" dirty="0" smtClean="0"/>
              <a:t>输出</a:t>
            </a:r>
            <a:r>
              <a:rPr lang="en-US" altLang="zh-CN" dirty="0" smtClean="0"/>
              <a:t>8</a:t>
            </a:r>
            <a:r>
              <a:rPr lang="zh-CN" altLang="en-US" dirty="0" smtClean="0"/>
              <a:t>个素数换行*</a:t>
            </a:r>
            <a:r>
              <a:rPr lang="en-US" altLang="zh-CN" dirty="0" smtClean="0"/>
              <a:t>/</a:t>
            </a:r>
          </a:p>
          <a:p>
            <a:pPr marL="0" indent="0">
              <a:buNone/>
            </a:pPr>
            <a:r>
              <a:rPr lang="en-US" altLang="zh-CN" dirty="0" smtClean="0"/>
              <a:t>            }</a:t>
            </a:r>
          </a:p>
          <a:p>
            <a:pPr marL="0" indent="0">
              <a:buNone/>
            </a:pPr>
            <a:r>
              <a:rPr lang="en-US" altLang="zh-CN" dirty="0" smtClean="0"/>
              <a:t>     }                                      /*</a:t>
            </a:r>
            <a:r>
              <a:rPr lang="zh-CN" altLang="en-US" dirty="0" smtClean="0"/>
              <a:t>外循环结束*</a:t>
            </a:r>
            <a:r>
              <a:rPr lang="en-US" altLang="zh-CN" dirty="0" smtClean="0"/>
              <a:t>/</a:t>
            </a:r>
          </a:p>
          <a:p>
            <a:pPr marL="0" indent="0">
              <a:buNone/>
            </a:pPr>
            <a:r>
              <a:rPr lang="en-US" altLang="zh-CN" dirty="0" smtClean="0"/>
              <a:t>system("pause");</a:t>
            </a:r>
          </a:p>
          <a:p>
            <a:pPr marL="0" indent="0">
              <a:buNone/>
            </a:pPr>
            <a:r>
              <a:rPr lang="en-US" altLang="zh-CN" dirty="0" smtClean="0"/>
              <a:t>}</a:t>
            </a:r>
          </a:p>
          <a:p>
            <a:pPr marL="0" indent="0">
              <a:buNone/>
            </a:pPr>
            <a:endParaRPr lang="en-US" altLang="zh-CN" dirty="0"/>
          </a:p>
        </p:txBody>
      </p:sp>
      <p:sp>
        <p:nvSpPr>
          <p:cNvPr id="8"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819346791"/>
              </p:ext>
            </p:extLst>
          </p:nvPr>
        </p:nvGraphicFramePr>
        <p:xfrm>
          <a:off x="5003321" y="3728768"/>
          <a:ext cx="257175" cy="228600"/>
        </p:xfrm>
        <a:graphic>
          <a:graphicData uri="http://schemas.openxmlformats.org/presentationml/2006/ole">
            <mc:AlternateContent xmlns:mc="http://schemas.openxmlformats.org/markup-compatibility/2006">
              <mc:Choice xmlns:v="urn:schemas-microsoft-com:vml" Requires="v">
                <p:oleObj spid="_x0000_s8204" r:id="rId3" imgW="253890" imgH="228501" progId="Equation.3">
                  <p:embed/>
                </p:oleObj>
              </mc:Choice>
              <mc:Fallback>
                <p:oleObj r:id="rId3" imgW="253890" imgH="228501"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321" y="3728768"/>
                        <a:ext cx="257175"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47223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1208" y="448056"/>
            <a:ext cx="11066358" cy="640080"/>
          </a:xfrm>
        </p:spPr>
        <p:txBody>
          <a:bodyPr>
            <a:noAutofit/>
          </a:bodyPr>
          <a:lstStyle/>
          <a:p>
            <a:r>
              <a:rPr lang="zh-CN" altLang="zh-CN" sz="1800" dirty="0"/>
              <a:t>例</a:t>
            </a:r>
            <a:r>
              <a:rPr lang="en-US" altLang="zh-CN" sz="1800" dirty="0"/>
              <a:t>5.7  </a:t>
            </a:r>
            <a:r>
              <a:rPr lang="zh-CN" altLang="zh-CN" sz="1800" dirty="0"/>
              <a:t>输入正整数</a:t>
            </a:r>
            <a:r>
              <a:rPr lang="en-US" altLang="zh-CN" sz="1800" dirty="0"/>
              <a:t>n(1</a:t>
            </a:r>
            <a:r>
              <a:rPr lang="zh-CN" altLang="zh-CN" sz="1800" dirty="0"/>
              <a:t>≤</a:t>
            </a:r>
            <a:r>
              <a:rPr lang="en-US" altLang="zh-CN" sz="1800" dirty="0"/>
              <a:t>n</a:t>
            </a:r>
            <a:r>
              <a:rPr lang="zh-CN" altLang="zh-CN" sz="1800" dirty="0"/>
              <a:t>≤</a:t>
            </a:r>
            <a:r>
              <a:rPr lang="en-US" altLang="zh-CN" sz="1800" dirty="0"/>
              <a:t>46)</a:t>
            </a:r>
            <a:r>
              <a:rPr lang="zh-CN" altLang="zh-CN" sz="1800" dirty="0"/>
              <a:t>，输出斐波那契</a:t>
            </a:r>
            <a:r>
              <a:rPr lang="en-US" altLang="zh-CN" sz="1800" dirty="0"/>
              <a:t>(Fibonacci)</a:t>
            </a:r>
            <a:r>
              <a:rPr lang="zh-CN" altLang="zh-CN" sz="1800" dirty="0"/>
              <a:t>数列的前</a:t>
            </a:r>
            <a:r>
              <a:rPr lang="en-US" altLang="zh-CN" sz="1800" dirty="0"/>
              <a:t>n</a:t>
            </a:r>
            <a:r>
              <a:rPr lang="zh-CN" altLang="zh-CN" sz="1800" dirty="0"/>
              <a:t>项：</a:t>
            </a:r>
            <a:r>
              <a:rPr lang="en-US" altLang="zh-CN" sz="1800" dirty="0"/>
              <a:t>1</a:t>
            </a:r>
            <a:r>
              <a:rPr lang="zh-CN" altLang="zh-CN" sz="1800" dirty="0"/>
              <a:t>，</a:t>
            </a:r>
            <a:r>
              <a:rPr lang="en-US" altLang="zh-CN" sz="1800" dirty="0"/>
              <a:t>1</a:t>
            </a:r>
            <a:r>
              <a:rPr lang="zh-CN" altLang="zh-CN" sz="1800" dirty="0"/>
              <a:t>，</a:t>
            </a:r>
            <a:r>
              <a:rPr lang="en-US" altLang="zh-CN" sz="1800" dirty="0"/>
              <a:t>2</a:t>
            </a:r>
            <a:r>
              <a:rPr lang="zh-CN" altLang="zh-CN" sz="1800" dirty="0"/>
              <a:t>，</a:t>
            </a:r>
            <a:r>
              <a:rPr lang="en-US" altLang="zh-CN" sz="1800" dirty="0"/>
              <a:t>3</a:t>
            </a:r>
            <a:r>
              <a:rPr lang="zh-CN" altLang="zh-CN" sz="1800" dirty="0"/>
              <a:t>，</a:t>
            </a:r>
            <a:r>
              <a:rPr lang="en-US" altLang="zh-CN" sz="1800" dirty="0"/>
              <a:t>5</a:t>
            </a:r>
            <a:r>
              <a:rPr lang="zh-CN" altLang="zh-CN" sz="1800" dirty="0"/>
              <a:t>，</a:t>
            </a:r>
            <a:r>
              <a:rPr lang="en-US" altLang="zh-CN" sz="1800" dirty="0"/>
              <a:t>8</a:t>
            </a:r>
            <a:r>
              <a:rPr lang="zh-CN" altLang="zh-CN" sz="1800" dirty="0"/>
              <a:t>，</a:t>
            </a:r>
            <a:r>
              <a:rPr lang="en-US" altLang="zh-CN" sz="1800" dirty="0"/>
              <a:t>13</a:t>
            </a:r>
            <a:r>
              <a:rPr lang="zh-CN" altLang="zh-CN" sz="1800" dirty="0"/>
              <a:t>，…，每行输出</a:t>
            </a:r>
            <a:r>
              <a:rPr lang="en-US" altLang="zh-CN" sz="1800" dirty="0"/>
              <a:t>5</a:t>
            </a:r>
            <a:r>
              <a:rPr lang="zh-CN" altLang="zh-CN" sz="1800" dirty="0"/>
              <a:t>个。</a:t>
            </a:r>
            <a:r>
              <a:rPr lang="en-US" altLang="zh-CN" sz="1800" dirty="0"/>
              <a:t>Fibonacci</a:t>
            </a:r>
            <a:r>
              <a:rPr lang="zh-CN" altLang="zh-CN" sz="1800" dirty="0"/>
              <a:t>数列就是满足任一项数字是前两项的和</a:t>
            </a:r>
            <a:r>
              <a:rPr lang="en-US" altLang="zh-CN" sz="1800" dirty="0"/>
              <a:t>(</a:t>
            </a:r>
            <a:r>
              <a:rPr lang="zh-CN" altLang="zh-CN" sz="1800" dirty="0"/>
              <a:t>最开始两项均定义为</a:t>
            </a:r>
            <a:r>
              <a:rPr lang="en-US" altLang="zh-CN" sz="1800" dirty="0"/>
              <a:t>1)</a:t>
            </a:r>
            <a:r>
              <a:rPr lang="zh-CN" altLang="zh-CN" sz="1800" dirty="0"/>
              <a:t>的数列</a:t>
            </a:r>
            <a:r>
              <a:rPr lang="zh-CN" altLang="zh-CN" sz="1800" dirty="0" smtClean="0"/>
              <a:t>。</a:t>
            </a:r>
            <a:endParaRPr lang="zh-CN" altLang="en-US" sz="1800"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54347"/>
            <a:ext cx="4903772" cy="4741347"/>
          </a:xfrm>
        </p:spPr>
        <p:txBody>
          <a:bodyPr>
            <a:normAutofit fontScale="62500" lnSpcReduction="20000"/>
          </a:bodyPr>
          <a:lstStyle/>
          <a:p>
            <a:pPr marL="85725" indent="-85725"/>
            <a:r>
              <a:rPr lang="zh-CN" altLang="zh-CN" dirty="0" smtClean="0"/>
              <a:t>分析</a:t>
            </a:r>
            <a:r>
              <a:rPr lang="zh-CN" altLang="zh-CN" dirty="0" smtClean="0"/>
              <a:t>：</a:t>
            </a:r>
            <a:endParaRPr lang="en-US" altLang="zh-CN" dirty="0" smtClean="0"/>
          </a:p>
          <a:p>
            <a:pPr marL="0" indent="0">
              <a:buNone/>
            </a:pPr>
            <a:r>
              <a:rPr lang="zh-CN" altLang="zh-CN" dirty="0" smtClean="0"/>
              <a:t>（</a:t>
            </a:r>
            <a:r>
              <a:rPr lang="en-US" altLang="zh-CN" dirty="0"/>
              <a:t>1</a:t>
            </a:r>
            <a:r>
              <a:rPr lang="zh-CN" altLang="zh-CN" dirty="0"/>
              <a:t>）计算斐波那契数列时，从第</a:t>
            </a:r>
            <a:r>
              <a:rPr lang="en-US" altLang="zh-CN" dirty="0"/>
              <a:t>3</a:t>
            </a:r>
            <a:r>
              <a:rPr lang="zh-CN" altLang="zh-CN" dirty="0"/>
              <a:t>项开始，每一项的值就是前</a:t>
            </a:r>
            <a:r>
              <a:rPr lang="en-US" altLang="zh-CN" dirty="0"/>
              <a:t>2</a:t>
            </a:r>
            <a:r>
              <a:rPr lang="zh-CN" altLang="zh-CN" dirty="0"/>
              <a:t>项的和</a:t>
            </a:r>
            <a:r>
              <a:rPr lang="zh-CN" altLang="zh-CN" dirty="0" smtClean="0"/>
              <a:t>。</a:t>
            </a:r>
            <a:endParaRPr lang="en-US" altLang="zh-CN" dirty="0" smtClean="0"/>
          </a:p>
          <a:p>
            <a:pPr>
              <a:buFont typeface="Wingdings" panose="05000000000000000000" pitchFamily="2" charset="2"/>
              <a:buChar char="Ø"/>
            </a:pPr>
            <a:r>
              <a:rPr lang="zh-CN" altLang="zh-CN" dirty="0" smtClean="0"/>
              <a:t>用</a:t>
            </a:r>
            <a:r>
              <a:rPr lang="zh-CN" altLang="zh-CN" dirty="0"/>
              <a:t>两个</a:t>
            </a:r>
            <a:r>
              <a:rPr lang="zh-CN" altLang="zh-CN" dirty="0" smtClean="0"/>
              <a:t>变量存储</a:t>
            </a:r>
            <a:r>
              <a:rPr lang="zh-CN" altLang="zh-CN" dirty="0"/>
              <a:t>最近产生的两个序列值，计算出新一项数据后，需要更新这两个变量的值</a:t>
            </a:r>
            <a:r>
              <a:rPr lang="zh-CN" altLang="zh-CN" dirty="0" smtClean="0"/>
              <a:t>。</a:t>
            </a:r>
            <a:endParaRPr lang="en-US" altLang="zh-CN" dirty="0" smtClean="0"/>
          </a:p>
          <a:p>
            <a:pPr>
              <a:buFont typeface="Wingdings" panose="05000000000000000000" pitchFamily="2" charset="2"/>
              <a:buChar char="Ø"/>
            </a:pPr>
            <a:r>
              <a:rPr lang="zh-CN" altLang="zh-CN" dirty="0" smtClean="0"/>
              <a:t>开始</a:t>
            </a:r>
            <a:r>
              <a:rPr lang="zh-CN" altLang="zh-CN" dirty="0"/>
              <a:t>两项</a:t>
            </a:r>
            <a:r>
              <a:rPr lang="zh-CN" altLang="zh-CN" dirty="0" smtClean="0"/>
              <a:t>分别</a:t>
            </a:r>
            <a:r>
              <a:rPr lang="zh-CN" altLang="en-US" dirty="0" smtClean="0"/>
              <a:t>：</a:t>
            </a:r>
            <a:r>
              <a:rPr lang="en-US" altLang="zh-CN" dirty="0" smtClean="0"/>
              <a:t>xl=1</a:t>
            </a:r>
            <a:r>
              <a:rPr lang="zh-CN" altLang="en-US" dirty="0" smtClean="0"/>
              <a:t>、</a:t>
            </a:r>
            <a:r>
              <a:rPr lang="en-US" altLang="zh-CN" dirty="0" smtClean="0"/>
              <a:t>x2=1</a:t>
            </a:r>
            <a:r>
              <a:rPr lang="zh-CN" altLang="zh-CN" dirty="0"/>
              <a:t>表示，则新项</a:t>
            </a:r>
            <a:r>
              <a:rPr lang="en-US" altLang="zh-CN" dirty="0" smtClean="0"/>
              <a:t>x=xl+x2</a:t>
            </a:r>
          </a:p>
          <a:p>
            <a:pPr>
              <a:buFont typeface="Wingdings" panose="05000000000000000000" pitchFamily="2" charset="2"/>
              <a:buChar char="Ø"/>
            </a:pPr>
            <a:r>
              <a:rPr lang="zh-CN" altLang="zh-CN" dirty="0" smtClean="0"/>
              <a:t>更新</a:t>
            </a:r>
            <a:r>
              <a:rPr lang="en-US" altLang="zh-CN" dirty="0"/>
              <a:t>x1</a:t>
            </a:r>
            <a:r>
              <a:rPr lang="zh-CN" altLang="zh-CN" dirty="0"/>
              <a:t>和</a:t>
            </a:r>
            <a:r>
              <a:rPr lang="en-US" altLang="zh-CN" dirty="0"/>
              <a:t>x2</a:t>
            </a:r>
            <a:r>
              <a:rPr lang="zh-CN" altLang="zh-CN" dirty="0"/>
              <a:t>：</a:t>
            </a:r>
            <a:r>
              <a:rPr lang="en-US" altLang="zh-CN" dirty="0" smtClean="0"/>
              <a:t>xl=x2</a:t>
            </a:r>
            <a:r>
              <a:rPr lang="zh-CN" altLang="en-US" dirty="0" smtClean="0"/>
              <a:t>、</a:t>
            </a:r>
            <a:r>
              <a:rPr lang="en-US" altLang="zh-CN" dirty="0" smtClean="0"/>
              <a:t>x2=x</a:t>
            </a:r>
            <a:r>
              <a:rPr lang="zh-CN" altLang="zh-CN" dirty="0" smtClean="0"/>
              <a:t>，</a:t>
            </a:r>
            <a:r>
              <a:rPr lang="zh-CN" altLang="zh-CN" dirty="0"/>
              <a:t>为计算下一个新项</a:t>
            </a:r>
            <a:r>
              <a:rPr lang="en-US" altLang="zh-CN" dirty="0"/>
              <a:t>x</a:t>
            </a:r>
            <a:r>
              <a:rPr lang="zh-CN" altLang="zh-CN" dirty="0" smtClean="0"/>
              <a:t>作准备</a:t>
            </a:r>
            <a:endParaRPr lang="en-US" altLang="zh-CN" dirty="0" smtClean="0"/>
          </a:p>
          <a:p>
            <a:pPr>
              <a:buFont typeface="Wingdings" panose="05000000000000000000" pitchFamily="2" charset="2"/>
              <a:buChar char="Ø"/>
            </a:pPr>
            <a:r>
              <a:rPr lang="zh-CN" altLang="zh-CN" dirty="0" smtClean="0"/>
              <a:t>题目</a:t>
            </a:r>
            <a:r>
              <a:rPr lang="zh-CN" altLang="zh-CN" dirty="0"/>
              <a:t>要求输出</a:t>
            </a:r>
            <a:r>
              <a:rPr lang="en-US" altLang="zh-CN" dirty="0"/>
              <a:t>n</a:t>
            </a:r>
            <a:r>
              <a:rPr lang="zh-CN" altLang="zh-CN" dirty="0"/>
              <a:t>项，循环次数确定，可采用</a:t>
            </a:r>
            <a:r>
              <a:rPr lang="en-US" altLang="zh-CN" dirty="0"/>
              <a:t>for</a:t>
            </a:r>
            <a:r>
              <a:rPr lang="zh-CN" altLang="zh-CN" dirty="0"/>
              <a:t>语句。</a:t>
            </a:r>
          </a:p>
          <a:p>
            <a:pPr marL="85725" indent="-85725"/>
            <a:endParaRPr lang="en-US" altLang="zh-CN" dirty="0" smtClean="0"/>
          </a:p>
          <a:p>
            <a:pPr marL="85725" indent="-85725"/>
            <a:r>
              <a:rPr lang="zh-CN" altLang="zh-CN" dirty="0" smtClean="0"/>
              <a:t>本题</a:t>
            </a:r>
            <a:r>
              <a:rPr lang="zh-CN" altLang="zh-CN" dirty="0"/>
              <a:t>采用迭代的方法计算斐波那契数列，迭代法也称辗转法，是一个不断从变量的旧值递推新值的过程，跟迭代法相对应的是直接法</a:t>
            </a:r>
            <a:r>
              <a:rPr lang="en-US" altLang="zh-CN" dirty="0"/>
              <a:t>(</a:t>
            </a:r>
            <a:r>
              <a:rPr lang="zh-CN" altLang="zh-CN" dirty="0"/>
              <a:t>或者称为一次解法</a:t>
            </a:r>
            <a:r>
              <a:rPr lang="en-US" altLang="zh-CN" dirty="0"/>
              <a:t>)</a:t>
            </a:r>
            <a:r>
              <a:rPr lang="zh-CN" altLang="zh-CN" dirty="0"/>
              <a:t>，即一次性解决问题</a:t>
            </a:r>
            <a:r>
              <a:rPr lang="zh-CN" altLang="zh-CN" dirty="0" smtClean="0"/>
              <a:t>。</a:t>
            </a:r>
            <a:endParaRPr lang="zh-CN" altLang="en-US" dirty="0"/>
          </a:p>
        </p:txBody>
      </p:sp>
      <p:sp>
        <p:nvSpPr>
          <p:cNvPr id="4" name="文本占位符 2"/>
          <p:cNvSpPr txBox="1">
            <a:spLocks/>
          </p:cNvSpPr>
          <p:nvPr/>
        </p:nvSpPr>
        <p:spPr>
          <a:xfrm>
            <a:off x="5772853" y="1207698"/>
            <a:ext cx="6338633" cy="5382883"/>
          </a:xfrm>
          <a:prstGeom prst="rect">
            <a:avLst/>
          </a:prstGeom>
        </p:spPr>
        <p:txBody>
          <a:bodyPr vert="horz" lIns="91440" tIns="45720" rIns="91440" bIns="45720" rtlCol="0">
            <a:normAutofit fontScale="47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zh-CN" altLang="en-US" dirty="0" smtClean="0"/>
              <a:t>源程序：</a:t>
            </a:r>
          </a:p>
          <a:p>
            <a:pPr marL="0" indent="0">
              <a:buNone/>
            </a:pPr>
            <a:r>
              <a:rPr lang="en-US" altLang="zh-CN" dirty="0" smtClean="0"/>
              <a:t>#include&lt;</a:t>
            </a:r>
            <a:r>
              <a:rPr lang="en-US" altLang="zh-CN" dirty="0" err="1" smtClean="0"/>
              <a:t>stdio.h</a:t>
            </a:r>
            <a:r>
              <a:rPr lang="en-US" altLang="zh-CN" dirty="0" smtClean="0"/>
              <a:t>&gt;</a:t>
            </a:r>
            <a:endParaRPr lang="zh-CN" altLang="en-US" dirty="0" smtClean="0"/>
          </a:p>
          <a:p>
            <a:pPr marL="0" indent="0">
              <a:buNone/>
            </a:pPr>
            <a:r>
              <a:rPr lang="en-US" altLang="zh-CN" dirty="0" err="1" smtClean="0"/>
              <a:t>int</a:t>
            </a:r>
            <a:r>
              <a:rPr lang="en-US" altLang="zh-CN" dirty="0" smtClean="0"/>
              <a:t> main()</a:t>
            </a:r>
            <a:endParaRPr lang="zh-CN" altLang="en-US" dirty="0" smtClean="0"/>
          </a:p>
          <a:p>
            <a:pPr marL="0" indent="0">
              <a:buNone/>
            </a:pPr>
            <a:r>
              <a:rPr lang="en-US" altLang="zh-CN" dirty="0" smtClean="0"/>
              <a:t>{</a:t>
            </a:r>
            <a:r>
              <a:rPr lang="en-US" altLang="zh-CN" dirty="0" err="1" smtClean="0"/>
              <a:t>int</a:t>
            </a:r>
            <a:r>
              <a:rPr lang="en-US" altLang="zh-CN" dirty="0" smtClean="0"/>
              <a:t> i,n,x1,x2,x;            /*x1</a:t>
            </a:r>
            <a:r>
              <a:rPr lang="zh-CN" altLang="en-US" dirty="0" smtClean="0"/>
              <a:t>和</a:t>
            </a:r>
            <a:r>
              <a:rPr lang="en-US" altLang="zh-CN" dirty="0" smtClean="0"/>
              <a:t>x2</a:t>
            </a:r>
            <a:r>
              <a:rPr lang="zh-CN" altLang="en-US" dirty="0" smtClean="0"/>
              <a:t>依次代表前两项，</a:t>
            </a:r>
            <a:r>
              <a:rPr lang="en-US" altLang="zh-CN" dirty="0" smtClean="0"/>
              <a:t>x</a:t>
            </a:r>
            <a:r>
              <a:rPr lang="zh-CN" altLang="en-US" dirty="0" smtClean="0"/>
              <a:t>表示其后一项*</a:t>
            </a:r>
            <a:r>
              <a:rPr lang="en-US" altLang="zh-CN" dirty="0" smtClean="0"/>
              <a:t>/</a:t>
            </a:r>
            <a:endParaRPr lang="zh-CN" altLang="en-US" dirty="0" smtClean="0"/>
          </a:p>
          <a:p>
            <a:pPr marL="0" indent="0">
              <a:buNone/>
            </a:pPr>
            <a:r>
              <a:rPr lang="en-US" altLang="zh-CN" dirty="0" smtClean="0"/>
              <a:t> </a:t>
            </a:r>
            <a:r>
              <a:rPr lang="en-US" altLang="zh-CN" dirty="0" err="1" smtClean="0"/>
              <a:t>printf</a:t>
            </a:r>
            <a:r>
              <a:rPr lang="en-US" altLang="zh-CN" dirty="0" smtClean="0"/>
              <a:t>("Enter n</a:t>
            </a:r>
            <a:r>
              <a:rPr lang="zh-CN" altLang="en-US" dirty="0" smtClean="0"/>
              <a:t>：</a:t>
            </a:r>
            <a:r>
              <a:rPr lang="en-US" altLang="zh-CN" dirty="0" smtClean="0"/>
              <a:t>");</a:t>
            </a:r>
            <a:endParaRPr lang="zh-CN" altLang="en-US" dirty="0" smtClean="0"/>
          </a:p>
          <a:p>
            <a:pPr marL="0" indent="0">
              <a:buNone/>
            </a:pPr>
            <a:r>
              <a:rPr lang="en-US" altLang="zh-CN" dirty="0" smtClean="0"/>
              <a:t> </a:t>
            </a:r>
            <a:r>
              <a:rPr lang="en-US" altLang="zh-CN" dirty="0" err="1" smtClean="0"/>
              <a:t>scanf</a:t>
            </a:r>
            <a:r>
              <a:rPr lang="en-US" altLang="zh-CN" dirty="0" smtClean="0"/>
              <a:t>("%</a:t>
            </a:r>
            <a:r>
              <a:rPr lang="en-US" altLang="zh-CN" dirty="0" err="1" smtClean="0"/>
              <a:t>d",&amp;n</a:t>
            </a:r>
            <a:r>
              <a:rPr lang="en-US" altLang="zh-CN" dirty="0" smtClean="0"/>
              <a:t>);</a:t>
            </a:r>
            <a:endParaRPr lang="zh-CN" altLang="en-US" dirty="0" smtClean="0"/>
          </a:p>
          <a:p>
            <a:pPr marL="0" indent="0">
              <a:buNone/>
            </a:pPr>
            <a:r>
              <a:rPr lang="en-US" altLang="zh-CN" dirty="0" smtClean="0"/>
              <a:t> if(n&lt;1 || n&gt;46)</a:t>
            </a:r>
            <a:endParaRPr lang="zh-CN" altLang="en-US" dirty="0" smtClean="0"/>
          </a:p>
          <a:p>
            <a:pPr marL="0" indent="0">
              <a:buNone/>
            </a:pPr>
            <a:r>
              <a:rPr lang="zh-CN" altLang="en-US" dirty="0" smtClean="0"/>
              <a:t>    </a:t>
            </a:r>
            <a:r>
              <a:rPr lang="en-US" altLang="zh-CN" dirty="0" err="1" smtClean="0"/>
              <a:t>printf</a:t>
            </a:r>
            <a:r>
              <a:rPr lang="en-US" altLang="zh-CN" dirty="0" smtClean="0"/>
              <a:t>("Invalid\n");</a:t>
            </a:r>
            <a:endParaRPr lang="zh-CN" altLang="en-US" dirty="0" smtClean="0"/>
          </a:p>
          <a:p>
            <a:pPr marL="0" indent="0">
              <a:buNone/>
            </a:pPr>
            <a:r>
              <a:rPr lang="en-US" altLang="zh-CN" dirty="0" smtClean="0"/>
              <a:t> else if(n==1)</a:t>
            </a:r>
            <a:endParaRPr lang="zh-CN" altLang="en-US" dirty="0" smtClean="0"/>
          </a:p>
          <a:p>
            <a:pPr marL="0" indent="0">
              <a:buNone/>
            </a:pPr>
            <a:r>
              <a:rPr lang="zh-CN" altLang="en-US" dirty="0" smtClean="0"/>
              <a:t>    </a:t>
            </a:r>
            <a:r>
              <a:rPr lang="en-US" altLang="zh-CN" dirty="0" err="1" smtClean="0"/>
              <a:t>printf</a:t>
            </a:r>
            <a:r>
              <a:rPr lang="en-US" altLang="zh-CN" dirty="0" smtClean="0"/>
              <a:t>("%10d",1);         /*</a:t>
            </a:r>
            <a:r>
              <a:rPr lang="zh-CN" altLang="en-US" dirty="0" smtClean="0"/>
              <a:t>输出第</a:t>
            </a:r>
            <a:r>
              <a:rPr lang="en-US" altLang="zh-CN" dirty="0" smtClean="0"/>
              <a:t>l</a:t>
            </a:r>
            <a:r>
              <a:rPr lang="zh-CN" altLang="en-US" dirty="0" smtClean="0"/>
              <a:t>项*</a:t>
            </a:r>
            <a:r>
              <a:rPr lang="en-US" altLang="zh-CN" dirty="0" smtClean="0"/>
              <a:t>/</a:t>
            </a:r>
            <a:endParaRPr lang="zh-CN" altLang="en-US" dirty="0" smtClean="0"/>
          </a:p>
          <a:p>
            <a:pPr marL="0" indent="0">
              <a:buNone/>
            </a:pPr>
            <a:r>
              <a:rPr lang="en-US" altLang="zh-CN" dirty="0" smtClean="0"/>
              <a:t>    else{</a:t>
            </a:r>
            <a:r>
              <a:rPr lang="zh-CN" altLang="en-US" dirty="0" smtClean="0"/>
              <a:t> </a:t>
            </a:r>
            <a:r>
              <a:rPr lang="en-US" altLang="zh-CN" dirty="0" smtClean="0"/>
              <a:t>x1=1;</a:t>
            </a:r>
            <a:endParaRPr lang="zh-CN" altLang="en-US" dirty="0" smtClean="0"/>
          </a:p>
          <a:p>
            <a:pPr marL="0" indent="0">
              <a:buNone/>
            </a:pPr>
            <a:r>
              <a:rPr lang="zh-CN" altLang="en-US" dirty="0" smtClean="0"/>
              <a:t>          </a:t>
            </a:r>
            <a:r>
              <a:rPr lang="en-US" altLang="zh-CN" dirty="0" smtClean="0"/>
              <a:t>x2=1;</a:t>
            </a:r>
            <a:endParaRPr lang="zh-CN" altLang="en-US" dirty="0" smtClean="0"/>
          </a:p>
          <a:p>
            <a:pPr marL="0" indent="0">
              <a:buNone/>
            </a:pPr>
            <a:r>
              <a:rPr lang="en-US" altLang="zh-CN" dirty="0" smtClean="0"/>
              <a:t> </a:t>
            </a:r>
            <a:r>
              <a:rPr lang="en-US" altLang="zh-CN" dirty="0" err="1" smtClean="0"/>
              <a:t>printf</a:t>
            </a:r>
            <a:r>
              <a:rPr lang="en-US" altLang="zh-CN" dirty="0" smtClean="0"/>
              <a:t>("%10d%10d",x1,x2);    /*</a:t>
            </a:r>
            <a:r>
              <a:rPr lang="zh-CN" altLang="en-US" dirty="0" smtClean="0"/>
              <a:t>先输出头两项*</a:t>
            </a:r>
            <a:r>
              <a:rPr lang="en-US" altLang="zh-CN" dirty="0" smtClean="0"/>
              <a:t>/</a:t>
            </a:r>
            <a:endParaRPr lang="zh-CN" altLang="en-US" dirty="0" smtClean="0"/>
          </a:p>
          <a:p>
            <a:pPr marL="0" indent="0">
              <a:buNone/>
            </a:pPr>
            <a:r>
              <a:rPr lang="en-US" altLang="zh-CN" dirty="0" smtClean="0"/>
              <a:t> for(</a:t>
            </a:r>
            <a:r>
              <a:rPr lang="en-US" altLang="zh-CN" dirty="0" err="1" smtClean="0"/>
              <a:t>i</a:t>
            </a:r>
            <a:r>
              <a:rPr lang="en-US" altLang="zh-CN" dirty="0" smtClean="0"/>
              <a:t>=3;i&lt;=</a:t>
            </a:r>
            <a:r>
              <a:rPr lang="en-US" altLang="zh-CN" dirty="0" err="1" smtClean="0"/>
              <a:t>n;i</a:t>
            </a:r>
            <a:r>
              <a:rPr lang="en-US" altLang="zh-CN" dirty="0" smtClean="0"/>
              <a:t>++)            /*</a:t>
            </a:r>
            <a:r>
              <a:rPr lang="zh-CN" altLang="en-US" dirty="0" smtClean="0"/>
              <a:t>循环输出后</a:t>
            </a:r>
            <a:r>
              <a:rPr lang="en-US" altLang="zh-CN" dirty="0" smtClean="0"/>
              <a:t>n-2</a:t>
            </a:r>
            <a:r>
              <a:rPr lang="zh-CN" altLang="en-US" dirty="0" smtClean="0"/>
              <a:t>项*</a:t>
            </a:r>
            <a:r>
              <a:rPr lang="en-US" altLang="zh-CN" dirty="0" smtClean="0"/>
              <a:t>/</a:t>
            </a:r>
            <a:endParaRPr lang="zh-CN" altLang="en-US" dirty="0" smtClean="0"/>
          </a:p>
          <a:p>
            <a:pPr marL="0" indent="0">
              <a:buNone/>
            </a:pPr>
            <a:r>
              <a:rPr lang="en-US" altLang="zh-CN" dirty="0" smtClean="0"/>
              <a:t>    {</a:t>
            </a:r>
            <a:r>
              <a:rPr lang="zh-CN" altLang="en-US" dirty="0" smtClean="0"/>
              <a:t> </a:t>
            </a:r>
            <a:r>
              <a:rPr lang="en-US" altLang="zh-CN" dirty="0" smtClean="0"/>
              <a:t>x=x1+x2;                      /*</a:t>
            </a:r>
            <a:r>
              <a:rPr lang="zh-CN" altLang="en-US" dirty="0" smtClean="0"/>
              <a:t>计算新项*</a:t>
            </a:r>
            <a:r>
              <a:rPr lang="en-US" altLang="zh-CN" dirty="0" smtClean="0"/>
              <a:t>/</a:t>
            </a:r>
            <a:endParaRPr lang="zh-CN" altLang="en-US" dirty="0" smtClean="0"/>
          </a:p>
          <a:p>
            <a:pPr marL="0" indent="0">
              <a:buNone/>
            </a:pPr>
            <a:r>
              <a:rPr lang="en-US" altLang="zh-CN" dirty="0" smtClean="0"/>
              <a:t>      </a:t>
            </a:r>
            <a:r>
              <a:rPr lang="en-US" altLang="zh-CN" dirty="0" err="1" smtClean="0"/>
              <a:t>printf</a:t>
            </a:r>
            <a:r>
              <a:rPr lang="en-US" altLang="zh-CN" dirty="0" smtClean="0"/>
              <a:t>("%10d",x);</a:t>
            </a:r>
            <a:endParaRPr lang="zh-CN" altLang="en-US" dirty="0" smtClean="0"/>
          </a:p>
          <a:p>
            <a:pPr marL="0" indent="0">
              <a:buNone/>
            </a:pPr>
            <a:r>
              <a:rPr lang="en-US" altLang="zh-CN" dirty="0" smtClean="0"/>
              <a:t>      if(i%5==0)</a:t>
            </a:r>
            <a:endParaRPr lang="zh-CN" altLang="en-US" dirty="0" smtClean="0"/>
          </a:p>
          <a:p>
            <a:pPr marL="0" indent="0">
              <a:buNone/>
            </a:pPr>
            <a:r>
              <a:rPr lang="zh-CN" altLang="en-US" dirty="0"/>
              <a:t> </a:t>
            </a:r>
            <a:r>
              <a:rPr lang="zh-CN" altLang="en-US" dirty="0" smtClean="0"/>
              <a:t>        </a:t>
            </a:r>
            <a:r>
              <a:rPr lang="en-US" altLang="zh-CN" dirty="0" err="1" smtClean="0"/>
              <a:t>printf</a:t>
            </a:r>
            <a:r>
              <a:rPr lang="en-US" altLang="zh-CN" dirty="0" smtClean="0"/>
              <a:t>("\n") ;         /*</a:t>
            </a:r>
            <a:r>
              <a:rPr lang="zh-CN" altLang="en-US" dirty="0" smtClean="0"/>
              <a:t>如果</a:t>
            </a:r>
            <a:r>
              <a:rPr lang="en-US" altLang="zh-CN" dirty="0" err="1" smtClean="0"/>
              <a:t>i</a:t>
            </a:r>
            <a:r>
              <a:rPr lang="zh-CN" altLang="en-US" dirty="0" smtClean="0"/>
              <a:t>是</a:t>
            </a:r>
            <a:r>
              <a:rPr lang="en-US" altLang="zh-CN" dirty="0" smtClean="0"/>
              <a:t>5</a:t>
            </a:r>
            <a:r>
              <a:rPr lang="zh-CN" altLang="en-US" dirty="0" smtClean="0"/>
              <a:t>的倍数，换行*</a:t>
            </a:r>
            <a:r>
              <a:rPr lang="en-US" altLang="zh-CN" dirty="0" smtClean="0"/>
              <a:t>/</a:t>
            </a:r>
            <a:endParaRPr lang="zh-CN" altLang="en-US" dirty="0" smtClean="0"/>
          </a:p>
          <a:p>
            <a:pPr marL="0" indent="0">
              <a:buNone/>
            </a:pPr>
            <a:r>
              <a:rPr lang="en-US" altLang="zh-CN" dirty="0" smtClean="0"/>
              <a:t>      x1=x2;                    /*</a:t>
            </a:r>
            <a:r>
              <a:rPr lang="zh-CN" altLang="en-US" dirty="0" smtClean="0"/>
              <a:t>更新</a:t>
            </a:r>
            <a:r>
              <a:rPr lang="en-US" altLang="zh-CN" dirty="0" smtClean="0"/>
              <a:t>x1</a:t>
            </a:r>
            <a:r>
              <a:rPr lang="zh-CN" altLang="en-US" dirty="0" smtClean="0"/>
              <a:t>和</a:t>
            </a:r>
            <a:r>
              <a:rPr lang="en-US" altLang="zh-CN" dirty="0" smtClean="0"/>
              <a:t>x2</a:t>
            </a:r>
            <a:r>
              <a:rPr lang="zh-CN" altLang="en-US" dirty="0" smtClean="0"/>
              <a:t>，为下一次计算新项</a:t>
            </a:r>
            <a:r>
              <a:rPr lang="en-US" altLang="zh-CN" dirty="0" smtClean="0"/>
              <a:t>x</a:t>
            </a:r>
            <a:r>
              <a:rPr lang="zh-CN" altLang="en-US" dirty="0" smtClean="0"/>
              <a:t>作准备*</a:t>
            </a:r>
            <a:r>
              <a:rPr lang="en-US" altLang="zh-CN" dirty="0" smtClean="0"/>
              <a:t>/</a:t>
            </a:r>
            <a:endParaRPr lang="zh-CN" altLang="en-US" dirty="0" smtClean="0"/>
          </a:p>
          <a:p>
            <a:pPr marL="0" indent="0">
              <a:buNone/>
            </a:pPr>
            <a:r>
              <a:rPr lang="zh-CN" altLang="en-US" dirty="0" smtClean="0"/>
              <a:t>      </a:t>
            </a:r>
            <a:r>
              <a:rPr lang="en-US" altLang="zh-CN" dirty="0" smtClean="0"/>
              <a:t>x2=x;</a:t>
            </a:r>
            <a:endParaRPr lang="zh-CN" altLang="en-US" dirty="0" smtClean="0"/>
          </a:p>
          <a:p>
            <a:pPr marL="0" indent="0">
              <a:buNone/>
            </a:pPr>
            <a:r>
              <a:rPr lang="en-US" altLang="zh-CN" dirty="0" smtClean="0"/>
              <a:t>      }</a:t>
            </a:r>
            <a:endParaRPr lang="zh-CN" altLang="en-US" dirty="0" smtClean="0"/>
          </a:p>
          <a:p>
            <a:pPr marL="0" indent="0">
              <a:buNone/>
            </a:pPr>
            <a:r>
              <a:rPr lang="en-US" altLang="zh-CN" dirty="0" smtClean="0"/>
              <a:t>     }</a:t>
            </a:r>
            <a:endParaRPr lang="zh-CN" altLang="en-US" dirty="0" smtClean="0"/>
          </a:p>
          <a:p>
            <a:pPr marL="0" indent="0">
              <a:buNone/>
            </a:pPr>
            <a:r>
              <a:rPr lang="en-US" altLang="zh-CN" dirty="0" smtClean="0"/>
              <a:t>}      </a:t>
            </a:r>
            <a:endParaRPr lang="zh-CN" altLang="en-US" dirty="0" smtClean="0"/>
          </a:p>
        </p:txBody>
      </p:sp>
    </p:spTree>
    <p:extLst>
      <p:ext uri="{BB962C8B-B14F-4D97-AF65-F5344CB8AC3E}">
        <p14:creationId xmlns:p14="http://schemas.microsoft.com/office/powerpoint/2010/main" val="3983917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a:bodyPr>
          <a:lstStyle/>
          <a:p>
            <a:pPr marL="0" indent="0">
              <a:buNone/>
            </a:pPr>
            <a:r>
              <a:rPr lang="zh-CN" altLang="zh-CN" sz="2000" dirty="0"/>
              <a:t>例</a:t>
            </a:r>
            <a:r>
              <a:rPr lang="en-US" altLang="zh-CN" sz="2000" dirty="0"/>
              <a:t>5.8  </a:t>
            </a:r>
            <a:r>
              <a:rPr lang="zh-CN" altLang="zh-CN" sz="2000" dirty="0"/>
              <a:t>找零钱问题。有足够数量的</a:t>
            </a:r>
            <a:r>
              <a:rPr lang="en-US" altLang="zh-CN" sz="2000" dirty="0"/>
              <a:t>5</a:t>
            </a:r>
            <a:r>
              <a:rPr lang="zh-CN" altLang="zh-CN" sz="2000" dirty="0"/>
              <a:t>分、</a:t>
            </a:r>
            <a:r>
              <a:rPr lang="en-US" altLang="zh-CN" sz="2000" dirty="0"/>
              <a:t>2</a:t>
            </a:r>
            <a:r>
              <a:rPr lang="zh-CN" altLang="zh-CN" sz="2000" dirty="0"/>
              <a:t>分和</a:t>
            </a:r>
            <a:r>
              <a:rPr lang="en-US" altLang="zh-CN" sz="2000" dirty="0"/>
              <a:t>1</a:t>
            </a:r>
            <a:r>
              <a:rPr lang="zh-CN" altLang="zh-CN" sz="2000" dirty="0"/>
              <a:t>分的硬币，现在要用这些硬币来支付一笔小于</a:t>
            </a:r>
            <a:r>
              <a:rPr lang="en-US" altLang="zh-CN" sz="2000" dirty="0"/>
              <a:t>1</a:t>
            </a:r>
            <a:r>
              <a:rPr lang="zh-CN" altLang="zh-CN" sz="2000" dirty="0"/>
              <a:t>元的零钱，问至少要用多少个硬币</a:t>
            </a:r>
            <a:r>
              <a:rPr lang="en-US" altLang="zh-CN" sz="2000" dirty="0"/>
              <a:t>?</a:t>
            </a:r>
            <a:r>
              <a:rPr lang="zh-CN" altLang="zh-CN" sz="2000" dirty="0"/>
              <a:t>要求：输入零钱，输出硬币的总数量和相应面额的硬币数量。</a:t>
            </a:r>
          </a:p>
          <a:p>
            <a:r>
              <a:rPr lang="zh-CN" altLang="zh-CN" sz="2000" dirty="0"/>
              <a:t>分析</a:t>
            </a:r>
            <a:r>
              <a:rPr lang="zh-CN" altLang="zh-CN" sz="2000" dirty="0" smtClean="0"/>
              <a:t>：</a:t>
            </a:r>
            <a:endParaRPr lang="en-US" altLang="zh-CN" sz="2000" dirty="0" smtClean="0"/>
          </a:p>
          <a:p>
            <a:pPr marL="0" indent="0">
              <a:buNone/>
            </a:pPr>
            <a:r>
              <a:rPr lang="zh-CN" altLang="zh-CN" sz="2000" dirty="0" smtClean="0"/>
              <a:t>（</a:t>
            </a:r>
            <a:r>
              <a:rPr lang="en-US" altLang="zh-CN" sz="2000" dirty="0"/>
              <a:t>1</a:t>
            </a:r>
            <a:r>
              <a:rPr lang="zh-CN" altLang="zh-CN" sz="2000" dirty="0"/>
              <a:t>）为了满足硬币总数最小的要求，优先考虑使用面值大的硬币，即按照</a:t>
            </a:r>
            <a:r>
              <a:rPr lang="en-US" altLang="zh-CN" sz="2000" dirty="0"/>
              <a:t>5</a:t>
            </a:r>
            <a:r>
              <a:rPr lang="zh-CN" altLang="zh-CN" sz="2000" dirty="0"/>
              <a:t>分、</a:t>
            </a:r>
            <a:r>
              <a:rPr lang="en-US" altLang="zh-CN" sz="2000" dirty="0"/>
              <a:t>2</a:t>
            </a:r>
            <a:r>
              <a:rPr lang="zh-CN" altLang="zh-CN" sz="2000" dirty="0"/>
              <a:t>分和</a:t>
            </a:r>
            <a:r>
              <a:rPr lang="en-US" altLang="zh-CN" sz="2000" dirty="0"/>
              <a:t>1</a:t>
            </a:r>
            <a:r>
              <a:rPr lang="zh-CN" altLang="zh-CN" sz="2000" dirty="0"/>
              <a:t>分的顺序，分别从取值范围的上限到下限，采用三重循环嵌套，找出满足条件的解。</a:t>
            </a:r>
          </a:p>
          <a:p>
            <a:pPr marL="0" indent="0">
              <a:buNone/>
            </a:pPr>
            <a:r>
              <a:rPr lang="zh-CN" altLang="zh-CN" sz="2000" dirty="0"/>
              <a:t>（</a:t>
            </a:r>
            <a:r>
              <a:rPr lang="en-US" altLang="zh-CN" sz="2000" dirty="0"/>
              <a:t>2</a:t>
            </a:r>
            <a:r>
              <a:rPr lang="zh-CN" altLang="zh-CN" sz="2000" dirty="0"/>
              <a:t>）用变量</a:t>
            </a:r>
            <a:r>
              <a:rPr lang="en-US" altLang="zh-CN" sz="2000" dirty="0"/>
              <a:t>nl</a:t>
            </a:r>
            <a:r>
              <a:rPr lang="zh-CN" altLang="zh-CN" sz="2000" dirty="0"/>
              <a:t>，</a:t>
            </a:r>
            <a:r>
              <a:rPr lang="en-US" altLang="zh-CN" sz="2000" dirty="0"/>
              <a:t>n2</a:t>
            </a:r>
            <a:r>
              <a:rPr lang="zh-CN" altLang="zh-CN" sz="2000" dirty="0"/>
              <a:t>，</a:t>
            </a:r>
            <a:r>
              <a:rPr lang="en-US" altLang="zh-CN" sz="2000" dirty="0"/>
              <a:t>n5</a:t>
            </a:r>
            <a:r>
              <a:rPr lang="zh-CN" altLang="zh-CN" sz="2000" dirty="0"/>
              <a:t>分别表示</a:t>
            </a:r>
            <a:r>
              <a:rPr lang="en-US" altLang="zh-CN" sz="2000" dirty="0"/>
              <a:t>1</a:t>
            </a:r>
            <a:r>
              <a:rPr lang="zh-CN" altLang="zh-CN" sz="2000" dirty="0"/>
              <a:t>分、</a:t>
            </a:r>
            <a:r>
              <a:rPr lang="en-US" altLang="zh-CN" sz="2000" dirty="0"/>
              <a:t>2</a:t>
            </a:r>
            <a:r>
              <a:rPr lang="zh-CN" altLang="zh-CN" sz="2000" dirty="0"/>
              <a:t>分和</a:t>
            </a:r>
            <a:r>
              <a:rPr lang="en-US" altLang="zh-CN" sz="2000" dirty="0"/>
              <a:t>5</a:t>
            </a:r>
            <a:r>
              <a:rPr lang="zh-CN" altLang="zh-CN" sz="2000" dirty="0"/>
              <a:t>分硬币的数量，以</a:t>
            </a:r>
            <a:r>
              <a:rPr lang="en-US" altLang="zh-CN" sz="2000" dirty="0"/>
              <a:t>n5*5+n2*2+nl==money</a:t>
            </a:r>
            <a:r>
              <a:rPr lang="zh-CN" altLang="zh-CN" sz="2000" dirty="0"/>
              <a:t>为约束条件，变量取值范围的下限都是</a:t>
            </a:r>
            <a:r>
              <a:rPr lang="en-US" altLang="zh-CN" sz="2000" dirty="0"/>
              <a:t>0</a:t>
            </a:r>
            <a:r>
              <a:rPr lang="zh-CN" altLang="zh-CN" sz="2000" dirty="0"/>
              <a:t>，上限分别为</a:t>
            </a:r>
            <a:r>
              <a:rPr lang="en-US" altLang="zh-CN" sz="2000" dirty="0"/>
              <a:t>n5</a:t>
            </a:r>
            <a:r>
              <a:rPr lang="zh-CN" altLang="zh-CN" sz="2000" dirty="0"/>
              <a:t>不超过</a:t>
            </a:r>
            <a:r>
              <a:rPr lang="en-US" altLang="zh-CN" sz="2000" dirty="0"/>
              <a:t>money/5</a:t>
            </a:r>
            <a:r>
              <a:rPr lang="zh-CN" altLang="zh-CN" sz="2000" dirty="0"/>
              <a:t>、</a:t>
            </a:r>
            <a:r>
              <a:rPr lang="en-US" altLang="zh-CN" sz="2000" dirty="0"/>
              <a:t>n2</a:t>
            </a:r>
            <a:r>
              <a:rPr lang="zh-CN" altLang="zh-CN" sz="2000" dirty="0"/>
              <a:t>不超过</a:t>
            </a:r>
            <a:r>
              <a:rPr lang="en-US" altLang="zh-CN" sz="2000" dirty="0"/>
              <a:t>(money-n5*5)/2</a:t>
            </a:r>
            <a:r>
              <a:rPr lang="zh-CN" altLang="zh-CN" sz="2000" dirty="0"/>
              <a:t>、</a:t>
            </a:r>
            <a:r>
              <a:rPr lang="en-US" altLang="zh-CN" sz="2000" dirty="0"/>
              <a:t>nl</a:t>
            </a:r>
            <a:r>
              <a:rPr lang="zh-CN" altLang="zh-CN" sz="2000" dirty="0"/>
              <a:t>不超过</a:t>
            </a:r>
            <a:r>
              <a:rPr lang="en-US" altLang="zh-CN" sz="2000" dirty="0"/>
              <a:t>money-n5*5-n2*2</a:t>
            </a:r>
            <a:r>
              <a:rPr lang="zh-CN" altLang="zh-CN" sz="2000" dirty="0"/>
              <a:t>。</a:t>
            </a:r>
            <a:endParaRPr lang="zh-CN" altLang="en-US" sz="2000" dirty="0"/>
          </a:p>
        </p:txBody>
      </p:sp>
    </p:spTree>
    <p:extLst>
      <p:ext uri="{BB962C8B-B14F-4D97-AF65-F5344CB8AC3E}">
        <p14:creationId xmlns:p14="http://schemas.microsoft.com/office/powerpoint/2010/main" val="13577955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4" y="1358619"/>
            <a:ext cx="5904437" cy="5188829"/>
          </a:xfrm>
          <a:ln>
            <a:solidFill>
              <a:srgbClr val="FF0000"/>
            </a:solidFill>
          </a:ln>
        </p:spPr>
        <p:txBody>
          <a:bodyPr>
            <a:normAutofit fontScale="47500" lnSpcReduction="20000"/>
          </a:bodyPr>
          <a:lstStyle/>
          <a:p>
            <a:pPr marL="0" indent="0">
              <a:buNone/>
            </a:pPr>
            <a:r>
              <a:rPr lang="zh-CN" altLang="zh-CN" dirty="0"/>
              <a:t>源程序：</a:t>
            </a:r>
          </a:p>
          <a:p>
            <a:pPr marL="0" indent="0">
              <a:buNone/>
            </a:pPr>
            <a:r>
              <a:rPr lang="en-US" altLang="zh-CN" dirty="0"/>
              <a:t>#include&lt;stdio</a:t>
            </a:r>
            <a:r>
              <a:rPr lang="zh-CN" altLang="zh-CN" dirty="0"/>
              <a:t>．</a:t>
            </a:r>
            <a:r>
              <a:rPr lang="en-US" altLang="zh-CN" dirty="0"/>
              <a:t>h&gt;</a:t>
            </a:r>
            <a:endParaRPr lang="zh-CN" altLang="zh-CN" dirty="0"/>
          </a:p>
          <a:p>
            <a:pPr marL="0" indent="0">
              <a:buNone/>
            </a:pPr>
            <a:r>
              <a:rPr lang="en-US" altLang="zh-CN" dirty="0"/>
              <a:t>int main()</a:t>
            </a:r>
            <a:endParaRPr lang="zh-CN" altLang="zh-CN" dirty="0"/>
          </a:p>
          <a:p>
            <a:pPr marL="0" indent="0">
              <a:buNone/>
            </a:pPr>
            <a:r>
              <a:rPr lang="en-US" altLang="zh-CN" dirty="0" smtClean="0"/>
              <a:t>{</a:t>
            </a:r>
            <a:r>
              <a:rPr lang="en-US" altLang="zh-CN" dirty="0" err="1" smtClean="0"/>
              <a:t>int</a:t>
            </a:r>
            <a:r>
              <a:rPr lang="en-US" altLang="zh-CN" dirty="0" smtClean="0"/>
              <a:t>  </a:t>
            </a:r>
            <a:r>
              <a:rPr lang="en-US" altLang="zh-CN" dirty="0"/>
              <a:t>flag,money,nl,n2,n5;  </a:t>
            </a:r>
            <a:endParaRPr lang="zh-CN" altLang="zh-CN" dirty="0"/>
          </a:p>
          <a:p>
            <a:pPr marL="0" indent="0">
              <a:buNone/>
            </a:pPr>
            <a:r>
              <a:rPr lang="en-US" altLang="zh-CN" dirty="0" smtClean="0"/>
              <a:t> flag=1</a:t>
            </a:r>
            <a:r>
              <a:rPr lang="en-US" altLang="zh-CN" dirty="0"/>
              <a:t>; </a:t>
            </a:r>
            <a:endParaRPr lang="zh-CN" altLang="zh-CN" dirty="0"/>
          </a:p>
          <a:p>
            <a:pPr marL="0" indent="0">
              <a:buNone/>
            </a:pPr>
            <a:r>
              <a:rPr lang="en-US" altLang="zh-CN" dirty="0" smtClean="0"/>
              <a:t> </a:t>
            </a:r>
            <a:r>
              <a:rPr lang="en-US" altLang="zh-CN" dirty="0" err="1" smtClean="0"/>
              <a:t>printf</a:t>
            </a:r>
            <a:r>
              <a:rPr lang="en-US" altLang="zh-CN" dirty="0"/>
              <a:t>("Enter money</a:t>
            </a:r>
            <a:r>
              <a:rPr lang="zh-CN" altLang="zh-CN" dirty="0"/>
              <a:t>：</a:t>
            </a:r>
            <a:r>
              <a:rPr lang="en-US" altLang="zh-CN" dirty="0"/>
              <a:t>");</a:t>
            </a:r>
            <a:endParaRPr lang="zh-CN" altLang="zh-CN" dirty="0"/>
          </a:p>
          <a:p>
            <a:pPr marL="0" indent="0">
              <a:buNone/>
            </a:pPr>
            <a:r>
              <a:rPr lang="en-US" altLang="zh-CN" dirty="0" smtClean="0"/>
              <a:t> </a:t>
            </a:r>
            <a:r>
              <a:rPr lang="en-US" altLang="zh-CN" dirty="0" err="1" smtClean="0"/>
              <a:t>scanf</a:t>
            </a:r>
            <a:r>
              <a:rPr lang="en-US" altLang="zh-CN" dirty="0"/>
              <a:t>("%d",&amp;money);</a:t>
            </a:r>
            <a:endParaRPr lang="zh-CN" altLang="zh-CN" dirty="0"/>
          </a:p>
          <a:p>
            <a:pPr marL="0" indent="0">
              <a:buNone/>
            </a:pPr>
            <a:r>
              <a:rPr lang="en-US" altLang="zh-CN" dirty="0" smtClean="0"/>
              <a:t> for(n5=money/5</a:t>
            </a:r>
            <a:r>
              <a:rPr lang="en-US" altLang="zh-CN" dirty="0"/>
              <a:t>;(n5&gt;=0)&amp;&amp;(flag==1);n5--)</a:t>
            </a:r>
            <a:endParaRPr lang="zh-CN" altLang="zh-CN" dirty="0"/>
          </a:p>
          <a:p>
            <a:pPr marL="0" indent="0">
              <a:buNone/>
            </a:pPr>
            <a:r>
              <a:rPr lang="en-US" altLang="zh-CN" dirty="0"/>
              <a:t>   </a:t>
            </a:r>
            <a:r>
              <a:rPr lang="en-US" altLang="zh-CN" dirty="0" smtClean="0"/>
              <a:t>{for(n2</a:t>
            </a:r>
            <a:r>
              <a:rPr lang="en-US" altLang="zh-CN" dirty="0"/>
              <a:t>=(money-n5*5)/2;(n2&gt;=0)&amp;&amp;(flag==1);n2--)</a:t>
            </a:r>
            <a:endParaRPr lang="zh-CN" altLang="zh-CN" dirty="0"/>
          </a:p>
          <a:p>
            <a:pPr marL="0" indent="0">
              <a:buNone/>
            </a:pPr>
            <a:r>
              <a:rPr lang="en-US" altLang="zh-CN" dirty="0" smtClean="0"/>
              <a:t>      {for(n1=money-n5*5-n2*2</a:t>
            </a:r>
            <a:r>
              <a:rPr lang="en-US" altLang="zh-CN" dirty="0"/>
              <a:t>;(n1&gt;=0)&amp;&amp;(flag==1);n1--)</a:t>
            </a:r>
            <a:endParaRPr lang="zh-CN" altLang="zh-CN" dirty="0"/>
          </a:p>
          <a:p>
            <a:pPr marL="0" indent="0">
              <a:buNone/>
            </a:pPr>
            <a:r>
              <a:rPr lang="en-US" altLang="zh-CN" dirty="0" smtClean="0"/>
              <a:t>         {if</a:t>
            </a:r>
            <a:r>
              <a:rPr lang="en-US" altLang="zh-CN" dirty="0"/>
              <a:t>((n5*5+n2*2+n1)==money</a:t>
            </a:r>
            <a:r>
              <a:rPr lang="en-US" altLang="zh-CN" dirty="0" smtClean="0"/>
              <a:t>)</a:t>
            </a:r>
            <a:endParaRPr lang="zh-CN" altLang="zh-CN" dirty="0"/>
          </a:p>
          <a:p>
            <a:pPr marL="0" indent="0">
              <a:buNone/>
            </a:pPr>
            <a:r>
              <a:rPr lang="en-US" altLang="zh-CN" dirty="0" smtClean="0"/>
              <a:t>           { </a:t>
            </a:r>
            <a:r>
              <a:rPr lang="en-US" altLang="zh-CN" dirty="0" err="1" smtClean="0"/>
              <a:t>printf</a:t>
            </a:r>
            <a:r>
              <a:rPr lang="en-US" altLang="zh-CN" dirty="0"/>
              <a:t>("fen5</a:t>
            </a:r>
            <a:r>
              <a:rPr lang="zh-CN" altLang="zh-CN" dirty="0"/>
              <a:t>：</a:t>
            </a:r>
            <a:r>
              <a:rPr lang="en-US" altLang="zh-CN" dirty="0"/>
              <a:t>%d,fen2</a:t>
            </a:r>
            <a:r>
              <a:rPr lang="zh-CN" altLang="zh-CN" dirty="0"/>
              <a:t>：</a:t>
            </a:r>
            <a:r>
              <a:rPr lang="en-US" altLang="zh-CN" dirty="0"/>
              <a:t>%d,fenl</a:t>
            </a:r>
            <a:r>
              <a:rPr lang="zh-CN" altLang="zh-CN" dirty="0"/>
              <a:t>：</a:t>
            </a:r>
            <a:r>
              <a:rPr lang="en-US" altLang="zh-CN" dirty="0"/>
              <a:t>%</a:t>
            </a:r>
            <a:r>
              <a:rPr lang="en-US" altLang="zh-CN" dirty="0" err="1"/>
              <a:t>d,total</a:t>
            </a:r>
            <a:r>
              <a:rPr lang="zh-CN" altLang="zh-CN" dirty="0" smtClean="0"/>
              <a:t>：</a:t>
            </a:r>
            <a:r>
              <a:rPr lang="en-US" altLang="zh-CN" dirty="0" smtClean="0"/>
              <a:t>%d\n</a:t>
            </a:r>
            <a:r>
              <a:rPr lang="en-US" altLang="zh-CN" dirty="0"/>
              <a:t>",n5,n2,n1,n1+n2+n5);</a:t>
            </a:r>
            <a:endParaRPr lang="zh-CN" altLang="zh-CN" dirty="0"/>
          </a:p>
          <a:p>
            <a:pPr marL="0" indent="0">
              <a:buNone/>
            </a:pPr>
            <a:r>
              <a:rPr lang="en-US" altLang="zh-CN" dirty="0"/>
              <a:t>             flag=0; </a:t>
            </a:r>
            <a:endParaRPr lang="zh-CN" altLang="zh-CN" dirty="0"/>
          </a:p>
          <a:p>
            <a:pPr marL="0" indent="0">
              <a:buNone/>
            </a:pPr>
            <a:r>
              <a:rPr lang="en-US" altLang="zh-CN" dirty="0"/>
              <a:t>            }</a:t>
            </a:r>
            <a:endParaRPr lang="zh-CN" altLang="zh-CN" dirty="0"/>
          </a:p>
          <a:p>
            <a:pPr marL="0" indent="0">
              <a:buNone/>
            </a:pPr>
            <a:r>
              <a:rPr lang="en-US" altLang="zh-CN" dirty="0"/>
              <a:t>          }</a:t>
            </a:r>
            <a:endParaRPr lang="zh-CN" altLang="zh-CN" dirty="0"/>
          </a:p>
          <a:p>
            <a:pPr marL="0" indent="0">
              <a:buNone/>
            </a:pPr>
            <a:r>
              <a:rPr lang="en-US" altLang="zh-CN" dirty="0"/>
              <a:t>      </a:t>
            </a:r>
            <a:r>
              <a:rPr lang="en-US" altLang="zh-CN" dirty="0" smtClean="0"/>
              <a:t> }</a:t>
            </a:r>
            <a:endParaRPr lang="zh-CN" altLang="zh-CN" dirty="0"/>
          </a:p>
          <a:p>
            <a:pPr marL="0" indent="0">
              <a:buNone/>
            </a:pPr>
            <a:r>
              <a:rPr lang="en-US" altLang="zh-CN" dirty="0"/>
              <a:t>    }</a:t>
            </a:r>
            <a:endParaRPr lang="zh-CN" altLang="zh-CN" dirty="0"/>
          </a:p>
          <a:p>
            <a:pPr marL="0" indent="0">
              <a:buNone/>
            </a:pPr>
            <a:r>
              <a:rPr lang="en-US" altLang="zh-CN" dirty="0" smtClean="0"/>
              <a:t>  return </a:t>
            </a:r>
            <a:r>
              <a:rPr lang="en-US" altLang="zh-CN" dirty="0"/>
              <a:t>0;</a:t>
            </a:r>
            <a:endParaRPr lang="zh-CN" altLang="zh-CN" dirty="0"/>
          </a:p>
          <a:p>
            <a:pPr marL="0" indent="0">
              <a:buNone/>
            </a:pPr>
            <a:r>
              <a:rPr lang="en-US" altLang="zh-CN" dirty="0"/>
              <a:t>}</a:t>
            </a:r>
            <a:endParaRPr lang="zh-CN" altLang="en-US" dirty="0"/>
          </a:p>
        </p:txBody>
      </p:sp>
      <p:sp>
        <p:nvSpPr>
          <p:cNvPr id="4" name="文本占位符 2"/>
          <p:cNvSpPr txBox="1">
            <a:spLocks/>
          </p:cNvSpPr>
          <p:nvPr/>
        </p:nvSpPr>
        <p:spPr>
          <a:xfrm>
            <a:off x="6814868" y="1358620"/>
            <a:ext cx="4772698" cy="5188828"/>
          </a:xfrm>
          <a:prstGeom prst="rect">
            <a:avLst/>
          </a:prstGeom>
          <a:ln>
            <a:solidFill>
              <a:srgbClr val="FF0000"/>
            </a:solidFill>
          </a:ln>
        </p:spPr>
        <p:txBody>
          <a:bodyPr vert="horz" lIns="91440" tIns="45720" rIns="91440" bIns="45720" rtlCol="0">
            <a:norm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r>
              <a:rPr lang="zh-CN" altLang="en-US" sz="1800" dirty="0" smtClean="0"/>
              <a:t>分析：</a:t>
            </a:r>
            <a:endParaRPr lang="en-US" altLang="zh-CN" sz="1800" dirty="0" smtClean="0"/>
          </a:p>
          <a:p>
            <a:pPr>
              <a:buFont typeface="Wingdings" panose="05000000000000000000" pitchFamily="2" charset="2"/>
              <a:buChar char="Ø"/>
            </a:pPr>
            <a:r>
              <a:rPr lang="zh-CN" altLang="en-US" sz="1800" dirty="0" smtClean="0">
                <a:solidFill>
                  <a:srgbClr val="000000"/>
                </a:solidFill>
              </a:rPr>
              <a:t>当</a:t>
            </a:r>
            <a:r>
              <a:rPr lang="zh-CN" altLang="en-US" sz="1800" dirty="0">
                <a:solidFill>
                  <a:srgbClr val="000000"/>
                </a:solidFill>
              </a:rPr>
              <a:t>找到并输出满足条件的解，就不必继续循环了，此时需要退出三重循环嵌套</a:t>
            </a:r>
            <a:r>
              <a:rPr lang="zh-CN" altLang="en-US" sz="1800" dirty="0" smtClean="0">
                <a:solidFill>
                  <a:srgbClr val="000000"/>
                </a:solidFill>
              </a:rPr>
              <a:t>。</a:t>
            </a:r>
            <a:endParaRPr lang="en-US" altLang="zh-CN" sz="1800" dirty="0" smtClean="0">
              <a:solidFill>
                <a:srgbClr val="000000"/>
              </a:solidFill>
            </a:endParaRPr>
          </a:p>
          <a:p>
            <a:pPr>
              <a:buFont typeface="Wingdings" panose="05000000000000000000" pitchFamily="2" charset="2"/>
              <a:buChar char="Ø"/>
            </a:pPr>
            <a:r>
              <a:rPr lang="en-US" altLang="zh-CN" sz="1800" dirty="0" smtClean="0">
                <a:solidFill>
                  <a:srgbClr val="000000"/>
                </a:solidFill>
              </a:rPr>
              <a:t>break</a:t>
            </a:r>
            <a:r>
              <a:rPr lang="zh-CN" altLang="en-US" sz="1800" dirty="0">
                <a:solidFill>
                  <a:srgbClr val="000000"/>
                </a:solidFill>
              </a:rPr>
              <a:t>语句只能中止当前循环，不能同时退出多层循环</a:t>
            </a:r>
            <a:r>
              <a:rPr lang="zh-CN" altLang="en-US" sz="1800" dirty="0" smtClean="0">
                <a:solidFill>
                  <a:srgbClr val="000000"/>
                </a:solidFill>
              </a:rPr>
              <a:t>。</a:t>
            </a:r>
            <a:endParaRPr lang="en-US" altLang="zh-CN" sz="1800" dirty="0" smtClean="0">
              <a:solidFill>
                <a:srgbClr val="000000"/>
              </a:solidFill>
            </a:endParaRPr>
          </a:p>
          <a:p>
            <a:pPr>
              <a:buFont typeface="Wingdings" panose="05000000000000000000" pitchFamily="2" charset="2"/>
              <a:buChar char="Ø"/>
            </a:pPr>
            <a:r>
              <a:rPr lang="zh-CN" altLang="en-US" sz="1800" dirty="0" smtClean="0">
                <a:solidFill>
                  <a:srgbClr val="000000"/>
                </a:solidFill>
              </a:rPr>
              <a:t>本题</a:t>
            </a:r>
            <a:r>
              <a:rPr lang="zh-CN" altLang="en-US" sz="1800" dirty="0">
                <a:solidFill>
                  <a:srgbClr val="000000"/>
                </a:solidFill>
              </a:rPr>
              <a:t>引入变量</a:t>
            </a:r>
            <a:r>
              <a:rPr lang="en-US" altLang="zh-CN" sz="1800" dirty="0">
                <a:solidFill>
                  <a:srgbClr val="000000"/>
                </a:solidFill>
              </a:rPr>
              <a:t>flag</a:t>
            </a:r>
            <a:r>
              <a:rPr lang="zh-CN" altLang="en-US" sz="1800" dirty="0">
                <a:solidFill>
                  <a:srgbClr val="000000"/>
                </a:solidFill>
              </a:rPr>
              <a:t>共同描述循环条件，</a:t>
            </a:r>
            <a:r>
              <a:rPr lang="en-US" altLang="zh-CN" sz="1800" dirty="0">
                <a:solidFill>
                  <a:srgbClr val="000000"/>
                </a:solidFill>
              </a:rPr>
              <a:t>flag</a:t>
            </a:r>
            <a:r>
              <a:rPr lang="zh-CN" altLang="en-US" sz="1800" dirty="0">
                <a:solidFill>
                  <a:srgbClr val="000000"/>
                </a:solidFill>
              </a:rPr>
              <a:t>初值置为</a:t>
            </a:r>
            <a:r>
              <a:rPr lang="en-US" altLang="zh-CN" sz="1800" dirty="0">
                <a:solidFill>
                  <a:srgbClr val="000000"/>
                </a:solidFill>
              </a:rPr>
              <a:t>1</a:t>
            </a:r>
            <a:r>
              <a:rPr lang="zh-CN" altLang="en-US" sz="1800" dirty="0">
                <a:solidFill>
                  <a:srgbClr val="000000"/>
                </a:solidFill>
              </a:rPr>
              <a:t>，一旦找到满足条件的解，将</a:t>
            </a:r>
            <a:r>
              <a:rPr lang="en-US" altLang="zh-CN" sz="1800" dirty="0">
                <a:solidFill>
                  <a:srgbClr val="000000"/>
                </a:solidFill>
              </a:rPr>
              <a:t>flag</a:t>
            </a:r>
            <a:r>
              <a:rPr lang="zh-CN" altLang="en-US" sz="1800" dirty="0">
                <a:solidFill>
                  <a:srgbClr val="000000"/>
                </a:solidFill>
              </a:rPr>
              <a:t>赋值为</a:t>
            </a:r>
            <a:r>
              <a:rPr lang="en-US" altLang="zh-CN" sz="1800" dirty="0">
                <a:solidFill>
                  <a:srgbClr val="000000"/>
                </a:solidFill>
              </a:rPr>
              <a:t>0</a:t>
            </a:r>
            <a:r>
              <a:rPr lang="zh-CN" altLang="en-US" sz="1800" dirty="0">
                <a:solidFill>
                  <a:srgbClr val="000000"/>
                </a:solidFill>
              </a:rPr>
              <a:t>，从而使所有的循环条件都为假，这样就中止了三重循环。</a:t>
            </a:r>
          </a:p>
          <a:p>
            <a:pPr marL="0" indent="0">
              <a:buFont typeface="Wingdings" panose="05000000000000000000" pitchFamily="2" charset="2"/>
              <a:buNone/>
            </a:pPr>
            <a:endParaRPr lang="en-US" altLang="zh-CN" sz="1800" dirty="0"/>
          </a:p>
        </p:txBody>
      </p:sp>
    </p:spTree>
    <p:extLst>
      <p:ext uri="{BB962C8B-B14F-4D97-AF65-F5344CB8AC3E}">
        <p14:creationId xmlns:p14="http://schemas.microsoft.com/office/powerpoint/2010/main" val="29752421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180975" indent="-180975"/>
            <a:r>
              <a:rPr lang="zh-CN" altLang="zh-CN" dirty="0" smtClean="0"/>
              <a:t>在</a:t>
            </a:r>
            <a:r>
              <a:rPr lang="zh-CN" altLang="zh-CN" dirty="0"/>
              <a:t>程序设计中，我们经常会遇到需要重复处理的</a:t>
            </a:r>
            <a:r>
              <a:rPr lang="zh-CN" altLang="zh-CN" dirty="0" smtClean="0"/>
              <a:t>问题：</a:t>
            </a:r>
            <a:endParaRPr lang="zh-CN" altLang="zh-CN" dirty="0"/>
          </a:p>
          <a:p>
            <a:pPr marL="0" indent="0">
              <a:buNone/>
            </a:pPr>
            <a:r>
              <a:rPr lang="zh-CN" altLang="zh-CN" dirty="0"/>
              <a:t>（</a:t>
            </a:r>
            <a:r>
              <a:rPr lang="en-US" altLang="zh-CN" dirty="0"/>
              <a:t>1</a:t>
            </a:r>
            <a:r>
              <a:rPr lang="zh-CN" altLang="zh-CN" dirty="0"/>
              <a:t>）从键盘输入全班</a:t>
            </a:r>
            <a:r>
              <a:rPr lang="en-US" altLang="zh-CN" dirty="0"/>
              <a:t>60</a:t>
            </a:r>
            <a:r>
              <a:rPr lang="zh-CN" altLang="zh-CN" dirty="0"/>
              <a:t>个学生的成绩；</a:t>
            </a:r>
            <a:r>
              <a:rPr lang="en-US" altLang="zh-CN" dirty="0"/>
              <a:t>           (</a:t>
            </a:r>
            <a:r>
              <a:rPr lang="zh-CN" altLang="zh-CN" dirty="0"/>
              <a:t>重复</a:t>
            </a:r>
            <a:r>
              <a:rPr lang="en-US" altLang="zh-CN" dirty="0"/>
              <a:t>60</a:t>
            </a:r>
            <a:r>
              <a:rPr lang="zh-CN" altLang="zh-CN" dirty="0"/>
              <a:t>次相同的输入操作</a:t>
            </a:r>
            <a:r>
              <a:rPr lang="en-US" altLang="zh-CN" dirty="0"/>
              <a:t>)</a:t>
            </a:r>
            <a:endParaRPr lang="zh-CN" altLang="zh-CN" dirty="0"/>
          </a:p>
          <a:p>
            <a:pPr marL="0" indent="0">
              <a:buNone/>
            </a:pPr>
            <a:r>
              <a:rPr lang="zh-CN" altLang="zh-CN" dirty="0"/>
              <a:t>（</a:t>
            </a:r>
            <a:r>
              <a:rPr lang="en-US" altLang="zh-CN" dirty="0"/>
              <a:t>2</a:t>
            </a:r>
            <a:r>
              <a:rPr lang="zh-CN" altLang="zh-CN" dirty="0"/>
              <a:t>）求</a:t>
            </a:r>
            <a:r>
              <a:rPr lang="en-US" altLang="zh-CN" dirty="0"/>
              <a:t>1+2+3+……+100</a:t>
            </a:r>
            <a:r>
              <a:rPr lang="zh-CN" altLang="zh-CN" dirty="0"/>
              <a:t>之和； </a:t>
            </a:r>
            <a:r>
              <a:rPr lang="en-US" altLang="zh-CN" dirty="0"/>
              <a:t>                  (</a:t>
            </a:r>
            <a:r>
              <a:rPr lang="zh-CN" altLang="zh-CN" dirty="0"/>
              <a:t>重复多次执行相同的加法操作</a:t>
            </a:r>
            <a:r>
              <a:rPr lang="en-US" altLang="zh-CN" dirty="0"/>
              <a:t>)</a:t>
            </a:r>
            <a:endParaRPr lang="zh-CN" altLang="zh-CN" dirty="0"/>
          </a:p>
          <a:p>
            <a:pPr marL="0" indent="0">
              <a:buNone/>
            </a:pPr>
            <a:r>
              <a:rPr lang="zh-CN" altLang="zh-CN" dirty="0"/>
              <a:t>（</a:t>
            </a:r>
            <a:r>
              <a:rPr lang="en-US" altLang="zh-CN" dirty="0"/>
              <a:t>3</a:t>
            </a:r>
            <a:r>
              <a:rPr lang="zh-CN" altLang="zh-CN" dirty="0"/>
              <a:t>）检查</a:t>
            </a:r>
            <a:r>
              <a:rPr lang="en-US" altLang="zh-CN" dirty="0" smtClean="0"/>
              <a:t>1-100</a:t>
            </a:r>
            <a:r>
              <a:rPr lang="zh-CN" altLang="zh-CN" dirty="0"/>
              <a:t>中有多少个素数；</a:t>
            </a:r>
            <a:r>
              <a:rPr lang="en-US" altLang="zh-CN" dirty="0"/>
              <a:t>            </a:t>
            </a:r>
            <a:r>
              <a:rPr lang="en-US" altLang="zh-CN" dirty="0" smtClean="0"/>
              <a:t>    </a:t>
            </a:r>
            <a:r>
              <a:rPr lang="en-US" altLang="zh-CN" dirty="0"/>
              <a:t>(</a:t>
            </a:r>
            <a:r>
              <a:rPr lang="zh-CN" altLang="zh-CN" dirty="0"/>
              <a:t>重复判断</a:t>
            </a:r>
            <a:r>
              <a:rPr lang="en-US" altLang="zh-CN" dirty="0" smtClean="0"/>
              <a:t>1-100</a:t>
            </a:r>
            <a:r>
              <a:rPr lang="zh-CN" altLang="zh-CN" dirty="0"/>
              <a:t>中每一个整数是否为素数</a:t>
            </a:r>
            <a:r>
              <a:rPr lang="en-US" altLang="zh-CN" dirty="0"/>
              <a:t>)</a:t>
            </a:r>
            <a:endParaRPr lang="zh-CN" altLang="zh-CN" dirty="0"/>
          </a:p>
          <a:p>
            <a:pPr marL="180975" indent="-180975"/>
            <a:r>
              <a:rPr lang="zh-CN" altLang="zh-CN" dirty="0"/>
              <a:t>要处理以上问题，最原始的方法是分别编写若干个相同或相似的语句或程序段进行处理。例如计算</a:t>
            </a:r>
            <a:r>
              <a:rPr lang="en-US" altLang="zh-CN" dirty="0"/>
              <a:t>1+2+3+4+5+6</a:t>
            </a:r>
            <a:r>
              <a:rPr lang="zh-CN" altLang="zh-CN" dirty="0"/>
              <a:t>之</a:t>
            </a:r>
            <a:r>
              <a:rPr lang="zh-CN" altLang="zh-CN" dirty="0" smtClean="0"/>
              <a:t>和</a:t>
            </a:r>
            <a:r>
              <a:rPr lang="zh-CN" altLang="en-US" dirty="0" smtClean="0"/>
              <a:t>的</a:t>
            </a:r>
            <a:r>
              <a:rPr lang="zh-CN" altLang="zh-CN" dirty="0" smtClean="0"/>
              <a:t>程序段</a:t>
            </a:r>
            <a:r>
              <a:rPr lang="zh-CN" altLang="zh-CN" dirty="0"/>
              <a:t>：</a:t>
            </a:r>
          </a:p>
          <a:p>
            <a:pPr marL="0" indent="361950">
              <a:buNone/>
            </a:pPr>
            <a:r>
              <a:rPr lang="en-US" altLang="zh-CN" dirty="0" smtClean="0"/>
              <a:t>s=0</a:t>
            </a:r>
            <a:r>
              <a:rPr lang="en-US" altLang="zh-CN" dirty="0"/>
              <a:t>;</a:t>
            </a:r>
            <a:endParaRPr lang="zh-CN" altLang="zh-CN" dirty="0"/>
          </a:p>
          <a:p>
            <a:pPr marL="0" indent="361950">
              <a:buNone/>
            </a:pPr>
            <a:r>
              <a:rPr lang="en-US" altLang="zh-CN" dirty="0"/>
              <a:t>s=s+1;</a:t>
            </a:r>
            <a:endParaRPr lang="zh-CN" altLang="zh-CN" dirty="0"/>
          </a:p>
          <a:p>
            <a:pPr marL="0" indent="361950">
              <a:buNone/>
            </a:pPr>
            <a:r>
              <a:rPr lang="en-US" altLang="zh-CN" dirty="0"/>
              <a:t>s=s+2;</a:t>
            </a:r>
            <a:endParaRPr lang="zh-CN" altLang="zh-CN" dirty="0"/>
          </a:p>
          <a:p>
            <a:pPr marL="0" indent="361950">
              <a:buNone/>
            </a:pPr>
            <a:r>
              <a:rPr lang="en-US" altLang="zh-CN" dirty="0"/>
              <a:t>s=s+3;</a:t>
            </a:r>
            <a:endParaRPr lang="zh-CN" altLang="zh-CN" dirty="0"/>
          </a:p>
          <a:p>
            <a:pPr marL="0" indent="361950">
              <a:buNone/>
            </a:pPr>
            <a:r>
              <a:rPr lang="en-US" altLang="zh-CN" dirty="0"/>
              <a:t>s=s+4;</a:t>
            </a:r>
            <a:endParaRPr lang="zh-CN" altLang="zh-CN" dirty="0"/>
          </a:p>
          <a:p>
            <a:pPr marL="0" indent="361950">
              <a:buNone/>
            </a:pPr>
            <a:r>
              <a:rPr lang="en-US" altLang="zh-CN" dirty="0"/>
              <a:t>s=s+5;</a:t>
            </a:r>
            <a:endParaRPr lang="zh-CN" altLang="zh-CN" dirty="0"/>
          </a:p>
          <a:p>
            <a:pPr marL="0" indent="361950">
              <a:buNone/>
            </a:pPr>
            <a:r>
              <a:rPr lang="en-US" altLang="zh-CN" dirty="0"/>
              <a:t>s=s+6;</a:t>
            </a:r>
            <a:endParaRPr lang="zh-CN" altLang="zh-CN" dirty="0"/>
          </a:p>
          <a:p>
            <a:r>
              <a:rPr lang="zh-CN" altLang="zh-CN" dirty="0"/>
              <a:t>或者：</a:t>
            </a:r>
            <a:r>
              <a:rPr lang="en-US" altLang="zh-CN" dirty="0"/>
              <a:t>s=0; s=1+2+3+4+5+6</a:t>
            </a:r>
            <a:r>
              <a:rPr lang="en-US" altLang="zh-CN" dirty="0" smtClean="0"/>
              <a:t>;</a:t>
            </a:r>
          </a:p>
          <a:p>
            <a:r>
              <a:rPr lang="en-US" altLang="zh-CN" dirty="0"/>
              <a:t>C</a:t>
            </a:r>
            <a:r>
              <a:rPr lang="zh-CN" altLang="zh-CN" dirty="0"/>
              <a:t>语言主要提供三种实现循环控制的</a:t>
            </a:r>
            <a:r>
              <a:rPr lang="zh-CN" altLang="zh-CN" dirty="0" smtClean="0"/>
              <a:t>语句。</a:t>
            </a:r>
            <a:endParaRPr lang="zh-CN" altLang="en-US" dirty="0"/>
          </a:p>
        </p:txBody>
      </p:sp>
    </p:spTree>
    <p:extLst>
      <p:ext uri="{BB962C8B-B14F-4D97-AF65-F5344CB8AC3E}">
        <p14:creationId xmlns:p14="http://schemas.microsoft.com/office/powerpoint/2010/main" val="2306183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5.1 while</a:t>
            </a:r>
            <a:r>
              <a:rPr lang="zh-CN" altLang="zh-CN" b="1" dirty="0"/>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7" y="1375873"/>
            <a:ext cx="6206360" cy="4719822"/>
          </a:xfrm>
        </p:spPr>
        <p:txBody>
          <a:bodyPr>
            <a:normAutofit fontScale="77500" lnSpcReduction="20000"/>
          </a:bodyPr>
          <a:lstStyle/>
          <a:p>
            <a:pPr>
              <a:lnSpc>
                <a:spcPct val="170000"/>
              </a:lnSpc>
            </a:pPr>
            <a:r>
              <a:rPr lang="en-US" altLang="zh-CN" dirty="0" smtClean="0"/>
              <a:t>while</a:t>
            </a:r>
            <a:r>
              <a:rPr lang="zh-CN" altLang="zh-CN" dirty="0"/>
              <a:t>语句的一般</a:t>
            </a:r>
            <a:r>
              <a:rPr lang="zh-CN" altLang="zh-CN" dirty="0" smtClean="0"/>
              <a:t>形式：</a:t>
            </a:r>
            <a:endParaRPr lang="zh-CN" altLang="zh-CN" dirty="0"/>
          </a:p>
          <a:p>
            <a:pPr marL="0" indent="0">
              <a:lnSpc>
                <a:spcPct val="170000"/>
              </a:lnSpc>
              <a:buNone/>
            </a:pPr>
            <a:r>
              <a:rPr lang="en-US" altLang="zh-CN" dirty="0"/>
              <a:t>    while(</a:t>
            </a:r>
            <a:r>
              <a:rPr lang="zh-CN" altLang="zh-CN" dirty="0"/>
              <a:t>表达式</a:t>
            </a:r>
            <a:r>
              <a:rPr lang="en-US" altLang="zh-CN" dirty="0"/>
              <a:t>)</a:t>
            </a:r>
            <a:endParaRPr lang="zh-CN" altLang="zh-CN" dirty="0"/>
          </a:p>
          <a:p>
            <a:pPr marL="0" indent="0">
              <a:lnSpc>
                <a:spcPct val="170000"/>
              </a:lnSpc>
              <a:buNone/>
            </a:pPr>
            <a:r>
              <a:rPr lang="en-US" altLang="zh-CN" dirty="0"/>
              <a:t>    </a:t>
            </a:r>
            <a:r>
              <a:rPr lang="en-US" altLang="zh-CN" dirty="0" smtClean="0"/>
              <a:t>    </a:t>
            </a:r>
            <a:r>
              <a:rPr lang="zh-CN" altLang="zh-CN" dirty="0" smtClean="0"/>
              <a:t>循环体</a:t>
            </a:r>
            <a:endParaRPr lang="zh-CN" altLang="zh-CN" dirty="0"/>
          </a:p>
          <a:p>
            <a:pPr>
              <a:lnSpc>
                <a:spcPct val="170000"/>
              </a:lnSpc>
            </a:pPr>
            <a:r>
              <a:rPr lang="zh-CN" altLang="zh-CN" dirty="0" smtClean="0"/>
              <a:t>表达式</a:t>
            </a:r>
            <a:r>
              <a:rPr lang="zh-CN" altLang="en-US" dirty="0" smtClean="0"/>
              <a:t>：</a:t>
            </a:r>
            <a:r>
              <a:rPr lang="zh-CN" altLang="zh-CN" dirty="0" smtClean="0"/>
              <a:t>循环</a:t>
            </a:r>
            <a:r>
              <a:rPr lang="zh-CN" altLang="zh-CN" dirty="0"/>
              <a:t>控制条件，一般为条件表达式或逻辑表达式</a:t>
            </a:r>
            <a:r>
              <a:rPr lang="zh-CN" altLang="zh-CN" dirty="0" smtClean="0"/>
              <a:t>。</a:t>
            </a:r>
            <a:endParaRPr lang="en-US" altLang="zh-CN" dirty="0" smtClean="0"/>
          </a:p>
          <a:p>
            <a:pPr>
              <a:lnSpc>
                <a:spcPct val="170000"/>
              </a:lnSpc>
            </a:pPr>
            <a:r>
              <a:rPr lang="zh-CN" altLang="zh-CN" dirty="0" smtClean="0"/>
              <a:t>循环体</a:t>
            </a:r>
            <a:r>
              <a:rPr lang="zh-CN" altLang="en-US" dirty="0" smtClean="0"/>
              <a:t>：</a:t>
            </a:r>
            <a:r>
              <a:rPr lang="zh-CN" altLang="zh-CN" dirty="0" smtClean="0"/>
              <a:t>一</a:t>
            </a:r>
            <a:r>
              <a:rPr lang="zh-CN" altLang="zh-CN" dirty="0"/>
              <a:t>条简单</a:t>
            </a:r>
            <a:r>
              <a:rPr lang="zh-CN" altLang="zh-CN" dirty="0" smtClean="0"/>
              <a:t>语句</a:t>
            </a:r>
            <a:r>
              <a:rPr lang="zh-CN" altLang="en-US" dirty="0" smtClean="0"/>
              <a:t>；</a:t>
            </a:r>
            <a:r>
              <a:rPr lang="zh-CN" altLang="zh-CN" dirty="0" smtClean="0"/>
              <a:t>一</a:t>
            </a:r>
            <a:r>
              <a:rPr lang="zh-CN" altLang="zh-CN" dirty="0"/>
              <a:t>条</a:t>
            </a:r>
            <a:r>
              <a:rPr lang="zh-CN" altLang="zh-CN" dirty="0" smtClean="0"/>
              <a:t>空语句</a:t>
            </a:r>
            <a:r>
              <a:rPr lang="zh-CN" altLang="en-US" dirty="0" smtClean="0"/>
              <a:t>；</a:t>
            </a:r>
            <a:r>
              <a:rPr lang="zh-CN" altLang="zh-CN" dirty="0" smtClean="0"/>
              <a:t>复合语句</a:t>
            </a:r>
            <a:r>
              <a:rPr lang="zh-CN" altLang="en-US" dirty="0" smtClean="0"/>
              <a:t>；</a:t>
            </a:r>
            <a:r>
              <a:rPr lang="zh-CN" altLang="zh-CN" dirty="0" smtClean="0"/>
              <a:t>控制语句。</a:t>
            </a:r>
            <a:endParaRPr lang="en-US" altLang="zh-CN" dirty="0" smtClean="0"/>
          </a:p>
          <a:p>
            <a:pPr>
              <a:lnSpc>
                <a:spcPct val="170000"/>
              </a:lnSpc>
            </a:pPr>
            <a:r>
              <a:rPr lang="zh-CN" altLang="en-US" dirty="0" smtClean="0"/>
              <a:t>语句</a:t>
            </a:r>
            <a:r>
              <a:rPr lang="zh-CN" altLang="en-US" dirty="0"/>
              <a:t>执行过程：</a:t>
            </a:r>
            <a:r>
              <a:rPr lang="zh-CN" altLang="zh-CN" dirty="0"/>
              <a:t>当表达式的值为非</a:t>
            </a:r>
            <a:r>
              <a:rPr lang="en-US" altLang="zh-CN" dirty="0"/>
              <a:t>0(</a:t>
            </a:r>
            <a:r>
              <a:rPr lang="zh-CN" altLang="zh-CN" dirty="0"/>
              <a:t>满足循环条件</a:t>
            </a:r>
            <a:r>
              <a:rPr lang="en-US" altLang="zh-CN" dirty="0"/>
              <a:t>)</a:t>
            </a:r>
            <a:r>
              <a:rPr lang="zh-CN" altLang="zh-CN" dirty="0"/>
              <a:t>时，执行循环体语句；当表达式的值为</a:t>
            </a:r>
            <a:r>
              <a:rPr lang="en-US" altLang="zh-CN" dirty="0"/>
              <a:t>O</a:t>
            </a:r>
            <a:r>
              <a:rPr lang="zh-CN" altLang="zh-CN" dirty="0"/>
              <a:t>时，退出循环。</a:t>
            </a:r>
            <a:endParaRPr lang="en-US" altLang="zh-CN" dirty="0"/>
          </a:p>
          <a:p>
            <a:pPr>
              <a:lnSpc>
                <a:spcPct val="170000"/>
              </a:lnSpc>
            </a:pPr>
            <a:r>
              <a:rPr lang="en-US" altLang="zh-CN" dirty="0" smtClean="0"/>
              <a:t>while</a:t>
            </a:r>
            <a:r>
              <a:rPr lang="zh-CN" altLang="zh-CN" dirty="0"/>
              <a:t>语句控制流程如图</a:t>
            </a:r>
            <a:r>
              <a:rPr lang="en-US" altLang="zh-CN" dirty="0"/>
              <a:t>5.1</a:t>
            </a:r>
            <a:r>
              <a:rPr lang="zh-CN" altLang="zh-CN" dirty="0"/>
              <a:t>所示。</a:t>
            </a:r>
          </a:p>
          <a:p>
            <a:pPr>
              <a:lnSpc>
                <a:spcPct val="170000"/>
              </a:lnSpc>
            </a:pPr>
            <a:endParaRPr lang="zh-CN" altLang="en-US" dirty="0"/>
          </a:p>
        </p:txBody>
      </p:sp>
      <p:sp>
        <p:nvSpPr>
          <p:cNvPr id="4" name="Rectangle 2"/>
          <p:cNvSpPr>
            <a:spLocks noChangeArrowheads="1"/>
          </p:cNvSpPr>
          <p:nvPr/>
        </p:nvSpPr>
        <p:spPr bwMode="auto">
          <a:xfrm>
            <a:off x="6745856" y="262243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042985358"/>
              </p:ext>
            </p:extLst>
          </p:nvPr>
        </p:nvGraphicFramePr>
        <p:xfrm>
          <a:off x="7151297" y="2251494"/>
          <a:ext cx="4600575" cy="2419350"/>
        </p:xfrm>
        <a:graphic>
          <a:graphicData uri="http://schemas.openxmlformats.org/presentationml/2006/ole">
            <mc:AlternateContent xmlns:mc="http://schemas.openxmlformats.org/markup-compatibility/2006">
              <mc:Choice xmlns:v="urn:schemas-microsoft-com:vml" Requires="v">
                <p:oleObj spid="_x0000_s1117" r:id="rId3" imgW="4600448" imgH="2771673" progId="Visio.Drawing.11">
                  <p:embed/>
                </p:oleObj>
              </mc:Choice>
              <mc:Fallback>
                <p:oleObj r:id="rId3" imgW="4600448" imgH="277167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1297" y="2251494"/>
                        <a:ext cx="4600575" cy="2419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74532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539496" y="1375873"/>
            <a:ext cx="5369598" cy="4719822"/>
          </a:xfrm>
        </p:spPr>
        <p:txBody>
          <a:bodyPr>
            <a:normAutofit fontScale="77500" lnSpcReduction="20000"/>
          </a:bodyPr>
          <a:lstStyle/>
          <a:p>
            <a:pPr>
              <a:lnSpc>
                <a:spcPct val="170000"/>
              </a:lnSpc>
            </a:pPr>
            <a:r>
              <a:rPr lang="zh-CN" altLang="zh-CN" dirty="0"/>
              <a:t>分析</a:t>
            </a:r>
            <a:r>
              <a:rPr lang="zh-CN" altLang="zh-CN" dirty="0" smtClean="0"/>
              <a:t>：</a:t>
            </a:r>
            <a:endParaRPr lang="en-US" altLang="zh-CN" dirty="0" smtClean="0"/>
          </a:p>
          <a:p>
            <a:pPr marL="0" indent="0">
              <a:lnSpc>
                <a:spcPct val="170000"/>
              </a:lnSpc>
              <a:buNone/>
            </a:pPr>
            <a:r>
              <a:rPr lang="en-US" altLang="zh-CN" dirty="0" smtClean="0"/>
              <a:t>(</a:t>
            </a:r>
            <a:r>
              <a:rPr lang="en-US" altLang="zh-CN" dirty="0"/>
              <a:t>1)</a:t>
            </a:r>
            <a:r>
              <a:rPr lang="zh-CN" altLang="zh-CN" dirty="0"/>
              <a:t>这是一个累加的问题，需要先后将</a:t>
            </a:r>
            <a:r>
              <a:rPr lang="en-US" altLang="zh-CN" dirty="0"/>
              <a:t>100</a:t>
            </a:r>
            <a:r>
              <a:rPr lang="zh-CN" altLang="zh-CN" dirty="0"/>
              <a:t>个数相加。要重复进行</a:t>
            </a:r>
            <a:r>
              <a:rPr lang="en-US" altLang="zh-CN" dirty="0"/>
              <a:t>100</a:t>
            </a:r>
            <a:r>
              <a:rPr lang="zh-CN" altLang="zh-CN" dirty="0"/>
              <a:t>次加法运算，显然可以用循环结构来实现。重复执行循环体</a:t>
            </a:r>
            <a:r>
              <a:rPr lang="en-US" altLang="zh-CN" dirty="0"/>
              <a:t>100</a:t>
            </a:r>
            <a:r>
              <a:rPr lang="zh-CN" altLang="zh-CN" dirty="0"/>
              <a:t>次，每次加一个数。</a:t>
            </a:r>
          </a:p>
          <a:p>
            <a:pPr marL="0" indent="0">
              <a:lnSpc>
                <a:spcPct val="170000"/>
              </a:lnSpc>
              <a:buNone/>
            </a:pPr>
            <a:r>
              <a:rPr lang="en-US" altLang="zh-CN" dirty="0"/>
              <a:t>(2)</a:t>
            </a:r>
            <a:r>
              <a:rPr lang="zh-CN" altLang="zh-CN" dirty="0"/>
              <a:t>分析每次所加的数有无规律。通过分析，发现每次累加的数是前一个数加</a:t>
            </a:r>
            <a:r>
              <a:rPr lang="en-US" altLang="zh-CN" dirty="0"/>
              <a:t>1</a:t>
            </a:r>
            <a:r>
              <a:rPr lang="zh-CN" altLang="zh-CN" dirty="0"/>
              <a:t>，因此不需要每次用</a:t>
            </a:r>
            <a:r>
              <a:rPr lang="en-US" altLang="zh-CN" dirty="0"/>
              <a:t>scanf</a:t>
            </a:r>
            <a:r>
              <a:rPr lang="zh-CN" altLang="zh-CN" dirty="0"/>
              <a:t>语句从键盘临时输入数据，只须在加完上一个数</a:t>
            </a:r>
            <a:r>
              <a:rPr lang="en-US" altLang="zh-CN" dirty="0"/>
              <a:t>i</a:t>
            </a:r>
            <a:r>
              <a:rPr lang="zh-CN" altLang="zh-CN" dirty="0"/>
              <a:t>后，使</a:t>
            </a:r>
            <a:r>
              <a:rPr lang="en-US" altLang="zh-CN" dirty="0"/>
              <a:t>i</a:t>
            </a:r>
            <a:r>
              <a:rPr lang="zh-CN" altLang="zh-CN" dirty="0"/>
              <a:t>加</a:t>
            </a:r>
            <a:r>
              <a:rPr lang="en-US" altLang="zh-CN" dirty="0"/>
              <a:t>1</a:t>
            </a:r>
            <a:r>
              <a:rPr lang="zh-CN" altLang="zh-CN" dirty="0"/>
              <a:t>即可得到下一个数。</a:t>
            </a:r>
          </a:p>
          <a:p>
            <a:pPr>
              <a:lnSpc>
                <a:spcPct val="170000"/>
              </a:lnSpc>
            </a:pPr>
            <a:r>
              <a:rPr lang="zh-CN" altLang="zh-CN" dirty="0" smtClean="0"/>
              <a:t>流程图</a:t>
            </a:r>
            <a:r>
              <a:rPr lang="zh-CN" altLang="zh-CN" dirty="0"/>
              <a:t>表示算法，见图</a:t>
            </a:r>
            <a:r>
              <a:rPr lang="en-US" altLang="zh-CN" dirty="0"/>
              <a:t>5.2</a:t>
            </a:r>
            <a:r>
              <a:rPr lang="zh-CN" altLang="zh-CN" dirty="0"/>
              <a:t>。</a:t>
            </a:r>
          </a:p>
        </p:txBody>
      </p:sp>
      <p:sp>
        <p:nvSpPr>
          <p:cNvPr id="13" name="Rectangle 11"/>
          <p:cNvSpPr>
            <a:spLocks noChangeArrowheads="1"/>
          </p:cNvSpPr>
          <p:nvPr/>
        </p:nvSpPr>
        <p:spPr bwMode="auto">
          <a:xfrm>
            <a:off x="828135" y="473554"/>
            <a:ext cx="1467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  </a:t>
            </a:r>
            <a:r>
              <a:rPr kumimoji="0" lang="zh-CN" altLang="en-US" sz="2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计算</a:t>
            </a:r>
            <a:endParaRPr kumimoji="0" lang="zh-CN" altLang="en-US" sz="20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696296799"/>
              </p:ext>
            </p:extLst>
          </p:nvPr>
        </p:nvGraphicFramePr>
        <p:xfrm>
          <a:off x="2506061" y="330316"/>
          <a:ext cx="2980081" cy="686587"/>
        </p:xfrm>
        <a:graphic>
          <a:graphicData uri="http://schemas.openxmlformats.org/presentationml/2006/ole">
            <mc:AlternateContent xmlns:mc="http://schemas.openxmlformats.org/markup-compatibility/2006">
              <mc:Choice xmlns:v="urn:schemas-microsoft-com:vml" Requires="v">
                <p:oleObj spid="_x0000_s2241" r:id="rId3" imgW="1943100" imgH="444500" progId="Equation.3">
                  <p:embed/>
                </p:oleObj>
              </mc:Choice>
              <mc:Fallback>
                <p:oleObj r:id="rId3" imgW="1943100" imgH="4445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061" y="330316"/>
                        <a:ext cx="2980081" cy="686587"/>
                      </a:xfrm>
                      <a:prstGeom prst="rect">
                        <a:avLst/>
                      </a:prstGeom>
                      <a:noFill/>
                    </p:spPr>
                  </p:pic>
                </p:oleObj>
              </mc:Fallback>
            </mc:AlternateContent>
          </a:graphicData>
        </a:graphic>
      </p:graphicFrame>
      <p:sp>
        <p:nvSpPr>
          <p:cNvPr id="15" name="Rectangle 12"/>
          <p:cNvSpPr>
            <a:spLocks noChangeArrowheads="1"/>
          </p:cNvSpPr>
          <p:nvPr/>
        </p:nvSpPr>
        <p:spPr bwMode="auto">
          <a:xfrm>
            <a:off x="0" y="447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6" name="Rectangle 14"/>
          <p:cNvSpPr>
            <a:spLocks noChangeArrowheads="1"/>
          </p:cNvSpPr>
          <p:nvPr/>
        </p:nvSpPr>
        <p:spPr bwMode="auto">
          <a:xfrm>
            <a:off x="6685472" y="211347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1145693109"/>
              </p:ext>
            </p:extLst>
          </p:nvPr>
        </p:nvGraphicFramePr>
        <p:xfrm>
          <a:off x="6771736" y="1880559"/>
          <a:ext cx="4600575" cy="2971800"/>
        </p:xfrm>
        <a:graphic>
          <a:graphicData uri="http://schemas.openxmlformats.org/presentationml/2006/ole">
            <mc:AlternateContent xmlns:mc="http://schemas.openxmlformats.org/markup-compatibility/2006">
              <mc:Choice xmlns:v="urn:schemas-microsoft-com:vml" Requires="v">
                <p:oleObj spid="_x0000_s2242" r:id="rId5" imgW="4600553" imgH="3117085" progId="Visio.Drawing.11">
                  <p:embed/>
                </p:oleObj>
              </mc:Choice>
              <mc:Fallback>
                <p:oleObj r:id="rId5" imgW="4600553" imgH="3117085" progId="Visio.Drawing.11">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1736" y="1880559"/>
                        <a:ext cx="4600575" cy="297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044271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R="0" rtl="0"/>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77500" lnSpcReduction="20000"/>
          </a:bodyPr>
          <a:lstStyle/>
          <a:p>
            <a:pPr marL="0" indent="0">
              <a:buNone/>
            </a:pPr>
            <a:r>
              <a:rPr lang="zh-CN" altLang="zh-CN" dirty="0"/>
              <a:t>源程序代码：</a:t>
            </a:r>
          </a:p>
          <a:p>
            <a:pPr marL="0" indent="0">
              <a:buNone/>
            </a:pPr>
            <a:r>
              <a:rPr lang="en-US" altLang="zh-CN" dirty="0"/>
              <a:t>#include&lt;stdio.h&gt;</a:t>
            </a:r>
            <a:endParaRPr lang="zh-CN" altLang="zh-CN" dirty="0"/>
          </a:p>
          <a:p>
            <a:pPr marL="0" indent="0">
              <a:buNone/>
            </a:pPr>
            <a:r>
              <a:rPr lang="en-US" altLang="zh-CN" dirty="0"/>
              <a:t>main()</a:t>
            </a:r>
            <a:endParaRPr lang="zh-CN" altLang="zh-CN" dirty="0"/>
          </a:p>
          <a:p>
            <a:pPr marL="0" indent="0">
              <a:buNone/>
            </a:pPr>
            <a:r>
              <a:rPr lang="en-US" altLang="zh-CN" dirty="0"/>
              <a:t>{ </a:t>
            </a:r>
            <a:r>
              <a:rPr lang="en-US" altLang="zh-CN" dirty="0" err="1" smtClean="0"/>
              <a:t>int</a:t>
            </a:r>
            <a:r>
              <a:rPr lang="en-US" altLang="zh-CN" dirty="0" smtClean="0"/>
              <a:t> </a:t>
            </a:r>
            <a:r>
              <a:rPr lang="en-US" altLang="zh-CN" dirty="0"/>
              <a:t>sum=0,i=1;</a:t>
            </a:r>
            <a:endParaRPr lang="zh-CN" altLang="zh-CN" dirty="0"/>
          </a:p>
          <a:p>
            <a:pPr marL="0" indent="0">
              <a:buNone/>
            </a:pPr>
            <a:r>
              <a:rPr lang="en-US" altLang="zh-CN" dirty="0" smtClean="0"/>
              <a:t>  while(</a:t>
            </a:r>
            <a:r>
              <a:rPr lang="en-US" altLang="zh-CN" dirty="0" err="1" smtClean="0"/>
              <a:t>i</a:t>
            </a:r>
            <a:r>
              <a:rPr lang="en-US" altLang="zh-CN" dirty="0"/>
              <a:t>&lt;=100)</a:t>
            </a:r>
            <a:endParaRPr lang="zh-CN" altLang="zh-CN" dirty="0"/>
          </a:p>
          <a:p>
            <a:pPr marL="0" indent="0">
              <a:buNone/>
            </a:pPr>
            <a:r>
              <a:rPr lang="en-US" altLang="zh-CN" dirty="0" smtClean="0"/>
              <a:t>    {</a:t>
            </a:r>
            <a:endParaRPr lang="zh-CN" altLang="zh-CN" dirty="0"/>
          </a:p>
          <a:p>
            <a:pPr marL="0" indent="0">
              <a:buNone/>
            </a:pPr>
            <a:r>
              <a:rPr lang="en-US" altLang="zh-CN" dirty="0" smtClean="0"/>
              <a:t>      sum=</a:t>
            </a:r>
            <a:r>
              <a:rPr lang="en-US" altLang="zh-CN" dirty="0" err="1" smtClean="0"/>
              <a:t>sum+i</a:t>
            </a:r>
            <a:r>
              <a:rPr lang="en-US" altLang="zh-CN" dirty="0"/>
              <a:t>;</a:t>
            </a:r>
            <a:endParaRPr lang="zh-CN" altLang="zh-CN" dirty="0"/>
          </a:p>
          <a:p>
            <a:pPr marL="0" indent="0">
              <a:buNone/>
            </a:pPr>
            <a:r>
              <a:rPr lang="en-US" altLang="zh-CN" dirty="0" smtClean="0"/>
              <a:t>      </a:t>
            </a:r>
            <a:r>
              <a:rPr lang="en-US" altLang="zh-CN" dirty="0" err="1" smtClean="0"/>
              <a:t>i</a:t>
            </a:r>
            <a:r>
              <a:rPr lang="en-US" altLang="zh-CN" dirty="0"/>
              <a:t>++;</a:t>
            </a:r>
            <a:endParaRPr lang="zh-CN" altLang="zh-CN" dirty="0"/>
          </a:p>
          <a:p>
            <a:pPr marL="0" indent="0">
              <a:buNone/>
            </a:pPr>
            <a:r>
              <a:rPr lang="en-US" altLang="zh-CN" dirty="0" smtClean="0"/>
              <a:t>     }</a:t>
            </a:r>
            <a:endParaRPr lang="zh-CN" altLang="zh-CN" dirty="0"/>
          </a:p>
          <a:p>
            <a:pPr marL="0" indent="0">
              <a:buNone/>
            </a:pPr>
            <a:r>
              <a:rPr lang="en-US" altLang="zh-CN" dirty="0" smtClean="0"/>
              <a:t>  </a:t>
            </a:r>
            <a:r>
              <a:rPr lang="en-US" altLang="zh-CN" dirty="0" err="1" smtClean="0"/>
              <a:t>printf</a:t>
            </a:r>
            <a:r>
              <a:rPr lang="en-US" altLang="zh-CN" dirty="0"/>
              <a:t>("%d\n",sum);  </a:t>
            </a:r>
            <a:endParaRPr lang="zh-CN" altLang="zh-CN" dirty="0"/>
          </a:p>
          <a:p>
            <a:pPr marL="0" indent="0">
              <a:buNone/>
            </a:pPr>
            <a:r>
              <a:rPr lang="en-US" altLang="zh-CN" dirty="0" smtClean="0"/>
              <a:t>  return </a:t>
            </a:r>
            <a:r>
              <a:rPr lang="en-US" altLang="zh-CN" dirty="0"/>
              <a:t>0;</a:t>
            </a:r>
            <a:endParaRPr lang="zh-CN" altLang="zh-CN" dirty="0"/>
          </a:p>
          <a:p>
            <a:pPr marL="0" indent="0">
              <a:buNone/>
            </a:pPr>
            <a:r>
              <a:rPr lang="en-US" altLang="zh-CN" dirty="0"/>
              <a:t>}</a:t>
            </a:r>
            <a:endParaRPr lang="zh-CN" altLang="zh-CN" dirty="0"/>
          </a:p>
          <a:p>
            <a:pPr marL="0" indent="0">
              <a:buNone/>
            </a:pPr>
            <a:endParaRPr lang="zh-CN" altLang="en-US" dirty="0"/>
          </a:p>
        </p:txBody>
      </p:sp>
    </p:spTree>
    <p:extLst>
      <p:ext uri="{BB962C8B-B14F-4D97-AF65-F5344CB8AC3E}">
        <p14:creationId xmlns:p14="http://schemas.microsoft.com/office/powerpoint/2010/main" val="620991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do…while</a:t>
            </a:r>
            <a:r>
              <a:rPr lang="zh-CN" altLang="zh-CN" dirty="0"/>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75873"/>
            <a:ext cx="6447495" cy="4719822"/>
          </a:xfrm>
        </p:spPr>
        <p:txBody>
          <a:bodyPr>
            <a:normAutofit fontScale="62500" lnSpcReduction="20000"/>
          </a:bodyPr>
          <a:lstStyle/>
          <a:p>
            <a:pPr>
              <a:lnSpc>
                <a:spcPct val="170000"/>
              </a:lnSpc>
            </a:pPr>
            <a:r>
              <a:rPr lang="en-US" altLang="zh-CN" dirty="0"/>
              <a:t>do…while</a:t>
            </a:r>
            <a:r>
              <a:rPr lang="zh-CN" altLang="zh-CN" dirty="0"/>
              <a:t>语句的一般</a:t>
            </a:r>
            <a:r>
              <a:rPr lang="zh-CN" altLang="zh-CN" dirty="0" smtClean="0"/>
              <a:t>形式：</a:t>
            </a:r>
            <a:endParaRPr lang="zh-CN" altLang="zh-CN" dirty="0"/>
          </a:p>
          <a:p>
            <a:pPr marL="0" indent="361950">
              <a:lnSpc>
                <a:spcPct val="170000"/>
              </a:lnSpc>
              <a:buNone/>
            </a:pPr>
            <a:r>
              <a:rPr lang="en-US" altLang="zh-CN" dirty="0"/>
              <a:t>do    </a:t>
            </a:r>
            <a:endParaRPr lang="zh-CN" altLang="zh-CN" dirty="0"/>
          </a:p>
          <a:p>
            <a:pPr marL="0" indent="361950">
              <a:lnSpc>
                <a:spcPct val="170000"/>
              </a:lnSpc>
              <a:buNone/>
            </a:pPr>
            <a:r>
              <a:rPr lang="en-US" altLang="zh-CN" dirty="0" smtClean="0"/>
              <a:t>   </a:t>
            </a:r>
            <a:r>
              <a:rPr lang="zh-CN" altLang="zh-CN" dirty="0" smtClean="0"/>
              <a:t>循环体</a:t>
            </a:r>
            <a:endParaRPr lang="zh-CN" altLang="zh-CN" dirty="0"/>
          </a:p>
          <a:p>
            <a:pPr marL="0" indent="361950">
              <a:lnSpc>
                <a:spcPct val="170000"/>
              </a:lnSpc>
              <a:buNone/>
            </a:pPr>
            <a:r>
              <a:rPr lang="en-US" altLang="zh-CN" dirty="0"/>
              <a:t>while(</a:t>
            </a:r>
            <a:r>
              <a:rPr lang="zh-CN" altLang="zh-CN" dirty="0"/>
              <a:t>表达式</a:t>
            </a:r>
            <a:r>
              <a:rPr lang="en-US" altLang="zh-CN" dirty="0" smtClean="0"/>
              <a:t>);</a:t>
            </a:r>
          </a:p>
          <a:p>
            <a:pPr marL="0" indent="361950">
              <a:lnSpc>
                <a:spcPct val="170000"/>
              </a:lnSpc>
              <a:buNone/>
            </a:pPr>
            <a:endParaRPr lang="zh-CN" altLang="zh-CN" dirty="0"/>
          </a:p>
          <a:p>
            <a:pPr>
              <a:lnSpc>
                <a:spcPct val="170000"/>
              </a:lnSpc>
            </a:pPr>
            <a:r>
              <a:rPr lang="zh-CN" altLang="zh-CN" dirty="0" smtClean="0"/>
              <a:t>表达式</a:t>
            </a:r>
            <a:r>
              <a:rPr lang="zh-CN" altLang="en-US" dirty="0" smtClean="0"/>
              <a:t>：</a:t>
            </a:r>
            <a:r>
              <a:rPr lang="zh-CN" altLang="zh-CN" dirty="0" smtClean="0"/>
              <a:t>为</a:t>
            </a:r>
            <a:r>
              <a:rPr lang="zh-CN" altLang="zh-CN" dirty="0"/>
              <a:t>循环控制条件，一般为条件表达式或逻辑表达式。</a:t>
            </a:r>
            <a:endParaRPr lang="en-US" altLang="zh-CN" dirty="0"/>
          </a:p>
          <a:p>
            <a:pPr>
              <a:lnSpc>
                <a:spcPct val="170000"/>
              </a:lnSpc>
            </a:pPr>
            <a:r>
              <a:rPr lang="zh-CN" altLang="zh-CN" dirty="0" smtClean="0"/>
              <a:t>循环体</a:t>
            </a:r>
            <a:r>
              <a:rPr lang="zh-CN" altLang="en-US" dirty="0" smtClean="0"/>
              <a:t>：</a:t>
            </a:r>
            <a:r>
              <a:rPr lang="zh-CN" altLang="zh-CN" dirty="0" smtClean="0"/>
              <a:t>如果</a:t>
            </a:r>
            <a:r>
              <a:rPr lang="zh-CN" altLang="zh-CN" dirty="0"/>
              <a:t>循环体由多条语句构成的，那么循环体必须要加上花括号“</a:t>
            </a:r>
            <a:r>
              <a:rPr lang="en-US" altLang="zh-CN" dirty="0"/>
              <a:t>{}</a:t>
            </a:r>
            <a:r>
              <a:rPr lang="zh-CN" altLang="zh-CN" dirty="0"/>
              <a:t>”构成复合语句</a:t>
            </a:r>
            <a:r>
              <a:rPr lang="zh-CN" altLang="zh-CN" dirty="0" smtClean="0"/>
              <a:t>。</a:t>
            </a:r>
            <a:endParaRPr lang="en-US" altLang="zh-CN" dirty="0" smtClean="0"/>
          </a:p>
          <a:p>
            <a:pPr>
              <a:lnSpc>
                <a:spcPct val="170000"/>
              </a:lnSpc>
            </a:pPr>
            <a:r>
              <a:rPr lang="zh-CN" altLang="en-US" dirty="0" smtClean="0"/>
              <a:t>执行过程</a:t>
            </a:r>
            <a:r>
              <a:rPr lang="zh-CN" altLang="zh-CN" dirty="0" smtClean="0"/>
              <a:t>：</a:t>
            </a:r>
            <a:r>
              <a:rPr lang="zh-CN" altLang="zh-CN" dirty="0"/>
              <a:t>先执行循环体中的语句，然后判断表达式，若表达式的值为非</a:t>
            </a:r>
            <a:r>
              <a:rPr lang="en-US" altLang="zh-CN" dirty="0"/>
              <a:t>0(</a:t>
            </a:r>
            <a:r>
              <a:rPr lang="zh-CN" altLang="zh-CN" dirty="0"/>
              <a:t>满足循环条件</a:t>
            </a:r>
            <a:r>
              <a:rPr lang="en-US" altLang="zh-CN" dirty="0"/>
              <a:t>)</a:t>
            </a:r>
            <a:r>
              <a:rPr lang="zh-CN" altLang="zh-CN" dirty="0"/>
              <a:t>时，执行循环体语句；当表达式的值为</a:t>
            </a:r>
            <a:r>
              <a:rPr lang="en-US" altLang="zh-CN" dirty="0"/>
              <a:t>O</a:t>
            </a:r>
            <a:r>
              <a:rPr lang="zh-CN" altLang="zh-CN" dirty="0"/>
              <a:t>时，退出循环</a:t>
            </a:r>
            <a:r>
              <a:rPr lang="zh-CN" altLang="zh-CN" dirty="0" smtClean="0"/>
              <a:t>。</a:t>
            </a:r>
            <a:endParaRPr lang="en-US" altLang="zh-CN" dirty="0" smtClean="0"/>
          </a:p>
          <a:p>
            <a:pPr>
              <a:lnSpc>
                <a:spcPct val="170000"/>
              </a:lnSpc>
            </a:pPr>
            <a:r>
              <a:rPr lang="en-US" altLang="zh-CN" dirty="0" smtClean="0"/>
              <a:t>do…while</a:t>
            </a:r>
            <a:r>
              <a:rPr lang="zh-CN" altLang="zh-CN" dirty="0"/>
              <a:t>语句控制流程如</a:t>
            </a:r>
            <a:r>
              <a:rPr lang="zh-CN" altLang="zh-CN" dirty="0" smtClean="0"/>
              <a:t>图</a:t>
            </a:r>
            <a:endParaRPr lang="zh-CN" altLang="en-US" dirty="0"/>
          </a:p>
        </p:txBody>
      </p:sp>
      <p:sp>
        <p:nvSpPr>
          <p:cNvPr id="4" name="Rectangle 2"/>
          <p:cNvSpPr>
            <a:spLocks noChangeArrowheads="1"/>
          </p:cNvSpPr>
          <p:nvPr/>
        </p:nvSpPr>
        <p:spPr bwMode="auto">
          <a:xfrm>
            <a:off x="5840083" y="16821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64932153"/>
              </p:ext>
            </p:extLst>
          </p:nvPr>
        </p:nvGraphicFramePr>
        <p:xfrm>
          <a:off x="6986991" y="1647643"/>
          <a:ext cx="4600575" cy="2932982"/>
        </p:xfrm>
        <a:graphic>
          <a:graphicData uri="http://schemas.openxmlformats.org/presentationml/2006/ole">
            <mc:AlternateContent xmlns:mc="http://schemas.openxmlformats.org/markup-compatibility/2006">
              <mc:Choice xmlns:v="urn:schemas-microsoft-com:vml" Requires="v">
                <p:oleObj spid="_x0000_s3161" r:id="rId3" imgW="4600553" imgH="2771775" progId="Visio.Drawing.11">
                  <p:embed/>
                </p:oleObj>
              </mc:Choice>
              <mc:Fallback>
                <p:oleObj r:id="rId3" imgW="4600553" imgH="277177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6991" y="1647643"/>
                        <a:ext cx="4600575" cy="2932982"/>
                      </a:xfrm>
                      <a:prstGeom prst="rect">
                        <a:avLst/>
                      </a:prstGeom>
                      <a:noFill/>
                      <a:extLst/>
                    </p:spPr>
                  </p:pic>
                </p:oleObj>
              </mc:Fallback>
            </mc:AlternateContent>
          </a:graphicData>
        </a:graphic>
      </p:graphicFrame>
    </p:spTree>
    <p:extLst>
      <p:ext uri="{BB962C8B-B14F-4D97-AF65-F5344CB8AC3E}">
        <p14:creationId xmlns:p14="http://schemas.microsoft.com/office/powerpoint/2010/main" val="1286043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55000" lnSpcReduction="20000"/>
          </a:bodyPr>
          <a:lstStyle/>
          <a:p>
            <a:pPr marL="0" indent="0">
              <a:buNone/>
            </a:pPr>
            <a:r>
              <a:rPr lang="zh-CN" altLang="en-US" dirty="0"/>
              <a:t>例</a:t>
            </a:r>
            <a:r>
              <a:rPr lang="en-US" altLang="zh-CN" dirty="0"/>
              <a:t>5.2  </a:t>
            </a:r>
            <a:r>
              <a:rPr lang="zh-CN" altLang="en-US" dirty="0"/>
              <a:t>用</a:t>
            </a:r>
            <a:r>
              <a:rPr lang="en-US" altLang="zh-CN" dirty="0"/>
              <a:t>do…while</a:t>
            </a:r>
            <a:r>
              <a:rPr lang="zh-CN" altLang="en-US" dirty="0"/>
              <a:t>语句计算</a:t>
            </a:r>
            <a:r>
              <a:rPr lang="en-US" altLang="zh-CN" dirty="0"/>
              <a:t>1+2+3+……+100</a:t>
            </a:r>
            <a:r>
              <a:rPr lang="zh-CN" altLang="en-US" dirty="0"/>
              <a:t>之和。</a:t>
            </a:r>
          </a:p>
          <a:p>
            <a:r>
              <a:rPr lang="zh-CN" altLang="en-US" dirty="0"/>
              <a:t>分析：画出用</a:t>
            </a:r>
            <a:r>
              <a:rPr lang="en-US" altLang="zh-CN" dirty="0"/>
              <a:t>do…while</a:t>
            </a:r>
            <a:r>
              <a:rPr lang="zh-CN" altLang="en-US" dirty="0"/>
              <a:t>语句实现本例的流程图，见图</a:t>
            </a:r>
            <a:r>
              <a:rPr lang="en-US" altLang="zh-CN" dirty="0"/>
              <a:t>5.4</a:t>
            </a:r>
            <a:r>
              <a:rPr lang="zh-CN" altLang="en-US" dirty="0"/>
              <a:t>。</a:t>
            </a:r>
          </a:p>
          <a:p>
            <a:pPr marL="0" indent="0">
              <a:buNone/>
            </a:pPr>
            <a:r>
              <a:rPr lang="zh-CN" altLang="en-US" dirty="0"/>
              <a:t> </a:t>
            </a:r>
          </a:p>
          <a:p>
            <a:pPr marL="0" indent="0">
              <a:buNone/>
            </a:pPr>
            <a:r>
              <a:rPr lang="zh-CN" altLang="en-US" dirty="0"/>
              <a:t>源程序代码：</a:t>
            </a:r>
          </a:p>
          <a:p>
            <a:pPr marL="0" indent="0">
              <a:buNone/>
            </a:pPr>
            <a:r>
              <a:rPr lang="en-US" altLang="zh-CN" dirty="0"/>
              <a:t>#include&lt;</a:t>
            </a:r>
            <a:r>
              <a:rPr lang="en-US" altLang="zh-CN" dirty="0" err="1"/>
              <a:t>stdio.h</a:t>
            </a:r>
            <a:r>
              <a:rPr lang="en-US" altLang="zh-CN" dirty="0"/>
              <a:t>&gt;</a:t>
            </a:r>
          </a:p>
          <a:p>
            <a:pPr marL="0" indent="0">
              <a:buNone/>
            </a:pPr>
            <a:r>
              <a:rPr lang="en-US" altLang="zh-CN" dirty="0"/>
              <a:t>main()</a:t>
            </a:r>
          </a:p>
          <a:p>
            <a:pPr marL="0" indent="0">
              <a:buNone/>
            </a:pPr>
            <a:r>
              <a:rPr lang="en-US" altLang="zh-CN" dirty="0"/>
              <a:t>{</a:t>
            </a:r>
          </a:p>
          <a:p>
            <a:pPr marL="0" indent="0">
              <a:buNone/>
            </a:pPr>
            <a:r>
              <a:rPr lang="en-US" altLang="zh-CN" dirty="0"/>
              <a:t> </a:t>
            </a:r>
            <a:r>
              <a:rPr lang="en-US" altLang="zh-CN" dirty="0" err="1"/>
              <a:t>int</a:t>
            </a:r>
            <a:r>
              <a:rPr lang="en-US" altLang="zh-CN" dirty="0"/>
              <a:t> sum=0,i=1;</a:t>
            </a:r>
          </a:p>
          <a:p>
            <a:pPr marL="0" indent="0">
              <a:buNone/>
            </a:pPr>
            <a:r>
              <a:rPr lang="en-US" altLang="zh-CN" dirty="0"/>
              <a:t> do</a:t>
            </a:r>
          </a:p>
          <a:p>
            <a:pPr marL="0" indent="0">
              <a:buNone/>
            </a:pPr>
            <a:r>
              <a:rPr lang="en-US" altLang="zh-CN" dirty="0"/>
              <a:t>{</a:t>
            </a:r>
          </a:p>
          <a:p>
            <a:pPr marL="0" indent="0">
              <a:buNone/>
            </a:pPr>
            <a:r>
              <a:rPr lang="en-US" altLang="zh-CN" dirty="0" smtClean="0"/>
              <a:t>   sum=</a:t>
            </a:r>
            <a:r>
              <a:rPr lang="en-US" altLang="zh-CN" dirty="0" err="1" smtClean="0"/>
              <a:t>sum+i</a:t>
            </a:r>
            <a:r>
              <a:rPr lang="en-US" altLang="zh-CN" dirty="0"/>
              <a:t>;</a:t>
            </a:r>
          </a:p>
          <a:p>
            <a:pPr marL="0" indent="0">
              <a:buNone/>
            </a:pPr>
            <a:r>
              <a:rPr lang="en-US" altLang="zh-CN" dirty="0"/>
              <a:t>   </a:t>
            </a:r>
            <a:r>
              <a:rPr lang="en-US" altLang="zh-CN" dirty="0" err="1"/>
              <a:t>i</a:t>
            </a:r>
            <a:r>
              <a:rPr lang="en-US" altLang="zh-CN" dirty="0"/>
              <a:t>++;</a:t>
            </a:r>
          </a:p>
          <a:p>
            <a:pPr marL="0" indent="0">
              <a:buNone/>
            </a:pPr>
            <a:r>
              <a:rPr lang="en-US" altLang="zh-CN" dirty="0"/>
              <a:t>} while(</a:t>
            </a:r>
            <a:r>
              <a:rPr lang="en-US" altLang="zh-CN" dirty="0" err="1"/>
              <a:t>i</a:t>
            </a:r>
            <a:r>
              <a:rPr lang="en-US" altLang="zh-CN" dirty="0"/>
              <a:t>&lt;=100);</a:t>
            </a:r>
          </a:p>
          <a:p>
            <a:pPr marL="0" indent="0">
              <a:buNone/>
            </a:pPr>
            <a:r>
              <a:rPr lang="en-US" altLang="zh-CN" dirty="0" err="1"/>
              <a:t>printf</a:t>
            </a:r>
            <a:r>
              <a:rPr lang="en-US" altLang="zh-CN" dirty="0"/>
              <a:t>("%d\</a:t>
            </a:r>
            <a:r>
              <a:rPr lang="en-US" altLang="zh-CN" dirty="0" err="1"/>
              <a:t>n",sum</a:t>
            </a:r>
            <a:r>
              <a:rPr lang="en-US" altLang="zh-CN" dirty="0"/>
              <a:t>);  </a:t>
            </a:r>
          </a:p>
          <a:p>
            <a:pPr marL="0" indent="0">
              <a:buNone/>
            </a:pPr>
            <a:r>
              <a:rPr lang="en-US" altLang="zh-CN" dirty="0"/>
              <a:t>return 0;</a:t>
            </a:r>
          </a:p>
          <a:p>
            <a:pPr marL="0" indent="0">
              <a:buNone/>
            </a:pPr>
            <a:r>
              <a:rPr lang="en-US" altLang="zh-CN" dirty="0"/>
              <a:t>}</a:t>
            </a:r>
          </a:p>
          <a:p>
            <a:endParaRPr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72833285"/>
              </p:ext>
            </p:extLst>
          </p:nvPr>
        </p:nvGraphicFramePr>
        <p:xfrm>
          <a:off x="8151962" y="1992702"/>
          <a:ext cx="2447925" cy="2381250"/>
        </p:xfrm>
        <a:graphic>
          <a:graphicData uri="http://schemas.openxmlformats.org/presentationml/2006/ole">
            <mc:AlternateContent xmlns:mc="http://schemas.openxmlformats.org/markup-compatibility/2006">
              <mc:Choice xmlns:v="urn:schemas-microsoft-com:vml" Requires="v">
                <p:oleObj spid="_x0000_s6173" r:id="rId3" imgW="2452849" imgH="2383430" progId="Visio.Drawing.11">
                  <p:embed/>
                </p:oleObj>
              </mc:Choice>
              <mc:Fallback>
                <p:oleObj r:id="rId3" imgW="2452849" imgH="238343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1962" y="1992702"/>
                        <a:ext cx="2447925" cy="2381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96291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5.3  for</a:t>
            </a:r>
            <a:r>
              <a:rPr lang="zh-CN" altLang="zh-CN" b="1" dirty="0" smtClean="0"/>
              <a:t>语句</a:t>
            </a:r>
            <a:endParaRPr lang="zh-CN" altLang="en-US" b="0" i="0" u="none" strike="noStrike" baseline="0" dirty="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19842"/>
            <a:ext cx="11048070" cy="4775853"/>
          </a:xfrm>
        </p:spPr>
        <p:txBody>
          <a:bodyPr>
            <a:normAutofit fontScale="55000" lnSpcReduction="20000"/>
          </a:bodyPr>
          <a:lstStyle/>
          <a:p>
            <a:pPr marL="85725" indent="-85725">
              <a:lnSpc>
                <a:spcPct val="170000"/>
              </a:lnSpc>
            </a:pPr>
            <a:r>
              <a:rPr lang="zh-CN" altLang="zh-CN" dirty="0" smtClean="0"/>
              <a:t>一般形式：</a:t>
            </a:r>
            <a:endParaRPr lang="zh-CN" altLang="zh-CN" dirty="0"/>
          </a:p>
          <a:p>
            <a:pPr marL="0" indent="0">
              <a:lnSpc>
                <a:spcPct val="170000"/>
              </a:lnSpc>
              <a:buNone/>
            </a:pPr>
            <a:r>
              <a:rPr lang="en-US" altLang="zh-CN" dirty="0" smtClean="0"/>
              <a:t>   for</a:t>
            </a:r>
            <a:r>
              <a:rPr lang="en-US" altLang="zh-CN" dirty="0"/>
              <a:t>(</a:t>
            </a:r>
            <a:r>
              <a:rPr lang="zh-CN" altLang="zh-CN" dirty="0"/>
              <a:t>表达式</a:t>
            </a:r>
            <a:r>
              <a:rPr lang="en-US" altLang="zh-CN" dirty="0"/>
              <a:t>1;</a:t>
            </a:r>
            <a:r>
              <a:rPr lang="zh-CN" altLang="zh-CN" dirty="0"/>
              <a:t>表达式</a:t>
            </a:r>
            <a:r>
              <a:rPr lang="en-US" altLang="zh-CN" dirty="0"/>
              <a:t>2;</a:t>
            </a:r>
            <a:r>
              <a:rPr lang="zh-CN" altLang="zh-CN" dirty="0"/>
              <a:t>表达式</a:t>
            </a:r>
            <a:r>
              <a:rPr lang="en-US" altLang="zh-CN" dirty="0"/>
              <a:t>3</a:t>
            </a:r>
            <a:r>
              <a:rPr lang="en-US" altLang="zh-CN" dirty="0" smtClean="0"/>
              <a:t>)</a:t>
            </a:r>
          </a:p>
          <a:p>
            <a:pPr marL="0" indent="0">
              <a:lnSpc>
                <a:spcPct val="170000"/>
              </a:lnSpc>
              <a:buNone/>
            </a:pPr>
            <a:r>
              <a:rPr lang="en-US" altLang="zh-CN" dirty="0"/>
              <a:t> </a:t>
            </a:r>
            <a:r>
              <a:rPr lang="en-US" altLang="zh-CN" dirty="0" smtClean="0"/>
              <a:t>      </a:t>
            </a:r>
            <a:r>
              <a:rPr lang="zh-CN" altLang="en-US" dirty="0" smtClean="0"/>
              <a:t>循环体</a:t>
            </a:r>
            <a:endParaRPr lang="zh-CN" altLang="zh-CN" dirty="0"/>
          </a:p>
          <a:p>
            <a:pPr marL="85725" indent="-85725">
              <a:lnSpc>
                <a:spcPct val="170000"/>
              </a:lnSpc>
            </a:pPr>
            <a:r>
              <a:rPr lang="zh-CN" altLang="en-US" dirty="0" smtClean="0"/>
              <a:t>几个</a:t>
            </a:r>
            <a:r>
              <a:rPr lang="zh-CN" altLang="zh-CN" dirty="0" smtClean="0"/>
              <a:t>表达式</a:t>
            </a:r>
            <a:r>
              <a:rPr lang="zh-CN" altLang="zh-CN" dirty="0"/>
              <a:t>的主要</a:t>
            </a:r>
            <a:r>
              <a:rPr lang="zh-CN" altLang="zh-CN" dirty="0" smtClean="0"/>
              <a:t>作用：</a:t>
            </a:r>
            <a:endParaRPr lang="zh-CN" altLang="zh-CN" dirty="0"/>
          </a:p>
          <a:p>
            <a:pPr>
              <a:lnSpc>
                <a:spcPct val="170000"/>
              </a:lnSpc>
              <a:buFont typeface="Wingdings" panose="05000000000000000000" pitchFamily="2" charset="2"/>
              <a:buChar char="Ø"/>
            </a:pPr>
            <a:r>
              <a:rPr lang="zh-CN" altLang="zh-CN" dirty="0"/>
              <a:t>表达式</a:t>
            </a:r>
            <a:r>
              <a:rPr lang="en-US" altLang="zh-CN" dirty="0"/>
              <a:t>1</a:t>
            </a:r>
            <a:r>
              <a:rPr lang="zh-CN" altLang="zh-CN" dirty="0"/>
              <a:t>：</a:t>
            </a:r>
            <a:r>
              <a:rPr lang="zh-CN" altLang="zh-CN" dirty="0" smtClean="0"/>
              <a:t>设置</a:t>
            </a:r>
            <a:r>
              <a:rPr lang="zh-CN" altLang="en-US" dirty="0" smtClean="0"/>
              <a:t>循环变量</a:t>
            </a:r>
            <a:r>
              <a:rPr lang="zh-CN" altLang="zh-CN" dirty="0" smtClean="0"/>
              <a:t>初始条件</a:t>
            </a:r>
            <a:r>
              <a:rPr lang="zh-CN" altLang="zh-CN" dirty="0"/>
              <a:t>，只执行一次</a:t>
            </a:r>
            <a:r>
              <a:rPr lang="zh-CN" altLang="zh-CN" dirty="0" smtClean="0"/>
              <a:t>。</a:t>
            </a:r>
            <a:endParaRPr lang="zh-CN" altLang="zh-CN" dirty="0"/>
          </a:p>
          <a:p>
            <a:pPr>
              <a:lnSpc>
                <a:spcPct val="170000"/>
              </a:lnSpc>
              <a:buFont typeface="Wingdings" panose="05000000000000000000" pitchFamily="2" charset="2"/>
              <a:buChar char="Ø"/>
            </a:pPr>
            <a:r>
              <a:rPr lang="zh-CN" altLang="zh-CN" dirty="0"/>
              <a:t>表达式</a:t>
            </a:r>
            <a:r>
              <a:rPr lang="en-US" altLang="zh-CN" dirty="0"/>
              <a:t>2</a:t>
            </a:r>
            <a:r>
              <a:rPr lang="zh-CN" altLang="zh-CN" dirty="0" smtClean="0"/>
              <a:t>：循环</a:t>
            </a:r>
            <a:r>
              <a:rPr lang="zh-CN" altLang="zh-CN" dirty="0"/>
              <a:t>条件表达式，用来判断</a:t>
            </a:r>
            <a:r>
              <a:rPr lang="zh-CN" altLang="zh-CN" dirty="0" smtClean="0"/>
              <a:t>是否</a:t>
            </a:r>
            <a:r>
              <a:rPr lang="zh-CN" altLang="zh-CN" dirty="0"/>
              <a:t>继续循环</a:t>
            </a:r>
            <a:r>
              <a:rPr lang="zh-CN" altLang="zh-CN" dirty="0" smtClean="0"/>
              <a:t>。</a:t>
            </a:r>
            <a:endParaRPr lang="zh-CN" altLang="zh-CN" dirty="0"/>
          </a:p>
          <a:p>
            <a:pPr>
              <a:lnSpc>
                <a:spcPct val="170000"/>
              </a:lnSpc>
              <a:buFont typeface="Wingdings" panose="05000000000000000000" pitchFamily="2" charset="2"/>
              <a:buChar char="Ø"/>
            </a:pPr>
            <a:r>
              <a:rPr lang="zh-CN" altLang="zh-CN" dirty="0"/>
              <a:t>表达式</a:t>
            </a:r>
            <a:r>
              <a:rPr lang="en-US" altLang="zh-CN" dirty="0"/>
              <a:t>3</a:t>
            </a:r>
            <a:r>
              <a:rPr lang="zh-CN" altLang="zh-CN" dirty="0" smtClean="0"/>
              <a:t>：改变</a:t>
            </a:r>
            <a:r>
              <a:rPr lang="zh-CN" altLang="zh-CN" dirty="0"/>
              <a:t>循环控制变量的值</a:t>
            </a:r>
            <a:r>
              <a:rPr lang="zh-CN" altLang="zh-CN" dirty="0" smtClean="0"/>
              <a:t>。</a:t>
            </a:r>
            <a:endParaRPr lang="en-US" altLang="zh-CN" dirty="0" smtClean="0"/>
          </a:p>
          <a:p>
            <a:pPr>
              <a:lnSpc>
                <a:spcPct val="170000"/>
              </a:lnSpc>
            </a:pPr>
            <a:r>
              <a:rPr lang="zh-CN" altLang="zh-CN" dirty="0" smtClean="0"/>
              <a:t>循环体</a:t>
            </a:r>
            <a:r>
              <a:rPr lang="zh-CN" altLang="en-US" dirty="0" smtClean="0"/>
              <a:t>：</a:t>
            </a:r>
            <a:endParaRPr lang="en-US" altLang="zh-CN" dirty="0" smtClean="0"/>
          </a:p>
          <a:p>
            <a:pPr>
              <a:lnSpc>
                <a:spcPct val="170000"/>
              </a:lnSpc>
            </a:pPr>
            <a:r>
              <a:rPr lang="zh-CN" altLang="en-US" dirty="0" smtClean="0"/>
              <a:t>执行过程：</a:t>
            </a:r>
            <a:endParaRPr lang="zh-CN" altLang="zh-CN" dirty="0"/>
          </a:p>
          <a:p>
            <a:pPr marL="0" indent="0">
              <a:buNone/>
            </a:pPr>
            <a:r>
              <a:rPr lang="en-US" altLang="zh-CN" dirty="0"/>
              <a:t>(1)</a:t>
            </a:r>
            <a:r>
              <a:rPr lang="zh-CN" altLang="zh-CN" dirty="0"/>
              <a:t>求解表达式</a:t>
            </a:r>
            <a:r>
              <a:rPr lang="en-US" altLang="zh-CN" dirty="0"/>
              <a:t>1</a:t>
            </a:r>
            <a:r>
              <a:rPr lang="zh-CN" altLang="zh-CN" dirty="0" smtClean="0"/>
              <a:t>。。</a:t>
            </a:r>
            <a:endParaRPr lang="zh-CN" altLang="zh-CN" dirty="0"/>
          </a:p>
          <a:p>
            <a:pPr marL="0" indent="0">
              <a:buNone/>
            </a:pPr>
            <a:r>
              <a:rPr lang="en-US" altLang="zh-CN" dirty="0"/>
              <a:t>(2)</a:t>
            </a:r>
            <a:r>
              <a:rPr lang="zh-CN" altLang="zh-CN" dirty="0"/>
              <a:t>求解表达式</a:t>
            </a:r>
            <a:r>
              <a:rPr lang="en-US" altLang="zh-CN" dirty="0"/>
              <a:t>2</a:t>
            </a:r>
            <a:r>
              <a:rPr lang="zh-CN" altLang="zh-CN" dirty="0"/>
              <a:t>，若此条件表达式的值为真</a:t>
            </a:r>
            <a:r>
              <a:rPr lang="en-US" altLang="zh-CN" dirty="0"/>
              <a:t>(</a:t>
            </a:r>
            <a:r>
              <a:rPr lang="zh-CN" altLang="zh-CN" dirty="0"/>
              <a:t>非</a:t>
            </a:r>
            <a:r>
              <a:rPr lang="en-US" altLang="zh-CN" dirty="0"/>
              <a:t>0)</a:t>
            </a:r>
            <a:r>
              <a:rPr lang="zh-CN" altLang="zh-CN" dirty="0"/>
              <a:t>，则执行</a:t>
            </a:r>
            <a:r>
              <a:rPr lang="en-US" altLang="zh-CN" dirty="0"/>
              <a:t>for</a:t>
            </a:r>
            <a:r>
              <a:rPr lang="zh-CN" altLang="zh-CN" dirty="0"/>
              <a:t>语句中的循环体，然后执行第（</a:t>
            </a:r>
            <a:r>
              <a:rPr lang="en-US" altLang="zh-CN" dirty="0"/>
              <a:t>3</a:t>
            </a:r>
            <a:r>
              <a:rPr lang="zh-CN" altLang="zh-CN" dirty="0"/>
              <a:t>）步。若为假</a:t>
            </a:r>
            <a:r>
              <a:rPr lang="en-US" altLang="zh-CN" dirty="0"/>
              <a:t>(0)</a:t>
            </a:r>
            <a:r>
              <a:rPr lang="zh-CN" altLang="zh-CN" dirty="0"/>
              <a:t>，则结束循环语句，转到第</a:t>
            </a:r>
            <a:r>
              <a:rPr lang="en-US" altLang="zh-CN" dirty="0"/>
              <a:t>(5)</a:t>
            </a:r>
            <a:r>
              <a:rPr lang="zh-CN" altLang="zh-CN" dirty="0"/>
              <a:t>步。</a:t>
            </a:r>
          </a:p>
          <a:p>
            <a:pPr marL="0" indent="0">
              <a:buNone/>
            </a:pPr>
            <a:r>
              <a:rPr lang="en-US" altLang="zh-CN" dirty="0" smtClean="0"/>
              <a:t>(</a:t>
            </a:r>
            <a:r>
              <a:rPr lang="en-US" altLang="zh-CN" dirty="0"/>
              <a:t>3)</a:t>
            </a:r>
            <a:r>
              <a:rPr lang="zh-CN" altLang="zh-CN" dirty="0"/>
              <a:t>求解表达式</a:t>
            </a:r>
            <a:r>
              <a:rPr lang="en-US" altLang="zh-CN" dirty="0"/>
              <a:t>3</a:t>
            </a:r>
            <a:r>
              <a:rPr lang="zh-CN" altLang="zh-CN" dirty="0" smtClean="0"/>
              <a:t>。</a:t>
            </a:r>
            <a:endParaRPr lang="zh-CN" altLang="zh-CN" dirty="0"/>
          </a:p>
          <a:p>
            <a:pPr marL="0" indent="0">
              <a:buNone/>
            </a:pPr>
            <a:r>
              <a:rPr lang="en-US" altLang="zh-CN" dirty="0"/>
              <a:t>(4)</a:t>
            </a:r>
            <a:r>
              <a:rPr lang="zh-CN" altLang="zh-CN" dirty="0"/>
              <a:t>转回步骤</a:t>
            </a:r>
            <a:r>
              <a:rPr lang="en-US" altLang="zh-CN" dirty="0"/>
              <a:t>(2)</a:t>
            </a:r>
            <a:r>
              <a:rPr lang="zh-CN" altLang="zh-CN" dirty="0"/>
              <a:t>继续执行。</a:t>
            </a:r>
          </a:p>
          <a:p>
            <a:pPr marL="0" indent="0">
              <a:buNone/>
            </a:pPr>
            <a:r>
              <a:rPr lang="en-US" altLang="zh-CN" dirty="0" smtClean="0"/>
              <a:t>(</a:t>
            </a:r>
            <a:r>
              <a:rPr lang="en-US" altLang="zh-CN" dirty="0"/>
              <a:t>5)</a:t>
            </a:r>
            <a:r>
              <a:rPr lang="zh-CN" altLang="zh-CN" dirty="0"/>
              <a:t>循环结束，执行</a:t>
            </a:r>
            <a:r>
              <a:rPr lang="en-US" altLang="zh-CN" dirty="0"/>
              <a:t>for</a:t>
            </a:r>
            <a:r>
              <a:rPr lang="zh-CN" altLang="zh-CN" dirty="0"/>
              <a:t>语句下面的一个语句。</a:t>
            </a:r>
          </a:p>
          <a:p>
            <a:r>
              <a:rPr lang="zh-CN" altLang="en-US" dirty="0" smtClean="0"/>
              <a:t>流程图</a:t>
            </a:r>
            <a:endParaRPr lang="zh-CN" altLang="zh-CN" dirty="0"/>
          </a:p>
        </p:txBody>
      </p:sp>
      <p:graphicFrame>
        <p:nvGraphicFramePr>
          <p:cNvPr id="4" name="对象 3"/>
          <p:cNvGraphicFramePr>
            <a:graphicFrameLocks noChangeAspect="1"/>
          </p:cNvGraphicFramePr>
          <p:nvPr>
            <p:extLst>
              <p:ext uri="{D42A27DB-BD31-4B8C-83A1-F6EECF244321}">
                <p14:modId xmlns:p14="http://schemas.microsoft.com/office/powerpoint/2010/main" val="2984049933"/>
              </p:ext>
            </p:extLst>
          </p:nvPr>
        </p:nvGraphicFramePr>
        <p:xfrm>
          <a:off x="7056409" y="1088136"/>
          <a:ext cx="4600575" cy="3257550"/>
        </p:xfrm>
        <a:graphic>
          <a:graphicData uri="http://schemas.openxmlformats.org/presentationml/2006/ole">
            <mc:AlternateContent xmlns:mc="http://schemas.openxmlformats.org/markup-compatibility/2006">
              <mc:Choice xmlns:v="urn:schemas-microsoft-com:vml" Requires="v">
                <p:oleObj spid="_x0000_s5154" r:id="rId3" imgW="4600553" imgH="3721636" progId="Visio.Drawing.11">
                  <p:embed/>
                </p:oleObj>
              </mc:Choice>
              <mc:Fallback>
                <p:oleObj r:id="rId3" imgW="4600553" imgH="3721636" progId="Visio.Drawing.11">
                  <p:embed/>
                  <p:pic>
                    <p:nvPicPr>
                      <p:cNvPr id="5"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6409" y="1088136"/>
                        <a:ext cx="4600575" cy="325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59688321"/>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2.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50072C5-DDE0-4258-BA7A-4D4B80DFA632}">
  <ds:schemaRef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dcmitype/"/>
    <ds:schemaRef ds:uri="http://schemas.microsoft.com/office/infopath/2007/PartnerControls"/>
    <ds:schemaRef ds:uri="71af3243-3dd4-4a8d-8c0d-dd76da1f02a5"/>
    <ds:schemaRef ds:uri="16c05727-aa75-4e4a-9b5f-8a80a116589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3539</Words>
  <PresentationFormat>宽屏</PresentationFormat>
  <Paragraphs>370</Paragraphs>
  <Slides>29</Slides>
  <Notes>2</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29</vt:i4>
      </vt:variant>
    </vt:vector>
  </HeadingPairs>
  <TitlesOfParts>
    <vt:vector size="41" baseType="lpstr">
      <vt:lpstr>Microsoft YaHei UI</vt:lpstr>
      <vt:lpstr>宋体</vt:lpstr>
      <vt:lpstr>幼圆</vt:lpstr>
      <vt:lpstr>Arial</vt:lpstr>
      <vt:lpstr>Calibri</vt:lpstr>
      <vt:lpstr>Segoe UI</vt:lpstr>
      <vt:lpstr>Segoe UI Light</vt:lpstr>
      <vt:lpstr>Times New Roman</vt:lpstr>
      <vt:lpstr>Wingdings</vt:lpstr>
      <vt:lpstr>欢迎文档</vt:lpstr>
      <vt:lpstr>Visio.Drawing.11</vt:lpstr>
      <vt:lpstr>Equation.3</vt:lpstr>
      <vt:lpstr>C语言程序设计</vt:lpstr>
      <vt:lpstr>第5章 循环结构程序设计</vt:lpstr>
      <vt:lpstr>PowerPoint 演示文稿</vt:lpstr>
      <vt:lpstr>5.1 while语句</vt:lpstr>
      <vt:lpstr>PowerPoint 演示文稿</vt:lpstr>
      <vt:lpstr>PowerPoint 演示文稿</vt:lpstr>
      <vt:lpstr>5.2 do…while语句</vt:lpstr>
      <vt:lpstr>PowerPoint 演示文稿</vt:lpstr>
      <vt:lpstr>5.3  for语句</vt:lpstr>
      <vt:lpstr>5.3  for语句</vt:lpstr>
      <vt:lpstr>例子：求1+2+3+……+100之和</vt:lpstr>
      <vt:lpstr>PowerPoint 演示文稿</vt:lpstr>
      <vt:lpstr>PowerPoint 演示文稿</vt:lpstr>
      <vt:lpstr>PowerPoint 演示文稿</vt:lpstr>
      <vt:lpstr>PowerPoint 演示文稿</vt:lpstr>
      <vt:lpstr> 5.4  几种循环语句的简单比较</vt:lpstr>
      <vt:lpstr> 5.5  循环的嵌套</vt:lpstr>
      <vt:lpstr>5.6  break、continue语句</vt:lpstr>
      <vt:lpstr>PowerPoint 演示文稿</vt:lpstr>
      <vt:lpstr>PowerPoint 演示文稿</vt:lpstr>
      <vt:lpstr>5.6.2  continue语句</vt:lpstr>
      <vt:lpstr>PowerPoint 演示文稿</vt:lpstr>
      <vt:lpstr>5.7  循环程序举例</vt:lpstr>
      <vt:lpstr>PowerPoint 演示文稿</vt:lpstr>
      <vt:lpstr>例5.6  找出3～1000中的全部素数。</vt:lpstr>
      <vt:lpstr>例5.7  输入正整数n(1≤n≤46)，输出斐波那契(Fibonacci)数列的前n项：1，1，2，3，5，8，13，…，每行输出5个。Fibonacci数列就是满足任一项数字是前两项的和(最开始两项均定义为1)的数列。</vt:lpstr>
      <vt:lpstr>PowerPoint 演示文稿</vt:lpstr>
      <vt:lpstr>PowerPoint 演示文稿</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2024-02-13T08:40:09Z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