
<file path=[Content_Types].xml><?xml version="1.0" encoding="utf-8"?>
<Types xmlns="http://schemas.openxmlformats.org/package/2006/content-types">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4"/>
  </p:sldMasterIdLst>
  <p:notesMasterIdLst>
    <p:notesMasterId r:id="rId49"/>
  </p:notesMasterIdLst>
  <p:handoutMasterIdLst>
    <p:handoutMasterId r:id="rId50"/>
  </p:handoutMasterIdLst>
  <p:sldIdLst>
    <p:sldId id="256" r:id="rId5"/>
    <p:sldId id="283" r:id="rId6"/>
    <p:sldId id="284" r:id="rId7"/>
    <p:sldId id="285" r:id="rId8"/>
    <p:sldId id="286" r:id="rId9"/>
    <p:sldId id="321" r:id="rId10"/>
    <p:sldId id="314" r:id="rId11"/>
    <p:sldId id="287" r:id="rId12"/>
    <p:sldId id="288" r:id="rId13"/>
    <p:sldId id="322" r:id="rId14"/>
    <p:sldId id="289" r:id="rId15"/>
    <p:sldId id="290" r:id="rId16"/>
    <p:sldId id="291" r:id="rId17"/>
    <p:sldId id="293" r:id="rId18"/>
    <p:sldId id="294" r:id="rId19"/>
    <p:sldId id="323" r:id="rId20"/>
    <p:sldId id="295" r:id="rId21"/>
    <p:sldId id="296" r:id="rId22"/>
    <p:sldId id="297" r:id="rId23"/>
    <p:sldId id="298" r:id="rId24"/>
    <p:sldId id="299" r:id="rId25"/>
    <p:sldId id="300" r:id="rId26"/>
    <p:sldId id="301" r:id="rId27"/>
    <p:sldId id="302" r:id="rId28"/>
    <p:sldId id="303" r:id="rId29"/>
    <p:sldId id="304" r:id="rId30"/>
    <p:sldId id="305" r:id="rId31"/>
    <p:sldId id="306" r:id="rId32"/>
    <p:sldId id="307" r:id="rId33"/>
    <p:sldId id="308" r:id="rId34"/>
    <p:sldId id="315" r:id="rId35"/>
    <p:sldId id="309" r:id="rId36"/>
    <p:sldId id="325" r:id="rId37"/>
    <p:sldId id="310" r:id="rId38"/>
    <p:sldId id="311" r:id="rId39"/>
    <p:sldId id="316" r:id="rId40"/>
    <p:sldId id="317" r:id="rId41"/>
    <p:sldId id="318" r:id="rId42"/>
    <p:sldId id="319" r:id="rId43"/>
    <p:sldId id="320" r:id="rId44"/>
    <p:sldId id="312" r:id="rId45"/>
    <p:sldId id="324" r:id="rId46"/>
    <p:sldId id="313" r:id="rId47"/>
    <p:sldId id="282" r:id="rId48"/>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欢迎" id="{E75E278A-FF0E-49A4-B170-79828D63BBAD}">
          <p14:sldIdLst>
            <p14:sldId id="256"/>
          </p14:sldIdLst>
        </p14:section>
        <p14:section name="设计、平滑、添加注释、协作、操作说明搜索" id="{B9B51309-D148-4332-87C2-07BE32FBCA3B}">
          <p14:sldIdLst>
            <p14:sldId id="283"/>
            <p14:sldId id="284"/>
            <p14:sldId id="285"/>
            <p14:sldId id="286"/>
            <p14:sldId id="321"/>
            <p14:sldId id="314"/>
            <p14:sldId id="287"/>
            <p14:sldId id="288"/>
            <p14:sldId id="322"/>
            <p14:sldId id="289"/>
            <p14:sldId id="290"/>
            <p14:sldId id="291"/>
            <p14:sldId id="293"/>
            <p14:sldId id="294"/>
            <p14:sldId id="323"/>
            <p14:sldId id="295"/>
            <p14:sldId id="296"/>
            <p14:sldId id="297"/>
            <p14:sldId id="298"/>
            <p14:sldId id="299"/>
            <p14:sldId id="300"/>
            <p14:sldId id="301"/>
            <p14:sldId id="302"/>
            <p14:sldId id="303"/>
            <p14:sldId id="304"/>
            <p14:sldId id="305"/>
            <p14:sldId id="306"/>
            <p14:sldId id="307"/>
            <p14:sldId id="308"/>
            <p14:sldId id="315"/>
            <p14:sldId id="309"/>
            <p14:sldId id="325"/>
            <p14:sldId id="310"/>
            <p14:sldId id="311"/>
            <p14:sldId id="316"/>
            <p14:sldId id="317"/>
            <p14:sldId id="318"/>
            <p14:sldId id="319"/>
            <p14:sldId id="320"/>
            <p14:sldId id="312"/>
            <p14:sldId id="324"/>
            <p14:sldId id="313"/>
          </p14:sldIdLst>
        </p14:section>
        <p14:section name="了解详细信息" id="{2CC34DB2-6590-42C0-AD4B-A04C6060184E}">
          <p14:sldIdLst>
            <p14:sldId id="28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4726"/>
    <a:srgbClr val="404040"/>
    <a:srgbClr val="FF9B45"/>
    <a:srgbClr val="DD462F"/>
    <a:srgbClr val="F8CFB6"/>
    <a:srgbClr val="F8CAB6"/>
    <a:srgbClr val="923922"/>
    <a:srgbClr val="F5F5F5"/>
    <a:srgbClr val="F2F2F2"/>
    <a:srgbClr val="D2B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241" autoAdjust="0"/>
  </p:normalViewPr>
  <p:slideViewPr>
    <p:cSldViewPr snapToGrid="0">
      <p:cViewPr varScale="1">
        <p:scale>
          <a:sx n="111" d="100"/>
          <a:sy n="111" d="100"/>
        </p:scale>
        <p:origin x="510" y="10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7" d="100"/>
          <a:sy n="77" d="100"/>
        </p:scale>
        <p:origin x="4014"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8DCC1CE-327E-4905-BC7C-3C0AE3B60D6C}" type="datetime1">
              <a:rPr lang="zh-CN" altLang="en-US" smtClean="0">
                <a:latin typeface="Microsoft YaHei UI" panose="020B0503020204020204" pitchFamily="34" charset="-122"/>
                <a:ea typeface="Microsoft YaHei UI" panose="020B0503020204020204" pitchFamily="34" charset="-122"/>
              </a:rPr>
              <a:t>2024/2/14</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9C679768-A2FC-4D08-91F6-8DCE6C566B36}" type="slidenum">
              <a:rPr lang="en-US" altLang="zh-CN" smtClean="0">
                <a:latin typeface="Microsoft YaHei UI" panose="020B0503020204020204" pitchFamily="34" charset="-122"/>
                <a:ea typeface="Microsoft YaHei UI" panose="020B0503020204020204" pitchFamily="34" charset="-122"/>
              </a:rPr>
              <a:t>‹#›</a:t>
            </a:fld>
            <a:endParaRPr lang="zh-CN" altLang="en-US">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8302551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56F2ECAB-FF34-48C3-94CF-D49698A33E3C}" type="datetime1">
              <a:rPr lang="zh-CN" altLang="en-US" smtClean="0"/>
              <a:pPr/>
              <a:t>2024/2/14</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F61EA0F-A667-4B49-8422-0062BC55E249}" type="slidenum">
              <a:rPr lang="en-US" altLang="zh-CN" smtClean="0"/>
              <a:pPr/>
              <a:t>‹#›</a:t>
            </a:fld>
            <a:endParaRPr lang="zh-CN" altLang="en-US"/>
          </a:p>
        </p:txBody>
      </p:sp>
    </p:spTree>
    <p:extLst>
      <p:ext uri="{BB962C8B-B14F-4D97-AF65-F5344CB8AC3E}">
        <p14:creationId xmlns:p14="http://schemas.microsoft.com/office/powerpoint/2010/main" val="3381910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4" name="幻灯片编号占位符 3"/>
          <p:cNvSpPr>
            <a:spLocks noGrp="1"/>
          </p:cNvSpPr>
          <p:nvPr>
            <p:ph type="sldNum" sz="quarter" idx="10"/>
          </p:nvPr>
        </p:nvSpPr>
        <p:spPr/>
        <p:txBody>
          <a:bodyPr rtlCol="0"/>
          <a:lstStyle/>
          <a:p>
            <a:pPr rtl="0"/>
            <a:fld id="{DF61EA0F-A667-4B49-8422-0062BC55E249}" type="slidenum">
              <a:rPr lang="en-US" altLang="zh-CN" smtClean="0"/>
              <a:t>1</a:t>
            </a:fld>
            <a:endParaRPr lang="zh-CN" altLang="en-US"/>
          </a:p>
        </p:txBody>
      </p:sp>
    </p:spTree>
    <p:extLst>
      <p:ext uri="{BB962C8B-B14F-4D97-AF65-F5344CB8AC3E}">
        <p14:creationId xmlns:p14="http://schemas.microsoft.com/office/powerpoint/2010/main" val="1011769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p>
            <a:pPr rtl="0"/>
            <a:r>
              <a:rPr lang="zh-CN" altLang="en-US" noProof="0" dirty="0">
                <a:latin typeface="Microsoft YaHei UI" panose="020B0503020204020204" pitchFamily="34" charset="-122"/>
                <a:ea typeface="Microsoft YaHei UI" panose="020B0503020204020204" pitchFamily="34" charset="-122"/>
              </a:rPr>
              <a:t>在“幻灯片放映”模式下，选择箭头访问相应链接。</a:t>
            </a:r>
          </a:p>
        </p:txBody>
      </p:sp>
      <p:sp>
        <p:nvSpPr>
          <p:cNvPr id="4" name="灯片编号占位符 3"/>
          <p:cNvSpPr>
            <a:spLocks noGrp="1"/>
          </p:cNvSpPr>
          <p:nvPr>
            <p:ph type="sldNum" sz="quarter" idx="10"/>
          </p:nvPr>
        </p:nvSpPr>
        <p:spPr/>
        <p:txBody>
          <a:bodyPr rtlCol="0"/>
          <a:lstStyle/>
          <a:p>
            <a:pPr rtl="0"/>
            <a:fld id="{DF61EA0F-A667-4B49-8422-0062BC55E249}" type="slidenum">
              <a:rPr lang="en-US" altLang="zh-CN" smtClean="0"/>
              <a:t>44</a:t>
            </a:fld>
            <a:endParaRPr lang="zh-CN" altLang="en-US"/>
          </a:p>
        </p:txBody>
      </p:sp>
    </p:spTree>
    <p:extLst>
      <p:ext uri="{BB962C8B-B14F-4D97-AF65-F5344CB8AC3E}">
        <p14:creationId xmlns:p14="http://schemas.microsoft.com/office/powerpoint/2010/main" val="3421780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长方形 6"/>
          <p:cNvSpPr/>
          <p:nvPr userDrawn="1"/>
        </p:nvSpPr>
        <p:spPr bwMode="blackWhite">
          <a:xfrm>
            <a:off x="254950" y="262784"/>
            <a:ext cx="11682101" cy="633243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Tree>
    <p:extLst>
      <p:ext uri="{BB962C8B-B14F-4D97-AF65-F5344CB8AC3E}">
        <p14:creationId xmlns:p14="http://schemas.microsoft.com/office/powerpoint/2010/main" val="1718549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9" name="矩形 8"/>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rtl="0"/>
            <a:endParaRPr lang="zh-CN" altLang="en-US" sz="1800" noProof="0">
              <a:latin typeface="Microsoft YaHei UI" panose="020B0503020204020204" pitchFamily="34" charset="-122"/>
              <a:ea typeface="Microsoft YaHei UI" panose="020B0503020204020204" pitchFamily="34" charset="-122"/>
            </a:endParaRPr>
          </a:p>
        </p:txBody>
      </p:sp>
      <p:cxnSp>
        <p:nvCxnSpPr>
          <p:cNvPr id="12" name="直接连接符​ 11"/>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a:xfrm>
            <a:off x="521207" y="448056"/>
            <a:ext cx="6877119" cy="640080"/>
          </a:xfrm>
        </p:spPr>
        <p:txBody>
          <a:bodyPr rtlCol="0" anchor="b" anchorCtr="0">
            <a:normAutofit/>
          </a:bodyPr>
          <a:lstStyle>
            <a:lvl1pPr>
              <a:defRPr sz="2800">
                <a:solidFill>
                  <a:schemeClr val="bg2">
                    <a:lumMod val="25000"/>
                  </a:schemeClr>
                </a:solidFill>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
        <p:nvSpPr>
          <p:cNvPr id="3" name="内容占位符 2"/>
          <p:cNvSpPr>
            <a:spLocks noGrp="1"/>
          </p:cNvSpPr>
          <p:nvPr>
            <p:ph sz="quarter" idx="10"/>
          </p:nvPr>
        </p:nvSpPr>
        <p:spPr>
          <a:xfrm>
            <a:off x="539496" y="1435607"/>
            <a:ext cx="11193880" cy="4660087"/>
          </a:xfrm>
        </p:spPr>
        <p:txBody>
          <a:bodyPr vert="horz" lIns="91440" tIns="45720" rIns="91440" bIns="45720" rtlCol="0">
            <a:normAutofit/>
          </a:bodyPr>
          <a:lstStyle>
            <a:lvl1pPr>
              <a:defRPr lang="en-US" sz="1200" smtClean="0">
                <a:solidFill>
                  <a:schemeClr val="tx1">
                    <a:lumMod val="75000"/>
                    <a:lumOff val="25000"/>
                  </a:schemeClr>
                </a:solidFill>
                <a:latin typeface="Microsoft YaHei UI" panose="020B0503020204020204" pitchFamily="34" charset="-122"/>
                <a:ea typeface="Microsoft YaHei UI" panose="020B0503020204020204" pitchFamily="34" charset="-122"/>
              </a:defRPr>
            </a:lvl1pPr>
            <a:lvl2pPr>
              <a:defRPr lang="en-US" sz="1200" smtClean="0">
                <a:solidFill>
                  <a:schemeClr val="tx1">
                    <a:lumMod val="75000"/>
                    <a:lumOff val="25000"/>
                  </a:schemeClr>
                </a:solidFill>
                <a:latin typeface="Microsoft YaHei UI" panose="020B0503020204020204" pitchFamily="34" charset="-122"/>
                <a:ea typeface="Microsoft YaHei UI" panose="020B0503020204020204" pitchFamily="34" charset="-122"/>
              </a:defRPr>
            </a:lvl2pPr>
            <a:lvl3pPr>
              <a:defRPr lang="en-US" sz="1200" smtClean="0">
                <a:solidFill>
                  <a:schemeClr val="tx1">
                    <a:lumMod val="75000"/>
                    <a:lumOff val="25000"/>
                  </a:schemeClr>
                </a:solidFill>
                <a:latin typeface="Microsoft YaHei UI" panose="020B0503020204020204" pitchFamily="34" charset="-122"/>
                <a:ea typeface="Microsoft YaHei UI" panose="020B0503020204020204" pitchFamily="34" charset="-122"/>
              </a:defRPr>
            </a:lvl3pPr>
            <a:lvl4pPr>
              <a:defRPr lang="en-US" sz="1200" smtClean="0">
                <a:solidFill>
                  <a:schemeClr val="tx1">
                    <a:lumMod val="75000"/>
                    <a:lumOff val="25000"/>
                  </a:schemeClr>
                </a:solidFill>
                <a:latin typeface="Microsoft YaHei UI" panose="020B0503020204020204" pitchFamily="34" charset="-122"/>
                <a:ea typeface="Microsoft YaHei UI" panose="020B0503020204020204" pitchFamily="34" charset="-122"/>
              </a:defRPr>
            </a:lvl4pPr>
            <a:lvl5pPr>
              <a:defRPr lang="en-US" sz="1200">
                <a:solidFill>
                  <a:schemeClr val="tx1">
                    <a:lumMod val="75000"/>
                    <a:lumOff val="25000"/>
                  </a:schemeClr>
                </a:solidFill>
                <a:latin typeface="Microsoft YaHei UI" panose="020B0503020204020204" pitchFamily="34" charset="-122"/>
                <a:ea typeface="Microsoft YaHei UI" panose="020B0503020204020204" pitchFamily="34" charset="-122"/>
              </a:defRPr>
            </a:lvl5pPr>
          </a:lstStyle>
          <a:p>
            <a:pPr marL="0" lvl="0" indent="0" rtl="0">
              <a:lnSpc>
                <a:spcPct val="150000"/>
              </a:lnSpc>
              <a:spcBef>
                <a:spcPts val="1000"/>
              </a:spcBef>
              <a:spcAft>
                <a:spcPts val="1200"/>
              </a:spcAft>
              <a:buNone/>
            </a:pPr>
            <a:r>
              <a:rPr lang="zh-CN" altLang="en-US" noProof="0" smtClean="0"/>
              <a:t>编辑母版文本样式</a:t>
            </a:r>
          </a:p>
          <a:p>
            <a:pPr marL="0" lvl="1" indent="0" rtl="0">
              <a:lnSpc>
                <a:spcPct val="150000"/>
              </a:lnSpc>
              <a:spcBef>
                <a:spcPts val="1000"/>
              </a:spcBef>
              <a:spcAft>
                <a:spcPts val="1200"/>
              </a:spcAft>
              <a:buNone/>
            </a:pPr>
            <a:r>
              <a:rPr lang="zh-CN" altLang="en-US" noProof="0" smtClean="0"/>
              <a:t>第二级</a:t>
            </a:r>
          </a:p>
          <a:p>
            <a:pPr marL="0" lvl="2" indent="0" rtl="0">
              <a:lnSpc>
                <a:spcPct val="150000"/>
              </a:lnSpc>
              <a:spcBef>
                <a:spcPts val="1000"/>
              </a:spcBef>
              <a:spcAft>
                <a:spcPts val="1200"/>
              </a:spcAft>
              <a:buNone/>
            </a:pPr>
            <a:r>
              <a:rPr lang="zh-CN" altLang="en-US" noProof="0" smtClean="0"/>
              <a:t>第三级</a:t>
            </a:r>
          </a:p>
          <a:p>
            <a:pPr marL="0" lvl="3" indent="0" rtl="0">
              <a:lnSpc>
                <a:spcPct val="150000"/>
              </a:lnSpc>
              <a:spcBef>
                <a:spcPts val="1000"/>
              </a:spcBef>
              <a:spcAft>
                <a:spcPts val="1200"/>
              </a:spcAft>
              <a:buNone/>
            </a:pPr>
            <a:r>
              <a:rPr lang="zh-CN" altLang="en-US" noProof="0" smtClean="0"/>
              <a:t>第四级</a:t>
            </a:r>
          </a:p>
          <a:p>
            <a:pPr marL="0" lvl="4" indent="0" rtl="0">
              <a:lnSpc>
                <a:spcPct val="150000"/>
              </a:lnSpc>
              <a:spcBef>
                <a:spcPts val="1000"/>
              </a:spcBef>
              <a:spcAft>
                <a:spcPts val="1200"/>
              </a:spcAft>
              <a:buNone/>
            </a:pPr>
            <a:r>
              <a:rPr lang="zh-CN" altLang="en-US" noProof="0" smtClean="0"/>
              <a:t>第五级</a:t>
            </a:r>
            <a:endParaRPr lang="zh-CN" altLang="en-US" noProof="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3CF7612A-7C7D-41EF-9275-BA82F6A6A076}" type="datetime1">
              <a:rPr lang="zh-CN" altLang="en-US" smtClean="0"/>
              <a:t>2024/2/14</a:t>
            </a:fld>
            <a:endParaRPr lang="zh-CN" altLang="en-US"/>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endParaRPr lang="zh-CN" altLang="en-US"/>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9860EDB8-5305-433F-BE41-D7A86D811DB3}" type="slidenum">
              <a:rPr lang="en-US" altLang="zh-CN" smtClean="0"/>
              <a:pPr/>
              <a:t>‹#›</a:t>
            </a:fld>
            <a:endParaRPr lang="zh-CN" altLang="en-US"/>
          </a:p>
        </p:txBody>
      </p:sp>
    </p:spTree>
    <p:extLst>
      <p:ext uri="{BB962C8B-B14F-4D97-AF65-F5344CB8AC3E}">
        <p14:creationId xmlns:p14="http://schemas.microsoft.com/office/powerpoint/2010/main" val="2185836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长方形 8"/>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10" name="矩形 9"/>
          <p:cNvSpPr/>
          <p:nvPr userDrawn="1"/>
        </p:nvSpPr>
        <p:spPr bwMode="blackWhite">
          <a:xfrm>
            <a:off x="254950" y="262784"/>
            <a:ext cx="11682101" cy="207264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 1"/>
          <p:cNvSpPr>
            <a:spLocks noGrp="1"/>
          </p:cNvSpPr>
          <p:nvPr>
            <p:ph type="title"/>
          </p:nvPr>
        </p:nvSpPr>
        <p:spPr>
          <a:xfrm>
            <a:off x="521208" y="1536192"/>
            <a:ext cx="6876288" cy="640080"/>
          </a:xfrm>
        </p:spPr>
        <p:txBody>
          <a:bodyPr rtlCol="0">
            <a:normAutofit/>
          </a:bodyPr>
          <a:lstStyle>
            <a:lvl1pPr>
              <a:defRPr sz="3600">
                <a:solidFill>
                  <a:schemeClr val="bg1"/>
                </a:solidFill>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
        <p:nvSpPr>
          <p:cNvPr id="7" name="内容占位符 6"/>
          <p:cNvSpPr>
            <a:spLocks noGrp="1"/>
          </p:cNvSpPr>
          <p:nvPr>
            <p:ph sz="quarter" idx="13"/>
          </p:nvPr>
        </p:nvSpPr>
        <p:spPr>
          <a:xfrm>
            <a:off x="539495" y="2560320"/>
            <a:ext cx="11397555" cy="3977640"/>
          </a:xfrm>
        </p:spPr>
        <p:txBody>
          <a:bodyPr vert="horz" lIns="91440" tIns="45720" rIns="91440" bIns="45720" rtlCol="0">
            <a:normAutofit/>
          </a:bodyPr>
          <a:lstStyle>
            <a:lvl1pPr>
              <a:defRPr lang="en-US" sz="2400" smtClean="0">
                <a:solidFill>
                  <a:schemeClr val="tx1">
                    <a:lumMod val="75000"/>
                    <a:lumOff val="25000"/>
                  </a:schemeClr>
                </a:solidFill>
                <a:latin typeface="Microsoft YaHei UI" panose="020B0503020204020204" pitchFamily="34" charset="-122"/>
                <a:ea typeface="Microsoft YaHei UI" panose="020B0503020204020204" pitchFamily="34" charset="-122"/>
              </a:defRPr>
            </a:lvl1pPr>
            <a:lvl2pPr>
              <a:defRPr lang="en-US" sz="12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2pPr>
            <a:lvl3pPr>
              <a:defRPr lang="en-US" sz="12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3pPr>
            <a:lvl4pPr>
              <a:defRPr lang="en-US" sz="12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4pPr>
            <a:lvl5pPr>
              <a:defRPr lang="en-US" sz="1200" dirty="0">
                <a:solidFill>
                  <a:schemeClr val="tx1">
                    <a:lumMod val="75000"/>
                    <a:lumOff val="25000"/>
                  </a:schemeClr>
                </a:solidFill>
                <a:latin typeface="Microsoft YaHei UI" panose="020B0503020204020204" pitchFamily="34" charset="-122"/>
                <a:ea typeface="Microsoft YaHei UI" panose="020B0503020204020204" pitchFamily="34" charset="-122"/>
              </a:defRPr>
            </a:lvl5pPr>
          </a:lstStyle>
          <a:p>
            <a:pPr marL="0" lvl="0" indent="0" rtl="0">
              <a:lnSpc>
                <a:spcPct val="150000"/>
              </a:lnSpc>
              <a:spcBef>
                <a:spcPts val="1000"/>
              </a:spcBef>
              <a:spcAft>
                <a:spcPts val="1200"/>
              </a:spcAft>
              <a:buNone/>
            </a:pPr>
            <a:r>
              <a:rPr lang="zh-CN" altLang="en-US" noProof="0" smtClean="0"/>
              <a:t>编辑母版文本样式</a:t>
            </a:r>
          </a:p>
          <a:p>
            <a:pPr marL="0" lvl="1" indent="0" rtl="0">
              <a:lnSpc>
                <a:spcPct val="150000"/>
              </a:lnSpc>
              <a:spcBef>
                <a:spcPts val="1000"/>
              </a:spcBef>
              <a:spcAft>
                <a:spcPts val="1200"/>
              </a:spcAft>
              <a:buNone/>
            </a:pPr>
            <a:r>
              <a:rPr lang="zh-CN" altLang="en-US" noProof="0" smtClean="0"/>
              <a:t>第二级</a:t>
            </a:r>
          </a:p>
          <a:p>
            <a:pPr marL="0" lvl="2" indent="0" rtl="0">
              <a:lnSpc>
                <a:spcPct val="150000"/>
              </a:lnSpc>
              <a:spcBef>
                <a:spcPts val="1000"/>
              </a:spcBef>
              <a:spcAft>
                <a:spcPts val="1200"/>
              </a:spcAft>
              <a:buNone/>
            </a:pPr>
            <a:r>
              <a:rPr lang="zh-CN" altLang="en-US" noProof="0" smtClean="0"/>
              <a:t>第三级</a:t>
            </a:r>
          </a:p>
          <a:p>
            <a:pPr marL="0" lvl="3" indent="0" rtl="0">
              <a:lnSpc>
                <a:spcPct val="150000"/>
              </a:lnSpc>
              <a:spcBef>
                <a:spcPts val="1000"/>
              </a:spcBef>
              <a:spcAft>
                <a:spcPts val="1200"/>
              </a:spcAft>
              <a:buNone/>
            </a:pPr>
            <a:r>
              <a:rPr lang="zh-CN" altLang="en-US" noProof="0" smtClean="0"/>
              <a:t>第四级</a:t>
            </a:r>
          </a:p>
          <a:p>
            <a:pPr marL="0" lvl="4" indent="0" rtl="0">
              <a:lnSpc>
                <a:spcPct val="150000"/>
              </a:lnSpc>
              <a:spcBef>
                <a:spcPts val="1000"/>
              </a:spcBef>
              <a:spcAft>
                <a:spcPts val="1200"/>
              </a:spcAft>
              <a:buNone/>
            </a:pPr>
            <a:r>
              <a:rPr lang="zh-CN" altLang="en-US" noProof="0" smtClean="0"/>
              <a:t>第五级</a:t>
            </a:r>
            <a:endParaRPr lang="zh-CN" altLang="en-US" noProof="0"/>
          </a:p>
        </p:txBody>
      </p:sp>
    </p:spTree>
    <p:extLst>
      <p:ext uri="{BB962C8B-B14F-4D97-AF65-F5344CB8AC3E}">
        <p14:creationId xmlns:p14="http://schemas.microsoft.com/office/powerpoint/2010/main" val="1335655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216C84B-7789-4A2C-BC56-4786A556ADB6}" type="datetimeFigureOut">
              <a:rPr lang="zh-CN" altLang="en-US" smtClean="0"/>
              <a:t>2024/2/14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C95A5F-FB14-4BFB-8D70-9D399C640CCD}" type="slidenum">
              <a:rPr lang="zh-CN" altLang="en-US" smtClean="0"/>
              <a:t>‹#›</a:t>
            </a:fld>
            <a:endParaRPr lang="zh-CN" altLang="en-US"/>
          </a:p>
        </p:txBody>
      </p:sp>
    </p:spTree>
    <p:extLst>
      <p:ext uri="{BB962C8B-B14F-4D97-AF65-F5344CB8AC3E}">
        <p14:creationId xmlns:p14="http://schemas.microsoft.com/office/powerpoint/2010/main" val="7802876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占位符 1"/>
          <p:cNvSpPr>
            <a:spLocks noGrp="1"/>
          </p:cNvSpPr>
          <p:nvPr>
            <p:ph type="title"/>
          </p:nvPr>
        </p:nvSpPr>
        <p:spPr>
          <a:xfrm>
            <a:off x="521208" y="448056"/>
            <a:ext cx="11066358" cy="640080"/>
          </a:xfrm>
          <a:prstGeom prst="rect">
            <a:avLst/>
          </a:prstGeom>
        </p:spPr>
        <p:txBody>
          <a:bodyPr vert="horz" lIns="91440" tIns="45720" rIns="91440" bIns="45720" rtlCol="0" anchor="b" anchorCtr="0">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539496" y="1375873"/>
            <a:ext cx="11048070" cy="4719822"/>
          </a:xfrm>
          <a:prstGeom prst="rect">
            <a:avLst/>
          </a:prstGeom>
        </p:spPr>
        <p:txBody>
          <a:bodyPr vert="horz" lIns="91440" tIns="45720" rIns="91440" bIns="45720" rtlCol="0">
            <a:normAutofit/>
          </a:bodyPr>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03B070BE-7F39-4CFE-B298-8B89566852DF}" type="datetime1">
              <a:rPr lang="zh-CN" altLang="en-US" smtClean="0"/>
              <a:t>2024/2/14</a:t>
            </a:fld>
            <a:endParaRPr lang="zh-CN" altLang="en-US" dirty="0"/>
          </a:p>
        </p:txBody>
      </p:sp>
      <p:sp>
        <p:nvSpPr>
          <p:cNvPr id="5"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375904"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9860EDB8-5305-433F-BE41-D7A86D811DB3}" type="slidenum">
              <a:rPr lang="en-US" altLang="zh-CN" smtClean="0"/>
              <a:pPr/>
              <a:t>‹#›</a:t>
            </a:fld>
            <a:endParaRPr lang="zh-CN" altLang="en-US"/>
          </a:p>
        </p:txBody>
      </p:sp>
      <p:cxnSp>
        <p:nvCxnSpPr>
          <p:cNvPr id="8" name="直接连接符 7"/>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6754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sldNum="0" hdr="0" ftr="0" dt="0"/>
  <p:txStyles>
    <p:titleStyle>
      <a:lvl1pPr algn="l" defTabSz="914400" rtl="0" eaLnBrk="1" latinLnBrk="0" hangingPunct="1">
        <a:spcBef>
          <a:spcPct val="0"/>
        </a:spcBef>
        <a:buNone/>
        <a:defRPr sz="28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3.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4.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64324"/>
            <a:ext cx="10515600" cy="2387600"/>
          </a:xfrm>
        </p:spPr>
        <p:txBody>
          <a:bodyPr rtlCol="0" anchor="ctr" anchorCtr="0">
            <a:normAutofit/>
          </a:bodyPr>
          <a:lstStyle/>
          <a:p>
            <a:pPr rtl="0"/>
            <a:r>
              <a:rPr lang="en-US" altLang="zh-CN" sz="4800" dirty="0" smtClean="0">
                <a:solidFill>
                  <a:schemeClr val="bg1"/>
                </a:solidFill>
              </a:rPr>
              <a:t>C</a:t>
            </a:r>
            <a:r>
              <a:rPr lang="zh-CN" altLang="en-US" sz="4800" dirty="0" smtClean="0">
                <a:solidFill>
                  <a:schemeClr val="bg1"/>
                </a:solidFill>
              </a:rPr>
              <a:t>语言程序设计</a:t>
            </a:r>
            <a:endParaRPr lang="en-US" altLang="zh-CN" sz="4800" dirty="0">
              <a:solidFill>
                <a:schemeClr val="bg1"/>
              </a:solidFill>
            </a:endParaRPr>
          </a:p>
        </p:txBody>
      </p:sp>
      <p:sp>
        <p:nvSpPr>
          <p:cNvPr id="3" name="副标题 2"/>
          <p:cNvSpPr>
            <a:spLocks noGrp="1"/>
          </p:cNvSpPr>
          <p:nvPr>
            <p:ph type="subTitle" idx="4294967295"/>
          </p:nvPr>
        </p:nvSpPr>
        <p:spPr>
          <a:xfrm>
            <a:off x="838200" y="3551924"/>
            <a:ext cx="9582736" cy="1137793"/>
          </a:xfrm>
        </p:spPr>
        <p:txBody>
          <a:bodyPr rtlCol="0">
            <a:normAutofit/>
          </a:bodyPr>
          <a:lstStyle/>
          <a:p>
            <a:pPr marL="0" indent="0">
              <a:buNone/>
            </a:pPr>
            <a:r>
              <a:rPr lang="zh-CN" altLang="en-US" sz="2400" dirty="0" smtClean="0">
                <a:solidFill>
                  <a:schemeClr val="bg1"/>
                </a:solidFill>
              </a:rPr>
              <a:t>第</a:t>
            </a:r>
            <a:r>
              <a:rPr lang="en-US" altLang="zh-CN" sz="2400" dirty="0" smtClean="0">
                <a:solidFill>
                  <a:schemeClr val="bg1"/>
                </a:solidFill>
              </a:rPr>
              <a:t>6</a:t>
            </a:r>
            <a:r>
              <a:rPr lang="zh-CN" altLang="en-US" dirty="0" smtClean="0">
                <a:solidFill>
                  <a:schemeClr val="bg1"/>
                </a:solidFill>
              </a:rPr>
              <a:t>章  数组</a:t>
            </a:r>
            <a:endParaRPr lang="zh-CN" altLang="en-US" sz="2400" dirty="0">
              <a:solidFill>
                <a:schemeClr val="bg1"/>
              </a:solidFill>
            </a:endParaRPr>
          </a:p>
        </p:txBody>
      </p:sp>
    </p:spTree>
    <p:extLst>
      <p:ext uri="{BB962C8B-B14F-4D97-AF65-F5344CB8AC3E}">
        <p14:creationId xmlns:p14="http://schemas.microsoft.com/office/powerpoint/2010/main" val="2471807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6.1.3 </a:t>
            </a:r>
            <a:r>
              <a:rPr lang="zh-CN" altLang="zh-CN" b="1" dirty="0"/>
              <a:t>一维数组的</a:t>
            </a:r>
            <a:r>
              <a:rPr lang="zh-CN" altLang="zh-CN" b="1" dirty="0" smtClean="0"/>
              <a:t>初始化</a:t>
            </a:r>
            <a:endParaRPr lang="zh-CN" altLang="en-US" b="0" i="0" u="none" strike="noStrike"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normAutofit fontScale="77500" lnSpcReduction="20000"/>
          </a:bodyPr>
          <a:lstStyle/>
          <a:p>
            <a:pPr marL="0" indent="0">
              <a:buNone/>
            </a:pPr>
            <a:r>
              <a:rPr lang="zh-CN" altLang="zh-CN" dirty="0" smtClean="0"/>
              <a:t>（</a:t>
            </a:r>
            <a:r>
              <a:rPr lang="en-US" altLang="zh-CN" dirty="0"/>
              <a:t>3</a:t>
            </a:r>
            <a:r>
              <a:rPr lang="zh-CN" altLang="zh-CN" dirty="0"/>
              <a:t>）对全部元素赋初值时，可以不指定数组长度，</a:t>
            </a:r>
            <a:r>
              <a:rPr lang="en-US" altLang="zh-CN" dirty="0"/>
              <a:t>C</a:t>
            </a:r>
            <a:r>
              <a:rPr lang="zh-CN" altLang="zh-CN" dirty="0"/>
              <a:t>编译系统自动根据初值个数来决定</a:t>
            </a:r>
            <a:r>
              <a:rPr lang="zh-CN" altLang="zh-CN" dirty="0" smtClean="0"/>
              <a:t>数组长度</a:t>
            </a:r>
            <a:r>
              <a:rPr lang="zh-CN" altLang="zh-CN" dirty="0"/>
              <a:t>。例如：</a:t>
            </a:r>
          </a:p>
          <a:p>
            <a:pPr marL="0" indent="0">
              <a:buNone/>
            </a:pPr>
            <a:r>
              <a:rPr lang="en-US" altLang="zh-CN" dirty="0"/>
              <a:t>    int a[5]={1,2,3,4,5};</a:t>
            </a:r>
            <a:endParaRPr lang="zh-CN" altLang="zh-CN" dirty="0"/>
          </a:p>
          <a:p>
            <a:pPr marL="0" indent="0">
              <a:buNone/>
            </a:pPr>
            <a:r>
              <a:rPr lang="en-US" altLang="zh-CN" dirty="0"/>
              <a:t>    </a:t>
            </a:r>
            <a:r>
              <a:rPr lang="zh-CN" altLang="zh-CN" dirty="0"/>
              <a:t>等价于</a:t>
            </a:r>
          </a:p>
          <a:p>
            <a:pPr marL="0" indent="0">
              <a:buNone/>
            </a:pPr>
            <a:r>
              <a:rPr lang="en-US" altLang="zh-CN" dirty="0"/>
              <a:t>    int a[]={1,2,3,4,5};</a:t>
            </a:r>
            <a:endParaRPr lang="zh-CN" altLang="zh-CN" dirty="0"/>
          </a:p>
          <a:p>
            <a:r>
              <a:rPr lang="zh-CN" altLang="zh-CN" dirty="0" smtClean="0"/>
              <a:t>值得</a:t>
            </a:r>
            <a:r>
              <a:rPr lang="zh-CN" altLang="zh-CN" dirty="0"/>
              <a:t>注意的是：</a:t>
            </a:r>
          </a:p>
          <a:p>
            <a:pPr lvl="0">
              <a:buFont typeface="Wingdings" panose="05000000000000000000" pitchFamily="2" charset="2"/>
              <a:buChar char="Ø"/>
            </a:pPr>
            <a:r>
              <a:rPr lang="zh-CN" altLang="zh-CN" dirty="0"/>
              <a:t>若一个存储类型为静态型</a:t>
            </a:r>
            <a:r>
              <a:rPr lang="en-US" altLang="zh-CN" dirty="0"/>
              <a:t>(static)</a:t>
            </a:r>
            <a:r>
              <a:rPr lang="zh-CN" altLang="zh-CN" dirty="0"/>
              <a:t>或外部型（</a:t>
            </a:r>
            <a:r>
              <a:rPr lang="en-US" altLang="zh-CN" dirty="0"/>
              <a:t>extern</a:t>
            </a:r>
            <a:r>
              <a:rPr lang="zh-CN" altLang="zh-CN" dirty="0"/>
              <a:t>）的数组不进行初始化，则对数值型数组隐含初值为</a:t>
            </a:r>
            <a:r>
              <a:rPr lang="en-US" altLang="zh-CN" dirty="0"/>
              <a:t>0</a:t>
            </a:r>
            <a:r>
              <a:rPr lang="zh-CN" altLang="zh-CN" dirty="0"/>
              <a:t>，对字符数组，隐含初值为空字符</a:t>
            </a:r>
            <a:r>
              <a:rPr lang="en-US" altLang="zh-CN" dirty="0"/>
              <a:t>‘\0’(</a:t>
            </a:r>
            <a:r>
              <a:rPr lang="zh-CN" altLang="zh-CN" dirty="0"/>
              <a:t>即</a:t>
            </a:r>
            <a:r>
              <a:rPr lang="en-US" altLang="zh-CN" dirty="0"/>
              <a:t>ASCII</a:t>
            </a:r>
            <a:r>
              <a:rPr lang="zh-CN" altLang="zh-CN" dirty="0"/>
              <a:t>码为</a:t>
            </a:r>
            <a:r>
              <a:rPr lang="en-US" altLang="zh-CN" dirty="0"/>
              <a:t>O</a:t>
            </a:r>
            <a:r>
              <a:rPr lang="zh-CN" altLang="zh-CN" dirty="0"/>
              <a:t>的字符</a:t>
            </a:r>
            <a:r>
              <a:rPr lang="en-US" altLang="zh-CN" dirty="0"/>
              <a:t>)</a:t>
            </a:r>
            <a:r>
              <a:rPr lang="zh-CN" altLang="zh-CN" dirty="0" smtClean="0"/>
              <a:t>。</a:t>
            </a:r>
            <a:endParaRPr lang="en-US" altLang="zh-CN" dirty="0" smtClean="0"/>
          </a:p>
          <a:p>
            <a:pPr lvl="0">
              <a:buFont typeface="Wingdings" panose="05000000000000000000" pitchFamily="2" charset="2"/>
              <a:buChar char="Ø"/>
            </a:pPr>
            <a:r>
              <a:rPr lang="zh-CN" altLang="zh-CN" dirty="0" smtClean="0"/>
              <a:t>如果</a:t>
            </a:r>
            <a:r>
              <a:rPr lang="zh-CN" altLang="zh-CN" dirty="0"/>
              <a:t>不对存储类型为自动型</a:t>
            </a:r>
            <a:r>
              <a:rPr lang="en-US" altLang="zh-CN" dirty="0"/>
              <a:t>(auto)</a:t>
            </a:r>
            <a:r>
              <a:rPr lang="zh-CN" altLang="zh-CN" dirty="0"/>
              <a:t>的数组初始化，则其初始值为系统分配给数组各元素的内存单元中的“原始值”，这些值对编程者来说是一些不可预知的数，因此在使用自动型数组时要注意。</a:t>
            </a:r>
          </a:p>
          <a:p>
            <a:pPr lvl="0">
              <a:buFont typeface="Wingdings" panose="05000000000000000000" pitchFamily="2" charset="2"/>
              <a:buChar char="Ø"/>
            </a:pPr>
            <a:r>
              <a:rPr lang="zh-CN" altLang="zh-CN" dirty="0"/>
              <a:t>当数组长度与初值个数不相等时，在定义数组时必须指定数组长度</a:t>
            </a:r>
            <a:r>
              <a:rPr lang="zh-CN" altLang="zh-CN" dirty="0" smtClean="0"/>
              <a:t>。</a:t>
            </a:r>
            <a:endParaRPr lang="zh-CN" altLang="en-US" dirty="0"/>
          </a:p>
        </p:txBody>
      </p:sp>
    </p:spTree>
    <p:extLst>
      <p:ext uri="{BB962C8B-B14F-4D97-AF65-F5344CB8AC3E}">
        <p14:creationId xmlns:p14="http://schemas.microsoft.com/office/powerpoint/2010/main" val="16794470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000" b="1" dirty="0"/>
              <a:t>例</a:t>
            </a:r>
            <a:r>
              <a:rPr lang="en-US" altLang="zh-CN" sz="2000" b="1" dirty="0"/>
              <a:t>6.2</a:t>
            </a:r>
            <a:r>
              <a:rPr lang="en-US" altLang="zh-CN" sz="2000" dirty="0"/>
              <a:t>  </a:t>
            </a:r>
            <a:r>
              <a:rPr lang="zh-CN" altLang="zh-CN" sz="2000" dirty="0"/>
              <a:t>从键盘上输入</a:t>
            </a:r>
            <a:r>
              <a:rPr lang="en-US" altLang="zh-CN" sz="2000" dirty="0"/>
              <a:t>10</a:t>
            </a:r>
            <a:r>
              <a:rPr lang="zh-CN" altLang="zh-CN" sz="2000" dirty="0"/>
              <a:t>个数存入数组中，输出数组的最大值、最小值以及它们的下标</a:t>
            </a:r>
            <a:r>
              <a:rPr lang="zh-CN" altLang="zh-CN" sz="2000" dirty="0" smtClean="0"/>
              <a:t>。</a:t>
            </a:r>
            <a:endParaRPr lang="zh-CN" altLang="en-US" sz="2000" b="0" i="0" u="none" strike="noStrike"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293962"/>
            <a:ext cx="5731908" cy="5201729"/>
          </a:xfrm>
          <a:ln w="28575">
            <a:solidFill>
              <a:srgbClr val="92D050"/>
            </a:solidFill>
          </a:ln>
        </p:spPr>
        <p:txBody>
          <a:bodyPr>
            <a:normAutofit fontScale="55000" lnSpcReduction="20000"/>
          </a:bodyPr>
          <a:lstStyle/>
          <a:p>
            <a:pPr marL="0" indent="0">
              <a:lnSpc>
                <a:spcPct val="170000"/>
              </a:lnSpc>
              <a:buNone/>
            </a:pPr>
            <a:r>
              <a:rPr lang="en-US" altLang="zh-CN" dirty="0" smtClean="0"/>
              <a:t>#</a:t>
            </a:r>
            <a:r>
              <a:rPr lang="en-US" altLang="zh-CN" dirty="0"/>
              <a:t>define N 10</a:t>
            </a:r>
            <a:endParaRPr lang="zh-CN" altLang="zh-CN" dirty="0"/>
          </a:p>
          <a:p>
            <a:pPr marL="0" indent="0">
              <a:lnSpc>
                <a:spcPct val="170000"/>
              </a:lnSpc>
              <a:buNone/>
            </a:pPr>
            <a:r>
              <a:rPr lang="en-US" altLang="zh-CN" dirty="0"/>
              <a:t>    #include&lt;stdio.h&gt;</a:t>
            </a:r>
            <a:endParaRPr lang="zh-CN" altLang="zh-CN" dirty="0"/>
          </a:p>
          <a:p>
            <a:pPr marL="0" indent="0">
              <a:lnSpc>
                <a:spcPct val="170000"/>
              </a:lnSpc>
              <a:buNone/>
            </a:pPr>
            <a:r>
              <a:rPr lang="en-US" altLang="zh-CN" dirty="0"/>
              <a:t>    main()</a:t>
            </a:r>
            <a:endParaRPr lang="zh-CN" altLang="zh-CN" dirty="0"/>
          </a:p>
          <a:p>
            <a:pPr marL="0" indent="0">
              <a:lnSpc>
                <a:spcPct val="170000"/>
              </a:lnSpc>
              <a:buNone/>
            </a:pPr>
            <a:r>
              <a:rPr lang="en-US" altLang="zh-CN" dirty="0" smtClean="0"/>
              <a:t>   {</a:t>
            </a:r>
            <a:r>
              <a:rPr lang="en-US" altLang="zh-CN" dirty="0" err="1" smtClean="0"/>
              <a:t>int</a:t>
            </a:r>
            <a:r>
              <a:rPr lang="en-US" altLang="zh-CN" dirty="0" smtClean="0"/>
              <a:t> </a:t>
            </a:r>
            <a:r>
              <a:rPr lang="en-US" altLang="zh-CN" dirty="0" err="1"/>
              <a:t>i,j,k,max,min</a:t>
            </a:r>
            <a:r>
              <a:rPr lang="en-US" altLang="zh-CN" dirty="0" smtClean="0"/>
              <a:t>;</a:t>
            </a:r>
          </a:p>
          <a:p>
            <a:pPr marL="0" indent="0">
              <a:lnSpc>
                <a:spcPct val="170000"/>
              </a:lnSpc>
              <a:buNone/>
            </a:pPr>
            <a:r>
              <a:rPr lang="en-US" altLang="zh-CN" dirty="0"/>
              <a:t> </a:t>
            </a:r>
            <a:r>
              <a:rPr lang="en-US" altLang="zh-CN" dirty="0" smtClean="0"/>
              <a:t>  </a:t>
            </a:r>
            <a:r>
              <a:rPr lang="zh-CN" altLang="zh-CN" dirty="0" smtClean="0"/>
              <a:t> </a:t>
            </a:r>
            <a:r>
              <a:rPr lang="en-US" altLang="zh-CN" dirty="0" err="1" smtClean="0"/>
              <a:t>int</a:t>
            </a:r>
            <a:r>
              <a:rPr lang="en-US" altLang="zh-CN" dirty="0" smtClean="0"/>
              <a:t> </a:t>
            </a:r>
            <a:r>
              <a:rPr lang="en-US" altLang="zh-CN" dirty="0"/>
              <a:t>a[10];</a:t>
            </a:r>
            <a:endParaRPr lang="zh-CN" altLang="zh-CN" dirty="0"/>
          </a:p>
          <a:p>
            <a:pPr marL="0" indent="0">
              <a:lnSpc>
                <a:spcPct val="170000"/>
              </a:lnSpc>
              <a:buNone/>
            </a:pPr>
            <a:r>
              <a:rPr lang="en-US" altLang="zh-CN" dirty="0"/>
              <a:t>    for(i=0;i&lt;10;i++)</a:t>
            </a:r>
            <a:endParaRPr lang="zh-CN" altLang="zh-CN" dirty="0"/>
          </a:p>
          <a:p>
            <a:pPr marL="0" indent="0">
              <a:lnSpc>
                <a:spcPct val="170000"/>
              </a:lnSpc>
              <a:buNone/>
            </a:pPr>
            <a:r>
              <a:rPr lang="en-US" altLang="zh-CN" dirty="0"/>
              <a:t>       scanf("%d",&amp;a[i]);</a:t>
            </a:r>
            <a:endParaRPr lang="zh-CN" altLang="zh-CN" dirty="0"/>
          </a:p>
          <a:p>
            <a:pPr marL="0" indent="0">
              <a:lnSpc>
                <a:spcPct val="170000"/>
              </a:lnSpc>
              <a:buNone/>
            </a:pPr>
            <a:r>
              <a:rPr lang="en-US" altLang="zh-CN" dirty="0"/>
              <a:t>    max=min=a[0]; </a:t>
            </a:r>
            <a:endParaRPr lang="zh-CN" altLang="zh-CN" dirty="0"/>
          </a:p>
          <a:p>
            <a:pPr marL="0" indent="0">
              <a:lnSpc>
                <a:spcPct val="170000"/>
              </a:lnSpc>
              <a:buNone/>
            </a:pPr>
            <a:r>
              <a:rPr lang="en-US" altLang="zh-CN" dirty="0"/>
              <a:t>    j=k=0; </a:t>
            </a:r>
            <a:endParaRPr lang="zh-CN" altLang="zh-CN" dirty="0"/>
          </a:p>
          <a:p>
            <a:pPr marL="0" indent="0">
              <a:lnSpc>
                <a:spcPct val="170000"/>
              </a:lnSpc>
              <a:buNone/>
            </a:pPr>
            <a:r>
              <a:rPr lang="en-US" altLang="zh-CN" dirty="0" smtClean="0"/>
              <a:t>    for(</a:t>
            </a:r>
            <a:r>
              <a:rPr lang="en-US" altLang="zh-CN" dirty="0" err="1" smtClean="0"/>
              <a:t>i</a:t>
            </a:r>
            <a:r>
              <a:rPr lang="en-US" altLang="zh-CN" dirty="0" smtClean="0"/>
              <a:t>=1;i&lt;10;i</a:t>
            </a:r>
            <a:r>
              <a:rPr lang="en-US" altLang="zh-CN" dirty="0"/>
              <a:t>++)</a:t>
            </a:r>
            <a:endParaRPr lang="zh-CN" altLang="zh-CN" dirty="0"/>
          </a:p>
          <a:p>
            <a:pPr marL="0" indent="0">
              <a:lnSpc>
                <a:spcPct val="170000"/>
              </a:lnSpc>
              <a:buNone/>
            </a:pPr>
            <a:r>
              <a:rPr lang="en-US" altLang="zh-CN" dirty="0" smtClean="0"/>
              <a:t>      if(max&lt;a[</a:t>
            </a:r>
            <a:r>
              <a:rPr lang="en-US" altLang="zh-CN" dirty="0" err="1" smtClean="0"/>
              <a:t>i</a:t>
            </a:r>
            <a:r>
              <a:rPr lang="en-US" altLang="zh-CN" dirty="0"/>
              <a:t>])</a:t>
            </a:r>
            <a:endParaRPr lang="zh-CN" altLang="zh-CN" dirty="0"/>
          </a:p>
          <a:p>
            <a:pPr marL="0" indent="0">
              <a:lnSpc>
                <a:spcPct val="170000"/>
              </a:lnSpc>
              <a:buNone/>
            </a:pPr>
            <a:r>
              <a:rPr lang="en-US" altLang="zh-CN" dirty="0" smtClean="0"/>
              <a:t>         {</a:t>
            </a:r>
            <a:r>
              <a:rPr lang="en-US" altLang="zh-CN" dirty="0"/>
              <a:t>max=a[i];j=i;} </a:t>
            </a:r>
            <a:endParaRPr lang="zh-CN" altLang="zh-CN" dirty="0"/>
          </a:p>
          <a:p>
            <a:pPr marL="0" indent="0">
              <a:lnSpc>
                <a:spcPct val="170000"/>
              </a:lnSpc>
              <a:buNone/>
            </a:pPr>
            <a:r>
              <a:rPr lang="en-US" altLang="zh-CN" dirty="0" smtClean="0"/>
              <a:t>      else </a:t>
            </a:r>
            <a:r>
              <a:rPr lang="en-US" altLang="zh-CN" dirty="0"/>
              <a:t>if(min&gt;a[i])</a:t>
            </a:r>
            <a:endParaRPr lang="zh-CN" altLang="zh-CN" dirty="0"/>
          </a:p>
          <a:p>
            <a:pPr marL="0" indent="0">
              <a:lnSpc>
                <a:spcPct val="170000"/>
              </a:lnSpc>
              <a:buNone/>
            </a:pPr>
            <a:r>
              <a:rPr lang="en-US" altLang="zh-CN" dirty="0" smtClean="0"/>
              <a:t>         {</a:t>
            </a:r>
            <a:r>
              <a:rPr lang="en-US" altLang="zh-CN" dirty="0"/>
              <a:t>min=a[i];k=i;} </a:t>
            </a:r>
            <a:endParaRPr lang="zh-CN" altLang="zh-CN" dirty="0"/>
          </a:p>
          <a:p>
            <a:pPr marL="0" indent="0">
              <a:lnSpc>
                <a:spcPct val="170000"/>
              </a:lnSpc>
              <a:buNone/>
            </a:pPr>
            <a:r>
              <a:rPr lang="en-US" altLang="zh-CN" dirty="0"/>
              <a:t>    printf("max</a:t>
            </a:r>
            <a:r>
              <a:rPr lang="zh-CN" altLang="zh-CN" dirty="0"/>
              <a:t>：</a:t>
            </a:r>
            <a:r>
              <a:rPr lang="en-US" altLang="zh-CN" dirty="0"/>
              <a:t>a[%d]=%d</a:t>
            </a:r>
            <a:r>
              <a:rPr lang="zh-CN" altLang="zh-CN" dirty="0"/>
              <a:t>，</a:t>
            </a:r>
            <a:r>
              <a:rPr lang="en-US" altLang="zh-CN" dirty="0"/>
              <a:t>min</a:t>
            </a:r>
            <a:r>
              <a:rPr lang="zh-CN" altLang="zh-CN" dirty="0"/>
              <a:t>：</a:t>
            </a:r>
            <a:r>
              <a:rPr lang="en-US" altLang="zh-CN" dirty="0"/>
              <a:t>a[%d]=%d",j,max,k,min);</a:t>
            </a:r>
            <a:endParaRPr lang="zh-CN" altLang="zh-CN" dirty="0"/>
          </a:p>
          <a:p>
            <a:pPr marL="0" indent="0">
              <a:lnSpc>
                <a:spcPct val="170000"/>
              </a:lnSpc>
              <a:buNone/>
            </a:pPr>
            <a:r>
              <a:rPr lang="en-US" altLang="zh-CN" dirty="0" smtClean="0"/>
              <a:t>   }</a:t>
            </a:r>
            <a:endParaRPr lang="zh-CN" altLang="en-US" dirty="0"/>
          </a:p>
        </p:txBody>
      </p:sp>
      <p:sp>
        <p:nvSpPr>
          <p:cNvPr id="4" name="文本占位符 2"/>
          <p:cNvSpPr txBox="1">
            <a:spLocks/>
          </p:cNvSpPr>
          <p:nvPr/>
        </p:nvSpPr>
        <p:spPr>
          <a:xfrm>
            <a:off x="7013275" y="1293961"/>
            <a:ext cx="4574291" cy="4801733"/>
          </a:xfrm>
          <a:prstGeom prst="rect">
            <a:avLst/>
          </a:prstGeom>
          <a:ln w="28575">
            <a:solidFill>
              <a:srgbClr val="92D050"/>
            </a:solidFill>
          </a:ln>
        </p:spPr>
        <p:txBody>
          <a:bodyPr vert="horz" lIns="91440" tIns="45720" rIns="91440" bIns="45720" rtlCol="0">
            <a:normAutofit fontScale="625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a:lnSpc>
                <a:spcPct val="170000"/>
              </a:lnSpc>
            </a:pPr>
            <a:r>
              <a:rPr lang="zh-CN" altLang="en-US" dirty="0" smtClean="0"/>
              <a:t>程序分析：</a:t>
            </a:r>
            <a:endParaRPr lang="en-US" altLang="zh-CN" dirty="0" smtClean="0"/>
          </a:p>
          <a:p>
            <a:pPr>
              <a:lnSpc>
                <a:spcPct val="170000"/>
              </a:lnSpc>
              <a:buFont typeface="Wingdings" panose="05000000000000000000" pitchFamily="2" charset="2"/>
              <a:buChar char="Ø"/>
            </a:pPr>
            <a:r>
              <a:rPr lang="zh-CN" altLang="en-US" dirty="0" smtClean="0"/>
              <a:t>变量</a:t>
            </a:r>
            <a:r>
              <a:rPr lang="en-US" altLang="zh-CN" dirty="0" smtClean="0"/>
              <a:t>max</a:t>
            </a:r>
            <a:r>
              <a:rPr lang="zh-CN" altLang="en-US" dirty="0" smtClean="0"/>
              <a:t>、</a:t>
            </a:r>
            <a:r>
              <a:rPr lang="en-US" altLang="zh-CN" dirty="0" smtClean="0"/>
              <a:t>min</a:t>
            </a:r>
            <a:r>
              <a:rPr lang="zh-CN" altLang="en-US" dirty="0" smtClean="0"/>
              <a:t>分别用来保存数组中的最大、最小值</a:t>
            </a:r>
            <a:endParaRPr lang="en-US" altLang="zh-CN" dirty="0" smtClean="0"/>
          </a:p>
          <a:p>
            <a:pPr>
              <a:lnSpc>
                <a:spcPct val="170000"/>
              </a:lnSpc>
              <a:buFont typeface="Wingdings" panose="05000000000000000000" pitchFamily="2" charset="2"/>
              <a:buChar char="Ø"/>
            </a:pPr>
            <a:r>
              <a:rPr lang="zh-CN" altLang="en-US" dirty="0" smtClean="0"/>
              <a:t>语句“</a:t>
            </a:r>
            <a:r>
              <a:rPr lang="en-US" altLang="zh-CN" dirty="0" smtClean="0"/>
              <a:t>max=min=a[0];”</a:t>
            </a:r>
            <a:r>
              <a:rPr lang="zh-CN" altLang="en-US" dirty="0" smtClean="0"/>
              <a:t>是对</a:t>
            </a:r>
            <a:r>
              <a:rPr lang="en-US" altLang="zh-CN" dirty="0" smtClean="0"/>
              <a:t>max</a:t>
            </a:r>
            <a:r>
              <a:rPr lang="zh-CN" altLang="en-US" dirty="0" smtClean="0"/>
              <a:t>、</a:t>
            </a:r>
            <a:r>
              <a:rPr lang="en-US" altLang="zh-CN" dirty="0" smtClean="0"/>
              <a:t>min</a:t>
            </a:r>
            <a:r>
              <a:rPr lang="zh-CN" altLang="en-US" dirty="0" smtClean="0"/>
              <a:t>进行赋初值，即假定第一个元素既是最大的，也是最小的</a:t>
            </a:r>
            <a:endParaRPr lang="en-US" altLang="zh-CN" dirty="0" smtClean="0"/>
          </a:p>
          <a:p>
            <a:pPr>
              <a:lnSpc>
                <a:spcPct val="170000"/>
              </a:lnSpc>
              <a:buFont typeface="Wingdings" panose="05000000000000000000" pitchFamily="2" charset="2"/>
              <a:buChar char="Ø"/>
            </a:pPr>
            <a:r>
              <a:rPr lang="en-US" altLang="zh-CN" dirty="0" smtClean="0"/>
              <a:t>for</a:t>
            </a:r>
            <a:r>
              <a:rPr lang="zh-CN" altLang="en-US" dirty="0" smtClean="0"/>
              <a:t>循环语句中</a:t>
            </a:r>
            <a:r>
              <a:rPr lang="en-US" altLang="zh-CN" dirty="0" smtClean="0"/>
              <a:t>max</a:t>
            </a:r>
            <a:r>
              <a:rPr lang="zh-CN" altLang="en-US" dirty="0" smtClean="0"/>
              <a:t>、</a:t>
            </a:r>
            <a:r>
              <a:rPr lang="en-US" altLang="zh-CN" dirty="0" smtClean="0"/>
              <a:t>min</a:t>
            </a:r>
            <a:r>
              <a:rPr lang="zh-CN" altLang="en-US" dirty="0" smtClean="0"/>
              <a:t>与所有元素一一比较，比</a:t>
            </a:r>
            <a:r>
              <a:rPr lang="en-US" altLang="zh-CN" dirty="0" smtClean="0"/>
              <a:t>max</a:t>
            </a:r>
            <a:r>
              <a:rPr lang="zh-CN" altLang="en-US" dirty="0" smtClean="0"/>
              <a:t>大的元素值赋给</a:t>
            </a:r>
            <a:r>
              <a:rPr lang="en-US" altLang="zh-CN" dirty="0" smtClean="0"/>
              <a:t>max</a:t>
            </a:r>
            <a:r>
              <a:rPr lang="zh-CN" altLang="en-US" dirty="0" smtClean="0"/>
              <a:t>，比</a:t>
            </a:r>
            <a:r>
              <a:rPr lang="en-US" altLang="zh-CN" dirty="0" smtClean="0"/>
              <a:t>min</a:t>
            </a:r>
            <a:r>
              <a:rPr lang="zh-CN" altLang="en-US" dirty="0" smtClean="0"/>
              <a:t>小的赋给</a:t>
            </a:r>
            <a:r>
              <a:rPr lang="en-US" altLang="zh-CN" dirty="0" smtClean="0"/>
              <a:t>min</a:t>
            </a:r>
            <a:r>
              <a:rPr lang="zh-CN" altLang="en-US" dirty="0" smtClean="0"/>
              <a:t>，同时用变量</a:t>
            </a:r>
            <a:r>
              <a:rPr lang="en-US" altLang="zh-CN" dirty="0" smtClean="0"/>
              <a:t>j</a:t>
            </a:r>
            <a:r>
              <a:rPr lang="zh-CN" altLang="en-US" dirty="0" smtClean="0"/>
              <a:t>、</a:t>
            </a:r>
            <a:r>
              <a:rPr lang="en-US" altLang="zh-CN" dirty="0" smtClean="0"/>
              <a:t>k</a:t>
            </a:r>
            <a:r>
              <a:rPr lang="zh-CN" altLang="en-US" dirty="0" smtClean="0"/>
              <a:t>分别记录最大、最小元素的下标。</a:t>
            </a:r>
            <a:endParaRPr lang="en-US" altLang="zh-CN" dirty="0" smtClean="0"/>
          </a:p>
          <a:p>
            <a:pPr>
              <a:lnSpc>
                <a:spcPct val="170000"/>
              </a:lnSpc>
              <a:buFont typeface="Wingdings" panose="05000000000000000000" pitchFamily="2" charset="2"/>
              <a:buChar char="Ø"/>
            </a:pPr>
            <a:r>
              <a:rPr lang="zh-CN" altLang="en-US" dirty="0" smtClean="0"/>
              <a:t>最后一行的输出语句中，格式字符串中第一个</a:t>
            </a:r>
            <a:r>
              <a:rPr lang="en-US" altLang="zh-CN" dirty="0" smtClean="0"/>
              <a:t>%d</a:t>
            </a:r>
            <a:r>
              <a:rPr lang="zh-CN" altLang="en-US" dirty="0" smtClean="0"/>
              <a:t>和第三个</a:t>
            </a:r>
            <a:r>
              <a:rPr lang="en-US" altLang="zh-CN" dirty="0" smtClean="0"/>
              <a:t>%d</a:t>
            </a:r>
            <a:r>
              <a:rPr lang="zh-CN" altLang="en-US" dirty="0" smtClean="0"/>
              <a:t>分别用最大值下标</a:t>
            </a:r>
            <a:r>
              <a:rPr lang="en-US" altLang="zh-CN" dirty="0" smtClean="0"/>
              <a:t>j</a:t>
            </a:r>
            <a:r>
              <a:rPr lang="zh-CN" altLang="en-US" dirty="0" smtClean="0"/>
              <a:t>和最小值下标</a:t>
            </a:r>
            <a:r>
              <a:rPr lang="en-US" altLang="zh-CN" dirty="0" smtClean="0"/>
              <a:t>k</a:t>
            </a:r>
            <a:r>
              <a:rPr lang="zh-CN" altLang="en-US" dirty="0" smtClean="0"/>
              <a:t>替换，第二个</a:t>
            </a:r>
            <a:r>
              <a:rPr lang="en-US" altLang="zh-CN" dirty="0" smtClean="0"/>
              <a:t>%d</a:t>
            </a:r>
            <a:r>
              <a:rPr lang="zh-CN" altLang="en-US" dirty="0" smtClean="0"/>
              <a:t>和第四个</a:t>
            </a:r>
            <a:r>
              <a:rPr lang="en-US" altLang="zh-CN" dirty="0" smtClean="0"/>
              <a:t>%d</a:t>
            </a:r>
            <a:r>
              <a:rPr lang="zh-CN" altLang="en-US" dirty="0" smtClean="0"/>
              <a:t>分别用</a:t>
            </a:r>
            <a:r>
              <a:rPr lang="en-US" altLang="zh-CN" dirty="0" smtClean="0"/>
              <a:t>max</a:t>
            </a:r>
            <a:r>
              <a:rPr lang="zh-CN" altLang="en-US" dirty="0" smtClean="0"/>
              <a:t>、</a:t>
            </a:r>
            <a:r>
              <a:rPr lang="en-US" altLang="zh-CN" dirty="0" smtClean="0"/>
              <a:t>min</a:t>
            </a:r>
            <a:r>
              <a:rPr lang="zh-CN" altLang="en-US" dirty="0" smtClean="0"/>
              <a:t>的值替换，其余字符原样输出。</a:t>
            </a:r>
          </a:p>
          <a:p>
            <a:pPr>
              <a:lnSpc>
                <a:spcPct val="170000"/>
              </a:lnSpc>
            </a:pPr>
            <a:endParaRPr lang="zh-CN" altLang="en-US" dirty="0"/>
          </a:p>
        </p:txBody>
      </p:sp>
    </p:spTree>
    <p:extLst>
      <p:ext uri="{BB962C8B-B14F-4D97-AF65-F5344CB8AC3E}">
        <p14:creationId xmlns:p14="http://schemas.microsoft.com/office/powerpoint/2010/main" val="3527859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6.2  </a:t>
            </a:r>
            <a:r>
              <a:rPr lang="zh-CN" altLang="zh-CN" b="1" dirty="0"/>
              <a:t>二维数</a:t>
            </a:r>
            <a:r>
              <a:rPr lang="zh-CN" altLang="zh-CN" b="1" dirty="0" smtClean="0"/>
              <a:t>组</a:t>
            </a:r>
            <a:endParaRPr lang="zh-CN" altLang="en-US" b="0" i="0" u="none" strike="noStrike"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normAutofit/>
          </a:bodyPr>
          <a:lstStyle/>
          <a:p>
            <a:r>
              <a:rPr lang="zh-CN" altLang="zh-CN" sz="2000" dirty="0" smtClean="0"/>
              <a:t>若</a:t>
            </a:r>
            <a:r>
              <a:rPr lang="zh-CN" altLang="zh-CN" sz="2000" dirty="0"/>
              <a:t>一个一维数</a:t>
            </a:r>
            <a:r>
              <a:rPr lang="zh-CN" altLang="zh-CN" sz="2000" dirty="0" smtClean="0"/>
              <a:t>组的</a:t>
            </a:r>
            <a:r>
              <a:rPr lang="zh-CN" altLang="zh-CN" sz="2000" dirty="0"/>
              <a:t>每一个元素亦是类型相同的一维数组时，便构成二维数组。这里所说的数组的类型相同是指数组长度、元素类型等都相同。数组的维数是指数组的下标个数，一维数组元素只有一个下标，二维数组元素有两个下标。</a:t>
            </a:r>
          </a:p>
          <a:p>
            <a:pPr marL="0" indent="0">
              <a:buNone/>
            </a:pPr>
            <a:r>
              <a:rPr lang="en-US" altLang="zh-CN" sz="2000" b="1" dirty="0"/>
              <a:t>6.2.1</a:t>
            </a:r>
            <a:r>
              <a:rPr lang="zh-CN" altLang="zh-CN" sz="2000" b="1" dirty="0"/>
              <a:t>二维数组的定义</a:t>
            </a:r>
          </a:p>
          <a:p>
            <a:r>
              <a:rPr lang="zh-CN" altLang="zh-CN" sz="2000" dirty="0" smtClean="0"/>
              <a:t>二</a:t>
            </a:r>
            <a:r>
              <a:rPr lang="zh-CN" altLang="zh-CN" sz="2000" dirty="0"/>
              <a:t>维数组的定义形式：</a:t>
            </a:r>
          </a:p>
          <a:p>
            <a:pPr marL="0" indent="0">
              <a:buNone/>
            </a:pPr>
            <a:r>
              <a:rPr lang="en-US" altLang="zh-CN" sz="2000" dirty="0" smtClean="0"/>
              <a:t>      </a:t>
            </a:r>
            <a:r>
              <a:rPr lang="zh-CN" altLang="zh-CN" sz="2000" dirty="0" smtClean="0"/>
              <a:t>类型</a:t>
            </a:r>
            <a:r>
              <a:rPr lang="zh-CN" altLang="zh-CN" sz="2000" dirty="0"/>
              <a:t>标识符</a:t>
            </a:r>
            <a:r>
              <a:rPr lang="en-US" altLang="zh-CN" sz="2000" dirty="0"/>
              <a:t>  </a:t>
            </a:r>
            <a:r>
              <a:rPr lang="zh-CN" altLang="zh-CN" sz="2000" dirty="0"/>
              <a:t>数组名</a:t>
            </a:r>
            <a:r>
              <a:rPr lang="en-US" altLang="zh-CN" sz="2000" dirty="0"/>
              <a:t>[</a:t>
            </a:r>
            <a:r>
              <a:rPr lang="zh-CN" altLang="zh-CN" sz="2000" dirty="0"/>
              <a:t>常量表达式</a:t>
            </a:r>
            <a:r>
              <a:rPr lang="en-US" altLang="zh-CN" sz="2000" dirty="0"/>
              <a:t>1][</a:t>
            </a:r>
            <a:r>
              <a:rPr lang="zh-CN" altLang="zh-CN" sz="2000" dirty="0"/>
              <a:t>常量表达式</a:t>
            </a:r>
            <a:r>
              <a:rPr lang="en-US" altLang="zh-CN" sz="2000" dirty="0"/>
              <a:t>2];</a:t>
            </a:r>
            <a:endParaRPr lang="zh-CN" altLang="zh-CN" sz="2000" dirty="0"/>
          </a:p>
          <a:p>
            <a:r>
              <a:rPr lang="zh-CN" altLang="zh-CN" sz="2000" dirty="0" smtClean="0"/>
              <a:t>例如</a:t>
            </a:r>
            <a:r>
              <a:rPr lang="zh-CN" altLang="zh-CN" sz="2000" dirty="0"/>
              <a:t>有定义</a:t>
            </a:r>
            <a:r>
              <a:rPr lang="zh-CN" altLang="zh-CN" sz="2000" dirty="0" smtClean="0"/>
              <a:t>：</a:t>
            </a:r>
            <a:endParaRPr lang="en-US" altLang="zh-CN" sz="2000" dirty="0" smtClean="0"/>
          </a:p>
          <a:p>
            <a:pPr marL="0" indent="0">
              <a:buNone/>
            </a:pPr>
            <a:r>
              <a:rPr lang="en-US" altLang="zh-CN" sz="2000" dirty="0"/>
              <a:t> </a:t>
            </a:r>
            <a:r>
              <a:rPr lang="en-US" altLang="zh-CN" sz="2000" dirty="0" smtClean="0"/>
              <a:t>  </a:t>
            </a:r>
            <a:r>
              <a:rPr lang="en-US" altLang="zh-CN" sz="2000" dirty="0" err="1" smtClean="0"/>
              <a:t>int</a:t>
            </a:r>
            <a:r>
              <a:rPr lang="en-US" altLang="zh-CN" sz="2000" dirty="0" smtClean="0"/>
              <a:t> </a:t>
            </a:r>
            <a:r>
              <a:rPr lang="en-US" altLang="zh-CN" sz="2000" dirty="0"/>
              <a:t>a[3][4];</a:t>
            </a:r>
            <a:endParaRPr lang="zh-CN" altLang="zh-CN" sz="2000" dirty="0"/>
          </a:p>
          <a:p>
            <a:pPr marL="0" indent="0">
              <a:buNone/>
            </a:pPr>
            <a:r>
              <a:rPr lang="en-US" altLang="zh-CN" sz="2000" dirty="0" smtClean="0"/>
              <a:t>   float </a:t>
            </a:r>
            <a:r>
              <a:rPr lang="en-US" altLang="zh-CN" sz="2000" dirty="0"/>
              <a:t>b[2][3];</a:t>
            </a:r>
            <a:endParaRPr lang="zh-CN" altLang="zh-CN" sz="2000" dirty="0"/>
          </a:p>
          <a:p>
            <a:r>
              <a:rPr lang="zh-CN" altLang="zh-CN" sz="2000" dirty="0"/>
              <a:t>以上定义了一个整型二维数组</a:t>
            </a:r>
            <a:r>
              <a:rPr lang="en-US" altLang="zh-CN" sz="2000" dirty="0"/>
              <a:t>a</a:t>
            </a:r>
            <a:r>
              <a:rPr lang="zh-CN" altLang="zh-CN" sz="2000" dirty="0"/>
              <a:t>和一个浮点型二维数组</a:t>
            </a:r>
            <a:r>
              <a:rPr lang="en-US" altLang="zh-CN" sz="2000" dirty="0"/>
              <a:t>b</a:t>
            </a:r>
            <a:r>
              <a:rPr lang="zh-CN" altLang="zh-CN" sz="2000" dirty="0"/>
              <a:t>。</a:t>
            </a:r>
          </a:p>
          <a:p>
            <a:endParaRPr lang="zh-CN" altLang="zh-CN" sz="2000" dirty="0"/>
          </a:p>
          <a:p>
            <a:endParaRPr lang="zh-CN" altLang="en-US" sz="2000" dirty="0"/>
          </a:p>
        </p:txBody>
      </p:sp>
    </p:spTree>
    <p:extLst>
      <p:ext uri="{BB962C8B-B14F-4D97-AF65-F5344CB8AC3E}">
        <p14:creationId xmlns:p14="http://schemas.microsoft.com/office/powerpoint/2010/main" val="21514481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21207" y="448056"/>
            <a:ext cx="10917419" cy="640080"/>
          </a:xfrm>
        </p:spPr>
        <p:txBody>
          <a:bodyPr>
            <a:normAutofit/>
          </a:bodyPr>
          <a:lstStyle/>
          <a:p>
            <a:r>
              <a:rPr lang="en-US" altLang="zh-CN" b="1" kern="100" dirty="0" smtClean="0">
                <a:solidFill>
                  <a:prstClr val="black"/>
                </a:solidFill>
                <a:latin typeface="Cambria" panose="02040503050406030204" pitchFamily="18" charset="0"/>
                <a:ea typeface="宋体" panose="02010600030101010101" pitchFamily="2" charset="-122"/>
              </a:rPr>
              <a:t>6.2.2</a:t>
            </a:r>
            <a:r>
              <a:rPr lang="zh-CN" altLang="en-US" dirty="0" smtClean="0">
                <a:latin typeface="幼圆" panose="02010509060101010101" pitchFamily="49" charset="-122"/>
                <a:ea typeface="幼圆" panose="02010509060101010101" pitchFamily="49" charset="-122"/>
                <a:cs typeface="宋体" panose="02010600030101010101" pitchFamily="2" charset="-122"/>
              </a:rPr>
              <a:t>二维数组元素的引用</a:t>
            </a:r>
            <a:endParaRPr lang="zh-CN" altLang="en-US" b="0" i="0" u="none" strike="noStrike" baseline="0" dirty="0" smtClean="0">
              <a:latin typeface="宋体" panose="02010600030101010101" pitchFamily="2" charset="-122"/>
              <a:ea typeface="宋体" panose="02010600030101010101" pitchFamily="2" charset="-122"/>
            </a:endParaRPr>
          </a:p>
        </p:txBody>
      </p:sp>
      <p:sp>
        <p:nvSpPr>
          <p:cNvPr id="5" name="内容占位符 4"/>
          <p:cNvSpPr>
            <a:spLocks noGrp="1"/>
          </p:cNvSpPr>
          <p:nvPr>
            <p:ph sz="quarter" idx="10"/>
          </p:nvPr>
        </p:nvSpPr>
        <p:spPr>
          <a:xfrm>
            <a:off x="439947" y="1266093"/>
            <a:ext cx="11335110" cy="5246850"/>
          </a:xfrm>
        </p:spPr>
        <p:txBody>
          <a:bodyPr>
            <a:noAutofit/>
          </a:bodyPr>
          <a:lstStyle/>
          <a:p>
            <a:pPr marL="180975" lvl="0" indent="-180975" eaLnBrk="0" fontAlgn="base" hangingPunct="0">
              <a:buSzPct val="80000"/>
            </a:pPr>
            <a:r>
              <a:rPr lang="zh-CN" altLang="zh-CN" sz="1400" dirty="0">
                <a:latin typeface="幼圆" panose="02010509060101010101" pitchFamily="49" charset="-122"/>
                <a:ea typeface="幼圆" panose="02010509060101010101" pitchFamily="49" charset="-122"/>
                <a:cs typeface="Times New Roman" panose="02020603050405020304" pitchFamily="18" charset="0"/>
              </a:rPr>
              <a:t>二维数组元素的</a:t>
            </a:r>
            <a:r>
              <a:rPr lang="zh-CN" altLang="zh-CN" sz="1400" dirty="0" smtClean="0">
                <a:latin typeface="幼圆" panose="02010509060101010101" pitchFamily="49" charset="-122"/>
                <a:ea typeface="幼圆" panose="02010509060101010101" pitchFamily="49" charset="-122"/>
                <a:cs typeface="Times New Roman" panose="02020603050405020304" pitchFamily="18" charset="0"/>
              </a:rPr>
              <a:t>引用</a:t>
            </a:r>
            <a:r>
              <a:rPr lang="zh-CN" altLang="en-US" sz="1400" dirty="0" smtClean="0">
                <a:latin typeface="幼圆" panose="02010509060101010101" pitchFamily="49" charset="-122"/>
                <a:ea typeface="幼圆" panose="02010509060101010101" pitchFamily="49" charset="-122"/>
                <a:cs typeface="Times New Roman" panose="02020603050405020304" pitchFamily="18" charset="0"/>
              </a:rPr>
              <a:t>：</a:t>
            </a:r>
            <a:endParaRPr lang="en-US" altLang="zh-CN" sz="1400" dirty="0">
              <a:latin typeface="幼圆" panose="02010509060101010101" pitchFamily="49" charset="-122"/>
              <a:ea typeface="幼圆" panose="02010509060101010101" pitchFamily="49" charset="-122"/>
              <a:cs typeface="Times New Roman" panose="02020603050405020304" pitchFamily="18" charset="0"/>
            </a:endParaRPr>
          </a:p>
          <a:p>
            <a:pPr marL="0" lvl="0" indent="266700" eaLnBrk="0" fontAlgn="base" hangingPunct="0">
              <a:buClrTx/>
              <a:buSzTx/>
              <a:buNone/>
            </a:pPr>
            <a:r>
              <a:rPr lang="zh-CN" altLang="en-US" sz="1400" dirty="0" smtClean="0">
                <a:latin typeface="幼圆" panose="02010509060101010101" pitchFamily="49" charset="-122"/>
                <a:ea typeface="幼圆" panose="02010509060101010101" pitchFamily="49" charset="-122"/>
                <a:cs typeface="宋体" panose="02010600030101010101" pitchFamily="2" charset="-122"/>
              </a:rPr>
              <a:t>  数组</a:t>
            </a:r>
            <a:r>
              <a:rPr lang="zh-CN" altLang="en-US" sz="1400" dirty="0">
                <a:latin typeface="幼圆" panose="02010509060101010101" pitchFamily="49" charset="-122"/>
                <a:ea typeface="幼圆" panose="02010509060101010101" pitchFamily="49" charset="-122"/>
                <a:cs typeface="宋体" panose="02010600030101010101" pitchFamily="2" charset="-122"/>
              </a:rPr>
              <a:t>名</a:t>
            </a:r>
            <a:r>
              <a:rPr lang="en-US" altLang="zh-CN" sz="1400" dirty="0">
                <a:latin typeface="幼圆" panose="02010509060101010101" pitchFamily="49" charset="-122"/>
                <a:ea typeface="幼圆" panose="02010509060101010101" pitchFamily="49" charset="-122"/>
                <a:cs typeface="Times New Roman" panose="02020603050405020304" pitchFamily="18" charset="0"/>
              </a:rPr>
              <a:t>[</a:t>
            </a:r>
            <a:r>
              <a:rPr lang="zh-CN" altLang="en-US" sz="1400" dirty="0">
                <a:latin typeface="幼圆" panose="02010509060101010101" pitchFamily="49" charset="-122"/>
                <a:ea typeface="幼圆" panose="02010509060101010101" pitchFamily="49" charset="-122"/>
                <a:cs typeface="宋体" panose="02010600030101010101" pitchFamily="2" charset="-122"/>
              </a:rPr>
              <a:t>下标</a:t>
            </a:r>
            <a:r>
              <a:rPr lang="en-US" altLang="zh-CN" sz="1400" dirty="0">
                <a:latin typeface="幼圆" panose="02010509060101010101" pitchFamily="49" charset="-122"/>
                <a:ea typeface="幼圆" panose="02010509060101010101" pitchFamily="49" charset="-122"/>
                <a:cs typeface="Times New Roman" panose="02020603050405020304" pitchFamily="18" charset="0"/>
              </a:rPr>
              <a:t>1][</a:t>
            </a:r>
            <a:r>
              <a:rPr lang="zh-CN" altLang="en-US" sz="1400" dirty="0">
                <a:latin typeface="幼圆" panose="02010509060101010101" pitchFamily="49" charset="-122"/>
                <a:ea typeface="幼圆" panose="02010509060101010101" pitchFamily="49" charset="-122"/>
                <a:cs typeface="宋体" panose="02010600030101010101" pitchFamily="2" charset="-122"/>
              </a:rPr>
              <a:t>下标</a:t>
            </a:r>
            <a:r>
              <a:rPr lang="en-US" altLang="zh-CN" sz="1400" dirty="0">
                <a:latin typeface="幼圆" panose="02010509060101010101" pitchFamily="49" charset="-122"/>
                <a:ea typeface="幼圆" panose="02010509060101010101" pitchFamily="49" charset="-122"/>
                <a:cs typeface="Times New Roman" panose="02020603050405020304" pitchFamily="18" charset="0"/>
              </a:rPr>
              <a:t>2]</a:t>
            </a:r>
            <a:endParaRPr lang="en-US" altLang="zh-CN" sz="1400" dirty="0">
              <a:latin typeface="幼圆" panose="02010509060101010101" pitchFamily="49" charset="-122"/>
              <a:ea typeface="幼圆" panose="02010509060101010101" pitchFamily="49" charset="-122"/>
            </a:endParaRPr>
          </a:p>
          <a:p>
            <a:pPr marL="180975" lvl="0" indent="-180975" eaLnBrk="0" fontAlgn="base" hangingPunct="0">
              <a:buSzPct val="80000"/>
            </a:pPr>
            <a:r>
              <a:rPr lang="zh-CN" altLang="en-US" sz="1400" dirty="0" smtClean="0">
                <a:latin typeface="幼圆" panose="02010509060101010101" pitchFamily="49" charset="-122"/>
                <a:ea typeface="幼圆" panose="02010509060101010101" pitchFamily="49" charset="-122"/>
                <a:cs typeface="Times New Roman" panose="02020603050405020304" pitchFamily="18" charset="0"/>
              </a:rPr>
              <a:t>下标：下标</a:t>
            </a:r>
            <a:r>
              <a:rPr lang="en-US" altLang="zh-CN" sz="1400" dirty="0" smtClean="0">
                <a:latin typeface="幼圆" panose="02010509060101010101" pitchFamily="49" charset="-122"/>
                <a:ea typeface="幼圆" panose="02010509060101010101" pitchFamily="49" charset="-122"/>
                <a:cs typeface="Times New Roman" panose="02020603050405020304" pitchFamily="18" charset="0"/>
              </a:rPr>
              <a:t>1</a:t>
            </a:r>
            <a:r>
              <a:rPr lang="zh-CN" altLang="en-US" sz="1400" dirty="0" smtClean="0">
                <a:latin typeface="幼圆" panose="02010509060101010101" pitchFamily="49" charset="-122"/>
                <a:ea typeface="幼圆" panose="02010509060101010101" pitchFamily="49" charset="-122"/>
                <a:cs typeface="Times New Roman" panose="02020603050405020304" pitchFamily="18" charset="0"/>
              </a:rPr>
              <a:t>称</a:t>
            </a:r>
            <a:r>
              <a:rPr lang="zh-CN" altLang="en-US" sz="1400" dirty="0">
                <a:latin typeface="幼圆" panose="02010509060101010101" pitchFamily="49" charset="-122"/>
                <a:ea typeface="幼圆" panose="02010509060101010101" pitchFamily="49" charset="-122"/>
                <a:cs typeface="Times New Roman" panose="02020603050405020304" pitchFamily="18" charset="0"/>
              </a:rPr>
              <a:t>第一维下标，或行</a:t>
            </a:r>
            <a:r>
              <a:rPr lang="zh-CN" altLang="en-US" sz="1400" dirty="0" smtClean="0">
                <a:latin typeface="幼圆" panose="02010509060101010101" pitchFamily="49" charset="-122"/>
                <a:ea typeface="幼圆" panose="02010509060101010101" pitchFamily="49" charset="-122"/>
                <a:cs typeface="Times New Roman" panose="02020603050405020304" pitchFamily="18" charset="0"/>
              </a:rPr>
              <a:t>下标；下标</a:t>
            </a:r>
            <a:r>
              <a:rPr lang="en-US" altLang="zh-CN" sz="1400" dirty="0" smtClean="0">
                <a:latin typeface="幼圆" panose="02010509060101010101" pitchFamily="49" charset="-122"/>
                <a:ea typeface="幼圆" panose="02010509060101010101" pitchFamily="49" charset="-122"/>
                <a:cs typeface="Times New Roman" panose="02020603050405020304" pitchFamily="18" charset="0"/>
              </a:rPr>
              <a:t>2</a:t>
            </a:r>
            <a:r>
              <a:rPr lang="zh-CN" altLang="en-US" sz="1400" dirty="0" smtClean="0">
                <a:latin typeface="幼圆" panose="02010509060101010101" pitchFamily="49" charset="-122"/>
                <a:ea typeface="幼圆" panose="02010509060101010101" pitchFamily="49" charset="-122"/>
                <a:cs typeface="Times New Roman" panose="02020603050405020304" pitchFamily="18" charset="0"/>
              </a:rPr>
              <a:t>称</a:t>
            </a:r>
            <a:r>
              <a:rPr lang="zh-CN" altLang="en-US" sz="1400" dirty="0">
                <a:latin typeface="幼圆" panose="02010509060101010101" pitchFamily="49" charset="-122"/>
                <a:ea typeface="幼圆" panose="02010509060101010101" pitchFamily="49" charset="-122"/>
                <a:cs typeface="Times New Roman" panose="02020603050405020304" pitchFamily="18" charset="0"/>
              </a:rPr>
              <a:t>第二维下标，或列下标</a:t>
            </a:r>
            <a:r>
              <a:rPr lang="zh-CN" altLang="en-US" sz="1400" dirty="0" smtClean="0">
                <a:latin typeface="幼圆" panose="02010509060101010101" pitchFamily="49" charset="-122"/>
                <a:ea typeface="幼圆" panose="02010509060101010101" pitchFamily="49" charset="-122"/>
                <a:cs typeface="Times New Roman" panose="02020603050405020304" pitchFamily="18" charset="0"/>
              </a:rPr>
              <a:t>。</a:t>
            </a:r>
            <a:endParaRPr lang="en-US" altLang="zh-CN" sz="1400" dirty="0" smtClean="0">
              <a:latin typeface="幼圆" panose="02010509060101010101" pitchFamily="49" charset="-122"/>
              <a:ea typeface="幼圆" panose="02010509060101010101" pitchFamily="49" charset="-122"/>
              <a:cs typeface="Times New Roman" panose="02020603050405020304" pitchFamily="18" charset="0"/>
            </a:endParaRPr>
          </a:p>
          <a:p>
            <a:pPr marL="0" lvl="0" indent="266700" eaLnBrk="0" fontAlgn="base" hangingPunct="0">
              <a:buClrTx/>
              <a:buSzTx/>
              <a:buNone/>
            </a:pPr>
            <a:r>
              <a:rPr lang="zh-CN" altLang="en-US" sz="1400" dirty="0" smtClean="0">
                <a:latin typeface="幼圆" panose="02010509060101010101" pitchFamily="49" charset="-122"/>
                <a:ea typeface="幼圆" panose="02010509060101010101" pitchFamily="49" charset="-122"/>
                <a:cs typeface="Times New Roman" panose="02020603050405020304" pitchFamily="18" charset="0"/>
              </a:rPr>
              <a:t>对于</a:t>
            </a:r>
            <a:r>
              <a:rPr lang="zh-CN" altLang="en-US" sz="1400" dirty="0">
                <a:latin typeface="幼圆" panose="02010509060101010101" pitchFamily="49" charset="-122"/>
                <a:ea typeface="幼圆" panose="02010509060101010101" pitchFamily="49" charset="-122"/>
                <a:cs typeface="Times New Roman" panose="02020603050405020304" pitchFamily="18" charset="0"/>
              </a:rPr>
              <a:t>以上定义的数组</a:t>
            </a:r>
            <a:r>
              <a:rPr lang="en-US" altLang="zh-CN" sz="1400" dirty="0">
                <a:latin typeface="幼圆" panose="02010509060101010101" pitchFamily="49" charset="-122"/>
                <a:ea typeface="幼圆" panose="02010509060101010101" pitchFamily="49" charset="-122"/>
                <a:cs typeface="Times New Roman" panose="02020603050405020304" pitchFamily="18" charset="0"/>
              </a:rPr>
              <a:t>a</a:t>
            </a:r>
            <a:r>
              <a:rPr lang="zh-CN" altLang="en-US" sz="1400" dirty="0">
                <a:latin typeface="幼圆" panose="02010509060101010101" pitchFamily="49" charset="-122"/>
                <a:ea typeface="幼圆" panose="02010509060101010101" pitchFamily="49" charset="-122"/>
                <a:cs typeface="Times New Roman" panose="02020603050405020304" pitchFamily="18" charset="0"/>
              </a:rPr>
              <a:t>，其元素排列顺序如下：</a:t>
            </a:r>
            <a:endParaRPr lang="en-US" altLang="zh-CN" sz="1400" dirty="0">
              <a:latin typeface="幼圆" panose="02010509060101010101" pitchFamily="49" charset="-122"/>
              <a:ea typeface="幼圆" panose="02010509060101010101" pitchFamily="49" charset="-122"/>
              <a:cs typeface="Times New Roman" panose="02020603050405020304" pitchFamily="18" charset="0"/>
            </a:endParaRPr>
          </a:p>
          <a:p>
            <a:pPr marL="0" lvl="0" indent="266700" eaLnBrk="0" fontAlgn="base" hangingPunct="0">
              <a:buClrTx/>
              <a:buSzTx/>
              <a:buNone/>
            </a:pPr>
            <a:endParaRPr lang="en-US" altLang="zh-CN" sz="1400" dirty="0">
              <a:latin typeface="幼圆" panose="02010509060101010101" pitchFamily="49" charset="-122"/>
              <a:ea typeface="幼圆" panose="02010509060101010101" pitchFamily="49" charset="-122"/>
              <a:cs typeface="Times New Roman" panose="02020603050405020304" pitchFamily="18" charset="0"/>
            </a:endParaRPr>
          </a:p>
          <a:p>
            <a:pPr marL="0" lvl="0" indent="266700" eaLnBrk="0" fontAlgn="base" hangingPunct="0">
              <a:buClrTx/>
              <a:buSzTx/>
              <a:buNone/>
            </a:pPr>
            <a:endParaRPr lang="en-US" altLang="zh-CN" sz="1400" dirty="0">
              <a:latin typeface="幼圆" panose="02010509060101010101" pitchFamily="49" charset="-122"/>
              <a:ea typeface="幼圆" panose="02010509060101010101" pitchFamily="49" charset="-122"/>
              <a:cs typeface="Times New Roman" panose="02020603050405020304" pitchFamily="18" charset="0"/>
            </a:endParaRPr>
          </a:p>
          <a:p>
            <a:pPr marL="0" lvl="0" indent="266700" eaLnBrk="0" fontAlgn="base" hangingPunct="0">
              <a:buClrTx/>
              <a:buSzTx/>
              <a:buNone/>
            </a:pPr>
            <a:endParaRPr lang="en-US" altLang="zh-CN" sz="1400" dirty="0">
              <a:latin typeface="幼圆" panose="02010509060101010101" pitchFamily="49" charset="-122"/>
              <a:ea typeface="幼圆" panose="02010509060101010101" pitchFamily="49" charset="-122"/>
              <a:cs typeface="Times New Roman" panose="02020603050405020304" pitchFamily="18" charset="0"/>
            </a:endParaRPr>
          </a:p>
          <a:p>
            <a:pPr marL="180975" lvl="0" indent="-180975" eaLnBrk="0" fontAlgn="base" hangingPunct="0">
              <a:buSzPct val="80000"/>
            </a:pPr>
            <a:r>
              <a:rPr lang="zh-CN" altLang="en-US" sz="1400" dirty="0" smtClean="0">
                <a:latin typeface="幼圆" panose="02010509060101010101" pitchFamily="49" charset="-122"/>
                <a:ea typeface="幼圆" panose="02010509060101010101" pitchFamily="49" charset="-122"/>
                <a:cs typeface="Times New Roman" panose="02020603050405020304" pitchFamily="18" charset="0"/>
              </a:rPr>
              <a:t>习惯</a:t>
            </a:r>
            <a:r>
              <a:rPr lang="zh-CN" altLang="en-US" sz="1400" dirty="0">
                <a:latin typeface="幼圆" panose="02010509060101010101" pitchFamily="49" charset="-122"/>
                <a:ea typeface="幼圆" panose="02010509060101010101" pitchFamily="49" charset="-122"/>
                <a:cs typeface="Times New Roman" panose="02020603050405020304" pitchFamily="18" charset="0"/>
              </a:rPr>
              <a:t>上，把所有第一维坐标相同的元素称为行，所有第二维坐标相同的元素称为列</a:t>
            </a:r>
            <a:r>
              <a:rPr lang="zh-CN" altLang="en-US" sz="1400" dirty="0" smtClean="0">
                <a:latin typeface="幼圆" panose="02010509060101010101" pitchFamily="49" charset="-122"/>
                <a:ea typeface="幼圆" panose="02010509060101010101" pitchFamily="49" charset="-122"/>
                <a:cs typeface="Times New Roman" panose="02020603050405020304" pitchFamily="18" charset="0"/>
              </a:rPr>
              <a:t>。</a:t>
            </a:r>
            <a:endParaRPr lang="en-US" altLang="zh-CN" sz="1400" dirty="0" smtClean="0">
              <a:latin typeface="幼圆" panose="02010509060101010101" pitchFamily="49" charset="-122"/>
              <a:ea typeface="幼圆" panose="02010509060101010101" pitchFamily="49" charset="-122"/>
              <a:cs typeface="Times New Roman" panose="02020603050405020304" pitchFamily="18" charset="0"/>
            </a:endParaRPr>
          </a:p>
          <a:p>
            <a:pPr marL="180975" lvl="0" indent="-180975" eaLnBrk="0" fontAlgn="base" hangingPunct="0">
              <a:buSzPct val="80000"/>
            </a:pPr>
            <a:r>
              <a:rPr lang="zh-CN" altLang="en-US" sz="1400" dirty="0" smtClean="0">
                <a:latin typeface="幼圆" panose="02010509060101010101" pitchFamily="49" charset="-122"/>
                <a:ea typeface="幼圆" panose="02010509060101010101" pitchFamily="49" charset="-122"/>
                <a:cs typeface="Times New Roman" panose="02020603050405020304" pitchFamily="18" charset="0"/>
              </a:rPr>
              <a:t>多维</a:t>
            </a:r>
            <a:r>
              <a:rPr lang="zh-CN" altLang="en-US" sz="1400" dirty="0">
                <a:latin typeface="幼圆" panose="02010509060101010101" pitchFamily="49" charset="-122"/>
                <a:ea typeface="幼圆" panose="02010509060101010101" pitchFamily="49" charset="-122"/>
                <a:cs typeface="Times New Roman" panose="02020603050405020304" pitchFamily="18" charset="0"/>
              </a:rPr>
              <a:t>数组的</a:t>
            </a:r>
            <a:r>
              <a:rPr lang="zh-CN" altLang="en-US" sz="1400" dirty="0" smtClean="0">
                <a:latin typeface="幼圆" panose="02010509060101010101" pitchFamily="49" charset="-122"/>
                <a:ea typeface="幼圆" panose="02010509060101010101" pitchFamily="49" charset="-122"/>
                <a:cs typeface="Times New Roman" panose="02020603050405020304" pitchFamily="18" charset="0"/>
              </a:rPr>
              <a:t>定义：</a:t>
            </a:r>
            <a:endParaRPr lang="zh-CN" altLang="en-US" sz="1400" dirty="0">
              <a:latin typeface="幼圆" panose="02010509060101010101" pitchFamily="49" charset="-122"/>
              <a:ea typeface="幼圆" panose="02010509060101010101" pitchFamily="49" charset="-122"/>
            </a:endParaRPr>
          </a:p>
          <a:p>
            <a:pPr marL="0" lvl="0" indent="266700" eaLnBrk="0" fontAlgn="base" hangingPunct="0">
              <a:buClrTx/>
              <a:buSzTx/>
              <a:buNone/>
            </a:pPr>
            <a:r>
              <a:rPr lang="zh-CN" altLang="en-US" sz="1400" dirty="0">
                <a:latin typeface="幼圆" panose="02010509060101010101" pitchFamily="49" charset="-122"/>
                <a:ea typeface="幼圆" panose="02010509060101010101" pitchFamily="49" charset="-122"/>
                <a:cs typeface="Times New Roman" panose="02020603050405020304" pitchFamily="18" charset="0"/>
              </a:rPr>
              <a:t>    </a:t>
            </a:r>
            <a:r>
              <a:rPr lang="en-US" altLang="zh-CN" sz="1400" dirty="0" err="1">
                <a:latin typeface="幼圆" panose="02010509060101010101" pitchFamily="49" charset="-122"/>
                <a:ea typeface="幼圆" panose="02010509060101010101" pitchFamily="49" charset="-122"/>
                <a:cs typeface="Times New Roman" panose="02020603050405020304" pitchFamily="18" charset="0"/>
              </a:rPr>
              <a:t>int</a:t>
            </a:r>
            <a:r>
              <a:rPr lang="en-US" altLang="zh-CN" sz="1400" dirty="0">
                <a:latin typeface="幼圆" panose="02010509060101010101" pitchFamily="49" charset="-122"/>
                <a:ea typeface="幼圆" panose="02010509060101010101" pitchFamily="49" charset="-122"/>
                <a:cs typeface="Times New Roman" panose="02020603050405020304" pitchFamily="18" charset="0"/>
              </a:rPr>
              <a:t> b[2][2][3];                            /*</a:t>
            </a:r>
            <a:r>
              <a:rPr lang="zh-CN" altLang="en-US" sz="1400" dirty="0">
                <a:latin typeface="幼圆" panose="02010509060101010101" pitchFamily="49" charset="-122"/>
                <a:ea typeface="幼圆" panose="02010509060101010101" pitchFamily="49" charset="-122"/>
                <a:cs typeface="Times New Roman" panose="02020603050405020304" pitchFamily="18" charset="0"/>
              </a:rPr>
              <a:t>定义了一个</a:t>
            </a:r>
            <a:r>
              <a:rPr lang="en-US" altLang="zh-CN" sz="1400" dirty="0">
                <a:latin typeface="幼圆" panose="02010509060101010101" pitchFamily="49" charset="-122"/>
                <a:ea typeface="幼圆" panose="02010509060101010101" pitchFamily="49" charset="-122"/>
                <a:cs typeface="Times New Roman" panose="02020603050405020304" pitchFamily="18" charset="0"/>
              </a:rPr>
              <a:t>3</a:t>
            </a:r>
            <a:r>
              <a:rPr lang="zh-CN" altLang="en-US" sz="1400" dirty="0">
                <a:latin typeface="幼圆" panose="02010509060101010101" pitchFamily="49" charset="-122"/>
                <a:ea typeface="幼圆" panose="02010509060101010101" pitchFamily="49" charset="-122"/>
                <a:cs typeface="Times New Roman" panose="02020603050405020304" pitchFamily="18" charset="0"/>
              </a:rPr>
              <a:t>维的整型数组*</a:t>
            </a:r>
            <a:r>
              <a:rPr lang="en-US" altLang="zh-CN" sz="1400" dirty="0">
                <a:latin typeface="幼圆" panose="02010509060101010101" pitchFamily="49" charset="-122"/>
                <a:ea typeface="幼圆" panose="02010509060101010101" pitchFamily="49" charset="-122"/>
                <a:cs typeface="Times New Roman" panose="02020603050405020304" pitchFamily="18" charset="0"/>
              </a:rPr>
              <a:t>/</a:t>
            </a:r>
            <a:endParaRPr lang="en-US" altLang="zh-CN" sz="1400" dirty="0">
              <a:latin typeface="幼圆" panose="02010509060101010101" pitchFamily="49" charset="-122"/>
              <a:ea typeface="幼圆" panose="02010509060101010101" pitchFamily="49" charset="-122"/>
            </a:endParaRPr>
          </a:p>
          <a:p>
            <a:pPr marL="0" lvl="0" indent="266700" eaLnBrk="0" fontAlgn="base" hangingPunct="0">
              <a:buClrTx/>
              <a:buSzTx/>
              <a:buNone/>
            </a:pPr>
            <a:r>
              <a:rPr lang="en-US" altLang="zh-CN" sz="1400" dirty="0">
                <a:latin typeface="幼圆" panose="02010509060101010101" pitchFamily="49" charset="-122"/>
                <a:ea typeface="幼圆" panose="02010509060101010101" pitchFamily="49" charset="-122"/>
                <a:cs typeface="Times New Roman" panose="02020603050405020304" pitchFamily="18" charset="0"/>
              </a:rPr>
              <a:t>    float c[2][3][2][2];                       /*</a:t>
            </a:r>
            <a:r>
              <a:rPr lang="zh-CN" altLang="en-US" sz="1400" dirty="0">
                <a:latin typeface="幼圆" panose="02010509060101010101" pitchFamily="49" charset="-122"/>
                <a:ea typeface="幼圆" panose="02010509060101010101" pitchFamily="49" charset="-122"/>
                <a:cs typeface="Times New Roman" panose="02020603050405020304" pitchFamily="18" charset="0"/>
              </a:rPr>
              <a:t>定义了一个</a:t>
            </a:r>
            <a:r>
              <a:rPr lang="en-US" altLang="zh-CN" sz="1400" dirty="0">
                <a:latin typeface="幼圆" panose="02010509060101010101" pitchFamily="49" charset="-122"/>
                <a:ea typeface="幼圆" panose="02010509060101010101" pitchFamily="49" charset="-122"/>
                <a:cs typeface="Times New Roman" panose="02020603050405020304" pitchFamily="18" charset="0"/>
              </a:rPr>
              <a:t>4</a:t>
            </a:r>
            <a:r>
              <a:rPr lang="zh-CN" altLang="en-US" sz="1400" dirty="0">
                <a:latin typeface="幼圆" panose="02010509060101010101" pitchFamily="49" charset="-122"/>
                <a:ea typeface="幼圆" panose="02010509060101010101" pitchFamily="49" charset="-122"/>
                <a:cs typeface="Times New Roman" panose="02020603050405020304" pitchFamily="18" charset="0"/>
              </a:rPr>
              <a:t>维浮点型数组*</a:t>
            </a:r>
            <a:r>
              <a:rPr lang="en-US" altLang="zh-CN" sz="1400" dirty="0">
                <a:latin typeface="幼圆" panose="02010509060101010101" pitchFamily="49" charset="-122"/>
                <a:ea typeface="幼圆" panose="02010509060101010101" pitchFamily="49" charset="-122"/>
                <a:cs typeface="Times New Roman" panose="02020603050405020304" pitchFamily="18" charset="0"/>
              </a:rPr>
              <a:t>/</a:t>
            </a:r>
            <a:endParaRPr lang="en-US" altLang="zh-CN" sz="1400" dirty="0">
              <a:latin typeface="幼圆" panose="02010509060101010101" pitchFamily="49" charset="-122"/>
              <a:ea typeface="幼圆" panose="02010509060101010101" pitchFamily="49" charset="-122"/>
            </a:endParaRPr>
          </a:p>
          <a:p>
            <a:pPr marL="180975" lvl="0" indent="-180975" eaLnBrk="0" fontAlgn="base" hangingPunct="0">
              <a:buSzPct val="80000"/>
            </a:pPr>
            <a:r>
              <a:rPr lang="zh-CN" altLang="en-US" sz="1400" dirty="0">
                <a:latin typeface="幼圆" panose="02010509060101010101" pitchFamily="49" charset="-122"/>
                <a:ea typeface="幼圆" panose="02010509060101010101" pitchFamily="49" charset="-122"/>
                <a:cs typeface="Times New Roman" panose="02020603050405020304" pitchFamily="18" charset="0"/>
              </a:rPr>
              <a:t>对三维数组</a:t>
            </a:r>
            <a:r>
              <a:rPr lang="en-US" altLang="zh-CN" sz="1400" dirty="0">
                <a:latin typeface="幼圆" panose="02010509060101010101" pitchFamily="49" charset="-122"/>
                <a:ea typeface="幼圆" panose="02010509060101010101" pitchFamily="49" charset="-122"/>
                <a:cs typeface="Times New Roman" panose="02020603050405020304" pitchFamily="18" charset="0"/>
              </a:rPr>
              <a:t>b</a:t>
            </a:r>
            <a:r>
              <a:rPr lang="zh-CN" altLang="en-US" sz="1400" dirty="0">
                <a:latin typeface="幼圆" panose="02010509060101010101" pitchFamily="49" charset="-122"/>
                <a:ea typeface="幼圆" panose="02010509060101010101" pitchFamily="49" charset="-122"/>
                <a:cs typeface="Times New Roman" panose="02020603050405020304" pitchFamily="18" charset="0"/>
              </a:rPr>
              <a:t>，可以认为是一个广义的一维数组</a:t>
            </a:r>
            <a:r>
              <a:rPr lang="en-US" altLang="zh-CN" sz="1400" dirty="0">
                <a:latin typeface="幼圆" panose="02010509060101010101" pitchFamily="49" charset="-122"/>
                <a:ea typeface="幼圆" panose="02010509060101010101" pitchFamily="49" charset="-122"/>
                <a:cs typeface="Times New Roman" panose="02020603050405020304" pitchFamily="18" charset="0"/>
              </a:rPr>
              <a:t>b[2]</a:t>
            </a:r>
            <a:r>
              <a:rPr lang="zh-CN" altLang="en-US" sz="1400" dirty="0">
                <a:latin typeface="幼圆" panose="02010509060101010101" pitchFamily="49" charset="-122"/>
                <a:ea typeface="幼圆" panose="02010509060101010101" pitchFamily="49" charset="-122"/>
                <a:cs typeface="Times New Roman" panose="02020603050405020304" pitchFamily="18" charset="0"/>
              </a:rPr>
              <a:t>，它的每一个元素都是一个</a:t>
            </a:r>
            <a:r>
              <a:rPr lang="en-US" altLang="zh-CN" sz="1400" dirty="0">
                <a:latin typeface="幼圆" panose="02010509060101010101" pitchFamily="49" charset="-122"/>
                <a:ea typeface="幼圆" panose="02010509060101010101" pitchFamily="49" charset="-122"/>
                <a:cs typeface="Times New Roman" panose="02020603050405020304" pitchFamily="18" charset="0"/>
              </a:rPr>
              <a:t>2×3</a:t>
            </a:r>
            <a:r>
              <a:rPr lang="zh-CN" altLang="en-US" sz="1400" dirty="0">
                <a:latin typeface="幼圆" panose="02010509060101010101" pitchFamily="49" charset="-122"/>
                <a:ea typeface="幼圆" panose="02010509060101010101" pitchFamily="49" charset="-122"/>
                <a:cs typeface="Times New Roman" panose="02020603050405020304" pitchFamily="18" charset="0"/>
              </a:rPr>
              <a:t>的二维数组。对元素</a:t>
            </a:r>
            <a:r>
              <a:rPr lang="en-US" altLang="zh-CN" sz="1400" dirty="0">
                <a:latin typeface="幼圆" panose="02010509060101010101" pitchFamily="49" charset="-122"/>
                <a:ea typeface="幼圆" panose="02010509060101010101" pitchFamily="49" charset="-122"/>
                <a:cs typeface="Times New Roman" panose="02020603050405020304" pitchFamily="18" charset="0"/>
              </a:rPr>
              <a:t>b[0]</a:t>
            </a:r>
            <a:r>
              <a:rPr lang="zh-CN" altLang="en-US" sz="1400" dirty="0">
                <a:latin typeface="幼圆" panose="02010509060101010101" pitchFamily="49" charset="-122"/>
                <a:ea typeface="幼圆" panose="02010509060101010101" pitchFamily="49" charset="-122"/>
                <a:cs typeface="Times New Roman" panose="02020603050405020304" pitchFamily="18" charset="0"/>
              </a:rPr>
              <a:t>，可以把它看成是一个二维数组名，它的</a:t>
            </a:r>
            <a:r>
              <a:rPr lang="en-US" altLang="zh-CN" sz="1400" dirty="0">
                <a:latin typeface="幼圆" panose="02010509060101010101" pitchFamily="49" charset="-122"/>
                <a:ea typeface="幼圆" panose="02010509060101010101" pitchFamily="49" charset="-122"/>
                <a:cs typeface="Times New Roman" panose="02020603050405020304" pitchFamily="18" charset="0"/>
              </a:rPr>
              <a:t>6</a:t>
            </a:r>
            <a:r>
              <a:rPr lang="zh-CN" altLang="en-US" sz="1400" dirty="0">
                <a:latin typeface="幼圆" panose="02010509060101010101" pitchFamily="49" charset="-122"/>
                <a:ea typeface="幼圆" panose="02010509060101010101" pitchFamily="49" charset="-122"/>
                <a:cs typeface="Times New Roman" panose="02020603050405020304" pitchFamily="18" charset="0"/>
              </a:rPr>
              <a:t>个元素是：</a:t>
            </a:r>
            <a:endParaRPr lang="zh-CN" altLang="en-US" sz="1400" dirty="0">
              <a:latin typeface="幼圆" panose="02010509060101010101" pitchFamily="49" charset="-122"/>
              <a:ea typeface="幼圆" panose="02010509060101010101" pitchFamily="49" charset="-122"/>
            </a:endParaRPr>
          </a:p>
          <a:p>
            <a:pPr marL="0" lvl="0" indent="266700" eaLnBrk="0" fontAlgn="base" hangingPunct="0">
              <a:buClrTx/>
              <a:buSzTx/>
              <a:buNone/>
            </a:pPr>
            <a:r>
              <a:rPr lang="zh-CN" altLang="en-US" sz="1400" dirty="0">
                <a:latin typeface="幼圆" panose="02010509060101010101" pitchFamily="49" charset="-122"/>
                <a:ea typeface="幼圆" panose="02010509060101010101" pitchFamily="49" charset="-122"/>
                <a:cs typeface="Times New Roman" panose="02020603050405020304" pitchFamily="18" charset="0"/>
              </a:rPr>
              <a:t>    </a:t>
            </a:r>
            <a:r>
              <a:rPr lang="en-US" altLang="zh-CN" sz="1400" dirty="0">
                <a:latin typeface="幼圆" panose="02010509060101010101" pitchFamily="49" charset="-122"/>
                <a:ea typeface="幼圆" panose="02010509060101010101" pitchFamily="49" charset="-122"/>
                <a:cs typeface="Times New Roman" panose="02020603050405020304" pitchFamily="18" charset="0"/>
              </a:rPr>
              <a:t>b[0][O][O]  b[O][O][1]  b[O][0][2]</a:t>
            </a:r>
            <a:endParaRPr lang="en-US" altLang="zh-CN" sz="1400" dirty="0">
              <a:latin typeface="幼圆" panose="02010509060101010101" pitchFamily="49" charset="-122"/>
              <a:ea typeface="幼圆" panose="02010509060101010101" pitchFamily="49" charset="-122"/>
            </a:endParaRPr>
          </a:p>
          <a:p>
            <a:pPr marL="0" lvl="0" indent="266700" eaLnBrk="0" fontAlgn="base" hangingPunct="0">
              <a:buClrTx/>
              <a:buSzTx/>
              <a:buNone/>
            </a:pPr>
            <a:r>
              <a:rPr lang="en-US" altLang="zh-CN" sz="1400" dirty="0">
                <a:latin typeface="幼圆" panose="02010509060101010101" pitchFamily="49" charset="-122"/>
                <a:ea typeface="幼圆" panose="02010509060101010101" pitchFamily="49" charset="-122"/>
                <a:cs typeface="Times New Roman" panose="02020603050405020304" pitchFamily="18" charset="0"/>
              </a:rPr>
              <a:t>    b[O][1][O]  b[0][1][1]  b[0][1][2</a:t>
            </a:r>
            <a:r>
              <a:rPr lang="en-US" altLang="zh-CN" sz="1400" dirty="0" smtClean="0">
                <a:latin typeface="幼圆" panose="02010509060101010101" pitchFamily="49" charset="-122"/>
                <a:ea typeface="幼圆" panose="02010509060101010101" pitchFamily="49" charset="-122"/>
                <a:cs typeface="Times New Roman" panose="02020603050405020304" pitchFamily="18" charset="0"/>
              </a:rPr>
              <a:t>]</a:t>
            </a:r>
            <a:endParaRPr lang="zh-CN" altLang="en-US" sz="1400" dirty="0">
              <a:latin typeface="幼圆" panose="02010509060101010101" pitchFamily="49" charset="-122"/>
              <a:ea typeface="幼圆" panose="02010509060101010101" pitchFamily="49"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2680078660"/>
              </p:ext>
            </p:extLst>
          </p:nvPr>
        </p:nvGraphicFramePr>
        <p:xfrm>
          <a:off x="807371" y="2654894"/>
          <a:ext cx="3471332" cy="769791"/>
        </p:xfrm>
        <a:graphic>
          <a:graphicData uri="http://schemas.openxmlformats.org/drawingml/2006/table">
            <a:tbl>
              <a:tblPr firstRow="1" firstCol="1" bandRow="1">
                <a:tableStyleId>{5C22544A-7EE6-4342-B048-85BDC9FD1C3A}</a:tableStyleId>
              </a:tblPr>
              <a:tblGrid>
                <a:gridCol w="867522">
                  <a:extLst>
                    <a:ext uri="{9D8B030D-6E8A-4147-A177-3AD203B41FA5}">
                      <a16:colId xmlns:a16="http://schemas.microsoft.com/office/drawing/2014/main" val="3012598844"/>
                    </a:ext>
                  </a:extLst>
                </a:gridCol>
                <a:gridCol w="868144">
                  <a:extLst>
                    <a:ext uri="{9D8B030D-6E8A-4147-A177-3AD203B41FA5}">
                      <a16:colId xmlns:a16="http://schemas.microsoft.com/office/drawing/2014/main" val="2093967963"/>
                    </a:ext>
                  </a:extLst>
                </a:gridCol>
                <a:gridCol w="867522">
                  <a:extLst>
                    <a:ext uri="{9D8B030D-6E8A-4147-A177-3AD203B41FA5}">
                      <a16:colId xmlns:a16="http://schemas.microsoft.com/office/drawing/2014/main" val="1335625704"/>
                    </a:ext>
                  </a:extLst>
                </a:gridCol>
                <a:gridCol w="868144">
                  <a:extLst>
                    <a:ext uri="{9D8B030D-6E8A-4147-A177-3AD203B41FA5}">
                      <a16:colId xmlns:a16="http://schemas.microsoft.com/office/drawing/2014/main" val="1732220306"/>
                    </a:ext>
                  </a:extLst>
                </a:gridCol>
              </a:tblGrid>
              <a:tr h="256597">
                <a:tc>
                  <a:txBody>
                    <a:bodyPr/>
                    <a:lstStyle/>
                    <a:p>
                      <a:pPr algn="ctr">
                        <a:spcAft>
                          <a:spcPts val="0"/>
                        </a:spcAft>
                      </a:pPr>
                      <a:r>
                        <a:rPr lang="en-US" sz="1050">
                          <a:effectLst/>
                        </a:rPr>
                        <a:t>a[0][0]</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a[0][1]</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a[0][2]</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a[0][3]</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899549812"/>
                  </a:ext>
                </a:extLst>
              </a:tr>
              <a:tr h="256597">
                <a:tc>
                  <a:txBody>
                    <a:bodyPr/>
                    <a:lstStyle/>
                    <a:p>
                      <a:pPr algn="ctr">
                        <a:spcAft>
                          <a:spcPts val="0"/>
                        </a:spcAft>
                      </a:pPr>
                      <a:r>
                        <a:rPr lang="en-US" sz="1050">
                          <a:effectLst/>
                        </a:rPr>
                        <a:t>a[1][0]</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a[1][1]</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a[1][2]</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a[1][3]</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13950799"/>
                  </a:ext>
                </a:extLst>
              </a:tr>
              <a:tr h="256597">
                <a:tc>
                  <a:txBody>
                    <a:bodyPr/>
                    <a:lstStyle/>
                    <a:p>
                      <a:pPr algn="ctr">
                        <a:spcAft>
                          <a:spcPts val="0"/>
                        </a:spcAft>
                      </a:pPr>
                      <a:r>
                        <a:rPr lang="en-US" sz="1050">
                          <a:effectLst/>
                        </a:rPr>
                        <a:t>a[2][0]</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a[2][1]</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a[2][2]</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a[2][3]</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080746210"/>
                  </a:ext>
                </a:extLst>
              </a:tr>
            </a:tbl>
          </a:graphicData>
        </a:graphic>
      </p:graphicFrame>
    </p:spTree>
    <p:extLst>
      <p:ext uri="{BB962C8B-B14F-4D97-AF65-F5344CB8AC3E}">
        <p14:creationId xmlns:p14="http://schemas.microsoft.com/office/powerpoint/2010/main" val="24352152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a:t>例</a:t>
            </a:r>
            <a:r>
              <a:rPr lang="en-US" altLang="zh-CN" b="1" dirty="0"/>
              <a:t>6.3</a:t>
            </a:r>
            <a:r>
              <a:rPr lang="en-US" altLang="zh-CN" dirty="0"/>
              <a:t>  </a:t>
            </a:r>
            <a:r>
              <a:rPr lang="zh-CN" altLang="zh-CN" dirty="0"/>
              <a:t>二维数组</a:t>
            </a:r>
            <a:r>
              <a:rPr lang="zh-CN" altLang="zh-CN" dirty="0" smtClean="0"/>
              <a:t>输入输出</a:t>
            </a:r>
            <a:endParaRPr lang="zh-CN" altLang="en-US" b="0" i="0" u="none" strike="noStrike"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276708"/>
            <a:ext cx="4886519" cy="5158597"/>
          </a:xfrm>
          <a:ln>
            <a:solidFill>
              <a:srgbClr val="FF0000"/>
            </a:solidFill>
          </a:ln>
        </p:spPr>
        <p:txBody>
          <a:bodyPr>
            <a:normAutofit fontScale="55000" lnSpcReduction="20000"/>
          </a:bodyPr>
          <a:lstStyle/>
          <a:p>
            <a:pPr marL="0" indent="0">
              <a:buNone/>
            </a:pPr>
            <a:r>
              <a:rPr lang="en-US" altLang="zh-CN" dirty="0" smtClean="0"/>
              <a:t>#</a:t>
            </a:r>
            <a:r>
              <a:rPr lang="en-US" altLang="zh-CN" dirty="0"/>
              <a:t>include&lt;stdio.h&gt;</a:t>
            </a:r>
            <a:endParaRPr lang="zh-CN" altLang="zh-CN" sz="3200" dirty="0"/>
          </a:p>
          <a:p>
            <a:pPr marL="0" indent="0">
              <a:buNone/>
            </a:pPr>
            <a:r>
              <a:rPr lang="en-US" altLang="zh-CN" dirty="0" smtClean="0"/>
              <a:t>#</a:t>
            </a:r>
            <a:r>
              <a:rPr lang="en-US" altLang="zh-CN" dirty="0"/>
              <a:t>include&lt;windows.h&gt;</a:t>
            </a:r>
            <a:endParaRPr lang="zh-CN" altLang="zh-CN" sz="3200" dirty="0"/>
          </a:p>
          <a:p>
            <a:pPr marL="0" indent="0">
              <a:buNone/>
            </a:pPr>
            <a:r>
              <a:rPr lang="en-US" altLang="zh-CN" dirty="0" smtClean="0"/>
              <a:t>main</a:t>
            </a:r>
            <a:r>
              <a:rPr lang="en-US" altLang="zh-CN" dirty="0"/>
              <a:t>()</a:t>
            </a:r>
            <a:endParaRPr lang="zh-CN" altLang="zh-CN" sz="3200" dirty="0"/>
          </a:p>
          <a:p>
            <a:pPr marL="0" indent="0">
              <a:buNone/>
            </a:pPr>
            <a:r>
              <a:rPr lang="en-US" altLang="zh-CN" dirty="0" smtClean="0"/>
              <a:t>{</a:t>
            </a:r>
            <a:endParaRPr lang="zh-CN" altLang="zh-CN" sz="3200" dirty="0"/>
          </a:p>
          <a:p>
            <a:pPr marL="0" indent="0">
              <a:buNone/>
            </a:pPr>
            <a:r>
              <a:rPr lang="en-US" altLang="zh-CN" dirty="0" smtClean="0"/>
              <a:t> </a:t>
            </a:r>
            <a:r>
              <a:rPr lang="en-US" altLang="zh-CN" dirty="0" err="1" smtClean="0"/>
              <a:t>int</a:t>
            </a:r>
            <a:r>
              <a:rPr lang="en-US" altLang="zh-CN" dirty="0" smtClean="0"/>
              <a:t> </a:t>
            </a:r>
            <a:r>
              <a:rPr lang="en-US" altLang="zh-CN" dirty="0"/>
              <a:t>a[2][3</a:t>
            </a:r>
            <a:r>
              <a:rPr lang="en-US" altLang="zh-CN" dirty="0" smtClean="0"/>
              <a:t>];</a:t>
            </a:r>
          </a:p>
          <a:p>
            <a:pPr marL="0" indent="0">
              <a:buNone/>
            </a:pPr>
            <a:r>
              <a:rPr lang="en-US" altLang="zh-CN" dirty="0" smtClean="0"/>
              <a:t> </a:t>
            </a:r>
            <a:r>
              <a:rPr lang="en-US" altLang="zh-CN" dirty="0"/>
              <a:t>int i,j;</a:t>
            </a:r>
            <a:endParaRPr lang="zh-CN" altLang="zh-CN" sz="3200" dirty="0"/>
          </a:p>
          <a:p>
            <a:pPr marL="0" indent="0">
              <a:buNone/>
            </a:pPr>
            <a:r>
              <a:rPr lang="en-US" altLang="zh-CN" dirty="0"/>
              <a:t> </a:t>
            </a:r>
            <a:r>
              <a:rPr lang="en-US" altLang="zh-CN" dirty="0" err="1" smtClean="0"/>
              <a:t>printf</a:t>
            </a:r>
            <a:r>
              <a:rPr lang="en-US" altLang="zh-CN" dirty="0"/>
              <a:t>("\nlnput array a</a:t>
            </a:r>
            <a:r>
              <a:rPr lang="zh-CN" altLang="zh-CN" dirty="0"/>
              <a:t>：</a:t>
            </a:r>
            <a:r>
              <a:rPr lang="en-US" altLang="zh-CN" dirty="0"/>
              <a:t>");</a:t>
            </a:r>
            <a:endParaRPr lang="zh-CN" altLang="zh-CN" sz="3200" dirty="0"/>
          </a:p>
          <a:p>
            <a:pPr marL="0" indent="0">
              <a:buNone/>
            </a:pPr>
            <a:r>
              <a:rPr lang="en-US" altLang="zh-CN" dirty="0"/>
              <a:t> </a:t>
            </a:r>
            <a:r>
              <a:rPr lang="en-US" altLang="zh-CN" dirty="0" smtClean="0"/>
              <a:t>for(</a:t>
            </a:r>
            <a:r>
              <a:rPr lang="en-US" altLang="zh-CN" dirty="0" err="1" smtClean="0"/>
              <a:t>i</a:t>
            </a:r>
            <a:r>
              <a:rPr lang="en-US" altLang="zh-CN" dirty="0" smtClean="0"/>
              <a:t>=0;i&lt;2;i</a:t>
            </a:r>
            <a:r>
              <a:rPr lang="en-US" altLang="zh-CN" dirty="0"/>
              <a:t>++)</a:t>
            </a:r>
            <a:endParaRPr lang="zh-CN" altLang="zh-CN" sz="3200" dirty="0"/>
          </a:p>
          <a:p>
            <a:pPr marL="0" indent="0">
              <a:buNone/>
            </a:pPr>
            <a:r>
              <a:rPr lang="en-US" altLang="zh-CN" dirty="0"/>
              <a:t> </a:t>
            </a:r>
            <a:r>
              <a:rPr lang="en-US" altLang="zh-CN" dirty="0" smtClean="0"/>
              <a:t>    </a:t>
            </a:r>
            <a:r>
              <a:rPr lang="en-US" altLang="zh-CN" dirty="0"/>
              <a:t>for(j=0;j&lt;3;j++)</a:t>
            </a:r>
            <a:endParaRPr lang="zh-CN" altLang="zh-CN" sz="3200" dirty="0"/>
          </a:p>
          <a:p>
            <a:pPr marL="0" indent="0">
              <a:buNone/>
            </a:pPr>
            <a:r>
              <a:rPr lang="en-US" altLang="zh-CN" dirty="0"/>
              <a:t> </a:t>
            </a:r>
            <a:r>
              <a:rPr lang="en-US" altLang="zh-CN" dirty="0" smtClean="0"/>
              <a:t>        </a:t>
            </a:r>
            <a:r>
              <a:rPr lang="en-US" altLang="zh-CN" dirty="0"/>
              <a:t>scanf("%d",&amp;a[i][j]);</a:t>
            </a:r>
            <a:endParaRPr lang="zh-CN" altLang="zh-CN" sz="3200" dirty="0"/>
          </a:p>
          <a:p>
            <a:pPr marL="0" indent="0">
              <a:buNone/>
            </a:pPr>
            <a:r>
              <a:rPr lang="en-US" altLang="zh-CN" dirty="0"/>
              <a:t> </a:t>
            </a:r>
            <a:r>
              <a:rPr lang="en-US" altLang="zh-CN" dirty="0" err="1" smtClean="0"/>
              <a:t>printf</a:t>
            </a:r>
            <a:r>
              <a:rPr lang="en-US" altLang="zh-CN" dirty="0"/>
              <a:t>("\n output array a</a:t>
            </a:r>
            <a:r>
              <a:rPr lang="zh-CN" altLang="zh-CN" dirty="0"/>
              <a:t>：</a:t>
            </a:r>
            <a:r>
              <a:rPr lang="en-US" altLang="zh-CN" dirty="0"/>
              <a:t>\n");</a:t>
            </a:r>
            <a:endParaRPr lang="zh-CN" altLang="zh-CN" sz="3200" dirty="0"/>
          </a:p>
          <a:p>
            <a:pPr marL="0" indent="0">
              <a:buNone/>
            </a:pPr>
            <a:r>
              <a:rPr lang="en-US" altLang="zh-CN" dirty="0"/>
              <a:t> </a:t>
            </a:r>
            <a:r>
              <a:rPr lang="en-US" altLang="zh-CN" dirty="0" smtClean="0"/>
              <a:t>for(</a:t>
            </a:r>
            <a:r>
              <a:rPr lang="en-US" altLang="zh-CN" dirty="0" err="1" smtClean="0"/>
              <a:t>i</a:t>
            </a:r>
            <a:r>
              <a:rPr lang="en-US" altLang="zh-CN" dirty="0" smtClean="0"/>
              <a:t>=0;i&lt;2;i</a:t>
            </a:r>
            <a:r>
              <a:rPr lang="en-US" altLang="zh-CN" dirty="0"/>
              <a:t>++)</a:t>
            </a:r>
            <a:endParaRPr lang="zh-CN" altLang="zh-CN" sz="3200" dirty="0"/>
          </a:p>
          <a:p>
            <a:pPr marL="0" indent="0">
              <a:buNone/>
            </a:pPr>
            <a:r>
              <a:rPr lang="en-US" altLang="zh-CN" dirty="0"/>
              <a:t> </a:t>
            </a:r>
            <a:r>
              <a:rPr lang="en-US" altLang="zh-CN" dirty="0" smtClean="0"/>
              <a:t>   </a:t>
            </a:r>
            <a:r>
              <a:rPr lang="en-US" altLang="zh-CN" dirty="0"/>
              <a:t>{</a:t>
            </a:r>
            <a:endParaRPr lang="zh-CN" altLang="zh-CN" sz="3200" dirty="0"/>
          </a:p>
          <a:p>
            <a:pPr marL="0" indent="0">
              <a:buNone/>
            </a:pPr>
            <a:r>
              <a:rPr lang="en-US" altLang="zh-CN" dirty="0" smtClean="0"/>
              <a:t>      for(j=0;j&lt;3;j</a:t>
            </a:r>
            <a:r>
              <a:rPr lang="en-US" altLang="zh-CN" dirty="0"/>
              <a:t>++)</a:t>
            </a:r>
            <a:endParaRPr lang="zh-CN" altLang="zh-CN" sz="3200" dirty="0"/>
          </a:p>
          <a:p>
            <a:pPr marL="0" indent="0">
              <a:buNone/>
            </a:pPr>
            <a:r>
              <a:rPr lang="en-US" altLang="zh-CN" dirty="0"/>
              <a:t>        </a:t>
            </a:r>
            <a:r>
              <a:rPr lang="en-US" altLang="zh-CN" dirty="0" smtClean="0"/>
              <a:t>  </a:t>
            </a:r>
            <a:r>
              <a:rPr lang="en-US" altLang="zh-CN" dirty="0"/>
              <a:t>printf("%4d",a[i][j]);</a:t>
            </a:r>
            <a:endParaRPr lang="zh-CN" altLang="zh-CN" sz="3200" dirty="0"/>
          </a:p>
          <a:p>
            <a:pPr marL="0" indent="0">
              <a:buNone/>
            </a:pPr>
            <a:r>
              <a:rPr lang="en-US" altLang="zh-CN" dirty="0"/>
              <a:t>      </a:t>
            </a:r>
            <a:r>
              <a:rPr lang="en-US" altLang="zh-CN" dirty="0" err="1" smtClean="0"/>
              <a:t>printf</a:t>
            </a:r>
            <a:r>
              <a:rPr lang="en-US" altLang="zh-CN" dirty="0"/>
              <a:t>("\n"); </a:t>
            </a:r>
            <a:endParaRPr lang="zh-CN" altLang="zh-CN" sz="3200" dirty="0"/>
          </a:p>
          <a:p>
            <a:pPr marL="0" indent="0">
              <a:buNone/>
            </a:pPr>
            <a:r>
              <a:rPr lang="en-US" altLang="zh-CN" dirty="0"/>
              <a:t>     </a:t>
            </a:r>
            <a:r>
              <a:rPr lang="en-US" altLang="zh-CN" dirty="0" smtClean="0"/>
              <a:t>}</a:t>
            </a:r>
            <a:endParaRPr lang="zh-CN" altLang="zh-CN" sz="3200" dirty="0"/>
          </a:p>
          <a:p>
            <a:pPr marL="0" indent="0">
              <a:buNone/>
            </a:pPr>
            <a:r>
              <a:rPr lang="en-US" altLang="zh-CN" dirty="0"/>
              <a:t>  </a:t>
            </a:r>
            <a:r>
              <a:rPr lang="en-US" altLang="zh-CN" dirty="0" smtClean="0"/>
              <a:t>system</a:t>
            </a:r>
            <a:r>
              <a:rPr lang="en-US" altLang="zh-CN" dirty="0"/>
              <a:t>("pause");</a:t>
            </a:r>
            <a:endParaRPr lang="zh-CN" altLang="zh-CN" sz="3200" dirty="0"/>
          </a:p>
          <a:p>
            <a:pPr marL="0" indent="0">
              <a:buNone/>
            </a:pPr>
            <a:r>
              <a:rPr lang="en-US" altLang="zh-CN" dirty="0" smtClean="0"/>
              <a:t>}</a:t>
            </a:r>
            <a:endParaRPr lang="zh-CN" altLang="zh-CN" sz="3200" dirty="0"/>
          </a:p>
        </p:txBody>
      </p:sp>
      <p:sp>
        <p:nvSpPr>
          <p:cNvPr id="4" name="文本占位符 2"/>
          <p:cNvSpPr txBox="1">
            <a:spLocks/>
          </p:cNvSpPr>
          <p:nvPr/>
        </p:nvSpPr>
        <p:spPr>
          <a:xfrm>
            <a:off x="6701047" y="1276707"/>
            <a:ext cx="4886519" cy="5158597"/>
          </a:xfrm>
          <a:prstGeom prst="rect">
            <a:avLst/>
          </a:prstGeom>
          <a:ln>
            <a:solidFill>
              <a:srgbClr val="FF0000"/>
            </a:solidFill>
          </a:ln>
        </p:spPr>
        <p:txBody>
          <a:bodyPr vert="horz" lIns="91440" tIns="45720" rIns="91440" bIns="45720" rtlCol="0">
            <a:normAutofit fontScale="775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dirty="0" smtClean="0"/>
              <a:t>运行结果：</a:t>
            </a:r>
            <a:endParaRPr lang="en-US" altLang="zh-CN" dirty="0" smtClean="0"/>
          </a:p>
          <a:p>
            <a:pPr>
              <a:buFont typeface="Wingdings" panose="05000000000000000000" pitchFamily="2" charset="2"/>
              <a:buChar char="Ø"/>
            </a:pPr>
            <a:r>
              <a:rPr lang="zh-CN" altLang="en-US" dirty="0" smtClean="0"/>
              <a:t>输入：</a:t>
            </a:r>
            <a:r>
              <a:rPr lang="en-US" altLang="zh-CN" dirty="0" smtClean="0"/>
              <a:t>Input array a</a:t>
            </a:r>
            <a:r>
              <a:rPr lang="zh-CN" altLang="en-US" dirty="0" smtClean="0"/>
              <a:t>：</a:t>
            </a:r>
            <a:r>
              <a:rPr lang="en-US" altLang="zh-CN" u="sng" dirty="0" smtClean="0"/>
              <a:t>1 2 3 4 5 6</a:t>
            </a:r>
          </a:p>
          <a:p>
            <a:pPr>
              <a:buFont typeface="Wingdings" panose="05000000000000000000" pitchFamily="2" charset="2"/>
              <a:buChar char="Ø"/>
            </a:pPr>
            <a:r>
              <a:rPr lang="zh-CN" altLang="en-US" dirty="0" smtClean="0"/>
              <a:t>输出：</a:t>
            </a:r>
            <a:r>
              <a:rPr lang="en-US" altLang="zh-CN" dirty="0" smtClean="0"/>
              <a:t>Output array a</a:t>
            </a:r>
            <a:r>
              <a:rPr lang="zh-CN" altLang="en-US" dirty="0" smtClean="0"/>
              <a:t>：</a:t>
            </a:r>
            <a:endParaRPr lang="en-US" altLang="zh-CN" sz="3200" dirty="0" smtClean="0"/>
          </a:p>
          <a:p>
            <a:pPr marL="0" indent="0">
              <a:buFont typeface="Wingdings" panose="05000000000000000000" pitchFamily="2" charset="2"/>
              <a:buNone/>
            </a:pPr>
            <a:r>
              <a:rPr lang="en-US" altLang="zh-CN" dirty="0" smtClean="0"/>
              <a:t>    1    2    3</a:t>
            </a:r>
            <a:endParaRPr lang="en-US" altLang="zh-CN" sz="3200" dirty="0" smtClean="0"/>
          </a:p>
          <a:p>
            <a:pPr marL="0" indent="0">
              <a:buFont typeface="Wingdings" panose="05000000000000000000" pitchFamily="2" charset="2"/>
              <a:buNone/>
            </a:pPr>
            <a:r>
              <a:rPr lang="en-US" altLang="zh-CN" dirty="0" smtClean="0"/>
              <a:t>    4    5    6</a:t>
            </a:r>
            <a:endParaRPr lang="en-US" altLang="zh-CN" sz="3200" dirty="0" smtClean="0"/>
          </a:p>
          <a:p>
            <a:pPr>
              <a:buFont typeface="Wingdings" panose="05000000000000000000" pitchFamily="2" charset="2"/>
              <a:buChar char="Ø"/>
            </a:pPr>
            <a:r>
              <a:rPr lang="zh-CN" altLang="en-US" dirty="0" smtClean="0"/>
              <a:t>对二维数组的输入输出与一维数组一样，只能对单个元素进行，通常使用二层循环结构来实现。</a:t>
            </a:r>
            <a:endParaRPr lang="en-US" altLang="zh-CN" dirty="0" smtClean="0"/>
          </a:p>
          <a:p>
            <a:pPr>
              <a:buFont typeface="Wingdings" panose="05000000000000000000" pitchFamily="2" charset="2"/>
              <a:buChar char="Ø"/>
            </a:pPr>
            <a:r>
              <a:rPr lang="zh-CN" altLang="en-US" dirty="0" smtClean="0"/>
              <a:t>一般外层循环处理各行，其循环控制变量</a:t>
            </a:r>
            <a:r>
              <a:rPr lang="en-US" altLang="zh-CN" dirty="0" err="1" smtClean="0"/>
              <a:t>i</a:t>
            </a:r>
            <a:r>
              <a:rPr lang="zh-CN" altLang="en-US" dirty="0" smtClean="0"/>
              <a:t>作为数组元素的第一维下标</a:t>
            </a:r>
            <a:r>
              <a:rPr lang="en-US" altLang="zh-CN" dirty="0" smtClean="0"/>
              <a:t>(</a:t>
            </a:r>
            <a:r>
              <a:rPr lang="zh-CN" altLang="en-US" dirty="0" smtClean="0"/>
              <a:t>行下标</a:t>
            </a:r>
            <a:r>
              <a:rPr lang="en-US" altLang="zh-CN" dirty="0" smtClean="0"/>
              <a:t>)</a:t>
            </a:r>
            <a:r>
              <a:rPr lang="zh-CN" altLang="en-US" dirty="0" smtClean="0"/>
              <a:t>；</a:t>
            </a:r>
            <a:endParaRPr lang="en-US" altLang="zh-CN" dirty="0" smtClean="0"/>
          </a:p>
          <a:p>
            <a:pPr>
              <a:buFont typeface="Wingdings" panose="05000000000000000000" pitchFamily="2" charset="2"/>
              <a:buChar char="Ø"/>
            </a:pPr>
            <a:r>
              <a:rPr lang="zh-CN" altLang="en-US" dirty="0" smtClean="0"/>
              <a:t>内层循环处理一行的各列元素，循环控制变量</a:t>
            </a:r>
            <a:r>
              <a:rPr lang="en-US" altLang="zh-CN" dirty="0" smtClean="0"/>
              <a:t>j</a:t>
            </a:r>
            <a:r>
              <a:rPr lang="zh-CN" altLang="en-US" dirty="0" smtClean="0"/>
              <a:t>作为元素的第二维下标</a:t>
            </a:r>
            <a:r>
              <a:rPr lang="en-US" altLang="zh-CN" dirty="0" smtClean="0"/>
              <a:t>(</a:t>
            </a:r>
            <a:r>
              <a:rPr lang="zh-CN" altLang="en-US" dirty="0" smtClean="0"/>
              <a:t>列下标</a:t>
            </a:r>
            <a:r>
              <a:rPr lang="en-US" altLang="zh-CN" dirty="0" smtClean="0"/>
              <a:t>)</a:t>
            </a:r>
            <a:r>
              <a:rPr lang="zh-CN" altLang="en-US" dirty="0" smtClean="0"/>
              <a:t>。</a:t>
            </a:r>
            <a:endParaRPr lang="zh-CN" altLang="en-US" b="1" kern="100" dirty="0" smtClean="0">
              <a:solidFill>
                <a:prstClr val="black"/>
              </a:solidFill>
              <a:latin typeface="Cambria" panose="02040503050406030204" pitchFamily="18" charset="0"/>
              <a:ea typeface="宋体" panose="02010600030101010101" pitchFamily="2" charset="-122"/>
            </a:endParaRPr>
          </a:p>
        </p:txBody>
      </p:sp>
    </p:spTree>
    <p:extLst>
      <p:ext uri="{BB962C8B-B14F-4D97-AF65-F5344CB8AC3E}">
        <p14:creationId xmlns:p14="http://schemas.microsoft.com/office/powerpoint/2010/main" val="31191831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latin typeface="Cambria" panose="02040503050406030204" pitchFamily="18" charset="0"/>
                <a:ea typeface="宋体" panose="02010600030101010101" pitchFamily="2" charset="-122"/>
                <a:cs typeface="Times New Roman" panose="02020603050405020304" pitchFamily="18" charset="0"/>
              </a:rPr>
              <a:t>6.2.3 </a:t>
            </a:r>
            <a:r>
              <a:rPr lang="zh-CN" altLang="en-US" b="1" dirty="0" smtClean="0">
                <a:latin typeface="Cambria" panose="02040503050406030204" pitchFamily="18" charset="0"/>
                <a:ea typeface="宋体" panose="02010600030101010101" pitchFamily="2" charset="-122"/>
                <a:cs typeface="Times New Roman" panose="02020603050405020304" pitchFamily="18" charset="0"/>
              </a:rPr>
              <a:t>二</a:t>
            </a:r>
            <a:r>
              <a:rPr lang="zh-CN" altLang="en-US" b="1" dirty="0">
                <a:latin typeface="Cambria" panose="02040503050406030204" pitchFamily="18" charset="0"/>
                <a:ea typeface="宋体" panose="02010600030101010101" pitchFamily="2" charset="-122"/>
                <a:cs typeface="Times New Roman" panose="02020603050405020304" pitchFamily="18" charset="0"/>
              </a:rPr>
              <a:t>维数组和多维数组的</a:t>
            </a:r>
            <a:r>
              <a:rPr lang="zh-CN" altLang="en-US" b="1" dirty="0" smtClean="0">
                <a:latin typeface="Cambria" panose="02040503050406030204" pitchFamily="18" charset="0"/>
                <a:ea typeface="宋体" panose="02010600030101010101" pitchFamily="2" charset="-122"/>
                <a:cs typeface="Times New Roman" panose="02020603050405020304" pitchFamily="18" charset="0"/>
              </a:rPr>
              <a:t>存储</a:t>
            </a:r>
            <a:endParaRPr lang="zh-CN" altLang="en-US" b="0" i="0" u="none" strike="noStrike"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388189" y="1375873"/>
            <a:ext cx="11283351" cy="5085312"/>
          </a:xfrm>
        </p:spPr>
        <p:txBody>
          <a:bodyPr>
            <a:normAutofit/>
          </a:bodyPr>
          <a:lstStyle/>
          <a:p>
            <a:pPr marL="180975" lvl="0" indent="-180975" eaLnBrk="0" fontAlgn="base" hangingPunct="0">
              <a:lnSpc>
                <a:spcPct val="170000"/>
              </a:lnSpc>
              <a:spcBef>
                <a:spcPct val="0"/>
              </a:spcBef>
              <a:spcAft>
                <a:spcPct val="0"/>
              </a:spcAft>
              <a:buSzPct val="80000"/>
            </a:pPr>
            <a:r>
              <a:rPr lang="zh-CN" altLang="en-US" sz="1600" dirty="0" smtClean="0">
                <a:cs typeface="Times New Roman" panose="02020603050405020304" pitchFamily="18" charset="0"/>
              </a:rPr>
              <a:t>定义</a:t>
            </a:r>
            <a:r>
              <a:rPr lang="zh-CN" altLang="en-US" sz="1600" dirty="0">
                <a:cs typeface="Times New Roman" panose="02020603050405020304" pitchFamily="18" charset="0"/>
              </a:rPr>
              <a:t>了二维数组和多维数组，系统为数组在内存中分配一片连续的内存空间，将数组元素按行的顺序存储在所分配的内存区域。</a:t>
            </a:r>
            <a:r>
              <a:rPr lang="zh-CN" altLang="en-US" sz="1600" dirty="0" smtClean="0">
                <a:cs typeface="Times New Roman" panose="02020603050405020304" pitchFamily="18" charset="0"/>
              </a:rPr>
              <a:t>例如：</a:t>
            </a:r>
            <a:endParaRPr lang="zh-CN" altLang="en-US" sz="1600" dirty="0"/>
          </a:p>
          <a:p>
            <a:pPr marL="0" lvl="0" indent="266700" eaLnBrk="0" fontAlgn="base" hangingPunct="0">
              <a:lnSpc>
                <a:spcPct val="170000"/>
              </a:lnSpc>
              <a:spcBef>
                <a:spcPct val="0"/>
              </a:spcBef>
              <a:spcAft>
                <a:spcPct val="0"/>
              </a:spcAft>
              <a:buClrTx/>
              <a:buSzTx/>
              <a:buNone/>
            </a:pPr>
            <a:r>
              <a:rPr lang="en-US" altLang="zh-CN" sz="1600" dirty="0" err="1">
                <a:cs typeface="Times New Roman" panose="02020603050405020304" pitchFamily="18" charset="0"/>
              </a:rPr>
              <a:t>int</a:t>
            </a:r>
            <a:r>
              <a:rPr lang="en-US" altLang="zh-CN" sz="1600" dirty="0">
                <a:cs typeface="Times New Roman" panose="02020603050405020304" pitchFamily="18" charset="0"/>
              </a:rPr>
              <a:t> a[2][3];</a:t>
            </a:r>
            <a:endParaRPr lang="en-US" altLang="zh-CN" sz="1600" dirty="0"/>
          </a:p>
          <a:p>
            <a:pPr marL="0" lvl="0" indent="266700" eaLnBrk="0" fontAlgn="base" hangingPunct="0">
              <a:lnSpc>
                <a:spcPct val="170000"/>
              </a:lnSpc>
              <a:spcBef>
                <a:spcPct val="0"/>
              </a:spcBef>
              <a:spcAft>
                <a:spcPct val="0"/>
              </a:spcAft>
              <a:buClrTx/>
              <a:buSzTx/>
              <a:buNone/>
            </a:pPr>
            <a:r>
              <a:rPr lang="en-US" altLang="zh-CN" sz="1600" dirty="0">
                <a:cs typeface="Times New Roman" panose="02020603050405020304" pitchFamily="18" charset="0"/>
              </a:rPr>
              <a:t>float b[2][2][3];</a:t>
            </a:r>
            <a:endParaRPr lang="en-US" altLang="zh-CN" sz="1600" dirty="0"/>
          </a:p>
          <a:p>
            <a:pPr marL="180975" lvl="0" indent="-180975" eaLnBrk="0" fontAlgn="base" hangingPunct="0">
              <a:lnSpc>
                <a:spcPct val="170000"/>
              </a:lnSpc>
              <a:spcBef>
                <a:spcPct val="0"/>
              </a:spcBef>
              <a:spcAft>
                <a:spcPct val="0"/>
              </a:spcAft>
              <a:buSzPct val="80000"/>
            </a:pPr>
            <a:r>
              <a:rPr lang="zh-CN" altLang="en-US" sz="1600" dirty="0">
                <a:cs typeface="Times New Roman" panose="02020603050405020304" pitchFamily="18" charset="0"/>
              </a:rPr>
              <a:t>对数组</a:t>
            </a:r>
            <a:r>
              <a:rPr lang="en-US" altLang="zh-CN" sz="1600" dirty="0">
                <a:cs typeface="Times New Roman" panose="02020603050405020304" pitchFamily="18" charset="0"/>
              </a:rPr>
              <a:t>a</a:t>
            </a:r>
            <a:r>
              <a:rPr lang="zh-CN" altLang="en-US" sz="1600" dirty="0">
                <a:cs typeface="Times New Roman" panose="02020603050405020304" pitchFamily="18" charset="0"/>
              </a:rPr>
              <a:t>，先存储第一行元素：</a:t>
            </a:r>
            <a:r>
              <a:rPr lang="en-US" altLang="zh-CN" sz="1600" dirty="0">
                <a:cs typeface="Times New Roman" panose="02020603050405020304" pitchFamily="18" charset="0"/>
              </a:rPr>
              <a:t>a[O][0]</a:t>
            </a:r>
            <a:r>
              <a:rPr lang="zh-CN" altLang="en-US" sz="1600" dirty="0">
                <a:cs typeface="Times New Roman" panose="02020603050405020304" pitchFamily="18" charset="0"/>
              </a:rPr>
              <a:t>、</a:t>
            </a:r>
            <a:r>
              <a:rPr lang="en-US" altLang="zh-CN" sz="1600" dirty="0">
                <a:cs typeface="Times New Roman" panose="02020603050405020304" pitchFamily="18" charset="0"/>
              </a:rPr>
              <a:t>a[0][1]</a:t>
            </a:r>
            <a:r>
              <a:rPr lang="zh-CN" altLang="en-US" sz="1600" dirty="0">
                <a:cs typeface="Times New Roman" panose="02020603050405020304" pitchFamily="18" charset="0"/>
              </a:rPr>
              <a:t>、</a:t>
            </a:r>
            <a:r>
              <a:rPr lang="en-US" altLang="zh-CN" sz="1600" dirty="0">
                <a:cs typeface="Times New Roman" panose="02020603050405020304" pitchFamily="18" charset="0"/>
              </a:rPr>
              <a:t>a[O][2]</a:t>
            </a:r>
            <a:r>
              <a:rPr lang="zh-CN" altLang="en-US" sz="1600" dirty="0">
                <a:cs typeface="Times New Roman" panose="02020603050405020304" pitchFamily="18" charset="0"/>
              </a:rPr>
              <a:t>，再存第二行元素：</a:t>
            </a:r>
            <a:r>
              <a:rPr lang="en-US" altLang="zh-CN" sz="1600" dirty="0">
                <a:cs typeface="Times New Roman" panose="02020603050405020304" pitchFamily="18" charset="0"/>
              </a:rPr>
              <a:t>a[1][O]</a:t>
            </a:r>
            <a:r>
              <a:rPr lang="zh-CN" altLang="en-US" sz="1600" dirty="0">
                <a:cs typeface="Times New Roman" panose="02020603050405020304" pitchFamily="18" charset="0"/>
              </a:rPr>
              <a:t>、</a:t>
            </a:r>
            <a:r>
              <a:rPr lang="en-US" altLang="zh-CN" sz="1600" dirty="0">
                <a:cs typeface="Times New Roman" panose="02020603050405020304" pitchFamily="18" charset="0"/>
              </a:rPr>
              <a:t>a[1][1]</a:t>
            </a:r>
            <a:r>
              <a:rPr lang="zh-CN" altLang="en-US" sz="1600" dirty="0">
                <a:cs typeface="Times New Roman" panose="02020603050405020304" pitchFamily="18" charset="0"/>
              </a:rPr>
              <a:t>、</a:t>
            </a:r>
            <a:r>
              <a:rPr lang="en-US" altLang="zh-CN" sz="1600" dirty="0">
                <a:cs typeface="Times New Roman" panose="02020603050405020304" pitchFamily="18" charset="0"/>
              </a:rPr>
              <a:t>a[1][2</a:t>
            </a:r>
            <a:r>
              <a:rPr lang="en-US" altLang="zh-CN" sz="1600" dirty="0" smtClean="0">
                <a:cs typeface="Times New Roman" panose="02020603050405020304" pitchFamily="18" charset="0"/>
              </a:rPr>
              <a:t>]</a:t>
            </a:r>
          </a:p>
          <a:p>
            <a:pPr marL="180975" lvl="0" indent="-180975" eaLnBrk="0" fontAlgn="base" hangingPunct="0">
              <a:lnSpc>
                <a:spcPct val="170000"/>
              </a:lnSpc>
              <a:spcBef>
                <a:spcPct val="0"/>
              </a:spcBef>
              <a:spcAft>
                <a:spcPct val="0"/>
              </a:spcAft>
              <a:buSzPct val="80000"/>
            </a:pPr>
            <a:endParaRPr lang="en-US" altLang="zh-CN" sz="1600" dirty="0" smtClean="0">
              <a:cs typeface="Times New Roman" panose="02020603050405020304" pitchFamily="18" charset="0"/>
            </a:endParaRPr>
          </a:p>
          <a:p>
            <a:pPr marL="180975" indent="-180975" eaLnBrk="0" fontAlgn="base" hangingPunct="0">
              <a:lnSpc>
                <a:spcPct val="170000"/>
              </a:lnSpc>
              <a:spcBef>
                <a:spcPct val="0"/>
              </a:spcBef>
              <a:spcAft>
                <a:spcPct val="0"/>
              </a:spcAft>
              <a:buSzPct val="80000"/>
            </a:pPr>
            <a:r>
              <a:rPr lang="zh-CN" altLang="en-US" sz="1600" dirty="0" smtClean="0">
                <a:cs typeface="Times New Roman" panose="02020603050405020304" pitchFamily="18" charset="0"/>
              </a:rPr>
              <a:t>对数组</a:t>
            </a:r>
            <a:r>
              <a:rPr lang="en-US" altLang="zh-CN" sz="1600" dirty="0" smtClean="0">
                <a:cs typeface="Times New Roman" panose="02020603050405020304" pitchFamily="18" charset="0"/>
              </a:rPr>
              <a:t>b: </a:t>
            </a:r>
            <a:r>
              <a:rPr lang="zh-CN" altLang="en-US" sz="1600" dirty="0" smtClean="0">
                <a:cs typeface="Times New Roman" panose="02020603050405020304" pitchFamily="18" charset="0"/>
              </a:rPr>
              <a:t>第</a:t>
            </a:r>
            <a:r>
              <a:rPr lang="zh-CN" altLang="en-US" sz="1600" dirty="0">
                <a:cs typeface="Times New Roman" panose="02020603050405020304" pitchFamily="18" charset="0"/>
              </a:rPr>
              <a:t>一行元素</a:t>
            </a:r>
            <a:r>
              <a:rPr lang="zh-CN" altLang="en-US" sz="1600" dirty="0" smtClean="0">
                <a:cs typeface="Times New Roman" panose="02020603050405020304" pitchFamily="18" charset="0"/>
              </a:rPr>
              <a:t>：</a:t>
            </a:r>
            <a:r>
              <a:rPr lang="en-US" altLang="zh-CN" sz="1600" dirty="0" smtClean="0">
                <a:cs typeface="Times New Roman" panose="02020603050405020304" pitchFamily="18" charset="0"/>
              </a:rPr>
              <a:t>b[O</a:t>
            </a:r>
            <a:r>
              <a:rPr lang="en-US" altLang="zh-CN" sz="1600" dirty="0">
                <a:cs typeface="Times New Roman" panose="02020603050405020304" pitchFamily="18" charset="0"/>
              </a:rPr>
              <a:t>][0</a:t>
            </a:r>
            <a:r>
              <a:rPr lang="en-US" altLang="zh-CN" sz="1600" dirty="0" smtClean="0">
                <a:cs typeface="Times New Roman" panose="02020603050405020304" pitchFamily="18" charset="0"/>
              </a:rPr>
              <a:t>][0]</a:t>
            </a:r>
            <a:r>
              <a:rPr lang="zh-CN" altLang="en-US" sz="1600" dirty="0" smtClean="0">
                <a:cs typeface="Times New Roman" panose="02020603050405020304" pitchFamily="18" charset="0"/>
              </a:rPr>
              <a:t>、</a:t>
            </a:r>
            <a:r>
              <a:rPr lang="en-US" altLang="zh-CN" sz="1600" dirty="0" smtClean="0">
                <a:cs typeface="Times New Roman" panose="02020603050405020304" pitchFamily="18" charset="0"/>
              </a:rPr>
              <a:t>b[0][0][1]</a:t>
            </a:r>
            <a:r>
              <a:rPr lang="zh-CN" altLang="en-US" sz="1600" dirty="0" smtClean="0">
                <a:cs typeface="Times New Roman" panose="02020603050405020304" pitchFamily="18" charset="0"/>
              </a:rPr>
              <a:t>、</a:t>
            </a:r>
            <a:r>
              <a:rPr lang="en-US" altLang="zh-CN" sz="1600" dirty="0" smtClean="0">
                <a:cs typeface="Times New Roman" panose="02020603050405020304" pitchFamily="18" charset="0"/>
              </a:rPr>
              <a:t>b[O][0][2]</a:t>
            </a:r>
            <a:endParaRPr lang="en-US" altLang="zh-CN" sz="1600" dirty="0">
              <a:cs typeface="Times New Roman" panose="02020603050405020304" pitchFamily="18" charset="0"/>
            </a:endParaRPr>
          </a:p>
          <a:p>
            <a:pPr marL="0" indent="0" eaLnBrk="0" fontAlgn="base" hangingPunct="0">
              <a:lnSpc>
                <a:spcPct val="170000"/>
              </a:lnSpc>
              <a:spcBef>
                <a:spcPct val="0"/>
              </a:spcBef>
              <a:spcAft>
                <a:spcPct val="0"/>
              </a:spcAft>
              <a:buSzPct val="80000"/>
              <a:buNone/>
            </a:pPr>
            <a:r>
              <a:rPr lang="en-US" altLang="zh-CN" sz="1600" dirty="0" smtClean="0">
                <a:cs typeface="Times New Roman" panose="02020603050405020304" pitchFamily="18" charset="0"/>
              </a:rPr>
              <a:t>           </a:t>
            </a:r>
            <a:r>
              <a:rPr lang="zh-CN" altLang="en-US" sz="1600" dirty="0" smtClean="0">
                <a:cs typeface="Times New Roman" panose="02020603050405020304" pitchFamily="18" charset="0"/>
              </a:rPr>
              <a:t>第二</a:t>
            </a:r>
            <a:r>
              <a:rPr lang="zh-CN" altLang="en-US" sz="1600" dirty="0">
                <a:cs typeface="Times New Roman" panose="02020603050405020304" pitchFamily="18" charset="0"/>
              </a:rPr>
              <a:t>行元素</a:t>
            </a:r>
            <a:r>
              <a:rPr lang="zh-CN" altLang="en-US" sz="1600" dirty="0" smtClean="0">
                <a:cs typeface="Times New Roman" panose="02020603050405020304" pitchFamily="18" charset="0"/>
              </a:rPr>
              <a:t>：</a:t>
            </a:r>
            <a:r>
              <a:rPr lang="en-US" altLang="zh-CN" sz="1600" dirty="0">
                <a:cs typeface="Times New Roman" panose="02020603050405020304" pitchFamily="18" charset="0"/>
              </a:rPr>
              <a:t>b[O</a:t>
            </a:r>
            <a:r>
              <a:rPr lang="en-US" altLang="zh-CN" sz="1600" dirty="0" smtClean="0">
                <a:cs typeface="Times New Roman" panose="02020603050405020304" pitchFamily="18" charset="0"/>
              </a:rPr>
              <a:t>][1][</a:t>
            </a:r>
            <a:r>
              <a:rPr lang="en-US" altLang="zh-CN" sz="1600" dirty="0">
                <a:cs typeface="Times New Roman" panose="02020603050405020304" pitchFamily="18" charset="0"/>
              </a:rPr>
              <a:t>0]</a:t>
            </a:r>
            <a:r>
              <a:rPr lang="zh-CN" altLang="en-US" sz="1600" dirty="0">
                <a:cs typeface="Times New Roman" panose="02020603050405020304" pitchFamily="18" charset="0"/>
              </a:rPr>
              <a:t>、</a:t>
            </a:r>
            <a:r>
              <a:rPr lang="en-US" altLang="zh-CN" sz="1600" dirty="0">
                <a:cs typeface="Times New Roman" panose="02020603050405020304" pitchFamily="18" charset="0"/>
              </a:rPr>
              <a:t>b[0</a:t>
            </a:r>
            <a:r>
              <a:rPr lang="en-US" altLang="zh-CN" sz="1600" dirty="0" smtClean="0">
                <a:cs typeface="Times New Roman" panose="02020603050405020304" pitchFamily="18" charset="0"/>
              </a:rPr>
              <a:t>][1][</a:t>
            </a:r>
            <a:r>
              <a:rPr lang="en-US" altLang="zh-CN" sz="1600" dirty="0">
                <a:cs typeface="Times New Roman" panose="02020603050405020304" pitchFamily="18" charset="0"/>
              </a:rPr>
              <a:t>1]</a:t>
            </a:r>
            <a:r>
              <a:rPr lang="zh-CN" altLang="en-US" sz="1600" dirty="0">
                <a:cs typeface="Times New Roman" panose="02020603050405020304" pitchFamily="18" charset="0"/>
              </a:rPr>
              <a:t>、</a:t>
            </a:r>
            <a:r>
              <a:rPr lang="en-US" altLang="zh-CN" sz="1600" dirty="0">
                <a:cs typeface="Times New Roman" panose="02020603050405020304" pitchFamily="18" charset="0"/>
              </a:rPr>
              <a:t>b[O</a:t>
            </a:r>
            <a:r>
              <a:rPr lang="en-US" altLang="zh-CN" sz="1600" dirty="0" smtClean="0">
                <a:cs typeface="Times New Roman" panose="02020603050405020304" pitchFamily="18" charset="0"/>
              </a:rPr>
              <a:t>][1][</a:t>
            </a:r>
            <a:r>
              <a:rPr lang="en-US" altLang="zh-CN" sz="1600" dirty="0">
                <a:cs typeface="Times New Roman" panose="02020603050405020304" pitchFamily="18" charset="0"/>
              </a:rPr>
              <a:t>2</a:t>
            </a:r>
            <a:r>
              <a:rPr lang="en-US" altLang="zh-CN" sz="1600" dirty="0" smtClean="0">
                <a:cs typeface="Times New Roman" panose="02020603050405020304" pitchFamily="18" charset="0"/>
              </a:rPr>
              <a:t>]</a:t>
            </a:r>
          </a:p>
          <a:p>
            <a:pPr marL="0" indent="0" eaLnBrk="0" fontAlgn="base" hangingPunct="0">
              <a:lnSpc>
                <a:spcPct val="170000"/>
              </a:lnSpc>
              <a:spcBef>
                <a:spcPct val="0"/>
              </a:spcBef>
              <a:spcAft>
                <a:spcPct val="0"/>
              </a:spcAft>
              <a:buSzPct val="80000"/>
              <a:buNone/>
            </a:pPr>
            <a:r>
              <a:rPr lang="zh-CN" altLang="en-US" sz="1600" dirty="0" smtClean="0">
                <a:cs typeface="Times New Roman" panose="02020603050405020304" pitchFamily="18" charset="0"/>
              </a:rPr>
              <a:t>           第</a:t>
            </a:r>
            <a:r>
              <a:rPr lang="zh-CN" altLang="en-US" sz="1600" dirty="0">
                <a:cs typeface="Times New Roman" panose="02020603050405020304" pitchFamily="18" charset="0"/>
              </a:rPr>
              <a:t>三</a:t>
            </a:r>
            <a:r>
              <a:rPr lang="zh-CN" altLang="en-US" sz="1600" dirty="0" smtClean="0">
                <a:cs typeface="Times New Roman" panose="02020603050405020304" pitchFamily="18" charset="0"/>
              </a:rPr>
              <a:t>行</a:t>
            </a:r>
            <a:r>
              <a:rPr lang="zh-CN" altLang="en-US" sz="1600" dirty="0">
                <a:cs typeface="Times New Roman" panose="02020603050405020304" pitchFamily="18" charset="0"/>
              </a:rPr>
              <a:t>元素</a:t>
            </a:r>
            <a:r>
              <a:rPr lang="zh-CN" altLang="en-US" sz="1600" dirty="0" smtClean="0">
                <a:cs typeface="Times New Roman" panose="02020603050405020304" pitchFamily="18" charset="0"/>
              </a:rPr>
              <a:t>：</a:t>
            </a:r>
            <a:r>
              <a:rPr lang="en-US" altLang="zh-CN" sz="1600" dirty="0">
                <a:cs typeface="Times New Roman" panose="02020603050405020304" pitchFamily="18" charset="0"/>
              </a:rPr>
              <a:t>b[O][1][0]</a:t>
            </a:r>
            <a:r>
              <a:rPr lang="zh-CN" altLang="en-US" sz="1600" dirty="0">
                <a:cs typeface="Times New Roman" panose="02020603050405020304" pitchFamily="18" charset="0"/>
              </a:rPr>
              <a:t>、</a:t>
            </a:r>
            <a:r>
              <a:rPr lang="en-US" altLang="zh-CN" sz="1600" dirty="0">
                <a:cs typeface="Times New Roman" panose="02020603050405020304" pitchFamily="18" charset="0"/>
              </a:rPr>
              <a:t>b[0][1][1]</a:t>
            </a:r>
            <a:r>
              <a:rPr lang="zh-CN" altLang="en-US" sz="1600" dirty="0">
                <a:cs typeface="Times New Roman" panose="02020603050405020304" pitchFamily="18" charset="0"/>
              </a:rPr>
              <a:t>、</a:t>
            </a:r>
            <a:r>
              <a:rPr lang="en-US" altLang="zh-CN" sz="1600" dirty="0">
                <a:cs typeface="Times New Roman" panose="02020603050405020304" pitchFamily="18" charset="0"/>
              </a:rPr>
              <a:t>b[O][1][2]</a:t>
            </a:r>
          </a:p>
          <a:p>
            <a:pPr marL="0" indent="0" eaLnBrk="0" fontAlgn="base" hangingPunct="0">
              <a:lnSpc>
                <a:spcPct val="170000"/>
              </a:lnSpc>
              <a:spcBef>
                <a:spcPct val="0"/>
              </a:spcBef>
              <a:spcAft>
                <a:spcPct val="0"/>
              </a:spcAft>
              <a:buSzPct val="80000"/>
              <a:buNone/>
            </a:pPr>
            <a:r>
              <a:rPr lang="zh-CN" altLang="en-US" sz="1600" dirty="0" smtClean="0">
                <a:cs typeface="Times New Roman" panose="02020603050405020304" pitchFamily="18" charset="0"/>
              </a:rPr>
              <a:t>           第四行</a:t>
            </a:r>
            <a:r>
              <a:rPr lang="zh-CN" altLang="en-US" sz="1600" dirty="0">
                <a:cs typeface="Times New Roman" panose="02020603050405020304" pitchFamily="18" charset="0"/>
              </a:rPr>
              <a:t>元素：</a:t>
            </a:r>
            <a:r>
              <a:rPr lang="en-US" altLang="zh-CN" sz="1600" dirty="0" smtClean="0">
                <a:cs typeface="Times New Roman" panose="02020603050405020304" pitchFamily="18" charset="0"/>
              </a:rPr>
              <a:t>b[1][0][</a:t>
            </a:r>
            <a:r>
              <a:rPr lang="en-US" altLang="zh-CN" sz="1600" dirty="0">
                <a:cs typeface="Times New Roman" panose="02020603050405020304" pitchFamily="18" charset="0"/>
              </a:rPr>
              <a:t>0]</a:t>
            </a:r>
            <a:r>
              <a:rPr lang="zh-CN" altLang="en-US" sz="1600" dirty="0">
                <a:cs typeface="Times New Roman" panose="02020603050405020304" pitchFamily="18" charset="0"/>
              </a:rPr>
              <a:t>、</a:t>
            </a:r>
            <a:r>
              <a:rPr lang="en-US" altLang="zh-CN" sz="1600" dirty="0" smtClean="0">
                <a:cs typeface="Times New Roman" panose="02020603050405020304" pitchFamily="18" charset="0"/>
              </a:rPr>
              <a:t>b[1][</a:t>
            </a:r>
            <a:r>
              <a:rPr lang="en-US" altLang="zh-CN" sz="1600" dirty="0">
                <a:cs typeface="Times New Roman" panose="02020603050405020304" pitchFamily="18" charset="0"/>
              </a:rPr>
              <a:t>1][1]</a:t>
            </a:r>
            <a:r>
              <a:rPr lang="zh-CN" altLang="en-US" sz="1600" dirty="0">
                <a:cs typeface="Times New Roman" panose="02020603050405020304" pitchFamily="18" charset="0"/>
              </a:rPr>
              <a:t>、</a:t>
            </a:r>
            <a:r>
              <a:rPr lang="en-US" altLang="zh-CN" sz="1600" dirty="0" smtClean="0">
                <a:cs typeface="Times New Roman" panose="02020603050405020304" pitchFamily="18" charset="0"/>
              </a:rPr>
              <a:t>b[1][</a:t>
            </a:r>
            <a:r>
              <a:rPr lang="en-US" altLang="zh-CN" sz="1600" dirty="0">
                <a:cs typeface="Times New Roman" panose="02020603050405020304" pitchFamily="18" charset="0"/>
              </a:rPr>
              <a:t>1][2]</a:t>
            </a:r>
          </a:p>
          <a:p>
            <a:pPr marL="0" indent="0" eaLnBrk="0" fontAlgn="base" hangingPunct="0">
              <a:lnSpc>
                <a:spcPct val="170000"/>
              </a:lnSpc>
              <a:spcBef>
                <a:spcPct val="0"/>
              </a:spcBef>
              <a:spcAft>
                <a:spcPct val="0"/>
              </a:spcAft>
              <a:buSzPct val="80000"/>
              <a:buNone/>
            </a:pPr>
            <a:endParaRPr lang="en-US" altLang="zh-CN" sz="1600" dirty="0">
              <a:cs typeface="Times New Roman" panose="02020603050405020304" pitchFamily="18" charset="0"/>
            </a:endParaRPr>
          </a:p>
          <a:p>
            <a:pPr marL="0" indent="0" eaLnBrk="0" fontAlgn="base" hangingPunct="0">
              <a:lnSpc>
                <a:spcPct val="170000"/>
              </a:lnSpc>
              <a:spcBef>
                <a:spcPct val="0"/>
              </a:spcBef>
              <a:spcAft>
                <a:spcPct val="0"/>
              </a:spcAft>
              <a:buSzPct val="80000"/>
              <a:buNone/>
            </a:pPr>
            <a:endParaRPr lang="en-US" altLang="zh-CN" sz="1600" dirty="0">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094825725"/>
              </p:ext>
            </p:extLst>
          </p:nvPr>
        </p:nvGraphicFramePr>
        <p:xfrm>
          <a:off x="1516435" y="3511905"/>
          <a:ext cx="4599692" cy="447758"/>
        </p:xfrm>
        <a:graphic>
          <a:graphicData uri="http://schemas.openxmlformats.org/drawingml/2006/table">
            <a:tbl>
              <a:tblPr firstRow="1" firstCol="1" bandRow="1">
                <a:tableStyleId>{5C22544A-7EE6-4342-B048-85BDC9FD1C3A}</a:tableStyleId>
              </a:tblPr>
              <a:tblGrid>
                <a:gridCol w="1149605">
                  <a:extLst>
                    <a:ext uri="{9D8B030D-6E8A-4147-A177-3AD203B41FA5}">
                      <a16:colId xmlns:a16="http://schemas.microsoft.com/office/drawing/2014/main" val="2084433124"/>
                    </a:ext>
                  </a:extLst>
                </a:gridCol>
                <a:gridCol w="1150241">
                  <a:extLst>
                    <a:ext uri="{9D8B030D-6E8A-4147-A177-3AD203B41FA5}">
                      <a16:colId xmlns:a16="http://schemas.microsoft.com/office/drawing/2014/main" val="891201304"/>
                    </a:ext>
                  </a:extLst>
                </a:gridCol>
                <a:gridCol w="1149605">
                  <a:extLst>
                    <a:ext uri="{9D8B030D-6E8A-4147-A177-3AD203B41FA5}">
                      <a16:colId xmlns:a16="http://schemas.microsoft.com/office/drawing/2014/main" val="2243946512"/>
                    </a:ext>
                  </a:extLst>
                </a:gridCol>
                <a:gridCol w="1150241">
                  <a:extLst>
                    <a:ext uri="{9D8B030D-6E8A-4147-A177-3AD203B41FA5}">
                      <a16:colId xmlns:a16="http://schemas.microsoft.com/office/drawing/2014/main" val="4234943264"/>
                    </a:ext>
                  </a:extLst>
                </a:gridCol>
              </a:tblGrid>
              <a:tr h="223879">
                <a:tc>
                  <a:txBody>
                    <a:bodyPr/>
                    <a:lstStyle/>
                    <a:p>
                      <a:pPr algn="ctr">
                        <a:spcAft>
                          <a:spcPts val="0"/>
                        </a:spcAft>
                      </a:pPr>
                      <a:r>
                        <a:rPr lang="zh-CN" sz="1050" dirty="0">
                          <a:effectLst/>
                        </a:rPr>
                        <a:t>第一行</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a[O][0]</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a[O][1]</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a[O][2]</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44785233"/>
                  </a:ext>
                </a:extLst>
              </a:tr>
              <a:tr h="223879">
                <a:tc>
                  <a:txBody>
                    <a:bodyPr/>
                    <a:lstStyle/>
                    <a:p>
                      <a:pPr algn="ctr">
                        <a:spcAft>
                          <a:spcPts val="0"/>
                        </a:spcAft>
                      </a:pPr>
                      <a:r>
                        <a:rPr lang="zh-CN" sz="1050">
                          <a:effectLst/>
                        </a:rPr>
                        <a:t>第二行</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a[1][O]</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dirty="0">
                          <a:effectLst/>
                        </a:rPr>
                        <a:t>a[1][1]</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dirty="0">
                          <a:effectLst/>
                        </a:rPr>
                        <a:t>a[1][2]</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69556263"/>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3827292095"/>
              </p:ext>
            </p:extLst>
          </p:nvPr>
        </p:nvGraphicFramePr>
        <p:xfrm>
          <a:off x="6518864" y="4352032"/>
          <a:ext cx="4738608" cy="1139041"/>
        </p:xfrm>
        <a:graphic>
          <a:graphicData uri="http://schemas.openxmlformats.org/drawingml/2006/table">
            <a:tbl>
              <a:tblPr firstRow="1" firstCol="1" bandRow="1">
                <a:tableStyleId>{5C22544A-7EE6-4342-B048-85BDC9FD1C3A}</a:tableStyleId>
              </a:tblPr>
              <a:tblGrid>
                <a:gridCol w="1162520">
                  <a:extLst>
                    <a:ext uri="{9D8B030D-6E8A-4147-A177-3AD203B41FA5}">
                      <a16:colId xmlns:a16="http://schemas.microsoft.com/office/drawing/2014/main" val="2603632865"/>
                    </a:ext>
                  </a:extLst>
                </a:gridCol>
                <a:gridCol w="1996552">
                  <a:extLst>
                    <a:ext uri="{9D8B030D-6E8A-4147-A177-3AD203B41FA5}">
                      <a16:colId xmlns:a16="http://schemas.microsoft.com/office/drawing/2014/main" val="3953856424"/>
                    </a:ext>
                  </a:extLst>
                </a:gridCol>
                <a:gridCol w="1579536">
                  <a:extLst>
                    <a:ext uri="{9D8B030D-6E8A-4147-A177-3AD203B41FA5}">
                      <a16:colId xmlns:a16="http://schemas.microsoft.com/office/drawing/2014/main" val="1777069152"/>
                    </a:ext>
                  </a:extLst>
                </a:gridCol>
              </a:tblGrid>
              <a:tr h="271726">
                <a:tc>
                  <a:txBody>
                    <a:bodyPr/>
                    <a:lstStyle/>
                    <a:p>
                      <a:pPr algn="ctr">
                        <a:spcAft>
                          <a:spcPts val="0"/>
                        </a:spcAft>
                      </a:pPr>
                      <a:r>
                        <a:rPr lang="en-US" sz="1050" dirty="0">
                          <a:effectLst/>
                        </a:rPr>
                        <a:t>b[O][0][0]</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dirty="0">
                          <a:effectLst/>
                        </a:rPr>
                        <a:t>b[O][O][1]</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b[O][O][2]</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72574893"/>
                  </a:ext>
                </a:extLst>
              </a:tr>
              <a:tr h="289105">
                <a:tc>
                  <a:txBody>
                    <a:bodyPr/>
                    <a:lstStyle/>
                    <a:p>
                      <a:pPr algn="ctr">
                        <a:spcAft>
                          <a:spcPts val="0"/>
                        </a:spcAft>
                      </a:pPr>
                      <a:r>
                        <a:rPr lang="en-US" sz="1050">
                          <a:effectLst/>
                        </a:rPr>
                        <a:t>b[O][1][0]</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b[0][1][1]</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b[0][1][2]</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71467308"/>
                  </a:ext>
                </a:extLst>
              </a:tr>
              <a:tr h="289105">
                <a:tc>
                  <a:txBody>
                    <a:bodyPr/>
                    <a:lstStyle/>
                    <a:p>
                      <a:pPr algn="ctr">
                        <a:spcAft>
                          <a:spcPts val="0"/>
                        </a:spcAft>
                      </a:pPr>
                      <a:r>
                        <a:rPr lang="en-US" sz="1050" dirty="0">
                          <a:effectLst/>
                        </a:rPr>
                        <a:t>b[1][O][O]  </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b[1][0][1]</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b[1][0][2]</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13547967"/>
                  </a:ext>
                </a:extLst>
              </a:tr>
              <a:tr h="289105">
                <a:tc>
                  <a:txBody>
                    <a:bodyPr/>
                    <a:lstStyle/>
                    <a:p>
                      <a:pPr algn="ctr">
                        <a:spcAft>
                          <a:spcPts val="0"/>
                        </a:spcAft>
                      </a:pPr>
                      <a:r>
                        <a:rPr lang="en-US" sz="1050">
                          <a:effectLst/>
                        </a:rPr>
                        <a:t>b[1][1][O]</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b[1][1][1]</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dirty="0">
                          <a:effectLst/>
                        </a:rPr>
                        <a:t>b[1][1][2]</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08588527"/>
                  </a:ext>
                </a:extLst>
              </a:tr>
            </a:tbl>
          </a:graphicData>
        </a:graphic>
      </p:graphicFrame>
    </p:spTree>
    <p:extLst>
      <p:ext uri="{BB962C8B-B14F-4D97-AF65-F5344CB8AC3E}">
        <p14:creationId xmlns:p14="http://schemas.microsoft.com/office/powerpoint/2010/main" val="37480942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latin typeface="Cambria" panose="02040503050406030204" pitchFamily="18" charset="0"/>
                <a:ea typeface="宋体" panose="02010600030101010101" pitchFamily="2" charset="-122"/>
                <a:cs typeface="Times New Roman" panose="02020603050405020304" pitchFamily="18" charset="0"/>
              </a:rPr>
              <a:t>6.2.3 </a:t>
            </a:r>
            <a:r>
              <a:rPr lang="zh-CN" altLang="en-US" b="1" dirty="0" smtClean="0">
                <a:latin typeface="Cambria" panose="02040503050406030204" pitchFamily="18" charset="0"/>
                <a:ea typeface="宋体" panose="02010600030101010101" pitchFamily="2" charset="-122"/>
                <a:cs typeface="Times New Roman" panose="02020603050405020304" pitchFamily="18" charset="0"/>
              </a:rPr>
              <a:t>二</a:t>
            </a:r>
            <a:r>
              <a:rPr lang="zh-CN" altLang="en-US" b="1" dirty="0">
                <a:latin typeface="Cambria" panose="02040503050406030204" pitchFamily="18" charset="0"/>
                <a:ea typeface="宋体" panose="02010600030101010101" pitchFamily="2" charset="-122"/>
                <a:cs typeface="Times New Roman" panose="02020603050405020304" pitchFamily="18" charset="0"/>
              </a:rPr>
              <a:t>维数组和多维数组的</a:t>
            </a:r>
            <a:r>
              <a:rPr lang="zh-CN" altLang="en-US" b="1" dirty="0" smtClean="0">
                <a:latin typeface="Cambria" panose="02040503050406030204" pitchFamily="18" charset="0"/>
                <a:ea typeface="宋体" panose="02010600030101010101" pitchFamily="2" charset="-122"/>
                <a:cs typeface="Times New Roman" panose="02020603050405020304" pitchFamily="18" charset="0"/>
              </a:rPr>
              <a:t>存储</a:t>
            </a:r>
            <a:endParaRPr lang="zh-CN" altLang="en-US" b="0" i="0" u="none" strike="noStrike"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388189" y="1375873"/>
            <a:ext cx="11283351" cy="4719822"/>
          </a:xfrm>
        </p:spPr>
        <p:txBody>
          <a:bodyPr>
            <a:normAutofit/>
          </a:bodyPr>
          <a:lstStyle/>
          <a:p>
            <a:pPr marL="180975" lvl="0" indent="-180975" eaLnBrk="0" fontAlgn="base" hangingPunct="0">
              <a:lnSpc>
                <a:spcPct val="170000"/>
              </a:lnSpc>
              <a:spcBef>
                <a:spcPct val="0"/>
              </a:spcBef>
              <a:spcAft>
                <a:spcPct val="0"/>
              </a:spcAft>
              <a:buSzPct val="80000"/>
            </a:pPr>
            <a:r>
              <a:rPr lang="zh-CN" altLang="en-US" sz="1800" dirty="0" smtClean="0">
                <a:cs typeface="Times New Roman" panose="02020603050405020304" pitchFamily="18" charset="0"/>
              </a:rPr>
              <a:t>下标</a:t>
            </a:r>
            <a:r>
              <a:rPr lang="zh-CN" altLang="en-US" sz="1800" dirty="0">
                <a:cs typeface="Times New Roman" panose="02020603050405020304" pitchFamily="18" charset="0"/>
              </a:rPr>
              <a:t>变化的</a:t>
            </a:r>
            <a:r>
              <a:rPr lang="zh-CN" altLang="en-US" sz="1800" dirty="0" smtClean="0">
                <a:cs typeface="Times New Roman" panose="02020603050405020304" pitchFamily="18" charset="0"/>
              </a:rPr>
              <a:t>规律：根据</a:t>
            </a:r>
            <a:r>
              <a:rPr lang="zh-CN" altLang="en-US" sz="1800" dirty="0">
                <a:cs typeface="Times New Roman" panose="02020603050405020304" pitchFamily="18" charset="0"/>
              </a:rPr>
              <a:t>元素的排列顺序，元素下标变化时，先变右边下标，变完之后再变左边一个，以此类推</a:t>
            </a:r>
            <a:r>
              <a:rPr lang="zh-CN" altLang="en-US" sz="1800" dirty="0" smtClean="0">
                <a:cs typeface="Times New Roman" panose="02020603050405020304" pitchFamily="18" charset="0"/>
              </a:rPr>
              <a:t>。</a:t>
            </a:r>
            <a:endParaRPr lang="en-US" altLang="zh-CN" sz="1800" dirty="0" smtClean="0">
              <a:cs typeface="Times New Roman" panose="02020603050405020304" pitchFamily="18" charset="0"/>
            </a:endParaRPr>
          </a:p>
          <a:p>
            <a:pPr marL="180975" lvl="0" indent="-180975" eaLnBrk="0" fontAlgn="base" hangingPunct="0">
              <a:lnSpc>
                <a:spcPct val="170000"/>
              </a:lnSpc>
              <a:spcBef>
                <a:spcPct val="0"/>
              </a:spcBef>
              <a:spcAft>
                <a:spcPct val="0"/>
              </a:spcAft>
              <a:buSzPct val="80000"/>
            </a:pPr>
            <a:r>
              <a:rPr lang="zh-CN" altLang="en-US" sz="1800" dirty="0" smtClean="0">
                <a:cs typeface="Times New Roman" panose="02020603050405020304" pitchFamily="18" charset="0"/>
              </a:rPr>
              <a:t>数组</a:t>
            </a:r>
            <a:r>
              <a:rPr lang="zh-CN" altLang="en-US" sz="1800" dirty="0">
                <a:cs typeface="Times New Roman" panose="02020603050405020304" pitchFamily="18" charset="0"/>
              </a:rPr>
              <a:t>是同类数据的有序排列，利用数组名与下标可以实现对任意元素的</a:t>
            </a:r>
            <a:r>
              <a:rPr lang="zh-CN" altLang="en-US" sz="1800" dirty="0" smtClean="0">
                <a:cs typeface="Times New Roman" panose="02020603050405020304" pitchFamily="18" charset="0"/>
              </a:rPr>
              <a:t>随机访问</a:t>
            </a:r>
            <a:endParaRPr lang="en-US" altLang="zh-CN" sz="1800" dirty="0" smtClean="0">
              <a:cs typeface="Times New Roman" panose="02020603050405020304" pitchFamily="18" charset="0"/>
            </a:endParaRPr>
          </a:p>
          <a:p>
            <a:pPr marL="180975" lvl="0" indent="-180975" eaLnBrk="0" fontAlgn="base" hangingPunct="0">
              <a:lnSpc>
                <a:spcPct val="170000"/>
              </a:lnSpc>
              <a:spcBef>
                <a:spcPct val="0"/>
              </a:spcBef>
              <a:spcAft>
                <a:spcPct val="0"/>
              </a:spcAft>
              <a:buSzPct val="80000"/>
            </a:pPr>
            <a:r>
              <a:rPr lang="zh-CN" altLang="en-US" sz="1800" dirty="0" smtClean="0">
                <a:cs typeface="Times New Roman" panose="02020603050405020304" pitchFamily="18" charset="0"/>
              </a:rPr>
              <a:t>根据</a:t>
            </a:r>
            <a:r>
              <a:rPr lang="zh-CN" altLang="en-US" sz="1800" dirty="0">
                <a:cs typeface="Times New Roman" panose="02020603050405020304" pitchFamily="18" charset="0"/>
              </a:rPr>
              <a:t>元素下标值，可以计算出其在数组中的序号及在内存中的地址</a:t>
            </a:r>
            <a:r>
              <a:rPr lang="zh-CN" altLang="en-US" sz="1800" dirty="0" smtClean="0">
                <a:cs typeface="Times New Roman" panose="02020603050405020304" pitchFamily="18" charset="0"/>
              </a:rPr>
              <a:t>。</a:t>
            </a:r>
            <a:endParaRPr lang="en-US" altLang="zh-CN" sz="1800" dirty="0" smtClean="0">
              <a:cs typeface="Times New Roman" panose="02020603050405020304" pitchFamily="18" charset="0"/>
            </a:endParaRPr>
          </a:p>
          <a:p>
            <a:pPr marL="180975" lvl="0" indent="-180975" eaLnBrk="0" fontAlgn="base" hangingPunct="0">
              <a:lnSpc>
                <a:spcPct val="170000"/>
              </a:lnSpc>
              <a:spcBef>
                <a:spcPct val="0"/>
              </a:spcBef>
              <a:spcAft>
                <a:spcPct val="0"/>
              </a:spcAft>
              <a:buSzPct val="80000"/>
            </a:pPr>
            <a:r>
              <a:rPr lang="zh-CN" altLang="en-US" sz="1800" dirty="0" smtClean="0">
                <a:cs typeface="Times New Roman" panose="02020603050405020304" pitchFamily="18" charset="0"/>
              </a:rPr>
              <a:t>二</a:t>
            </a:r>
            <a:r>
              <a:rPr lang="zh-CN" altLang="en-US" sz="1800" dirty="0">
                <a:cs typeface="Times New Roman" panose="02020603050405020304" pitchFamily="18" charset="0"/>
              </a:rPr>
              <a:t>维数</a:t>
            </a:r>
            <a:r>
              <a:rPr lang="zh-CN" altLang="en-US" sz="1800" dirty="0" smtClean="0">
                <a:cs typeface="Times New Roman" panose="02020603050405020304" pitchFamily="18" charset="0"/>
              </a:rPr>
              <a:t>组</a:t>
            </a:r>
            <a:r>
              <a:rPr lang="en-US" altLang="zh-CN" sz="1800" dirty="0" smtClean="0">
                <a:cs typeface="Times New Roman" panose="02020603050405020304" pitchFamily="18" charset="0"/>
              </a:rPr>
              <a:t>(</a:t>
            </a:r>
            <a:r>
              <a:rPr lang="zh-CN" altLang="en-US" sz="1800" dirty="0">
                <a:cs typeface="Times New Roman" panose="02020603050405020304" pitchFamily="18" charset="0"/>
              </a:rPr>
              <a:t>多维数组类推</a:t>
            </a:r>
            <a:r>
              <a:rPr lang="en-US" altLang="zh-CN" sz="1800" dirty="0">
                <a:cs typeface="Times New Roman" panose="02020603050405020304" pitchFamily="18" charset="0"/>
              </a:rPr>
              <a:t>)</a:t>
            </a:r>
            <a:r>
              <a:rPr lang="zh-CN" altLang="en-US" sz="1800" dirty="0">
                <a:cs typeface="Times New Roman" panose="02020603050405020304" pitchFamily="18" charset="0"/>
              </a:rPr>
              <a:t>：设有一个</a:t>
            </a:r>
            <a:r>
              <a:rPr lang="en-US" altLang="zh-CN" sz="1800" dirty="0" err="1">
                <a:cs typeface="Times New Roman" panose="02020603050405020304" pitchFamily="18" charset="0"/>
              </a:rPr>
              <a:t>m×n</a:t>
            </a:r>
            <a:r>
              <a:rPr lang="zh-CN" altLang="en-US" sz="1800" dirty="0">
                <a:cs typeface="Times New Roman" panose="02020603050405020304" pitchFamily="18" charset="0"/>
              </a:rPr>
              <a:t>的二维数组</a:t>
            </a:r>
            <a:r>
              <a:rPr lang="en-US" altLang="zh-CN" sz="1800" dirty="0">
                <a:cs typeface="Times New Roman" panose="02020603050405020304" pitchFamily="18" charset="0"/>
              </a:rPr>
              <a:t>a</a:t>
            </a:r>
            <a:r>
              <a:rPr lang="zh-CN" altLang="en-US" sz="1800" dirty="0">
                <a:cs typeface="Times New Roman" panose="02020603050405020304" pitchFamily="18" charset="0"/>
              </a:rPr>
              <a:t>，其中第</a:t>
            </a:r>
            <a:r>
              <a:rPr lang="en-US" altLang="zh-CN" sz="1800" dirty="0" err="1">
                <a:cs typeface="Times New Roman" panose="02020603050405020304" pitchFamily="18" charset="0"/>
              </a:rPr>
              <a:t>i</a:t>
            </a:r>
            <a:r>
              <a:rPr lang="zh-CN" altLang="en-US" sz="1800" dirty="0">
                <a:cs typeface="Times New Roman" panose="02020603050405020304" pitchFamily="18" charset="0"/>
              </a:rPr>
              <a:t>行第</a:t>
            </a:r>
            <a:r>
              <a:rPr lang="en-US" altLang="zh-CN" sz="1800" dirty="0">
                <a:cs typeface="Times New Roman" panose="02020603050405020304" pitchFamily="18" charset="0"/>
              </a:rPr>
              <a:t>j</a:t>
            </a:r>
            <a:r>
              <a:rPr lang="zh-CN" altLang="en-US" sz="1800" dirty="0">
                <a:cs typeface="Times New Roman" panose="02020603050405020304" pitchFamily="18" charset="0"/>
              </a:rPr>
              <a:t>列元素</a:t>
            </a:r>
            <a:r>
              <a:rPr lang="en-US" altLang="zh-CN" sz="1800" dirty="0">
                <a:cs typeface="Times New Roman" panose="02020603050405020304" pitchFamily="18" charset="0"/>
              </a:rPr>
              <a:t>a[</a:t>
            </a:r>
            <a:r>
              <a:rPr lang="en-US" altLang="zh-CN" sz="1800" dirty="0" err="1">
                <a:cs typeface="Times New Roman" panose="02020603050405020304" pitchFamily="18" charset="0"/>
              </a:rPr>
              <a:t>i</a:t>
            </a:r>
            <a:r>
              <a:rPr lang="en-US" altLang="zh-CN" sz="1800" dirty="0">
                <a:cs typeface="Times New Roman" panose="02020603050405020304" pitchFamily="18" charset="0"/>
              </a:rPr>
              <a:t>][j]</a:t>
            </a:r>
            <a:r>
              <a:rPr lang="zh-CN" altLang="en-US" sz="1800" dirty="0">
                <a:cs typeface="Times New Roman" panose="02020603050405020304" pitchFamily="18" charset="0"/>
              </a:rPr>
              <a:t>在数组中所处位置为</a:t>
            </a:r>
            <a:r>
              <a:rPr lang="en-US" altLang="zh-CN" sz="1800" dirty="0">
                <a:cs typeface="Times New Roman" panose="02020603050405020304" pitchFamily="18" charset="0"/>
              </a:rPr>
              <a:t>i×n+j+1</a:t>
            </a:r>
            <a:r>
              <a:rPr lang="zh-CN" altLang="en-US" sz="1800" dirty="0" smtClean="0">
                <a:cs typeface="Times New Roman" panose="02020603050405020304" pitchFamily="18" charset="0"/>
              </a:rPr>
              <a:t>。即，</a:t>
            </a:r>
            <a:r>
              <a:rPr lang="zh-CN" altLang="en-US" sz="1800" dirty="0">
                <a:cs typeface="Times New Roman" panose="02020603050405020304" pitchFamily="18" charset="0"/>
              </a:rPr>
              <a:t>元素</a:t>
            </a:r>
            <a:r>
              <a:rPr lang="en-US" altLang="zh-CN" sz="1800" dirty="0">
                <a:cs typeface="Times New Roman" panose="02020603050405020304" pitchFamily="18" charset="0"/>
              </a:rPr>
              <a:t>a[</a:t>
            </a:r>
            <a:r>
              <a:rPr lang="en-US" altLang="zh-CN" sz="1800" dirty="0" err="1">
                <a:cs typeface="Times New Roman" panose="02020603050405020304" pitchFamily="18" charset="0"/>
              </a:rPr>
              <a:t>i</a:t>
            </a:r>
            <a:r>
              <a:rPr lang="en-US" altLang="zh-CN" sz="1800" dirty="0">
                <a:cs typeface="Times New Roman" panose="02020603050405020304" pitchFamily="18" charset="0"/>
              </a:rPr>
              <a:t>][j]</a:t>
            </a:r>
            <a:r>
              <a:rPr lang="zh-CN" altLang="en-US" sz="1800" dirty="0">
                <a:cs typeface="Times New Roman" panose="02020603050405020304" pitchFamily="18" charset="0"/>
              </a:rPr>
              <a:t>是第</a:t>
            </a:r>
            <a:r>
              <a:rPr lang="en-US" altLang="zh-CN" sz="1800" dirty="0" err="1">
                <a:cs typeface="Times New Roman" panose="02020603050405020304" pitchFamily="18" charset="0"/>
              </a:rPr>
              <a:t>i</a:t>
            </a:r>
            <a:r>
              <a:rPr lang="zh-CN" altLang="en-US" sz="1800" dirty="0">
                <a:cs typeface="Times New Roman" panose="02020603050405020304" pitchFamily="18" charset="0"/>
              </a:rPr>
              <a:t>行第</a:t>
            </a:r>
            <a:r>
              <a:rPr lang="en-US" altLang="zh-CN" sz="1800" dirty="0">
                <a:cs typeface="Times New Roman" panose="02020603050405020304" pitchFamily="18" charset="0"/>
              </a:rPr>
              <a:t>j</a:t>
            </a:r>
            <a:r>
              <a:rPr lang="zh-CN" altLang="en-US" sz="1800" dirty="0">
                <a:cs typeface="Times New Roman" panose="02020603050405020304" pitchFamily="18" charset="0"/>
              </a:rPr>
              <a:t>列，由于下标从</a:t>
            </a:r>
            <a:r>
              <a:rPr lang="en-US" altLang="zh-CN" sz="1800" dirty="0">
                <a:cs typeface="Times New Roman" panose="02020603050405020304" pitchFamily="18" charset="0"/>
              </a:rPr>
              <a:t>0</a:t>
            </a:r>
            <a:r>
              <a:rPr lang="zh-CN" altLang="en-US" sz="1800" dirty="0">
                <a:cs typeface="Times New Roman" panose="02020603050405020304" pitchFamily="18" charset="0"/>
              </a:rPr>
              <a:t>开始计数，而每行有</a:t>
            </a:r>
            <a:r>
              <a:rPr lang="en-US" altLang="zh-CN" sz="1800" dirty="0">
                <a:cs typeface="Times New Roman" panose="02020603050405020304" pitchFamily="18" charset="0"/>
              </a:rPr>
              <a:t>n</a:t>
            </a:r>
            <a:r>
              <a:rPr lang="zh-CN" altLang="en-US" sz="1800" dirty="0">
                <a:cs typeface="Times New Roman" panose="02020603050405020304" pitchFamily="18" charset="0"/>
              </a:rPr>
              <a:t>列，故</a:t>
            </a:r>
            <a:r>
              <a:rPr lang="en-US" altLang="zh-CN" sz="1800" dirty="0" err="1">
                <a:cs typeface="Times New Roman" panose="02020603050405020304" pitchFamily="18" charset="0"/>
              </a:rPr>
              <a:t>i×n</a:t>
            </a:r>
            <a:r>
              <a:rPr lang="zh-CN" altLang="en-US" sz="1800" dirty="0">
                <a:cs typeface="Times New Roman" panose="02020603050405020304" pitchFamily="18" charset="0"/>
              </a:rPr>
              <a:t>是</a:t>
            </a:r>
            <a:r>
              <a:rPr lang="en-US" altLang="zh-CN" sz="1800" dirty="0" err="1">
                <a:cs typeface="Times New Roman" panose="02020603050405020304" pitchFamily="18" charset="0"/>
              </a:rPr>
              <a:t>i</a:t>
            </a:r>
            <a:r>
              <a:rPr lang="zh-CN" altLang="en-US" sz="1800" dirty="0">
                <a:cs typeface="Times New Roman" panose="02020603050405020304" pitchFamily="18" charset="0"/>
              </a:rPr>
              <a:t>行前各行元素数，再加上第</a:t>
            </a:r>
            <a:r>
              <a:rPr lang="en-US" altLang="zh-CN" sz="1800" dirty="0" err="1">
                <a:cs typeface="Times New Roman" panose="02020603050405020304" pitchFamily="18" charset="0"/>
              </a:rPr>
              <a:t>i</a:t>
            </a:r>
            <a:r>
              <a:rPr lang="zh-CN" altLang="en-US" sz="1800" dirty="0">
                <a:cs typeface="Times New Roman" panose="02020603050405020304" pitchFamily="18" charset="0"/>
              </a:rPr>
              <a:t>行的前</a:t>
            </a:r>
            <a:r>
              <a:rPr lang="en-US" altLang="zh-CN" sz="1800" dirty="0">
                <a:cs typeface="Times New Roman" panose="02020603050405020304" pitchFamily="18" charset="0"/>
              </a:rPr>
              <a:t>j</a:t>
            </a:r>
            <a:r>
              <a:rPr lang="zh-CN" altLang="en-US" sz="1800" dirty="0">
                <a:cs typeface="Times New Roman" panose="02020603050405020304" pitchFamily="18" charset="0"/>
              </a:rPr>
              <a:t>列元素数，</a:t>
            </a:r>
            <a:r>
              <a:rPr lang="en-US" altLang="zh-CN" sz="1800" dirty="0">
                <a:cs typeface="Times New Roman" panose="02020603050405020304" pitchFamily="18" charset="0"/>
              </a:rPr>
              <a:t>i×n+j+1</a:t>
            </a:r>
            <a:r>
              <a:rPr lang="zh-CN" altLang="en-US" sz="1800" dirty="0">
                <a:cs typeface="Times New Roman" panose="02020603050405020304" pitchFamily="18" charset="0"/>
              </a:rPr>
              <a:t>是该元素的序号</a:t>
            </a:r>
            <a:r>
              <a:rPr lang="zh-CN" altLang="en-US" sz="1800" dirty="0" smtClean="0">
                <a:cs typeface="Times New Roman" panose="02020603050405020304" pitchFamily="18" charset="0"/>
              </a:rPr>
              <a:t>。</a:t>
            </a:r>
            <a:endParaRPr lang="en-US" altLang="zh-CN" sz="1800" dirty="0" smtClean="0">
              <a:cs typeface="Times New Roman" panose="02020603050405020304" pitchFamily="18" charset="0"/>
            </a:endParaRPr>
          </a:p>
          <a:p>
            <a:pPr marL="180975" lvl="0" indent="-180975" eaLnBrk="0" fontAlgn="base" hangingPunct="0">
              <a:lnSpc>
                <a:spcPct val="170000"/>
              </a:lnSpc>
              <a:spcBef>
                <a:spcPct val="0"/>
              </a:spcBef>
              <a:spcAft>
                <a:spcPct val="0"/>
              </a:spcAft>
              <a:buSzPct val="80000"/>
            </a:pPr>
            <a:r>
              <a:rPr lang="zh-CN" altLang="en-US" sz="1800" dirty="0" smtClean="0">
                <a:cs typeface="Times New Roman" panose="02020603050405020304" pitchFamily="18" charset="0"/>
              </a:rPr>
              <a:t>内存</a:t>
            </a:r>
            <a:r>
              <a:rPr lang="zh-CN" altLang="en-US" sz="1800" dirty="0">
                <a:cs typeface="Times New Roman" panose="02020603050405020304" pitchFamily="18" charset="0"/>
              </a:rPr>
              <a:t>中的</a:t>
            </a:r>
            <a:r>
              <a:rPr lang="zh-CN" altLang="en-US" sz="1800" dirty="0" smtClean="0">
                <a:cs typeface="Times New Roman" panose="02020603050405020304" pitchFamily="18" charset="0"/>
              </a:rPr>
              <a:t>地址：</a:t>
            </a:r>
            <a:r>
              <a:rPr lang="en-US" altLang="zh-CN" sz="1800" dirty="0">
                <a:cs typeface="Times New Roman" panose="02020603050405020304" pitchFamily="18" charset="0"/>
              </a:rPr>
              <a:t>a+(</a:t>
            </a:r>
            <a:r>
              <a:rPr lang="en-US" altLang="zh-CN" sz="1800" dirty="0" err="1">
                <a:cs typeface="Times New Roman" panose="02020603050405020304" pitchFamily="18" charset="0"/>
              </a:rPr>
              <a:t>i×n+j</a:t>
            </a:r>
            <a:r>
              <a:rPr lang="en-US" altLang="zh-CN" sz="1800" dirty="0">
                <a:cs typeface="Times New Roman" panose="02020603050405020304" pitchFamily="18" charset="0"/>
              </a:rPr>
              <a:t>)×</a:t>
            </a:r>
            <a:r>
              <a:rPr lang="en-US" altLang="zh-CN" sz="1800" dirty="0" err="1">
                <a:cs typeface="Times New Roman" panose="02020603050405020304" pitchFamily="18" charset="0"/>
              </a:rPr>
              <a:t>sizeof</a:t>
            </a:r>
            <a:r>
              <a:rPr lang="en-US" altLang="zh-CN" sz="1800" dirty="0">
                <a:cs typeface="Times New Roman" panose="02020603050405020304" pitchFamily="18" charset="0"/>
              </a:rPr>
              <a:t>(</a:t>
            </a:r>
            <a:r>
              <a:rPr lang="zh-CN" altLang="en-US" sz="1800" dirty="0">
                <a:cs typeface="Times New Roman" panose="02020603050405020304" pitchFamily="18" charset="0"/>
              </a:rPr>
              <a:t>元素类型</a:t>
            </a:r>
            <a:r>
              <a:rPr lang="en-US" altLang="zh-CN" sz="1800" dirty="0">
                <a:cs typeface="Times New Roman" panose="02020603050405020304" pitchFamily="18" charset="0"/>
              </a:rPr>
              <a:t>)</a:t>
            </a:r>
            <a:r>
              <a:rPr lang="zh-CN" altLang="en-US" sz="1800" dirty="0">
                <a:cs typeface="Times New Roman" panose="02020603050405020304" pitchFamily="18" charset="0"/>
              </a:rPr>
              <a:t>，</a:t>
            </a:r>
            <a:r>
              <a:rPr lang="en-US" altLang="zh-CN" sz="1800" dirty="0">
                <a:cs typeface="Times New Roman" panose="02020603050405020304" pitchFamily="18" charset="0"/>
              </a:rPr>
              <a:t>a</a:t>
            </a:r>
            <a:r>
              <a:rPr lang="zh-CN" altLang="en-US" sz="1800" dirty="0">
                <a:cs typeface="Times New Roman" panose="02020603050405020304" pitchFamily="18" charset="0"/>
              </a:rPr>
              <a:t>是数组的起始地址</a:t>
            </a:r>
            <a:r>
              <a:rPr lang="zh-CN" altLang="en-US" sz="1800" dirty="0" smtClean="0">
                <a:cs typeface="Times New Roman" panose="02020603050405020304" pitchFamily="18" charset="0"/>
              </a:rPr>
              <a:t>。</a:t>
            </a:r>
            <a:endParaRPr lang="zh-CN" altLang="en-US" sz="1800" b="1" i="0" u="none" strike="noStrike" kern="100" baseline="0" dirty="0" smtClean="0">
              <a:solidFill>
                <a:srgbClr val="4F81BD"/>
              </a:solidFill>
            </a:endParaRPr>
          </a:p>
        </p:txBody>
      </p:sp>
    </p:spTree>
    <p:extLst>
      <p:ext uri="{BB962C8B-B14F-4D97-AF65-F5344CB8AC3E}">
        <p14:creationId xmlns:p14="http://schemas.microsoft.com/office/powerpoint/2010/main" val="42431916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6.2.4</a:t>
            </a:r>
            <a:r>
              <a:rPr lang="zh-CN" altLang="zh-CN" b="1" dirty="0"/>
              <a:t>二维数组的</a:t>
            </a:r>
            <a:r>
              <a:rPr lang="zh-CN" altLang="zh-CN" b="1" dirty="0" smtClean="0"/>
              <a:t>初始化</a:t>
            </a:r>
            <a:endParaRPr lang="zh-CN" altLang="en-US" b="0" i="0" u="none" strike="noStrike"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375872"/>
            <a:ext cx="11048070" cy="4938663"/>
          </a:xfrm>
        </p:spPr>
        <p:txBody>
          <a:bodyPr>
            <a:normAutofit fontScale="70000" lnSpcReduction="20000"/>
          </a:bodyPr>
          <a:lstStyle/>
          <a:p>
            <a:pPr marL="180975" indent="-180975">
              <a:lnSpc>
                <a:spcPct val="170000"/>
              </a:lnSpc>
            </a:pPr>
            <a:r>
              <a:rPr lang="zh-CN" altLang="zh-CN" dirty="0" smtClean="0"/>
              <a:t>在</a:t>
            </a:r>
            <a:r>
              <a:rPr lang="zh-CN" altLang="zh-CN" dirty="0"/>
              <a:t>定义二维数组同时给二维数组元素赋值，称为二维数组初始化。</a:t>
            </a:r>
          </a:p>
          <a:p>
            <a:pPr marL="0" indent="0">
              <a:lnSpc>
                <a:spcPct val="170000"/>
              </a:lnSpc>
              <a:buNone/>
            </a:pPr>
            <a:r>
              <a:rPr lang="zh-CN" altLang="zh-CN" dirty="0"/>
              <a:t>（</a:t>
            </a:r>
            <a:r>
              <a:rPr lang="en-US" altLang="zh-CN" dirty="0"/>
              <a:t>1</a:t>
            </a:r>
            <a:r>
              <a:rPr lang="zh-CN" altLang="zh-CN" dirty="0"/>
              <a:t>）将数组所有元素初始值按相应顺序写在一个花括号内，各初值用逗号分隔，按数组元素排列顺序给各元素赋值。例如：</a:t>
            </a:r>
          </a:p>
          <a:p>
            <a:pPr marL="0" indent="0">
              <a:lnSpc>
                <a:spcPct val="170000"/>
              </a:lnSpc>
              <a:buNone/>
            </a:pPr>
            <a:r>
              <a:rPr lang="en-US" altLang="zh-CN" dirty="0"/>
              <a:t>    int a[3][2]={0,1,2,3,4,5};</a:t>
            </a:r>
            <a:endParaRPr lang="zh-CN" altLang="zh-CN" dirty="0"/>
          </a:p>
          <a:p>
            <a:pPr marL="180975" indent="-180975">
              <a:lnSpc>
                <a:spcPct val="170000"/>
              </a:lnSpc>
            </a:pPr>
            <a:r>
              <a:rPr lang="zh-CN" altLang="en-US" dirty="0" smtClean="0"/>
              <a:t>初始化结果：</a:t>
            </a:r>
            <a:r>
              <a:rPr lang="en-US" altLang="zh-CN" dirty="0" smtClean="0"/>
              <a:t>a[0</a:t>
            </a:r>
            <a:r>
              <a:rPr lang="en-US" altLang="zh-CN" dirty="0"/>
              <a:t>][0]</a:t>
            </a:r>
            <a:r>
              <a:rPr lang="zh-CN" altLang="zh-CN" dirty="0"/>
              <a:t>的值为</a:t>
            </a:r>
            <a:r>
              <a:rPr lang="en-US" altLang="zh-CN" dirty="0"/>
              <a:t>0</a:t>
            </a:r>
            <a:r>
              <a:rPr lang="zh-CN" altLang="zh-CN" dirty="0"/>
              <a:t>，</a:t>
            </a:r>
            <a:r>
              <a:rPr lang="en-US" altLang="zh-CN" dirty="0"/>
              <a:t>a[0][1]</a:t>
            </a:r>
            <a:r>
              <a:rPr lang="zh-CN" altLang="zh-CN" dirty="0"/>
              <a:t>的值为</a:t>
            </a:r>
            <a:r>
              <a:rPr lang="en-US" altLang="zh-CN" dirty="0"/>
              <a:t>1</a:t>
            </a:r>
            <a:r>
              <a:rPr lang="zh-CN" altLang="zh-CN" dirty="0"/>
              <a:t>，</a:t>
            </a:r>
            <a:r>
              <a:rPr lang="en-US" altLang="zh-CN" dirty="0"/>
              <a:t>a[1][O]</a:t>
            </a:r>
            <a:r>
              <a:rPr lang="zh-CN" altLang="zh-CN" dirty="0"/>
              <a:t>的值为</a:t>
            </a:r>
            <a:r>
              <a:rPr lang="en-US" altLang="zh-CN" dirty="0"/>
              <a:t>2</a:t>
            </a:r>
            <a:r>
              <a:rPr lang="zh-CN" altLang="zh-CN" dirty="0"/>
              <a:t>，</a:t>
            </a:r>
            <a:r>
              <a:rPr lang="en-US" altLang="zh-CN" dirty="0"/>
              <a:t>a[1][1]</a:t>
            </a:r>
            <a:r>
              <a:rPr lang="zh-CN" altLang="zh-CN" dirty="0"/>
              <a:t>的值为</a:t>
            </a:r>
            <a:r>
              <a:rPr lang="en-US" altLang="zh-CN" dirty="0"/>
              <a:t>3</a:t>
            </a:r>
            <a:r>
              <a:rPr lang="zh-CN" altLang="zh-CN" dirty="0"/>
              <a:t>，</a:t>
            </a:r>
            <a:r>
              <a:rPr lang="en-US" altLang="zh-CN" dirty="0"/>
              <a:t>a[2][0]</a:t>
            </a:r>
            <a:r>
              <a:rPr lang="zh-CN" altLang="zh-CN" dirty="0"/>
              <a:t>的值为</a:t>
            </a:r>
            <a:r>
              <a:rPr lang="en-US" altLang="zh-CN" dirty="0"/>
              <a:t>4</a:t>
            </a:r>
            <a:r>
              <a:rPr lang="zh-CN" altLang="zh-CN" dirty="0"/>
              <a:t>，</a:t>
            </a:r>
            <a:r>
              <a:rPr lang="en-US" altLang="zh-CN" dirty="0"/>
              <a:t>a[2][1]</a:t>
            </a:r>
            <a:r>
              <a:rPr lang="zh-CN" altLang="zh-CN" dirty="0"/>
              <a:t>的值为</a:t>
            </a:r>
            <a:r>
              <a:rPr lang="en-US" altLang="zh-CN" dirty="0"/>
              <a:t>5</a:t>
            </a:r>
            <a:r>
              <a:rPr lang="zh-CN" altLang="zh-CN" dirty="0" smtClean="0"/>
              <a:t>。</a:t>
            </a:r>
            <a:endParaRPr lang="zh-CN" altLang="zh-CN" dirty="0"/>
          </a:p>
          <a:p>
            <a:pPr marL="0" indent="0">
              <a:lnSpc>
                <a:spcPct val="170000"/>
              </a:lnSpc>
              <a:buNone/>
            </a:pPr>
            <a:r>
              <a:rPr lang="zh-CN" altLang="zh-CN" dirty="0"/>
              <a:t>（</a:t>
            </a:r>
            <a:r>
              <a:rPr lang="en-US" altLang="zh-CN" dirty="0"/>
              <a:t>2</a:t>
            </a:r>
            <a:r>
              <a:rPr lang="zh-CN" altLang="zh-CN" dirty="0" smtClean="0"/>
              <a:t>）分行</a:t>
            </a:r>
            <a:r>
              <a:rPr lang="zh-CN" altLang="zh-CN" dirty="0"/>
              <a:t>给二维数组赋初值</a:t>
            </a:r>
            <a:r>
              <a:rPr lang="zh-CN" altLang="zh-CN" dirty="0" smtClean="0"/>
              <a:t>。</a:t>
            </a:r>
            <a:endParaRPr lang="zh-CN" altLang="zh-CN" dirty="0"/>
          </a:p>
          <a:p>
            <a:pPr marL="0" indent="0">
              <a:lnSpc>
                <a:spcPct val="170000"/>
              </a:lnSpc>
              <a:buNone/>
            </a:pPr>
            <a:r>
              <a:rPr lang="en-US" altLang="zh-CN" dirty="0"/>
              <a:t>    int a[3][2]={{0,1},{2,3},{4,5}};</a:t>
            </a:r>
            <a:endParaRPr lang="zh-CN" altLang="zh-CN" dirty="0"/>
          </a:p>
          <a:p>
            <a:pPr marL="0" indent="0">
              <a:lnSpc>
                <a:spcPct val="170000"/>
              </a:lnSpc>
              <a:buNone/>
            </a:pPr>
            <a:r>
              <a:rPr lang="zh-CN" altLang="zh-CN" dirty="0"/>
              <a:t>（</a:t>
            </a:r>
            <a:r>
              <a:rPr lang="en-US" altLang="zh-CN" dirty="0"/>
              <a:t>3</a:t>
            </a:r>
            <a:r>
              <a:rPr lang="zh-CN" altLang="zh-CN" dirty="0" smtClean="0"/>
              <a:t>）对</a:t>
            </a:r>
            <a:r>
              <a:rPr lang="zh-CN" altLang="zh-CN" dirty="0"/>
              <a:t>部分元素初始化，没有初值对应的元素将赋</a:t>
            </a:r>
            <a:r>
              <a:rPr lang="en-US" altLang="zh-CN" dirty="0"/>
              <a:t>0</a:t>
            </a:r>
            <a:r>
              <a:rPr lang="zh-CN" altLang="zh-CN" dirty="0"/>
              <a:t>或空字符</a:t>
            </a:r>
            <a:r>
              <a:rPr lang="en-US" altLang="zh-CN" dirty="0"/>
              <a:t>(</a:t>
            </a:r>
            <a:r>
              <a:rPr lang="zh-CN" altLang="zh-CN" dirty="0"/>
              <a:t>对于字符数组</a:t>
            </a:r>
            <a:r>
              <a:rPr lang="en-US" altLang="zh-CN" dirty="0"/>
              <a:t>)</a:t>
            </a:r>
            <a:r>
              <a:rPr lang="zh-CN" altLang="zh-CN" dirty="0"/>
              <a:t>。</a:t>
            </a:r>
          </a:p>
          <a:p>
            <a:pPr marL="0" indent="0">
              <a:lnSpc>
                <a:spcPct val="170000"/>
              </a:lnSpc>
              <a:buNone/>
            </a:pPr>
            <a:r>
              <a:rPr lang="zh-CN" altLang="zh-CN" dirty="0"/>
              <a:t>（</a:t>
            </a:r>
            <a:r>
              <a:rPr lang="en-US" altLang="zh-CN" dirty="0"/>
              <a:t>4</a:t>
            </a:r>
            <a:r>
              <a:rPr lang="zh-CN" altLang="zh-CN" dirty="0"/>
              <a:t>）给全部元素赋初值时，可以不指定第一维大小，但是第二维大小必须指定</a:t>
            </a:r>
            <a:r>
              <a:rPr lang="zh-CN" altLang="zh-CN" dirty="0" smtClean="0"/>
              <a:t>。例如</a:t>
            </a:r>
            <a:r>
              <a:rPr lang="zh-CN" altLang="zh-CN" dirty="0"/>
              <a:t>：</a:t>
            </a:r>
          </a:p>
          <a:p>
            <a:pPr marL="0" indent="0">
              <a:lnSpc>
                <a:spcPct val="170000"/>
              </a:lnSpc>
              <a:buNone/>
            </a:pPr>
            <a:r>
              <a:rPr lang="en-US" altLang="zh-CN" dirty="0" smtClean="0"/>
              <a:t>    </a:t>
            </a:r>
            <a:r>
              <a:rPr lang="en-US" altLang="zh-CN" dirty="0" err="1" smtClean="0"/>
              <a:t>int</a:t>
            </a:r>
            <a:r>
              <a:rPr lang="en-US" altLang="zh-CN" dirty="0" smtClean="0"/>
              <a:t> </a:t>
            </a:r>
            <a:r>
              <a:rPr lang="en-US" altLang="zh-CN" dirty="0"/>
              <a:t>a[][4]={1,2,3,4,5,6,7,8,9,10,11,12};</a:t>
            </a:r>
            <a:r>
              <a:rPr lang="zh-CN" altLang="zh-CN" dirty="0"/>
              <a:t>或</a:t>
            </a:r>
          </a:p>
          <a:p>
            <a:pPr marL="0" indent="0">
              <a:lnSpc>
                <a:spcPct val="170000"/>
              </a:lnSpc>
              <a:buNone/>
            </a:pPr>
            <a:r>
              <a:rPr lang="en-US" altLang="zh-CN" dirty="0" smtClean="0"/>
              <a:t>    </a:t>
            </a:r>
            <a:r>
              <a:rPr lang="en-US" altLang="zh-CN" dirty="0" err="1" smtClean="0"/>
              <a:t>int</a:t>
            </a:r>
            <a:r>
              <a:rPr lang="en-US" altLang="zh-CN" dirty="0" smtClean="0"/>
              <a:t> </a:t>
            </a:r>
            <a:r>
              <a:rPr lang="en-US" altLang="zh-CN" dirty="0"/>
              <a:t>a[3][4]={{1,2,3,4},{5,6,7,8},{9,10,11,12}};</a:t>
            </a:r>
            <a:endParaRPr lang="zh-CN" altLang="zh-CN" dirty="0"/>
          </a:p>
          <a:p>
            <a:pPr marL="0" indent="0">
              <a:lnSpc>
                <a:spcPct val="170000"/>
              </a:lnSpc>
              <a:buNone/>
            </a:pPr>
            <a:endParaRPr lang="zh-CN" altLang="en-US" dirty="0"/>
          </a:p>
        </p:txBody>
      </p:sp>
    </p:spTree>
    <p:extLst>
      <p:ext uri="{BB962C8B-B14F-4D97-AF65-F5344CB8AC3E}">
        <p14:creationId xmlns:p14="http://schemas.microsoft.com/office/powerpoint/2010/main" val="39892410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R="0" rtl="0"/>
            <a:endParaRPr lang="zh-CN" altLang="en-US" b="0" i="0" u="none" strike="noStrike" baseline="0" dirty="0" smtClean="0">
              <a:latin typeface="宋体" panose="02010600030101010101" pitchFamily="2" charset="-122"/>
              <a:ea typeface="宋体" panose="02010600030101010101" pitchFamily="2" charset="-122"/>
            </a:endParaRPr>
          </a:p>
        </p:txBody>
      </p:sp>
      <p:sp>
        <p:nvSpPr>
          <p:cNvPr id="4" name="Rectangle 2"/>
          <p:cNvSpPr>
            <a:spLocks noChangeArrowheads="1"/>
          </p:cNvSpPr>
          <p:nvPr/>
        </p:nvSpPr>
        <p:spPr bwMode="auto">
          <a:xfrm>
            <a:off x="521208" y="1350234"/>
            <a:ext cx="109728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2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例</a:t>
            </a:r>
            <a:r>
              <a:rPr kumimoji="0" lang="en-US" altLang="zh-CN" sz="2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6.4</a:t>
            </a:r>
            <a:r>
              <a:rPr kumimoji="0" lang="en-US" altLang="zh-CN"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en-US"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用如下的</a:t>
            </a:r>
            <a:r>
              <a:rPr kumimoji="0" lang="en-US" altLang="zh-CN"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5×4</a:t>
            </a:r>
            <a:r>
              <a:rPr kumimoji="0" lang="zh-CN" altLang="en-US"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矩阵初始化数组</a:t>
            </a:r>
            <a:r>
              <a:rPr kumimoji="0" lang="en-US" altLang="zh-CN"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a[5][4]</a:t>
            </a:r>
            <a:r>
              <a:rPr kumimoji="0" lang="zh-CN" altLang="en-US"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，要求输出该矩阵，求其转置矩阵并输出。</a:t>
            </a:r>
            <a:endParaRPr kumimoji="0" lang="zh-CN" altLang="en-US" sz="2000" b="0" i="0" u="none" strike="noStrike" cap="none" normalizeH="0" baseline="0" dirty="0" smtClean="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2000" b="0" i="0" u="none" strike="noStrike" cap="none" normalizeH="0" baseline="0" dirty="0" smtClean="0">
              <a:ln>
                <a:noFill/>
              </a:ln>
              <a:solidFill>
                <a:schemeClr val="tx1"/>
              </a:solidFill>
              <a:effectLst/>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394997652"/>
              </p:ext>
            </p:extLst>
          </p:nvPr>
        </p:nvGraphicFramePr>
        <p:xfrm>
          <a:off x="1185441" y="2058120"/>
          <a:ext cx="5286897" cy="1806514"/>
        </p:xfrm>
        <a:graphic>
          <a:graphicData uri="http://schemas.openxmlformats.org/presentationml/2006/ole">
            <mc:AlternateContent xmlns:mc="http://schemas.openxmlformats.org/markup-compatibility/2006">
              <mc:Choice xmlns:v="urn:schemas-microsoft-com:vml" Requires="v">
                <p:oleObj spid="_x0000_s5258" r:id="rId3" imgW="4432329" imgH="1363682" progId="Visio.Drawing.11">
                  <p:embed/>
                </p:oleObj>
              </mc:Choice>
              <mc:Fallback>
                <p:oleObj r:id="rId3" imgW="4432329" imgH="1363682"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5441" y="2058120"/>
                        <a:ext cx="5286897" cy="1806514"/>
                      </a:xfrm>
                      <a:prstGeom prst="rect">
                        <a:avLst/>
                      </a:prstGeom>
                      <a:noFill/>
                    </p:spPr>
                  </p:pic>
                </p:oleObj>
              </mc:Fallback>
            </mc:AlternateContent>
          </a:graphicData>
        </a:graphic>
      </p:graphicFrame>
      <p:sp>
        <p:nvSpPr>
          <p:cNvPr id="6" name="Rectangle 3"/>
          <p:cNvSpPr>
            <a:spLocks noChangeArrowheads="1"/>
          </p:cNvSpPr>
          <p:nvPr/>
        </p:nvSpPr>
        <p:spPr bwMode="auto">
          <a:xfrm>
            <a:off x="614766" y="4278330"/>
            <a:ext cx="10972800" cy="955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50000"/>
              </a:lnSpc>
              <a:spcBef>
                <a:spcPct val="0"/>
              </a:spcBef>
              <a:spcAft>
                <a:spcPct val="0"/>
              </a:spcAft>
              <a:buClr>
                <a:srgbClr val="FF0000"/>
              </a:buClr>
              <a:buSzTx/>
              <a:buFont typeface="Wingdings" panose="05000000000000000000" pitchFamily="2" charset="2"/>
              <a:buChar char="n"/>
              <a:tabLst/>
            </a:pPr>
            <a:r>
              <a:rPr kumimoji="0" lang="zh-CN" altLang="zh-CN"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分析：转置矩阵是将原矩阵的元素按行列互换所形成的矩阵，使用二维数组来处理矩阵问题是很方便的，而二维数组常常用二重循环来控制，内循环处理列，外循环处理行。</a:t>
            </a:r>
            <a:endParaRPr kumimoji="0" lang="zh-CN" altLang="zh-CN" sz="20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7807001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endParaRPr lang="zh-CN" altLang="en-US" b="0" i="0" u="none" strike="noStrike"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431321" y="1375873"/>
            <a:ext cx="7470475" cy="4719822"/>
          </a:xfrm>
          <a:ln>
            <a:solidFill>
              <a:srgbClr val="FF0000"/>
            </a:solidFill>
          </a:ln>
        </p:spPr>
        <p:txBody>
          <a:bodyPr>
            <a:normAutofit fontScale="62500" lnSpcReduction="20000"/>
          </a:bodyPr>
          <a:lstStyle/>
          <a:p>
            <a:pPr marL="0" indent="0">
              <a:buNone/>
            </a:pPr>
            <a:r>
              <a:rPr lang="zh-CN" altLang="zh-CN" dirty="0"/>
              <a:t>源程序：</a:t>
            </a:r>
          </a:p>
          <a:p>
            <a:pPr marL="0" indent="0">
              <a:buNone/>
            </a:pPr>
            <a:r>
              <a:rPr lang="en-US" altLang="zh-CN" dirty="0"/>
              <a:t>#include&lt;windows.h&gt;</a:t>
            </a:r>
            <a:endParaRPr lang="zh-CN" altLang="zh-CN" dirty="0"/>
          </a:p>
          <a:p>
            <a:pPr marL="0" indent="0">
              <a:buNone/>
            </a:pPr>
            <a:r>
              <a:rPr lang="en-US" altLang="zh-CN" dirty="0"/>
              <a:t>#include&lt;stdio.h&gt;</a:t>
            </a:r>
            <a:endParaRPr lang="zh-CN" altLang="zh-CN" dirty="0"/>
          </a:p>
          <a:p>
            <a:pPr marL="0" indent="0">
              <a:buNone/>
            </a:pPr>
            <a:r>
              <a:rPr lang="en-US" altLang="zh-CN" dirty="0"/>
              <a:t>#define M 5</a:t>
            </a:r>
            <a:endParaRPr lang="zh-CN" altLang="zh-CN" dirty="0"/>
          </a:p>
          <a:p>
            <a:pPr marL="0" indent="0">
              <a:buNone/>
            </a:pPr>
            <a:r>
              <a:rPr lang="en-US" altLang="zh-CN" dirty="0"/>
              <a:t>#define N 4</a:t>
            </a:r>
            <a:endParaRPr lang="zh-CN" altLang="zh-CN" dirty="0"/>
          </a:p>
          <a:p>
            <a:pPr marL="0" indent="0">
              <a:buNone/>
            </a:pPr>
            <a:r>
              <a:rPr lang="en-US" altLang="zh-CN" dirty="0"/>
              <a:t>main()</a:t>
            </a:r>
            <a:endParaRPr lang="zh-CN" altLang="zh-CN" dirty="0"/>
          </a:p>
          <a:p>
            <a:pPr marL="0" indent="0">
              <a:buNone/>
            </a:pPr>
            <a:r>
              <a:rPr lang="en-US" altLang="zh-CN" dirty="0"/>
              <a:t>{</a:t>
            </a:r>
            <a:endParaRPr lang="zh-CN" altLang="zh-CN" dirty="0"/>
          </a:p>
          <a:p>
            <a:pPr marL="0" indent="0">
              <a:buNone/>
            </a:pPr>
            <a:r>
              <a:rPr lang="en-US" altLang="zh-CN" dirty="0"/>
              <a:t> </a:t>
            </a:r>
            <a:r>
              <a:rPr lang="en-US" altLang="zh-CN" dirty="0" err="1" smtClean="0"/>
              <a:t>int</a:t>
            </a:r>
            <a:r>
              <a:rPr lang="en-US" altLang="zh-CN" dirty="0" smtClean="0"/>
              <a:t> </a:t>
            </a:r>
            <a:r>
              <a:rPr lang="en-US" altLang="zh-CN" dirty="0"/>
              <a:t>i,j;</a:t>
            </a:r>
            <a:endParaRPr lang="zh-CN" altLang="zh-CN" dirty="0"/>
          </a:p>
          <a:p>
            <a:pPr marL="0" indent="0">
              <a:buNone/>
            </a:pPr>
            <a:r>
              <a:rPr lang="en-US" altLang="zh-CN" dirty="0"/>
              <a:t> </a:t>
            </a:r>
            <a:r>
              <a:rPr lang="en-US" altLang="zh-CN" dirty="0" err="1" smtClean="0"/>
              <a:t>int</a:t>
            </a:r>
            <a:r>
              <a:rPr lang="en-US" altLang="zh-CN" dirty="0" smtClean="0"/>
              <a:t>  a[M</a:t>
            </a:r>
            <a:r>
              <a:rPr lang="en-US" altLang="zh-CN" dirty="0"/>
              <a:t>][N]={{1,2,3,4},{5,6,7,8},{9,10,11,12},{13,14,15,16},{17,18,19,20}};</a:t>
            </a:r>
            <a:endParaRPr lang="zh-CN" altLang="zh-CN" dirty="0"/>
          </a:p>
          <a:p>
            <a:pPr marL="0" indent="0">
              <a:buNone/>
            </a:pPr>
            <a:r>
              <a:rPr lang="en-US" altLang="zh-CN" dirty="0" smtClean="0"/>
              <a:t> </a:t>
            </a:r>
            <a:r>
              <a:rPr lang="en-US" altLang="zh-CN" dirty="0" err="1" smtClean="0"/>
              <a:t>int</a:t>
            </a:r>
            <a:r>
              <a:rPr lang="en-US" altLang="zh-CN" dirty="0" smtClean="0"/>
              <a:t> </a:t>
            </a:r>
            <a:r>
              <a:rPr lang="en-US" altLang="zh-CN" dirty="0"/>
              <a:t>b[N][M];</a:t>
            </a:r>
            <a:endParaRPr lang="zh-CN" altLang="zh-CN" dirty="0"/>
          </a:p>
          <a:p>
            <a:pPr marL="0" indent="0">
              <a:buNone/>
            </a:pPr>
            <a:r>
              <a:rPr lang="en-US" altLang="zh-CN" dirty="0"/>
              <a:t> </a:t>
            </a:r>
            <a:r>
              <a:rPr lang="en-US" altLang="zh-CN" dirty="0" smtClean="0"/>
              <a:t>for(</a:t>
            </a:r>
            <a:r>
              <a:rPr lang="en-US" altLang="zh-CN" dirty="0" err="1" smtClean="0"/>
              <a:t>i</a:t>
            </a:r>
            <a:r>
              <a:rPr lang="en-US" altLang="zh-CN" dirty="0" smtClean="0"/>
              <a:t>=0;i&lt;</a:t>
            </a:r>
            <a:r>
              <a:rPr lang="en-US" altLang="zh-CN" dirty="0" err="1" smtClean="0"/>
              <a:t>M;i</a:t>
            </a:r>
            <a:r>
              <a:rPr lang="en-US" altLang="zh-CN" dirty="0"/>
              <a:t>++)                </a:t>
            </a:r>
            <a:endParaRPr lang="zh-CN" altLang="zh-CN" dirty="0"/>
          </a:p>
          <a:p>
            <a:pPr marL="0" indent="0">
              <a:buNone/>
            </a:pPr>
            <a:r>
              <a:rPr lang="en-US" altLang="zh-CN" dirty="0"/>
              <a:t>    for(j=0;j&lt;N;j++)</a:t>
            </a:r>
            <a:endParaRPr lang="zh-CN" altLang="zh-CN" dirty="0"/>
          </a:p>
          <a:p>
            <a:pPr marL="0" indent="0">
              <a:buNone/>
            </a:pPr>
            <a:r>
              <a:rPr lang="en-US" altLang="zh-CN" dirty="0"/>
              <a:t> </a:t>
            </a:r>
            <a:r>
              <a:rPr lang="en-US" altLang="zh-CN" dirty="0" smtClean="0"/>
              <a:t>      </a:t>
            </a:r>
            <a:r>
              <a:rPr lang="en-US" altLang="zh-CN" dirty="0"/>
              <a:t>b[j][i]=a[i][j];          </a:t>
            </a:r>
            <a:endParaRPr lang="zh-CN" altLang="zh-CN" dirty="0"/>
          </a:p>
        </p:txBody>
      </p:sp>
      <p:sp>
        <p:nvSpPr>
          <p:cNvPr id="4" name="文本占位符 2"/>
          <p:cNvSpPr txBox="1">
            <a:spLocks/>
          </p:cNvSpPr>
          <p:nvPr/>
        </p:nvSpPr>
        <p:spPr>
          <a:xfrm>
            <a:off x="8031192" y="1375873"/>
            <a:ext cx="3556374" cy="4719822"/>
          </a:xfrm>
          <a:prstGeom prst="rect">
            <a:avLst/>
          </a:prstGeom>
          <a:ln>
            <a:solidFill>
              <a:srgbClr val="FF0000"/>
            </a:solidFill>
          </a:ln>
        </p:spPr>
        <p:txBody>
          <a:bodyPr vert="horz" lIns="91440" tIns="45720" rIns="91440" bIns="45720" rtlCol="0">
            <a:normAutofit fontScale="700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Font typeface="Wingdings" panose="05000000000000000000" pitchFamily="2" charset="2"/>
              <a:buNone/>
            </a:pPr>
            <a:r>
              <a:rPr lang="en-US" altLang="zh-CN" dirty="0" smtClean="0"/>
              <a:t>for(</a:t>
            </a:r>
            <a:r>
              <a:rPr lang="en-US" altLang="zh-CN" dirty="0" err="1" smtClean="0"/>
              <a:t>i</a:t>
            </a:r>
            <a:r>
              <a:rPr lang="en-US" altLang="zh-CN" dirty="0" smtClean="0"/>
              <a:t>=0;i&lt;</a:t>
            </a:r>
            <a:r>
              <a:rPr lang="en-US" altLang="zh-CN" dirty="0" err="1" smtClean="0"/>
              <a:t>M;i</a:t>
            </a:r>
            <a:r>
              <a:rPr lang="en-US" altLang="zh-CN" dirty="0" smtClean="0"/>
              <a:t>++)                  </a:t>
            </a:r>
          </a:p>
          <a:p>
            <a:pPr marL="0" indent="0">
              <a:buFont typeface="Wingdings" panose="05000000000000000000" pitchFamily="2" charset="2"/>
              <a:buNone/>
            </a:pPr>
            <a:r>
              <a:rPr lang="en-US" altLang="zh-CN" dirty="0" smtClean="0"/>
              <a:t>    {for(j=0;j&lt;</a:t>
            </a:r>
            <a:r>
              <a:rPr lang="en-US" altLang="zh-CN" dirty="0" err="1" smtClean="0"/>
              <a:t>N;j</a:t>
            </a:r>
            <a:r>
              <a:rPr lang="en-US" altLang="zh-CN" dirty="0" smtClean="0"/>
              <a:t>++)</a:t>
            </a:r>
          </a:p>
          <a:p>
            <a:pPr marL="0" indent="0">
              <a:buFont typeface="Wingdings" panose="05000000000000000000" pitchFamily="2" charset="2"/>
              <a:buNone/>
            </a:pPr>
            <a:r>
              <a:rPr lang="en-US" altLang="zh-CN" dirty="0" smtClean="0"/>
              <a:t>        </a:t>
            </a:r>
            <a:r>
              <a:rPr lang="en-US" altLang="zh-CN" dirty="0" err="1" smtClean="0"/>
              <a:t>printf</a:t>
            </a:r>
            <a:r>
              <a:rPr lang="en-US" altLang="zh-CN" dirty="0" smtClean="0"/>
              <a:t>("%5d",a[</a:t>
            </a:r>
            <a:r>
              <a:rPr lang="en-US" altLang="zh-CN" dirty="0" err="1" smtClean="0"/>
              <a:t>i</a:t>
            </a:r>
            <a:r>
              <a:rPr lang="en-US" altLang="zh-CN" dirty="0" smtClean="0"/>
              <a:t>][j]);</a:t>
            </a:r>
          </a:p>
          <a:p>
            <a:pPr marL="0" indent="0">
              <a:buFont typeface="Wingdings" panose="05000000000000000000" pitchFamily="2" charset="2"/>
              <a:buNone/>
            </a:pPr>
            <a:r>
              <a:rPr lang="en-US" altLang="zh-CN" dirty="0" smtClean="0"/>
              <a:t>      </a:t>
            </a:r>
            <a:r>
              <a:rPr lang="en-US" altLang="zh-CN" dirty="0" err="1" smtClean="0"/>
              <a:t>printf</a:t>
            </a:r>
            <a:r>
              <a:rPr lang="en-US" altLang="zh-CN" dirty="0" smtClean="0"/>
              <a:t>("\n");               </a:t>
            </a:r>
            <a:endParaRPr lang="zh-CN" altLang="en-US" dirty="0" smtClean="0"/>
          </a:p>
          <a:p>
            <a:pPr marL="0" indent="0">
              <a:buFont typeface="Wingdings" panose="05000000000000000000" pitchFamily="2" charset="2"/>
              <a:buNone/>
            </a:pPr>
            <a:r>
              <a:rPr lang="en-US" altLang="zh-CN" dirty="0" smtClean="0"/>
              <a:t>     }</a:t>
            </a:r>
            <a:endParaRPr lang="zh-CN" altLang="en-US" dirty="0" smtClean="0"/>
          </a:p>
          <a:p>
            <a:pPr marL="0" indent="0">
              <a:buFont typeface="Wingdings" panose="05000000000000000000" pitchFamily="2" charset="2"/>
              <a:buNone/>
            </a:pPr>
            <a:r>
              <a:rPr lang="en-US" altLang="zh-CN" dirty="0" err="1" smtClean="0"/>
              <a:t>printf</a:t>
            </a:r>
            <a:r>
              <a:rPr lang="en-US" altLang="zh-CN" dirty="0" smtClean="0"/>
              <a:t>("\n\n");</a:t>
            </a:r>
          </a:p>
          <a:p>
            <a:pPr marL="0" indent="0">
              <a:buFont typeface="Wingdings" panose="05000000000000000000" pitchFamily="2" charset="2"/>
              <a:buNone/>
            </a:pPr>
            <a:r>
              <a:rPr lang="en-US" altLang="zh-CN" dirty="0" smtClean="0"/>
              <a:t>for(</a:t>
            </a:r>
            <a:r>
              <a:rPr lang="en-US" altLang="zh-CN" dirty="0" err="1" smtClean="0"/>
              <a:t>i</a:t>
            </a:r>
            <a:r>
              <a:rPr lang="en-US" altLang="zh-CN" dirty="0" smtClean="0"/>
              <a:t>=0;i&lt;</a:t>
            </a:r>
            <a:r>
              <a:rPr lang="en-US" altLang="zh-CN" dirty="0" err="1" smtClean="0"/>
              <a:t>N;i</a:t>
            </a:r>
            <a:r>
              <a:rPr lang="en-US" altLang="zh-CN" dirty="0" smtClean="0"/>
              <a:t>++)                   </a:t>
            </a:r>
          </a:p>
          <a:p>
            <a:pPr marL="0" indent="0">
              <a:buFont typeface="Wingdings" panose="05000000000000000000" pitchFamily="2" charset="2"/>
              <a:buNone/>
            </a:pPr>
            <a:r>
              <a:rPr lang="en-US" altLang="zh-CN" dirty="0" smtClean="0"/>
              <a:t>    {for(j=0;j&lt;</a:t>
            </a:r>
            <a:r>
              <a:rPr lang="en-US" altLang="zh-CN" dirty="0" err="1" smtClean="0"/>
              <a:t>M;j</a:t>
            </a:r>
            <a:r>
              <a:rPr lang="en-US" altLang="zh-CN" dirty="0" smtClean="0"/>
              <a:t>++)</a:t>
            </a:r>
          </a:p>
          <a:p>
            <a:pPr marL="0" indent="0">
              <a:buFont typeface="Wingdings" panose="05000000000000000000" pitchFamily="2" charset="2"/>
              <a:buNone/>
            </a:pPr>
            <a:r>
              <a:rPr lang="en-US" altLang="zh-CN" dirty="0" smtClean="0"/>
              <a:t>        </a:t>
            </a:r>
            <a:r>
              <a:rPr lang="en-US" altLang="zh-CN" dirty="0" err="1" smtClean="0"/>
              <a:t>printf</a:t>
            </a:r>
            <a:r>
              <a:rPr lang="en-US" altLang="zh-CN" dirty="0" smtClean="0"/>
              <a:t>("%5d",b[</a:t>
            </a:r>
            <a:r>
              <a:rPr lang="en-US" altLang="zh-CN" dirty="0" err="1" smtClean="0"/>
              <a:t>i</a:t>
            </a:r>
            <a:r>
              <a:rPr lang="en-US" altLang="zh-CN" dirty="0" smtClean="0"/>
              <a:t>][j]);</a:t>
            </a:r>
          </a:p>
          <a:p>
            <a:pPr marL="0" indent="0">
              <a:buFont typeface="Wingdings" panose="05000000000000000000" pitchFamily="2" charset="2"/>
              <a:buNone/>
            </a:pPr>
            <a:r>
              <a:rPr lang="en-US" altLang="zh-CN" dirty="0" smtClean="0"/>
              <a:t>      </a:t>
            </a:r>
            <a:r>
              <a:rPr lang="en-US" altLang="zh-CN" dirty="0" err="1" smtClean="0"/>
              <a:t>printf</a:t>
            </a:r>
            <a:r>
              <a:rPr lang="en-US" altLang="zh-CN" dirty="0" smtClean="0"/>
              <a:t>("\n");</a:t>
            </a:r>
          </a:p>
          <a:p>
            <a:pPr marL="0" indent="0">
              <a:buFont typeface="Wingdings" panose="05000000000000000000" pitchFamily="2" charset="2"/>
              <a:buNone/>
            </a:pPr>
            <a:r>
              <a:rPr lang="en-US" altLang="zh-CN" dirty="0" smtClean="0"/>
              <a:t>     }</a:t>
            </a:r>
          </a:p>
          <a:p>
            <a:pPr marL="0" indent="0">
              <a:buFont typeface="Wingdings" panose="05000000000000000000" pitchFamily="2" charset="2"/>
              <a:buNone/>
            </a:pPr>
            <a:r>
              <a:rPr lang="en-US" altLang="zh-CN" dirty="0" smtClean="0"/>
              <a:t>system("pause");</a:t>
            </a:r>
          </a:p>
          <a:p>
            <a:pPr marL="0" indent="0">
              <a:buFont typeface="Wingdings" panose="05000000000000000000" pitchFamily="2" charset="2"/>
              <a:buNone/>
            </a:pPr>
            <a:r>
              <a:rPr lang="en-US" altLang="zh-CN" dirty="0" smtClean="0"/>
              <a:t>}</a:t>
            </a:r>
            <a:endParaRPr lang="en-US" altLang="zh-CN" b="1" kern="100" dirty="0" smtClean="0">
              <a:solidFill>
                <a:prstClr val="black"/>
              </a:solidFill>
              <a:latin typeface="Cambria" panose="02040503050406030204" pitchFamily="18" charset="0"/>
              <a:ea typeface="宋体" panose="02010600030101010101" pitchFamily="2" charset="-122"/>
            </a:endParaRPr>
          </a:p>
        </p:txBody>
      </p:sp>
    </p:spTree>
    <p:extLst>
      <p:ext uri="{BB962C8B-B14F-4D97-AF65-F5344CB8AC3E}">
        <p14:creationId xmlns:p14="http://schemas.microsoft.com/office/powerpoint/2010/main" val="39799880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zh-CN" altLang="en-US" b="1" i="0" u="none" strike="noStrike" kern="2200" baseline="0" smtClean="0">
                <a:solidFill>
                  <a:prstClr val="black"/>
                </a:solidFill>
                <a:latin typeface="宋体" panose="02010600030101010101" pitchFamily="2" charset="-122"/>
                <a:ea typeface="宋体" panose="02010600030101010101" pitchFamily="2" charset="-122"/>
              </a:rPr>
              <a:t>第</a:t>
            </a:r>
            <a:r>
              <a:rPr lang="en-US" altLang="zh-CN" b="1" i="0" u="none" strike="noStrike" kern="2200" baseline="0" smtClean="0">
                <a:solidFill>
                  <a:prstClr val="black"/>
                </a:solidFill>
                <a:latin typeface="宋体" panose="02010600030101010101" pitchFamily="2" charset="-122"/>
                <a:ea typeface="宋体" panose="02010600030101010101" pitchFamily="2" charset="-122"/>
              </a:rPr>
              <a:t>6</a:t>
            </a:r>
            <a:r>
              <a:rPr lang="zh-CN" altLang="en-US" b="1" i="0" u="none" strike="noStrike" kern="2200" baseline="0" smtClean="0">
                <a:solidFill>
                  <a:prstClr val="black"/>
                </a:solidFill>
                <a:latin typeface="宋体" panose="02010600030101010101" pitchFamily="2" charset="-122"/>
                <a:ea typeface="宋体" panose="02010600030101010101" pitchFamily="2" charset="-122"/>
              </a:rPr>
              <a:t>章 数组</a:t>
            </a:r>
          </a:p>
        </p:txBody>
      </p:sp>
      <p:sp>
        <p:nvSpPr>
          <p:cNvPr id="3" name="文本占位符 2"/>
          <p:cNvSpPr>
            <a:spLocks noGrp="1"/>
          </p:cNvSpPr>
          <p:nvPr>
            <p:ph type="body" idx="1"/>
          </p:nvPr>
        </p:nvSpPr>
        <p:spPr/>
        <p:txBody>
          <a:bodyPr>
            <a:normAutofit/>
          </a:bodyPr>
          <a:lstStyle/>
          <a:p>
            <a:r>
              <a:rPr lang="zh-CN" altLang="zh-CN" sz="2000" dirty="0"/>
              <a:t>在实际应用中，经常需要处理比较复杂的数据。</a:t>
            </a:r>
            <a:r>
              <a:rPr lang="en-US" altLang="zh-CN" sz="2000" dirty="0"/>
              <a:t>C</a:t>
            </a:r>
            <a:r>
              <a:rPr lang="zh-CN" altLang="zh-CN" sz="2000" dirty="0"/>
              <a:t>语言与其他高级语言一样，也提供了用于存储复杂数据的用户自定义数据类型，即构造类型，比如数组、结构体、共用体等。从本章开始陆续给大家介绍这些构造类型及其用法。</a:t>
            </a:r>
          </a:p>
          <a:p>
            <a:r>
              <a:rPr lang="zh-CN" altLang="zh-CN" sz="2000" dirty="0"/>
              <a:t>数组是最基本的构造类型，它是一组具有相同类型数据的有序集合。数组中的每一个数据称为数组的一个元素，每个元素属于同一种数据类型，用数组名和下标（元素所在数组的位置序号</a:t>
            </a:r>
            <a:r>
              <a:rPr lang="en-US" altLang="zh-CN" sz="2000" dirty="0"/>
              <a:t>)</a:t>
            </a:r>
            <a:r>
              <a:rPr lang="zh-CN" altLang="zh-CN" sz="2000" dirty="0"/>
              <a:t>可以唯一地确定数组元素。从而，可以方便地实现以统一的方式来处理一批具有相同性质的数据的问题。</a:t>
            </a:r>
          </a:p>
          <a:p>
            <a:r>
              <a:rPr lang="zh-CN" altLang="zh-CN" sz="2000" dirty="0" smtClean="0"/>
              <a:t>本章</a:t>
            </a:r>
            <a:r>
              <a:rPr lang="zh-CN" altLang="zh-CN" sz="2000" dirty="0"/>
              <a:t>主要讨论数组的定义、数组元素的引用、字符串数组、数组的应用等有关问题。</a:t>
            </a:r>
            <a:endParaRPr lang="zh-CN" altLang="en-US" sz="2000" dirty="0"/>
          </a:p>
        </p:txBody>
      </p:sp>
    </p:spTree>
    <p:extLst>
      <p:ext uri="{BB962C8B-B14F-4D97-AF65-F5344CB8AC3E}">
        <p14:creationId xmlns:p14="http://schemas.microsoft.com/office/powerpoint/2010/main" val="33667713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539496" y="1302589"/>
            <a:ext cx="11048070" cy="4793106"/>
          </a:xfrm>
        </p:spPr>
        <p:txBody>
          <a:bodyPr>
            <a:normAutofit fontScale="47500" lnSpcReduction="20000"/>
          </a:bodyPr>
          <a:lstStyle/>
          <a:p>
            <a:pPr marL="0" indent="0">
              <a:buNone/>
            </a:pPr>
            <a:r>
              <a:rPr lang="zh-CN" altLang="zh-CN" b="1" dirty="0"/>
              <a:t>例</a:t>
            </a:r>
            <a:r>
              <a:rPr lang="en-US" altLang="zh-CN" b="1" dirty="0"/>
              <a:t>6.5</a:t>
            </a:r>
            <a:r>
              <a:rPr lang="en-US" altLang="zh-CN" dirty="0"/>
              <a:t>  </a:t>
            </a:r>
            <a:r>
              <a:rPr lang="zh-CN" altLang="zh-CN" dirty="0"/>
              <a:t>分析下列程序，指出其执行结果。</a:t>
            </a:r>
          </a:p>
          <a:p>
            <a:pPr marL="0" indent="0">
              <a:buNone/>
            </a:pPr>
            <a:r>
              <a:rPr lang="en-US" altLang="zh-CN" dirty="0"/>
              <a:t>#include&lt;windows.h&gt;</a:t>
            </a:r>
            <a:endParaRPr lang="zh-CN" altLang="zh-CN" dirty="0"/>
          </a:p>
          <a:p>
            <a:pPr marL="0" indent="0">
              <a:buNone/>
            </a:pPr>
            <a:r>
              <a:rPr lang="en-US" altLang="zh-CN" dirty="0"/>
              <a:t>#include&lt;stdio.h&gt;</a:t>
            </a:r>
            <a:endParaRPr lang="zh-CN" altLang="zh-CN" dirty="0"/>
          </a:p>
          <a:p>
            <a:pPr marL="0" indent="0">
              <a:buNone/>
            </a:pPr>
            <a:r>
              <a:rPr lang="en-US" altLang="zh-CN" dirty="0"/>
              <a:t>main()</a:t>
            </a:r>
            <a:endParaRPr lang="zh-CN" altLang="zh-CN" dirty="0"/>
          </a:p>
          <a:p>
            <a:pPr marL="0" indent="0">
              <a:buNone/>
            </a:pPr>
            <a:r>
              <a:rPr lang="en-US" altLang="zh-CN" dirty="0"/>
              <a:t>{</a:t>
            </a:r>
            <a:endParaRPr lang="zh-CN" altLang="zh-CN" dirty="0"/>
          </a:p>
          <a:p>
            <a:pPr marL="0" indent="0">
              <a:buNone/>
            </a:pPr>
            <a:r>
              <a:rPr lang="en-US" altLang="zh-CN" dirty="0"/>
              <a:t> int i,j,temp;</a:t>
            </a:r>
            <a:endParaRPr lang="zh-CN" altLang="zh-CN" dirty="0"/>
          </a:p>
          <a:p>
            <a:pPr marL="0" indent="0">
              <a:buNone/>
            </a:pPr>
            <a:r>
              <a:rPr lang="en-US" altLang="zh-CN" dirty="0"/>
              <a:t> int d[4][4]={{1,2,3,4},{5,6,7,8},{4,3,2,1},{1,2,3,4}};</a:t>
            </a:r>
            <a:endParaRPr lang="zh-CN" altLang="zh-CN" dirty="0"/>
          </a:p>
          <a:p>
            <a:pPr marL="0" indent="0">
              <a:buNone/>
            </a:pPr>
            <a:r>
              <a:rPr lang="en-US" altLang="zh-CN" dirty="0"/>
              <a:t> for(i=0;i&lt;4;i++)</a:t>
            </a:r>
            <a:endParaRPr lang="zh-CN" altLang="zh-CN" dirty="0"/>
          </a:p>
          <a:p>
            <a:pPr marL="0" indent="0">
              <a:buNone/>
            </a:pPr>
            <a:r>
              <a:rPr lang="en-US" altLang="zh-CN" dirty="0"/>
              <a:t>    for(j=0;j&lt;i;j++)</a:t>
            </a:r>
            <a:endParaRPr lang="zh-CN" altLang="zh-CN" dirty="0"/>
          </a:p>
          <a:p>
            <a:pPr marL="0" indent="0">
              <a:buNone/>
            </a:pPr>
            <a:r>
              <a:rPr lang="en-US" altLang="zh-CN" dirty="0"/>
              <a:t>      if(d[i][j]&gt;d[j][i])          </a:t>
            </a:r>
            <a:r>
              <a:rPr lang="en-US" altLang="zh-CN" dirty="0" smtClean="0"/>
              <a:t>   </a:t>
            </a:r>
            <a:r>
              <a:rPr lang="en-US" altLang="zh-CN" dirty="0"/>
              <a:t>/*</a:t>
            </a:r>
            <a:r>
              <a:rPr lang="zh-CN" altLang="zh-CN" dirty="0"/>
              <a:t>如果下三角中</a:t>
            </a:r>
            <a:r>
              <a:rPr lang="en-US" altLang="zh-CN" dirty="0"/>
              <a:t>d[i][j]</a:t>
            </a:r>
            <a:r>
              <a:rPr lang="zh-CN" altLang="zh-CN" dirty="0"/>
              <a:t>大于上三角中的对应元素</a:t>
            </a:r>
            <a:r>
              <a:rPr lang="en-US" altLang="zh-CN" dirty="0"/>
              <a:t>*/</a:t>
            </a:r>
            <a:endParaRPr lang="zh-CN" altLang="zh-CN" dirty="0"/>
          </a:p>
          <a:p>
            <a:pPr marL="0" indent="0">
              <a:buNone/>
            </a:pPr>
            <a:r>
              <a:rPr lang="en-US" altLang="zh-CN" dirty="0"/>
              <a:t>         d[j][i]=d[i][j];       </a:t>
            </a:r>
            <a:r>
              <a:rPr lang="en-US" altLang="zh-CN" dirty="0" smtClean="0"/>
              <a:t>      </a:t>
            </a:r>
            <a:r>
              <a:rPr lang="en-US" altLang="zh-CN" dirty="0"/>
              <a:t>/*</a:t>
            </a:r>
            <a:r>
              <a:rPr lang="zh-CN" altLang="zh-CN" dirty="0"/>
              <a:t>则赋值给上三角中的对应元素</a:t>
            </a:r>
            <a:r>
              <a:rPr lang="en-US" altLang="zh-CN" dirty="0"/>
              <a:t>*/</a:t>
            </a:r>
            <a:endParaRPr lang="zh-CN" altLang="zh-CN" dirty="0"/>
          </a:p>
          <a:p>
            <a:pPr marL="0" indent="0">
              <a:buNone/>
            </a:pPr>
            <a:r>
              <a:rPr lang="en-US" altLang="zh-CN" dirty="0"/>
              <a:t>    for(i=0;i&lt;4;i++)</a:t>
            </a:r>
            <a:endParaRPr lang="zh-CN" altLang="zh-CN" dirty="0"/>
          </a:p>
          <a:p>
            <a:pPr marL="0" indent="0">
              <a:buNone/>
            </a:pPr>
            <a:r>
              <a:rPr lang="en-US" altLang="zh-CN" dirty="0" smtClean="0"/>
              <a:t>      {</a:t>
            </a:r>
            <a:r>
              <a:rPr lang="en-US" altLang="zh-CN" dirty="0" err="1" smtClean="0"/>
              <a:t>printf</a:t>
            </a:r>
            <a:r>
              <a:rPr lang="en-US" altLang="zh-CN" dirty="0"/>
              <a:t>("\n");</a:t>
            </a:r>
            <a:endParaRPr lang="zh-CN" altLang="zh-CN" dirty="0"/>
          </a:p>
          <a:p>
            <a:pPr marL="0" indent="0">
              <a:buNone/>
            </a:pPr>
            <a:r>
              <a:rPr lang="en-US" altLang="zh-CN" dirty="0"/>
              <a:t>       for(j=0;j&lt;4;j++)</a:t>
            </a:r>
            <a:endParaRPr lang="zh-CN" altLang="zh-CN" dirty="0"/>
          </a:p>
          <a:p>
            <a:pPr marL="0" indent="0">
              <a:buNone/>
            </a:pPr>
            <a:r>
              <a:rPr lang="en-US" altLang="zh-CN" dirty="0" smtClean="0"/>
              <a:t>         if(j</a:t>
            </a:r>
            <a:r>
              <a:rPr lang="en-US" altLang="zh-CN" dirty="0"/>
              <a:t>&gt;=i) </a:t>
            </a:r>
            <a:endParaRPr lang="zh-CN" altLang="zh-CN" dirty="0"/>
          </a:p>
          <a:p>
            <a:pPr marL="0" indent="0">
              <a:buNone/>
            </a:pPr>
            <a:r>
              <a:rPr lang="en-US" altLang="zh-CN" dirty="0" smtClean="0"/>
              <a:t>            </a:t>
            </a:r>
            <a:r>
              <a:rPr lang="en-US" altLang="zh-CN" dirty="0" err="1" smtClean="0"/>
              <a:t>printf</a:t>
            </a:r>
            <a:r>
              <a:rPr lang="en-US" altLang="zh-CN" dirty="0"/>
              <a:t>("%6d",d[i][j]);            /*</a:t>
            </a:r>
            <a:r>
              <a:rPr lang="zh-CN" altLang="zh-CN" dirty="0"/>
              <a:t>输出上三角的数据</a:t>
            </a:r>
            <a:r>
              <a:rPr lang="en-US" altLang="zh-CN" dirty="0"/>
              <a:t>*/</a:t>
            </a:r>
            <a:endParaRPr lang="zh-CN" altLang="zh-CN" dirty="0"/>
          </a:p>
          <a:p>
            <a:pPr marL="0" indent="0">
              <a:buNone/>
            </a:pPr>
            <a:r>
              <a:rPr lang="en-US" altLang="zh-CN" dirty="0" smtClean="0"/>
              <a:t>         else </a:t>
            </a:r>
            <a:endParaRPr lang="zh-CN" altLang="zh-CN" dirty="0"/>
          </a:p>
          <a:p>
            <a:pPr marL="0" indent="0">
              <a:buNone/>
            </a:pPr>
            <a:r>
              <a:rPr lang="en-US" altLang="zh-CN" dirty="0" smtClean="0"/>
              <a:t>            </a:t>
            </a:r>
            <a:r>
              <a:rPr lang="en-US" altLang="zh-CN" dirty="0" err="1" smtClean="0"/>
              <a:t>printf</a:t>
            </a:r>
            <a:r>
              <a:rPr lang="en-US" altLang="zh-CN" dirty="0"/>
              <a:t>("%6d",' ');               </a:t>
            </a:r>
            <a:r>
              <a:rPr lang="en-US" altLang="zh-CN" dirty="0" smtClean="0"/>
              <a:t> /*</a:t>
            </a:r>
            <a:r>
              <a:rPr lang="zh-CN" altLang="zh-CN" dirty="0"/>
              <a:t>下三角的位置输出空格</a:t>
            </a:r>
            <a:r>
              <a:rPr lang="en-US" altLang="zh-CN" dirty="0"/>
              <a:t>*/</a:t>
            </a:r>
            <a:endParaRPr lang="zh-CN" altLang="zh-CN" dirty="0"/>
          </a:p>
          <a:p>
            <a:pPr marL="0" indent="0">
              <a:buNone/>
            </a:pPr>
            <a:r>
              <a:rPr lang="en-US" altLang="zh-CN" dirty="0"/>
              <a:t>      </a:t>
            </a:r>
            <a:r>
              <a:rPr lang="en-US" altLang="zh-CN" dirty="0" smtClean="0"/>
              <a:t>}</a:t>
            </a:r>
            <a:endParaRPr lang="zh-CN" altLang="zh-CN" dirty="0"/>
          </a:p>
          <a:p>
            <a:pPr marL="0" indent="0">
              <a:buNone/>
            </a:pPr>
            <a:r>
              <a:rPr lang="en-US" altLang="zh-CN" dirty="0"/>
              <a:t>  </a:t>
            </a:r>
            <a:r>
              <a:rPr lang="en-US" altLang="zh-CN" dirty="0" smtClean="0"/>
              <a:t>system</a:t>
            </a:r>
            <a:r>
              <a:rPr lang="en-US" altLang="zh-CN" dirty="0"/>
              <a:t>("pause");</a:t>
            </a:r>
            <a:endParaRPr lang="zh-CN" altLang="zh-CN" dirty="0"/>
          </a:p>
          <a:p>
            <a:pPr marL="0" indent="0">
              <a:buNone/>
            </a:pPr>
            <a:r>
              <a:rPr lang="en-US" altLang="zh-CN" dirty="0" smtClean="0"/>
              <a:t>}</a:t>
            </a:r>
            <a:endParaRPr lang="zh-CN" altLang="zh-CN" dirty="0"/>
          </a:p>
        </p:txBody>
      </p:sp>
    </p:spTree>
    <p:extLst>
      <p:ext uri="{BB962C8B-B14F-4D97-AF65-F5344CB8AC3E}">
        <p14:creationId xmlns:p14="http://schemas.microsoft.com/office/powerpoint/2010/main" val="4700024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6.2.5  </a:t>
            </a:r>
            <a:r>
              <a:rPr lang="zh-CN" altLang="zh-CN" b="1" dirty="0"/>
              <a:t>数组应用</a:t>
            </a:r>
            <a:r>
              <a:rPr lang="zh-CN" altLang="zh-CN" b="1" dirty="0" smtClean="0"/>
              <a:t>举例</a:t>
            </a:r>
            <a:endParaRPr lang="zh-CN" altLang="en-US" dirty="0"/>
          </a:p>
        </p:txBody>
      </p:sp>
      <p:sp>
        <p:nvSpPr>
          <p:cNvPr id="3" name="文本占位符 2"/>
          <p:cNvSpPr>
            <a:spLocks noGrp="1"/>
          </p:cNvSpPr>
          <p:nvPr>
            <p:ph type="body" idx="1"/>
          </p:nvPr>
        </p:nvSpPr>
        <p:spPr>
          <a:xfrm>
            <a:off x="539496" y="1337094"/>
            <a:ext cx="11048070" cy="4758601"/>
          </a:xfrm>
        </p:spPr>
        <p:txBody>
          <a:bodyPr>
            <a:normAutofit/>
          </a:bodyPr>
          <a:lstStyle/>
          <a:p>
            <a:r>
              <a:rPr lang="zh-CN" altLang="zh-CN" sz="2000" dirty="0" smtClean="0"/>
              <a:t>数组</a:t>
            </a:r>
            <a:r>
              <a:rPr lang="zh-CN" altLang="zh-CN" sz="2000" dirty="0"/>
              <a:t>应用非常广泛，下面通过示例来说明数组的应用方法与技巧。</a:t>
            </a:r>
          </a:p>
          <a:p>
            <a:pPr marL="0" indent="0">
              <a:buNone/>
            </a:pPr>
            <a:r>
              <a:rPr lang="en-US" altLang="zh-CN" sz="2000" dirty="0" smtClean="0"/>
              <a:t>1</a:t>
            </a:r>
            <a:r>
              <a:rPr lang="zh-CN" altLang="zh-CN" sz="2000" dirty="0"/>
              <a:t>．利用数组处理批量数据</a:t>
            </a:r>
          </a:p>
          <a:p>
            <a:pPr marL="0" indent="0">
              <a:buNone/>
            </a:pPr>
            <a:r>
              <a:rPr lang="zh-CN" altLang="zh-CN" sz="2000" b="1" dirty="0" smtClean="0"/>
              <a:t>例</a:t>
            </a:r>
            <a:r>
              <a:rPr lang="en-US" altLang="zh-CN" sz="2000" b="1" dirty="0"/>
              <a:t>6.6</a:t>
            </a:r>
            <a:r>
              <a:rPr lang="en-US" altLang="zh-CN" sz="2000" dirty="0"/>
              <a:t>  </a:t>
            </a:r>
            <a:r>
              <a:rPr lang="zh-CN" altLang="zh-CN" sz="2000" dirty="0"/>
              <a:t>从键盘上输入若干学生</a:t>
            </a:r>
            <a:r>
              <a:rPr lang="en-US" altLang="zh-CN" sz="2000" dirty="0"/>
              <a:t>(</a:t>
            </a:r>
            <a:r>
              <a:rPr lang="zh-CN" altLang="zh-CN" sz="2000" dirty="0"/>
              <a:t>不超过</a:t>
            </a:r>
            <a:r>
              <a:rPr lang="en-US" altLang="zh-CN" sz="2000" dirty="0"/>
              <a:t>100</a:t>
            </a:r>
            <a:r>
              <a:rPr lang="zh-CN" altLang="zh-CN" sz="2000" dirty="0"/>
              <a:t>人</a:t>
            </a:r>
            <a:r>
              <a:rPr lang="en-US" altLang="zh-CN" sz="2000" dirty="0"/>
              <a:t>)</a:t>
            </a:r>
            <a:r>
              <a:rPr lang="zh-CN" altLang="zh-CN" sz="2000" dirty="0"/>
              <a:t>的成绩，计算平均成绩、最高成绩、最低成绩，并输出高于平均分的人数及成绩。输入成绩为负时结束。</a:t>
            </a:r>
          </a:p>
          <a:p>
            <a:r>
              <a:rPr lang="zh-CN" altLang="zh-CN" sz="2000" dirty="0" smtClean="0"/>
              <a:t>分析</a:t>
            </a:r>
            <a:r>
              <a:rPr lang="zh-CN" altLang="zh-CN" sz="2000" dirty="0"/>
              <a:t>：</a:t>
            </a:r>
            <a:r>
              <a:rPr lang="en-US" altLang="zh-CN" sz="2000" dirty="0"/>
              <a:t>float score[100];</a:t>
            </a:r>
            <a:r>
              <a:rPr lang="zh-CN" altLang="zh-CN" sz="2000" dirty="0"/>
              <a:t>存放学生成绩；键盘输入成绩存入数组中；计算平均成绩、最高成绩、最低成绩；将数组中的成绩值一个个与平均值比较，输出高于平均分的成绩并统计人数。</a:t>
            </a:r>
          </a:p>
          <a:p>
            <a:endParaRPr lang="zh-CN" altLang="en-US" sz="2000" dirty="0"/>
          </a:p>
        </p:txBody>
      </p:sp>
    </p:spTree>
    <p:extLst>
      <p:ext uri="{BB962C8B-B14F-4D97-AF65-F5344CB8AC3E}">
        <p14:creationId xmlns:p14="http://schemas.microsoft.com/office/powerpoint/2010/main" val="16847377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539495" y="1293962"/>
            <a:ext cx="5404105" cy="5029199"/>
          </a:xfrm>
          <a:ln>
            <a:solidFill>
              <a:srgbClr val="92D050"/>
            </a:solidFill>
          </a:ln>
        </p:spPr>
        <p:txBody>
          <a:bodyPr>
            <a:noAutofit/>
          </a:bodyPr>
          <a:lstStyle/>
          <a:p>
            <a:pPr marL="0" indent="0">
              <a:buNone/>
            </a:pPr>
            <a:r>
              <a:rPr lang="zh-CN" altLang="zh-CN" sz="1200" dirty="0"/>
              <a:t>源程序：</a:t>
            </a:r>
          </a:p>
          <a:p>
            <a:pPr marL="0" indent="0">
              <a:buNone/>
            </a:pPr>
            <a:r>
              <a:rPr lang="en-US" altLang="zh-CN" sz="1200" dirty="0"/>
              <a:t>#include&lt;windows</a:t>
            </a:r>
            <a:r>
              <a:rPr lang="zh-CN" altLang="zh-CN" sz="1200" dirty="0"/>
              <a:t>．</a:t>
            </a:r>
            <a:r>
              <a:rPr lang="en-US" altLang="zh-CN" sz="1200" dirty="0"/>
              <a:t>h&gt;</a:t>
            </a:r>
            <a:endParaRPr lang="zh-CN" altLang="zh-CN" sz="1200" dirty="0"/>
          </a:p>
          <a:p>
            <a:pPr marL="0" indent="0">
              <a:buNone/>
            </a:pPr>
            <a:r>
              <a:rPr lang="en-US" altLang="zh-CN" sz="1200" dirty="0"/>
              <a:t>#include&lt;stdio</a:t>
            </a:r>
            <a:r>
              <a:rPr lang="zh-CN" altLang="zh-CN" sz="1200" dirty="0"/>
              <a:t>．</a:t>
            </a:r>
            <a:r>
              <a:rPr lang="en-US" altLang="zh-CN" sz="1200" dirty="0"/>
              <a:t>h&gt;</a:t>
            </a:r>
            <a:endParaRPr lang="zh-CN" altLang="zh-CN" sz="1200" dirty="0"/>
          </a:p>
          <a:p>
            <a:pPr marL="0" indent="0">
              <a:buNone/>
            </a:pPr>
            <a:r>
              <a:rPr lang="en-US" altLang="zh-CN" sz="1200" dirty="0"/>
              <a:t>main()</a:t>
            </a:r>
            <a:endParaRPr lang="zh-CN" altLang="zh-CN" sz="1200" dirty="0"/>
          </a:p>
          <a:p>
            <a:pPr marL="0" indent="0">
              <a:buNone/>
            </a:pPr>
            <a:r>
              <a:rPr lang="en-US" altLang="zh-CN" sz="1200" dirty="0"/>
              <a:t>{</a:t>
            </a:r>
            <a:endParaRPr lang="zh-CN" altLang="zh-CN" sz="1200" dirty="0"/>
          </a:p>
          <a:p>
            <a:pPr marL="0" indent="0">
              <a:buNone/>
            </a:pPr>
            <a:r>
              <a:rPr lang="en-US" altLang="zh-CN" sz="1200" dirty="0"/>
              <a:t>  float score[100],max,min,ave,sum=0,x;</a:t>
            </a:r>
            <a:endParaRPr lang="zh-CN" altLang="zh-CN" sz="1200" dirty="0"/>
          </a:p>
          <a:p>
            <a:pPr marL="0" indent="0">
              <a:buNone/>
            </a:pPr>
            <a:r>
              <a:rPr lang="en-US" altLang="zh-CN" sz="1200" dirty="0"/>
              <a:t>  int i,n=0,count;</a:t>
            </a:r>
            <a:endParaRPr lang="zh-CN" altLang="zh-CN" sz="1200" dirty="0"/>
          </a:p>
          <a:p>
            <a:pPr marL="0" indent="0">
              <a:buNone/>
            </a:pPr>
            <a:r>
              <a:rPr lang="en-US" altLang="zh-CN" sz="1200" dirty="0"/>
              <a:t>  printf("Input score</a:t>
            </a:r>
            <a:r>
              <a:rPr lang="zh-CN" altLang="zh-CN" sz="1200" dirty="0"/>
              <a:t>：</a:t>
            </a:r>
            <a:r>
              <a:rPr lang="en-US" altLang="zh-CN" sz="1200" dirty="0"/>
              <a:t>");</a:t>
            </a:r>
            <a:endParaRPr lang="zh-CN" altLang="zh-CN" sz="1200" dirty="0"/>
          </a:p>
          <a:p>
            <a:pPr marL="0" indent="0">
              <a:buNone/>
            </a:pPr>
            <a:r>
              <a:rPr lang="en-US" altLang="zh-CN" sz="1200" dirty="0"/>
              <a:t>  scanf("%f",&amp;x);               </a:t>
            </a:r>
            <a:r>
              <a:rPr lang="en-US" altLang="zh-CN" sz="1200" dirty="0" smtClean="0"/>
              <a:t>           </a:t>
            </a:r>
            <a:r>
              <a:rPr lang="en-US" altLang="zh-CN" sz="1200" dirty="0"/>
              <a:t>/*</a:t>
            </a:r>
            <a:r>
              <a:rPr lang="zh-CN" altLang="zh-CN" sz="1200" dirty="0"/>
              <a:t>输入第一个学生成绩</a:t>
            </a:r>
            <a:r>
              <a:rPr lang="en-US" altLang="zh-CN" sz="1200" dirty="0"/>
              <a:t>*/</a:t>
            </a:r>
            <a:endParaRPr lang="zh-CN" altLang="zh-CN" sz="1200" dirty="0"/>
          </a:p>
          <a:p>
            <a:pPr marL="0" indent="0">
              <a:buNone/>
            </a:pPr>
            <a:r>
              <a:rPr lang="en-US" altLang="zh-CN" sz="1200" dirty="0"/>
              <a:t>  </a:t>
            </a:r>
            <a:r>
              <a:rPr lang="en-US" altLang="zh-CN" sz="1200" dirty="0" smtClean="0"/>
              <a:t>while(x</a:t>
            </a:r>
            <a:r>
              <a:rPr lang="en-US" altLang="zh-CN" sz="1200" dirty="0"/>
              <a:t>&gt;=O &amp;&amp; n&lt;=100) { </a:t>
            </a:r>
            <a:endParaRPr lang="zh-CN" altLang="zh-CN" sz="1200" dirty="0"/>
          </a:p>
          <a:p>
            <a:pPr marL="0" indent="0">
              <a:buNone/>
            </a:pPr>
            <a:r>
              <a:rPr lang="en-US" altLang="zh-CN" sz="1200" dirty="0" smtClean="0"/>
              <a:t>     score[n++]=x;      </a:t>
            </a:r>
            <a:r>
              <a:rPr lang="en-US" altLang="zh-CN" sz="1000" dirty="0" smtClean="0"/>
              <a:t>/*</a:t>
            </a:r>
            <a:r>
              <a:rPr lang="zh-CN" altLang="zh-CN" sz="1000" dirty="0" smtClean="0"/>
              <a:t>输入的成绩符合条件保存在数组</a:t>
            </a:r>
            <a:r>
              <a:rPr lang="en-US" altLang="zh-CN" sz="1000" dirty="0" smtClean="0"/>
              <a:t>score</a:t>
            </a:r>
            <a:r>
              <a:rPr lang="zh-CN" altLang="zh-CN" sz="1000" dirty="0" smtClean="0"/>
              <a:t>中，下标</a:t>
            </a:r>
            <a:r>
              <a:rPr lang="en-US" altLang="zh-CN" sz="1000" dirty="0" smtClean="0"/>
              <a:t>n</a:t>
            </a:r>
            <a:r>
              <a:rPr lang="zh-CN" altLang="zh-CN" sz="1000" dirty="0" smtClean="0"/>
              <a:t>增</a:t>
            </a:r>
            <a:r>
              <a:rPr lang="en-US" altLang="zh-CN" sz="1000" dirty="0" smtClean="0"/>
              <a:t>1*/</a:t>
            </a:r>
            <a:endParaRPr lang="zh-CN" altLang="zh-CN" sz="1000" dirty="0" smtClean="0"/>
          </a:p>
          <a:p>
            <a:pPr marL="0" indent="0">
              <a:buNone/>
            </a:pPr>
            <a:r>
              <a:rPr lang="en-US" altLang="zh-CN" sz="1200" dirty="0" smtClean="0"/>
              <a:t>     </a:t>
            </a:r>
            <a:r>
              <a:rPr lang="en-US" altLang="zh-CN" sz="1200" dirty="0" err="1" smtClean="0"/>
              <a:t>scanf</a:t>
            </a:r>
            <a:r>
              <a:rPr lang="en-US" altLang="zh-CN" sz="1200" dirty="0"/>
              <a:t>("%f",&amp;x);         /*</a:t>
            </a:r>
            <a:r>
              <a:rPr lang="zh-CN" altLang="zh-CN" sz="1200" dirty="0"/>
              <a:t>继续输入</a:t>
            </a:r>
            <a:r>
              <a:rPr lang="en-US" altLang="zh-CN" sz="1200" dirty="0"/>
              <a:t>*/</a:t>
            </a:r>
            <a:endParaRPr lang="zh-CN" altLang="zh-CN" sz="1200" dirty="0"/>
          </a:p>
          <a:p>
            <a:pPr marL="0" indent="0">
              <a:buNone/>
            </a:pPr>
            <a:r>
              <a:rPr lang="en-US" altLang="zh-CN" sz="1200" dirty="0" smtClean="0"/>
              <a:t>     }</a:t>
            </a:r>
            <a:endParaRPr lang="zh-CN" altLang="zh-CN" sz="1200" dirty="0"/>
          </a:p>
          <a:p>
            <a:pPr marL="0" indent="0">
              <a:buNone/>
            </a:pPr>
            <a:r>
              <a:rPr lang="en-US" altLang="zh-CN" sz="1200" dirty="0" smtClean="0"/>
              <a:t>  /*</a:t>
            </a:r>
            <a:r>
              <a:rPr lang="zh-CN" altLang="zh-CN" sz="1200" dirty="0"/>
              <a:t>计算平均成绩、最高成绩、最低成绩</a:t>
            </a:r>
            <a:r>
              <a:rPr lang="en-US" altLang="zh-CN" sz="1200" dirty="0"/>
              <a:t>*/</a:t>
            </a:r>
            <a:endParaRPr lang="zh-CN" altLang="zh-CN" sz="1200" dirty="0"/>
          </a:p>
          <a:p>
            <a:pPr marL="0" indent="0">
              <a:buNone/>
            </a:pPr>
            <a:r>
              <a:rPr lang="en-US" altLang="zh-CN" sz="1200" dirty="0" smtClean="0"/>
              <a:t>  max=min=score[0</a:t>
            </a:r>
            <a:r>
              <a:rPr lang="en-US" altLang="zh-CN" sz="1200" dirty="0"/>
              <a:t>];</a:t>
            </a:r>
            <a:endParaRPr lang="zh-CN" altLang="zh-CN" sz="1200" dirty="0"/>
          </a:p>
          <a:p>
            <a:pPr marL="0" indent="0">
              <a:buNone/>
            </a:pPr>
            <a:r>
              <a:rPr lang="en-US" altLang="zh-CN" sz="1200" dirty="0" smtClean="0"/>
              <a:t>  sum=score[0];</a:t>
            </a:r>
            <a:endParaRPr lang="zh-CN" altLang="zh-CN" sz="1200" dirty="0"/>
          </a:p>
        </p:txBody>
      </p:sp>
      <p:sp>
        <p:nvSpPr>
          <p:cNvPr id="4" name="文本占位符 2"/>
          <p:cNvSpPr txBox="1">
            <a:spLocks/>
          </p:cNvSpPr>
          <p:nvPr/>
        </p:nvSpPr>
        <p:spPr>
          <a:xfrm>
            <a:off x="6349043" y="1293962"/>
            <a:ext cx="5564036" cy="5029199"/>
          </a:xfrm>
          <a:prstGeom prst="rect">
            <a:avLst/>
          </a:prstGeom>
          <a:ln>
            <a:solidFill>
              <a:srgbClr val="92D050"/>
            </a:solidFill>
          </a:ln>
        </p:spPr>
        <p:txBody>
          <a:bodyPr vert="horz" lIns="91440" tIns="45720" rIns="91440" bIns="45720" rtlCol="0">
            <a:normAutofit fontScale="475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Font typeface="Wingdings" panose="05000000000000000000" pitchFamily="2" charset="2"/>
              <a:buNone/>
            </a:pPr>
            <a:r>
              <a:rPr lang="en-US" altLang="zh-CN" dirty="0" smtClean="0"/>
              <a:t>for(</a:t>
            </a:r>
            <a:r>
              <a:rPr lang="en-US" altLang="zh-CN" dirty="0" err="1" smtClean="0"/>
              <a:t>i</a:t>
            </a:r>
            <a:r>
              <a:rPr lang="en-US" altLang="zh-CN" dirty="0" smtClean="0"/>
              <a:t>=1;i&lt;</a:t>
            </a:r>
            <a:r>
              <a:rPr lang="en-US" altLang="zh-CN" dirty="0" err="1" smtClean="0"/>
              <a:t>n;i</a:t>
            </a:r>
            <a:r>
              <a:rPr lang="en-US" altLang="zh-CN" dirty="0" smtClean="0"/>
              <a:t>++)  </a:t>
            </a:r>
          </a:p>
          <a:p>
            <a:pPr marL="0" indent="0">
              <a:buFont typeface="Wingdings" panose="05000000000000000000" pitchFamily="2" charset="2"/>
              <a:buNone/>
            </a:pPr>
            <a:r>
              <a:rPr lang="en-US" altLang="zh-CN" dirty="0" smtClean="0"/>
              <a:t>    {</a:t>
            </a:r>
          </a:p>
          <a:p>
            <a:pPr marL="0" indent="0">
              <a:buFont typeface="Wingdings" panose="05000000000000000000" pitchFamily="2" charset="2"/>
              <a:buNone/>
            </a:pPr>
            <a:r>
              <a:rPr lang="en-US" altLang="zh-CN" dirty="0" smtClean="0"/>
              <a:t>    if(score[</a:t>
            </a:r>
            <a:r>
              <a:rPr lang="en-US" altLang="zh-CN" dirty="0" err="1" smtClean="0"/>
              <a:t>i</a:t>
            </a:r>
            <a:r>
              <a:rPr lang="en-US" altLang="zh-CN" dirty="0" smtClean="0"/>
              <a:t>]&gt;max) max=score[</a:t>
            </a:r>
            <a:r>
              <a:rPr lang="en-US" altLang="zh-CN" dirty="0" err="1" smtClean="0"/>
              <a:t>i</a:t>
            </a:r>
            <a:r>
              <a:rPr lang="en-US" altLang="zh-CN" dirty="0" smtClean="0"/>
              <a:t>];   </a:t>
            </a:r>
            <a:r>
              <a:rPr lang="en-US" altLang="zh-CN" sz="2100" dirty="0" smtClean="0"/>
              <a:t>/*</a:t>
            </a:r>
            <a:r>
              <a:rPr lang="zh-CN" altLang="en-US" sz="2100" dirty="0" smtClean="0"/>
              <a:t>当前元素值大于</a:t>
            </a:r>
            <a:r>
              <a:rPr lang="en-US" altLang="zh-CN" sz="2100" dirty="0" smtClean="0"/>
              <a:t>max</a:t>
            </a:r>
            <a:r>
              <a:rPr lang="zh-CN" altLang="en-US" sz="2100" dirty="0" smtClean="0"/>
              <a:t>，则</a:t>
            </a:r>
            <a:r>
              <a:rPr lang="en-US" altLang="zh-CN" sz="2100" dirty="0" smtClean="0"/>
              <a:t>max</a:t>
            </a:r>
            <a:r>
              <a:rPr lang="zh-CN" altLang="en-US" sz="2100" dirty="0" smtClean="0"/>
              <a:t>最小是当前元素值*</a:t>
            </a:r>
            <a:r>
              <a:rPr lang="en-US" altLang="zh-CN" sz="2100" dirty="0" smtClean="0"/>
              <a:t>/</a:t>
            </a:r>
            <a:endParaRPr lang="zh-CN" altLang="en-US" sz="2100" dirty="0" smtClean="0"/>
          </a:p>
          <a:p>
            <a:pPr marL="0" indent="0">
              <a:buFont typeface="Wingdings" panose="05000000000000000000" pitchFamily="2" charset="2"/>
              <a:buNone/>
            </a:pPr>
            <a:r>
              <a:rPr lang="zh-CN" altLang="en-US" dirty="0" smtClean="0"/>
              <a:t>    </a:t>
            </a:r>
            <a:r>
              <a:rPr lang="en-US" altLang="zh-CN" dirty="0" smtClean="0"/>
              <a:t>if(score[</a:t>
            </a:r>
            <a:r>
              <a:rPr lang="en-US" altLang="zh-CN" dirty="0" err="1" smtClean="0"/>
              <a:t>i</a:t>
            </a:r>
            <a:r>
              <a:rPr lang="en-US" altLang="zh-CN" dirty="0" smtClean="0"/>
              <a:t>]&lt;min) min=score[</a:t>
            </a:r>
            <a:r>
              <a:rPr lang="en-US" altLang="zh-CN" dirty="0" err="1" smtClean="0"/>
              <a:t>i</a:t>
            </a:r>
            <a:r>
              <a:rPr lang="en-US" altLang="zh-CN" sz="2100" dirty="0" smtClean="0"/>
              <a:t>];   /*</a:t>
            </a:r>
            <a:r>
              <a:rPr lang="zh-CN" altLang="en-US" sz="2100" dirty="0" smtClean="0"/>
              <a:t>当前元素值小于</a:t>
            </a:r>
            <a:r>
              <a:rPr lang="en-US" altLang="zh-CN" sz="2100" dirty="0" smtClean="0"/>
              <a:t>min</a:t>
            </a:r>
            <a:r>
              <a:rPr lang="zh-CN" altLang="en-US" sz="2100" dirty="0" smtClean="0"/>
              <a:t>，则</a:t>
            </a:r>
            <a:r>
              <a:rPr lang="en-US" altLang="zh-CN" sz="2100" dirty="0" smtClean="0"/>
              <a:t>min</a:t>
            </a:r>
            <a:r>
              <a:rPr lang="zh-CN" altLang="en-US" sz="2100" dirty="0" smtClean="0"/>
              <a:t>最大是当前元素值*</a:t>
            </a:r>
            <a:r>
              <a:rPr lang="en-US" altLang="zh-CN" sz="2100" dirty="0" smtClean="0"/>
              <a:t>/</a:t>
            </a:r>
            <a:endParaRPr lang="zh-CN" altLang="en-US" sz="2100" dirty="0" smtClean="0"/>
          </a:p>
          <a:p>
            <a:pPr marL="0" indent="0">
              <a:buFont typeface="Wingdings" panose="05000000000000000000" pitchFamily="2" charset="2"/>
              <a:buNone/>
            </a:pPr>
            <a:r>
              <a:rPr lang="zh-CN" altLang="en-US" dirty="0" smtClean="0"/>
              <a:t>    </a:t>
            </a:r>
            <a:r>
              <a:rPr lang="en-US" altLang="zh-CN" dirty="0" smtClean="0"/>
              <a:t>sum=</a:t>
            </a:r>
            <a:r>
              <a:rPr lang="en-US" altLang="zh-CN" dirty="0" err="1" smtClean="0"/>
              <a:t>sum+score</a:t>
            </a:r>
            <a:r>
              <a:rPr lang="en-US" altLang="zh-CN" dirty="0" smtClean="0"/>
              <a:t>[</a:t>
            </a:r>
            <a:r>
              <a:rPr lang="en-US" altLang="zh-CN" dirty="0" err="1" smtClean="0"/>
              <a:t>i</a:t>
            </a:r>
            <a:r>
              <a:rPr lang="en-US" altLang="zh-CN" dirty="0" smtClean="0"/>
              <a:t>];             </a:t>
            </a:r>
          </a:p>
          <a:p>
            <a:pPr marL="0" indent="0">
              <a:buFont typeface="Wingdings" panose="05000000000000000000" pitchFamily="2" charset="2"/>
              <a:buNone/>
            </a:pPr>
            <a:r>
              <a:rPr lang="en-US" altLang="zh-CN" dirty="0" smtClean="0"/>
              <a:t>    }</a:t>
            </a:r>
          </a:p>
          <a:p>
            <a:pPr marL="0" indent="0">
              <a:buFont typeface="Wingdings" panose="05000000000000000000" pitchFamily="2" charset="2"/>
              <a:buNone/>
            </a:pPr>
            <a:r>
              <a:rPr lang="en-US" altLang="zh-CN" dirty="0" err="1" smtClean="0"/>
              <a:t>ave</a:t>
            </a:r>
            <a:r>
              <a:rPr lang="en-US" altLang="zh-CN" dirty="0" smtClean="0"/>
              <a:t>=sum/n;                              /*</a:t>
            </a:r>
            <a:r>
              <a:rPr lang="zh-CN" altLang="en-US" dirty="0" smtClean="0"/>
              <a:t>求平均*</a:t>
            </a:r>
            <a:r>
              <a:rPr lang="en-US" altLang="zh-CN" dirty="0" smtClean="0"/>
              <a:t>/</a:t>
            </a:r>
            <a:endParaRPr lang="zh-CN" altLang="en-US" dirty="0" smtClean="0"/>
          </a:p>
          <a:p>
            <a:pPr marL="0" indent="0">
              <a:buFont typeface="Wingdings" panose="05000000000000000000" pitchFamily="2" charset="2"/>
              <a:buNone/>
            </a:pPr>
            <a:r>
              <a:rPr lang="en-US" altLang="zh-CN" dirty="0" err="1" smtClean="0"/>
              <a:t>printf</a:t>
            </a:r>
            <a:r>
              <a:rPr lang="en-US" altLang="zh-CN" dirty="0" smtClean="0"/>
              <a:t>("max=%</a:t>
            </a:r>
            <a:r>
              <a:rPr lang="en-US" altLang="zh-CN" dirty="0" err="1" smtClean="0"/>
              <a:t>f,min</a:t>
            </a:r>
            <a:r>
              <a:rPr lang="en-US" altLang="zh-CN" dirty="0" smtClean="0"/>
              <a:t>=%f\n",</a:t>
            </a:r>
            <a:r>
              <a:rPr lang="en-US" altLang="zh-CN" dirty="0" err="1" smtClean="0"/>
              <a:t>max,min</a:t>
            </a:r>
            <a:r>
              <a:rPr lang="en-US" altLang="zh-CN" dirty="0" smtClean="0"/>
              <a:t>);      /*</a:t>
            </a:r>
            <a:r>
              <a:rPr lang="zh-CN" altLang="en-US" dirty="0" smtClean="0"/>
              <a:t>输出最高成绩、最低成绩*</a:t>
            </a:r>
            <a:r>
              <a:rPr lang="en-US" altLang="zh-CN" dirty="0" smtClean="0"/>
              <a:t>/</a:t>
            </a:r>
            <a:endParaRPr lang="zh-CN" altLang="en-US" dirty="0" smtClean="0"/>
          </a:p>
          <a:p>
            <a:pPr marL="0" indent="0">
              <a:buFont typeface="Wingdings" panose="05000000000000000000" pitchFamily="2" charset="2"/>
              <a:buNone/>
            </a:pPr>
            <a:r>
              <a:rPr lang="en-US" altLang="zh-CN" dirty="0" err="1" smtClean="0"/>
              <a:t>printf</a:t>
            </a:r>
            <a:r>
              <a:rPr lang="en-US" altLang="zh-CN" dirty="0" smtClean="0"/>
              <a:t>("average=%f\n",</a:t>
            </a:r>
            <a:r>
              <a:rPr lang="en-US" altLang="zh-CN" dirty="0" err="1" smtClean="0"/>
              <a:t>ave</a:t>
            </a:r>
            <a:r>
              <a:rPr lang="en-US" altLang="zh-CN" dirty="0" smtClean="0"/>
              <a:t>);             /*</a:t>
            </a:r>
            <a:r>
              <a:rPr lang="zh-CN" altLang="en-US" dirty="0" smtClean="0"/>
              <a:t>输出高于平均分的成绩*</a:t>
            </a:r>
            <a:r>
              <a:rPr lang="en-US" altLang="zh-CN" dirty="0" smtClean="0"/>
              <a:t>/</a:t>
            </a:r>
            <a:endParaRPr lang="zh-CN" altLang="en-US" dirty="0" smtClean="0"/>
          </a:p>
          <a:p>
            <a:pPr marL="0" indent="0">
              <a:buFont typeface="Wingdings" panose="05000000000000000000" pitchFamily="2" charset="2"/>
              <a:buNone/>
            </a:pPr>
            <a:r>
              <a:rPr lang="en-US" altLang="zh-CN" dirty="0" smtClean="0"/>
              <a:t>for(count=0,i=0;i&lt;</a:t>
            </a:r>
            <a:r>
              <a:rPr lang="en-US" altLang="zh-CN" dirty="0" err="1" smtClean="0"/>
              <a:t>n;i</a:t>
            </a:r>
            <a:r>
              <a:rPr lang="en-US" altLang="zh-CN" dirty="0" smtClean="0"/>
              <a:t>++)                /*</a:t>
            </a:r>
            <a:r>
              <a:rPr lang="zh-CN" altLang="en-US" dirty="0" smtClean="0"/>
              <a:t>输出高于平均分的成绩并统计人数*</a:t>
            </a:r>
            <a:r>
              <a:rPr lang="en-US" altLang="zh-CN" dirty="0" smtClean="0"/>
              <a:t>/</a:t>
            </a:r>
            <a:endParaRPr lang="zh-CN" altLang="en-US" dirty="0" smtClean="0"/>
          </a:p>
          <a:p>
            <a:pPr marL="0" indent="0">
              <a:buFont typeface="Wingdings" panose="05000000000000000000" pitchFamily="2" charset="2"/>
              <a:buNone/>
            </a:pPr>
            <a:r>
              <a:rPr lang="en-US" altLang="zh-CN" dirty="0" smtClean="0"/>
              <a:t>   if(score[</a:t>
            </a:r>
            <a:r>
              <a:rPr lang="en-US" altLang="zh-CN" dirty="0" err="1" smtClean="0"/>
              <a:t>i</a:t>
            </a:r>
            <a:r>
              <a:rPr lang="en-US" altLang="zh-CN" dirty="0" smtClean="0"/>
              <a:t>]&gt;</a:t>
            </a:r>
            <a:r>
              <a:rPr lang="en-US" altLang="zh-CN" dirty="0" err="1" smtClean="0"/>
              <a:t>ave</a:t>
            </a:r>
            <a:r>
              <a:rPr lang="en-US" altLang="zh-CN" dirty="0" smtClean="0"/>
              <a:t>)</a:t>
            </a:r>
          </a:p>
          <a:p>
            <a:pPr marL="0" indent="0">
              <a:buFont typeface="Wingdings" panose="05000000000000000000" pitchFamily="2" charset="2"/>
              <a:buNone/>
            </a:pPr>
            <a:r>
              <a:rPr lang="en-US" altLang="zh-CN" dirty="0" smtClean="0"/>
              <a:t>      {</a:t>
            </a:r>
            <a:r>
              <a:rPr lang="en-US" altLang="zh-CN" dirty="0" err="1" smtClean="0"/>
              <a:t>printf</a:t>
            </a:r>
            <a:r>
              <a:rPr lang="en-US" altLang="zh-CN" dirty="0" smtClean="0"/>
              <a:t>("%</a:t>
            </a:r>
            <a:r>
              <a:rPr lang="en-US" altLang="zh-CN" dirty="0" err="1" smtClean="0"/>
              <a:t>f",score</a:t>
            </a:r>
            <a:r>
              <a:rPr lang="en-US" altLang="zh-CN" dirty="0" smtClean="0"/>
              <a:t>[</a:t>
            </a:r>
            <a:r>
              <a:rPr lang="en-US" altLang="zh-CN" dirty="0" err="1" smtClean="0"/>
              <a:t>i</a:t>
            </a:r>
            <a:r>
              <a:rPr lang="en-US" altLang="zh-CN" dirty="0" smtClean="0"/>
              <a:t>]);           /*</a:t>
            </a:r>
            <a:r>
              <a:rPr lang="zh-CN" altLang="en-US" dirty="0" smtClean="0"/>
              <a:t>输出高于平均分的成绩*</a:t>
            </a:r>
            <a:r>
              <a:rPr lang="en-US" altLang="zh-CN" dirty="0" smtClean="0"/>
              <a:t>/</a:t>
            </a:r>
            <a:endParaRPr lang="zh-CN" altLang="en-US" dirty="0" smtClean="0"/>
          </a:p>
          <a:p>
            <a:pPr marL="0" indent="0">
              <a:buFont typeface="Wingdings" panose="05000000000000000000" pitchFamily="2" charset="2"/>
              <a:buNone/>
            </a:pPr>
            <a:r>
              <a:rPr lang="zh-CN" altLang="en-US" dirty="0" smtClean="0"/>
              <a:t>       </a:t>
            </a:r>
            <a:r>
              <a:rPr lang="en-US" altLang="zh-CN" dirty="0" smtClean="0"/>
              <a:t>count++;</a:t>
            </a:r>
          </a:p>
          <a:p>
            <a:pPr marL="0" indent="0">
              <a:buFont typeface="Wingdings" panose="05000000000000000000" pitchFamily="2" charset="2"/>
              <a:buNone/>
            </a:pPr>
            <a:r>
              <a:rPr lang="en-US" altLang="zh-CN" dirty="0" smtClean="0"/>
              <a:t>       if(count%5==O)  </a:t>
            </a:r>
            <a:r>
              <a:rPr lang="en-US" altLang="zh-CN" dirty="0" err="1" smtClean="0"/>
              <a:t>printf</a:t>
            </a:r>
            <a:r>
              <a:rPr lang="en-US" altLang="zh-CN" dirty="0" smtClean="0"/>
              <a:t>("\n");    /*</a:t>
            </a:r>
            <a:r>
              <a:rPr lang="zh-CN" altLang="en-US" dirty="0" smtClean="0"/>
              <a:t>每行输出成绩达</a:t>
            </a:r>
            <a:r>
              <a:rPr lang="en-US" altLang="zh-CN" dirty="0" smtClean="0"/>
              <a:t>5</a:t>
            </a:r>
            <a:r>
              <a:rPr lang="zh-CN" altLang="en-US" dirty="0" smtClean="0"/>
              <a:t>个时换行*</a:t>
            </a:r>
            <a:r>
              <a:rPr lang="en-US" altLang="zh-CN" dirty="0" smtClean="0"/>
              <a:t>/</a:t>
            </a:r>
            <a:endParaRPr lang="zh-CN" altLang="en-US" dirty="0" smtClean="0"/>
          </a:p>
          <a:p>
            <a:pPr marL="0" indent="0">
              <a:buFont typeface="Wingdings" panose="05000000000000000000" pitchFamily="2" charset="2"/>
              <a:buNone/>
            </a:pPr>
            <a:r>
              <a:rPr lang="en-US" altLang="zh-CN" dirty="0" smtClean="0"/>
              <a:t>       }</a:t>
            </a:r>
            <a:endParaRPr lang="zh-CN" altLang="en-US" dirty="0" smtClean="0"/>
          </a:p>
          <a:p>
            <a:pPr marL="0" indent="0">
              <a:buFont typeface="Wingdings" panose="05000000000000000000" pitchFamily="2" charset="2"/>
              <a:buNone/>
            </a:pPr>
            <a:r>
              <a:rPr lang="en-US" altLang="zh-CN" dirty="0" err="1" smtClean="0"/>
              <a:t>printf</a:t>
            </a:r>
            <a:r>
              <a:rPr lang="en-US" altLang="zh-CN" dirty="0" smtClean="0"/>
              <a:t>("count=%d\</a:t>
            </a:r>
            <a:r>
              <a:rPr lang="en-US" altLang="zh-CN" dirty="0" err="1" smtClean="0"/>
              <a:t>n",count</a:t>
            </a:r>
            <a:r>
              <a:rPr lang="en-US" altLang="zh-CN" dirty="0" smtClean="0"/>
              <a:t>);</a:t>
            </a:r>
          </a:p>
          <a:p>
            <a:pPr marL="0" indent="0">
              <a:buFont typeface="Wingdings" panose="05000000000000000000" pitchFamily="2" charset="2"/>
              <a:buNone/>
            </a:pPr>
            <a:r>
              <a:rPr lang="en-US" altLang="zh-CN" dirty="0" smtClean="0"/>
              <a:t>system("pause");</a:t>
            </a:r>
          </a:p>
          <a:p>
            <a:pPr marL="0" indent="0">
              <a:buFont typeface="Wingdings" panose="05000000000000000000" pitchFamily="2" charset="2"/>
              <a:buNone/>
            </a:pPr>
            <a:r>
              <a:rPr lang="en-US" altLang="zh-CN" dirty="0" smtClean="0"/>
              <a:t>}</a:t>
            </a:r>
          </a:p>
          <a:p>
            <a:pPr marL="0" indent="0">
              <a:buFont typeface="Wingdings" panose="05000000000000000000" pitchFamily="2" charset="2"/>
              <a:buNone/>
            </a:pPr>
            <a:endParaRPr lang="en-US" altLang="zh-CN" dirty="0"/>
          </a:p>
        </p:txBody>
      </p:sp>
    </p:spTree>
    <p:extLst>
      <p:ext uri="{BB962C8B-B14F-4D97-AF65-F5344CB8AC3E}">
        <p14:creationId xmlns:p14="http://schemas.microsoft.com/office/powerpoint/2010/main" val="6414994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383703" y="1373067"/>
            <a:ext cx="6698584" cy="5165755"/>
          </a:xfrm>
        </p:spPr>
        <p:txBody>
          <a:bodyPr>
            <a:normAutofit/>
          </a:bodyPr>
          <a:lstStyle/>
          <a:p>
            <a:pPr marL="0" lvl="0" indent="0" eaLnBrk="0" fontAlgn="base" hangingPunct="0">
              <a:spcBef>
                <a:spcPct val="0"/>
              </a:spcBef>
              <a:spcAft>
                <a:spcPct val="0"/>
              </a:spcAft>
              <a:buClrTx/>
              <a:buSzTx/>
              <a:buNone/>
            </a:pPr>
            <a:r>
              <a:rPr lang="zh-CN" altLang="zh-CN" sz="1400" b="1" dirty="0">
                <a:cs typeface="Times New Roman" panose="02020603050405020304" pitchFamily="18" charset="0"/>
              </a:rPr>
              <a:t>例</a:t>
            </a:r>
            <a:r>
              <a:rPr lang="en-US" altLang="zh-CN" sz="1400" b="1" dirty="0">
                <a:cs typeface="Times New Roman" panose="02020603050405020304" pitchFamily="18" charset="0"/>
              </a:rPr>
              <a:t>6.7</a:t>
            </a:r>
            <a:r>
              <a:rPr lang="zh-CN" altLang="en-US" sz="1400" dirty="0">
                <a:cs typeface="Times New Roman" panose="02020603050405020304" pitchFamily="18" charset="0"/>
              </a:rPr>
              <a:t>从键盘上输入</a:t>
            </a:r>
            <a:r>
              <a:rPr lang="en-US" altLang="zh-CN" sz="1400" dirty="0">
                <a:cs typeface="Times New Roman" panose="02020603050405020304" pitchFamily="18" charset="0"/>
              </a:rPr>
              <a:t>n</a:t>
            </a:r>
            <a:r>
              <a:rPr lang="zh-CN" altLang="en-US" sz="1400" dirty="0">
                <a:cs typeface="Times New Roman" panose="02020603050405020304" pitchFamily="18" charset="0"/>
              </a:rPr>
              <a:t>个数，用选择排序法将其按由小到大的顺序排列输出。</a:t>
            </a:r>
            <a:endParaRPr lang="zh-CN" altLang="en-US" sz="1400" dirty="0"/>
          </a:p>
          <a:p>
            <a:pPr marL="0" lvl="0" indent="266700" eaLnBrk="0" fontAlgn="base" hangingPunct="0">
              <a:spcBef>
                <a:spcPct val="0"/>
              </a:spcBef>
              <a:spcAft>
                <a:spcPct val="0"/>
              </a:spcAft>
              <a:buClrTx/>
              <a:buSzTx/>
              <a:buNone/>
            </a:pPr>
            <a:r>
              <a:rPr lang="zh-CN" altLang="en-US" sz="1400" dirty="0" smtClean="0">
                <a:cs typeface="Times New Roman" panose="02020603050405020304" pitchFamily="18" charset="0"/>
              </a:rPr>
              <a:t>排序</a:t>
            </a:r>
            <a:r>
              <a:rPr lang="zh-CN" altLang="en-US" sz="1400" dirty="0">
                <a:cs typeface="Times New Roman" panose="02020603050405020304" pitchFamily="18" charset="0"/>
              </a:rPr>
              <a:t>的算法很多，如选择排序法、冒泡排序法、插入排序法等。排序算法是数据结构研究内容，我们这里只介绍选择排序方法。</a:t>
            </a:r>
            <a:endParaRPr lang="zh-CN" altLang="en-US" sz="1400" dirty="0"/>
          </a:p>
          <a:p>
            <a:pPr marL="0" lvl="0" indent="266700" eaLnBrk="0" fontAlgn="base" hangingPunct="0">
              <a:spcBef>
                <a:spcPct val="0"/>
              </a:spcBef>
              <a:spcAft>
                <a:spcPct val="0"/>
              </a:spcAft>
              <a:buClrTx/>
              <a:buSzTx/>
              <a:buNone/>
            </a:pPr>
            <a:r>
              <a:rPr lang="zh-CN" altLang="en-US" sz="1400" dirty="0">
                <a:cs typeface="Times New Roman" panose="02020603050405020304" pitchFamily="18" charset="0"/>
              </a:rPr>
              <a:t>选择排序法是众多排序方法中常用的一种方法。它的基本思想是：</a:t>
            </a:r>
            <a:endParaRPr lang="zh-CN" altLang="en-US" sz="1400" dirty="0"/>
          </a:p>
          <a:p>
            <a:pPr marL="0" lvl="0" indent="266700" eaLnBrk="0" fontAlgn="base" hangingPunct="0">
              <a:spcBef>
                <a:spcPct val="0"/>
              </a:spcBef>
              <a:spcAft>
                <a:spcPct val="0"/>
              </a:spcAft>
              <a:buClrTx/>
              <a:buSzTx/>
              <a:buNone/>
            </a:pPr>
            <a:r>
              <a:rPr lang="zh-CN" altLang="en-US" sz="1400" dirty="0">
                <a:cs typeface="Times New Roman" panose="02020603050405020304" pitchFamily="18" charset="0"/>
              </a:rPr>
              <a:t>第一趟：在未排序的</a:t>
            </a:r>
            <a:r>
              <a:rPr lang="en-US" altLang="zh-CN" sz="1400" dirty="0">
                <a:cs typeface="Times New Roman" panose="02020603050405020304" pitchFamily="18" charset="0"/>
              </a:rPr>
              <a:t>n</a:t>
            </a:r>
            <a:r>
              <a:rPr lang="zh-CN" altLang="en-US" sz="1400" dirty="0">
                <a:cs typeface="Times New Roman" panose="02020603050405020304" pitchFamily="18" charset="0"/>
              </a:rPr>
              <a:t>个数（</a:t>
            </a:r>
            <a:r>
              <a:rPr lang="en-US" altLang="zh-CN" sz="1400" dirty="0">
                <a:cs typeface="Times New Roman" panose="02020603050405020304" pitchFamily="18" charset="0"/>
              </a:rPr>
              <a:t>a[0</a:t>
            </a:r>
            <a:r>
              <a:rPr lang="en-US" altLang="zh-CN" sz="1400" dirty="0" smtClean="0">
                <a:cs typeface="Times New Roman" panose="02020603050405020304" pitchFamily="18" charset="0"/>
              </a:rPr>
              <a:t>]-a[n-1</a:t>
            </a:r>
            <a:r>
              <a:rPr lang="en-US" altLang="zh-CN" sz="1400" dirty="0">
                <a:cs typeface="Times New Roman" panose="02020603050405020304" pitchFamily="18" charset="0"/>
              </a:rPr>
              <a:t>]</a:t>
            </a:r>
            <a:r>
              <a:rPr lang="zh-CN" altLang="en-US" sz="1400" dirty="0">
                <a:cs typeface="Times New Roman" panose="02020603050405020304" pitchFamily="18" charset="0"/>
              </a:rPr>
              <a:t>）中找到最小数，将它与</a:t>
            </a:r>
            <a:r>
              <a:rPr lang="en-US" altLang="zh-CN" sz="1400" dirty="0">
                <a:cs typeface="Times New Roman" panose="02020603050405020304" pitchFamily="18" charset="0"/>
              </a:rPr>
              <a:t>a[0]</a:t>
            </a:r>
            <a:r>
              <a:rPr lang="zh-CN" altLang="en-US" sz="1400" dirty="0">
                <a:cs typeface="Times New Roman" panose="02020603050405020304" pitchFamily="18" charset="0"/>
              </a:rPr>
              <a:t>交换；</a:t>
            </a:r>
            <a:endParaRPr lang="zh-CN" altLang="en-US" sz="1400" dirty="0"/>
          </a:p>
          <a:p>
            <a:pPr marL="0" lvl="0" indent="266700" eaLnBrk="0" fontAlgn="base" hangingPunct="0">
              <a:spcBef>
                <a:spcPct val="0"/>
              </a:spcBef>
              <a:spcAft>
                <a:spcPct val="0"/>
              </a:spcAft>
              <a:buClrTx/>
              <a:buSzTx/>
              <a:buNone/>
            </a:pPr>
            <a:r>
              <a:rPr lang="zh-CN" altLang="en-US" sz="1400" dirty="0">
                <a:cs typeface="Times New Roman" panose="02020603050405020304" pitchFamily="18" charset="0"/>
              </a:rPr>
              <a:t>第二趟：在剩下未排序的</a:t>
            </a:r>
            <a:r>
              <a:rPr lang="en-US" altLang="zh-CN" sz="1400" dirty="0">
                <a:cs typeface="Times New Roman" panose="02020603050405020304" pitchFamily="18" charset="0"/>
              </a:rPr>
              <a:t>n-1</a:t>
            </a:r>
            <a:r>
              <a:rPr lang="zh-CN" altLang="en-US" sz="1400" dirty="0">
                <a:cs typeface="Times New Roman" panose="02020603050405020304" pitchFamily="18" charset="0"/>
              </a:rPr>
              <a:t>个数（</a:t>
            </a:r>
            <a:r>
              <a:rPr lang="en-US" altLang="zh-CN" sz="1400" dirty="0">
                <a:cs typeface="Times New Roman" panose="02020603050405020304" pitchFamily="18" charset="0"/>
              </a:rPr>
              <a:t>a[1</a:t>
            </a:r>
            <a:r>
              <a:rPr lang="en-US" altLang="zh-CN" sz="1400" dirty="0" smtClean="0">
                <a:cs typeface="Times New Roman" panose="02020603050405020304" pitchFamily="18" charset="0"/>
              </a:rPr>
              <a:t>]-a[n-1</a:t>
            </a:r>
            <a:r>
              <a:rPr lang="en-US" altLang="zh-CN" sz="1400" dirty="0">
                <a:cs typeface="Times New Roman" panose="02020603050405020304" pitchFamily="18" charset="0"/>
              </a:rPr>
              <a:t>]</a:t>
            </a:r>
            <a:r>
              <a:rPr lang="zh-CN" altLang="en-US" sz="1400" dirty="0">
                <a:cs typeface="Times New Roman" panose="02020603050405020304" pitchFamily="18" charset="0"/>
              </a:rPr>
              <a:t>）中找到最小数，将它与</a:t>
            </a:r>
            <a:r>
              <a:rPr lang="en-US" altLang="zh-CN" sz="1400" dirty="0">
                <a:cs typeface="Times New Roman" panose="02020603050405020304" pitchFamily="18" charset="0"/>
              </a:rPr>
              <a:t>a[1]</a:t>
            </a:r>
            <a:r>
              <a:rPr lang="zh-CN" altLang="en-US" sz="1400" dirty="0">
                <a:cs typeface="Times New Roman" panose="02020603050405020304" pitchFamily="18" charset="0"/>
              </a:rPr>
              <a:t>交换；</a:t>
            </a:r>
            <a:endParaRPr lang="zh-CN" altLang="en-US" sz="1400" dirty="0"/>
          </a:p>
          <a:p>
            <a:pPr marL="0" lvl="0" indent="266700" eaLnBrk="0" fontAlgn="base" hangingPunct="0">
              <a:spcBef>
                <a:spcPct val="0"/>
              </a:spcBef>
              <a:spcAft>
                <a:spcPct val="0"/>
              </a:spcAft>
              <a:buClrTx/>
              <a:buSzTx/>
              <a:buNone/>
            </a:pPr>
            <a:r>
              <a:rPr lang="en-US" altLang="zh-CN" sz="1400" dirty="0">
                <a:cs typeface="Times New Roman" panose="02020603050405020304" pitchFamily="18" charset="0"/>
              </a:rPr>
              <a:t>…</a:t>
            </a:r>
            <a:endParaRPr lang="en-US" altLang="zh-CN" sz="1400" dirty="0"/>
          </a:p>
          <a:p>
            <a:pPr marL="0" lvl="0" indent="266700" eaLnBrk="0" fontAlgn="base" hangingPunct="0">
              <a:spcBef>
                <a:spcPct val="0"/>
              </a:spcBef>
              <a:spcAft>
                <a:spcPct val="0"/>
              </a:spcAft>
              <a:buClrTx/>
              <a:buSzTx/>
              <a:buNone/>
            </a:pPr>
            <a:r>
              <a:rPr lang="zh-CN" altLang="en-US" sz="1400" dirty="0">
                <a:cs typeface="Times New Roman" panose="02020603050405020304" pitchFamily="18" charset="0"/>
              </a:rPr>
              <a:t>第</a:t>
            </a:r>
            <a:r>
              <a:rPr lang="en-US" altLang="zh-CN" sz="1400" dirty="0">
                <a:cs typeface="Times New Roman" panose="02020603050405020304" pitchFamily="18" charset="0"/>
              </a:rPr>
              <a:t>n-1</a:t>
            </a:r>
            <a:r>
              <a:rPr lang="zh-CN" altLang="en-US" sz="1400" dirty="0">
                <a:cs typeface="Times New Roman" panose="02020603050405020304" pitchFamily="18" charset="0"/>
              </a:rPr>
              <a:t>趟：在剩下未排序的</a:t>
            </a:r>
            <a:r>
              <a:rPr lang="en-US" altLang="zh-CN" sz="1400" dirty="0">
                <a:cs typeface="Times New Roman" panose="02020603050405020304" pitchFamily="18" charset="0"/>
              </a:rPr>
              <a:t>2</a:t>
            </a:r>
            <a:r>
              <a:rPr lang="zh-CN" altLang="en-US" sz="1400" dirty="0">
                <a:cs typeface="Times New Roman" panose="02020603050405020304" pitchFamily="18" charset="0"/>
              </a:rPr>
              <a:t>个数（</a:t>
            </a:r>
            <a:r>
              <a:rPr lang="en-US" altLang="zh-CN" sz="1400" dirty="0" smtClean="0">
                <a:cs typeface="Times New Roman" panose="02020603050405020304" pitchFamily="18" charset="0"/>
              </a:rPr>
              <a:t>a[n-2]-a[n-1</a:t>
            </a:r>
            <a:r>
              <a:rPr lang="en-US" altLang="zh-CN" sz="1400" dirty="0">
                <a:cs typeface="Times New Roman" panose="02020603050405020304" pitchFamily="18" charset="0"/>
              </a:rPr>
              <a:t>]</a:t>
            </a:r>
            <a:r>
              <a:rPr lang="zh-CN" altLang="en-US" sz="1400" dirty="0">
                <a:cs typeface="Times New Roman" panose="02020603050405020304" pitchFamily="18" charset="0"/>
              </a:rPr>
              <a:t>）中找到最小数，将它与</a:t>
            </a:r>
            <a:r>
              <a:rPr lang="en-US" altLang="zh-CN" sz="1400" dirty="0">
                <a:cs typeface="Times New Roman" panose="02020603050405020304" pitchFamily="18" charset="0"/>
              </a:rPr>
              <a:t>a[n-2]</a:t>
            </a:r>
            <a:r>
              <a:rPr lang="zh-CN" altLang="en-US" sz="1400" dirty="0">
                <a:cs typeface="Times New Roman" panose="02020603050405020304" pitchFamily="18" charset="0"/>
              </a:rPr>
              <a:t>交换。</a:t>
            </a:r>
            <a:endParaRPr lang="zh-CN" altLang="en-US" sz="1400" dirty="0"/>
          </a:p>
          <a:p>
            <a:endParaRPr lang="zh-CN" altLang="en-US" sz="1400" dirty="0"/>
          </a:p>
        </p:txBody>
      </p:sp>
      <p:sp>
        <p:nvSpPr>
          <p:cNvPr id="4" name="Rectangle 2"/>
          <p:cNvSpPr>
            <a:spLocks noChangeArrowheads="1"/>
          </p:cNvSpPr>
          <p:nvPr/>
        </p:nvSpPr>
        <p:spPr bwMode="auto">
          <a:xfrm>
            <a:off x="521208" y="867794"/>
            <a:ext cx="51809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1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145753823"/>
              </p:ext>
            </p:extLst>
          </p:nvPr>
        </p:nvGraphicFramePr>
        <p:xfrm>
          <a:off x="6996023" y="1373067"/>
          <a:ext cx="4755444" cy="4674050"/>
        </p:xfrm>
        <a:graphic>
          <a:graphicData uri="http://schemas.openxmlformats.org/presentationml/2006/ole">
            <mc:AlternateContent xmlns:mc="http://schemas.openxmlformats.org/markup-compatibility/2006">
              <mc:Choice xmlns:v="urn:schemas-microsoft-com:vml" Requires="v">
                <p:oleObj spid="_x0000_s6277" r:id="rId3" imgW="4907619" imgH="5017362" progId="Visio.Drawing.11">
                  <p:embed/>
                </p:oleObj>
              </mc:Choice>
              <mc:Fallback>
                <p:oleObj r:id="rId3" imgW="4907619" imgH="5017362"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6023" y="1373067"/>
                        <a:ext cx="4755444" cy="4674050"/>
                      </a:xfrm>
                      <a:prstGeom prst="rect">
                        <a:avLst/>
                      </a:prstGeom>
                      <a:noFill/>
                      <a:extLst/>
                    </p:spPr>
                  </p:pic>
                </p:oleObj>
              </mc:Fallback>
            </mc:AlternateContent>
          </a:graphicData>
        </a:graphic>
      </p:graphicFrame>
    </p:spTree>
    <p:extLst>
      <p:ext uri="{BB962C8B-B14F-4D97-AF65-F5344CB8AC3E}">
        <p14:creationId xmlns:p14="http://schemas.microsoft.com/office/powerpoint/2010/main" val="28439602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539497" y="1259457"/>
            <a:ext cx="4800254" cy="5270738"/>
          </a:xfrm>
          <a:ln w="38100">
            <a:solidFill>
              <a:srgbClr val="FF0000"/>
            </a:solidFill>
          </a:ln>
        </p:spPr>
        <p:txBody>
          <a:bodyPr>
            <a:noAutofit/>
          </a:bodyPr>
          <a:lstStyle/>
          <a:p>
            <a:pPr marL="0" indent="0">
              <a:buNone/>
            </a:pPr>
            <a:r>
              <a:rPr lang="zh-CN" altLang="zh-CN" sz="1000" dirty="0"/>
              <a:t>源程序</a:t>
            </a:r>
            <a:r>
              <a:rPr lang="zh-CN" altLang="zh-CN" sz="1000" dirty="0" smtClean="0"/>
              <a:t>：</a:t>
            </a:r>
            <a:r>
              <a:rPr lang="en-US" altLang="zh-CN" sz="1000" dirty="0" smtClean="0"/>
              <a:t>/*</a:t>
            </a:r>
            <a:r>
              <a:rPr lang="zh-CN" altLang="zh-CN" sz="1000" dirty="0"/>
              <a:t>选择法排序</a:t>
            </a:r>
            <a:r>
              <a:rPr lang="en-US" altLang="zh-CN" sz="1000" dirty="0"/>
              <a:t>*/</a:t>
            </a:r>
            <a:endParaRPr lang="zh-CN" altLang="zh-CN" sz="1000" dirty="0"/>
          </a:p>
          <a:p>
            <a:pPr marL="0" indent="0">
              <a:buNone/>
            </a:pPr>
            <a:r>
              <a:rPr lang="en-US" altLang="zh-CN" sz="1000" dirty="0"/>
              <a:t>#include &lt;stdio.h&gt;</a:t>
            </a:r>
            <a:endParaRPr lang="zh-CN" altLang="zh-CN" sz="1000" dirty="0"/>
          </a:p>
          <a:p>
            <a:pPr marL="0" indent="0">
              <a:buNone/>
            </a:pPr>
            <a:r>
              <a:rPr lang="en-US" altLang="zh-CN" sz="1000" dirty="0"/>
              <a:t>#define MAXN 10   </a:t>
            </a:r>
            <a:endParaRPr lang="zh-CN" altLang="zh-CN" sz="1000" dirty="0"/>
          </a:p>
          <a:p>
            <a:pPr marL="0" indent="0">
              <a:buNone/>
            </a:pPr>
            <a:r>
              <a:rPr lang="en-US" altLang="zh-CN" sz="1000" dirty="0"/>
              <a:t>main()</a:t>
            </a:r>
            <a:endParaRPr lang="zh-CN" altLang="zh-CN" sz="1000" dirty="0"/>
          </a:p>
          <a:p>
            <a:pPr marL="0" indent="0">
              <a:buNone/>
            </a:pPr>
            <a:r>
              <a:rPr lang="en-US" altLang="zh-CN" sz="1000" dirty="0"/>
              <a:t>{</a:t>
            </a:r>
            <a:endParaRPr lang="zh-CN" altLang="zh-CN" sz="1000" dirty="0"/>
          </a:p>
          <a:p>
            <a:pPr marL="0" indent="0">
              <a:buNone/>
            </a:pPr>
            <a:r>
              <a:rPr lang="en-US" altLang="zh-CN" sz="1000" dirty="0"/>
              <a:t> int i,index,k,n,temp;</a:t>
            </a:r>
            <a:endParaRPr lang="zh-CN" altLang="zh-CN" sz="1000" dirty="0"/>
          </a:p>
          <a:p>
            <a:pPr marL="0" indent="0">
              <a:buNone/>
            </a:pPr>
            <a:r>
              <a:rPr lang="en-US" altLang="zh-CN" sz="1000" dirty="0"/>
              <a:t> int a[MAXN];</a:t>
            </a:r>
            <a:endParaRPr lang="zh-CN" altLang="zh-CN" sz="1000" dirty="0"/>
          </a:p>
          <a:p>
            <a:pPr marL="0" indent="0">
              <a:buNone/>
            </a:pPr>
            <a:r>
              <a:rPr lang="en-US" altLang="zh-CN" sz="1000" dirty="0" smtClean="0"/>
              <a:t> </a:t>
            </a:r>
            <a:r>
              <a:rPr lang="en-US" altLang="zh-CN" sz="1000" dirty="0" err="1" smtClean="0"/>
              <a:t>printf</a:t>
            </a:r>
            <a:r>
              <a:rPr lang="en-US" altLang="zh-CN" sz="1000" dirty="0"/>
              <a:t>("Enter n integers</a:t>
            </a:r>
            <a:r>
              <a:rPr lang="zh-CN" altLang="zh-CN" sz="1000" dirty="0"/>
              <a:t>：</a:t>
            </a:r>
            <a:r>
              <a:rPr lang="en-US" altLang="zh-CN" sz="1000" dirty="0"/>
              <a:t>"); </a:t>
            </a:r>
            <a:endParaRPr lang="zh-CN" altLang="zh-CN" sz="1000" dirty="0"/>
          </a:p>
          <a:p>
            <a:pPr marL="0" indent="0">
              <a:buNone/>
            </a:pPr>
            <a:r>
              <a:rPr lang="en-US" altLang="zh-CN" sz="1000" dirty="0" smtClean="0"/>
              <a:t> </a:t>
            </a:r>
            <a:r>
              <a:rPr lang="en-US" altLang="zh-CN" sz="1000" dirty="0" err="1" smtClean="0"/>
              <a:t>scanf</a:t>
            </a:r>
            <a:r>
              <a:rPr lang="en-US" altLang="zh-CN" sz="1000" dirty="0"/>
              <a:t>("%d",&amp;n);</a:t>
            </a:r>
            <a:endParaRPr lang="zh-CN" altLang="zh-CN" sz="1000" dirty="0"/>
          </a:p>
          <a:p>
            <a:pPr marL="0" indent="0">
              <a:buNone/>
            </a:pPr>
            <a:r>
              <a:rPr lang="en-US" altLang="zh-CN" sz="1000" dirty="0"/>
              <a:t>for(i=0;i&lt;n;i++)                           /*</a:t>
            </a:r>
            <a:r>
              <a:rPr lang="zh-CN" altLang="zh-CN" sz="1000" dirty="0"/>
              <a:t>输入</a:t>
            </a:r>
            <a:r>
              <a:rPr lang="en-US" altLang="zh-CN" sz="1000" dirty="0"/>
              <a:t>n</a:t>
            </a:r>
            <a:r>
              <a:rPr lang="zh-CN" altLang="zh-CN" sz="1000" dirty="0"/>
              <a:t>个存放到数组</a:t>
            </a:r>
            <a:r>
              <a:rPr lang="en-US" altLang="zh-CN" sz="1000" dirty="0"/>
              <a:t>a</a:t>
            </a:r>
            <a:r>
              <a:rPr lang="zh-CN" altLang="zh-CN" sz="1000" dirty="0"/>
              <a:t>中</a:t>
            </a:r>
            <a:r>
              <a:rPr lang="en-US" altLang="zh-CN" sz="1000" dirty="0"/>
              <a:t>*/</a:t>
            </a:r>
            <a:endParaRPr lang="zh-CN" altLang="zh-CN" sz="1000" dirty="0"/>
          </a:p>
          <a:p>
            <a:pPr marL="0" indent="0">
              <a:buNone/>
            </a:pPr>
            <a:r>
              <a:rPr lang="en-US" altLang="zh-CN" sz="1000" dirty="0"/>
              <a:t>    scanf("%d",&amp;a[i]);</a:t>
            </a:r>
            <a:endParaRPr lang="zh-CN" altLang="zh-CN" sz="1000" dirty="0"/>
          </a:p>
          <a:p>
            <a:pPr marL="0" indent="0">
              <a:buNone/>
            </a:pPr>
            <a:r>
              <a:rPr lang="en-US" altLang="zh-CN" sz="1000" dirty="0"/>
              <a:t>/*</a:t>
            </a:r>
            <a:r>
              <a:rPr lang="zh-CN" altLang="zh-CN" sz="1000" dirty="0"/>
              <a:t>对</a:t>
            </a:r>
            <a:r>
              <a:rPr lang="en-US" altLang="zh-CN" sz="1000" dirty="0"/>
              <a:t>n</a:t>
            </a:r>
            <a:r>
              <a:rPr lang="zh-CN" altLang="zh-CN" sz="1000" dirty="0"/>
              <a:t>个数排序</a:t>
            </a:r>
            <a:r>
              <a:rPr lang="en-US" altLang="zh-CN" sz="1000" dirty="0"/>
              <a:t>*/</a:t>
            </a:r>
            <a:endParaRPr lang="zh-CN" altLang="zh-CN" sz="1000" dirty="0"/>
          </a:p>
          <a:p>
            <a:pPr marL="0" indent="0">
              <a:buNone/>
            </a:pPr>
            <a:r>
              <a:rPr lang="en-US" altLang="zh-CN" sz="1000" dirty="0"/>
              <a:t>for(k=0; k&lt;n-1; k++){</a:t>
            </a:r>
            <a:endParaRPr lang="zh-CN" altLang="zh-CN" sz="1000" dirty="0"/>
          </a:p>
          <a:p>
            <a:pPr marL="0" indent="0">
              <a:buNone/>
            </a:pPr>
            <a:r>
              <a:rPr lang="en-US" altLang="zh-CN" sz="1000" dirty="0"/>
              <a:t>   </a:t>
            </a:r>
            <a:r>
              <a:rPr lang="en-US" altLang="zh-CN" sz="1000" dirty="0" smtClean="0"/>
              <a:t>index=k</a:t>
            </a:r>
            <a:r>
              <a:rPr lang="en-US" altLang="zh-CN" sz="1000" dirty="0"/>
              <a:t>;                               /*index</a:t>
            </a:r>
            <a:r>
              <a:rPr lang="zh-CN" altLang="zh-CN" sz="1000" dirty="0"/>
              <a:t>存放最小值所在的下标</a:t>
            </a:r>
            <a:r>
              <a:rPr lang="en-US" altLang="zh-CN" sz="1000" dirty="0"/>
              <a:t>*/</a:t>
            </a:r>
            <a:endParaRPr lang="zh-CN" altLang="zh-CN" sz="1000" dirty="0"/>
          </a:p>
          <a:p>
            <a:pPr marL="0" indent="0">
              <a:buNone/>
            </a:pPr>
            <a:r>
              <a:rPr lang="en-US" altLang="zh-CN" sz="1000" dirty="0"/>
              <a:t>   </a:t>
            </a:r>
            <a:r>
              <a:rPr lang="en-US" altLang="zh-CN" sz="1000" dirty="0" smtClean="0"/>
              <a:t>for(</a:t>
            </a:r>
            <a:r>
              <a:rPr lang="en-US" altLang="zh-CN" sz="1000" dirty="0" err="1" smtClean="0"/>
              <a:t>i</a:t>
            </a:r>
            <a:r>
              <a:rPr lang="en-US" altLang="zh-CN" sz="1000" dirty="0" smtClean="0"/>
              <a:t>=k+1;i&lt;</a:t>
            </a:r>
            <a:r>
              <a:rPr lang="en-US" altLang="zh-CN" sz="1000" dirty="0" err="1" smtClean="0"/>
              <a:t>n;i</a:t>
            </a:r>
            <a:r>
              <a:rPr lang="en-US" altLang="zh-CN" sz="1000" dirty="0"/>
              <a:t>++){                    /*</a:t>
            </a:r>
            <a:r>
              <a:rPr lang="zh-CN" altLang="zh-CN" sz="1000" dirty="0"/>
              <a:t>寻找最小值所在下标</a:t>
            </a:r>
            <a:r>
              <a:rPr lang="en-US" altLang="zh-CN" sz="1000" dirty="0"/>
              <a:t>*/</a:t>
            </a:r>
            <a:endParaRPr lang="zh-CN" altLang="zh-CN" sz="1000" dirty="0"/>
          </a:p>
          <a:p>
            <a:pPr marL="0" indent="0">
              <a:buNone/>
            </a:pPr>
            <a:r>
              <a:rPr lang="en-US" altLang="zh-CN" sz="1000" dirty="0" smtClean="0"/>
              <a:t>     if(a[</a:t>
            </a:r>
            <a:r>
              <a:rPr lang="en-US" altLang="zh-CN" sz="1000" dirty="0" err="1" smtClean="0"/>
              <a:t>i</a:t>
            </a:r>
            <a:r>
              <a:rPr lang="en-US" altLang="zh-CN" sz="1000" dirty="0"/>
              <a:t>]&lt;a[index</a:t>
            </a:r>
            <a:r>
              <a:rPr lang="en-US" altLang="zh-CN" sz="1000" dirty="0" smtClean="0"/>
              <a:t>])</a:t>
            </a:r>
          </a:p>
          <a:p>
            <a:pPr marL="0" indent="0">
              <a:buNone/>
            </a:pPr>
            <a:r>
              <a:rPr lang="en-US" altLang="zh-CN" sz="1000" dirty="0"/>
              <a:t> </a:t>
            </a:r>
            <a:r>
              <a:rPr lang="en-US" altLang="zh-CN" sz="1000" dirty="0" smtClean="0"/>
              <a:t>    </a:t>
            </a:r>
            <a:r>
              <a:rPr lang="en-US" altLang="zh-CN" sz="1000" dirty="0"/>
              <a:t>index=i;</a:t>
            </a:r>
            <a:endParaRPr lang="zh-CN" altLang="zh-CN" sz="1000" dirty="0"/>
          </a:p>
          <a:p>
            <a:pPr marL="0" indent="0">
              <a:buNone/>
            </a:pPr>
            <a:r>
              <a:rPr lang="en-US" altLang="zh-CN" sz="1000" dirty="0" smtClean="0"/>
              <a:t>     }</a:t>
            </a:r>
            <a:endParaRPr lang="zh-CN" altLang="zh-CN" sz="1000" dirty="0"/>
          </a:p>
          <a:p>
            <a:pPr marL="0" indent="0">
              <a:buNone/>
            </a:pPr>
            <a:r>
              <a:rPr lang="en-US" altLang="zh-CN" sz="1000" dirty="0" smtClean="0"/>
              <a:t>   temp=a[index</a:t>
            </a:r>
            <a:r>
              <a:rPr lang="en-US" altLang="zh-CN" sz="1000" dirty="0"/>
              <a:t>];   </a:t>
            </a:r>
            <a:r>
              <a:rPr lang="en-US" altLang="zh-CN" sz="1000" dirty="0" smtClean="0"/>
              <a:t>                   </a:t>
            </a:r>
            <a:r>
              <a:rPr lang="en-US" altLang="zh-CN" sz="1000" dirty="0"/>
              <a:t>/*</a:t>
            </a:r>
            <a:r>
              <a:rPr lang="zh-CN" altLang="zh-CN" sz="1000" dirty="0"/>
              <a:t>最小元素与下标为</a:t>
            </a:r>
            <a:r>
              <a:rPr lang="en-US" altLang="zh-CN" sz="1000" dirty="0"/>
              <a:t>k</a:t>
            </a:r>
            <a:r>
              <a:rPr lang="zh-CN" altLang="zh-CN" sz="1000" dirty="0"/>
              <a:t>的元素交换</a:t>
            </a:r>
            <a:r>
              <a:rPr lang="en-US" altLang="zh-CN" sz="1000" dirty="0"/>
              <a:t>*/</a:t>
            </a:r>
            <a:endParaRPr lang="zh-CN" altLang="zh-CN" sz="1000" dirty="0"/>
          </a:p>
          <a:p>
            <a:pPr marL="0" indent="0">
              <a:buNone/>
            </a:pPr>
            <a:r>
              <a:rPr lang="en-US" altLang="zh-CN" sz="1000" dirty="0"/>
              <a:t>   </a:t>
            </a:r>
            <a:r>
              <a:rPr lang="en-US" altLang="zh-CN" sz="1000" dirty="0" smtClean="0"/>
              <a:t>a[index</a:t>
            </a:r>
            <a:r>
              <a:rPr lang="en-US" altLang="zh-CN" sz="1000" dirty="0"/>
              <a:t>]=a[k];</a:t>
            </a:r>
            <a:endParaRPr lang="zh-CN" altLang="zh-CN" sz="1000" dirty="0"/>
          </a:p>
          <a:p>
            <a:pPr marL="0" indent="0">
              <a:buNone/>
            </a:pPr>
            <a:r>
              <a:rPr lang="en-US" altLang="zh-CN" sz="1000" dirty="0"/>
              <a:t>   </a:t>
            </a:r>
            <a:r>
              <a:rPr lang="en-US" altLang="zh-CN" sz="1000" dirty="0" smtClean="0"/>
              <a:t>a[k</a:t>
            </a:r>
            <a:r>
              <a:rPr lang="en-US" altLang="zh-CN" sz="1000" dirty="0"/>
              <a:t>]=temp;</a:t>
            </a:r>
            <a:endParaRPr lang="zh-CN" altLang="zh-CN" sz="1000" dirty="0"/>
          </a:p>
          <a:p>
            <a:pPr marL="0" indent="0">
              <a:buNone/>
            </a:pPr>
            <a:r>
              <a:rPr lang="en-US" altLang="zh-CN" sz="1000" dirty="0" smtClean="0"/>
              <a:t>}</a:t>
            </a:r>
            <a:endParaRPr lang="zh-CN" altLang="zh-CN" sz="1000" dirty="0"/>
          </a:p>
        </p:txBody>
      </p:sp>
      <p:sp>
        <p:nvSpPr>
          <p:cNvPr id="4" name="Rectangle 2"/>
          <p:cNvSpPr>
            <a:spLocks noChangeArrowheads="1"/>
          </p:cNvSpPr>
          <p:nvPr/>
        </p:nvSpPr>
        <p:spPr bwMode="auto">
          <a:xfrm>
            <a:off x="7358333" y="69873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391682759"/>
              </p:ext>
            </p:extLst>
          </p:nvPr>
        </p:nvGraphicFramePr>
        <p:xfrm>
          <a:off x="8962845" y="1423358"/>
          <a:ext cx="2742123" cy="4291748"/>
        </p:xfrm>
        <a:graphic>
          <a:graphicData uri="http://schemas.openxmlformats.org/presentationml/2006/ole">
            <mc:AlternateContent xmlns:mc="http://schemas.openxmlformats.org/markup-compatibility/2006">
              <mc:Choice xmlns:v="urn:schemas-microsoft-com:vml" Requires="v">
                <p:oleObj spid="_x0000_s7300" r:id="rId3" imgW="4916085" imgH="6505915" progId="Visio.Drawing.11">
                  <p:embed/>
                </p:oleObj>
              </mc:Choice>
              <mc:Fallback>
                <p:oleObj r:id="rId3" imgW="4916085" imgH="6505915"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62845" y="1423358"/>
                        <a:ext cx="2742123" cy="4291748"/>
                      </a:xfrm>
                      <a:prstGeom prst="rect">
                        <a:avLst/>
                      </a:prstGeom>
                      <a:noFill/>
                      <a:extLst/>
                    </p:spPr>
                  </p:pic>
                </p:oleObj>
              </mc:Fallback>
            </mc:AlternateContent>
          </a:graphicData>
        </a:graphic>
      </p:graphicFrame>
      <p:sp>
        <p:nvSpPr>
          <p:cNvPr id="6" name="文本占位符 2"/>
          <p:cNvSpPr txBox="1">
            <a:spLocks/>
          </p:cNvSpPr>
          <p:nvPr/>
        </p:nvSpPr>
        <p:spPr>
          <a:xfrm>
            <a:off x="5961890" y="1259457"/>
            <a:ext cx="3000955" cy="4848045"/>
          </a:xfrm>
          <a:prstGeom prst="rect">
            <a:avLst/>
          </a:prstGeom>
          <a:ln>
            <a:solidFill>
              <a:srgbClr val="00B050"/>
            </a:solidFill>
          </a:ln>
        </p:spPr>
        <p:txBody>
          <a:bodyPr vert="horz" lIns="91440" tIns="45720" rIns="91440" bIns="45720" rtlCol="0">
            <a:noAutofit/>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Font typeface="Wingdings" panose="05000000000000000000" pitchFamily="2" charset="2"/>
              <a:buNone/>
            </a:pPr>
            <a:r>
              <a:rPr lang="en-US" altLang="zh-CN" sz="1200" dirty="0" smtClean="0"/>
              <a:t>/*</a:t>
            </a:r>
            <a:r>
              <a:rPr lang="zh-CN" altLang="en-US" sz="1200" dirty="0" smtClean="0"/>
              <a:t>输出</a:t>
            </a:r>
            <a:r>
              <a:rPr lang="en-US" altLang="zh-CN" sz="1200" dirty="0" smtClean="0"/>
              <a:t>n</a:t>
            </a:r>
            <a:r>
              <a:rPr lang="zh-CN" altLang="en-US" sz="1200" dirty="0" smtClean="0"/>
              <a:t>个数组元素的值*</a:t>
            </a:r>
            <a:r>
              <a:rPr lang="en-US" altLang="zh-CN" sz="1200" dirty="0" smtClean="0"/>
              <a:t>/</a:t>
            </a:r>
            <a:endParaRPr lang="zh-CN" altLang="en-US" sz="1200" dirty="0" smtClean="0"/>
          </a:p>
          <a:p>
            <a:pPr marL="0" indent="0">
              <a:buFont typeface="Wingdings" panose="05000000000000000000" pitchFamily="2" charset="2"/>
              <a:buNone/>
            </a:pPr>
            <a:r>
              <a:rPr lang="en-US" altLang="zh-CN" sz="1200" dirty="0" err="1" smtClean="0"/>
              <a:t>printf</a:t>
            </a:r>
            <a:r>
              <a:rPr lang="en-US" altLang="zh-CN" sz="1200" dirty="0" smtClean="0"/>
              <a:t>( "After sorted:");</a:t>
            </a:r>
          </a:p>
          <a:p>
            <a:pPr marL="0" indent="0">
              <a:buFont typeface="Wingdings" panose="05000000000000000000" pitchFamily="2" charset="2"/>
              <a:buNone/>
            </a:pPr>
            <a:r>
              <a:rPr lang="en-US" altLang="zh-CN" sz="1200" dirty="0" smtClean="0"/>
              <a:t>for(</a:t>
            </a:r>
            <a:r>
              <a:rPr lang="en-US" altLang="zh-CN" sz="1200" dirty="0" err="1" smtClean="0"/>
              <a:t>i</a:t>
            </a:r>
            <a:r>
              <a:rPr lang="en-US" altLang="zh-CN" sz="1200" dirty="0" smtClean="0"/>
              <a:t>=0;i&lt;</a:t>
            </a:r>
            <a:r>
              <a:rPr lang="en-US" altLang="zh-CN" sz="1200" dirty="0" err="1" smtClean="0"/>
              <a:t>n;i</a:t>
            </a:r>
            <a:r>
              <a:rPr lang="en-US" altLang="zh-CN" sz="1200" dirty="0" smtClean="0"/>
              <a:t>++)</a:t>
            </a:r>
          </a:p>
          <a:p>
            <a:pPr marL="0" indent="0">
              <a:buFont typeface="Wingdings" panose="05000000000000000000" pitchFamily="2" charset="2"/>
              <a:buNone/>
            </a:pPr>
            <a:r>
              <a:rPr lang="en-US" altLang="zh-CN" sz="1200" dirty="0" smtClean="0"/>
              <a:t>    </a:t>
            </a:r>
            <a:r>
              <a:rPr lang="en-US" altLang="zh-CN" sz="1200" dirty="0" err="1" smtClean="0"/>
              <a:t>printf</a:t>
            </a:r>
            <a:r>
              <a:rPr lang="en-US" altLang="zh-CN" sz="1200" dirty="0" smtClean="0"/>
              <a:t>("%4d",a[</a:t>
            </a:r>
            <a:r>
              <a:rPr lang="en-US" altLang="zh-CN" sz="1200" dirty="0" err="1" smtClean="0"/>
              <a:t>i</a:t>
            </a:r>
            <a:r>
              <a:rPr lang="en-US" altLang="zh-CN" sz="1200" dirty="0" smtClean="0"/>
              <a:t>]);</a:t>
            </a:r>
          </a:p>
          <a:p>
            <a:pPr marL="0" indent="0">
              <a:buFont typeface="Wingdings" panose="05000000000000000000" pitchFamily="2" charset="2"/>
              <a:buNone/>
            </a:pPr>
            <a:r>
              <a:rPr lang="en-US" altLang="zh-CN" sz="1200" dirty="0" smtClean="0"/>
              <a:t> </a:t>
            </a:r>
            <a:r>
              <a:rPr lang="en-US" altLang="zh-CN" sz="1200" dirty="0" err="1" smtClean="0"/>
              <a:t>printf</a:t>
            </a:r>
            <a:r>
              <a:rPr lang="en-US" altLang="zh-CN" sz="1200" dirty="0" smtClean="0"/>
              <a:t>("\n");</a:t>
            </a:r>
          </a:p>
          <a:p>
            <a:pPr marL="0" indent="0">
              <a:buFont typeface="Wingdings" panose="05000000000000000000" pitchFamily="2" charset="2"/>
              <a:buNone/>
            </a:pPr>
            <a:r>
              <a:rPr lang="en-US" altLang="zh-CN" sz="1200" dirty="0" smtClean="0"/>
              <a:t>}</a:t>
            </a:r>
          </a:p>
          <a:p>
            <a:pPr marL="0" indent="0">
              <a:buFont typeface="Wingdings" panose="05000000000000000000" pitchFamily="2" charset="2"/>
              <a:buNone/>
            </a:pPr>
            <a:endParaRPr lang="en-US" altLang="zh-CN" sz="1200" dirty="0" smtClean="0"/>
          </a:p>
          <a:p>
            <a:r>
              <a:rPr lang="zh-CN" altLang="en-US" sz="1200" dirty="0" smtClean="0"/>
              <a:t>运行结果</a:t>
            </a:r>
          </a:p>
          <a:p>
            <a:pPr marL="0" indent="0">
              <a:buFont typeface="Wingdings" panose="05000000000000000000" pitchFamily="2" charset="2"/>
              <a:buNone/>
            </a:pPr>
            <a:r>
              <a:rPr lang="zh-CN" altLang="en-US" sz="1200" dirty="0" smtClean="0"/>
              <a:t>    </a:t>
            </a:r>
            <a:r>
              <a:rPr lang="en-US" altLang="zh-CN" sz="1200" dirty="0" smtClean="0"/>
              <a:t>Enter n</a:t>
            </a:r>
            <a:r>
              <a:rPr lang="zh-CN" altLang="en-US" sz="1200" dirty="0" smtClean="0"/>
              <a:t>：</a:t>
            </a:r>
            <a:r>
              <a:rPr lang="en-US" altLang="zh-CN" sz="1200" u="sng" dirty="0" smtClean="0"/>
              <a:t>5</a:t>
            </a:r>
            <a:endParaRPr lang="en-US" altLang="zh-CN" sz="1200" dirty="0" smtClean="0"/>
          </a:p>
          <a:p>
            <a:pPr marL="0" indent="0">
              <a:buFont typeface="Wingdings" panose="05000000000000000000" pitchFamily="2" charset="2"/>
              <a:buNone/>
            </a:pPr>
            <a:r>
              <a:rPr lang="en-US" altLang="zh-CN" sz="1200" dirty="0" smtClean="0"/>
              <a:t>    Enter 5 integers:</a:t>
            </a:r>
            <a:r>
              <a:rPr lang="en-US" altLang="zh-CN" sz="1200" u="sng" dirty="0" smtClean="0"/>
              <a:t>3 5 2 8 1</a:t>
            </a:r>
            <a:endParaRPr lang="en-US" altLang="zh-CN" sz="1200" dirty="0" smtClean="0"/>
          </a:p>
          <a:p>
            <a:pPr marL="0" indent="0">
              <a:buFont typeface="Wingdings" panose="05000000000000000000" pitchFamily="2" charset="2"/>
              <a:buNone/>
            </a:pPr>
            <a:r>
              <a:rPr lang="en-US" altLang="zh-CN" sz="1200" dirty="0" smtClean="0"/>
              <a:t>    After sorted:1 2 3 5 8</a:t>
            </a:r>
          </a:p>
          <a:p>
            <a:pPr marL="0" indent="0">
              <a:buFont typeface="Wingdings" panose="05000000000000000000" pitchFamily="2" charset="2"/>
              <a:buNone/>
            </a:pPr>
            <a:endParaRPr lang="en-US" altLang="zh-CN" sz="1200" dirty="0"/>
          </a:p>
        </p:txBody>
      </p:sp>
    </p:spTree>
    <p:extLst>
      <p:ext uri="{BB962C8B-B14F-4D97-AF65-F5344CB8AC3E}">
        <p14:creationId xmlns:p14="http://schemas.microsoft.com/office/powerpoint/2010/main" val="12292165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539496" y="1375873"/>
            <a:ext cx="11048070" cy="5093938"/>
          </a:xfrm>
        </p:spPr>
        <p:txBody>
          <a:bodyPr>
            <a:normAutofit fontScale="55000" lnSpcReduction="20000"/>
          </a:bodyPr>
          <a:lstStyle/>
          <a:p>
            <a:pPr marL="0" indent="0">
              <a:lnSpc>
                <a:spcPct val="170000"/>
              </a:lnSpc>
              <a:buNone/>
            </a:pPr>
            <a:r>
              <a:rPr lang="zh-CN" altLang="zh-CN" b="1" dirty="0"/>
              <a:t>例</a:t>
            </a:r>
            <a:r>
              <a:rPr lang="en-US" altLang="zh-CN" b="1" dirty="0"/>
              <a:t>6.8</a:t>
            </a:r>
            <a:r>
              <a:rPr lang="en-US" altLang="zh-CN" dirty="0"/>
              <a:t>  </a:t>
            </a:r>
            <a:r>
              <a:rPr lang="zh-CN" altLang="zh-CN" dirty="0"/>
              <a:t>假设数组</a:t>
            </a:r>
            <a:r>
              <a:rPr lang="en-US" altLang="zh-CN" dirty="0"/>
              <a:t>a</a:t>
            </a:r>
            <a:r>
              <a:rPr lang="zh-CN" altLang="zh-CN" dirty="0"/>
              <a:t>中的数据是按由小到大</a:t>
            </a:r>
            <a:r>
              <a:rPr lang="zh-CN" altLang="zh-CN" dirty="0" smtClean="0"/>
              <a:t>顺序排列的，</a:t>
            </a:r>
            <a:r>
              <a:rPr lang="zh-CN" altLang="zh-CN" dirty="0"/>
              <a:t>从键盘上输入一个数，判定该数是否在数组中，若在，输出所在序号；若不在，输出相应信息。</a:t>
            </a:r>
          </a:p>
          <a:p>
            <a:pPr marL="180975" indent="-180975">
              <a:lnSpc>
                <a:spcPct val="170000"/>
              </a:lnSpc>
            </a:pPr>
            <a:r>
              <a:rPr lang="zh-CN" altLang="en-US" dirty="0" smtClean="0"/>
              <a:t>分析：</a:t>
            </a:r>
            <a:r>
              <a:rPr lang="zh-CN" altLang="zh-CN" dirty="0" smtClean="0"/>
              <a:t>这</a:t>
            </a:r>
            <a:r>
              <a:rPr lang="zh-CN" altLang="zh-CN" dirty="0"/>
              <a:t>是一个查找问题。查找是指在一批数据中决定某数是否存在</a:t>
            </a:r>
            <a:r>
              <a:rPr lang="zh-CN" altLang="zh-CN" dirty="0" smtClean="0"/>
              <a:t>。</a:t>
            </a:r>
            <a:endParaRPr lang="en-US" altLang="zh-CN" dirty="0" smtClean="0"/>
          </a:p>
          <a:p>
            <a:pPr marL="180975" indent="-180975">
              <a:lnSpc>
                <a:spcPct val="170000"/>
              </a:lnSpc>
            </a:pPr>
            <a:r>
              <a:rPr lang="zh-CN" altLang="en-US" dirty="0" smtClean="0"/>
              <a:t>查找一般有</a:t>
            </a:r>
            <a:r>
              <a:rPr lang="zh-CN" altLang="zh-CN" dirty="0" smtClean="0"/>
              <a:t>两种</a:t>
            </a:r>
            <a:r>
              <a:rPr lang="zh-CN" altLang="en-US" dirty="0" smtClean="0"/>
              <a:t>方法：</a:t>
            </a:r>
            <a:endParaRPr lang="en-US" altLang="zh-CN" dirty="0" smtClean="0"/>
          </a:p>
          <a:p>
            <a:pPr marL="180975" indent="-180975">
              <a:lnSpc>
                <a:spcPct val="170000"/>
              </a:lnSpc>
              <a:buFont typeface="Wingdings" panose="05000000000000000000" pitchFamily="2" charset="2"/>
              <a:buChar char="Ø"/>
            </a:pPr>
            <a:r>
              <a:rPr lang="zh-CN" altLang="zh-CN" dirty="0" smtClean="0"/>
              <a:t>无序</a:t>
            </a:r>
            <a:r>
              <a:rPr lang="zh-CN" altLang="zh-CN" dirty="0"/>
              <a:t>数据的</a:t>
            </a:r>
            <a:r>
              <a:rPr lang="zh-CN" altLang="zh-CN" dirty="0" smtClean="0"/>
              <a:t>查找</a:t>
            </a:r>
            <a:r>
              <a:rPr lang="zh-CN" altLang="en-US" dirty="0" smtClean="0"/>
              <a:t>：</a:t>
            </a:r>
            <a:r>
              <a:rPr lang="zh-CN" altLang="zh-CN" dirty="0" smtClean="0"/>
              <a:t>采用</a:t>
            </a:r>
            <a:r>
              <a:rPr lang="zh-CN" altLang="zh-CN" dirty="0"/>
              <a:t>的是“顺序查找法”</a:t>
            </a:r>
            <a:r>
              <a:rPr lang="zh-CN" altLang="zh-CN" dirty="0" smtClean="0"/>
              <a:t>，</a:t>
            </a:r>
            <a:r>
              <a:rPr lang="zh-CN" altLang="en-US" dirty="0" smtClean="0"/>
              <a:t>即在</a:t>
            </a:r>
            <a:r>
              <a:rPr lang="zh-CN" altLang="zh-CN" dirty="0" smtClean="0"/>
              <a:t>所有</a:t>
            </a:r>
            <a:r>
              <a:rPr lang="zh-CN" altLang="zh-CN" dirty="0"/>
              <a:t>数中按位置顺序一一比较，来判断参与比较的数是否为所找的</a:t>
            </a:r>
            <a:r>
              <a:rPr lang="zh-CN" altLang="zh-CN" dirty="0" smtClean="0"/>
              <a:t>数</a:t>
            </a:r>
            <a:r>
              <a:rPr lang="zh-CN" altLang="en-US" dirty="0" smtClean="0"/>
              <a:t>。</a:t>
            </a:r>
            <a:endParaRPr lang="en-US" altLang="zh-CN" dirty="0" smtClean="0"/>
          </a:p>
          <a:p>
            <a:pPr marL="180975" indent="-180975">
              <a:lnSpc>
                <a:spcPct val="170000"/>
              </a:lnSpc>
              <a:buFont typeface="Wingdings" panose="05000000000000000000" pitchFamily="2" charset="2"/>
              <a:buChar char="Ø"/>
            </a:pPr>
            <a:r>
              <a:rPr lang="zh-CN" altLang="en-US" dirty="0" smtClean="0"/>
              <a:t>有序数据的查找：</a:t>
            </a:r>
            <a:r>
              <a:rPr lang="zh-CN" altLang="zh-CN" dirty="0" smtClean="0"/>
              <a:t>折半</a:t>
            </a:r>
            <a:r>
              <a:rPr lang="zh-CN" altLang="zh-CN" dirty="0"/>
              <a:t>查找法。</a:t>
            </a:r>
          </a:p>
          <a:p>
            <a:pPr marL="180975" indent="-180975">
              <a:lnSpc>
                <a:spcPct val="170000"/>
              </a:lnSpc>
            </a:pPr>
            <a:r>
              <a:rPr lang="zh-CN" altLang="zh-CN" dirty="0"/>
              <a:t>折半查找法的基本</a:t>
            </a:r>
            <a:r>
              <a:rPr lang="zh-CN" altLang="zh-CN" dirty="0" smtClean="0"/>
              <a:t>思想：</a:t>
            </a:r>
            <a:endParaRPr lang="en-US" altLang="zh-CN" dirty="0" smtClean="0"/>
          </a:p>
          <a:p>
            <a:pPr>
              <a:lnSpc>
                <a:spcPct val="170000"/>
              </a:lnSpc>
              <a:buFont typeface="Wingdings" panose="05000000000000000000" pitchFamily="2" charset="2"/>
              <a:buChar char="Ø"/>
            </a:pPr>
            <a:r>
              <a:rPr lang="zh-CN" altLang="zh-CN" dirty="0" smtClean="0"/>
              <a:t>选定</a:t>
            </a:r>
            <a:r>
              <a:rPr lang="zh-CN" altLang="zh-CN" dirty="0"/>
              <a:t>这批数中居中间</a:t>
            </a:r>
            <a:r>
              <a:rPr lang="zh-CN" altLang="zh-CN" dirty="0" smtClean="0"/>
              <a:t>位置数</a:t>
            </a:r>
            <a:r>
              <a:rPr lang="zh-CN" altLang="zh-CN" dirty="0"/>
              <a:t>与所查数比较</a:t>
            </a:r>
            <a:r>
              <a:rPr lang="zh-CN" altLang="zh-CN" dirty="0" smtClean="0"/>
              <a:t>，若不是</a:t>
            </a:r>
            <a:r>
              <a:rPr lang="zh-CN" altLang="zh-CN" dirty="0"/>
              <a:t>，利用数据的有序性</a:t>
            </a:r>
            <a:r>
              <a:rPr lang="zh-CN" altLang="zh-CN" dirty="0" smtClean="0"/>
              <a:t>，决定</a:t>
            </a:r>
            <a:r>
              <a:rPr lang="zh-CN" altLang="zh-CN" dirty="0"/>
              <a:t>所找的数是在选定数之前还是在</a:t>
            </a:r>
            <a:r>
              <a:rPr lang="zh-CN" altLang="zh-CN" dirty="0" smtClean="0"/>
              <a:t>之后。</a:t>
            </a:r>
            <a:endParaRPr lang="en-US" altLang="zh-CN" dirty="0" smtClean="0"/>
          </a:p>
          <a:p>
            <a:pPr>
              <a:lnSpc>
                <a:spcPct val="170000"/>
              </a:lnSpc>
              <a:buFont typeface="Wingdings" panose="05000000000000000000" pitchFamily="2" charset="2"/>
              <a:buChar char="Ø"/>
            </a:pPr>
            <a:r>
              <a:rPr lang="zh-CN" altLang="zh-CN" dirty="0" smtClean="0"/>
              <a:t>同样</a:t>
            </a:r>
            <a:r>
              <a:rPr lang="zh-CN" altLang="zh-CN" dirty="0"/>
              <a:t>的方法在选定的区域中进行查找，每次都会将查找范围缩小一半，从而较快地找到目的数</a:t>
            </a:r>
            <a:r>
              <a:rPr lang="zh-CN" altLang="zh-CN" dirty="0" smtClean="0"/>
              <a:t>。</a:t>
            </a:r>
            <a:endParaRPr lang="en-US" altLang="zh-CN" dirty="0" smtClean="0"/>
          </a:p>
          <a:p>
            <a:pPr>
              <a:lnSpc>
                <a:spcPct val="170000"/>
              </a:lnSpc>
            </a:pPr>
            <a:r>
              <a:rPr lang="zh-CN" altLang="en-US" dirty="0" smtClean="0"/>
              <a:t>例如</a:t>
            </a:r>
            <a:r>
              <a:rPr lang="zh-CN" altLang="zh-CN" dirty="0" smtClean="0"/>
              <a:t>：</a:t>
            </a:r>
            <a:r>
              <a:rPr lang="en-US" altLang="zh-CN" dirty="0"/>
              <a:t>[-12 0 6 16 23 56 80 100 110 115</a:t>
            </a:r>
            <a:r>
              <a:rPr lang="en-US" altLang="zh-CN" dirty="0" smtClean="0"/>
              <a:t>]</a:t>
            </a:r>
          </a:p>
          <a:p>
            <a:pPr>
              <a:lnSpc>
                <a:spcPct val="170000"/>
              </a:lnSpc>
              <a:buFont typeface="Wingdings" panose="05000000000000000000" pitchFamily="2" charset="2"/>
              <a:buChar char="u"/>
            </a:pPr>
            <a:r>
              <a:rPr lang="zh-CN" altLang="zh-CN" dirty="0" smtClean="0"/>
              <a:t>要</a:t>
            </a:r>
            <a:r>
              <a:rPr lang="zh-CN" altLang="zh-CN" dirty="0"/>
              <a:t>查找数据</a:t>
            </a:r>
            <a:r>
              <a:rPr lang="en-US" altLang="zh-CN" dirty="0"/>
              <a:t>80</a:t>
            </a:r>
            <a:r>
              <a:rPr lang="zh-CN" altLang="zh-CN" dirty="0"/>
              <a:t>，查找过程如下：</a:t>
            </a:r>
          </a:p>
          <a:p>
            <a:pPr>
              <a:lnSpc>
                <a:spcPct val="170000"/>
              </a:lnSpc>
              <a:buFont typeface="Wingdings" panose="05000000000000000000" pitchFamily="2" charset="2"/>
              <a:buChar char="u"/>
            </a:pPr>
            <a:r>
              <a:rPr lang="zh-CN" altLang="zh-CN" dirty="0" smtClean="0"/>
              <a:t>第一</a:t>
            </a:r>
            <a:r>
              <a:rPr lang="zh-CN" altLang="zh-CN" dirty="0"/>
              <a:t>步：设</a:t>
            </a:r>
            <a:r>
              <a:rPr lang="en-US" altLang="zh-CN" dirty="0"/>
              <a:t>low</a:t>
            </a:r>
            <a:r>
              <a:rPr lang="zh-CN" altLang="zh-CN" dirty="0"/>
              <a:t>、</a:t>
            </a:r>
            <a:r>
              <a:rPr lang="en-US" altLang="zh-CN" dirty="0"/>
              <a:t>mid</a:t>
            </a:r>
            <a:r>
              <a:rPr lang="zh-CN" altLang="zh-CN" dirty="0"/>
              <a:t>和</a:t>
            </a:r>
            <a:r>
              <a:rPr lang="en-US" altLang="zh-CN" dirty="0"/>
              <a:t>high</a:t>
            </a:r>
            <a:r>
              <a:rPr lang="zh-CN" altLang="zh-CN" dirty="0"/>
              <a:t>三个变量</a:t>
            </a:r>
            <a:r>
              <a:rPr lang="zh-CN" altLang="zh-CN" dirty="0" smtClean="0"/>
              <a:t>，初始值</a:t>
            </a:r>
            <a:r>
              <a:rPr lang="zh-CN" altLang="zh-CN" dirty="0"/>
              <a:t>为</a:t>
            </a:r>
            <a:r>
              <a:rPr lang="en-US" altLang="zh-CN" dirty="0"/>
              <a:t>low=0</a:t>
            </a:r>
            <a:r>
              <a:rPr lang="zh-CN" altLang="zh-CN" dirty="0"/>
              <a:t>、</a:t>
            </a:r>
            <a:r>
              <a:rPr lang="en-US" altLang="zh-CN" dirty="0"/>
              <a:t>high=9</a:t>
            </a:r>
            <a:r>
              <a:rPr lang="zh-CN" altLang="zh-CN" dirty="0"/>
              <a:t>、</a:t>
            </a:r>
            <a:r>
              <a:rPr lang="en-US" altLang="zh-CN" dirty="0" smtClean="0"/>
              <a:t>mid=4</a:t>
            </a:r>
            <a:r>
              <a:rPr lang="zh-CN" altLang="en-US" dirty="0" smtClean="0"/>
              <a:t>；</a:t>
            </a:r>
            <a:r>
              <a:rPr lang="zh-CN" altLang="zh-CN" dirty="0" smtClean="0"/>
              <a:t>判断</a:t>
            </a:r>
            <a:r>
              <a:rPr lang="en-US" altLang="zh-CN" dirty="0"/>
              <a:t>mid</a:t>
            </a:r>
            <a:r>
              <a:rPr lang="zh-CN" altLang="zh-CN" dirty="0"/>
              <a:t>指示的数是否为所求，显然，</a:t>
            </a:r>
            <a:r>
              <a:rPr lang="en-US" altLang="zh-CN" dirty="0"/>
              <a:t>mid</a:t>
            </a:r>
            <a:r>
              <a:rPr lang="zh-CN" altLang="zh-CN" dirty="0"/>
              <a:t>指示的数是</a:t>
            </a:r>
            <a:r>
              <a:rPr lang="en-US" altLang="zh-CN" dirty="0" smtClean="0"/>
              <a:t>23&lt;80</a:t>
            </a:r>
            <a:r>
              <a:rPr lang="zh-CN" altLang="en-US" dirty="0" smtClean="0"/>
              <a:t>。</a:t>
            </a:r>
            <a:endParaRPr lang="zh-CN" altLang="zh-CN" dirty="0"/>
          </a:p>
          <a:p>
            <a:pPr>
              <a:lnSpc>
                <a:spcPct val="170000"/>
              </a:lnSpc>
              <a:buFont typeface="Wingdings" panose="05000000000000000000" pitchFamily="2" charset="2"/>
              <a:buChar char="u"/>
            </a:pPr>
            <a:r>
              <a:rPr lang="zh-CN" altLang="zh-CN" dirty="0" smtClean="0"/>
              <a:t>第二</a:t>
            </a:r>
            <a:r>
              <a:rPr lang="zh-CN" altLang="zh-CN" dirty="0"/>
              <a:t>步：确定新的查找区间</a:t>
            </a:r>
            <a:r>
              <a:rPr lang="zh-CN" altLang="zh-CN" dirty="0" smtClean="0"/>
              <a:t>。新</a:t>
            </a:r>
            <a:r>
              <a:rPr lang="zh-CN" altLang="zh-CN" dirty="0"/>
              <a:t>的查找区间为</a:t>
            </a:r>
            <a:r>
              <a:rPr lang="en-US" altLang="zh-CN" dirty="0"/>
              <a:t>[56  80  100  110  115]</a:t>
            </a:r>
            <a:r>
              <a:rPr lang="zh-CN" altLang="zh-CN" dirty="0" smtClean="0"/>
              <a:t>，</a:t>
            </a:r>
            <a:r>
              <a:rPr lang="zh-CN" altLang="en-US" dirty="0" smtClean="0"/>
              <a:t>重新设置</a:t>
            </a:r>
            <a:r>
              <a:rPr lang="en-US" altLang="zh-CN" dirty="0" smtClean="0"/>
              <a:t>low</a:t>
            </a:r>
            <a:r>
              <a:rPr lang="zh-CN" altLang="zh-CN" dirty="0"/>
              <a:t>、</a:t>
            </a:r>
            <a:r>
              <a:rPr lang="en-US" altLang="zh-CN" dirty="0"/>
              <a:t>mid</a:t>
            </a:r>
            <a:r>
              <a:rPr lang="zh-CN" altLang="zh-CN" dirty="0"/>
              <a:t>、</a:t>
            </a:r>
            <a:r>
              <a:rPr lang="en-US" altLang="zh-CN" dirty="0" smtClean="0"/>
              <a:t>high</a:t>
            </a:r>
            <a:r>
              <a:rPr lang="zh-CN" altLang="en-US" dirty="0" smtClean="0"/>
              <a:t>，</a:t>
            </a:r>
            <a:r>
              <a:rPr lang="en-US" altLang="zh-CN" dirty="0" smtClean="0"/>
              <a:t>high</a:t>
            </a:r>
            <a:r>
              <a:rPr lang="zh-CN" altLang="zh-CN" dirty="0" smtClean="0"/>
              <a:t>不变</a:t>
            </a:r>
            <a:r>
              <a:rPr lang="zh-CN" altLang="en-US" dirty="0" smtClean="0"/>
              <a:t>、</a:t>
            </a:r>
            <a:r>
              <a:rPr lang="en-US" altLang="zh-CN" dirty="0" smtClean="0"/>
              <a:t>low=mid+1</a:t>
            </a:r>
            <a:r>
              <a:rPr lang="zh-CN" altLang="zh-CN" dirty="0" smtClean="0"/>
              <a:t>、</a:t>
            </a:r>
            <a:r>
              <a:rPr lang="en-US" altLang="zh-CN" dirty="0" smtClean="0"/>
              <a:t>mid</a:t>
            </a:r>
            <a:r>
              <a:rPr lang="en-US" altLang="zh-CN" dirty="0"/>
              <a:t>=(low+high)/</a:t>
            </a:r>
            <a:r>
              <a:rPr lang="en-US" altLang="zh-CN" dirty="0" smtClean="0"/>
              <a:t>2</a:t>
            </a:r>
            <a:r>
              <a:rPr lang="zh-CN" altLang="en-US" dirty="0" smtClean="0"/>
              <a:t>；</a:t>
            </a:r>
            <a:endParaRPr lang="zh-CN" altLang="zh-CN" dirty="0"/>
          </a:p>
          <a:p>
            <a:pPr>
              <a:lnSpc>
                <a:spcPct val="170000"/>
              </a:lnSpc>
              <a:buFont typeface="Wingdings" panose="05000000000000000000" pitchFamily="2" charset="2"/>
              <a:buChar char="u"/>
            </a:pPr>
            <a:r>
              <a:rPr lang="zh-CN" altLang="zh-CN" dirty="0" smtClean="0"/>
              <a:t>第三</a:t>
            </a:r>
            <a:r>
              <a:rPr lang="zh-CN" altLang="zh-CN" dirty="0"/>
              <a:t>步</a:t>
            </a:r>
            <a:r>
              <a:rPr lang="zh-CN" altLang="zh-CN" dirty="0"/>
              <a:t>：继续查找</a:t>
            </a:r>
            <a:r>
              <a:rPr lang="zh-CN" altLang="zh-CN" dirty="0" smtClean="0"/>
              <a:t>。</a:t>
            </a:r>
            <a:r>
              <a:rPr lang="en-US" altLang="zh-CN" dirty="0" smtClean="0"/>
              <a:t>80&gt;100</a:t>
            </a:r>
            <a:r>
              <a:rPr lang="zh-CN" altLang="zh-CN" dirty="0" smtClean="0"/>
              <a:t>，新</a:t>
            </a:r>
            <a:r>
              <a:rPr lang="zh-CN" altLang="zh-CN" dirty="0"/>
              <a:t>的查找区间为</a:t>
            </a:r>
            <a:r>
              <a:rPr lang="en-US" altLang="zh-CN" dirty="0"/>
              <a:t>[56  80]</a:t>
            </a:r>
            <a:r>
              <a:rPr lang="zh-CN" altLang="zh-CN" dirty="0" smtClean="0"/>
              <a:t>，</a:t>
            </a:r>
            <a:r>
              <a:rPr lang="zh-CN" altLang="en-US" dirty="0" smtClean="0"/>
              <a:t>设置：</a:t>
            </a:r>
            <a:r>
              <a:rPr lang="en-US" altLang="zh-CN" dirty="0" smtClean="0"/>
              <a:t>low</a:t>
            </a:r>
            <a:r>
              <a:rPr lang="zh-CN" altLang="zh-CN" dirty="0"/>
              <a:t>不变，</a:t>
            </a:r>
            <a:r>
              <a:rPr lang="en-US" altLang="zh-CN" dirty="0"/>
              <a:t>mid</a:t>
            </a:r>
            <a:r>
              <a:rPr lang="zh-CN" altLang="zh-CN" dirty="0"/>
              <a:t>与</a:t>
            </a:r>
            <a:r>
              <a:rPr lang="en-US" altLang="zh-CN" dirty="0"/>
              <a:t>high</a:t>
            </a:r>
            <a:r>
              <a:rPr lang="zh-CN" altLang="zh-CN" dirty="0"/>
              <a:t>的值作相应修改</a:t>
            </a:r>
            <a:r>
              <a:rPr lang="zh-CN" altLang="zh-CN" dirty="0" smtClean="0"/>
              <a:t>。</a:t>
            </a:r>
            <a:endParaRPr lang="zh-CN" altLang="zh-CN" dirty="0"/>
          </a:p>
          <a:p>
            <a:pPr>
              <a:lnSpc>
                <a:spcPct val="170000"/>
              </a:lnSpc>
              <a:buFont typeface="Wingdings" panose="05000000000000000000" pitchFamily="2" charset="2"/>
              <a:buChar char="u"/>
            </a:pPr>
            <a:r>
              <a:rPr lang="zh-CN" altLang="zh-CN" dirty="0"/>
              <a:t>第四步</a:t>
            </a:r>
            <a:r>
              <a:rPr lang="zh-CN" altLang="zh-CN" dirty="0"/>
              <a:t>：继续</a:t>
            </a:r>
            <a:r>
              <a:rPr lang="zh-CN" altLang="zh-CN" dirty="0" smtClean="0"/>
              <a:t>查找</a:t>
            </a:r>
            <a:r>
              <a:rPr lang="zh-CN" altLang="zh-CN" dirty="0" smtClean="0"/>
              <a:t>，</a:t>
            </a:r>
            <a:r>
              <a:rPr lang="en-US" altLang="zh-CN" dirty="0"/>
              <a:t>80</a:t>
            </a:r>
            <a:r>
              <a:rPr lang="zh-CN" altLang="zh-CN" dirty="0"/>
              <a:t>大于</a:t>
            </a:r>
            <a:r>
              <a:rPr lang="en-US" altLang="zh-CN" dirty="0"/>
              <a:t>mid</a:t>
            </a:r>
            <a:r>
              <a:rPr lang="zh-CN" altLang="zh-CN" dirty="0"/>
              <a:t>指示的数</a:t>
            </a:r>
            <a:r>
              <a:rPr lang="en-US" altLang="zh-CN" dirty="0" smtClean="0"/>
              <a:t>56</a:t>
            </a:r>
            <a:r>
              <a:rPr lang="zh-CN" altLang="en-US" dirty="0" smtClean="0"/>
              <a:t>；</a:t>
            </a:r>
            <a:r>
              <a:rPr lang="zh-CN" altLang="zh-CN" dirty="0" smtClean="0"/>
              <a:t>确定</a:t>
            </a:r>
            <a:r>
              <a:rPr lang="zh-CN" altLang="zh-CN" dirty="0"/>
              <a:t>新的查找区间为</a:t>
            </a:r>
            <a:r>
              <a:rPr lang="en-US" altLang="zh-CN" dirty="0"/>
              <a:t>[80]</a:t>
            </a:r>
            <a:r>
              <a:rPr lang="zh-CN" altLang="zh-CN" dirty="0"/>
              <a:t>，此时，</a:t>
            </a:r>
            <a:r>
              <a:rPr lang="en-US" altLang="zh-CN" dirty="0"/>
              <a:t>low</a:t>
            </a:r>
            <a:r>
              <a:rPr lang="zh-CN" altLang="zh-CN" dirty="0"/>
              <a:t>与</a:t>
            </a:r>
            <a:r>
              <a:rPr lang="en-US" altLang="zh-CN" dirty="0"/>
              <a:t>high</a:t>
            </a:r>
            <a:r>
              <a:rPr lang="zh-CN" altLang="zh-CN" dirty="0"/>
              <a:t>都指向</a:t>
            </a:r>
            <a:r>
              <a:rPr lang="en-US" altLang="zh-CN" dirty="0"/>
              <a:t>80</a:t>
            </a:r>
            <a:r>
              <a:rPr lang="zh-CN" altLang="zh-CN" dirty="0"/>
              <a:t>，</a:t>
            </a:r>
            <a:r>
              <a:rPr lang="en-US" altLang="zh-CN" dirty="0"/>
              <a:t>mid</a:t>
            </a:r>
            <a:r>
              <a:rPr lang="zh-CN" altLang="zh-CN" dirty="0"/>
              <a:t>亦指向</a:t>
            </a:r>
            <a:r>
              <a:rPr lang="en-US" altLang="zh-CN" dirty="0"/>
              <a:t>80</a:t>
            </a:r>
            <a:r>
              <a:rPr lang="zh-CN" altLang="zh-CN" dirty="0"/>
              <a:t>，即找到了</a:t>
            </a:r>
            <a:r>
              <a:rPr lang="en-US" altLang="zh-CN" dirty="0"/>
              <a:t>80</a:t>
            </a:r>
            <a:r>
              <a:rPr lang="zh-CN" altLang="zh-CN" dirty="0" smtClean="0"/>
              <a:t>，查找</a:t>
            </a:r>
            <a:r>
              <a:rPr lang="zh-CN" altLang="zh-CN" dirty="0"/>
              <a:t>过程完成</a:t>
            </a:r>
            <a:endParaRPr lang="zh-CN" altLang="en-US" dirty="0"/>
          </a:p>
        </p:txBody>
      </p:sp>
    </p:spTree>
    <p:extLst>
      <p:ext uri="{BB962C8B-B14F-4D97-AF65-F5344CB8AC3E}">
        <p14:creationId xmlns:p14="http://schemas.microsoft.com/office/powerpoint/2010/main" val="36813642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539496" y="1328467"/>
            <a:ext cx="11048070" cy="4719822"/>
          </a:xfrm>
        </p:spPr>
        <p:txBody>
          <a:bodyPr/>
          <a:lstStyle/>
          <a:p>
            <a:endParaRPr lang="zh-CN" altLang="en-US" dirty="0"/>
          </a:p>
        </p:txBody>
      </p:sp>
      <p:sp>
        <p:nvSpPr>
          <p:cNvPr id="4" name="Rectangle 2"/>
          <p:cNvSpPr>
            <a:spLocks noChangeArrowheads="1"/>
          </p:cNvSpPr>
          <p:nvPr/>
        </p:nvSpPr>
        <p:spPr bwMode="auto">
          <a:xfrm>
            <a:off x="1337094" y="13284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547622934"/>
              </p:ext>
            </p:extLst>
          </p:nvPr>
        </p:nvGraphicFramePr>
        <p:xfrm>
          <a:off x="5796951" y="1413525"/>
          <a:ext cx="5657850" cy="3753698"/>
        </p:xfrm>
        <a:graphic>
          <a:graphicData uri="http://schemas.openxmlformats.org/presentationml/2006/ole">
            <mc:AlternateContent xmlns:mc="http://schemas.openxmlformats.org/markup-compatibility/2006">
              <mc:Choice xmlns:v="urn:schemas-microsoft-com:vml" Requires="v">
                <p:oleObj spid="_x0000_s8323" r:id="rId3" imgW="7755467" imgH="6423864" progId="Visio.Drawing.11">
                  <p:embed/>
                </p:oleObj>
              </mc:Choice>
              <mc:Fallback>
                <p:oleObj r:id="rId3" imgW="7755467" imgH="6423864"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951" y="1413525"/>
                        <a:ext cx="5657850" cy="3753698"/>
                      </a:xfrm>
                      <a:prstGeom prst="rect">
                        <a:avLst/>
                      </a:prstGeom>
                      <a:noFill/>
                      <a:extLst/>
                    </p:spPr>
                  </p:pic>
                </p:oleObj>
              </mc:Fallback>
            </mc:AlternateContent>
          </a:graphicData>
        </a:graphic>
      </p:graphicFrame>
    </p:spTree>
    <p:extLst>
      <p:ext uri="{BB962C8B-B14F-4D97-AF65-F5344CB8AC3E}">
        <p14:creationId xmlns:p14="http://schemas.microsoft.com/office/powerpoint/2010/main" val="35908554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539496" y="1259457"/>
            <a:ext cx="4929651" cy="4836238"/>
          </a:xfrm>
          <a:ln w="38100">
            <a:solidFill>
              <a:srgbClr val="FF0000"/>
            </a:solidFill>
          </a:ln>
        </p:spPr>
        <p:txBody>
          <a:bodyPr>
            <a:normAutofit fontScale="70000" lnSpcReduction="20000"/>
          </a:bodyPr>
          <a:lstStyle/>
          <a:p>
            <a:pPr marL="0" indent="0">
              <a:lnSpc>
                <a:spcPct val="170000"/>
              </a:lnSpc>
              <a:buNone/>
            </a:pPr>
            <a:r>
              <a:rPr lang="zh-CN" altLang="zh-CN" dirty="0"/>
              <a:t>源程序：</a:t>
            </a:r>
          </a:p>
          <a:p>
            <a:pPr marL="0" indent="0">
              <a:lnSpc>
                <a:spcPct val="170000"/>
              </a:lnSpc>
              <a:buNone/>
            </a:pPr>
            <a:r>
              <a:rPr lang="en-US" altLang="zh-CN" dirty="0"/>
              <a:t>#define M 10</a:t>
            </a:r>
            <a:endParaRPr lang="zh-CN" altLang="zh-CN" dirty="0"/>
          </a:p>
          <a:p>
            <a:pPr marL="0" indent="0">
              <a:lnSpc>
                <a:spcPct val="170000"/>
              </a:lnSpc>
              <a:buNone/>
            </a:pPr>
            <a:r>
              <a:rPr lang="en-US" altLang="zh-CN" dirty="0"/>
              <a:t>#include&lt;stdio</a:t>
            </a:r>
            <a:r>
              <a:rPr lang="zh-CN" altLang="zh-CN" dirty="0"/>
              <a:t>．</a:t>
            </a:r>
            <a:r>
              <a:rPr lang="en-US" altLang="zh-CN" dirty="0"/>
              <a:t>h&gt;</a:t>
            </a:r>
            <a:endParaRPr lang="zh-CN" altLang="zh-CN" dirty="0"/>
          </a:p>
          <a:p>
            <a:pPr marL="0" indent="0">
              <a:lnSpc>
                <a:spcPct val="170000"/>
              </a:lnSpc>
              <a:buNone/>
            </a:pPr>
            <a:r>
              <a:rPr lang="en-US" altLang="zh-CN" dirty="0"/>
              <a:t>main()</a:t>
            </a:r>
            <a:endParaRPr lang="zh-CN" altLang="zh-CN" dirty="0"/>
          </a:p>
          <a:p>
            <a:pPr marL="0" indent="0">
              <a:lnSpc>
                <a:spcPct val="170000"/>
              </a:lnSpc>
              <a:buNone/>
            </a:pPr>
            <a:r>
              <a:rPr lang="en-US" altLang="zh-CN" dirty="0" smtClean="0"/>
              <a:t>{</a:t>
            </a:r>
            <a:r>
              <a:rPr lang="en-US" altLang="zh-CN" dirty="0" err="1" smtClean="0"/>
              <a:t>int</a:t>
            </a:r>
            <a:r>
              <a:rPr lang="en-US" altLang="zh-CN" dirty="0" smtClean="0"/>
              <a:t> </a:t>
            </a:r>
            <a:r>
              <a:rPr lang="en-US" altLang="zh-CN" dirty="0"/>
              <a:t>a[M]={-</a:t>
            </a:r>
            <a:r>
              <a:rPr lang="en-US" altLang="zh-CN" dirty="0" smtClean="0"/>
              <a:t>12,0,6,16,23,56,80,100,110,115};</a:t>
            </a:r>
            <a:endParaRPr lang="zh-CN" altLang="zh-CN" dirty="0"/>
          </a:p>
          <a:p>
            <a:pPr marL="0" indent="0">
              <a:lnSpc>
                <a:spcPct val="170000"/>
              </a:lnSpc>
              <a:buNone/>
            </a:pPr>
            <a:r>
              <a:rPr lang="en-US" altLang="zh-CN" dirty="0" smtClean="0"/>
              <a:t> </a:t>
            </a:r>
            <a:r>
              <a:rPr lang="en-US" altLang="zh-CN" dirty="0" err="1" smtClean="0"/>
              <a:t>int</a:t>
            </a:r>
            <a:r>
              <a:rPr lang="en-US" altLang="zh-CN" dirty="0" smtClean="0"/>
              <a:t> </a:t>
            </a:r>
            <a:r>
              <a:rPr lang="en-US" altLang="zh-CN" dirty="0"/>
              <a:t>n,low,mid,high,found;</a:t>
            </a:r>
            <a:endParaRPr lang="zh-CN" altLang="zh-CN" dirty="0"/>
          </a:p>
          <a:p>
            <a:pPr marL="0" indent="0">
              <a:lnSpc>
                <a:spcPct val="170000"/>
              </a:lnSpc>
              <a:buNone/>
            </a:pPr>
            <a:r>
              <a:rPr lang="en-US" altLang="zh-CN" dirty="0" smtClean="0"/>
              <a:t> low=0</a:t>
            </a:r>
            <a:r>
              <a:rPr lang="en-US" altLang="zh-CN" dirty="0"/>
              <a:t>;</a:t>
            </a:r>
            <a:endParaRPr lang="zh-CN" altLang="zh-CN" dirty="0"/>
          </a:p>
          <a:p>
            <a:pPr marL="0" indent="0">
              <a:lnSpc>
                <a:spcPct val="170000"/>
              </a:lnSpc>
              <a:buNone/>
            </a:pPr>
            <a:r>
              <a:rPr lang="en-US" altLang="zh-CN" dirty="0" smtClean="0"/>
              <a:t> high=M-1</a:t>
            </a:r>
            <a:r>
              <a:rPr lang="en-US" altLang="zh-CN" dirty="0"/>
              <a:t>;</a:t>
            </a:r>
            <a:endParaRPr lang="zh-CN" altLang="zh-CN" dirty="0"/>
          </a:p>
          <a:p>
            <a:pPr marL="0" indent="0">
              <a:lnSpc>
                <a:spcPct val="170000"/>
              </a:lnSpc>
              <a:buNone/>
            </a:pPr>
            <a:r>
              <a:rPr lang="en-US" altLang="zh-CN" dirty="0" smtClean="0"/>
              <a:t> found=0</a:t>
            </a:r>
            <a:r>
              <a:rPr lang="en-US" altLang="zh-CN" dirty="0"/>
              <a:t>;</a:t>
            </a:r>
            <a:endParaRPr lang="zh-CN" altLang="zh-CN" dirty="0"/>
          </a:p>
          <a:p>
            <a:pPr marL="0" indent="0">
              <a:lnSpc>
                <a:spcPct val="170000"/>
              </a:lnSpc>
              <a:buNone/>
            </a:pPr>
            <a:r>
              <a:rPr lang="en-US" altLang="zh-CN" dirty="0" smtClean="0"/>
              <a:t> </a:t>
            </a:r>
            <a:r>
              <a:rPr lang="en-US" altLang="zh-CN" dirty="0" err="1" smtClean="0"/>
              <a:t>printf</a:t>
            </a:r>
            <a:r>
              <a:rPr lang="en-US" altLang="zh-CN" dirty="0"/>
              <a:t>("</a:t>
            </a:r>
            <a:r>
              <a:rPr lang="zh-CN" altLang="zh-CN" dirty="0"/>
              <a:t>输入要查找的数：</a:t>
            </a:r>
            <a:r>
              <a:rPr lang="en-US" altLang="zh-CN" dirty="0"/>
              <a:t>");</a:t>
            </a:r>
            <a:endParaRPr lang="zh-CN" altLang="zh-CN" dirty="0"/>
          </a:p>
          <a:p>
            <a:pPr marL="0" indent="0">
              <a:lnSpc>
                <a:spcPct val="170000"/>
              </a:lnSpc>
              <a:buNone/>
            </a:pPr>
            <a:r>
              <a:rPr lang="en-US" altLang="zh-CN" dirty="0" smtClean="0"/>
              <a:t> </a:t>
            </a:r>
            <a:r>
              <a:rPr lang="en-US" altLang="zh-CN" dirty="0" err="1" smtClean="0"/>
              <a:t>scanf</a:t>
            </a:r>
            <a:r>
              <a:rPr lang="en-US" altLang="zh-CN" dirty="0"/>
              <a:t>("%d",&amp;n); </a:t>
            </a:r>
            <a:r>
              <a:rPr lang="en-US" altLang="zh-CN" dirty="0" smtClean="0"/>
              <a:t>     /*</a:t>
            </a:r>
            <a:r>
              <a:rPr lang="zh-CN" altLang="zh-CN" dirty="0"/>
              <a:t>输入待查找的数</a:t>
            </a:r>
            <a:r>
              <a:rPr lang="en-US" altLang="zh-CN" dirty="0" smtClean="0"/>
              <a:t>*/</a:t>
            </a:r>
            <a:endParaRPr lang="zh-CN" altLang="zh-CN" dirty="0"/>
          </a:p>
        </p:txBody>
      </p:sp>
      <p:sp>
        <p:nvSpPr>
          <p:cNvPr id="4" name="文本占位符 2"/>
          <p:cNvSpPr txBox="1">
            <a:spLocks/>
          </p:cNvSpPr>
          <p:nvPr/>
        </p:nvSpPr>
        <p:spPr>
          <a:xfrm>
            <a:off x="6133381" y="1259457"/>
            <a:ext cx="5388636" cy="4836238"/>
          </a:xfrm>
          <a:prstGeom prst="rect">
            <a:avLst/>
          </a:prstGeom>
          <a:ln w="38100">
            <a:solidFill>
              <a:srgbClr val="FF0000"/>
            </a:solidFill>
          </a:ln>
        </p:spPr>
        <p:txBody>
          <a:bodyPr vert="horz" lIns="91440" tIns="45720" rIns="91440" bIns="45720" rtlCol="0">
            <a:noAutofit/>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None/>
            </a:pPr>
            <a:r>
              <a:rPr lang="en-US" altLang="zh-CN" sz="1400" dirty="0" smtClean="0"/>
              <a:t>while(low&lt;=high)</a:t>
            </a:r>
          </a:p>
          <a:p>
            <a:pPr marL="0" indent="0">
              <a:buNone/>
            </a:pPr>
            <a:r>
              <a:rPr lang="en-US" altLang="zh-CN" sz="1400" dirty="0" smtClean="0"/>
              <a:t>{</a:t>
            </a:r>
          </a:p>
          <a:p>
            <a:pPr marL="0" indent="0">
              <a:buNone/>
            </a:pPr>
            <a:r>
              <a:rPr lang="en-US" altLang="zh-CN" sz="1400" dirty="0" smtClean="0"/>
              <a:t>    mid=(</a:t>
            </a:r>
            <a:r>
              <a:rPr lang="en-US" altLang="zh-CN" sz="1400" dirty="0" err="1" smtClean="0"/>
              <a:t>low+high</a:t>
            </a:r>
            <a:r>
              <a:rPr lang="en-US" altLang="zh-CN" sz="1400" dirty="0" smtClean="0"/>
              <a:t>)/2;                 /*</a:t>
            </a:r>
            <a:r>
              <a:rPr lang="zh-CN" altLang="en-US" sz="1400" dirty="0" smtClean="0"/>
              <a:t>计算中间下标*</a:t>
            </a:r>
            <a:r>
              <a:rPr lang="en-US" altLang="zh-CN" sz="1400" dirty="0" smtClean="0"/>
              <a:t>/</a:t>
            </a:r>
            <a:endParaRPr lang="zh-CN" altLang="en-US" sz="1400" dirty="0" smtClean="0"/>
          </a:p>
          <a:p>
            <a:pPr marL="0" indent="0">
              <a:buNone/>
            </a:pPr>
            <a:r>
              <a:rPr lang="zh-CN" altLang="en-US" sz="1400" dirty="0" smtClean="0"/>
              <a:t>    </a:t>
            </a:r>
            <a:r>
              <a:rPr lang="en-US" altLang="zh-CN" sz="1400" dirty="0" smtClean="0"/>
              <a:t>if(n==a[mid])</a:t>
            </a:r>
          </a:p>
          <a:p>
            <a:pPr marL="0" indent="0">
              <a:buNone/>
            </a:pPr>
            <a:r>
              <a:rPr lang="en-US" altLang="zh-CN" sz="1400" dirty="0" smtClean="0"/>
              <a:t>       {found=1;break;}              /*</a:t>
            </a:r>
            <a:r>
              <a:rPr lang="zh-CN" altLang="en-US" sz="1400" dirty="0" smtClean="0"/>
              <a:t>找到，结束循环*</a:t>
            </a:r>
            <a:r>
              <a:rPr lang="en-US" altLang="zh-CN" sz="1400" dirty="0" smtClean="0"/>
              <a:t>/</a:t>
            </a:r>
            <a:endParaRPr lang="zh-CN" altLang="en-US" sz="1400" dirty="0" smtClean="0"/>
          </a:p>
          <a:p>
            <a:pPr marL="0" indent="0">
              <a:buNone/>
            </a:pPr>
            <a:r>
              <a:rPr lang="zh-CN" altLang="en-US" sz="1400" dirty="0" smtClean="0"/>
              <a:t>    </a:t>
            </a:r>
            <a:r>
              <a:rPr lang="en-US" altLang="zh-CN" sz="1400" dirty="0" smtClean="0"/>
              <a:t>else if(n&gt;a[mid]) </a:t>
            </a:r>
          </a:p>
          <a:p>
            <a:pPr marL="0" indent="0">
              <a:buNone/>
            </a:pPr>
            <a:r>
              <a:rPr lang="en-US" altLang="zh-CN" sz="1400" dirty="0"/>
              <a:t> </a:t>
            </a:r>
            <a:r>
              <a:rPr lang="en-US" altLang="zh-CN" sz="1400" dirty="0" smtClean="0"/>
              <a:t>      low=mid+1;              /*</a:t>
            </a:r>
            <a:r>
              <a:rPr lang="zh-CN" altLang="en-US" sz="1400" dirty="0" smtClean="0"/>
              <a:t>考察</a:t>
            </a:r>
            <a:r>
              <a:rPr lang="en-US" altLang="zh-CN" sz="1400" dirty="0" smtClean="0"/>
              <a:t>n</a:t>
            </a:r>
            <a:r>
              <a:rPr lang="zh-CN" altLang="en-US" sz="1400" dirty="0" smtClean="0"/>
              <a:t>在数组的哪一半*</a:t>
            </a:r>
            <a:r>
              <a:rPr lang="en-US" altLang="zh-CN" sz="1400" dirty="0" smtClean="0"/>
              <a:t>/</a:t>
            </a:r>
            <a:endParaRPr lang="zh-CN" altLang="en-US" sz="1400" dirty="0" smtClean="0"/>
          </a:p>
          <a:p>
            <a:pPr marL="0" indent="0">
              <a:buNone/>
            </a:pPr>
            <a:r>
              <a:rPr lang="zh-CN" altLang="en-US" sz="1400" dirty="0" smtClean="0"/>
              <a:t>    </a:t>
            </a:r>
            <a:r>
              <a:rPr lang="en-US" altLang="zh-CN" sz="1400" dirty="0" smtClean="0"/>
              <a:t>else </a:t>
            </a:r>
          </a:p>
          <a:p>
            <a:pPr marL="0" indent="0">
              <a:buNone/>
            </a:pPr>
            <a:r>
              <a:rPr lang="en-US" altLang="zh-CN" sz="1400" dirty="0"/>
              <a:t> </a:t>
            </a:r>
            <a:r>
              <a:rPr lang="en-US" altLang="zh-CN" sz="1400" dirty="0" smtClean="0"/>
              <a:t>       high=mid-1;                /*</a:t>
            </a:r>
            <a:r>
              <a:rPr lang="zh-CN" altLang="en-US" sz="1400" dirty="0" smtClean="0"/>
              <a:t>缩小查找范围*</a:t>
            </a:r>
            <a:r>
              <a:rPr lang="en-US" altLang="zh-CN" sz="1400" dirty="0" smtClean="0"/>
              <a:t>/</a:t>
            </a:r>
            <a:endParaRPr lang="zh-CN" altLang="en-US" sz="1400" dirty="0" smtClean="0"/>
          </a:p>
          <a:p>
            <a:pPr marL="0" indent="0">
              <a:buNone/>
            </a:pPr>
            <a:r>
              <a:rPr lang="zh-CN" altLang="en-US" sz="1400" dirty="0" smtClean="0"/>
              <a:t> </a:t>
            </a:r>
            <a:r>
              <a:rPr lang="en-US" altLang="zh-CN" sz="1400" dirty="0" smtClean="0"/>
              <a:t>}</a:t>
            </a:r>
            <a:endParaRPr lang="zh-CN" altLang="en-US" sz="1400" dirty="0" smtClean="0"/>
          </a:p>
          <a:p>
            <a:pPr marL="0" indent="0">
              <a:buNone/>
            </a:pPr>
            <a:r>
              <a:rPr lang="en-US" altLang="zh-CN" sz="1400" dirty="0" smtClean="0"/>
              <a:t>if(found==1)</a:t>
            </a:r>
          </a:p>
          <a:p>
            <a:pPr marL="0" indent="0">
              <a:buNone/>
            </a:pPr>
            <a:r>
              <a:rPr lang="en-US" altLang="zh-CN" sz="1400" dirty="0" smtClean="0"/>
              <a:t>    </a:t>
            </a:r>
            <a:r>
              <a:rPr lang="en-US" altLang="zh-CN" sz="1400" dirty="0" err="1" smtClean="0"/>
              <a:t>printf</a:t>
            </a:r>
            <a:r>
              <a:rPr lang="en-US" altLang="zh-CN" sz="1400" dirty="0" smtClean="0"/>
              <a:t>("The index </a:t>
            </a:r>
            <a:r>
              <a:rPr lang="en-US" altLang="zh-CN" sz="1400" dirty="0" err="1" smtClean="0"/>
              <a:t>of%d</a:t>
            </a:r>
            <a:r>
              <a:rPr lang="en-US" altLang="zh-CN" sz="1400" dirty="0" smtClean="0"/>
              <a:t>  </a:t>
            </a:r>
            <a:r>
              <a:rPr lang="en-US" altLang="zh-CN" sz="1400" dirty="0" err="1" smtClean="0"/>
              <a:t>is%d</a:t>
            </a:r>
            <a:r>
              <a:rPr lang="en-US" altLang="zh-CN" sz="1400" dirty="0" smtClean="0"/>
              <a:t>\n",</a:t>
            </a:r>
            <a:r>
              <a:rPr lang="en-US" altLang="zh-CN" sz="1400" dirty="0" err="1" smtClean="0"/>
              <a:t>n,mid</a:t>
            </a:r>
            <a:r>
              <a:rPr lang="en-US" altLang="zh-CN" sz="1400" dirty="0" smtClean="0"/>
              <a:t>);</a:t>
            </a:r>
          </a:p>
          <a:p>
            <a:pPr marL="0" indent="0">
              <a:buNone/>
            </a:pPr>
            <a:r>
              <a:rPr lang="en-US" altLang="zh-CN" sz="1400" dirty="0" smtClean="0"/>
              <a:t>else </a:t>
            </a:r>
          </a:p>
          <a:p>
            <a:pPr marL="0" indent="0">
              <a:buNone/>
            </a:pPr>
            <a:r>
              <a:rPr lang="en-US" altLang="zh-CN" sz="1400" dirty="0" smtClean="0"/>
              <a:t>    </a:t>
            </a:r>
            <a:r>
              <a:rPr lang="en-US" altLang="zh-CN" sz="1400" dirty="0" err="1" smtClean="0"/>
              <a:t>printf</a:t>
            </a:r>
            <a:r>
              <a:rPr lang="en-US" altLang="zh-CN" sz="1400" dirty="0" smtClean="0"/>
              <a:t>("There is </a:t>
            </a:r>
            <a:r>
              <a:rPr lang="en-US" altLang="zh-CN" sz="1400" dirty="0" err="1" smtClean="0"/>
              <a:t>not%d</a:t>
            </a:r>
            <a:r>
              <a:rPr lang="en-US" altLang="zh-CN" sz="1400" dirty="0" smtClean="0"/>
              <a:t>\</a:t>
            </a:r>
            <a:r>
              <a:rPr lang="en-US" altLang="zh-CN" sz="1400" dirty="0" err="1" smtClean="0"/>
              <a:t>n",n</a:t>
            </a:r>
            <a:r>
              <a:rPr lang="en-US" altLang="zh-CN" sz="1400" dirty="0" smtClean="0"/>
              <a:t>);</a:t>
            </a:r>
          </a:p>
          <a:p>
            <a:pPr marL="0" indent="0">
              <a:buNone/>
            </a:pPr>
            <a:r>
              <a:rPr lang="en-US" altLang="zh-CN" sz="1400" dirty="0" smtClean="0"/>
              <a:t>}</a:t>
            </a:r>
          </a:p>
          <a:p>
            <a:pPr marL="0" indent="0">
              <a:buNone/>
            </a:pPr>
            <a:endParaRPr lang="en-US" altLang="zh-CN" sz="1400" dirty="0"/>
          </a:p>
        </p:txBody>
      </p:sp>
    </p:spTree>
    <p:extLst>
      <p:ext uri="{BB962C8B-B14F-4D97-AF65-F5344CB8AC3E}">
        <p14:creationId xmlns:p14="http://schemas.microsoft.com/office/powerpoint/2010/main" val="39271295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latin typeface="Calibri" panose="020F0502020204030204" pitchFamily="34" charset="0"/>
                <a:ea typeface="宋体" panose="02010600030101010101" pitchFamily="2" charset="-122"/>
                <a:cs typeface="Times New Roman" panose="02020603050405020304" pitchFamily="18" charset="0"/>
              </a:rPr>
              <a:t>6.3  </a:t>
            </a:r>
            <a:r>
              <a:rPr lang="zh-CN" altLang="en-US" b="1" dirty="0">
                <a:latin typeface="Calibri" panose="020F0502020204030204" pitchFamily="34" charset="0"/>
                <a:ea typeface="宋体" panose="02010600030101010101" pitchFamily="2" charset="-122"/>
                <a:cs typeface="Times New Roman" panose="02020603050405020304" pitchFamily="18" charset="0"/>
              </a:rPr>
              <a:t>字符</a:t>
            </a:r>
            <a:r>
              <a:rPr lang="zh-CN" altLang="en-US" b="1" dirty="0" smtClean="0">
                <a:latin typeface="Calibri" panose="020F0502020204030204" pitchFamily="34" charset="0"/>
                <a:ea typeface="宋体" panose="02010600030101010101" pitchFamily="2" charset="-122"/>
                <a:cs typeface="Times New Roman" panose="02020603050405020304" pitchFamily="18" charset="0"/>
              </a:rPr>
              <a:t>数组</a:t>
            </a:r>
            <a:endParaRPr lang="zh-CN" altLang="en-US" dirty="0"/>
          </a:p>
        </p:txBody>
      </p:sp>
      <p:sp>
        <p:nvSpPr>
          <p:cNvPr id="3" name="内容占位符 2"/>
          <p:cNvSpPr>
            <a:spLocks noGrp="1"/>
          </p:cNvSpPr>
          <p:nvPr>
            <p:ph sz="quarter" idx="10"/>
          </p:nvPr>
        </p:nvSpPr>
        <p:spPr>
          <a:xfrm>
            <a:off x="539496" y="1302589"/>
            <a:ext cx="11193880" cy="4793105"/>
          </a:xfrm>
        </p:spPr>
        <p:txBody>
          <a:bodyPr>
            <a:noAutofit/>
          </a:bodyPr>
          <a:lstStyle/>
          <a:p>
            <a:pPr marL="180975" lvl="0" indent="-180975" eaLnBrk="0" fontAlgn="base" hangingPunct="0">
              <a:spcBef>
                <a:spcPct val="0"/>
              </a:spcBef>
              <a:spcAft>
                <a:spcPct val="0"/>
              </a:spcAft>
              <a:buSzPct val="80000"/>
            </a:pPr>
            <a:r>
              <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字符型数据是以字符的</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ASCII</a:t>
            </a:r>
            <a:r>
              <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代码存储在内存单元中的，一般占一个字节</a:t>
            </a:r>
            <a:r>
              <a:rPr lang="zh-CN" altLang="en-US"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a:t>
            </a:r>
            <a:endParaRPr lang="en-US" altLang="zh-CN"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a:p>
            <a:pPr marL="180975" lvl="0" indent="-180975" eaLnBrk="0" fontAlgn="base" hangingPunct="0">
              <a:spcBef>
                <a:spcPct val="0"/>
              </a:spcBef>
              <a:spcAft>
                <a:spcPct val="0"/>
              </a:spcAft>
              <a:buSzPct val="80000"/>
            </a:pPr>
            <a:r>
              <a:rPr lang="en-US" altLang="zh-CN"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C</a:t>
            </a:r>
            <a:r>
              <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语言中没有字符串类型，也没有字符串变量，字符串是存放在字符型数组中的。</a:t>
            </a:r>
            <a:endParaRPr lang="zh-CN" altLang="en-US" sz="1800" b="1" dirty="0">
              <a:solidFill>
                <a:srgbClr val="4F81BD"/>
              </a:solidFill>
              <a:latin typeface="幼圆" panose="02010509060101010101" pitchFamily="49" charset="-122"/>
              <a:ea typeface="幼圆" panose="02010509060101010101" pitchFamily="49" charset="-122"/>
              <a:cs typeface="Times New Roman" panose="02020603050405020304" pitchFamily="18" charset="0"/>
            </a:endParaRPr>
          </a:p>
          <a:p>
            <a:pPr marL="0" lvl="0" indent="0" eaLnBrk="0" fontAlgn="base" hangingPunct="0">
              <a:spcBef>
                <a:spcPct val="0"/>
              </a:spcBef>
              <a:spcAft>
                <a:spcPct val="0"/>
              </a:spcAft>
              <a:buClrTx/>
              <a:buSzTx/>
              <a:buNone/>
            </a:pPr>
            <a:r>
              <a:rPr lang="en-US" altLang="zh-CN" sz="1800" b="1" dirty="0">
                <a:solidFill>
                  <a:schemeClr val="tx1"/>
                </a:solidFill>
                <a:latin typeface="幼圆" panose="02010509060101010101" pitchFamily="49" charset="-122"/>
                <a:ea typeface="幼圆" panose="02010509060101010101" pitchFamily="49" charset="-122"/>
                <a:cs typeface="Times New Roman" panose="02020603050405020304" pitchFamily="18" charset="0"/>
              </a:rPr>
              <a:t>6.3.1 </a:t>
            </a:r>
            <a:r>
              <a:rPr lang="en-US" altLang="zh-CN" sz="1800" b="1"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 </a:t>
            </a:r>
            <a:r>
              <a:rPr lang="zh-CN" altLang="en-US" sz="1800" b="1" dirty="0">
                <a:solidFill>
                  <a:schemeClr val="tx1"/>
                </a:solidFill>
                <a:latin typeface="幼圆" panose="02010509060101010101" pitchFamily="49" charset="-122"/>
                <a:ea typeface="幼圆" panose="02010509060101010101" pitchFamily="49" charset="-122"/>
                <a:cs typeface="Times New Roman" panose="02020603050405020304" pitchFamily="18" charset="0"/>
              </a:rPr>
              <a:t>字符数组的定义</a:t>
            </a:r>
            <a:endParaRPr lang="zh-CN" altLang="en-US" sz="1800" b="1" dirty="0">
              <a:solidFill>
                <a:srgbClr val="4F81BD"/>
              </a:solidFill>
              <a:latin typeface="幼圆" panose="02010509060101010101" pitchFamily="49" charset="-122"/>
              <a:ea typeface="幼圆" panose="02010509060101010101" pitchFamily="49" charset="-122"/>
              <a:cs typeface="Times New Roman" panose="02020603050405020304" pitchFamily="18" charset="0"/>
            </a:endParaRPr>
          </a:p>
          <a:p>
            <a:pPr marL="180975" indent="-180975" eaLnBrk="0" fontAlgn="base" hangingPunct="0">
              <a:spcBef>
                <a:spcPct val="0"/>
              </a:spcBef>
              <a:spcAft>
                <a:spcPct val="0"/>
              </a:spcAft>
              <a:buSzPct val="80000"/>
            </a:pPr>
            <a:r>
              <a:rPr lang="zh-CN" altLang="en-US"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用来</a:t>
            </a:r>
            <a:r>
              <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存放字符数据的数组是字符数组。在字符数组中的一个元素内存放一个字符。</a:t>
            </a:r>
          </a:p>
          <a:p>
            <a:pPr marL="180975" lvl="0" indent="-180975" eaLnBrk="0" fontAlgn="base" hangingPunct="0">
              <a:spcBef>
                <a:spcPct val="0"/>
              </a:spcBef>
              <a:spcAft>
                <a:spcPct val="0"/>
              </a:spcAft>
              <a:buSzPct val="80000"/>
            </a:pPr>
            <a:r>
              <a:rPr lang="zh-CN" altLang="en-US"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定义字符</a:t>
            </a:r>
            <a:r>
              <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数组的方法与定义数值型数组的方法类似。例如：</a:t>
            </a:r>
          </a:p>
          <a:p>
            <a:pPr marL="0" lvl="0" indent="269875" eaLnBrk="0" fontAlgn="base" hangingPunct="0">
              <a:spcBef>
                <a:spcPct val="0"/>
              </a:spcBef>
              <a:spcAft>
                <a:spcPct val="0"/>
              </a:spcAft>
              <a:buClrTx/>
              <a:buSzTx/>
              <a:buNone/>
            </a:pP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char c[10</a:t>
            </a:r>
            <a:r>
              <a:rPr lang="en-US" altLang="zh-CN"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a:t>
            </a:r>
          </a:p>
          <a:p>
            <a:pPr marL="0" lvl="0" indent="269875" eaLnBrk="0" fontAlgn="base" hangingPunct="0">
              <a:spcBef>
                <a:spcPct val="0"/>
              </a:spcBef>
              <a:spcAft>
                <a:spcPct val="0"/>
              </a:spcAft>
              <a:buClrTx/>
              <a:buSzTx/>
              <a:buNone/>
            </a:pPr>
            <a:r>
              <a:rPr lang="en-US" altLang="zh-CN"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c[0</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8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I´;c</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[1]= ´´;c[2]= ´</a:t>
            </a:r>
            <a:r>
              <a:rPr lang="en-US" altLang="zh-CN" sz="18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a´;c</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[3]= ´</a:t>
            </a:r>
            <a:r>
              <a:rPr lang="en-US" altLang="zh-CN" sz="18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m´;c</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[4]= ´´;c[5]= ´</a:t>
            </a:r>
            <a:r>
              <a:rPr lang="en-US" altLang="zh-CN" sz="18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h´;c</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[6]= ´</a:t>
            </a:r>
            <a:r>
              <a:rPr lang="en-US" altLang="zh-CN" sz="18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a´;c</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[7]= ´p´;</a:t>
            </a:r>
            <a:endParaRPr lang="en-US" altLang="zh-CN" sz="1800" dirty="0">
              <a:solidFill>
                <a:schemeClr val="tx1"/>
              </a:solidFill>
              <a:latin typeface="幼圆" panose="02010509060101010101" pitchFamily="49" charset="-122"/>
              <a:ea typeface="幼圆" panose="02010509060101010101" pitchFamily="49" charset="-122"/>
            </a:endParaRPr>
          </a:p>
          <a:p>
            <a:pPr marL="0" lvl="0" indent="269875" eaLnBrk="0" fontAlgn="base" hangingPunct="0">
              <a:spcBef>
                <a:spcPct val="0"/>
              </a:spcBef>
              <a:spcAft>
                <a:spcPct val="0"/>
              </a:spcAft>
              <a:buClrTx/>
              <a:buSzTx/>
              <a:buNone/>
            </a:pP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c[8]=´</a:t>
            </a:r>
            <a:r>
              <a:rPr lang="en-US" altLang="zh-CN" sz="18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p´;c</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[9]= ´y´;</a:t>
            </a:r>
            <a:endParaRPr lang="en-US" altLang="zh-CN" sz="1800" dirty="0">
              <a:solidFill>
                <a:schemeClr val="tx1"/>
              </a:solidFill>
              <a:latin typeface="幼圆" panose="02010509060101010101" pitchFamily="49" charset="-122"/>
              <a:ea typeface="幼圆" panose="02010509060101010101" pitchFamily="49" charset="-122"/>
            </a:endParaRPr>
          </a:p>
          <a:p>
            <a:pPr marL="180975" lvl="0" indent="-180975" eaLnBrk="0" fontAlgn="base" hangingPunct="0">
              <a:spcBef>
                <a:spcPct val="0"/>
              </a:spcBef>
              <a:spcAft>
                <a:spcPct val="0"/>
              </a:spcAft>
              <a:buSzPct val="80000"/>
            </a:pPr>
            <a:r>
              <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以上定义了一个字符数组</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c</a:t>
            </a:r>
            <a:r>
              <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，包含</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10</a:t>
            </a:r>
            <a:r>
              <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个元素。赋值以后数组的状态如下所示。</a:t>
            </a:r>
            <a:endParaRPr lang="zh-CN" altLang="en-US" sz="1800" dirty="0">
              <a:solidFill>
                <a:schemeClr val="tx1"/>
              </a:solidFill>
              <a:latin typeface="幼圆" panose="02010509060101010101" pitchFamily="49" charset="-122"/>
              <a:ea typeface="幼圆" panose="02010509060101010101" pitchFamily="49" charset="-122"/>
            </a:endParaRPr>
          </a:p>
          <a:p>
            <a:endParaRPr lang="zh-CN" altLang="en-US" sz="1800" dirty="0">
              <a:latin typeface="幼圆" panose="02010509060101010101" pitchFamily="49" charset="-122"/>
              <a:ea typeface="幼圆" panose="02010509060101010101" pitchFamily="49"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2767735801"/>
              </p:ext>
            </p:extLst>
          </p:nvPr>
        </p:nvGraphicFramePr>
        <p:xfrm>
          <a:off x="5027846" y="5184475"/>
          <a:ext cx="6298636" cy="388189"/>
        </p:xfrm>
        <a:graphic>
          <a:graphicData uri="http://schemas.openxmlformats.org/drawingml/2006/table">
            <a:tbl>
              <a:tblPr firstRow="1" firstCol="1" bandRow="1">
                <a:tableStyleId>{5C22544A-7EE6-4342-B048-85BDC9FD1C3A}</a:tableStyleId>
              </a:tblPr>
              <a:tblGrid>
                <a:gridCol w="629282">
                  <a:extLst>
                    <a:ext uri="{9D8B030D-6E8A-4147-A177-3AD203B41FA5}">
                      <a16:colId xmlns:a16="http://schemas.microsoft.com/office/drawing/2014/main" val="3129194646"/>
                    </a:ext>
                  </a:extLst>
                </a:gridCol>
                <a:gridCol w="630009">
                  <a:extLst>
                    <a:ext uri="{9D8B030D-6E8A-4147-A177-3AD203B41FA5}">
                      <a16:colId xmlns:a16="http://schemas.microsoft.com/office/drawing/2014/main" val="3764479426"/>
                    </a:ext>
                  </a:extLst>
                </a:gridCol>
                <a:gridCol w="630009">
                  <a:extLst>
                    <a:ext uri="{9D8B030D-6E8A-4147-A177-3AD203B41FA5}">
                      <a16:colId xmlns:a16="http://schemas.microsoft.com/office/drawing/2014/main" val="2934718545"/>
                    </a:ext>
                  </a:extLst>
                </a:gridCol>
                <a:gridCol w="630009">
                  <a:extLst>
                    <a:ext uri="{9D8B030D-6E8A-4147-A177-3AD203B41FA5}">
                      <a16:colId xmlns:a16="http://schemas.microsoft.com/office/drawing/2014/main" val="1801234627"/>
                    </a:ext>
                  </a:extLst>
                </a:gridCol>
                <a:gridCol w="630009">
                  <a:extLst>
                    <a:ext uri="{9D8B030D-6E8A-4147-A177-3AD203B41FA5}">
                      <a16:colId xmlns:a16="http://schemas.microsoft.com/office/drawing/2014/main" val="2285865721"/>
                    </a:ext>
                  </a:extLst>
                </a:gridCol>
                <a:gridCol w="629282">
                  <a:extLst>
                    <a:ext uri="{9D8B030D-6E8A-4147-A177-3AD203B41FA5}">
                      <a16:colId xmlns:a16="http://schemas.microsoft.com/office/drawing/2014/main" val="481901153"/>
                    </a:ext>
                  </a:extLst>
                </a:gridCol>
                <a:gridCol w="630009">
                  <a:extLst>
                    <a:ext uri="{9D8B030D-6E8A-4147-A177-3AD203B41FA5}">
                      <a16:colId xmlns:a16="http://schemas.microsoft.com/office/drawing/2014/main" val="2955297842"/>
                    </a:ext>
                  </a:extLst>
                </a:gridCol>
                <a:gridCol w="630009">
                  <a:extLst>
                    <a:ext uri="{9D8B030D-6E8A-4147-A177-3AD203B41FA5}">
                      <a16:colId xmlns:a16="http://schemas.microsoft.com/office/drawing/2014/main" val="1814612122"/>
                    </a:ext>
                  </a:extLst>
                </a:gridCol>
                <a:gridCol w="630009">
                  <a:extLst>
                    <a:ext uri="{9D8B030D-6E8A-4147-A177-3AD203B41FA5}">
                      <a16:colId xmlns:a16="http://schemas.microsoft.com/office/drawing/2014/main" val="3718425477"/>
                    </a:ext>
                  </a:extLst>
                </a:gridCol>
                <a:gridCol w="630009">
                  <a:extLst>
                    <a:ext uri="{9D8B030D-6E8A-4147-A177-3AD203B41FA5}">
                      <a16:colId xmlns:a16="http://schemas.microsoft.com/office/drawing/2014/main" val="3088265271"/>
                    </a:ext>
                  </a:extLst>
                </a:gridCol>
              </a:tblGrid>
              <a:tr h="388189">
                <a:tc>
                  <a:txBody>
                    <a:bodyPr/>
                    <a:lstStyle/>
                    <a:p>
                      <a:pPr algn="ctr">
                        <a:lnSpc>
                          <a:spcPct val="150000"/>
                        </a:lnSpc>
                        <a:spcAft>
                          <a:spcPts val="0"/>
                        </a:spcAft>
                      </a:pPr>
                      <a:r>
                        <a:rPr lang="en-US" sz="1200" dirty="0">
                          <a:effectLst/>
                        </a:rPr>
                        <a:t>c[O]</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1200" dirty="0">
                          <a:effectLst/>
                        </a:rPr>
                        <a:t>c[1]</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1200" dirty="0">
                          <a:effectLst/>
                        </a:rPr>
                        <a:t>c[2]</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1200" dirty="0">
                          <a:effectLst/>
                        </a:rPr>
                        <a:t>c[3]</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1200" dirty="0">
                          <a:effectLst/>
                        </a:rPr>
                        <a:t>c[4]</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1200" dirty="0">
                          <a:effectLst/>
                        </a:rPr>
                        <a:t>c[5]</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1200" dirty="0">
                          <a:effectLst/>
                        </a:rPr>
                        <a:t>c[6]</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1200" dirty="0">
                          <a:effectLst/>
                        </a:rPr>
                        <a:t>c[7]</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1200" dirty="0">
                          <a:effectLst/>
                        </a:rPr>
                        <a:t>c[8]</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lnSpc>
                          <a:spcPct val="150000"/>
                        </a:lnSpc>
                        <a:spcAft>
                          <a:spcPts val="0"/>
                        </a:spcAft>
                      </a:pPr>
                      <a:r>
                        <a:rPr lang="en-US" sz="1200" dirty="0">
                          <a:effectLst/>
                        </a:rPr>
                        <a:t>c[9]</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38455420"/>
                  </a:ext>
                </a:extLst>
              </a:tr>
            </a:tbl>
          </a:graphicData>
        </a:graphic>
      </p:graphicFrame>
    </p:spTree>
    <p:extLst>
      <p:ext uri="{BB962C8B-B14F-4D97-AF65-F5344CB8AC3E}">
        <p14:creationId xmlns:p14="http://schemas.microsoft.com/office/powerpoint/2010/main" val="22651149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latin typeface="Cambria" panose="02040503050406030204" pitchFamily="18" charset="0"/>
                <a:ea typeface="宋体" panose="02010600030101010101" pitchFamily="2" charset="-122"/>
                <a:cs typeface="Times New Roman" panose="02020603050405020304" pitchFamily="18" charset="0"/>
              </a:rPr>
              <a:t>6.3.2</a:t>
            </a:r>
            <a:r>
              <a:rPr lang="zh-CN" altLang="en-US" b="1" dirty="0">
                <a:latin typeface="Cambria" panose="02040503050406030204" pitchFamily="18" charset="0"/>
                <a:ea typeface="宋体" panose="02010600030101010101" pitchFamily="2" charset="-122"/>
                <a:cs typeface="Times New Roman" panose="02020603050405020304" pitchFamily="18" charset="0"/>
              </a:rPr>
              <a:t>字符数组的</a:t>
            </a:r>
            <a:r>
              <a:rPr lang="zh-CN" altLang="en-US" b="1" dirty="0" smtClean="0">
                <a:latin typeface="Cambria" panose="02040503050406030204" pitchFamily="18" charset="0"/>
                <a:ea typeface="宋体" panose="02010600030101010101" pitchFamily="2" charset="-122"/>
                <a:cs typeface="Times New Roman" panose="02020603050405020304" pitchFamily="18" charset="0"/>
              </a:rPr>
              <a:t>初始化</a:t>
            </a:r>
            <a:endParaRPr lang="zh-CN" altLang="en-US" dirty="0"/>
          </a:p>
        </p:txBody>
      </p:sp>
      <p:sp>
        <p:nvSpPr>
          <p:cNvPr id="6" name="文本占位符 2"/>
          <p:cNvSpPr txBox="1">
            <a:spLocks/>
          </p:cNvSpPr>
          <p:nvPr/>
        </p:nvSpPr>
        <p:spPr>
          <a:xfrm>
            <a:off x="729278" y="1357172"/>
            <a:ext cx="11048070" cy="4823473"/>
          </a:xfrm>
          <a:prstGeom prst="rect">
            <a:avLst/>
          </a:prstGeom>
        </p:spPr>
        <p:txBody>
          <a:bodyPr vert="horz" lIns="91440" tIns="45720" rIns="91440" bIns="45720" rtlCol="0">
            <a:normAutofit fontScale="85000" lnSpcReduction="10000"/>
          </a:bodyPr>
          <a:lstStyle>
            <a:lvl1pPr marL="342900" indent="-342900">
              <a:lnSpc>
                <a:spcPct val="150000"/>
              </a:lnSpc>
              <a:spcBef>
                <a:spcPts val="0"/>
              </a:spcBef>
              <a:spcAft>
                <a:spcPts val="0"/>
              </a:spcAft>
              <a:buClr>
                <a:srgbClr val="FF0000"/>
              </a:buClr>
              <a:buSzPct val="85000"/>
              <a:buFont typeface="Wingdings" panose="05000000000000000000" pitchFamily="2" charset="2"/>
              <a:buChar char="n"/>
              <a:defRPr lang="en-US" sz="2400" dirty="0">
                <a:latin typeface="幼圆" panose="02010509060101010101" pitchFamily="49" charset="-122"/>
                <a:ea typeface="幼圆" panose="02010509060101010101" pitchFamily="49" charset="-122"/>
              </a:defRPr>
            </a:lvl1pPr>
            <a:lvl2pPr marL="228600" indent="-228600">
              <a:lnSpc>
                <a:spcPct val="150000"/>
              </a:lnSpc>
              <a:spcBef>
                <a:spcPts val="0"/>
              </a:spcBef>
              <a:spcAft>
                <a:spcPts val="0"/>
              </a:spcAft>
              <a:buClr>
                <a:srgbClr val="FF0000"/>
              </a:buClr>
              <a:buSzPct val="85000"/>
              <a:buFont typeface="Wingdings" panose="05000000000000000000" pitchFamily="2" charset="2"/>
              <a:buChar char="n"/>
              <a:defRPr lang="en-US" sz="2400" dirty="0">
                <a:latin typeface="幼圆" panose="02010509060101010101" pitchFamily="49" charset="-122"/>
                <a:ea typeface="幼圆" panose="02010509060101010101" pitchFamily="49" charset="-122"/>
              </a:defRPr>
            </a:lvl2pPr>
            <a:lvl3pPr marL="685800" indent="-228600">
              <a:lnSpc>
                <a:spcPct val="150000"/>
              </a:lnSpc>
              <a:spcBef>
                <a:spcPts val="0"/>
              </a:spcBef>
              <a:spcAft>
                <a:spcPts val="0"/>
              </a:spcAft>
              <a:buClr>
                <a:srgbClr val="FF0000"/>
              </a:buClr>
              <a:buSzPct val="85000"/>
              <a:buFont typeface="Wingdings" panose="05000000000000000000" pitchFamily="2" charset="2"/>
              <a:buChar char="n"/>
              <a:defRPr lang="en-US" sz="2400" dirty="0">
                <a:latin typeface="幼圆" panose="02010509060101010101" pitchFamily="49" charset="-122"/>
                <a:ea typeface="幼圆" panose="02010509060101010101" pitchFamily="49" charset="-122"/>
              </a:defRPr>
            </a:lvl3pPr>
            <a:lvl4pPr marL="1143000" indent="-228600">
              <a:lnSpc>
                <a:spcPct val="150000"/>
              </a:lnSpc>
              <a:spcBef>
                <a:spcPts val="0"/>
              </a:spcBef>
              <a:spcAft>
                <a:spcPts val="0"/>
              </a:spcAft>
              <a:buClr>
                <a:srgbClr val="FF0000"/>
              </a:buClr>
              <a:buSzPct val="85000"/>
              <a:buFont typeface="Wingdings" panose="05000000000000000000" pitchFamily="2" charset="2"/>
              <a:buChar char="n"/>
              <a:defRPr lang="en-US" sz="2400" dirty="0" smtClean="0">
                <a:latin typeface="幼圆" panose="02010509060101010101" pitchFamily="49" charset="-122"/>
                <a:ea typeface="幼圆" panose="02010509060101010101" pitchFamily="49" charset="-122"/>
              </a:defRPr>
            </a:lvl4pPr>
            <a:lvl5pPr marL="1600200" indent="-228600">
              <a:lnSpc>
                <a:spcPct val="150000"/>
              </a:lnSpc>
              <a:spcBef>
                <a:spcPts val="0"/>
              </a:spcBef>
              <a:spcAft>
                <a:spcPts val="0"/>
              </a:spcAft>
              <a:buClr>
                <a:srgbClr val="FF0000"/>
              </a:buClr>
              <a:buSzPct val="85000"/>
              <a:buFont typeface="Wingdings" panose="05000000000000000000" pitchFamily="2" charset="2"/>
              <a:buChar char="n"/>
              <a:defRPr lang="en-US" sz="2400" dirty="0" smtClean="0">
                <a:latin typeface="幼圆" panose="02010509060101010101" pitchFamily="49" charset="-122"/>
                <a:ea typeface="幼圆" panose="02010509060101010101" pitchFamily="49" charset="-122"/>
              </a:defRPr>
            </a:lvl5pPr>
            <a:lvl6pPr marL="2057400" indent="-228600">
              <a:lnSpc>
                <a:spcPct val="150000"/>
              </a:lnSpc>
              <a:spcBef>
                <a:spcPts val="1000"/>
              </a:spcBef>
              <a:spcAft>
                <a:spcPts val="1200"/>
              </a:spcAft>
              <a:buFont typeface="Arial" panose="020B0604020202020204" pitchFamily="34" charset="0"/>
              <a:buChar char="•"/>
              <a:defRPr lang="en-US" sz="1200" dirty="0" smtClean="0"/>
            </a:lvl6pPr>
            <a:lvl7pPr marL="2514600" indent="-228600">
              <a:lnSpc>
                <a:spcPct val="150000"/>
              </a:lnSpc>
              <a:spcBef>
                <a:spcPts val="1000"/>
              </a:spcBef>
              <a:spcAft>
                <a:spcPts val="1200"/>
              </a:spcAft>
              <a:buFont typeface="Arial" panose="020B0604020202020204" pitchFamily="34" charset="0"/>
              <a:buChar char="•"/>
              <a:defRPr lang="en-US" sz="1200" dirty="0" smtClean="0"/>
            </a:lvl7pPr>
            <a:lvl8pPr marL="2971800" indent="-228600">
              <a:lnSpc>
                <a:spcPct val="150000"/>
              </a:lnSpc>
              <a:spcBef>
                <a:spcPts val="1000"/>
              </a:spcBef>
              <a:spcAft>
                <a:spcPts val="1200"/>
              </a:spcAft>
              <a:buFont typeface="Arial" panose="020B0604020202020204" pitchFamily="34" charset="0"/>
              <a:buChar char="•"/>
              <a:defRPr lang="en-US" sz="1200" dirty="0" smtClean="0"/>
            </a:lvl8pPr>
            <a:lvl9pPr marL="3429000" indent="-228600">
              <a:lnSpc>
                <a:spcPct val="90000"/>
              </a:lnSpc>
              <a:spcBef>
                <a:spcPct val="30000"/>
              </a:spcBef>
              <a:buFont typeface="Arial" panose="020B0604020202020204" pitchFamily="34" charset="0"/>
              <a:buNone/>
              <a:defRPr sz="1200"/>
            </a:lvl9pPr>
          </a:lstStyle>
          <a:p>
            <a:r>
              <a:rPr lang="zh-CN" altLang="en-US" dirty="0"/>
              <a:t>数组初始化的几种情形：</a:t>
            </a:r>
          </a:p>
          <a:p>
            <a:pPr marL="0" indent="0">
              <a:buNone/>
            </a:pPr>
            <a:r>
              <a:rPr lang="zh-CN" altLang="en-US" dirty="0"/>
              <a:t>（</a:t>
            </a:r>
            <a:r>
              <a:rPr lang="en-US" altLang="zh-CN" dirty="0"/>
              <a:t>1</a:t>
            </a:r>
            <a:r>
              <a:rPr lang="zh-CN" altLang="en-US" dirty="0"/>
              <a:t>）对字符数组初始化</a:t>
            </a:r>
            <a:r>
              <a:rPr lang="zh-CN" altLang="en-US" dirty="0" smtClean="0"/>
              <a:t>，用</a:t>
            </a:r>
            <a:r>
              <a:rPr lang="zh-CN" altLang="en-US" dirty="0"/>
              <a:t>“初始化列表”，把各个字符依次赋给数组中各元素。例如：</a:t>
            </a:r>
          </a:p>
          <a:p>
            <a:pPr marL="0" indent="0">
              <a:buNone/>
            </a:pPr>
            <a:r>
              <a:rPr lang="en-US" altLang="zh-CN" dirty="0" smtClean="0"/>
              <a:t>  char </a:t>
            </a:r>
            <a:r>
              <a:rPr lang="en-US" altLang="zh-CN" dirty="0"/>
              <a:t>c[10]={ ´I´, ´´, ´a´, ´m´, ´´, ´h´, ´a´, ´p´, ´p´, ´y´};</a:t>
            </a:r>
          </a:p>
          <a:p>
            <a:pPr marL="180975" indent="-180975"/>
            <a:r>
              <a:rPr lang="zh-CN" altLang="en-US" dirty="0"/>
              <a:t>把</a:t>
            </a:r>
            <a:r>
              <a:rPr lang="en-US" altLang="zh-CN" dirty="0"/>
              <a:t>10</a:t>
            </a:r>
            <a:r>
              <a:rPr lang="zh-CN" altLang="en-US" dirty="0"/>
              <a:t>个字符依次赋给</a:t>
            </a:r>
            <a:r>
              <a:rPr lang="en-US" altLang="zh-CN" dirty="0"/>
              <a:t>c[0</a:t>
            </a:r>
            <a:r>
              <a:rPr lang="en-US" altLang="zh-CN" dirty="0" smtClean="0"/>
              <a:t>]-c[9</a:t>
            </a:r>
            <a:r>
              <a:rPr lang="en-US" altLang="zh-CN" dirty="0"/>
              <a:t>]</a:t>
            </a:r>
            <a:r>
              <a:rPr lang="zh-CN" altLang="en-US" dirty="0"/>
              <a:t>这</a:t>
            </a:r>
            <a:r>
              <a:rPr lang="en-US" altLang="zh-CN" dirty="0"/>
              <a:t>10</a:t>
            </a:r>
            <a:r>
              <a:rPr lang="zh-CN" altLang="en-US" dirty="0"/>
              <a:t>个元素。</a:t>
            </a:r>
          </a:p>
          <a:p>
            <a:r>
              <a:rPr lang="zh-CN" altLang="en-US" dirty="0" smtClean="0"/>
              <a:t>例如</a:t>
            </a:r>
            <a:r>
              <a:rPr lang="zh-CN" altLang="en-US" dirty="0"/>
              <a:t>：</a:t>
            </a:r>
          </a:p>
          <a:p>
            <a:pPr marL="0" indent="0">
              <a:buNone/>
            </a:pPr>
            <a:r>
              <a:rPr lang="zh-CN" altLang="en-US" dirty="0"/>
              <a:t>    </a:t>
            </a:r>
            <a:r>
              <a:rPr lang="en-US" altLang="zh-CN" dirty="0"/>
              <a:t>char c[10]={ ´c´, ´´, ´p´, ´r´, ´o´, ´g´, ´r´, ´a´, ´m´};</a:t>
            </a:r>
          </a:p>
          <a:p>
            <a:r>
              <a:rPr lang="zh-CN" altLang="en-US" dirty="0"/>
              <a:t>数组</a:t>
            </a:r>
            <a:r>
              <a:rPr lang="zh-CN" altLang="en-US" dirty="0" smtClean="0"/>
              <a:t>状态表所示</a:t>
            </a:r>
            <a:endParaRPr lang="zh-CN" altLang="en-US" dirty="0"/>
          </a:p>
          <a:p>
            <a:pPr marL="0" indent="0">
              <a:buNone/>
            </a:pPr>
            <a:r>
              <a:rPr lang="zh-CN" altLang="en-US" dirty="0" smtClean="0"/>
              <a:t>（</a:t>
            </a:r>
            <a:r>
              <a:rPr lang="en-US" altLang="zh-CN" dirty="0"/>
              <a:t>2</a:t>
            </a:r>
            <a:r>
              <a:rPr lang="zh-CN" altLang="en-US" dirty="0"/>
              <a:t>）如果提供的初值个数与预定的数组长度相同，在定义时可以省略数组长度，系统会自动根据初值个数确定数组长度。例如：</a:t>
            </a:r>
          </a:p>
          <a:p>
            <a:pPr marL="0" indent="0">
              <a:buNone/>
            </a:pPr>
            <a:r>
              <a:rPr lang="en-US" altLang="zh-CN" dirty="0" smtClean="0"/>
              <a:t>    char </a:t>
            </a:r>
            <a:r>
              <a:rPr lang="en-US" altLang="zh-CN" dirty="0"/>
              <a:t>c[]={ ´I´, ´´, ´a´, ´m´, ´´, ´h´, ´a´, ´p´, ´p´, ´y´};</a:t>
            </a:r>
          </a:p>
          <a:p>
            <a:r>
              <a:rPr lang="zh-CN" altLang="en-US" dirty="0"/>
              <a:t>数组</a:t>
            </a:r>
            <a:r>
              <a:rPr lang="en-US" altLang="zh-CN" dirty="0"/>
              <a:t>c</a:t>
            </a:r>
            <a:r>
              <a:rPr lang="zh-CN" altLang="en-US" dirty="0"/>
              <a:t>的长度自动定为</a:t>
            </a:r>
            <a:r>
              <a:rPr lang="en-US" altLang="zh-CN" dirty="0"/>
              <a:t>10</a:t>
            </a:r>
            <a:r>
              <a:rPr lang="zh-CN" altLang="en-US" dirty="0" smtClean="0"/>
              <a:t>。</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563465165"/>
              </p:ext>
            </p:extLst>
          </p:nvPr>
        </p:nvGraphicFramePr>
        <p:xfrm>
          <a:off x="5597706" y="4001384"/>
          <a:ext cx="5497830" cy="400050"/>
        </p:xfrm>
        <a:graphic>
          <a:graphicData uri="http://schemas.openxmlformats.org/drawingml/2006/table">
            <a:tbl>
              <a:tblPr firstRow="1" firstCol="1" bandRow="1">
                <a:tableStyleId>{5C22544A-7EE6-4342-B048-85BDC9FD1C3A}</a:tableStyleId>
              </a:tblPr>
              <a:tblGrid>
                <a:gridCol w="549275">
                  <a:extLst>
                    <a:ext uri="{9D8B030D-6E8A-4147-A177-3AD203B41FA5}">
                      <a16:colId xmlns:a16="http://schemas.microsoft.com/office/drawing/2014/main" val="3762632598"/>
                    </a:ext>
                  </a:extLst>
                </a:gridCol>
                <a:gridCol w="549910">
                  <a:extLst>
                    <a:ext uri="{9D8B030D-6E8A-4147-A177-3AD203B41FA5}">
                      <a16:colId xmlns:a16="http://schemas.microsoft.com/office/drawing/2014/main" val="2099441573"/>
                    </a:ext>
                  </a:extLst>
                </a:gridCol>
                <a:gridCol w="549910">
                  <a:extLst>
                    <a:ext uri="{9D8B030D-6E8A-4147-A177-3AD203B41FA5}">
                      <a16:colId xmlns:a16="http://schemas.microsoft.com/office/drawing/2014/main" val="2992445982"/>
                    </a:ext>
                  </a:extLst>
                </a:gridCol>
                <a:gridCol w="549910">
                  <a:extLst>
                    <a:ext uri="{9D8B030D-6E8A-4147-A177-3AD203B41FA5}">
                      <a16:colId xmlns:a16="http://schemas.microsoft.com/office/drawing/2014/main" val="99587213"/>
                    </a:ext>
                  </a:extLst>
                </a:gridCol>
                <a:gridCol w="549910">
                  <a:extLst>
                    <a:ext uri="{9D8B030D-6E8A-4147-A177-3AD203B41FA5}">
                      <a16:colId xmlns:a16="http://schemas.microsoft.com/office/drawing/2014/main" val="1613865882"/>
                    </a:ext>
                  </a:extLst>
                </a:gridCol>
                <a:gridCol w="549275">
                  <a:extLst>
                    <a:ext uri="{9D8B030D-6E8A-4147-A177-3AD203B41FA5}">
                      <a16:colId xmlns:a16="http://schemas.microsoft.com/office/drawing/2014/main" val="1710151225"/>
                    </a:ext>
                  </a:extLst>
                </a:gridCol>
                <a:gridCol w="549910">
                  <a:extLst>
                    <a:ext uri="{9D8B030D-6E8A-4147-A177-3AD203B41FA5}">
                      <a16:colId xmlns:a16="http://schemas.microsoft.com/office/drawing/2014/main" val="771338351"/>
                    </a:ext>
                  </a:extLst>
                </a:gridCol>
                <a:gridCol w="549910">
                  <a:extLst>
                    <a:ext uri="{9D8B030D-6E8A-4147-A177-3AD203B41FA5}">
                      <a16:colId xmlns:a16="http://schemas.microsoft.com/office/drawing/2014/main" val="658607078"/>
                    </a:ext>
                  </a:extLst>
                </a:gridCol>
                <a:gridCol w="549910">
                  <a:extLst>
                    <a:ext uri="{9D8B030D-6E8A-4147-A177-3AD203B41FA5}">
                      <a16:colId xmlns:a16="http://schemas.microsoft.com/office/drawing/2014/main" val="2310868483"/>
                    </a:ext>
                  </a:extLst>
                </a:gridCol>
                <a:gridCol w="549910">
                  <a:extLst>
                    <a:ext uri="{9D8B030D-6E8A-4147-A177-3AD203B41FA5}">
                      <a16:colId xmlns:a16="http://schemas.microsoft.com/office/drawing/2014/main" val="3972023175"/>
                    </a:ext>
                  </a:extLst>
                </a:gridCol>
              </a:tblGrid>
              <a:tr h="0">
                <a:tc>
                  <a:txBody>
                    <a:bodyPr/>
                    <a:lstStyle/>
                    <a:p>
                      <a:pPr>
                        <a:lnSpc>
                          <a:spcPct val="150000"/>
                        </a:lnSpc>
                        <a:spcAft>
                          <a:spcPts val="0"/>
                        </a:spcAft>
                      </a:pPr>
                      <a:r>
                        <a:rPr lang="en-US" sz="1050">
                          <a:effectLst/>
                        </a:rPr>
                        <a:t>c[O]</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nSpc>
                          <a:spcPct val="150000"/>
                        </a:lnSpc>
                        <a:spcAft>
                          <a:spcPts val="0"/>
                        </a:spcAft>
                      </a:pPr>
                      <a:r>
                        <a:rPr lang="en-US" sz="1050">
                          <a:effectLst/>
                        </a:rPr>
                        <a:t>c[1]</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nSpc>
                          <a:spcPct val="150000"/>
                        </a:lnSpc>
                        <a:spcAft>
                          <a:spcPts val="0"/>
                        </a:spcAft>
                      </a:pPr>
                      <a:r>
                        <a:rPr lang="en-US" sz="1050" dirty="0">
                          <a:effectLst/>
                        </a:rPr>
                        <a:t>c[2]</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nSpc>
                          <a:spcPct val="150000"/>
                        </a:lnSpc>
                        <a:spcAft>
                          <a:spcPts val="0"/>
                        </a:spcAft>
                      </a:pPr>
                      <a:r>
                        <a:rPr lang="en-US" sz="1050" dirty="0">
                          <a:effectLst/>
                        </a:rPr>
                        <a:t>c[3]</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nSpc>
                          <a:spcPct val="150000"/>
                        </a:lnSpc>
                        <a:spcAft>
                          <a:spcPts val="0"/>
                        </a:spcAft>
                      </a:pPr>
                      <a:r>
                        <a:rPr lang="en-US" sz="1050">
                          <a:effectLst/>
                        </a:rPr>
                        <a:t>c[4]</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nSpc>
                          <a:spcPct val="150000"/>
                        </a:lnSpc>
                        <a:spcAft>
                          <a:spcPts val="0"/>
                        </a:spcAft>
                      </a:pPr>
                      <a:r>
                        <a:rPr lang="en-US" sz="1050">
                          <a:effectLst/>
                        </a:rPr>
                        <a:t>c[5]</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nSpc>
                          <a:spcPct val="150000"/>
                        </a:lnSpc>
                        <a:spcAft>
                          <a:spcPts val="0"/>
                        </a:spcAft>
                      </a:pPr>
                      <a:r>
                        <a:rPr lang="en-US" sz="1050">
                          <a:effectLst/>
                        </a:rPr>
                        <a:t>c[6]</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nSpc>
                          <a:spcPct val="150000"/>
                        </a:lnSpc>
                        <a:spcAft>
                          <a:spcPts val="0"/>
                        </a:spcAft>
                      </a:pPr>
                      <a:r>
                        <a:rPr lang="en-US" sz="1050">
                          <a:effectLst/>
                        </a:rPr>
                        <a:t>c[7]</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nSpc>
                          <a:spcPct val="150000"/>
                        </a:lnSpc>
                        <a:spcAft>
                          <a:spcPts val="0"/>
                        </a:spcAft>
                      </a:pPr>
                      <a:r>
                        <a:rPr lang="en-US" sz="1050">
                          <a:effectLst/>
                        </a:rPr>
                        <a:t>c[8]</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nSpc>
                          <a:spcPct val="150000"/>
                        </a:lnSpc>
                        <a:spcAft>
                          <a:spcPts val="0"/>
                        </a:spcAft>
                      </a:pPr>
                      <a:r>
                        <a:rPr lang="en-US" sz="1050">
                          <a:effectLst/>
                        </a:rPr>
                        <a:t>c[9]</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1711861"/>
                  </a:ext>
                </a:extLst>
              </a:tr>
              <a:tr h="0">
                <a:tc>
                  <a:txBody>
                    <a:bodyPr/>
                    <a:lstStyle/>
                    <a:p>
                      <a:pPr algn="ctr">
                        <a:spcAft>
                          <a:spcPts val="0"/>
                        </a:spcAft>
                      </a:pPr>
                      <a:r>
                        <a:rPr lang="en-US" sz="1050">
                          <a:effectLst/>
                        </a:rPr>
                        <a:t>c</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dirty="0">
                          <a:effectLst/>
                        </a:rPr>
                        <a:t> </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p</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r</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o</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g</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r</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a</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m</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dirty="0">
                          <a:effectLst/>
                        </a:rPr>
                        <a:t>\0</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80390162"/>
                  </a:ext>
                </a:extLst>
              </a:tr>
            </a:tbl>
          </a:graphicData>
        </a:graphic>
      </p:graphicFrame>
    </p:spTree>
    <p:extLst>
      <p:ext uri="{BB962C8B-B14F-4D97-AF65-F5344CB8AC3E}">
        <p14:creationId xmlns:p14="http://schemas.microsoft.com/office/powerpoint/2010/main" val="3873542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6.1 </a:t>
            </a:r>
            <a:r>
              <a:rPr lang="zh-CN" altLang="zh-CN" b="1" dirty="0"/>
              <a:t>一维数</a:t>
            </a:r>
            <a:r>
              <a:rPr lang="zh-CN" altLang="zh-CN" b="1" dirty="0" smtClean="0"/>
              <a:t>组</a:t>
            </a:r>
            <a:endParaRPr lang="zh-CN" altLang="en-US" b="0" i="0" u="none" strike="noStrike"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normAutofit/>
          </a:bodyPr>
          <a:lstStyle/>
          <a:p>
            <a:r>
              <a:rPr lang="zh-CN" altLang="zh-CN" sz="2000" dirty="0" smtClean="0"/>
              <a:t>首先</a:t>
            </a:r>
            <a:r>
              <a:rPr lang="zh-CN" altLang="zh-CN" sz="2000" dirty="0"/>
              <a:t>讨论这样一个问题：输入</a:t>
            </a:r>
            <a:r>
              <a:rPr lang="en-US" altLang="zh-CN" sz="2000" dirty="0"/>
              <a:t>100</a:t>
            </a:r>
            <a:r>
              <a:rPr lang="zh-CN" altLang="zh-CN" sz="2000" dirty="0"/>
              <a:t>个实数，求其平均值并输出高于平均值的数据。</a:t>
            </a:r>
          </a:p>
          <a:p>
            <a:r>
              <a:rPr lang="zh-CN" altLang="zh-CN" sz="2000" dirty="0"/>
              <a:t>对于这个问题，如果仅使用前面已经学习过的有关知识求解，情况会如何呢</a:t>
            </a:r>
            <a:r>
              <a:rPr lang="en-US" altLang="zh-CN" sz="2000" dirty="0"/>
              <a:t>?</a:t>
            </a:r>
            <a:endParaRPr lang="zh-CN" altLang="zh-CN" sz="2000" dirty="0"/>
          </a:p>
          <a:p>
            <a:pPr marL="0" indent="0">
              <a:buNone/>
            </a:pPr>
            <a:r>
              <a:rPr lang="zh-CN" altLang="zh-CN" sz="2000" dirty="0"/>
              <a:t>（</a:t>
            </a:r>
            <a:r>
              <a:rPr lang="en-US" altLang="zh-CN" sz="2000" dirty="0"/>
              <a:t>1</a:t>
            </a:r>
            <a:r>
              <a:rPr lang="zh-CN" altLang="zh-CN" sz="2000" dirty="0"/>
              <a:t>）输入</a:t>
            </a:r>
            <a:r>
              <a:rPr lang="en-US" altLang="zh-CN" sz="2000" dirty="0"/>
              <a:t>100</a:t>
            </a:r>
            <a:r>
              <a:rPr lang="zh-CN" altLang="zh-CN" sz="2000" dirty="0"/>
              <a:t>个实数，求平均值：一边输入数据，一边累加，全部数据输入结束求平均值。</a:t>
            </a:r>
          </a:p>
          <a:p>
            <a:pPr marL="0" indent="0">
              <a:buNone/>
            </a:pPr>
            <a:r>
              <a:rPr lang="zh-CN" altLang="zh-CN" sz="2000" dirty="0"/>
              <a:t>（</a:t>
            </a:r>
            <a:r>
              <a:rPr lang="en-US" altLang="zh-CN" sz="2000" dirty="0"/>
              <a:t>2</a:t>
            </a:r>
            <a:r>
              <a:rPr lang="zh-CN" altLang="zh-CN" sz="2000" dirty="0"/>
              <a:t>）输出高于平均值的数：必须用输入的每个数据一一与平均值进行比较，根据比较结果来输出高于平均值的数据。因此，输入的数据必须保存起来，需要定义</a:t>
            </a:r>
            <a:r>
              <a:rPr lang="en-US" altLang="zh-CN" sz="2000" dirty="0"/>
              <a:t>100</a:t>
            </a:r>
            <a:r>
              <a:rPr lang="zh-CN" altLang="zh-CN" sz="2000" dirty="0"/>
              <a:t>个变量：</a:t>
            </a:r>
            <a:r>
              <a:rPr lang="en-US" altLang="zh-CN" sz="2000" dirty="0"/>
              <a:t>x1</a:t>
            </a:r>
            <a:r>
              <a:rPr lang="zh-CN" altLang="zh-CN" sz="2000" dirty="0"/>
              <a:t>，</a:t>
            </a:r>
            <a:r>
              <a:rPr lang="en-US" altLang="zh-CN" sz="2000" dirty="0"/>
              <a:t>x2</a:t>
            </a:r>
            <a:r>
              <a:rPr lang="zh-CN" altLang="zh-CN" sz="2000" dirty="0"/>
              <a:t>，</a:t>
            </a:r>
            <a:r>
              <a:rPr lang="en-US" altLang="zh-CN" sz="2000" dirty="0"/>
              <a:t>x3</a:t>
            </a:r>
            <a:r>
              <a:rPr lang="zh-CN" altLang="zh-CN" sz="2000" dirty="0"/>
              <a:t>，…，</a:t>
            </a:r>
            <a:r>
              <a:rPr lang="en-US" altLang="zh-CN" sz="2000" dirty="0"/>
              <a:t>x100</a:t>
            </a:r>
            <a:r>
              <a:rPr lang="zh-CN" altLang="zh-CN" sz="2000" dirty="0"/>
              <a:t>。将输入的</a:t>
            </a:r>
            <a:r>
              <a:rPr lang="en-US" altLang="zh-CN" sz="2000" dirty="0"/>
              <a:t>100</a:t>
            </a:r>
            <a:r>
              <a:rPr lang="zh-CN" altLang="zh-CN" sz="2000" dirty="0"/>
              <a:t>个数分别保存在</a:t>
            </a:r>
            <a:r>
              <a:rPr lang="en-US" altLang="zh-CN" sz="2000" dirty="0"/>
              <a:t>x1</a:t>
            </a:r>
            <a:r>
              <a:rPr lang="zh-CN" altLang="zh-CN" sz="2000" dirty="0"/>
              <a:t>，</a:t>
            </a:r>
            <a:r>
              <a:rPr lang="en-US" altLang="zh-CN" sz="2000" dirty="0"/>
              <a:t>x2</a:t>
            </a:r>
            <a:r>
              <a:rPr lang="zh-CN" altLang="zh-CN" sz="2000" dirty="0"/>
              <a:t>，</a:t>
            </a:r>
            <a:r>
              <a:rPr lang="en-US" altLang="zh-CN" sz="2000" dirty="0"/>
              <a:t>x3</a:t>
            </a:r>
            <a:r>
              <a:rPr lang="zh-CN" altLang="zh-CN" sz="2000" dirty="0"/>
              <a:t>，…，</a:t>
            </a:r>
            <a:r>
              <a:rPr lang="en-US" altLang="zh-CN" sz="2000" dirty="0"/>
              <a:t>x100</a:t>
            </a:r>
            <a:r>
              <a:rPr lang="zh-CN" altLang="zh-CN" sz="2000" dirty="0"/>
              <a:t>中。</a:t>
            </a:r>
          </a:p>
          <a:p>
            <a:r>
              <a:rPr lang="zh-CN" altLang="zh-CN" sz="2000" dirty="0"/>
              <a:t>显然，如此设计的程序，虽然能完成规定的功能，但相当烦琐。若利用</a:t>
            </a:r>
            <a:r>
              <a:rPr lang="en-US" altLang="zh-CN" sz="2000" dirty="0"/>
              <a:t>C</a:t>
            </a:r>
            <a:r>
              <a:rPr lang="zh-CN" altLang="zh-CN" sz="2000" dirty="0"/>
              <a:t>语言提供的数组，即可简单而且方便地处理此类问题。</a:t>
            </a:r>
          </a:p>
          <a:p>
            <a:endParaRPr lang="zh-CN" altLang="en-US" sz="2000" dirty="0"/>
          </a:p>
        </p:txBody>
      </p:sp>
    </p:spTree>
    <p:extLst>
      <p:ext uri="{BB962C8B-B14F-4D97-AF65-F5344CB8AC3E}">
        <p14:creationId xmlns:p14="http://schemas.microsoft.com/office/powerpoint/2010/main" val="2608935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6.3.3  </a:t>
            </a:r>
            <a:r>
              <a:rPr lang="zh-CN" altLang="zh-CN" b="1" dirty="0"/>
              <a:t>字符数组中元素的</a:t>
            </a:r>
            <a:r>
              <a:rPr lang="zh-CN" altLang="zh-CN" b="1" dirty="0" smtClean="0"/>
              <a:t>引用</a:t>
            </a:r>
            <a:endParaRPr lang="zh-CN" altLang="en-US" dirty="0"/>
          </a:p>
        </p:txBody>
      </p:sp>
      <p:sp>
        <p:nvSpPr>
          <p:cNvPr id="3" name="文本占位符 2"/>
          <p:cNvSpPr>
            <a:spLocks noGrp="1"/>
          </p:cNvSpPr>
          <p:nvPr>
            <p:ph type="body" idx="1"/>
          </p:nvPr>
        </p:nvSpPr>
        <p:spPr/>
        <p:txBody>
          <a:bodyPr>
            <a:normAutofit fontScale="62500" lnSpcReduction="20000"/>
          </a:bodyPr>
          <a:lstStyle/>
          <a:p>
            <a:pPr marL="180975" indent="-180975"/>
            <a:r>
              <a:rPr lang="zh-CN" altLang="zh-CN" dirty="0" smtClean="0"/>
              <a:t>可以</a:t>
            </a:r>
            <a:r>
              <a:rPr lang="zh-CN" altLang="zh-CN" dirty="0"/>
              <a:t>引用字符数组中的一个元素，得到一个字符。</a:t>
            </a:r>
          </a:p>
          <a:p>
            <a:pPr marL="0" indent="0">
              <a:buNone/>
            </a:pPr>
            <a:r>
              <a:rPr lang="zh-CN" altLang="zh-CN" b="1" dirty="0" smtClean="0"/>
              <a:t>例</a:t>
            </a:r>
            <a:r>
              <a:rPr lang="en-US" altLang="zh-CN" b="1" dirty="0"/>
              <a:t>6.9</a:t>
            </a:r>
            <a:r>
              <a:rPr lang="en-US" altLang="zh-CN" dirty="0"/>
              <a:t>  </a:t>
            </a:r>
            <a:r>
              <a:rPr lang="zh-CN" altLang="zh-CN" dirty="0"/>
              <a:t>输出一个已知的字符串。</a:t>
            </a:r>
          </a:p>
          <a:p>
            <a:pPr marL="180975" indent="-180975"/>
            <a:r>
              <a:rPr lang="zh-CN" altLang="zh-CN" dirty="0" smtClean="0"/>
              <a:t>分析</a:t>
            </a:r>
            <a:r>
              <a:rPr lang="zh-CN" altLang="zh-CN" dirty="0"/>
              <a:t>：先定义一个字符数组，并用“初始化列表”对其赋以初值。然后用循环逐个输出此字符数组中的字符。</a:t>
            </a:r>
          </a:p>
          <a:p>
            <a:pPr marL="180975" indent="-180975"/>
            <a:r>
              <a:rPr lang="zh-CN" altLang="zh-CN" dirty="0" smtClean="0"/>
              <a:t>编写程序</a:t>
            </a:r>
            <a:r>
              <a:rPr lang="zh-CN" altLang="en-US" dirty="0" smtClean="0"/>
              <a:t>：</a:t>
            </a:r>
            <a:endParaRPr lang="zh-CN" altLang="zh-CN" dirty="0"/>
          </a:p>
          <a:p>
            <a:pPr marL="0" indent="0">
              <a:buNone/>
            </a:pPr>
            <a:r>
              <a:rPr lang="en-US" altLang="zh-CN" dirty="0"/>
              <a:t>#include&lt;stdio.h&gt;</a:t>
            </a:r>
            <a:endParaRPr lang="zh-CN" altLang="zh-CN" dirty="0"/>
          </a:p>
          <a:p>
            <a:pPr marL="0" indent="0">
              <a:buNone/>
            </a:pPr>
            <a:r>
              <a:rPr lang="en-US" altLang="zh-CN" dirty="0"/>
              <a:t>main()</a:t>
            </a:r>
            <a:endParaRPr lang="zh-CN" altLang="zh-CN" dirty="0"/>
          </a:p>
          <a:p>
            <a:pPr marL="0" indent="0">
              <a:buNone/>
            </a:pPr>
            <a:r>
              <a:rPr lang="en-US" altLang="zh-CN" dirty="0" smtClean="0"/>
              <a:t>{char </a:t>
            </a:r>
            <a:r>
              <a:rPr lang="en-US" altLang="zh-CN" dirty="0"/>
              <a:t>c[15]={ </a:t>
            </a:r>
            <a:r>
              <a:rPr lang="zh-CN" altLang="zh-CN" dirty="0"/>
              <a:t>´</a:t>
            </a:r>
            <a:r>
              <a:rPr lang="en-US" altLang="zh-CN" dirty="0"/>
              <a:t>I</a:t>
            </a:r>
            <a:r>
              <a:rPr lang="zh-CN" altLang="zh-CN" dirty="0"/>
              <a:t>´</a:t>
            </a:r>
            <a:r>
              <a:rPr lang="en-US" altLang="zh-CN" dirty="0"/>
              <a:t>, </a:t>
            </a:r>
            <a:r>
              <a:rPr lang="zh-CN" altLang="zh-CN" dirty="0"/>
              <a:t>´´</a:t>
            </a:r>
            <a:r>
              <a:rPr lang="en-US" altLang="zh-CN" dirty="0"/>
              <a:t>, </a:t>
            </a:r>
            <a:r>
              <a:rPr lang="zh-CN" altLang="zh-CN" dirty="0"/>
              <a:t>´</a:t>
            </a:r>
            <a:r>
              <a:rPr lang="en-US" altLang="zh-CN" dirty="0"/>
              <a:t>a</a:t>
            </a:r>
            <a:r>
              <a:rPr lang="zh-CN" altLang="zh-CN" dirty="0"/>
              <a:t>´</a:t>
            </a:r>
            <a:r>
              <a:rPr lang="en-US" altLang="zh-CN" dirty="0"/>
              <a:t>, </a:t>
            </a:r>
            <a:r>
              <a:rPr lang="zh-CN" altLang="zh-CN" dirty="0"/>
              <a:t>´</a:t>
            </a:r>
            <a:r>
              <a:rPr lang="en-US" altLang="zh-CN" dirty="0"/>
              <a:t>m</a:t>
            </a:r>
            <a:r>
              <a:rPr lang="zh-CN" altLang="zh-CN" dirty="0"/>
              <a:t>´</a:t>
            </a:r>
            <a:r>
              <a:rPr lang="en-US" altLang="zh-CN" dirty="0"/>
              <a:t>, </a:t>
            </a:r>
            <a:r>
              <a:rPr lang="zh-CN" altLang="zh-CN" dirty="0"/>
              <a:t>´´</a:t>
            </a:r>
            <a:r>
              <a:rPr lang="en-US" altLang="zh-CN" dirty="0"/>
              <a:t>, </a:t>
            </a:r>
            <a:r>
              <a:rPr lang="zh-CN" altLang="zh-CN" dirty="0"/>
              <a:t>´</a:t>
            </a:r>
            <a:r>
              <a:rPr lang="en-US" altLang="zh-CN" dirty="0"/>
              <a:t>a</a:t>
            </a:r>
            <a:r>
              <a:rPr lang="zh-CN" altLang="zh-CN" dirty="0"/>
              <a:t>´</a:t>
            </a:r>
            <a:r>
              <a:rPr lang="en-US" altLang="zh-CN" dirty="0"/>
              <a:t>,</a:t>
            </a:r>
            <a:r>
              <a:rPr lang="zh-CN" altLang="zh-CN" dirty="0"/>
              <a:t>´´</a:t>
            </a:r>
            <a:r>
              <a:rPr lang="en-US" altLang="zh-CN" dirty="0"/>
              <a:t>, </a:t>
            </a:r>
            <a:r>
              <a:rPr lang="zh-CN" altLang="zh-CN" dirty="0"/>
              <a:t>´</a:t>
            </a:r>
            <a:r>
              <a:rPr lang="en-US" altLang="zh-CN" dirty="0"/>
              <a:t>s</a:t>
            </a:r>
            <a:r>
              <a:rPr lang="zh-CN" altLang="zh-CN" dirty="0"/>
              <a:t>´</a:t>
            </a:r>
            <a:r>
              <a:rPr lang="en-US" altLang="zh-CN" dirty="0"/>
              <a:t>, </a:t>
            </a:r>
            <a:r>
              <a:rPr lang="zh-CN" altLang="zh-CN" dirty="0"/>
              <a:t>´</a:t>
            </a:r>
            <a:r>
              <a:rPr lang="en-US" altLang="zh-CN" dirty="0"/>
              <a:t>t</a:t>
            </a:r>
            <a:r>
              <a:rPr lang="zh-CN" altLang="zh-CN" dirty="0"/>
              <a:t>´</a:t>
            </a:r>
            <a:r>
              <a:rPr lang="en-US" altLang="zh-CN" dirty="0"/>
              <a:t>, </a:t>
            </a:r>
            <a:r>
              <a:rPr lang="zh-CN" altLang="zh-CN" dirty="0"/>
              <a:t>´</a:t>
            </a:r>
            <a:r>
              <a:rPr lang="en-US" altLang="zh-CN" dirty="0"/>
              <a:t>u</a:t>
            </a:r>
            <a:r>
              <a:rPr lang="zh-CN" altLang="zh-CN" dirty="0"/>
              <a:t>´</a:t>
            </a:r>
            <a:r>
              <a:rPr lang="en-US" altLang="zh-CN" dirty="0"/>
              <a:t>, </a:t>
            </a:r>
            <a:r>
              <a:rPr lang="zh-CN" altLang="zh-CN" dirty="0"/>
              <a:t>´</a:t>
            </a:r>
            <a:r>
              <a:rPr lang="en-US" altLang="zh-CN" dirty="0"/>
              <a:t>d</a:t>
            </a:r>
            <a:r>
              <a:rPr lang="zh-CN" altLang="zh-CN" dirty="0"/>
              <a:t>´</a:t>
            </a:r>
            <a:r>
              <a:rPr lang="en-US" altLang="zh-CN" dirty="0"/>
              <a:t>, </a:t>
            </a:r>
            <a:r>
              <a:rPr lang="zh-CN" altLang="zh-CN" dirty="0"/>
              <a:t>´</a:t>
            </a:r>
            <a:r>
              <a:rPr lang="en-US" altLang="zh-CN" dirty="0"/>
              <a:t>e</a:t>
            </a:r>
            <a:r>
              <a:rPr lang="zh-CN" altLang="zh-CN" dirty="0"/>
              <a:t>´</a:t>
            </a:r>
            <a:r>
              <a:rPr lang="en-US" altLang="zh-CN" dirty="0"/>
              <a:t>, </a:t>
            </a:r>
            <a:r>
              <a:rPr lang="zh-CN" altLang="zh-CN" dirty="0"/>
              <a:t>´</a:t>
            </a:r>
            <a:r>
              <a:rPr lang="en-US" altLang="zh-CN" dirty="0"/>
              <a:t>n</a:t>
            </a:r>
            <a:r>
              <a:rPr lang="zh-CN" altLang="zh-CN" dirty="0"/>
              <a:t>´</a:t>
            </a:r>
            <a:r>
              <a:rPr lang="en-US" altLang="zh-CN" dirty="0"/>
              <a:t>, </a:t>
            </a:r>
            <a:r>
              <a:rPr lang="zh-CN" altLang="zh-CN" dirty="0"/>
              <a:t>´</a:t>
            </a:r>
            <a:r>
              <a:rPr lang="en-US" altLang="zh-CN" dirty="0"/>
              <a:t>t</a:t>
            </a:r>
            <a:r>
              <a:rPr lang="zh-CN" altLang="zh-CN" dirty="0"/>
              <a:t>´</a:t>
            </a:r>
            <a:r>
              <a:rPr lang="en-US" altLang="zh-CN" dirty="0"/>
              <a:t>, </a:t>
            </a:r>
            <a:r>
              <a:rPr lang="zh-CN" altLang="zh-CN" dirty="0"/>
              <a:t>´</a:t>
            </a:r>
            <a:r>
              <a:rPr lang="en-US" altLang="zh-CN" dirty="0"/>
              <a:t>.</a:t>
            </a:r>
            <a:r>
              <a:rPr lang="zh-CN" altLang="zh-CN" dirty="0"/>
              <a:t>´</a:t>
            </a:r>
            <a:r>
              <a:rPr lang="en-US" altLang="zh-CN" dirty="0"/>
              <a:t>};</a:t>
            </a:r>
            <a:endParaRPr lang="zh-CN" altLang="zh-CN" dirty="0"/>
          </a:p>
          <a:p>
            <a:pPr marL="0" indent="0">
              <a:buNone/>
            </a:pPr>
            <a:r>
              <a:rPr lang="en-US" altLang="zh-CN" dirty="0"/>
              <a:t> int i;</a:t>
            </a:r>
            <a:endParaRPr lang="zh-CN" altLang="zh-CN" dirty="0"/>
          </a:p>
          <a:p>
            <a:pPr marL="0" indent="0">
              <a:buNone/>
            </a:pPr>
            <a:r>
              <a:rPr lang="en-US" altLang="zh-CN" dirty="0"/>
              <a:t> for(i=0;i&lt;15;i++)</a:t>
            </a:r>
            <a:endParaRPr lang="zh-CN" altLang="zh-CN" dirty="0"/>
          </a:p>
          <a:p>
            <a:pPr marL="0" indent="0">
              <a:buNone/>
            </a:pPr>
            <a:r>
              <a:rPr lang="en-US" altLang="zh-CN" dirty="0"/>
              <a:t>     </a:t>
            </a:r>
            <a:r>
              <a:rPr lang="en-US" altLang="zh-CN" dirty="0" err="1" smtClean="0"/>
              <a:t>printf</a:t>
            </a:r>
            <a:r>
              <a:rPr lang="en-US" altLang="zh-CN" dirty="0"/>
              <a:t>("%c",c[i]);</a:t>
            </a:r>
            <a:endParaRPr lang="zh-CN" altLang="zh-CN" dirty="0"/>
          </a:p>
          <a:p>
            <a:pPr marL="0" indent="0">
              <a:buNone/>
            </a:pPr>
            <a:r>
              <a:rPr lang="en-US" altLang="zh-CN" dirty="0"/>
              <a:t>  printf("\n");</a:t>
            </a:r>
            <a:endParaRPr lang="zh-CN" altLang="zh-CN" dirty="0"/>
          </a:p>
          <a:p>
            <a:pPr marL="0" indent="0">
              <a:buNone/>
            </a:pPr>
            <a:r>
              <a:rPr lang="en-US" altLang="zh-CN" dirty="0"/>
              <a:t>  return O;</a:t>
            </a:r>
            <a:endParaRPr lang="zh-CN" altLang="zh-CN" dirty="0"/>
          </a:p>
          <a:p>
            <a:pPr marL="0" indent="0">
              <a:buNone/>
            </a:pPr>
            <a:r>
              <a:rPr lang="en-US" altLang="zh-CN" dirty="0"/>
              <a:t>  }</a:t>
            </a:r>
            <a:endParaRPr lang="zh-CN" altLang="zh-CN" dirty="0"/>
          </a:p>
          <a:p>
            <a:pPr marL="180975" indent="-180975"/>
            <a:r>
              <a:rPr lang="zh-CN" altLang="zh-CN" dirty="0"/>
              <a:t>运行结果：</a:t>
            </a:r>
          </a:p>
          <a:p>
            <a:pPr marL="0" indent="0">
              <a:buNone/>
            </a:pPr>
            <a:r>
              <a:rPr lang="en-US" altLang="zh-CN" dirty="0" smtClean="0"/>
              <a:t>   I </a:t>
            </a:r>
            <a:r>
              <a:rPr lang="en-US" altLang="zh-CN" dirty="0"/>
              <a:t>am a student.</a:t>
            </a:r>
            <a:endParaRPr lang="zh-CN" altLang="zh-CN" dirty="0"/>
          </a:p>
          <a:p>
            <a:endParaRPr lang="zh-CN" altLang="en-US" dirty="0"/>
          </a:p>
        </p:txBody>
      </p:sp>
    </p:spTree>
    <p:extLst>
      <p:ext uri="{BB962C8B-B14F-4D97-AF65-F5344CB8AC3E}">
        <p14:creationId xmlns:p14="http://schemas.microsoft.com/office/powerpoint/2010/main" val="38596592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latin typeface="Cambria" panose="02040503050406030204" pitchFamily="18" charset="0"/>
                <a:ea typeface="宋体" panose="02010600030101010101" pitchFamily="2" charset="-122"/>
                <a:cs typeface="Times New Roman" panose="02020603050405020304" pitchFamily="18" charset="0"/>
              </a:rPr>
              <a:t>6.3.4   </a:t>
            </a:r>
            <a:r>
              <a:rPr lang="zh-CN" altLang="en-US" b="1" dirty="0">
                <a:latin typeface="Cambria" panose="02040503050406030204" pitchFamily="18" charset="0"/>
                <a:ea typeface="宋体" panose="02010600030101010101" pitchFamily="2" charset="-122"/>
                <a:cs typeface="Times New Roman" panose="02020603050405020304" pitchFamily="18" charset="0"/>
              </a:rPr>
              <a:t>字符串和字符串结束</a:t>
            </a:r>
            <a:r>
              <a:rPr lang="zh-CN" altLang="en-US" b="1" dirty="0" smtClean="0">
                <a:latin typeface="Cambria" panose="02040503050406030204" pitchFamily="18" charset="0"/>
                <a:ea typeface="宋体" panose="02010600030101010101" pitchFamily="2" charset="-122"/>
                <a:cs typeface="Times New Roman" panose="02020603050405020304" pitchFamily="18" charset="0"/>
              </a:rPr>
              <a:t>标志</a:t>
            </a:r>
            <a:endParaRPr lang="zh-CN" altLang="en-US" dirty="0"/>
          </a:p>
        </p:txBody>
      </p:sp>
      <p:sp>
        <p:nvSpPr>
          <p:cNvPr id="3" name="内容占位符 2"/>
          <p:cNvSpPr>
            <a:spLocks noGrp="1"/>
          </p:cNvSpPr>
          <p:nvPr>
            <p:ph sz="quarter" idx="10"/>
          </p:nvPr>
        </p:nvSpPr>
        <p:spPr>
          <a:xfrm>
            <a:off x="539496" y="1276709"/>
            <a:ext cx="11193880" cy="5141344"/>
          </a:xfrm>
        </p:spPr>
        <p:txBody>
          <a:bodyPr vert="horz" lIns="91440" tIns="45720" rIns="91440" bIns="45720" rtlCol="0">
            <a:normAutofit/>
          </a:bodyPr>
          <a:lstStyle/>
          <a:p>
            <a:pPr marL="180975" indent="-180975" eaLnBrk="0" fontAlgn="base" hangingPunct="0">
              <a:spcBef>
                <a:spcPct val="0"/>
              </a:spcBef>
              <a:spcAft>
                <a:spcPct val="0"/>
              </a:spcAft>
              <a:buSzPct val="80000"/>
            </a:pP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C</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语言中，系统在用字符数组存储字符串常量时会自动加一个‘</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\0’</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作为结束符</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a:t>
            </a:r>
            <a:endPar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a:p>
            <a:pPr marL="180975" indent="-180975" eaLnBrk="0" fontAlgn="base" hangingPunct="0">
              <a:spcBef>
                <a:spcPct val="0"/>
              </a:spcBef>
              <a:spcAft>
                <a:spcPct val="0"/>
              </a:spcAft>
              <a:buSzPct val="80000"/>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例如</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C program.”</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共有</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9</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个字符。字符串是存放在一维数组中，在数组中它占</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10</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个字节，最后一个字节‘</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\0’</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是由系统自动加上的。</a:t>
            </a:r>
          </a:p>
          <a:p>
            <a:pPr marL="180975" indent="-180975" eaLnBrk="0" fontAlgn="base" hangingPunct="0">
              <a:spcBef>
                <a:spcPct val="0"/>
              </a:spcBef>
              <a:spcAft>
                <a:spcPct val="0"/>
              </a:spcAft>
              <a:buSzPct val="80000"/>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说明</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p>
          <a:p>
            <a:pPr marL="0" indent="0" eaLnBrk="0" fontAlgn="base" hangingPunct="0">
              <a:spcBef>
                <a:spcPct val="0"/>
              </a:spcBef>
              <a:spcAft>
                <a:spcPct val="0"/>
              </a:spcAft>
              <a:buSzPct val="80000"/>
              <a:buNone/>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1</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\0’</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代表</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ASCII</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码为</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0</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的字符</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，用</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它来作为字符串结束</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标志。</a:t>
            </a:r>
            <a:endPar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a:p>
            <a:pPr marL="0" indent="0" eaLnBrk="0" fontAlgn="base" hangingPunct="0">
              <a:spcBef>
                <a:spcPct val="0"/>
              </a:spcBef>
              <a:spcAft>
                <a:spcPct val="0"/>
              </a:spcAft>
              <a:buSzPct val="80000"/>
              <a:buNone/>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2</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）用字符串</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常量初始化</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字符数组。例如：</a:t>
            </a:r>
          </a:p>
          <a:p>
            <a:pPr marL="0" indent="0" eaLnBrk="0" fontAlgn="base" hangingPunct="0">
              <a:spcBef>
                <a:spcPct val="0"/>
              </a:spcBef>
              <a:spcAft>
                <a:spcPct val="0"/>
              </a:spcAft>
              <a:buSzPct val="80000"/>
              <a:buNone/>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    </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char c[]={"I am happy"};</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可改写为：</a:t>
            </a:r>
          </a:p>
          <a:p>
            <a:pPr marL="0" indent="0" eaLnBrk="0" fontAlgn="base" hangingPunct="0">
              <a:spcBef>
                <a:spcPct val="0"/>
              </a:spcBef>
              <a:spcAft>
                <a:spcPct val="0"/>
              </a:spcAft>
              <a:buSzPct val="80000"/>
              <a:buNone/>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    </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char c[]="I am happy";</a:t>
            </a:r>
          </a:p>
          <a:p>
            <a:pPr marL="180975" indent="-180975" eaLnBrk="0" fontAlgn="base" hangingPunct="0">
              <a:spcBef>
                <a:spcPct val="0"/>
              </a:spcBef>
              <a:spcAft>
                <a:spcPct val="0"/>
              </a:spcAft>
              <a:buSzPct val="80000"/>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等价</a:t>
            </a:r>
            <a:endPar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a:p>
            <a:pPr marL="0" indent="0" eaLnBrk="0" fontAlgn="base" hangingPunct="0">
              <a:spcBef>
                <a:spcPct val="0"/>
              </a:spcBef>
              <a:spcAft>
                <a:spcPct val="0"/>
              </a:spcAft>
              <a:buSzPct val="80000"/>
              <a:buNone/>
            </a:pP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   char </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c[]={´I´, ´´, ´a´, ´m´, ´´, ´h´, ´a´, ´p´, ´p´, ´y´, ´\0´};</a:t>
            </a:r>
          </a:p>
          <a:p>
            <a:pPr marL="180975" indent="-180975" eaLnBrk="0" fontAlgn="base" hangingPunct="0">
              <a:spcBef>
                <a:spcPct val="0"/>
              </a:spcBef>
              <a:spcAft>
                <a:spcPct val="0"/>
              </a:spcAft>
              <a:buSzPct val="80000"/>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而不与下面的等价：</a:t>
            </a:r>
          </a:p>
          <a:p>
            <a:pPr marL="0" indent="0" eaLnBrk="0" fontAlgn="base" hangingPunct="0">
              <a:spcBef>
                <a:spcPct val="0"/>
              </a:spcBef>
              <a:spcAft>
                <a:spcPct val="0"/>
              </a:spcAft>
              <a:buSzPct val="80000"/>
              <a:buNone/>
            </a:pP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   char </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c[]={´I´, ´´, ´a´, ´m´, ´´, ´h´, ´a´, ´p´, ´p´, ´y</a:t>
            </a: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a:t>
            </a:r>
            <a:endPar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016448216"/>
              </p:ext>
            </p:extLst>
          </p:nvPr>
        </p:nvGraphicFramePr>
        <p:xfrm>
          <a:off x="6136436" y="2661740"/>
          <a:ext cx="5490210" cy="259685"/>
        </p:xfrm>
        <a:graphic>
          <a:graphicData uri="http://schemas.openxmlformats.org/drawingml/2006/table">
            <a:tbl>
              <a:tblPr firstRow="1" firstCol="1" bandRow="1">
                <a:tableStyleId>{5C22544A-7EE6-4342-B048-85BDC9FD1C3A}</a:tableStyleId>
              </a:tblPr>
              <a:tblGrid>
                <a:gridCol w="499110">
                  <a:extLst>
                    <a:ext uri="{9D8B030D-6E8A-4147-A177-3AD203B41FA5}">
                      <a16:colId xmlns:a16="http://schemas.microsoft.com/office/drawing/2014/main" val="1825659713"/>
                    </a:ext>
                  </a:extLst>
                </a:gridCol>
                <a:gridCol w="499110">
                  <a:extLst>
                    <a:ext uri="{9D8B030D-6E8A-4147-A177-3AD203B41FA5}">
                      <a16:colId xmlns:a16="http://schemas.microsoft.com/office/drawing/2014/main" val="1267184050"/>
                    </a:ext>
                  </a:extLst>
                </a:gridCol>
                <a:gridCol w="499110">
                  <a:extLst>
                    <a:ext uri="{9D8B030D-6E8A-4147-A177-3AD203B41FA5}">
                      <a16:colId xmlns:a16="http://schemas.microsoft.com/office/drawing/2014/main" val="669693330"/>
                    </a:ext>
                  </a:extLst>
                </a:gridCol>
                <a:gridCol w="499110">
                  <a:extLst>
                    <a:ext uri="{9D8B030D-6E8A-4147-A177-3AD203B41FA5}">
                      <a16:colId xmlns:a16="http://schemas.microsoft.com/office/drawing/2014/main" val="1710093572"/>
                    </a:ext>
                  </a:extLst>
                </a:gridCol>
                <a:gridCol w="499110">
                  <a:extLst>
                    <a:ext uri="{9D8B030D-6E8A-4147-A177-3AD203B41FA5}">
                      <a16:colId xmlns:a16="http://schemas.microsoft.com/office/drawing/2014/main" val="4020052134"/>
                    </a:ext>
                  </a:extLst>
                </a:gridCol>
                <a:gridCol w="499110">
                  <a:extLst>
                    <a:ext uri="{9D8B030D-6E8A-4147-A177-3AD203B41FA5}">
                      <a16:colId xmlns:a16="http://schemas.microsoft.com/office/drawing/2014/main" val="3462600806"/>
                    </a:ext>
                  </a:extLst>
                </a:gridCol>
                <a:gridCol w="499110">
                  <a:extLst>
                    <a:ext uri="{9D8B030D-6E8A-4147-A177-3AD203B41FA5}">
                      <a16:colId xmlns:a16="http://schemas.microsoft.com/office/drawing/2014/main" val="1975057527"/>
                    </a:ext>
                  </a:extLst>
                </a:gridCol>
                <a:gridCol w="499110">
                  <a:extLst>
                    <a:ext uri="{9D8B030D-6E8A-4147-A177-3AD203B41FA5}">
                      <a16:colId xmlns:a16="http://schemas.microsoft.com/office/drawing/2014/main" val="209294925"/>
                    </a:ext>
                  </a:extLst>
                </a:gridCol>
                <a:gridCol w="499110">
                  <a:extLst>
                    <a:ext uri="{9D8B030D-6E8A-4147-A177-3AD203B41FA5}">
                      <a16:colId xmlns:a16="http://schemas.microsoft.com/office/drawing/2014/main" val="3215528346"/>
                    </a:ext>
                  </a:extLst>
                </a:gridCol>
                <a:gridCol w="499110">
                  <a:extLst>
                    <a:ext uri="{9D8B030D-6E8A-4147-A177-3AD203B41FA5}">
                      <a16:colId xmlns:a16="http://schemas.microsoft.com/office/drawing/2014/main" val="3386638743"/>
                    </a:ext>
                  </a:extLst>
                </a:gridCol>
                <a:gridCol w="499110">
                  <a:extLst>
                    <a:ext uri="{9D8B030D-6E8A-4147-A177-3AD203B41FA5}">
                      <a16:colId xmlns:a16="http://schemas.microsoft.com/office/drawing/2014/main" val="587482968"/>
                    </a:ext>
                  </a:extLst>
                </a:gridCol>
              </a:tblGrid>
              <a:tr h="259685">
                <a:tc>
                  <a:txBody>
                    <a:bodyPr/>
                    <a:lstStyle/>
                    <a:p>
                      <a:pPr algn="ctr">
                        <a:spcAft>
                          <a:spcPts val="0"/>
                        </a:spcAft>
                      </a:pPr>
                      <a:r>
                        <a:rPr lang="en-US" sz="1050">
                          <a:effectLst/>
                        </a:rPr>
                        <a:t>C</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 </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p</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r</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o</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g</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r</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m</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\0</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661257345"/>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3492904552"/>
              </p:ext>
            </p:extLst>
          </p:nvPr>
        </p:nvGraphicFramePr>
        <p:xfrm>
          <a:off x="6136436" y="2921425"/>
          <a:ext cx="5490210" cy="248929"/>
        </p:xfrm>
        <a:graphic>
          <a:graphicData uri="http://schemas.openxmlformats.org/drawingml/2006/table">
            <a:tbl>
              <a:tblPr firstRow="1" firstCol="1" bandRow="1">
                <a:tableStyleId>{5C22544A-7EE6-4342-B048-85BDC9FD1C3A}</a:tableStyleId>
              </a:tblPr>
              <a:tblGrid>
                <a:gridCol w="499110">
                  <a:extLst>
                    <a:ext uri="{9D8B030D-6E8A-4147-A177-3AD203B41FA5}">
                      <a16:colId xmlns:a16="http://schemas.microsoft.com/office/drawing/2014/main" val="3805669602"/>
                    </a:ext>
                  </a:extLst>
                </a:gridCol>
                <a:gridCol w="499110">
                  <a:extLst>
                    <a:ext uri="{9D8B030D-6E8A-4147-A177-3AD203B41FA5}">
                      <a16:colId xmlns:a16="http://schemas.microsoft.com/office/drawing/2014/main" val="1288444695"/>
                    </a:ext>
                  </a:extLst>
                </a:gridCol>
                <a:gridCol w="499110">
                  <a:extLst>
                    <a:ext uri="{9D8B030D-6E8A-4147-A177-3AD203B41FA5}">
                      <a16:colId xmlns:a16="http://schemas.microsoft.com/office/drawing/2014/main" val="1549996514"/>
                    </a:ext>
                  </a:extLst>
                </a:gridCol>
                <a:gridCol w="499110">
                  <a:extLst>
                    <a:ext uri="{9D8B030D-6E8A-4147-A177-3AD203B41FA5}">
                      <a16:colId xmlns:a16="http://schemas.microsoft.com/office/drawing/2014/main" val="3743046260"/>
                    </a:ext>
                  </a:extLst>
                </a:gridCol>
                <a:gridCol w="499110">
                  <a:extLst>
                    <a:ext uri="{9D8B030D-6E8A-4147-A177-3AD203B41FA5}">
                      <a16:colId xmlns:a16="http://schemas.microsoft.com/office/drawing/2014/main" val="545943957"/>
                    </a:ext>
                  </a:extLst>
                </a:gridCol>
                <a:gridCol w="499110">
                  <a:extLst>
                    <a:ext uri="{9D8B030D-6E8A-4147-A177-3AD203B41FA5}">
                      <a16:colId xmlns:a16="http://schemas.microsoft.com/office/drawing/2014/main" val="387703279"/>
                    </a:ext>
                  </a:extLst>
                </a:gridCol>
                <a:gridCol w="499110">
                  <a:extLst>
                    <a:ext uri="{9D8B030D-6E8A-4147-A177-3AD203B41FA5}">
                      <a16:colId xmlns:a16="http://schemas.microsoft.com/office/drawing/2014/main" val="2191051759"/>
                    </a:ext>
                  </a:extLst>
                </a:gridCol>
                <a:gridCol w="499110">
                  <a:extLst>
                    <a:ext uri="{9D8B030D-6E8A-4147-A177-3AD203B41FA5}">
                      <a16:colId xmlns:a16="http://schemas.microsoft.com/office/drawing/2014/main" val="3959351517"/>
                    </a:ext>
                  </a:extLst>
                </a:gridCol>
                <a:gridCol w="499110">
                  <a:extLst>
                    <a:ext uri="{9D8B030D-6E8A-4147-A177-3AD203B41FA5}">
                      <a16:colId xmlns:a16="http://schemas.microsoft.com/office/drawing/2014/main" val="3843181085"/>
                    </a:ext>
                  </a:extLst>
                </a:gridCol>
                <a:gridCol w="499110">
                  <a:extLst>
                    <a:ext uri="{9D8B030D-6E8A-4147-A177-3AD203B41FA5}">
                      <a16:colId xmlns:a16="http://schemas.microsoft.com/office/drawing/2014/main" val="2423730466"/>
                    </a:ext>
                  </a:extLst>
                </a:gridCol>
                <a:gridCol w="499110">
                  <a:extLst>
                    <a:ext uri="{9D8B030D-6E8A-4147-A177-3AD203B41FA5}">
                      <a16:colId xmlns:a16="http://schemas.microsoft.com/office/drawing/2014/main" val="1952783798"/>
                    </a:ext>
                  </a:extLst>
                </a:gridCol>
              </a:tblGrid>
              <a:tr h="248929">
                <a:tc>
                  <a:txBody>
                    <a:bodyPr/>
                    <a:lstStyle/>
                    <a:p>
                      <a:pPr algn="ctr">
                        <a:spcAft>
                          <a:spcPts val="0"/>
                        </a:spcAft>
                      </a:pPr>
                      <a:r>
                        <a:rPr lang="en-US" sz="1050" dirty="0">
                          <a:effectLst/>
                        </a:rPr>
                        <a:t>H</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e</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l</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l</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o</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g</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r</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m</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\0</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083572820"/>
                  </a:ext>
                </a:extLst>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1686617297"/>
              </p:ext>
            </p:extLst>
          </p:nvPr>
        </p:nvGraphicFramePr>
        <p:xfrm>
          <a:off x="6136436" y="3143938"/>
          <a:ext cx="5490210" cy="286101"/>
        </p:xfrm>
        <a:graphic>
          <a:graphicData uri="http://schemas.openxmlformats.org/drawingml/2006/table">
            <a:tbl>
              <a:tblPr firstRow="1" firstCol="1" bandRow="1">
                <a:tableStyleId>{5C22544A-7EE6-4342-B048-85BDC9FD1C3A}</a:tableStyleId>
              </a:tblPr>
              <a:tblGrid>
                <a:gridCol w="499110">
                  <a:extLst>
                    <a:ext uri="{9D8B030D-6E8A-4147-A177-3AD203B41FA5}">
                      <a16:colId xmlns:a16="http://schemas.microsoft.com/office/drawing/2014/main" val="3894251407"/>
                    </a:ext>
                  </a:extLst>
                </a:gridCol>
                <a:gridCol w="499110">
                  <a:extLst>
                    <a:ext uri="{9D8B030D-6E8A-4147-A177-3AD203B41FA5}">
                      <a16:colId xmlns:a16="http://schemas.microsoft.com/office/drawing/2014/main" val="3838744361"/>
                    </a:ext>
                  </a:extLst>
                </a:gridCol>
                <a:gridCol w="499110">
                  <a:extLst>
                    <a:ext uri="{9D8B030D-6E8A-4147-A177-3AD203B41FA5}">
                      <a16:colId xmlns:a16="http://schemas.microsoft.com/office/drawing/2014/main" val="3718038544"/>
                    </a:ext>
                  </a:extLst>
                </a:gridCol>
                <a:gridCol w="499110">
                  <a:extLst>
                    <a:ext uri="{9D8B030D-6E8A-4147-A177-3AD203B41FA5}">
                      <a16:colId xmlns:a16="http://schemas.microsoft.com/office/drawing/2014/main" val="1342590589"/>
                    </a:ext>
                  </a:extLst>
                </a:gridCol>
                <a:gridCol w="499110">
                  <a:extLst>
                    <a:ext uri="{9D8B030D-6E8A-4147-A177-3AD203B41FA5}">
                      <a16:colId xmlns:a16="http://schemas.microsoft.com/office/drawing/2014/main" val="1823989188"/>
                    </a:ext>
                  </a:extLst>
                </a:gridCol>
                <a:gridCol w="499110">
                  <a:extLst>
                    <a:ext uri="{9D8B030D-6E8A-4147-A177-3AD203B41FA5}">
                      <a16:colId xmlns:a16="http://schemas.microsoft.com/office/drawing/2014/main" val="1887316773"/>
                    </a:ext>
                  </a:extLst>
                </a:gridCol>
                <a:gridCol w="499110">
                  <a:extLst>
                    <a:ext uri="{9D8B030D-6E8A-4147-A177-3AD203B41FA5}">
                      <a16:colId xmlns:a16="http://schemas.microsoft.com/office/drawing/2014/main" val="1379424654"/>
                    </a:ext>
                  </a:extLst>
                </a:gridCol>
                <a:gridCol w="499110">
                  <a:extLst>
                    <a:ext uri="{9D8B030D-6E8A-4147-A177-3AD203B41FA5}">
                      <a16:colId xmlns:a16="http://schemas.microsoft.com/office/drawing/2014/main" val="546145132"/>
                    </a:ext>
                  </a:extLst>
                </a:gridCol>
                <a:gridCol w="499110">
                  <a:extLst>
                    <a:ext uri="{9D8B030D-6E8A-4147-A177-3AD203B41FA5}">
                      <a16:colId xmlns:a16="http://schemas.microsoft.com/office/drawing/2014/main" val="880707189"/>
                    </a:ext>
                  </a:extLst>
                </a:gridCol>
                <a:gridCol w="499110">
                  <a:extLst>
                    <a:ext uri="{9D8B030D-6E8A-4147-A177-3AD203B41FA5}">
                      <a16:colId xmlns:a16="http://schemas.microsoft.com/office/drawing/2014/main" val="968810501"/>
                    </a:ext>
                  </a:extLst>
                </a:gridCol>
                <a:gridCol w="499110">
                  <a:extLst>
                    <a:ext uri="{9D8B030D-6E8A-4147-A177-3AD203B41FA5}">
                      <a16:colId xmlns:a16="http://schemas.microsoft.com/office/drawing/2014/main" val="1697026041"/>
                    </a:ext>
                  </a:extLst>
                </a:gridCol>
              </a:tblGrid>
              <a:tr h="286101">
                <a:tc>
                  <a:txBody>
                    <a:bodyPr/>
                    <a:lstStyle/>
                    <a:p>
                      <a:pPr algn="ctr">
                        <a:spcAft>
                          <a:spcPts val="0"/>
                        </a:spcAft>
                      </a:pPr>
                      <a:r>
                        <a:rPr lang="en-US" sz="1050">
                          <a:effectLst/>
                        </a:rPr>
                        <a:t>H</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e</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l</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l</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o</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\0</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r</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m</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\0</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996171911"/>
                  </a:ext>
                </a:extLst>
              </a:tr>
            </a:tbl>
          </a:graphicData>
        </a:graphic>
      </p:graphicFrame>
    </p:spTree>
    <p:extLst>
      <p:ext uri="{BB962C8B-B14F-4D97-AF65-F5344CB8AC3E}">
        <p14:creationId xmlns:p14="http://schemas.microsoft.com/office/powerpoint/2010/main" val="6251457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latin typeface="Cambria" panose="02040503050406030204" pitchFamily="18" charset="0"/>
                <a:ea typeface="宋体" panose="02010600030101010101" pitchFamily="2" charset="-122"/>
                <a:cs typeface="Times New Roman" panose="02020603050405020304" pitchFamily="18" charset="0"/>
              </a:rPr>
              <a:t>6.3.4   </a:t>
            </a:r>
            <a:r>
              <a:rPr lang="zh-CN" altLang="en-US" b="1" dirty="0">
                <a:latin typeface="Cambria" panose="02040503050406030204" pitchFamily="18" charset="0"/>
                <a:ea typeface="宋体" panose="02010600030101010101" pitchFamily="2" charset="-122"/>
                <a:cs typeface="Times New Roman" panose="02020603050405020304" pitchFamily="18" charset="0"/>
              </a:rPr>
              <a:t>字符串和字符串结束</a:t>
            </a:r>
            <a:r>
              <a:rPr lang="zh-CN" altLang="en-US" b="1" dirty="0" smtClean="0">
                <a:latin typeface="Cambria" panose="02040503050406030204" pitchFamily="18" charset="0"/>
                <a:ea typeface="宋体" panose="02010600030101010101" pitchFamily="2" charset="-122"/>
                <a:cs typeface="Times New Roman" panose="02020603050405020304" pitchFamily="18" charset="0"/>
              </a:rPr>
              <a:t>标志</a:t>
            </a:r>
            <a:endParaRPr lang="zh-CN" altLang="en-US" dirty="0"/>
          </a:p>
        </p:txBody>
      </p:sp>
      <p:sp>
        <p:nvSpPr>
          <p:cNvPr id="3" name="内容占位符 2"/>
          <p:cNvSpPr>
            <a:spLocks noGrp="1"/>
          </p:cNvSpPr>
          <p:nvPr>
            <p:ph sz="quarter" idx="10"/>
          </p:nvPr>
        </p:nvSpPr>
        <p:spPr>
          <a:xfrm>
            <a:off x="539496" y="1268083"/>
            <a:ext cx="11193880" cy="4827611"/>
          </a:xfrm>
        </p:spPr>
        <p:txBody>
          <a:bodyPr vert="horz" lIns="91440" tIns="45720" rIns="91440" bIns="45720" rtlCol="0">
            <a:normAutofit/>
          </a:bodyPr>
          <a:lstStyle/>
          <a:p>
            <a:pPr marL="0" indent="0" eaLnBrk="0" fontAlgn="base" hangingPunct="0">
              <a:spcBef>
                <a:spcPct val="0"/>
              </a:spcBef>
              <a:spcAft>
                <a:spcPct val="0"/>
              </a:spcAft>
              <a:buSzPct val="80000"/>
              <a:buNone/>
            </a:pPr>
            <a:r>
              <a:rPr lang="zh-CN" altLang="en-US"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3</a:t>
            </a:r>
            <a:r>
              <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）字符串结束标志‘</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\0’</a:t>
            </a:r>
            <a:r>
              <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是为方便引用字符数组中的字符串</a:t>
            </a:r>
          </a:p>
          <a:p>
            <a:pPr marL="180975" indent="-180975" eaLnBrk="0" fontAlgn="base" hangingPunct="0">
              <a:spcBef>
                <a:spcPct val="0"/>
              </a:spcBef>
              <a:spcAft>
                <a:spcPct val="0"/>
              </a:spcAft>
              <a:buSzPct val="80000"/>
            </a:pPr>
            <a:r>
              <a:rPr lang="zh-CN" altLang="en-US"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系统</a:t>
            </a:r>
            <a:r>
              <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在处理字符串常量存储时会自动加一个‘</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\0’</a:t>
            </a:r>
            <a:r>
              <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，只是为了使处理方法一致，便于引用字符数组中的字符串</a:t>
            </a:r>
            <a:r>
              <a:rPr lang="zh-CN" altLang="en-US"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。例如</a:t>
            </a:r>
            <a:r>
              <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p>
          <a:p>
            <a:pPr marL="0" indent="0" eaLnBrk="0" fontAlgn="base" hangingPunct="0">
              <a:spcBef>
                <a:spcPct val="0"/>
              </a:spcBef>
              <a:spcAft>
                <a:spcPct val="0"/>
              </a:spcAft>
              <a:buSzPct val="80000"/>
              <a:buNone/>
            </a:pPr>
            <a:r>
              <a:rPr lang="en-US" altLang="zh-CN"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    char </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c[]={´C´, ´h´, ´</a:t>
            </a:r>
            <a:r>
              <a:rPr lang="en-US" altLang="zh-CN" sz="18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i</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 ´n´, ´a´, ´\0´};</a:t>
            </a:r>
          </a:p>
          <a:p>
            <a:pPr marL="0" indent="0" eaLnBrk="0" fontAlgn="base" hangingPunct="0">
              <a:spcBef>
                <a:spcPct val="0"/>
              </a:spcBef>
              <a:spcAft>
                <a:spcPct val="0"/>
              </a:spcAft>
              <a:buSzPct val="80000"/>
              <a:buNone/>
            </a:pPr>
            <a:r>
              <a:rPr lang="en-US" altLang="zh-CN"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    char </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c[]={"C program</a:t>
            </a:r>
            <a:r>
              <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p>
          <a:p>
            <a:pPr marL="180975" indent="-180975" eaLnBrk="0" fontAlgn="base" hangingPunct="0">
              <a:spcBef>
                <a:spcPct val="0"/>
              </a:spcBef>
              <a:spcAft>
                <a:spcPct val="0"/>
              </a:spcAft>
              <a:buSzPct val="80000"/>
            </a:pPr>
            <a:r>
              <a:rPr lang="en-US" altLang="zh-CN"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c</a:t>
            </a:r>
            <a:r>
              <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数组的存储</a:t>
            </a:r>
            <a:r>
              <a:rPr lang="zh-CN" altLang="en-US"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情况：</a:t>
            </a:r>
            <a:endPar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a:p>
            <a:pPr marL="180975" indent="-180975" eaLnBrk="0" fontAlgn="base" hangingPunct="0">
              <a:spcBef>
                <a:spcPct val="0"/>
              </a:spcBef>
              <a:spcAft>
                <a:spcPct val="0"/>
              </a:spcAft>
              <a:buSzPct val="80000"/>
            </a:pPr>
            <a:r>
              <a:rPr lang="zh-CN" altLang="en-US"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如果从</a:t>
            </a:r>
            <a:r>
              <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键盘输人“</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Hello</a:t>
            </a:r>
            <a:r>
              <a:rPr lang="en-US" altLang="zh-CN"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zh-CN" altLang="en-US"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赋给</a:t>
            </a:r>
            <a:r>
              <a:rPr lang="en-US" altLang="zh-CN"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c</a:t>
            </a:r>
            <a:r>
              <a:rPr lang="zh-CN" altLang="en-US"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数组：</a:t>
            </a:r>
            <a:endPar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a:p>
            <a:pPr marL="180975" indent="-180975" eaLnBrk="0" fontAlgn="base" hangingPunct="0">
              <a:spcBef>
                <a:spcPct val="0"/>
              </a:spcBef>
              <a:spcAft>
                <a:spcPct val="0"/>
              </a:spcAft>
              <a:buSzPct val="80000"/>
            </a:pPr>
            <a:r>
              <a:rPr lang="en-US" altLang="zh-CN" sz="1800" dirty="0" err="1"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printf</a:t>
            </a:r>
            <a:r>
              <a:rPr lang="en-US" altLang="zh-CN" sz="18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("%s\</a:t>
            </a:r>
            <a:r>
              <a:rPr lang="en-US" altLang="zh-CN" sz="18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n",c</a:t>
            </a:r>
            <a:r>
              <a:rPr lang="en-US" altLang="zh-CN"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a:t>
            </a:r>
          </a:p>
          <a:p>
            <a:pPr marL="180975" indent="-180975" eaLnBrk="0" fontAlgn="base" hangingPunct="0">
              <a:spcBef>
                <a:spcPct val="0"/>
              </a:spcBef>
              <a:spcAft>
                <a:spcPct val="0"/>
              </a:spcAft>
              <a:buSzPct val="80000"/>
            </a:pPr>
            <a:r>
              <a:rPr lang="zh-CN" altLang="en-US"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结果：</a:t>
            </a:r>
            <a:r>
              <a:rPr lang="en-US" altLang="zh-CN"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Hello</a:t>
            </a:r>
          </a:p>
          <a:p>
            <a:pPr marL="180975" indent="-180975" eaLnBrk="0" fontAlgn="base" hangingPunct="0">
              <a:spcBef>
                <a:spcPct val="0"/>
              </a:spcBef>
              <a:spcAft>
                <a:spcPct val="0"/>
              </a:spcAft>
              <a:buSzPct val="80000"/>
            </a:pPr>
            <a:r>
              <a:rPr lang="zh-CN" altLang="en-US"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不是：</a:t>
            </a:r>
            <a:r>
              <a:rPr lang="en-US" altLang="zh-CN" sz="1800" dirty="0" err="1"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Hellogram</a:t>
            </a:r>
            <a:r>
              <a:rPr lang="zh-CN" altLang="en-US" sz="18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a:t>
            </a:r>
            <a:endParaRPr lang="zh-CN" altLang="en-US" sz="1800" dirty="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4055278539"/>
              </p:ext>
            </p:extLst>
          </p:nvPr>
        </p:nvGraphicFramePr>
        <p:xfrm>
          <a:off x="3180329" y="3430292"/>
          <a:ext cx="5490210" cy="251596"/>
        </p:xfrm>
        <a:graphic>
          <a:graphicData uri="http://schemas.openxmlformats.org/drawingml/2006/table">
            <a:tbl>
              <a:tblPr firstRow="1" firstCol="1" bandRow="1">
                <a:tableStyleId>{5C22544A-7EE6-4342-B048-85BDC9FD1C3A}</a:tableStyleId>
              </a:tblPr>
              <a:tblGrid>
                <a:gridCol w="499110">
                  <a:extLst>
                    <a:ext uri="{9D8B030D-6E8A-4147-A177-3AD203B41FA5}">
                      <a16:colId xmlns:a16="http://schemas.microsoft.com/office/drawing/2014/main" val="1825659713"/>
                    </a:ext>
                  </a:extLst>
                </a:gridCol>
                <a:gridCol w="499110">
                  <a:extLst>
                    <a:ext uri="{9D8B030D-6E8A-4147-A177-3AD203B41FA5}">
                      <a16:colId xmlns:a16="http://schemas.microsoft.com/office/drawing/2014/main" val="1267184050"/>
                    </a:ext>
                  </a:extLst>
                </a:gridCol>
                <a:gridCol w="499110">
                  <a:extLst>
                    <a:ext uri="{9D8B030D-6E8A-4147-A177-3AD203B41FA5}">
                      <a16:colId xmlns:a16="http://schemas.microsoft.com/office/drawing/2014/main" val="669693330"/>
                    </a:ext>
                  </a:extLst>
                </a:gridCol>
                <a:gridCol w="499110">
                  <a:extLst>
                    <a:ext uri="{9D8B030D-6E8A-4147-A177-3AD203B41FA5}">
                      <a16:colId xmlns:a16="http://schemas.microsoft.com/office/drawing/2014/main" val="1710093572"/>
                    </a:ext>
                  </a:extLst>
                </a:gridCol>
                <a:gridCol w="499110">
                  <a:extLst>
                    <a:ext uri="{9D8B030D-6E8A-4147-A177-3AD203B41FA5}">
                      <a16:colId xmlns:a16="http://schemas.microsoft.com/office/drawing/2014/main" val="4020052134"/>
                    </a:ext>
                  </a:extLst>
                </a:gridCol>
                <a:gridCol w="499110">
                  <a:extLst>
                    <a:ext uri="{9D8B030D-6E8A-4147-A177-3AD203B41FA5}">
                      <a16:colId xmlns:a16="http://schemas.microsoft.com/office/drawing/2014/main" val="3462600806"/>
                    </a:ext>
                  </a:extLst>
                </a:gridCol>
                <a:gridCol w="499110">
                  <a:extLst>
                    <a:ext uri="{9D8B030D-6E8A-4147-A177-3AD203B41FA5}">
                      <a16:colId xmlns:a16="http://schemas.microsoft.com/office/drawing/2014/main" val="1975057527"/>
                    </a:ext>
                  </a:extLst>
                </a:gridCol>
                <a:gridCol w="499110">
                  <a:extLst>
                    <a:ext uri="{9D8B030D-6E8A-4147-A177-3AD203B41FA5}">
                      <a16:colId xmlns:a16="http://schemas.microsoft.com/office/drawing/2014/main" val="209294925"/>
                    </a:ext>
                  </a:extLst>
                </a:gridCol>
                <a:gridCol w="499110">
                  <a:extLst>
                    <a:ext uri="{9D8B030D-6E8A-4147-A177-3AD203B41FA5}">
                      <a16:colId xmlns:a16="http://schemas.microsoft.com/office/drawing/2014/main" val="3215528346"/>
                    </a:ext>
                  </a:extLst>
                </a:gridCol>
                <a:gridCol w="499110">
                  <a:extLst>
                    <a:ext uri="{9D8B030D-6E8A-4147-A177-3AD203B41FA5}">
                      <a16:colId xmlns:a16="http://schemas.microsoft.com/office/drawing/2014/main" val="3386638743"/>
                    </a:ext>
                  </a:extLst>
                </a:gridCol>
                <a:gridCol w="499110">
                  <a:extLst>
                    <a:ext uri="{9D8B030D-6E8A-4147-A177-3AD203B41FA5}">
                      <a16:colId xmlns:a16="http://schemas.microsoft.com/office/drawing/2014/main" val="587482968"/>
                    </a:ext>
                  </a:extLst>
                </a:gridCol>
              </a:tblGrid>
              <a:tr h="251596">
                <a:tc>
                  <a:txBody>
                    <a:bodyPr/>
                    <a:lstStyle/>
                    <a:p>
                      <a:pPr algn="ctr">
                        <a:spcAft>
                          <a:spcPts val="0"/>
                        </a:spcAft>
                      </a:pPr>
                      <a:r>
                        <a:rPr lang="en-US" sz="1050">
                          <a:effectLst/>
                        </a:rPr>
                        <a:t>C</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 </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p</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r</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o</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g</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r</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m</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\0</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661257345"/>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2693007604"/>
              </p:ext>
            </p:extLst>
          </p:nvPr>
        </p:nvGraphicFramePr>
        <p:xfrm>
          <a:off x="4845226" y="3804248"/>
          <a:ext cx="5490210" cy="310551"/>
        </p:xfrm>
        <a:graphic>
          <a:graphicData uri="http://schemas.openxmlformats.org/drawingml/2006/table">
            <a:tbl>
              <a:tblPr firstRow="1" firstCol="1" bandRow="1">
                <a:tableStyleId>{5C22544A-7EE6-4342-B048-85BDC9FD1C3A}</a:tableStyleId>
              </a:tblPr>
              <a:tblGrid>
                <a:gridCol w="499110">
                  <a:extLst>
                    <a:ext uri="{9D8B030D-6E8A-4147-A177-3AD203B41FA5}">
                      <a16:colId xmlns:a16="http://schemas.microsoft.com/office/drawing/2014/main" val="3805669602"/>
                    </a:ext>
                  </a:extLst>
                </a:gridCol>
                <a:gridCol w="499110">
                  <a:extLst>
                    <a:ext uri="{9D8B030D-6E8A-4147-A177-3AD203B41FA5}">
                      <a16:colId xmlns:a16="http://schemas.microsoft.com/office/drawing/2014/main" val="1288444695"/>
                    </a:ext>
                  </a:extLst>
                </a:gridCol>
                <a:gridCol w="499110">
                  <a:extLst>
                    <a:ext uri="{9D8B030D-6E8A-4147-A177-3AD203B41FA5}">
                      <a16:colId xmlns:a16="http://schemas.microsoft.com/office/drawing/2014/main" val="1549996514"/>
                    </a:ext>
                  </a:extLst>
                </a:gridCol>
                <a:gridCol w="499110">
                  <a:extLst>
                    <a:ext uri="{9D8B030D-6E8A-4147-A177-3AD203B41FA5}">
                      <a16:colId xmlns:a16="http://schemas.microsoft.com/office/drawing/2014/main" val="3743046260"/>
                    </a:ext>
                  </a:extLst>
                </a:gridCol>
                <a:gridCol w="499110">
                  <a:extLst>
                    <a:ext uri="{9D8B030D-6E8A-4147-A177-3AD203B41FA5}">
                      <a16:colId xmlns:a16="http://schemas.microsoft.com/office/drawing/2014/main" val="545943957"/>
                    </a:ext>
                  </a:extLst>
                </a:gridCol>
                <a:gridCol w="499110">
                  <a:extLst>
                    <a:ext uri="{9D8B030D-6E8A-4147-A177-3AD203B41FA5}">
                      <a16:colId xmlns:a16="http://schemas.microsoft.com/office/drawing/2014/main" val="387703279"/>
                    </a:ext>
                  </a:extLst>
                </a:gridCol>
                <a:gridCol w="499110">
                  <a:extLst>
                    <a:ext uri="{9D8B030D-6E8A-4147-A177-3AD203B41FA5}">
                      <a16:colId xmlns:a16="http://schemas.microsoft.com/office/drawing/2014/main" val="2191051759"/>
                    </a:ext>
                  </a:extLst>
                </a:gridCol>
                <a:gridCol w="499110">
                  <a:extLst>
                    <a:ext uri="{9D8B030D-6E8A-4147-A177-3AD203B41FA5}">
                      <a16:colId xmlns:a16="http://schemas.microsoft.com/office/drawing/2014/main" val="3959351517"/>
                    </a:ext>
                  </a:extLst>
                </a:gridCol>
                <a:gridCol w="499110">
                  <a:extLst>
                    <a:ext uri="{9D8B030D-6E8A-4147-A177-3AD203B41FA5}">
                      <a16:colId xmlns:a16="http://schemas.microsoft.com/office/drawing/2014/main" val="3843181085"/>
                    </a:ext>
                  </a:extLst>
                </a:gridCol>
                <a:gridCol w="499110">
                  <a:extLst>
                    <a:ext uri="{9D8B030D-6E8A-4147-A177-3AD203B41FA5}">
                      <a16:colId xmlns:a16="http://schemas.microsoft.com/office/drawing/2014/main" val="2423730466"/>
                    </a:ext>
                  </a:extLst>
                </a:gridCol>
                <a:gridCol w="499110">
                  <a:extLst>
                    <a:ext uri="{9D8B030D-6E8A-4147-A177-3AD203B41FA5}">
                      <a16:colId xmlns:a16="http://schemas.microsoft.com/office/drawing/2014/main" val="1952783798"/>
                    </a:ext>
                  </a:extLst>
                </a:gridCol>
              </a:tblGrid>
              <a:tr h="310551">
                <a:tc>
                  <a:txBody>
                    <a:bodyPr/>
                    <a:lstStyle/>
                    <a:p>
                      <a:pPr algn="ctr">
                        <a:spcAft>
                          <a:spcPts val="0"/>
                        </a:spcAft>
                      </a:pPr>
                      <a:r>
                        <a:rPr lang="en-US" sz="1050">
                          <a:effectLst/>
                        </a:rPr>
                        <a:t>H</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e</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l</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l</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o</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altLang="zh-CN" sz="1050" dirty="0" smtClean="0">
                          <a:effectLst/>
                        </a:rPr>
                        <a:t>\0</a:t>
                      </a:r>
                      <a:endParaRPr lang="zh-CN" alt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r</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m</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\0</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083572820"/>
                  </a:ext>
                </a:extLst>
              </a:tr>
            </a:tbl>
          </a:graphicData>
        </a:graphic>
      </p:graphicFrame>
    </p:spTree>
    <p:extLst>
      <p:ext uri="{BB962C8B-B14F-4D97-AF65-F5344CB8AC3E}">
        <p14:creationId xmlns:p14="http://schemas.microsoft.com/office/powerpoint/2010/main" val="9430920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b="1" dirty="0">
                <a:solidFill>
                  <a:schemeClr val="tx1"/>
                </a:solidFill>
                <a:latin typeface="Cambria" panose="02040503050406030204" pitchFamily="18" charset="0"/>
                <a:ea typeface="宋体" panose="02010600030101010101" pitchFamily="2" charset="-122"/>
                <a:cs typeface="Times New Roman" panose="02020603050405020304" pitchFamily="18" charset="0"/>
              </a:rPr>
              <a:t>6.3.5</a:t>
            </a:r>
            <a:r>
              <a:rPr lang="zh-CN" altLang="en-US" b="1" dirty="0">
                <a:solidFill>
                  <a:schemeClr val="tx1"/>
                </a:solidFill>
                <a:latin typeface="Cambria" panose="02040503050406030204" pitchFamily="18" charset="0"/>
                <a:ea typeface="宋体" panose="02010600030101010101" pitchFamily="2" charset="-122"/>
                <a:cs typeface="Times New Roman" panose="02020603050405020304" pitchFamily="18" charset="0"/>
              </a:rPr>
              <a:t>字符数组的输入与</a:t>
            </a:r>
            <a:r>
              <a:rPr lang="zh-CN" altLang="en-US" b="1" dirty="0" smtClean="0">
                <a:solidFill>
                  <a:schemeClr val="tx1"/>
                </a:solidFill>
                <a:latin typeface="Cambria" panose="02040503050406030204" pitchFamily="18" charset="0"/>
                <a:ea typeface="宋体" panose="02010600030101010101" pitchFamily="2" charset="-122"/>
                <a:cs typeface="Times New Roman" panose="02020603050405020304" pitchFamily="18" charset="0"/>
              </a:rPr>
              <a:t>输出</a:t>
            </a:r>
            <a:endParaRPr lang="zh-CN" altLang="en-US" dirty="0"/>
          </a:p>
        </p:txBody>
      </p:sp>
      <p:sp>
        <p:nvSpPr>
          <p:cNvPr id="8" name="内容占位符 7"/>
          <p:cNvSpPr>
            <a:spLocks noGrp="1"/>
          </p:cNvSpPr>
          <p:nvPr>
            <p:ph sz="quarter" idx="10"/>
          </p:nvPr>
        </p:nvSpPr>
        <p:spPr>
          <a:xfrm>
            <a:off x="539496" y="1293963"/>
            <a:ext cx="11193880" cy="4801732"/>
          </a:xfrm>
        </p:spPr>
        <p:txBody>
          <a:bodyPr vert="horz" lIns="91440" tIns="45720" rIns="91440" bIns="45720" rtlCol="0">
            <a:normAutofit fontScale="55000" lnSpcReduction="20000"/>
          </a:bodyPr>
          <a:lstStyle/>
          <a:p>
            <a:pPr marL="180975" indent="-180975"/>
            <a:r>
              <a:rPr lang="zh-CN" altLang="en-US" sz="2400" dirty="0">
                <a:solidFill>
                  <a:schemeClr val="tx1"/>
                </a:solidFill>
                <a:latin typeface="幼圆" panose="02010509060101010101" pitchFamily="49" charset="-122"/>
                <a:ea typeface="幼圆" panose="02010509060101010101" pitchFamily="49" charset="-122"/>
              </a:rPr>
              <a:t>字符数组的输入输出可以有两种</a:t>
            </a:r>
            <a:r>
              <a:rPr lang="zh-CN" altLang="en-US" sz="2400" dirty="0" smtClean="0">
                <a:solidFill>
                  <a:schemeClr val="tx1"/>
                </a:solidFill>
                <a:latin typeface="幼圆" panose="02010509060101010101" pitchFamily="49" charset="-122"/>
                <a:ea typeface="幼圆" panose="02010509060101010101" pitchFamily="49" charset="-122"/>
              </a:rPr>
              <a:t>方法：</a:t>
            </a:r>
            <a:endParaRPr lang="zh-CN" altLang="en-US" sz="2400" dirty="0">
              <a:solidFill>
                <a:schemeClr val="tx1"/>
              </a:solidFill>
              <a:latin typeface="幼圆" panose="02010509060101010101" pitchFamily="49" charset="-122"/>
              <a:ea typeface="幼圆" panose="02010509060101010101" pitchFamily="49" charset="-122"/>
            </a:endParaRPr>
          </a:p>
          <a:p>
            <a:pPr marL="0" indent="0">
              <a:buNone/>
            </a:pPr>
            <a:r>
              <a:rPr lang="zh-CN" altLang="en-US" sz="2400" dirty="0">
                <a:solidFill>
                  <a:schemeClr val="tx1"/>
                </a:solidFill>
                <a:latin typeface="幼圆" panose="02010509060101010101" pitchFamily="49" charset="-122"/>
                <a:ea typeface="幼圆" panose="02010509060101010101" pitchFamily="49" charset="-122"/>
              </a:rPr>
              <a:t>（</a:t>
            </a:r>
            <a:r>
              <a:rPr lang="en-US" altLang="zh-CN" sz="2400" dirty="0">
                <a:solidFill>
                  <a:schemeClr val="tx1"/>
                </a:solidFill>
                <a:latin typeface="幼圆" panose="02010509060101010101" pitchFamily="49" charset="-122"/>
                <a:ea typeface="幼圆" panose="02010509060101010101" pitchFamily="49" charset="-122"/>
              </a:rPr>
              <a:t>1</a:t>
            </a:r>
            <a:r>
              <a:rPr lang="zh-CN" altLang="en-US" sz="2400" dirty="0">
                <a:solidFill>
                  <a:schemeClr val="tx1"/>
                </a:solidFill>
                <a:latin typeface="幼圆" panose="02010509060101010101" pitchFamily="49" charset="-122"/>
                <a:ea typeface="幼圆" panose="02010509060101010101" pitchFamily="49" charset="-122"/>
              </a:rPr>
              <a:t>）逐个字符</a:t>
            </a:r>
            <a:r>
              <a:rPr lang="zh-CN" altLang="en-US" sz="2400" dirty="0" smtClean="0">
                <a:solidFill>
                  <a:schemeClr val="tx1"/>
                </a:solidFill>
                <a:latin typeface="幼圆" panose="02010509060101010101" pitchFamily="49" charset="-122"/>
                <a:ea typeface="幼圆" panose="02010509060101010101" pitchFamily="49" charset="-122"/>
              </a:rPr>
              <a:t>输入输出，用</a:t>
            </a:r>
            <a:r>
              <a:rPr lang="zh-CN" altLang="en-US" sz="2400" dirty="0">
                <a:solidFill>
                  <a:schemeClr val="tx1"/>
                </a:solidFill>
                <a:latin typeface="幼圆" panose="02010509060101010101" pitchFamily="49" charset="-122"/>
                <a:ea typeface="幼圆" panose="02010509060101010101" pitchFamily="49" charset="-122"/>
              </a:rPr>
              <a:t>格式符“</a:t>
            </a:r>
            <a:r>
              <a:rPr lang="en-US" altLang="zh-CN" sz="2400" dirty="0">
                <a:solidFill>
                  <a:schemeClr val="tx1"/>
                </a:solidFill>
                <a:latin typeface="幼圆" panose="02010509060101010101" pitchFamily="49" charset="-122"/>
                <a:ea typeface="幼圆" panose="02010509060101010101" pitchFamily="49" charset="-122"/>
              </a:rPr>
              <a:t>%c”</a:t>
            </a:r>
            <a:r>
              <a:rPr lang="zh-CN" altLang="en-US" sz="2400" dirty="0">
                <a:solidFill>
                  <a:schemeClr val="tx1"/>
                </a:solidFill>
                <a:latin typeface="幼圆" panose="02010509060101010101" pitchFamily="49" charset="-122"/>
                <a:ea typeface="幼圆" panose="02010509060101010101" pitchFamily="49" charset="-122"/>
              </a:rPr>
              <a:t>输入或输出一个字符，例如：</a:t>
            </a:r>
          </a:p>
          <a:p>
            <a:pPr marL="0" indent="0">
              <a:buNone/>
            </a:pPr>
            <a:r>
              <a:rPr lang="en-US" altLang="zh-CN" sz="2400" dirty="0" smtClean="0">
                <a:solidFill>
                  <a:schemeClr val="tx1"/>
                </a:solidFill>
                <a:latin typeface="幼圆" panose="02010509060101010101" pitchFamily="49" charset="-122"/>
                <a:ea typeface="幼圆" panose="02010509060101010101" pitchFamily="49" charset="-122"/>
              </a:rPr>
              <a:t>       </a:t>
            </a:r>
            <a:r>
              <a:rPr lang="en-US" altLang="zh-CN" sz="2400" dirty="0" err="1" smtClean="0">
                <a:solidFill>
                  <a:schemeClr val="tx1"/>
                </a:solidFill>
                <a:latin typeface="幼圆" panose="02010509060101010101" pitchFamily="49" charset="-122"/>
                <a:ea typeface="幼圆" panose="02010509060101010101" pitchFamily="49" charset="-122"/>
              </a:rPr>
              <a:t>printf</a:t>
            </a:r>
            <a:r>
              <a:rPr lang="en-US" altLang="zh-CN" sz="2400" dirty="0">
                <a:solidFill>
                  <a:schemeClr val="tx1"/>
                </a:solidFill>
                <a:latin typeface="幼圆" panose="02010509060101010101" pitchFamily="49" charset="-122"/>
                <a:ea typeface="幼圆" panose="02010509060101010101" pitchFamily="49" charset="-122"/>
              </a:rPr>
              <a:t>("%c\</a:t>
            </a:r>
            <a:r>
              <a:rPr lang="en-US" altLang="zh-CN" sz="2400" dirty="0" err="1">
                <a:solidFill>
                  <a:schemeClr val="tx1"/>
                </a:solidFill>
                <a:latin typeface="幼圆" panose="02010509060101010101" pitchFamily="49" charset="-122"/>
                <a:ea typeface="幼圆" panose="02010509060101010101" pitchFamily="49" charset="-122"/>
              </a:rPr>
              <a:t>n",c</a:t>
            </a:r>
            <a:r>
              <a:rPr lang="en-US" altLang="zh-CN" sz="2400" dirty="0">
                <a:solidFill>
                  <a:schemeClr val="tx1"/>
                </a:solidFill>
                <a:latin typeface="幼圆" panose="02010509060101010101" pitchFamily="49" charset="-122"/>
                <a:ea typeface="幼圆" panose="02010509060101010101" pitchFamily="49" charset="-122"/>
              </a:rPr>
              <a:t>[</a:t>
            </a:r>
            <a:r>
              <a:rPr lang="en-US" altLang="zh-CN" sz="2400" dirty="0" err="1">
                <a:solidFill>
                  <a:schemeClr val="tx1"/>
                </a:solidFill>
                <a:latin typeface="幼圆" panose="02010509060101010101" pitchFamily="49" charset="-122"/>
                <a:ea typeface="幼圆" panose="02010509060101010101" pitchFamily="49" charset="-122"/>
              </a:rPr>
              <a:t>i</a:t>
            </a:r>
            <a:r>
              <a:rPr lang="en-US" altLang="zh-CN" sz="2400" dirty="0">
                <a:solidFill>
                  <a:schemeClr val="tx1"/>
                </a:solidFill>
                <a:latin typeface="幼圆" panose="02010509060101010101" pitchFamily="49" charset="-122"/>
                <a:ea typeface="幼圆" panose="02010509060101010101" pitchFamily="49" charset="-122"/>
              </a:rPr>
              <a:t>]);</a:t>
            </a:r>
          </a:p>
          <a:p>
            <a:pPr marL="0" indent="0">
              <a:buNone/>
            </a:pPr>
            <a:r>
              <a:rPr lang="zh-CN" altLang="en-US" sz="2400" dirty="0">
                <a:solidFill>
                  <a:schemeClr val="tx1"/>
                </a:solidFill>
                <a:latin typeface="幼圆" panose="02010509060101010101" pitchFamily="49" charset="-122"/>
                <a:ea typeface="幼圆" panose="02010509060101010101" pitchFamily="49" charset="-122"/>
              </a:rPr>
              <a:t>（</a:t>
            </a:r>
            <a:r>
              <a:rPr lang="en-US" altLang="zh-CN" sz="2400" dirty="0">
                <a:solidFill>
                  <a:schemeClr val="tx1"/>
                </a:solidFill>
                <a:latin typeface="幼圆" panose="02010509060101010101" pitchFamily="49" charset="-122"/>
                <a:ea typeface="幼圆" panose="02010509060101010101" pitchFamily="49" charset="-122"/>
              </a:rPr>
              <a:t>2</a:t>
            </a:r>
            <a:r>
              <a:rPr lang="zh-CN" altLang="en-US" sz="2400" dirty="0">
                <a:solidFill>
                  <a:schemeClr val="tx1"/>
                </a:solidFill>
                <a:latin typeface="幼圆" panose="02010509060101010101" pitchFamily="49" charset="-122"/>
                <a:ea typeface="幼圆" panose="02010509060101010101" pitchFamily="49" charset="-122"/>
              </a:rPr>
              <a:t>）将整个字符串一次输入或</a:t>
            </a:r>
            <a:r>
              <a:rPr lang="zh-CN" altLang="en-US" sz="2400" dirty="0" smtClean="0">
                <a:solidFill>
                  <a:schemeClr val="tx1"/>
                </a:solidFill>
                <a:latin typeface="幼圆" panose="02010509060101010101" pitchFamily="49" charset="-122"/>
                <a:ea typeface="幼圆" panose="02010509060101010101" pitchFamily="49" charset="-122"/>
              </a:rPr>
              <a:t>输出，用</a:t>
            </a:r>
            <a:r>
              <a:rPr lang="zh-CN" altLang="en-US" sz="2400" dirty="0">
                <a:solidFill>
                  <a:schemeClr val="tx1"/>
                </a:solidFill>
                <a:latin typeface="幼圆" panose="02010509060101010101" pitchFamily="49" charset="-122"/>
                <a:ea typeface="幼圆" panose="02010509060101010101" pitchFamily="49" charset="-122"/>
              </a:rPr>
              <a:t>“</a:t>
            </a:r>
            <a:r>
              <a:rPr lang="en-US" altLang="zh-CN" sz="2400" dirty="0">
                <a:solidFill>
                  <a:schemeClr val="tx1"/>
                </a:solidFill>
                <a:latin typeface="幼圆" panose="02010509060101010101" pitchFamily="49" charset="-122"/>
                <a:ea typeface="幼圆" panose="02010509060101010101" pitchFamily="49" charset="-122"/>
              </a:rPr>
              <a:t>%s”</a:t>
            </a:r>
            <a:r>
              <a:rPr lang="zh-CN" altLang="en-US" sz="2400" dirty="0">
                <a:solidFill>
                  <a:schemeClr val="tx1"/>
                </a:solidFill>
                <a:latin typeface="幼圆" panose="02010509060101010101" pitchFamily="49" charset="-122"/>
                <a:ea typeface="幼圆" panose="02010509060101010101" pitchFamily="49" charset="-122"/>
              </a:rPr>
              <a:t>格式符，即是对字符串</a:t>
            </a:r>
            <a:r>
              <a:rPr lang="en-US" altLang="zh-CN" sz="2400" dirty="0">
                <a:solidFill>
                  <a:schemeClr val="tx1"/>
                </a:solidFill>
                <a:latin typeface="幼圆" panose="02010509060101010101" pitchFamily="49" charset="-122"/>
                <a:ea typeface="幼圆" panose="02010509060101010101" pitchFamily="49" charset="-122"/>
              </a:rPr>
              <a:t>(string)</a:t>
            </a:r>
            <a:r>
              <a:rPr lang="zh-CN" altLang="en-US" sz="2400" dirty="0">
                <a:solidFill>
                  <a:schemeClr val="tx1"/>
                </a:solidFill>
                <a:latin typeface="幼圆" panose="02010509060101010101" pitchFamily="49" charset="-122"/>
                <a:ea typeface="幼圆" panose="02010509060101010101" pitchFamily="49" charset="-122"/>
              </a:rPr>
              <a:t>的输入输出。例如：</a:t>
            </a:r>
          </a:p>
          <a:p>
            <a:pPr marL="0" indent="0">
              <a:buNone/>
            </a:pPr>
            <a:r>
              <a:rPr lang="en-US" altLang="zh-CN" sz="2400" dirty="0" smtClean="0">
                <a:solidFill>
                  <a:schemeClr val="tx1"/>
                </a:solidFill>
                <a:latin typeface="幼圆" panose="02010509060101010101" pitchFamily="49" charset="-122"/>
                <a:ea typeface="幼圆" panose="02010509060101010101" pitchFamily="49" charset="-122"/>
              </a:rPr>
              <a:t>      char </a:t>
            </a:r>
            <a:r>
              <a:rPr lang="en-US" altLang="zh-CN" sz="2400" dirty="0">
                <a:solidFill>
                  <a:schemeClr val="tx1"/>
                </a:solidFill>
                <a:latin typeface="幼圆" panose="02010509060101010101" pitchFamily="49" charset="-122"/>
                <a:ea typeface="幼圆" panose="02010509060101010101" pitchFamily="49" charset="-122"/>
              </a:rPr>
              <a:t>c</a:t>
            </a:r>
            <a:r>
              <a:rPr lang="en-US" altLang="zh-CN" sz="2400" dirty="0" smtClean="0">
                <a:solidFill>
                  <a:schemeClr val="tx1"/>
                </a:solidFill>
                <a:latin typeface="幼圆" panose="02010509060101010101" pitchFamily="49" charset="-122"/>
                <a:ea typeface="幼圆" panose="02010509060101010101" pitchFamily="49" charset="-122"/>
              </a:rPr>
              <a:t>[]={"</a:t>
            </a:r>
            <a:r>
              <a:rPr lang="en-US" altLang="zh-CN" sz="2400" dirty="0">
                <a:solidFill>
                  <a:schemeClr val="tx1"/>
                </a:solidFill>
                <a:latin typeface="幼圆" panose="02010509060101010101" pitchFamily="49" charset="-122"/>
                <a:ea typeface="幼圆" panose="02010509060101010101" pitchFamily="49" charset="-122"/>
              </a:rPr>
              <a:t>China"};</a:t>
            </a:r>
          </a:p>
          <a:p>
            <a:pPr marL="0" indent="0">
              <a:buNone/>
            </a:pPr>
            <a:r>
              <a:rPr lang="en-US" altLang="zh-CN" sz="2400" dirty="0" smtClean="0">
                <a:solidFill>
                  <a:schemeClr val="tx1"/>
                </a:solidFill>
                <a:latin typeface="幼圆" panose="02010509060101010101" pitchFamily="49" charset="-122"/>
                <a:ea typeface="幼圆" panose="02010509060101010101" pitchFamily="49" charset="-122"/>
              </a:rPr>
              <a:t>      </a:t>
            </a:r>
            <a:r>
              <a:rPr lang="en-US" altLang="zh-CN" sz="2400" dirty="0" err="1" smtClean="0">
                <a:solidFill>
                  <a:schemeClr val="tx1"/>
                </a:solidFill>
                <a:latin typeface="幼圆" panose="02010509060101010101" pitchFamily="49" charset="-122"/>
                <a:ea typeface="幼圆" panose="02010509060101010101" pitchFamily="49" charset="-122"/>
              </a:rPr>
              <a:t>printf</a:t>
            </a:r>
            <a:r>
              <a:rPr lang="en-US" altLang="zh-CN" sz="2400" dirty="0">
                <a:solidFill>
                  <a:schemeClr val="tx1"/>
                </a:solidFill>
                <a:latin typeface="幼圆" panose="02010509060101010101" pitchFamily="49" charset="-122"/>
                <a:ea typeface="幼圆" panose="02010509060101010101" pitchFamily="49" charset="-122"/>
              </a:rPr>
              <a:t>("%s\</a:t>
            </a:r>
            <a:r>
              <a:rPr lang="en-US" altLang="zh-CN" sz="2400" dirty="0" err="1">
                <a:solidFill>
                  <a:schemeClr val="tx1"/>
                </a:solidFill>
                <a:latin typeface="幼圆" panose="02010509060101010101" pitchFamily="49" charset="-122"/>
                <a:ea typeface="幼圆" panose="02010509060101010101" pitchFamily="49" charset="-122"/>
              </a:rPr>
              <a:t>n",c</a:t>
            </a:r>
            <a:r>
              <a:rPr lang="en-US" altLang="zh-CN" sz="2400" dirty="0">
                <a:solidFill>
                  <a:schemeClr val="tx1"/>
                </a:solidFill>
                <a:latin typeface="幼圆" panose="02010509060101010101" pitchFamily="49" charset="-122"/>
                <a:ea typeface="幼圆" panose="02010509060101010101" pitchFamily="49" charset="-122"/>
              </a:rPr>
              <a:t>);</a:t>
            </a:r>
          </a:p>
          <a:p>
            <a:pPr marL="180975" indent="-180975"/>
            <a:r>
              <a:rPr lang="zh-CN" altLang="en-US" sz="2400" dirty="0">
                <a:solidFill>
                  <a:schemeClr val="tx1"/>
                </a:solidFill>
                <a:latin typeface="幼圆" panose="02010509060101010101" pitchFamily="49" charset="-122"/>
                <a:ea typeface="幼圆" panose="02010509060101010101" pitchFamily="49" charset="-122"/>
              </a:rPr>
              <a:t>在内存中数组</a:t>
            </a:r>
            <a:r>
              <a:rPr lang="en-US" altLang="zh-CN" sz="2400" dirty="0">
                <a:solidFill>
                  <a:schemeClr val="tx1"/>
                </a:solidFill>
                <a:latin typeface="幼圆" panose="02010509060101010101" pitchFamily="49" charset="-122"/>
                <a:ea typeface="幼圆" panose="02010509060101010101" pitchFamily="49" charset="-122"/>
              </a:rPr>
              <a:t>c</a:t>
            </a:r>
            <a:r>
              <a:rPr lang="zh-CN" altLang="en-US" sz="2400" dirty="0">
                <a:solidFill>
                  <a:schemeClr val="tx1"/>
                </a:solidFill>
                <a:latin typeface="幼圆" panose="02010509060101010101" pitchFamily="49" charset="-122"/>
                <a:ea typeface="幼圆" panose="02010509060101010101" pitchFamily="49" charset="-122"/>
              </a:rPr>
              <a:t>的存储情况</a:t>
            </a:r>
            <a:r>
              <a:rPr lang="zh-CN" altLang="en-US" sz="2400" dirty="0" smtClean="0">
                <a:solidFill>
                  <a:schemeClr val="tx1"/>
                </a:solidFill>
                <a:latin typeface="幼圆" panose="02010509060101010101" pitchFamily="49" charset="-122"/>
                <a:ea typeface="幼圆" panose="02010509060101010101" pitchFamily="49" charset="-122"/>
              </a:rPr>
              <a:t>为：</a:t>
            </a:r>
            <a:endParaRPr lang="en-US" altLang="zh-CN" sz="2400" dirty="0" smtClean="0">
              <a:solidFill>
                <a:schemeClr val="tx1"/>
              </a:solidFill>
              <a:latin typeface="幼圆" panose="02010509060101010101" pitchFamily="49" charset="-122"/>
              <a:ea typeface="幼圆" panose="02010509060101010101" pitchFamily="49" charset="-122"/>
            </a:endParaRPr>
          </a:p>
          <a:p>
            <a:pPr marL="180975" indent="-180975"/>
            <a:r>
              <a:rPr lang="zh-CN" altLang="en-US" sz="2400" dirty="0" smtClean="0">
                <a:solidFill>
                  <a:schemeClr val="tx1"/>
                </a:solidFill>
                <a:latin typeface="幼圆" panose="02010509060101010101" pitchFamily="49" charset="-122"/>
                <a:ea typeface="幼圆" panose="02010509060101010101" pitchFamily="49" charset="-122"/>
              </a:rPr>
              <a:t>输出</a:t>
            </a:r>
            <a:r>
              <a:rPr lang="zh-CN" altLang="en-US" sz="2400" dirty="0">
                <a:solidFill>
                  <a:schemeClr val="tx1"/>
                </a:solidFill>
                <a:latin typeface="幼圆" panose="02010509060101010101" pitchFamily="49" charset="-122"/>
                <a:ea typeface="幼圆" panose="02010509060101010101" pitchFamily="49" charset="-122"/>
              </a:rPr>
              <a:t>时，遇结束符‘</a:t>
            </a:r>
            <a:r>
              <a:rPr lang="en-US" altLang="zh-CN" sz="2400" dirty="0">
                <a:solidFill>
                  <a:schemeClr val="tx1"/>
                </a:solidFill>
                <a:latin typeface="幼圆" panose="02010509060101010101" pitchFamily="49" charset="-122"/>
                <a:ea typeface="幼圆" panose="02010509060101010101" pitchFamily="49" charset="-122"/>
              </a:rPr>
              <a:t>\0’</a:t>
            </a:r>
            <a:r>
              <a:rPr lang="zh-CN" altLang="en-US" sz="2400" dirty="0">
                <a:solidFill>
                  <a:schemeClr val="tx1"/>
                </a:solidFill>
                <a:latin typeface="幼圆" panose="02010509060101010101" pitchFamily="49" charset="-122"/>
                <a:ea typeface="幼圆" panose="02010509060101010101" pitchFamily="49" charset="-122"/>
              </a:rPr>
              <a:t>就停止输出。输出结果为：</a:t>
            </a:r>
          </a:p>
          <a:p>
            <a:pPr marL="0" indent="0">
              <a:buNone/>
            </a:pPr>
            <a:r>
              <a:rPr lang="zh-CN" altLang="en-US" sz="2400" dirty="0">
                <a:solidFill>
                  <a:schemeClr val="tx1"/>
                </a:solidFill>
                <a:latin typeface="幼圆" panose="02010509060101010101" pitchFamily="49" charset="-122"/>
                <a:ea typeface="幼圆" panose="02010509060101010101" pitchFamily="49" charset="-122"/>
              </a:rPr>
              <a:t>    </a:t>
            </a:r>
            <a:r>
              <a:rPr lang="en-US" altLang="zh-CN" sz="2400" dirty="0">
                <a:solidFill>
                  <a:schemeClr val="tx1"/>
                </a:solidFill>
                <a:latin typeface="幼圆" panose="02010509060101010101" pitchFamily="49" charset="-122"/>
                <a:ea typeface="幼圆" panose="02010509060101010101" pitchFamily="49" charset="-122"/>
              </a:rPr>
              <a:t>China</a:t>
            </a:r>
          </a:p>
          <a:p>
            <a:r>
              <a:rPr lang="zh-CN" altLang="en-US" sz="2400" dirty="0">
                <a:solidFill>
                  <a:schemeClr val="tx1"/>
                </a:solidFill>
                <a:latin typeface="幼圆" panose="02010509060101010101" pitchFamily="49" charset="-122"/>
                <a:ea typeface="幼圆" panose="02010509060101010101" pitchFamily="49" charset="-122"/>
              </a:rPr>
              <a:t>说明：</a:t>
            </a:r>
          </a:p>
          <a:p>
            <a:pPr marL="0" indent="0">
              <a:buNone/>
            </a:pPr>
            <a:r>
              <a:rPr lang="zh-CN" altLang="en-US" sz="2400" dirty="0">
                <a:solidFill>
                  <a:schemeClr val="tx1"/>
                </a:solidFill>
                <a:latin typeface="幼圆" panose="02010509060101010101" pitchFamily="49" charset="-122"/>
                <a:ea typeface="幼圆" panose="02010509060101010101" pitchFamily="49" charset="-122"/>
              </a:rPr>
              <a:t>（</a:t>
            </a:r>
            <a:r>
              <a:rPr lang="en-US" altLang="zh-CN" sz="2400" dirty="0">
                <a:solidFill>
                  <a:schemeClr val="tx1"/>
                </a:solidFill>
                <a:latin typeface="幼圆" panose="02010509060101010101" pitchFamily="49" charset="-122"/>
                <a:ea typeface="幼圆" panose="02010509060101010101" pitchFamily="49" charset="-122"/>
              </a:rPr>
              <a:t>1</a:t>
            </a:r>
            <a:r>
              <a:rPr lang="zh-CN" altLang="en-US" sz="2400" dirty="0">
                <a:solidFill>
                  <a:schemeClr val="tx1"/>
                </a:solidFill>
                <a:latin typeface="幼圆" panose="02010509060101010101" pitchFamily="49" charset="-122"/>
                <a:ea typeface="幼圆" panose="02010509060101010101" pitchFamily="49" charset="-122"/>
              </a:rPr>
              <a:t>）输出的字符中不包括结束符‘</a:t>
            </a:r>
            <a:r>
              <a:rPr lang="en-US" altLang="zh-CN" sz="2400" dirty="0">
                <a:solidFill>
                  <a:schemeClr val="tx1"/>
                </a:solidFill>
                <a:latin typeface="幼圆" panose="02010509060101010101" pitchFamily="49" charset="-122"/>
                <a:ea typeface="幼圆" panose="02010509060101010101" pitchFamily="49" charset="-122"/>
              </a:rPr>
              <a:t>\0’</a:t>
            </a:r>
            <a:r>
              <a:rPr lang="zh-CN" altLang="en-US" sz="2400" dirty="0">
                <a:solidFill>
                  <a:schemeClr val="tx1"/>
                </a:solidFill>
                <a:latin typeface="幼圆" panose="02010509060101010101" pitchFamily="49" charset="-122"/>
                <a:ea typeface="幼圆" panose="02010509060101010101" pitchFamily="49" charset="-122"/>
              </a:rPr>
              <a:t>。</a:t>
            </a:r>
          </a:p>
          <a:p>
            <a:pPr marL="0" indent="0">
              <a:buNone/>
            </a:pPr>
            <a:r>
              <a:rPr lang="zh-CN" altLang="en-US" sz="2400" dirty="0">
                <a:solidFill>
                  <a:schemeClr val="tx1"/>
                </a:solidFill>
                <a:latin typeface="幼圆" panose="02010509060101010101" pitchFamily="49" charset="-122"/>
                <a:ea typeface="幼圆" panose="02010509060101010101" pitchFamily="49" charset="-122"/>
              </a:rPr>
              <a:t>（</a:t>
            </a:r>
            <a:r>
              <a:rPr lang="en-US" altLang="zh-CN" sz="2400" dirty="0">
                <a:solidFill>
                  <a:schemeClr val="tx1"/>
                </a:solidFill>
                <a:latin typeface="幼圆" panose="02010509060101010101" pitchFamily="49" charset="-122"/>
                <a:ea typeface="幼圆" panose="02010509060101010101" pitchFamily="49" charset="-122"/>
              </a:rPr>
              <a:t>2</a:t>
            </a:r>
            <a:r>
              <a:rPr lang="zh-CN" altLang="en-US" sz="2400" dirty="0">
                <a:solidFill>
                  <a:schemeClr val="tx1"/>
                </a:solidFill>
                <a:latin typeface="幼圆" panose="02010509060101010101" pitchFamily="49" charset="-122"/>
                <a:ea typeface="幼圆" panose="02010509060101010101" pitchFamily="49" charset="-122"/>
              </a:rPr>
              <a:t>）用“</a:t>
            </a:r>
            <a:r>
              <a:rPr lang="en-US" altLang="zh-CN" sz="2400" dirty="0">
                <a:solidFill>
                  <a:schemeClr val="tx1"/>
                </a:solidFill>
                <a:latin typeface="幼圆" panose="02010509060101010101" pitchFamily="49" charset="-122"/>
                <a:ea typeface="幼圆" panose="02010509060101010101" pitchFamily="49" charset="-122"/>
              </a:rPr>
              <a:t>%s”</a:t>
            </a:r>
            <a:r>
              <a:rPr lang="zh-CN" altLang="en-US" sz="2400" dirty="0">
                <a:solidFill>
                  <a:schemeClr val="tx1"/>
                </a:solidFill>
                <a:latin typeface="幼圆" panose="02010509060101010101" pitchFamily="49" charset="-122"/>
                <a:ea typeface="幼圆" panose="02010509060101010101" pitchFamily="49" charset="-122"/>
              </a:rPr>
              <a:t>格式符输出字符串时，</a:t>
            </a:r>
            <a:r>
              <a:rPr lang="en-US" altLang="zh-CN" sz="2400" dirty="0" err="1">
                <a:solidFill>
                  <a:schemeClr val="tx1"/>
                </a:solidFill>
                <a:latin typeface="幼圆" panose="02010509060101010101" pitchFamily="49" charset="-122"/>
                <a:ea typeface="幼圆" panose="02010509060101010101" pitchFamily="49" charset="-122"/>
              </a:rPr>
              <a:t>printf</a:t>
            </a:r>
            <a:r>
              <a:rPr lang="zh-CN" altLang="en-US" sz="2400" dirty="0">
                <a:solidFill>
                  <a:schemeClr val="tx1"/>
                </a:solidFill>
                <a:latin typeface="幼圆" panose="02010509060101010101" pitchFamily="49" charset="-122"/>
                <a:ea typeface="幼圆" panose="02010509060101010101" pitchFamily="49" charset="-122"/>
              </a:rPr>
              <a:t>函数中的输出项是字符数组名，而不是数组元素名</a:t>
            </a:r>
            <a:r>
              <a:rPr lang="zh-CN" altLang="en-US" sz="2400" dirty="0" smtClean="0">
                <a:solidFill>
                  <a:schemeClr val="tx1"/>
                </a:solidFill>
                <a:latin typeface="幼圆" panose="02010509060101010101" pitchFamily="49" charset="-122"/>
                <a:ea typeface="幼圆" panose="02010509060101010101" pitchFamily="49" charset="-122"/>
              </a:rPr>
              <a:t>。</a:t>
            </a:r>
            <a:endParaRPr lang="en-US" altLang="zh-CN" sz="2400" dirty="0" smtClean="0">
              <a:solidFill>
                <a:schemeClr val="tx1"/>
              </a:solidFill>
              <a:latin typeface="幼圆" panose="02010509060101010101" pitchFamily="49" charset="-122"/>
              <a:ea typeface="幼圆" panose="02010509060101010101" pitchFamily="49" charset="-122"/>
            </a:endParaRPr>
          </a:p>
          <a:p>
            <a:pPr marL="0" indent="0">
              <a:buNone/>
            </a:pPr>
            <a:r>
              <a:rPr lang="zh-CN" altLang="en-US" sz="2400" dirty="0" smtClean="0">
                <a:solidFill>
                  <a:schemeClr val="tx1"/>
                </a:solidFill>
                <a:latin typeface="幼圆" panose="02010509060101010101" pitchFamily="49" charset="-122"/>
                <a:ea typeface="幼圆" panose="02010509060101010101" pitchFamily="49" charset="-122"/>
              </a:rPr>
              <a:t>（</a:t>
            </a:r>
            <a:r>
              <a:rPr lang="en-US" altLang="zh-CN" sz="2400" dirty="0">
                <a:solidFill>
                  <a:schemeClr val="tx1"/>
                </a:solidFill>
                <a:latin typeface="幼圆" panose="02010509060101010101" pitchFamily="49" charset="-122"/>
                <a:ea typeface="幼圆" panose="02010509060101010101" pitchFamily="49" charset="-122"/>
              </a:rPr>
              <a:t>3</a:t>
            </a:r>
            <a:r>
              <a:rPr lang="zh-CN" altLang="en-US" sz="2400" dirty="0">
                <a:solidFill>
                  <a:schemeClr val="tx1"/>
                </a:solidFill>
                <a:latin typeface="幼圆" panose="02010509060101010101" pitchFamily="49" charset="-122"/>
                <a:ea typeface="幼圆" panose="02010509060101010101" pitchFamily="49" charset="-122"/>
              </a:rPr>
              <a:t>）如果数组长度大于字符串的实际长度，也只输出到遇‘</a:t>
            </a:r>
            <a:r>
              <a:rPr lang="en-US" altLang="zh-CN" sz="2400" dirty="0">
                <a:solidFill>
                  <a:schemeClr val="tx1"/>
                </a:solidFill>
                <a:latin typeface="幼圆" panose="02010509060101010101" pitchFamily="49" charset="-122"/>
                <a:ea typeface="幼圆" panose="02010509060101010101" pitchFamily="49" charset="-122"/>
              </a:rPr>
              <a:t>\0’</a:t>
            </a:r>
            <a:r>
              <a:rPr lang="zh-CN" altLang="en-US" sz="2400" dirty="0">
                <a:solidFill>
                  <a:schemeClr val="tx1"/>
                </a:solidFill>
                <a:latin typeface="幼圆" panose="02010509060101010101" pitchFamily="49" charset="-122"/>
                <a:ea typeface="幼圆" panose="02010509060101010101" pitchFamily="49" charset="-122"/>
              </a:rPr>
              <a:t>结束。例如：</a:t>
            </a:r>
          </a:p>
          <a:p>
            <a:pPr marL="0" indent="0">
              <a:buNone/>
            </a:pPr>
            <a:r>
              <a:rPr lang="zh-CN" altLang="en-US" sz="2400" dirty="0">
                <a:solidFill>
                  <a:schemeClr val="tx1"/>
                </a:solidFill>
                <a:latin typeface="幼圆" panose="02010509060101010101" pitchFamily="49" charset="-122"/>
                <a:ea typeface="幼圆" panose="02010509060101010101" pitchFamily="49" charset="-122"/>
              </a:rPr>
              <a:t>    </a:t>
            </a:r>
            <a:r>
              <a:rPr lang="en-US" altLang="zh-CN" sz="2400" dirty="0">
                <a:solidFill>
                  <a:schemeClr val="tx1"/>
                </a:solidFill>
                <a:latin typeface="幼圆" panose="02010509060101010101" pitchFamily="49" charset="-122"/>
                <a:ea typeface="幼圆" panose="02010509060101010101" pitchFamily="49" charset="-122"/>
              </a:rPr>
              <a:t>char c[10]={ "China</a:t>
            </a:r>
            <a:r>
              <a:rPr lang="en-US" altLang="zh-CN" sz="2400" dirty="0" smtClean="0">
                <a:solidFill>
                  <a:schemeClr val="tx1"/>
                </a:solidFill>
                <a:latin typeface="幼圆" panose="02010509060101010101" pitchFamily="49" charset="-122"/>
                <a:ea typeface="幼圆" panose="02010509060101010101" pitchFamily="49" charset="-122"/>
              </a:rPr>
              <a:t>" </a:t>
            </a:r>
            <a:r>
              <a:rPr lang="en-US" altLang="zh-CN" sz="2400" dirty="0">
                <a:solidFill>
                  <a:schemeClr val="tx1"/>
                </a:solidFill>
                <a:latin typeface="幼圆" panose="02010509060101010101" pitchFamily="49" charset="-122"/>
                <a:ea typeface="幼圆" panose="02010509060101010101" pitchFamily="49" charset="-122"/>
              </a:rPr>
              <a:t>}</a:t>
            </a:r>
            <a:r>
              <a:rPr lang="en-US" altLang="zh-CN" sz="2400" dirty="0" smtClean="0">
                <a:solidFill>
                  <a:schemeClr val="tx1"/>
                </a:solidFill>
                <a:latin typeface="幼圆" panose="02010509060101010101" pitchFamily="49" charset="-122"/>
                <a:ea typeface="幼圆" panose="02010509060101010101" pitchFamily="49" charset="-122"/>
              </a:rPr>
              <a:t>;      </a:t>
            </a:r>
            <a:endParaRPr lang="zh-CN" altLang="en-US" sz="2400" dirty="0">
              <a:solidFill>
                <a:schemeClr val="tx1"/>
              </a:solidFill>
              <a:latin typeface="幼圆" panose="02010509060101010101" pitchFamily="49" charset="-122"/>
              <a:ea typeface="幼圆" panose="02010509060101010101" pitchFamily="49" charset="-122"/>
            </a:endParaRPr>
          </a:p>
          <a:p>
            <a:pPr marL="0" indent="0">
              <a:buNone/>
            </a:pPr>
            <a:r>
              <a:rPr lang="zh-CN" altLang="en-US" sz="2400" dirty="0">
                <a:solidFill>
                  <a:schemeClr val="tx1"/>
                </a:solidFill>
                <a:latin typeface="幼圆" panose="02010509060101010101" pitchFamily="49" charset="-122"/>
                <a:ea typeface="幼圆" panose="02010509060101010101" pitchFamily="49" charset="-122"/>
              </a:rPr>
              <a:t>    </a:t>
            </a:r>
            <a:r>
              <a:rPr lang="en-US" altLang="zh-CN" sz="2400" dirty="0" err="1">
                <a:solidFill>
                  <a:schemeClr val="tx1"/>
                </a:solidFill>
                <a:latin typeface="幼圆" panose="02010509060101010101" pitchFamily="49" charset="-122"/>
                <a:ea typeface="幼圆" panose="02010509060101010101" pitchFamily="49" charset="-122"/>
              </a:rPr>
              <a:t>printf</a:t>
            </a:r>
            <a:r>
              <a:rPr lang="en-US" altLang="zh-CN" sz="2400" dirty="0">
                <a:solidFill>
                  <a:schemeClr val="tx1"/>
                </a:solidFill>
                <a:latin typeface="幼圆" panose="02010509060101010101" pitchFamily="49" charset="-122"/>
                <a:ea typeface="幼圆" panose="02010509060101010101" pitchFamily="49" charset="-122"/>
              </a:rPr>
              <a:t>("%</a:t>
            </a:r>
            <a:r>
              <a:rPr lang="en-US" altLang="zh-CN" sz="2400" dirty="0" err="1">
                <a:solidFill>
                  <a:schemeClr val="tx1"/>
                </a:solidFill>
                <a:latin typeface="幼圆" panose="02010509060101010101" pitchFamily="49" charset="-122"/>
                <a:ea typeface="幼圆" panose="02010509060101010101" pitchFamily="49" charset="-122"/>
              </a:rPr>
              <a:t>s",c</a:t>
            </a:r>
            <a:r>
              <a:rPr lang="en-US" altLang="zh-CN" sz="2400" dirty="0">
                <a:solidFill>
                  <a:schemeClr val="tx1"/>
                </a:solidFill>
                <a:latin typeface="幼圆" panose="02010509060101010101" pitchFamily="49" charset="-122"/>
                <a:ea typeface="幼圆" panose="02010509060101010101" pitchFamily="49" charset="-122"/>
              </a:rPr>
              <a:t>);</a:t>
            </a:r>
          </a:p>
          <a:p>
            <a:pPr marL="0" indent="0">
              <a:buNone/>
            </a:pPr>
            <a:r>
              <a:rPr lang="zh-CN" altLang="en-US" sz="2400" dirty="0" smtClean="0">
                <a:solidFill>
                  <a:schemeClr val="tx1"/>
                </a:solidFill>
                <a:latin typeface="幼圆" panose="02010509060101010101" pitchFamily="49" charset="-122"/>
                <a:ea typeface="幼圆" panose="02010509060101010101" pitchFamily="49" charset="-122"/>
              </a:rPr>
              <a:t>（</a:t>
            </a:r>
            <a:r>
              <a:rPr lang="en-US" altLang="zh-CN" sz="2400" dirty="0">
                <a:solidFill>
                  <a:schemeClr val="tx1"/>
                </a:solidFill>
                <a:latin typeface="幼圆" panose="02010509060101010101" pitchFamily="49" charset="-122"/>
                <a:ea typeface="幼圆" panose="02010509060101010101" pitchFamily="49" charset="-122"/>
              </a:rPr>
              <a:t>4</a:t>
            </a:r>
            <a:r>
              <a:rPr lang="zh-CN" altLang="en-US" sz="2400" dirty="0">
                <a:solidFill>
                  <a:schemeClr val="tx1"/>
                </a:solidFill>
                <a:latin typeface="幼圆" panose="02010509060101010101" pitchFamily="49" charset="-122"/>
                <a:ea typeface="幼圆" panose="02010509060101010101" pitchFamily="49" charset="-122"/>
              </a:rPr>
              <a:t>）如果一个字符数组中包含一个以上‘</a:t>
            </a:r>
            <a:r>
              <a:rPr lang="en-US" altLang="zh-CN" sz="2400" dirty="0">
                <a:solidFill>
                  <a:schemeClr val="tx1"/>
                </a:solidFill>
                <a:latin typeface="幼圆" panose="02010509060101010101" pitchFamily="49" charset="-122"/>
                <a:ea typeface="幼圆" panose="02010509060101010101" pitchFamily="49" charset="-122"/>
              </a:rPr>
              <a:t>\0’</a:t>
            </a:r>
            <a:r>
              <a:rPr lang="zh-CN" altLang="en-US" sz="2400" dirty="0">
                <a:solidFill>
                  <a:schemeClr val="tx1"/>
                </a:solidFill>
                <a:latin typeface="幼圆" panose="02010509060101010101" pitchFamily="49" charset="-122"/>
                <a:ea typeface="幼圆" panose="02010509060101010101" pitchFamily="49" charset="-122"/>
              </a:rPr>
              <a:t>，则遇第一个‘</a:t>
            </a:r>
            <a:r>
              <a:rPr lang="en-US" altLang="zh-CN" sz="2400" dirty="0">
                <a:solidFill>
                  <a:schemeClr val="tx1"/>
                </a:solidFill>
                <a:latin typeface="幼圆" panose="02010509060101010101" pitchFamily="49" charset="-122"/>
                <a:ea typeface="幼圆" panose="02010509060101010101" pitchFamily="49" charset="-122"/>
              </a:rPr>
              <a:t>\0’</a:t>
            </a:r>
            <a:r>
              <a:rPr lang="zh-CN" altLang="en-US" sz="2400" dirty="0">
                <a:solidFill>
                  <a:schemeClr val="tx1"/>
                </a:solidFill>
                <a:latin typeface="幼圆" panose="02010509060101010101" pitchFamily="49" charset="-122"/>
                <a:ea typeface="幼圆" panose="02010509060101010101" pitchFamily="49" charset="-122"/>
              </a:rPr>
              <a:t>时输出就结束</a:t>
            </a:r>
            <a:r>
              <a:rPr lang="zh-CN" altLang="en-US" sz="2400" dirty="0" smtClean="0">
                <a:solidFill>
                  <a:schemeClr val="tx1"/>
                </a:solidFill>
                <a:latin typeface="幼圆" panose="02010509060101010101" pitchFamily="49" charset="-122"/>
                <a:ea typeface="幼圆" panose="02010509060101010101" pitchFamily="49" charset="-122"/>
              </a:rPr>
              <a:t>。</a:t>
            </a:r>
            <a:endParaRPr lang="zh-CN" altLang="en-US" sz="2400" dirty="0">
              <a:solidFill>
                <a:schemeClr val="tx1"/>
              </a:solidFill>
              <a:latin typeface="幼圆" panose="02010509060101010101" pitchFamily="49" charset="-122"/>
              <a:ea typeface="幼圆" panose="02010509060101010101" pitchFamily="49"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2580085317"/>
              </p:ext>
            </p:extLst>
          </p:nvPr>
        </p:nvGraphicFramePr>
        <p:xfrm>
          <a:off x="3613550" y="2838092"/>
          <a:ext cx="3386328" cy="299552"/>
        </p:xfrm>
        <a:graphic>
          <a:graphicData uri="http://schemas.openxmlformats.org/drawingml/2006/table">
            <a:tbl>
              <a:tblPr firstRow="1" firstCol="1" bandRow="1">
                <a:tableStyleId>{5C22544A-7EE6-4342-B048-85BDC9FD1C3A}</a:tableStyleId>
              </a:tblPr>
              <a:tblGrid>
                <a:gridCol w="564720">
                  <a:extLst>
                    <a:ext uri="{9D8B030D-6E8A-4147-A177-3AD203B41FA5}">
                      <a16:colId xmlns:a16="http://schemas.microsoft.com/office/drawing/2014/main" val="1860072665"/>
                    </a:ext>
                  </a:extLst>
                </a:gridCol>
                <a:gridCol w="564056">
                  <a:extLst>
                    <a:ext uri="{9D8B030D-6E8A-4147-A177-3AD203B41FA5}">
                      <a16:colId xmlns:a16="http://schemas.microsoft.com/office/drawing/2014/main" val="1059093298"/>
                    </a:ext>
                  </a:extLst>
                </a:gridCol>
                <a:gridCol w="564720">
                  <a:extLst>
                    <a:ext uri="{9D8B030D-6E8A-4147-A177-3AD203B41FA5}">
                      <a16:colId xmlns:a16="http://schemas.microsoft.com/office/drawing/2014/main" val="1639450814"/>
                    </a:ext>
                  </a:extLst>
                </a:gridCol>
                <a:gridCol w="564056">
                  <a:extLst>
                    <a:ext uri="{9D8B030D-6E8A-4147-A177-3AD203B41FA5}">
                      <a16:colId xmlns:a16="http://schemas.microsoft.com/office/drawing/2014/main" val="2856531324"/>
                    </a:ext>
                  </a:extLst>
                </a:gridCol>
                <a:gridCol w="564720">
                  <a:extLst>
                    <a:ext uri="{9D8B030D-6E8A-4147-A177-3AD203B41FA5}">
                      <a16:colId xmlns:a16="http://schemas.microsoft.com/office/drawing/2014/main" val="3001145108"/>
                    </a:ext>
                  </a:extLst>
                </a:gridCol>
                <a:gridCol w="564056">
                  <a:extLst>
                    <a:ext uri="{9D8B030D-6E8A-4147-A177-3AD203B41FA5}">
                      <a16:colId xmlns:a16="http://schemas.microsoft.com/office/drawing/2014/main" val="3474222163"/>
                    </a:ext>
                  </a:extLst>
                </a:gridCol>
              </a:tblGrid>
              <a:tr h="299552">
                <a:tc>
                  <a:txBody>
                    <a:bodyPr/>
                    <a:lstStyle/>
                    <a:p>
                      <a:pPr algn="ctr">
                        <a:spcAft>
                          <a:spcPts val="0"/>
                        </a:spcAft>
                      </a:pPr>
                      <a:r>
                        <a:rPr lang="en-US" altLang="zh-CN" sz="1050" dirty="0" smtClean="0">
                          <a:effectLst/>
                          <a:latin typeface="+mn-lt"/>
                          <a:ea typeface="+mn-ea"/>
                          <a:cs typeface="+mn-cs"/>
                        </a:rPr>
                        <a:t>C</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dirty="0">
                          <a:effectLst/>
                        </a:rPr>
                        <a:t>h</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i</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n</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a</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dirty="0">
                          <a:effectLst/>
                        </a:rPr>
                        <a:t>\0</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53908745"/>
                  </a:ext>
                </a:extLst>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3128030559"/>
              </p:ext>
            </p:extLst>
          </p:nvPr>
        </p:nvGraphicFramePr>
        <p:xfrm>
          <a:off x="4765636" y="4735788"/>
          <a:ext cx="5400675" cy="314431"/>
        </p:xfrm>
        <a:graphic>
          <a:graphicData uri="http://schemas.openxmlformats.org/drawingml/2006/table">
            <a:tbl>
              <a:tblPr firstRow="1" firstCol="1" bandRow="1">
                <a:tableStyleId>{5C22544A-7EE6-4342-B048-85BDC9FD1C3A}</a:tableStyleId>
              </a:tblPr>
              <a:tblGrid>
                <a:gridCol w="449580">
                  <a:extLst>
                    <a:ext uri="{9D8B030D-6E8A-4147-A177-3AD203B41FA5}">
                      <a16:colId xmlns:a16="http://schemas.microsoft.com/office/drawing/2014/main" val="892114862"/>
                    </a:ext>
                  </a:extLst>
                </a:gridCol>
                <a:gridCol w="450215">
                  <a:extLst>
                    <a:ext uri="{9D8B030D-6E8A-4147-A177-3AD203B41FA5}">
                      <a16:colId xmlns:a16="http://schemas.microsoft.com/office/drawing/2014/main" val="866809418"/>
                    </a:ext>
                  </a:extLst>
                </a:gridCol>
                <a:gridCol w="450215">
                  <a:extLst>
                    <a:ext uri="{9D8B030D-6E8A-4147-A177-3AD203B41FA5}">
                      <a16:colId xmlns:a16="http://schemas.microsoft.com/office/drawing/2014/main" val="2844402466"/>
                    </a:ext>
                  </a:extLst>
                </a:gridCol>
                <a:gridCol w="450215">
                  <a:extLst>
                    <a:ext uri="{9D8B030D-6E8A-4147-A177-3AD203B41FA5}">
                      <a16:colId xmlns:a16="http://schemas.microsoft.com/office/drawing/2014/main" val="891684666"/>
                    </a:ext>
                  </a:extLst>
                </a:gridCol>
                <a:gridCol w="449580">
                  <a:extLst>
                    <a:ext uri="{9D8B030D-6E8A-4147-A177-3AD203B41FA5}">
                      <a16:colId xmlns:a16="http://schemas.microsoft.com/office/drawing/2014/main" val="1615349796"/>
                    </a:ext>
                  </a:extLst>
                </a:gridCol>
                <a:gridCol w="450215">
                  <a:extLst>
                    <a:ext uri="{9D8B030D-6E8A-4147-A177-3AD203B41FA5}">
                      <a16:colId xmlns:a16="http://schemas.microsoft.com/office/drawing/2014/main" val="2668014298"/>
                    </a:ext>
                  </a:extLst>
                </a:gridCol>
                <a:gridCol w="450215">
                  <a:extLst>
                    <a:ext uri="{9D8B030D-6E8A-4147-A177-3AD203B41FA5}">
                      <a16:colId xmlns:a16="http://schemas.microsoft.com/office/drawing/2014/main" val="1448650943"/>
                    </a:ext>
                  </a:extLst>
                </a:gridCol>
                <a:gridCol w="450215">
                  <a:extLst>
                    <a:ext uri="{9D8B030D-6E8A-4147-A177-3AD203B41FA5}">
                      <a16:colId xmlns:a16="http://schemas.microsoft.com/office/drawing/2014/main" val="309913545"/>
                    </a:ext>
                  </a:extLst>
                </a:gridCol>
                <a:gridCol w="449580">
                  <a:extLst>
                    <a:ext uri="{9D8B030D-6E8A-4147-A177-3AD203B41FA5}">
                      <a16:colId xmlns:a16="http://schemas.microsoft.com/office/drawing/2014/main" val="3706477384"/>
                    </a:ext>
                  </a:extLst>
                </a:gridCol>
                <a:gridCol w="450215">
                  <a:extLst>
                    <a:ext uri="{9D8B030D-6E8A-4147-A177-3AD203B41FA5}">
                      <a16:colId xmlns:a16="http://schemas.microsoft.com/office/drawing/2014/main" val="1282273250"/>
                    </a:ext>
                  </a:extLst>
                </a:gridCol>
                <a:gridCol w="450215">
                  <a:extLst>
                    <a:ext uri="{9D8B030D-6E8A-4147-A177-3AD203B41FA5}">
                      <a16:colId xmlns:a16="http://schemas.microsoft.com/office/drawing/2014/main" val="3406177630"/>
                    </a:ext>
                  </a:extLst>
                </a:gridCol>
                <a:gridCol w="450215">
                  <a:extLst>
                    <a:ext uri="{9D8B030D-6E8A-4147-A177-3AD203B41FA5}">
                      <a16:colId xmlns:a16="http://schemas.microsoft.com/office/drawing/2014/main" val="1397707392"/>
                    </a:ext>
                  </a:extLst>
                </a:gridCol>
              </a:tblGrid>
              <a:tr h="314431">
                <a:tc>
                  <a:txBody>
                    <a:bodyPr/>
                    <a:lstStyle/>
                    <a:p>
                      <a:pPr algn="ctr">
                        <a:spcAft>
                          <a:spcPts val="0"/>
                        </a:spcAft>
                      </a:pPr>
                      <a:r>
                        <a:rPr lang="en-US" altLang="zh-CN" sz="1200" dirty="0" smtClean="0">
                          <a:effectLst/>
                          <a:latin typeface="Cambria" panose="02040503050406030204" pitchFamily="18" charset="0"/>
                          <a:ea typeface="Cambria" panose="02040503050406030204" pitchFamily="18" charset="0"/>
                          <a:cs typeface="Times New Roman" panose="02020603050405020304" pitchFamily="18" charset="0"/>
                        </a:rPr>
                        <a:t>C</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smtClean="0">
                          <a:effectLst/>
                        </a:rPr>
                        <a:t>h</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err="1" smtClean="0">
                          <a:effectLst/>
                        </a:rPr>
                        <a:t>i</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smtClean="0">
                          <a:effectLst/>
                        </a:rPr>
                        <a:t>n</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smtClean="0">
                          <a:effectLst/>
                        </a:rPr>
                        <a:t>a</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\0</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altLang="zh-CN" sz="1200" dirty="0" smtClean="0">
                          <a:effectLst/>
                          <a:latin typeface="Cambria" panose="02040503050406030204" pitchFamily="18" charset="0"/>
                          <a:ea typeface="Cambria" panose="02040503050406030204" pitchFamily="18" charset="0"/>
                          <a:cs typeface="Times New Roman" panose="02020603050405020304" pitchFamily="18" charset="0"/>
                        </a:rPr>
                        <a:t>C</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smtClean="0">
                          <a:effectLst/>
                        </a:rPr>
                        <a:t>h</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err="1" smtClean="0">
                          <a:effectLst/>
                        </a:rPr>
                        <a:t>i</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smtClean="0">
                          <a:effectLst/>
                        </a:rPr>
                        <a:t>n</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smtClean="0">
                          <a:effectLst/>
                        </a:rPr>
                        <a:t>a</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\0</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976806301"/>
                  </a:ext>
                </a:extLst>
              </a:tr>
            </a:tbl>
          </a:graphicData>
        </a:graphic>
      </p:graphicFrame>
    </p:spTree>
    <p:extLst>
      <p:ext uri="{BB962C8B-B14F-4D97-AF65-F5344CB8AC3E}">
        <p14:creationId xmlns:p14="http://schemas.microsoft.com/office/powerpoint/2010/main" val="21828928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b="1" dirty="0" smtClean="0">
                <a:solidFill>
                  <a:schemeClr val="tx1"/>
                </a:solidFill>
                <a:latin typeface="Cambria" panose="02040503050406030204" pitchFamily="18" charset="0"/>
                <a:ea typeface="宋体" panose="02010600030101010101" pitchFamily="2" charset="-122"/>
                <a:cs typeface="Times New Roman" panose="02020603050405020304" pitchFamily="18" charset="0"/>
              </a:rPr>
              <a:t>6.3.5  </a:t>
            </a:r>
            <a:r>
              <a:rPr lang="zh-CN" altLang="en-US" b="1" dirty="0" smtClean="0">
                <a:solidFill>
                  <a:schemeClr val="tx1"/>
                </a:solidFill>
                <a:latin typeface="Cambria" panose="02040503050406030204" pitchFamily="18" charset="0"/>
                <a:ea typeface="宋体" panose="02010600030101010101" pitchFamily="2" charset="-122"/>
                <a:cs typeface="Times New Roman" panose="02020603050405020304" pitchFamily="18" charset="0"/>
              </a:rPr>
              <a:t>字符</a:t>
            </a:r>
            <a:r>
              <a:rPr lang="zh-CN" altLang="en-US" b="1" dirty="0">
                <a:solidFill>
                  <a:schemeClr val="tx1"/>
                </a:solidFill>
                <a:latin typeface="Cambria" panose="02040503050406030204" pitchFamily="18" charset="0"/>
                <a:ea typeface="宋体" panose="02010600030101010101" pitchFamily="2" charset="-122"/>
                <a:cs typeface="Times New Roman" panose="02020603050405020304" pitchFamily="18" charset="0"/>
              </a:rPr>
              <a:t>数组的输入与</a:t>
            </a:r>
            <a:r>
              <a:rPr lang="zh-CN" altLang="en-US" b="1" dirty="0" smtClean="0">
                <a:solidFill>
                  <a:schemeClr val="tx1"/>
                </a:solidFill>
                <a:latin typeface="Cambria" panose="02040503050406030204" pitchFamily="18" charset="0"/>
                <a:ea typeface="宋体" panose="02010600030101010101" pitchFamily="2" charset="-122"/>
                <a:cs typeface="Times New Roman" panose="02020603050405020304" pitchFamily="18" charset="0"/>
              </a:rPr>
              <a:t>输出</a:t>
            </a:r>
            <a:endParaRPr lang="zh-CN" altLang="en-US" dirty="0"/>
          </a:p>
        </p:txBody>
      </p:sp>
      <p:sp>
        <p:nvSpPr>
          <p:cNvPr id="8" name="内容占位符 7"/>
          <p:cNvSpPr>
            <a:spLocks noGrp="1"/>
          </p:cNvSpPr>
          <p:nvPr>
            <p:ph sz="quarter" idx="10"/>
          </p:nvPr>
        </p:nvSpPr>
        <p:spPr>
          <a:xfrm>
            <a:off x="539496" y="1293963"/>
            <a:ext cx="11193880" cy="4801732"/>
          </a:xfrm>
        </p:spPr>
        <p:txBody>
          <a:bodyPr vert="horz" lIns="91440" tIns="45720" rIns="91440" bIns="45720" rtlCol="0">
            <a:normAutofit fontScale="55000" lnSpcReduction="20000"/>
          </a:bodyPr>
          <a:lstStyle/>
          <a:p>
            <a:pPr marL="0" indent="0">
              <a:lnSpc>
                <a:spcPct val="170000"/>
              </a:lnSpc>
              <a:buNone/>
            </a:pPr>
            <a:r>
              <a:rPr lang="zh-CN" altLang="en-US" sz="2400" dirty="0" smtClean="0">
                <a:solidFill>
                  <a:schemeClr val="tx1"/>
                </a:solidFill>
                <a:latin typeface="幼圆" panose="02010509060101010101" pitchFamily="49" charset="-122"/>
                <a:ea typeface="幼圆" panose="02010509060101010101" pitchFamily="49" charset="-122"/>
              </a:rPr>
              <a:t>（</a:t>
            </a:r>
            <a:r>
              <a:rPr lang="en-US" altLang="zh-CN" sz="2400" dirty="0">
                <a:solidFill>
                  <a:schemeClr val="tx1"/>
                </a:solidFill>
                <a:latin typeface="幼圆" panose="02010509060101010101" pitchFamily="49" charset="-122"/>
                <a:ea typeface="幼圆" panose="02010509060101010101" pitchFamily="49" charset="-122"/>
              </a:rPr>
              <a:t>5</a:t>
            </a:r>
            <a:r>
              <a:rPr lang="zh-CN" altLang="en-US" sz="2400" dirty="0">
                <a:solidFill>
                  <a:schemeClr val="tx1"/>
                </a:solidFill>
                <a:latin typeface="幼圆" panose="02010509060101010101" pitchFamily="49" charset="-122"/>
                <a:ea typeface="幼圆" panose="02010509060101010101" pitchFamily="49" charset="-122"/>
              </a:rPr>
              <a:t>）可以用</a:t>
            </a:r>
            <a:r>
              <a:rPr lang="en-US" altLang="zh-CN" sz="2400" dirty="0" err="1">
                <a:solidFill>
                  <a:schemeClr val="tx1"/>
                </a:solidFill>
                <a:latin typeface="幼圆" panose="02010509060101010101" pitchFamily="49" charset="-122"/>
                <a:ea typeface="幼圆" panose="02010509060101010101" pitchFamily="49" charset="-122"/>
              </a:rPr>
              <a:t>scanf</a:t>
            </a:r>
            <a:r>
              <a:rPr lang="zh-CN" altLang="en-US" sz="2400" dirty="0">
                <a:solidFill>
                  <a:schemeClr val="tx1"/>
                </a:solidFill>
                <a:latin typeface="幼圆" panose="02010509060101010101" pitchFamily="49" charset="-122"/>
                <a:ea typeface="幼圆" panose="02010509060101010101" pitchFamily="49" charset="-122"/>
              </a:rPr>
              <a:t>函数输入一个字符串。例如：</a:t>
            </a:r>
          </a:p>
          <a:p>
            <a:pPr marL="0" indent="0">
              <a:lnSpc>
                <a:spcPct val="170000"/>
              </a:lnSpc>
              <a:buNone/>
            </a:pPr>
            <a:r>
              <a:rPr lang="zh-CN" altLang="en-US" sz="2400" dirty="0">
                <a:solidFill>
                  <a:schemeClr val="tx1"/>
                </a:solidFill>
                <a:latin typeface="幼圆" panose="02010509060101010101" pitchFamily="49" charset="-122"/>
                <a:ea typeface="幼圆" panose="02010509060101010101" pitchFamily="49" charset="-122"/>
              </a:rPr>
              <a:t>    </a:t>
            </a:r>
            <a:r>
              <a:rPr lang="zh-CN" altLang="en-US" sz="2400" dirty="0" smtClean="0">
                <a:solidFill>
                  <a:schemeClr val="tx1"/>
                </a:solidFill>
                <a:latin typeface="幼圆" panose="02010509060101010101" pitchFamily="49" charset="-122"/>
                <a:ea typeface="幼圆" panose="02010509060101010101" pitchFamily="49" charset="-122"/>
              </a:rPr>
              <a:t>   </a:t>
            </a:r>
            <a:r>
              <a:rPr lang="en-US" altLang="zh-CN" sz="2400" dirty="0" err="1" smtClean="0">
                <a:solidFill>
                  <a:schemeClr val="tx1"/>
                </a:solidFill>
                <a:latin typeface="幼圆" panose="02010509060101010101" pitchFamily="49" charset="-122"/>
                <a:ea typeface="幼圆" panose="02010509060101010101" pitchFamily="49" charset="-122"/>
              </a:rPr>
              <a:t>scanf</a:t>
            </a:r>
            <a:r>
              <a:rPr lang="en-US" altLang="zh-CN" sz="2400" dirty="0">
                <a:solidFill>
                  <a:schemeClr val="tx1"/>
                </a:solidFill>
                <a:latin typeface="幼圆" panose="02010509060101010101" pitchFamily="49" charset="-122"/>
                <a:ea typeface="幼圆" panose="02010509060101010101" pitchFamily="49" charset="-122"/>
              </a:rPr>
              <a:t>("%</a:t>
            </a:r>
            <a:r>
              <a:rPr lang="en-US" altLang="zh-CN" sz="2400" dirty="0" err="1">
                <a:solidFill>
                  <a:schemeClr val="tx1"/>
                </a:solidFill>
                <a:latin typeface="幼圆" panose="02010509060101010101" pitchFamily="49" charset="-122"/>
                <a:ea typeface="幼圆" panose="02010509060101010101" pitchFamily="49" charset="-122"/>
              </a:rPr>
              <a:t>s",c</a:t>
            </a:r>
            <a:r>
              <a:rPr lang="en-US" altLang="zh-CN" sz="2400" dirty="0">
                <a:solidFill>
                  <a:schemeClr val="tx1"/>
                </a:solidFill>
                <a:latin typeface="幼圆" panose="02010509060101010101" pitchFamily="49" charset="-122"/>
                <a:ea typeface="幼圆" panose="02010509060101010101" pitchFamily="49" charset="-122"/>
              </a:rPr>
              <a:t>);</a:t>
            </a:r>
          </a:p>
          <a:p>
            <a:pPr marL="180975" indent="-180975">
              <a:lnSpc>
                <a:spcPct val="170000"/>
              </a:lnSpc>
            </a:pPr>
            <a:r>
              <a:rPr lang="en-US" altLang="zh-CN" sz="2400" dirty="0" err="1" smtClean="0">
                <a:solidFill>
                  <a:schemeClr val="tx1"/>
                </a:solidFill>
                <a:latin typeface="幼圆" panose="02010509060101010101" pitchFamily="49" charset="-122"/>
                <a:ea typeface="幼圆" panose="02010509060101010101" pitchFamily="49" charset="-122"/>
              </a:rPr>
              <a:t>scanf</a:t>
            </a:r>
            <a:r>
              <a:rPr lang="zh-CN" altLang="en-US" sz="2400" dirty="0">
                <a:solidFill>
                  <a:schemeClr val="tx1"/>
                </a:solidFill>
                <a:latin typeface="幼圆" panose="02010509060101010101" pitchFamily="49" charset="-122"/>
                <a:ea typeface="幼圆" panose="02010509060101010101" pitchFamily="49" charset="-122"/>
              </a:rPr>
              <a:t>函数中的输入项</a:t>
            </a:r>
            <a:r>
              <a:rPr lang="en-US" altLang="zh-CN" sz="2400" dirty="0">
                <a:solidFill>
                  <a:schemeClr val="tx1"/>
                </a:solidFill>
                <a:latin typeface="幼圆" panose="02010509060101010101" pitchFamily="49" charset="-122"/>
                <a:ea typeface="幼圆" panose="02010509060101010101" pitchFamily="49" charset="-122"/>
              </a:rPr>
              <a:t>c</a:t>
            </a:r>
            <a:r>
              <a:rPr lang="zh-CN" altLang="en-US" sz="2400" dirty="0">
                <a:solidFill>
                  <a:schemeClr val="tx1"/>
                </a:solidFill>
                <a:latin typeface="幼圆" panose="02010509060101010101" pitchFamily="49" charset="-122"/>
                <a:ea typeface="幼圆" panose="02010509060101010101" pitchFamily="49" charset="-122"/>
              </a:rPr>
              <a:t>是已定义的字符</a:t>
            </a:r>
            <a:r>
              <a:rPr lang="zh-CN" altLang="en-US" sz="2400" dirty="0">
                <a:solidFill>
                  <a:srgbClr val="FF0000"/>
                </a:solidFill>
                <a:latin typeface="幼圆" panose="02010509060101010101" pitchFamily="49" charset="-122"/>
                <a:ea typeface="幼圆" panose="02010509060101010101" pitchFamily="49" charset="-122"/>
              </a:rPr>
              <a:t>数组</a:t>
            </a:r>
            <a:r>
              <a:rPr lang="zh-CN" altLang="en-US" sz="2400" dirty="0" smtClean="0">
                <a:solidFill>
                  <a:srgbClr val="FF0000"/>
                </a:solidFill>
                <a:latin typeface="幼圆" panose="02010509060101010101" pitchFamily="49" charset="-122"/>
                <a:ea typeface="幼圆" panose="02010509060101010101" pitchFamily="49" charset="-122"/>
              </a:rPr>
              <a:t>名</a:t>
            </a:r>
            <a:r>
              <a:rPr lang="zh-CN" altLang="en-US" sz="2400" dirty="0" smtClean="0">
                <a:solidFill>
                  <a:schemeClr val="tx1"/>
                </a:solidFill>
                <a:latin typeface="幼圆" panose="02010509060101010101" pitchFamily="49" charset="-122"/>
                <a:ea typeface="幼圆" panose="02010509060101010101" pitchFamily="49" charset="-122"/>
              </a:rPr>
              <a:t>。</a:t>
            </a:r>
            <a:r>
              <a:rPr lang="zh-CN" altLang="en-US" sz="2400" dirty="0">
                <a:solidFill>
                  <a:schemeClr val="tx1"/>
                </a:solidFill>
                <a:latin typeface="幼圆" panose="02010509060101010101" pitchFamily="49" charset="-122"/>
                <a:ea typeface="幼圆" panose="02010509060101010101" pitchFamily="49" charset="-122"/>
              </a:rPr>
              <a:t>例如，已定义：</a:t>
            </a:r>
          </a:p>
          <a:p>
            <a:pPr marL="0" indent="0">
              <a:lnSpc>
                <a:spcPct val="170000"/>
              </a:lnSpc>
              <a:buNone/>
            </a:pPr>
            <a:r>
              <a:rPr lang="zh-CN" altLang="en-US" sz="2400" dirty="0">
                <a:solidFill>
                  <a:schemeClr val="tx1"/>
                </a:solidFill>
                <a:latin typeface="幼圆" panose="02010509060101010101" pitchFamily="49" charset="-122"/>
                <a:ea typeface="幼圆" panose="02010509060101010101" pitchFamily="49" charset="-122"/>
              </a:rPr>
              <a:t>    </a:t>
            </a:r>
            <a:r>
              <a:rPr lang="zh-CN" altLang="en-US" sz="2400" dirty="0" smtClean="0">
                <a:solidFill>
                  <a:schemeClr val="tx1"/>
                </a:solidFill>
                <a:latin typeface="幼圆" panose="02010509060101010101" pitchFamily="49" charset="-122"/>
                <a:ea typeface="幼圆" panose="02010509060101010101" pitchFamily="49" charset="-122"/>
              </a:rPr>
              <a:t> </a:t>
            </a:r>
            <a:r>
              <a:rPr lang="en-US" altLang="zh-CN" sz="2400" dirty="0" smtClean="0">
                <a:solidFill>
                  <a:schemeClr val="tx1"/>
                </a:solidFill>
                <a:latin typeface="幼圆" panose="02010509060101010101" pitchFamily="49" charset="-122"/>
                <a:ea typeface="幼圆" panose="02010509060101010101" pitchFamily="49" charset="-122"/>
              </a:rPr>
              <a:t>char </a:t>
            </a:r>
            <a:r>
              <a:rPr lang="en-US" altLang="zh-CN" sz="2400" dirty="0">
                <a:solidFill>
                  <a:schemeClr val="tx1"/>
                </a:solidFill>
                <a:latin typeface="幼圆" panose="02010509060101010101" pitchFamily="49" charset="-122"/>
                <a:ea typeface="幼圆" panose="02010509060101010101" pitchFamily="49" charset="-122"/>
              </a:rPr>
              <a:t>c[6];</a:t>
            </a:r>
          </a:p>
          <a:p>
            <a:pPr marL="180975" indent="-180975">
              <a:lnSpc>
                <a:spcPct val="170000"/>
              </a:lnSpc>
            </a:pPr>
            <a:r>
              <a:rPr lang="zh-CN" altLang="en-US" sz="2400" dirty="0" smtClean="0">
                <a:solidFill>
                  <a:schemeClr val="tx1"/>
                </a:solidFill>
                <a:latin typeface="幼圆" panose="02010509060101010101" pitchFamily="49" charset="-122"/>
                <a:ea typeface="幼圆" panose="02010509060101010101" pitchFamily="49" charset="-122"/>
              </a:rPr>
              <a:t>从键盘输入：</a:t>
            </a:r>
            <a:r>
              <a:rPr lang="en-US" altLang="zh-CN" sz="2400" dirty="0" smtClean="0">
                <a:solidFill>
                  <a:schemeClr val="tx1"/>
                </a:solidFill>
                <a:latin typeface="幼圆" panose="02010509060101010101" pitchFamily="49" charset="-122"/>
                <a:ea typeface="幼圆" panose="02010509060101010101" pitchFamily="49" charset="-122"/>
              </a:rPr>
              <a:t>China</a:t>
            </a:r>
          </a:p>
          <a:p>
            <a:pPr marL="180975" indent="-180975">
              <a:lnSpc>
                <a:spcPct val="170000"/>
              </a:lnSpc>
            </a:pPr>
            <a:r>
              <a:rPr lang="zh-CN" altLang="en-US" sz="2400" dirty="0" smtClean="0">
                <a:solidFill>
                  <a:schemeClr val="tx1"/>
                </a:solidFill>
                <a:latin typeface="幼圆" panose="02010509060101010101" pitchFamily="49" charset="-122"/>
                <a:ea typeface="幼圆" panose="02010509060101010101" pitchFamily="49" charset="-122"/>
              </a:rPr>
              <a:t>系统</a:t>
            </a:r>
            <a:r>
              <a:rPr lang="zh-CN" altLang="en-US" sz="2400" dirty="0">
                <a:solidFill>
                  <a:schemeClr val="tx1"/>
                </a:solidFill>
                <a:latin typeface="幼圆" panose="02010509060101010101" pitchFamily="49" charset="-122"/>
                <a:ea typeface="幼圆" panose="02010509060101010101" pitchFamily="49" charset="-122"/>
              </a:rPr>
              <a:t>会自动在</a:t>
            </a:r>
            <a:r>
              <a:rPr lang="en-US" altLang="zh-CN" sz="2400" dirty="0">
                <a:solidFill>
                  <a:schemeClr val="tx1"/>
                </a:solidFill>
                <a:latin typeface="幼圆" panose="02010509060101010101" pitchFamily="49" charset="-122"/>
                <a:ea typeface="幼圆" panose="02010509060101010101" pitchFamily="49" charset="-122"/>
              </a:rPr>
              <a:t>China</a:t>
            </a:r>
            <a:r>
              <a:rPr lang="zh-CN" altLang="en-US" sz="2400" dirty="0">
                <a:solidFill>
                  <a:schemeClr val="tx1"/>
                </a:solidFill>
                <a:latin typeface="幼圆" panose="02010509060101010101" pitchFamily="49" charset="-122"/>
                <a:ea typeface="幼圆" panose="02010509060101010101" pitchFamily="49" charset="-122"/>
              </a:rPr>
              <a:t>后面加一个‘</a:t>
            </a:r>
            <a:r>
              <a:rPr lang="en-US" altLang="zh-CN" sz="2400" dirty="0">
                <a:solidFill>
                  <a:schemeClr val="tx1"/>
                </a:solidFill>
                <a:latin typeface="幼圆" panose="02010509060101010101" pitchFamily="49" charset="-122"/>
                <a:ea typeface="幼圆" panose="02010509060101010101" pitchFamily="49" charset="-122"/>
              </a:rPr>
              <a:t>\0’</a:t>
            </a:r>
            <a:r>
              <a:rPr lang="zh-CN" altLang="en-US" sz="2400" dirty="0">
                <a:solidFill>
                  <a:schemeClr val="tx1"/>
                </a:solidFill>
                <a:latin typeface="幼圆" panose="02010509060101010101" pitchFamily="49" charset="-122"/>
                <a:ea typeface="幼圆" panose="02010509060101010101" pitchFamily="49" charset="-122"/>
              </a:rPr>
              <a:t>结束符</a:t>
            </a:r>
            <a:r>
              <a:rPr lang="zh-CN" altLang="en-US" sz="2400" dirty="0" smtClean="0">
                <a:solidFill>
                  <a:schemeClr val="tx1"/>
                </a:solidFill>
                <a:latin typeface="幼圆" panose="02010509060101010101" pitchFamily="49" charset="-122"/>
                <a:ea typeface="幼圆" panose="02010509060101010101" pitchFamily="49" charset="-122"/>
              </a:rPr>
              <a:t>。</a:t>
            </a:r>
            <a:endParaRPr lang="en-US" altLang="zh-CN" sz="2400" dirty="0" smtClean="0">
              <a:solidFill>
                <a:schemeClr val="tx1"/>
              </a:solidFill>
              <a:latin typeface="幼圆" panose="02010509060101010101" pitchFamily="49" charset="-122"/>
              <a:ea typeface="幼圆" panose="02010509060101010101" pitchFamily="49" charset="-122"/>
            </a:endParaRPr>
          </a:p>
          <a:p>
            <a:pPr marL="180975" indent="-180975">
              <a:lnSpc>
                <a:spcPct val="170000"/>
              </a:lnSpc>
            </a:pPr>
            <a:r>
              <a:rPr lang="zh-CN" altLang="en-US" sz="2400" dirty="0" smtClean="0">
                <a:solidFill>
                  <a:schemeClr val="tx1"/>
                </a:solidFill>
                <a:latin typeface="幼圆" panose="02010509060101010101" pitchFamily="49" charset="-122"/>
                <a:ea typeface="幼圆" panose="02010509060101010101" pitchFamily="49" charset="-122"/>
              </a:rPr>
              <a:t>如果</a:t>
            </a:r>
            <a:r>
              <a:rPr lang="zh-CN" altLang="en-US" sz="2400" dirty="0">
                <a:solidFill>
                  <a:schemeClr val="tx1"/>
                </a:solidFill>
                <a:latin typeface="幼圆" panose="02010509060101010101" pitchFamily="49" charset="-122"/>
                <a:ea typeface="幼圆" panose="02010509060101010101" pitchFamily="49" charset="-122"/>
              </a:rPr>
              <a:t>利用一个</a:t>
            </a:r>
            <a:r>
              <a:rPr lang="en-US" altLang="zh-CN" sz="2400" dirty="0" err="1">
                <a:solidFill>
                  <a:schemeClr val="tx1"/>
                </a:solidFill>
                <a:latin typeface="幼圆" panose="02010509060101010101" pitchFamily="49" charset="-122"/>
                <a:ea typeface="幼圆" panose="02010509060101010101" pitchFamily="49" charset="-122"/>
              </a:rPr>
              <a:t>scanf</a:t>
            </a:r>
            <a:r>
              <a:rPr lang="zh-CN" altLang="en-US" sz="2400" dirty="0">
                <a:solidFill>
                  <a:schemeClr val="tx1"/>
                </a:solidFill>
                <a:latin typeface="幼圆" panose="02010509060101010101" pitchFamily="49" charset="-122"/>
                <a:ea typeface="幼圆" panose="02010509060101010101" pitchFamily="49" charset="-122"/>
              </a:rPr>
              <a:t>函数输入多个字符串，则应在输入时以空格分隔。例如：</a:t>
            </a:r>
          </a:p>
          <a:p>
            <a:pPr marL="0" indent="0">
              <a:lnSpc>
                <a:spcPct val="170000"/>
              </a:lnSpc>
              <a:buNone/>
            </a:pPr>
            <a:r>
              <a:rPr lang="zh-CN" altLang="en-US" sz="2400" dirty="0">
                <a:solidFill>
                  <a:schemeClr val="tx1"/>
                </a:solidFill>
                <a:latin typeface="幼圆" panose="02010509060101010101" pitchFamily="49" charset="-122"/>
                <a:ea typeface="幼圆" panose="02010509060101010101" pitchFamily="49" charset="-122"/>
              </a:rPr>
              <a:t>    </a:t>
            </a:r>
            <a:r>
              <a:rPr lang="zh-CN" altLang="en-US" sz="2400" dirty="0" smtClean="0">
                <a:solidFill>
                  <a:schemeClr val="tx1"/>
                </a:solidFill>
                <a:latin typeface="幼圆" panose="02010509060101010101" pitchFamily="49" charset="-122"/>
                <a:ea typeface="幼圆" panose="02010509060101010101" pitchFamily="49" charset="-122"/>
              </a:rPr>
              <a:t> </a:t>
            </a:r>
            <a:r>
              <a:rPr lang="en-US" altLang="zh-CN" sz="2400" dirty="0" smtClean="0">
                <a:solidFill>
                  <a:schemeClr val="tx1"/>
                </a:solidFill>
                <a:latin typeface="幼圆" panose="02010509060101010101" pitchFamily="49" charset="-122"/>
                <a:ea typeface="幼圆" panose="02010509060101010101" pitchFamily="49" charset="-122"/>
              </a:rPr>
              <a:t>char </a:t>
            </a:r>
            <a:r>
              <a:rPr lang="en-US" altLang="zh-CN" sz="2400" dirty="0" err="1">
                <a:solidFill>
                  <a:schemeClr val="tx1"/>
                </a:solidFill>
                <a:latin typeface="幼圆" panose="02010509060101010101" pitchFamily="49" charset="-122"/>
                <a:ea typeface="幼圆" panose="02010509060101010101" pitchFamily="49" charset="-122"/>
              </a:rPr>
              <a:t>strl</a:t>
            </a:r>
            <a:r>
              <a:rPr lang="en-US" altLang="zh-CN" sz="2400" dirty="0">
                <a:solidFill>
                  <a:schemeClr val="tx1"/>
                </a:solidFill>
                <a:latin typeface="幼圆" panose="02010509060101010101" pitchFamily="49" charset="-122"/>
                <a:ea typeface="幼圆" panose="02010509060101010101" pitchFamily="49" charset="-122"/>
              </a:rPr>
              <a:t>[5],str2[5],str3[5];</a:t>
            </a:r>
          </a:p>
          <a:p>
            <a:pPr marL="0" indent="0">
              <a:lnSpc>
                <a:spcPct val="170000"/>
              </a:lnSpc>
              <a:buNone/>
            </a:pPr>
            <a:r>
              <a:rPr lang="en-US" altLang="zh-CN" sz="2400" dirty="0" smtClean="0">
                <a:solidFill>
                  <a:schemeClr val="tx1"/>
                </a:solidFill>
                <a:latin typeface="幼圆" panose="02010509060101010101" pitchFamily="49" charset="-122"/>
                <a:ea typeface="幼圆" panose="02010509060101010101" pitchFamily="49" charset="-122"/>
              </a:rPr>
              <a:t>     </a:t>
            </a:r>
            <a:r>
              <a:rPr lang="en-US" altLang="zh-CN" sz="2400" dirty="0" err="1" smtClean="0">
                <a:solidFill>
                  <a:schemeClr val="tx1"/>
                </a:solidFill>
                <a:latin typeface="幼圆" panose="02010509060101010101" pitchFamily="49" charset="-122"/>
                <a:ea typeface="幼圆" panose="02010509060101010101" pitchFamily="49" charset="-122"/>
              </a:rPr>
              <a:t>scanf</a:t>
            </a:r>
            <a:r>
              <a:rPr lang="en-US" altLang="zh-CN" sz="2400" dirty="0">
                <a:solidFill>
                  <a:schemeClr val="tx1"/>
                </a:solidFill>
                <a:latin typeface="幼圆" panose="02010509060101010101" pitchFamily="49" charset="-122"/>
                <a:ea typeface="幼圆" panose="02010509060101010101" pitchFamily="49" charset="-122"/>
              </a:rPr>
              <a:t>("%s%s%s",strl,str2,str3);</a:t>
            </a:r>
          </a:p>
          <a:p>
            <a:pPr marL="180975" indent="-180975">
              <a:lnSpc>
                <a:spcPct val="170000"/>
              </a:lnSpc>
            </a:pPr>
            <a:r>
              <a:rPr lang="zh-CN" altLang="en-US" sz="2400" dirty="0">
                <a:solidFill>
                  <a:schemeClr val="tx1"/>
                </a:solidFill>
                <a:latin typeface="幼圆" panose="02010509060101010101" pitchFamily="49" charset="-122"/>
                <a:ea typeface="幼圆" panose="02010509060101010101" pitchFamily="49" charset="-122"/>
              </a:rPr>
              <a:t>输入数据：</a:t>
            </a:r>
          </a:p>
          <a:p>
            <a:pPr marL="0" indent="0">
              <a:lnSpc>
                <a:spcPct val="170000"/>
              </a:lnSpc>
              <a:buNone/>
            </a:pPr>
            <a:r>
              <a:rPr lang="en-US" altLang="zh-CN" sz="2400" dirty="0" smtClean="0">
                <a:solidFill>
                  <a:schemeClr val="tx1"/>
                </a:solidFill>
                <a:latin typeface="幼圆" panose="02010509060101010101" pitchFamily="49" charset="-122"/>
                <a:ea typeface="幼圆" panose="02010509060101010101" pitchFamily="49" charset="-122"/>
              </a:rPr>
              <a:t>     How </a:t>
            </a:r>
            <a:r>
              <a:rPr lang="en-US" altLang="zh-CN" sz="2400" dirty="0">
                <a:solidFill>
                  <a:schemeClr val="tx1"/>
                </a:solidFill>
                <a:latin typeface="幼圆" panose="02010509060101010101" pitchFamily="49" charset="-122"/>
                <a:ea typeface="幼圆" panose="02010509060101010101" pitchFamily="49" charset="-122"/>
              </a:rPr>
              <a:t>are you?</a:t>
            </a:r>
          </a:p>
          <a:p>
            <a:pPr marL="180975" indent="-180975">
              <a:lnSpc>
                <a:spcPct val="170000"/>
              </a:lnSpc>
            </a:pPr>
            <a:r>
              <a:rPr lang="zh-CN" altLang="en-US" sz="2400" dirty="0" smtClean="0">
                <a:solidFill>
                  <a:schemeClr val="tx1"/>
                </a:solidFill>
                <a:latin typeface="幼圆" panose="02010509060101010101" pitchFamily="49" charset="-122"/>
                <a:ea typeface="幼圆" panose="02010509060101010101" pitchFamily="49" charset="-122"/>
              </a:rPr>
              <a:t>输入</a:t>
            </a:r>
            <a:r>
              <a:rPr lang="zh-CN" altLang="en-US" sz="2400" dirty="0">
                <a:solidFill>
                  <a:schemeClr val="tx1"/>
                </a:solidFill>
                <a:latin typeface="幼圆" panose="02010509060101010101" pitchFamily="49" charset="-122"/>
                <a:ea typeface="幼圆" panose="02010509060101010101" pitchFamily="49" charset="-122"/>
              </a:rPr>
              <a:t>完后，</a:t>
            </a:r>
            <a:r>
              <a:rPr lang="en-US" altLang="zh-CN" sz="2400" dirty="0" err="1">
                <a:solidFill>
                  <a:schemeClr val="tx1"/>
                </a:solidFill>
                <a:latin typeface="幼圆" panose="02010509060101010101" pitchFamily="49" charset="-122"/>
                <a:ea typeface="幼圆" panose="02010509060101010101" pitchFamily="49" charset="-122"/>
              </a:rPr>
              <a:t>strl</a:t>
            </a:r>
            <a:r>
              <a:rPr lang="zh-CN" altLang="en-US" sz="2400" dirty="0">
                <a:solidFill>
                  <a:schemeClr val="tx1"/>
                </a:solidFill>
                <a:latin typeface="幼圆" panose="02010509060101010101" pitchFamily="49" charset="-122"/>
                <a:ea typeface="幼圆" panose="02010509060101010101" pitchFamily="49" charset="-122"/>
              </a:rPr>
              <a:t>，</a:t>
            </a:r>
            <a:r>
              <a:rPr lang="en-US" altLang="zh-CN" sz="2400" dirty="0">
                <a:solidFill>
                  <a:schemeClr val="tx1"/>
                </a:solidFill>
                <a:latin typeface="幼圆" panose="02010509060101010101" pitchFamily="49" charset="-122"/>
                <a:ea typeface="幼圆" panose="02010509060101010101" pitchFamily="49" charset="-122"/>
              </a:rPr>
              <a:t>str2</a:t>
            </a:r>
            <a:r>
              <a:rPr lang="zh-CN" altLang="en-US" sz="2400" dirty="0">
                <a:solidFill>
                  <a:schemeClr val="tx1"/>
                </a:solidFill>
                <a:latin typeface="幼圆" panose="02010509060101010101" pitchFamily="49" charset="-122"/>
                <a:ea typeface="幼圆" panose="02010509060101010101" pitchFamily="49" charset="-122"/>
              </a:rPr>
              <a:t>和</a:t>
            </a:r>
            <a:r>
              <a:rPr lang="en-US" altLang="zh-CN" sz="2400" dirty="0">
                <a:solidFill>
                  <a:schemeClr val="tx1"/>
                </a:solidFill>
                <a:latin typeface="幼圆" panose="02010509060101010101" pitchFamily="49" charset="-122"/>
                <a:ea typeface="幼圆" panose="02010509060101010101" pitchFamily="49" charset="-122"/>
              </a:rPr>
              <a:t>str3</a:t>
            </a:r>
            <a:r>
              <a:rPr lang="zh-CN" altLang="en-US" sz="2400" dirty="0">
                <a:solidFill>
                  <a:schemeClr val="tx1"/>
                </a:solidFill>
                <a:latin typeface="幼圆" panose="02010509060101010101" pitchFamily="49" charset="-122"/>
                <a:ea typeface="幼圆" panose="02010509060101010101" pitchFamily="49" charset="-122"/>
              </a:rPr>
              <a:t>数组的状态</a:t>
            </a:r>
            <a:r>
              <a:rPr lang="zh-CN" altLang="en-US" sz="2400" dirty="0" smtClean="0">
                <a:solidFill>
                  <a:schemeClr val="tx1"/>
                </a:solidFill>
                <a:latin typeface="幼圆" panose="02010509060101010101" pitchFamily="49" charset="-122"/>
                <a:ea typeface="幼圆" panose="02010509060101010101" pitchFamily="49" charset="-122"/>
              </a:rPr>
              <a:t>如右，数组</a:t>
            </a:r>
            <a:r>
              <a:rPr lang="zh-CN" altLang="en-US" sz="2400" dirty="0">
                <a:solidFill>
                  <a:schemeClr val="tx1"/>
                </a:solidFill>
                <a:latin typeface="幼圆" panose="02010509060101010101" pitchFamily="49" charset="-122"/>
                <a:ea typeface="幼圆" panose="02010509060101010101" pitchFamily="49" charset="-122"/>
              </a:rPr>
              <a:t>中未被赋值的元素的值自动置‘</a:t>
            </a:r>
            <a:r>
              <a:rPr lang="en-US" altLang="zh-CN" sz="2400" dirty="0">
                <a:solidFill>
                  <a:schemeClr val="tx1"/>
                </a:solidFill>
                <a:latin typeface="幼圆" panose="02010509060101010101" pitchFamily="49" charset="-122"/>
                <a:ea typeface="幼圆" panose="02010509060101010101" pitchFamily="49" charset="-122"/>
              </a:rPr>
              <a:t>\0</a:t>
            </a:r>
            <a:r>
              <a:rPr lang="en-US" altLang="zh-CN" sz="2400" dirty="0" smtClean="0">
                <a:solidFill>
                  <a:schemeClr val="tx1"/>
                </a:solidFill>
                <a:latin typeface="幼圆" panose="02010509060101010101" pitchFamily="49" charset="-122"/>
                <a:ea typeface="幼圆" panose="02010509060101010101" pitchFamily="49" charset="-122"/>
              </a:rPr>
              <a:t>’</a:t>
            </a:r>
            <a:r>
              <a:rPr lang="zh-CN" altLang="en-US" sz="2400" dirty="0">
                <a:solidFill>
                  <a:schemeClr val="tx1"/>
                </a:solidFill>
                <a:latin typeface="幼圆" panose="02010509060101010101" pitchFamily="49" charset="-122"/>
                <a:ea typeface="幼圆" panose="02010509060101010101" pitchFamily="49" charset="-122"/>
              </a:rPr>
              <a:t> 。</a:t>
            </a:r>
          </a:p>
          <a:p>
            <a:pPr marL="0" indent="0">
              <a:lnSpc>
                <a:spcPct val="170000"/>
              </a:lnSpc>
              <a:buNone/>
            </a:pPr>
            <a:r>
              <a:rPr lang="zh-CN" altLang="en-US" sz="2400" dirty="0" smtClean="0">
                <a:solidFill>
                  <a:schemeClr val="tx1"/>
                </a:solidFill>
                <a:latin typeface="幼圆" panose="02010509060101010101" pitchFamily="49" charset="-122"/>
                <a:ea typeface="幼圆" panose="02010509060101010101" pitchFamily="49" charset="-122"/>
              </a:rPr>
              <a:t>（</a:t>
            </a:r>
            <a:r>
              <a:rPr lang="en-US" altLang="zh-CN" sz="2400" dirty="0">
                <a:solidFill>
                  <a:schemeClr val="tx1"/>
                </a:solidFill>
                <a:latin typeface="幼圆" panose="02010509060101010101" pitchFamily="49" charset="-122"/>
                <a:ea typeface="幼圆" panose="02010509060101010101" pitchFamily="49" charset="-122"/>
              </a:rPr>
              <a:t>6</a:t>
            </a:r>
            <a:r>
              <a:rPr lang="zh-CN" altLang="en-US" sz="2400" dirty="0">
                <a:solidFill>
                  <a:schemeClr val="tx1"/>
                </a:solidFill>
                <a:latin typeface="幼圆" panose="02010509060101010101" pitchFamily="49" charset="-122"/>
                <a:ea typeface="幼圆" panose="02010509060101010101" pitchFamily="49" charset="-122"/>
              </a:rPr>
              <a:t>）前面介绍的输出字符串的方法：</a:t>
            </a:r>
          </a:p>
          <a:p>
            <a:pPr marL="0" indent="0">
              <a:lnSpc>
                <a:spcPct val="170000"/>
              </a:lnSpc>
              <a:buNone/>
            </a:pPr>
            <a:r>
              <a:rPr lang="zh-CN" altLang="en-US" sz="2400" dirty="0">
                <a:solidFill>
                  <a:schemeClr val="tx1"/>
                </a:solidFill>
                <a:latin typeface="幼圆" panose="02010509060101010101" pitchFamily="49" charset="-122"/>
                <a:ea typeface="幼圆" panose="02010509060101010101" pitchFamily="49" charset="-122"/>
              </a:rPr>
              <a:t>  </a:t>
            </a:r>
            <a:r>
              <a:rPr lang="zh-CN" altLang="en-US" sz="2400" dirty="0" smtClean="0">
                <a:solidFill>
                  <a:schemeClr val="tx1"/>
                </a:solidFill>
                <a:latin typeface="幼圆" panose="02010509060101010101" pitchFamily="49" charset="-122"/>
                <a:ea typeface="幼圆" panose="02010509060101010101" pitchFamily="49" charset="-122"/>
              </a:rPr>
              <a:t>   </a:t>
            </a:r>
            <a:r>
              <a:rPr lang="en-US" altLang="zh-CN" sz="2400" dirty="0" err="1" smtClean="0">
                <a:solidFill>
                  <a:schemeClr val="tx1"/>
                </a:solidFill>
                <a:latin typeface="幼圆" panose="02010509060101010101" pitchFamily="49" charset="-122"/>
                <a:ea typeface="幼圆" panose="02010509060101010101" pitchFamily="49" charset="-122"/>
              </a:rPr>
              <a:t>printf</a:t>
            </a:r>
            <a:r>
              <a:rPr lang="en-US" altLang="zh-CN" sz="2400" dirty="0">
                <a:solidFill>
                  <a:schemeClr val="tx1"/>
                </a:solidFill>
                <a:latin typeface="幼圆" panose="02010509060101010101" pitchFamily="49" charset="-122"/>
                <a:ea typeface="幼圆" panose="02010509060101010101" pitchFamily="49" charset="-122"/>
              </a:rPr>
              <a:t>("%</a:t>
            </a:r>
            <a:r>
              <a:rPr lang="en-US" altLang="zh-CN" sz="2400" dirty="0" err="1">
                <a:solidFill>
                  <a:schemeClr val="tx1"/>
                </a:solidFill>
                <a:latin typeface="幼圆" panose="02010509060101010101" pitchFamily="49" charset="-122"/>
                <a:ea typeface="幼圆" panose="02010509060101010101" pitchFamily="49" charset="-122"/>
              </a:rPr>
              <a:t>s",c</a:t>
            </a:r>
            <a:r>
              <a:rPr lang="en-US" altLang="zh-CN" sz="2400" dirty="0" smtClean="0">
                <a:solidFill>
                  <a:schemeClr val="tx1"/>
                </a:solidFill>
                <a:latin typeface="幼圆" panose="02010509060101010101" pitchFamily="49" charset="-122"/>
                <a:ea typeface="幼圆" panose="02010509060101010101" pitchFamily="49" charset="-122"/>
              </a:rPr>
              <a:t>);</a:t>
            </a:r>
            <a:endParaRPr lang="en-US" altLang="zh-CN" sz="2400" dirty="0">
              <a:solidFill>
                <a:schemeClr val="tx1"/>
              </a:solidFill>
              <a:latin typeface="幼圆" panose="02010509060101010101" pitchFamily="49" charset="-122"/>
              <a:ea typeface="幼圆" panose="02010509060101010101" pitchFamily="49"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329230015"/>
              </p:ext>
            </p:extLst>
          </p:nvPr>
        </p:nvGraphicFramePr>
        <p:xfrm>
          <a:off x="6665082" y="3401928"/>
          <a:ext cx="4830792" cy="585801"/>
        </p:xfrm>
        <a:graphic>
          <a:graphicData uri="http://schemas.openxmlformats.org/drawingml/2006/table">
            <a:tbl>
              <a:tblPr firstRow="1" firstCol="1" bandRow="1">
                <a:tableStyleId>{5C22544A-7EE6-4342-B048-85BDC9FD1C3A}</a:tableStyleId>
              </a:tblPr>
              <a:tblGrid>
                <a:gridCol w="804766">
                  <a:extLst>
                    <a:ext uri="{9D8B030D-6E8A-4147-A177-3AD203B41FA5}">
                      <a16:colId xmlns:a16="http://schemas.microsoft.com/office/drawing/2014/main" val="1860708821"/>
                    </a:ext>
                  </a:extLst>
                </a:gridCol>
                <a:gridCol w="805315">
                  <a:extLst>
                    <a:ext uri="{9D8B030D-6E8A-4147-A177-3AD203B41FA5}">
                      <a16:colId xmlns:a16="http://schemas.microsoft.com/office/drawing/2014/main" val="4010664678"/>
                    </a:ext>
                  </a:extLst>
                </a:gridCol>
                <a:gridCol w="805315">
                  <a:extLst>
                    <a:ext uri="{9D8B030D-6E8A-4147-A177-3AD203B41FA5}">
                      <a16:colId xmlns:a16="http://schemas.microsoft.com/office/drawing/2014/main" val="1893646945"/>
                    </a:ext>
                  </a:extLst>
                </a:gridCol>
                <a:gridCol w="804766">
                  <a:extLst>
                    <a:ext uri="{9D8B030D-6E8A-4147-A177-3AD203B41FA5}">
                      <a16:colId xmlns:a16="http://schemas.microsoft.com/office/drawing/2014/main" val="3914155192"/>
                    </a:ext>
                  </a:extLst>
                </a:gridCol>
                <a:gridCol w="805315">
                  <a:extLst>
                    <a:ext uri="{9D8B030D-6E8A-4147-A177-3AD203B41FA5}">
                      <a16:colId xmlns:a16="http://schemas.microsoft.com/office/drawing/2014/main" val="296013047"/>
                    </a:ext>
                  </a:extLst>
                </a:gridCol>
                <a:gridCol w="805315">
                  <a:extLst>
                    <a:ext uri="{9D8B030D-6E8A-4147-A177-3AD203B41FA5}">
                      <a16:colId xmlns:a16="http://schemas.microsoft.com/office/drawing/2014/main" val="549531104"/>
                    </a:ext>
                  </a:extLst>
                </a:gridCol>
              </a:tblGrid>
              <a:tr h="195267">
                <a:tc>
                  <a:txBody>
                    <a:bodyPr/>
                    <a:lstStyle/>
                    <a:p>
                      <a:pPr indent="266700" algn="ctr">
                        <a:spcAft>
                          <a:spcPts val="0"/>
                        </a:spcAft>
                      </a:pPr>
                      <a:r>
                        <a:rPr lang="en-US" sz="1050">
                          <a:effectLst/>
                        </a:rPr>
                        <a:t>strl</a:t>
                      </a:r>
                      <a:r>
                        <a:rPr lang="zh-CN" sz="1050">
                          <a:effectLst/>
                        </a:rPr>
                        <a:t>：</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dirty="0">
                          <a:effectLst/>
                        </a:rPr>
                        <a:t>H</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o</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W</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\0</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\0</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69188763"/>
                  </a:ext>
                </a:extLst>
              </a:tr>
              <a:tr h="195267">
                <a:tc>
                  <a:txBody>
                    <a:bodyPr/>
                    <a:lstStyle/>
                    <a:p>
                      <a:pPr indent="266700" algn="ctr">
                        <a:spcAft>
                          <a:spcPts val="0"/>
                        </a:spcAft>
                      </a:pPr>
                      <a:r>
                        <a:rPr lang="en-US" sz="1050">
                          <a:effectLst/>
                        </a:rPr>
                        <a:t>str2</a:t>
                      </a:r>
                      <a:r>
                        <a:rPr lang="zh-CN" sz="1050">
                          <a:effectLst/>
                        </a:rPr>
                        <a:t>：</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dirty="0">
                          <a:effectLst/>
                        </a:rPr>
                        <a:t>a</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r</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e</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\0</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\0</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94295704"/>
                  </a:ext>
                </a:extLst>
              </a:tr>
              <a:tr h="195267">
                <a:tc>
                  <a:txBody>
                    <a:bodyPr/>
                    <a:lstStyle/>
                    <a:p>
                      <a:pPr indent="266700" algn="ctr">
                        <a:spcAft>
                          <a:spcPts val="0"/>
                        </a:spcAft>
                      </a:pPr>
                      <a:r>
                        <a:rPr lang="en-US" sz="1050">
                          <a:effectLst/>
                        </a:rPr>
                        <a:t>str3</a:t>
                      </a:r>
                      <a:r>
                        <a:rPr lang="zh-CN" sz="1050">
                          <a:effectLst/>
                        </a:rPr>
                        <a:t>：</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y</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o</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u</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a:effectLst/>
                        </a:rPr>
                        <a:t>?</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tc>
                  <a:txBody>
                    <a:bodyPr/>
                    <a:lstStyle/>
                    <a:p>
                      <a:pPr algn="ctr">
                        <a:spcAft>
                          <a:spcPts val="0"/>
                        </a:spcAft>
                      </a:pPr>
                      <a:r>
                        <a:rPr lang="en-US" sz="1050" dirty="0">
                          <a:effectLst/>
                        </a:rPr>
                        <a:t>\0</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18143445"/>
                  </a:ext>
                </a:extLst>
              </a:tr>
            </a:tbl>
          </a:graphicData>
        </a:graphic>
      </p:graphicFrame>
    </p:spTree>
    <p:extLst>
      <p:ext uri="{BB962C8B-B14F-4D97-AF65-F5344CB8AC3E}">
        <p14:creationId xmlns:p14="http://schemas.microsoft.com/office/powerpoint/2010/main" val="20541691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latin typeface="Cambria" panose="02040503050406030204" pitchFamily="18" charset="0"/>
                <a:ea typeface="宋体" panose="02010600030101010101" pitchFamily="2" charset="-122"/>
                <a:cs typeface="Times New Roman" panose="02020603050405020304" pitchFamily="18" charset="0"/>
              </a:rPr>
              <a:t>6.3.6</a:t>
            </a:r>
            <a:r>
              <a:rPr lang="zh-CN" altLang="en-US" b="1" dirty="0">
                <a:latin typeface="Cambria" panose="02040503050406030204" pitchFamily="18" charset="0"/>
                <a:ea typeface="宋体" panose="02010600030101010101" pitchFamily="2" charset="-122"/>
                <a:cs typeface="Times New Roman" panose="02020603050405020304" pitchFamily="18" charset="0"/>
              </a:rPr>
              <a:t>使用字符串处理</a:t>
            </a:r>
            <a:r>
              <a:rPr lang="zh-CN" altLang="en-US" b="1" dirty="0" smtClean="0">
                <a:latin typeface="Cambria" panose="02040503050406030204" pitchFamily="18" charset="0"/>
                <a:ea typeface="宋体" panose="02010600030101010101" pitchFamily="2" charset="-122"/>
                <a:cs typeface="Times New Roman" panose="02020603050405020304" pitchFamily="18" charset="0"/>
              </a:rPr>
              <a:t>函数</a:t>
            </a:r>
            <a:endParaRPr lang="zh-CN" altLang="en-US" dirty="0"/>
          </a:p>
        </p:txBody>
      </p:sp>
      <p:sp>
        <p:nvSpPr>
          <p:cNvPr id="3" name="内容占位符 2"/>
          <p:cNvSpPr>
            <a:spLocks noGrp="1"/>
          </p:cNvSpPr>
          <p:nvPr>
            <p:ph sz="quarter" idx="10"/>
          </p:nvPr>
        </p:nvSpPr>
        <p:spPr>
          <a:xfrm>
            <a:off x="379561" y="1259457"/>
            <a:ext cx="11421373" cy="5072332"/>
          </a:xfrm>
        </p:spPr>
        <p:txBody>
          <a:bodyPr vert="horz" lIns="91440" tIns="45720" rIns="91440" bIns="45720" rtlCol="0">
            <a:normAutofit/>
          </a:bodyPr>
          <a:lstStyle/>
          <a:p>
            <a:pPr marL="180975" indent="-180975" eaLnBrk="0" fontAlgn="base" hangingPunct="0">
              <a:spcBef>
                <a:spcPct val="0"/>
              </a:spcBef>
              <a:spcAft>
                <a:spcPct val="0"/>
              </a:spcAft>
              <a:buSzPct val="80000"/>
            </a:pP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C</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语言库函数中提供了一些常用的</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的字符串处理函数</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，其函数原型在</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string.h</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中。即在使用字符串处理函数时，应当在程序文件的</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开头使用预处理命令：</a:t>
            </a:r>
            <a:endPar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a:p>
            <a:pPr marL="0" indent="0" eaLnBrk="0" fontAlgn="base" hangingPunct="0">
              <a:spcBef>
                <a:spcPct val="0"/>
              </a:spcBef>
              <a:spcAft>
                <a:spcPct val="0"/>
              </a:spcAft>
              <a:buSzPct val="80000"/>
              <a:buNone/>
            </a:pP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include&lt;</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string.h</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&gt;</a:t>
            </a:r>
          </a:p>
          <a:p>
            <a:pPr marL="0" indent="0" eaLnBrk="0" fontAlgn="base" hangingPunct="0">
              <a:spcBef>
                <a:spcPct val="0"/>
              </a:spcBef>
              <a:spcAft>
                <a:spcPct val="0"/>
              </a:spcAft>
              <a:buSzPct val="80000"/>
              <a:buNone/>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下面</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介绍几种常用的字符串处理函数。</a:t>
            </a:r>
          </a:p>
          <a:p>
            <a:pPr marL="0" indent="0" eaLnBrk="0" fontAlgn="base" hangingPunct="0">
              <a:spcBef>
                <a:spcPct val="0"/>
              </a:spcBef>
              <a:spcAft>
                <a:spcPct val="0"/>
              </a:spcAft>
              <a:buSzPct val="80000"/>
              <a:buNone/>
            </a:pP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1</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puts</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函数：输出字符串的函数</a:t>
            </a:r>
          </a:p>
          <a:p>
            <a:pPr marL="180975" indent="-180975" eaLnBrk="0" fontAlgn="base" hangingPunct="0">
              <a:spcBef>
                <a:spcPct val="0"/>
              </a:spcBef>
              <a:spcAft>
                <a:spcPct val="0"/>
              </a:spcAft>
              <a:buSzPct val="80000"/>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函数功能：将</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一个字符串</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以‘</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\0’</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结束的字符序列</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输出到终端</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a:t>
            </a:r>
            <a:endPar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a:p>
            <a:pPr marL="180975" indent="-180975" eaLnBrk="0" fontAlgn="base" hangingPunct="0">
              <a:spcBef>
                <a:spcPct val="0"/>
              </a:spcBef>
              <a:spcAft>
                <a:spcPct val="0"/>
              </a:spcAft>
              <a:buSzPct val="80000"/>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函数</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一般形式为：</a:t>
            </a:r>
          </a:p>
          <a:p>
            <a:pPr marL="0" indent="0" eaLnBrk="0" fontAlgn="base" hangingPunct="0">
              <a:spcBef>
                <a:spcPct val="0"/>
              </a:spcBef>
              <a:spcAft>
                <a:spcPct val="0"/>
              </a:spcAft>
              <a:buSzPct val="80000"/>
              <a:buNone/>
            </a:pP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      puts</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字符数组</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p>
          <a:p>
            <a:pPr marL="180975" indent="-180975" eaLnBrk="0" fontAlgn="base" hangingPunct="0">
              <a:spcBef>
                <a:spcPct val="0"/>
              </a:spcBef>
              <a:spcAft>
                <a:spcPct val="0"/>
              </a:spcAft>
              <a:buSzPct val="80000"/>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说明：</a:t>
            </a:r>
            <a:endPar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a:p>
            <a:pPr marL="180975" indent="-180975" eaLnBrk="0" fontAlgn="base" hangingPunct="0">
              <a:spcBef>
                <a:spcPct val="0"/>
              </a:spcBef>
              <a:spcAft>
                <a:spcPct val="0"/>
              </a:spcAft>
              <a:buSzPct val="80000"/>
              <a:buFont typeface="Wingdings" panose="05000000000000000000" pitchFamily="2" charset="2"/>
              <a:buChar char="Ø"/>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可以</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用</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printf</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函数输出</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字符串。</a:t>
            </a:r>
            <a:endPar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a:p>
            <a:pPr marL="180975" indent="-180975" eaLnBrk="0" fontAlgn="base" hangingPunct="0">
              <a:spcBef>
                <a:spcPct val="0"/>
              </a:spcBef>
              <a:spcAft>
                <a:spcPct val="0"/>
              </a:spcAft>
              <a:buSzPct val="80000"/>
              <a:buFont typeface="Wingdings" panose="05000000000000000000" pitchFamily="2" charset="2"/>
              <a:buChar char="Ø"/>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用</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puts</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函数输出的字符串中可以包含转义字符。例如：</a:t>
            </a:r>
          </a:p>
          <a:p>
            <a:pPr marL="0" indent="0" eaLnBrk="0" fontAlgn="base" hangingPunct="0">
              <a:spcBef>
                <a:spcPct val="0"/>
              </a:spcBef>
              <a:spcAft>
                <a:spcPct val="0"/>
              </a:spcAft>
              <a:buSzPct val="80000"/>
              <a:buNone/>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    </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char </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[]=("china\</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nBeijin</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p>
          <a:p>
            <a:pPr marL="0" indent="0" eaLnBrk="0" fontAlgn="base" hangingPunct="0">
              <a:spcBef>
                <a:spcPct val="0"/>
              </a:spcBef>
              <a:spcAft>
                <a:spcPct val="0"/>
              </a:spcAft>
              <a:buSzPct val="80000"/>
              <a:buNone/>
            </a:pP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    puts(</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p>
          <a:p>
            <a:pPr eaLnBrk="0" fontAlgn="base" hangingPunct="0">
              <a:spcBef>
                <a:spcPct val="0"/>
              </a:spcBef>
              <a:spcAft>
                <a:spcPct val="0"/>
              </a:spcAft>
              <a:buSzPct val="80000"/>
              <a:buFont typeface="Wingdings" panose="05000000000000000000" pitchFamily="2" charset="2"/>
              <a:buChar char="Ø"/>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在</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用</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puts</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输出时将字符串结束标志‘</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\O’</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转换成‘</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\n’</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，即输出完字符串后换行</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a:t>
            </a:r>
            <a:endPar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p:txBody>
      </p:sp>
    </p:spTree>
    <p:extLst>
      <p:ext uri="{BB962C8B-B14F-4D97-AF65-F5344CB8AC3E}">
        <p14:creationId xmlns:p14="http://schemas.microsoft.com/office/powerpoint/2010/main" val="5841492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latin typeface="Cambria" panose="02040503050406030204" pitchFamily="18" charset="0"/>
                <a:ea typeface="宋体" panose="02010600030101010101" pitchFamily="2" charset="-122"/>
                <a:cs typeface="Times New Roman" panose="02020603050405020304" pitchFamily="18" charset="0"/>
              </a:rPr>
              <a:t>6.3.6</a:t>
            </a:r>
            <a:r>
              <a:rPr lang="zh-CN" altLang="en-US" b="1" dirty="0">
                <a:latin typeface="Cambria" panose="02040503050406030204" pitchFamily="18" charset="0"/>
                <a:ea typeface="宋体" panose="02010600030101010101" pitchFamily="2" charset="-122"/>
                <a:cs typeface="Times New Roman" panose="02020603050405020304" pitchFamily="18" charset="0"/>
              </a:rPr>
              <a:t>使用字符串处理</a:t>
            </a:r>
            <a:r>
              <a:rPr lang="zh-CN" altLang="en-US" b="1" dirty="0" smtClean="0">
                <a:latin typeface="Cambria" panose="02040503050406030204" pitchFamily="18" charset="0"/>
                <a:ea typeface="宋体" panose="02010600030101010101" pitchFamily="2" charset="-122"/>
                <a:cs typeface="Times New Roman" panose="02020603050405020304" pitchFamily="18" charset="0"/>
              </a:rPr>
              <a:t>函数</a:t>
            </a:r>
            <a:endParaRPr lang="zh-CN" altLang="en-US" dirty="0"/>
          </a:p>
        </p:txBody>
      </p:sp>
      <p:sp>
        <p:nvSpPr>
          <p:cNvPr id="3" name="内容占位符 2"/>
          <p:cNvSpPr>
            <a:spLocks noGrp="1"/>
          </p:cNvSpPr>
          <p:nvPr>
            <p:ph sz="quarter" idx="10"/>
          </p:nvPr>
        </p:nvSpPr>
        <p:spPr/>
        <p:txBody>
          <a:bodyPr vert="horz" lIns="91440" tIns="45720" rIns="91440" bIns="45720" rtlCol="0">
            <a:normAutofit/>
          </a:bodyPr>
          <a:lstStyle/>
          <a:p>
            <a:pPr marL="0" indent="0" eaLnBrk="0" fontAlgn="base" hangingPunct="0">
              <a:spcBef>
                <a:spcPct val="0"/>
              </a:spcBef>
              <a:spcAft>
                <a:spcPct val="0"/>
              </a:spcAft>
              <a:buSzPct val="80000"/>
              <a:buNone/>
            </a:pP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2</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gets</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函数：输入字符串的函数</a:t>
            </a:r>
          </a:p>
          <a:p>
            <a:pPr marL="180975" indent="-180975" eaLnBrk="0" fontAlgn="base" hangingPunct="0">
              <a:spcBef>
                <a:spcPct val="0"/>
              </a:spcBef>
              <a:spcAft>
                <a:spcPct val="0"/>
              </a:spcAft>
              <a:buSzPct val="80000"/>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函数功能：从</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终端输入一个字符串到字符数组，并且得到一个函数值。该函数值是字符数组的起始地址。</a:t>
            </a:r>
            <a:endPar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a:p>
            <a:pPr marL="180975" indent="-180975" eaLnBrk="0" fontAlgn="base" hangingPunct="0">
              <a:spcBef>
                <a:spcPct val="0"/>
              </a:spcBef>
              <a:spcAft>
                <a:spcPct val="0"/>
              </a:spcAft>
              <a:buSzPct val="80000"/>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函数一般形式为：</a:t>
            </a:r>
          </a:p>
          <a:p>
            <a:pPr marL="0" indent="0" eaLnBrk="0" fontAlgn="base" hangingPunct="0">
              <a:spcBef>
                <a:spcPct val="0"/>
              </a:spcBef>
              <a:spcAft>
                <a:spcPct val="0"/>
              </a:spcAft>
              <a:buSzPct val="80000"/>
              <a:buNone/>
            </a:pP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      gets</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字符数组</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p>
          <a:p>
            <a:pPr marL="180975" indent="-180975" eaLnBrk="0" fontAlgn="base" hangingPunct="0">
              <a:spcBef>
                <a:spcPct val="0"/>
              </a:spcBef>
              <a:spcAft>
                <a:spcPct val="0"/>
              </a:spcAft>
              <a:buSzPct val="80000"/>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如</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执行下面的函数：</a:t>
            </a:r>
          </a:p>
          <a:p>
            <a:pPr marL="0" indent="0" eaLnBrk="0" fontAlgn="base" hangingPunct="0">
              <a:spcBef>
                <a:spcPct val="0"/>
              </a:spcBef>
              <a:spcAft>
                <a:spcPct val="0"/>
              </a:spcAft>
              <a:buSzPct val="80000"/>
              <a:buNone/>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   </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   </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gets(</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          //</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是已定义的字符数组</a:t>
            </a:r>
          </a:p>
          <a:p>
            <a:pPr eaLnBrk="0" fontAlgn="base" hangingPunct="0">
              <a:spcBef>
                <a:spcPct val="0"/>
              </a:spcBef>
              <a:spcAft>
                <a:spcPct val="0"/>
              </a:spcAft>
              <a:buSzPct val="80000"/>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如果从键盘输入：</a:t>
            </a:r>
          </a:p>
          <a:p>
            <a:pPr marL="0" indent="0" eaLnBrk="0" fontAlgn="base" hangingPunct="0">
              <a:spcBef>
                <a:spcPct val="0"/>
              </a:spcBef>
              <a:spcAft>
                <a:spcPct val="0"/>
              </a:spcAft>
              <a:buSzPct val="80000"/>
              <a:buNone/>
            </a:pP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       Computer</a:t>
            </a:r>
            <a:endPar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a:p>
            <a:pPr eaLnBrk="0" fontAlgn="base" hangingPunct="0">
              <a:spcBef>
                <a:spcPct val="0"/>
              </a:spcBef>
              <a:spcAft>
                <a:spcPct val="0"/>
              </a:spcAft>
              <a:buSzPct val="80000"/>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将输入的字符串“</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Computer”</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给字符数组</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请注意，送给数组的共有</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9</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个字符，包括字符结束标志位‘</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\0’</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，而不是</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8</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个字符</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，返回的函数值是字符数组</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的第一个元素的地址。一般利用</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gets</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函数的目的是向字符数组输入一个字符串，而不大关心其函数值。</a:t>
            </a:r>
          </a:p>
          <a:p>
            <a:pPr marL="0" indent="0" eaLnBrk="0" fontAlgn="base" hangingPunct="0">
              <a:spcBef>
                <a:spcPct val="0"/>
              </a:spcBef>
              <a:spcAft>
                <a:spcPct val="0"/>
              </a:spcAft>
              <a:buSzPct val="80000"/>
              <a:buNone/>
            </a:pPr>
            <a:endPar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p:txBody>
      </p:sp>
    </p:spTree>
    <p:extLst>
      <p:ext uri="{BB962C8B-B14F-4D97-AF65-F5344CB8AC3E}">
        <p14:creationId xmlns:p14="http://schemas.microsoft.com/office/powerpoint/2010/main" val="9282042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latin typeface="Cambria" panose="02040503050406030204" pitchFamily="18" charset="0"/>
                <a:ea typeface="宋体" panose="02010600030101010101" pitchFamily="2" charset="-122"/>
                <a:cs typeface="Times New Roman" panose="02020603050405020304" pitchFamily="18" charset="0"/>
              </a:rPr>
              <a:t>6.3.6</a:t>
            </a:r>
            <a:r>
              <a:rPr lang="zh-CN" altLang="en-US" b="1" dirty="0">
                <a:latin typeface="Cambria" panose="02040503050406030204" pitchFamily="18" charset="0"/>
                <a:ea typeface="宋体" panose="02010600030101010101" pitchFamily="2" charset="-122"/>
                <a:cs typeface="Times New Roman" panose="02020603050405020304" pitchFamily="18" charset="0"/>
              </a:rPr>
              <a:t>使用字符串处理</a:t>
            </a:r>
            <a:r>
              <a:rPr lang="zh-CN" altLang="en-US" b="1" dirty="0" smtClean="0">
                <a:latin typeface="Cambria" panose="02040503050406030204" pitchFamily="18" charset="0"/>
                <a:ea typeface="宋体" panose="02010600030101010101" pitchFamily="2" charset="-122"/>
                <a:cs typeface="Times New Roman" panose="02020603050405020304" pitchFamily="18" charset="0"/>
              </a:rPr>
              <a:t>函数</a:t>
            </a:r>
            <a:endParaRPr lang="zh-CN" altLang="en-US" dirty="0"/>
          </a:p>
        </p:txBody>
      </p:sp>
      <p:sp>
        <p:nvSpPr>
          <p:cNvPr id="3" name="内容占位符 2"/>
          <p:cNvSpPr>
            <a:spLocks noGrp="1"/>
          </p:cNvSpPr>
          <p:nvPr>
            <p:ph sz="quarter" idx="10"/>
          </p:nvPr>
        </p:nvSpPr>
        <p:spPr>
          <a:xfrm>
            <a:off x="539496" y="1268083"/>
            <a:ext cx="11193880" cy="4827611"/>
          </a:xfrm>
        </p:spPr>
        <p:txBody>
          <a:bodyPr>
            <a:normAutofit/>
          </a:bodyPr>
          <a:lstStyle/>
          <a:p>
            <a:pPr marL="0" lvl="0" indent="0" eaLnBrk="0" fontAlgn="base" hangingPunct="0">
              <a:spcBef>
                <a:spcPct val="0"/>
              </a:spcBef>
              <a:spcAft>
                <a:spcPct val="0"/>
              </a:spcAft>
              <a:buSzPct val="80000"/>
              <a:buNone/>
            </a:pP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3</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strcat</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函数：字符串连接函数</a:t>
            </a:r>
            <a:endParaRPr lang="zh-CN" altLang="en-US" sz="1400" dirty="0">
              <a:solidFill>
                <a:schemeClr val="tx1"/>
              </a:solidFill>
              <a:latin typeface="幼圆" panose="02010509060101010101" pitchFamily="49" charset="-122"/>
              <a:ea typeface="幼圆" panose="02010509060101010101" pitchFamily="49" charset="-122"/>
            </a:endParaRPr>
          </a:p>
          <a:p>
            <a:pPr marL="180975" lvl="0" indent="-180975" eaLnBrk="0" fontAlgn="base" hangingPunct="0">
              <a:spcBef>
                <a:spcPct val="0"/>
              </a:spcBef>
              <a:spcAft>
                <a:spcPct val="0"/>
              </a:spcAft>
              <a:buSzPct val="80000"/>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函数</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功能</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：两</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个字符数组中的字符串连接起来，把字符串</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2</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接到字符串</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1</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的后面，结果放在字符数组</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1</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中。</a:t>
            </a:r>
            <a:endPar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a:p>
            <a:pPr marL="180975" lvl="0" indent="-180975" eaLnBrk="0" fontAlgn="base" hangingPunct="0">
              <a:spcBef>
                <a:spcPct val="0"/>
              </a:spcBef>
              <a:spcAft>
                <a:spcPct val="0"/>
              </a:spcAft>
              <a:buSzPct val="80000"/>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函数</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一般形式为：</a:t>
            </a:r>
            <a:endParaRPr lang="zh-CN" altLang="en-US" sz="1400" dirty="0">
              <a:solidFill>
                <a:schemeClr val="tx1"/>
              </a:solidFill>
              <a:latin typeface="幼圆" panose="02010509060101010101" pitchFamily="49" charset="-122"/>
              <a:ea typeface="幼圆" panose="02010509060101010101" pitchFamily="49" charset="-122"/>
            </a:endParaRPr>
          </a:p>
          <a:p>
            <a:pPr marL="0" lvl="0" indent="0" eaLnBrk="0" fontAlgn="base" hangingPunct="0">
              <a:spcBef>
                <a:spcPct val="0"/>
              </a:spcBef>
              <a:spcAft>
                <a:spcPct val="0"/>
              </a:spcAft>
              <a:buSzPct val="80000"/>
              <a:buNone/>
            </a:pP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     </a:t>
            </a:r>
            <a:r>
              <a:rPr lang="en-US" altLang="zh-CN" sz="1400" dirty="0" err="1"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strcat</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字符数组</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1</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，字符数组</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2)</a:t>
            </a:r>
            <a:endParaRPr lang="en-US" altLang="zh-CN" sz="1400" dirty="0">
              <a:solidFill>
                <a:schemeClr val="tx1"/>
              </a:solidFill>
              <a:latin typeface="幼圆" panose="02010509060101010101" pitchFamily="49" charset="-122"/>
              <a:ea typeface="幼圆" panose="02010509060101010101" pitchFamily="49" charset="-122"/>
            </a:endParaRPr>
          </a:p>
          <a:p>
            <a:pPr marL="180975" lvl="0" indent="-180975" eaLnBrk="0" fontAlgn="base" hangingPunct="0">
              <a:spcBef>
                <a:spcPct val="0"/>
              </a:spcBef>
              <a:spcAft>
                <a:spcPct val="0"/>
              </a:spcAft>
              <a:buSzPct val="80000"/>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例如</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endParaRPr lang="zh-CN" altLang="en-US" sz="1400" dirty="0">
              <a:solidFill>
                <a:schemeClr val="tx1"/>
              </a:solidFill>
              <a:latin typeface="幼圆" panose="02010509060101010101" pitchFamily="49" charset="-122"/>
              <a:ea typeface="幼圆" panose="02010509060101010101" pitchFamily="49" charset="-122"/>
            </a:endParaRPr>
          </a:p>
          <a:p>
            <a:pPr marL="0" lvl="0" indent="0" eaLnBrk="0" fontAlgn="base" hangingPunct="0">
              <a:spcBef>
                <a:spcPct val="0"/>
              </a:spcBef>
              <a:spcAft>
                <a:spcPct val="0"/>
              </a:spcAft>
              <a:buSzPct val="80000"/>
              <a:buNone/>
            </a:pP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     char </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strl</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[30]={"People’s Republic of"};</a:t>
            </a:r>
            <a:endParaRPr lang="en-US" altLang="zh-CN" sz="1400" dirty="0">
              <a:solidFill>
                <a:schemeClr val="tx1"/>
              </a:solidFill>
              <a:latin typeface="幼圆" panose="02010509060101010101" pitchFamily="49" charset="-122"/>
              <a:ea typeface="幼圆" panose="02010509060101010101" pitchFamily="49" charset="-122"/>
            </a:endParaRPr>
          </a:p>
          <a:p>
            <a:pPr marL="0" lvl="0" indent="0" eaLnBrk="0" fontAlgn="base" hangingPunct="0">
              <a:spcBef>
                <a:spcPct val="0"/>
              </a:spcBef>
              <a:spcAft>
                <a:spcPct val="0"/>
              </a:spcAft>
              <a:buSzPct val="80000"/>
              <a:buNone/>
            </a:pP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     char </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str2[]={"China"};</a:t>
            </a:r>
            <a:endParaRPr lang="en-US" altLang="zh-CN" sz="1400" dirty="0">
              <a:solidFill>
                <a:schemeClr val="tx1"/>
              </a:solidFill>
              <a:latin typeface="幼圆" panose="02010509060101010101" pitchFamily="49" charset="-122"/>
              <a:ea typeface="幼圆" panose="02010509060101010101" pitchFamily="49" charset="-122"/>
            </a:endParaRPr>
          </a:p>
          <a:p>
            <a:pPr marL="0" lvl="0" indent="0" eaLnBrk="0" fontAlgn="base" hangingPunct="0">
              <a:spcBef>
                <a:spcPct val="0"/>
              </a:spcBef>
              <a:spcAft>
                <a:spcPct val="0"/>
              </a:spcAft>
              <a:buSzPct val="80000"/>
              <a:buNone/>
            </a:pP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     </a:t>
            </a:r>
            <a:r>
              <a:rPr lang="en-US" altLang="zh-CN" sz="1400" dirty="0" err="1"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printf</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("%s",</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strcat</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(strl,str2));</a:t>
            </a:r>
            <a:endParaRPr lang="en-US" altLang="zh-CN" sz="1400" dirty="0">
              <a:solidFill>
                <a:schemeClr val="tx1"/>
              </a:solidFill>
              <a:latin typeface="幼圆" panose="02010509060101010101" pitchFamily="49" charset="-122"/>
              <a:ea typeface="幼圆" panose="02010509060101010101" pitchFamily="49" charset="-122"/>
            </a:endParaRPr>
          </a:p>
          <a:p>
            <a:pPr marL="180975" lvl="0" indent="-180975" eaLnBrk="0" fontAlgn="base" hangingPunct="0">
              <a:spcBef>
                <a:spcPct val="0"/>
              </a:spcBef>
              <a:spcAft>
                <a:spcPct val="0"/>
              </a:spcAft>
              <a:buSzPct val="80000"/>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输出</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People’s </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Republic of China</a:t>
            </a:r>
            <a:endParaRPr lang="en-US" altLang="zh-CN" sz="1400" dirty="0">
              <a:solidFill>
                <a:schemeClr val="tx1"/>
              </a:solidFill>
              <a:latin typeface="幼圆" panose="02010509060101010101" pitchFamily="49" charset="-122"/>
              <a:ea typeface="幼圆" panose="02010509060101010101" pitchFamily="49" charset="-122"/>
            </a:endParaRPr>
          </a:p>
          <a:p>
            <a:pPr marL="180975" lvl="0" indent="-180975" eaLnBrk="0" fontAlgn="base" hangingPunct="0">
              <a:spcBef>
                <a:spcPct val="0"/>
              </a:spcBef>
              <a:spcAft>
                <a:spcPct val="0"/>
              </a:spcAft>
              <a:buSzPct val="80000"/>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说明：</a:t>
            </a:r>
            <a:endParaRPr lang="zh-CN" altLang="en-US" sz="1400" dirty="0">
              <a:solidFill>
                <a:schemeClr val="tx1"/>
              </a:solidFill>
              <a:latin typeface="幼圆" panose="02010509060101010101" pitchFamily="49" charset="-122"/>
              <a:ea typeface="幼圆" panose="02010509060101010101" pitchFamily="49" charset="-122"/>
            </a:endParaRPr>
          </a:p>
          <a:p>
            <a:pPr marL="0" lvl="0" indent="0" eaLnBrk="0" fontAlgn="base" hangingPunct="0">
              <a:spcBef>
                <a:spcPct val="0"/>
              </a:spcBef>
              <a:spcAft>
                <a:spcPct val="0"/>
              </a:spcAft>
              <a:buSzPct val="80000"/>
              <a:buNone/>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1</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）字符数组</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1</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必须足够大，以便容纳连接后的新字符串。本例中定义</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strl</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的长度为</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30</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，是足够大的，如果在定义时改用</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Strl</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PeopleI’s</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 Republic of"}</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，就会出问题，因长度不够。</a:t>
            </a:r>
            <a:endParaRPr lang="zh-CN" altLang="en-US" sz="1400" dirty="0">
              <a:solidFill>
                <a:schemeClr val="tx1"/>
              </a:solidFill>
              <a:latin typeface="幼圆" panose="02010509060101010101" pitchFamily="49" charset="-122"/>
              <a:ea typeface="幼圆" panose="02010509060101010101" pitchFamily="49" charset="-122"/>
            </a:endParaRPr>
          </a:p>
          <a:p>
            <a:pPr marL="0" lvl="0" indent="0" eaLnBrk="0" fontAlgn="base" hangingPunct="0">
              <a:spcBef>
                <a:spcPct val="0"/>
              </a:spcBef>
              <a:spcAft>
                <a:spcPct val="0"/>
              </a:spcAft>
              <a:buSzPct val="80000"/>
              <a:buNone/>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2</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）连接前两个字符串的后面都有‘</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\0’</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，连接时将字符串</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1</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后面的‘＼</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0’</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取消，只在新串最后保留‘</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\0’</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endParaRPr lang="zh-CN" altLang="en-US" sz="1400" dirty="0">
              <a:solidFill>
                <a:schemeClr val="tx1"/>
              </a:solidFill>
              <a:latin typeface="幼圆" panose="02010509060101010101" pitchFamily="49" charset="-122"/>
              <a:ea typeface="幼圆" panose="02010509060101010101" pitchFamily="49" charset="-122"/>
            </a:endParaRPr>
          </a:p>
          <a:p>
            <a:pPr marL="0" indent="0">
              <a:buSzPct val="80000"/>
              <a:buNone/>
            </a:pPr>
            <a:endParaRPr lang="zh-CN" altLang="en-US" sz="14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183382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latin typeface="Cambria" panose="02040503050406030204" pitchFamily="18" charset="0"/>
                <a:ea typeface="宋体" panose="02010600030101010101" pitchFamily="2" charset="-122"/>
                <a:cs typeface="Times New Roman" panose="02020603050405020304" pitchFamily="18" charset="0"/>
              </a:rPr>
              <a:t>6.3.6</a:t>
            </a:r>
            <a:r>
              <a:rPr lang="zh-CN" altLang="en-US" b="1" dirty="0">
                <a:latin typeface="Cambria" panose="02040503050406030204" pitchFamily="18" charset="0"/>
                <a:ea typeface="宋体" panose="02010600030101010101" pitchFamily="2" charset="-122"/>
                <a:cs typeface="Times New Roman" panose="02020603050405020304" pitchFamily="18" charset="0"/>
              </a:rPr>
              <a:t>使用字符串处理</a:t>
            </a:r>
            <a:r>
              <a:rPr lang="zh-CN" altLang="en-US" b="1" dirty="0" smtClean="0">
                <a:latin typeface="Cambria" panose="02040503050406030204" pitchFamily="18" charset="0"/>
                <a:ea typeface="宋体" panose="02010600030101010101" pitchFamily="2" charset="-122"/>
                <a:cs typeface="Times New Roman" panose="02020603050405020304" pitchFamily="18" charset="0"/>
              </a:rPr>
              <a:t>函数</a:t>
            </a:r>
            <a:endParaRPr lang="zh-CN" altLang="en-US" dirty="0"/>
          </a:p>
        </p:txBody>
      </p:sp>
      <p:sp>
        <p:nvSpPr>
          <p:cNvPr id="3" name="内容占位符 2"/>
          <p:cNvSpPr>
            <a:spLocks noGrp="1"/>
          </p:cNvSpPr>
          <p:nvPr>
            <p:ph sz="quarter" idx="10"/>
          </p:nvPr>
        </p:nvSpPr>
        <p:spPr>
          <a:xfrm>
            <a:off x="539496" y="1242205"/>
            <a:ext cx="11193880" cy="4853490"/>
          </a:xfrm>
        </p:spPr>
        <p:txBody>
          <a:bodyPr>
            <a:noAutofit/>
          </a:bodyPr>
          <a:lstStyle/>
          <a:p>
            <a:pPr marL="0" lvl="0" indent="0" eaLnBrk="0" fontAlgn="base" hangingPunct="0">
              <a:spcBef>
                <a:spcPct val="0"/>
              </a:spcBef>
              <a:spcAft>
                <a:spcPct val="0"/>
              </a:spcAft>
              <a:buSzPct val="80000"/>
              <a:buNone/>
            </a:pP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4</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strcpy</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函数</a:t>
            </a:r>
            <a:endParaRPr lang="zh-CN" altLang="en-US" sz="1400" dirty="0">
              <a:solidFill>
                <a:schemeClr val="tx1"/>
              </a:solidFill>
              <a:latin typeface="幼圆" panose="02010509060101010101" pitchFamily="49" charset="-122"/>
              <a:ea typeface="幼圆" panose="02010509060101010101" pitchFamily="49" charset="-122"/>
            </a:endParaRPr>
          </a:p>
          <a:p>
            <a:pPr marL="180975" lvl="0" indent="-180975" eaLnBrk="0" fontAlgn="base" hangingPunct="0">
              <a:spcBef>
                <a:spcPct val="0"/>
              </a:spcBef>
              <a:spcAft>
                <a:spcPct val="0"/>
              </a:spcAft>
              <a:buSzPct val="80000"/>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函数</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功能</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将字符串</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2</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复制到字符数组</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l</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中去</a:t>
            </a:r>
            <a:endPar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endParaRPr>
          </a:p>
          <a:p>
            <a:pPr marL="180975" lvl="0" indent="-180975" eaLnBrk="0" fontAlgn="base" hangingPunct="0">
              <a:spcBef>
                <a:spcPct val="0"/>
              </a:spcBef>
              <a:spcAft>
                <a:spcPct val="0"/>
              </a:spcAft>
              <a:buSzPct val="80000"/>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函数</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一般形式为</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a:t>
            </a:r>
            <a:endParaRPr lang="zh-CN" altLang="en-US" sz="1400" dirty="0">
              <a:solidFill>
                <a:schemeClr val="tx1"/>
              </a:solidFill>
              <a:latin typeface="幼圆" panose="02010509060101010101" pitchFamily="49" charset="-122"/>
              <a:ea typeface="幼圆" panose="02010509060101010101" pitchFamily="49" charset="-122"/>
            </a:endParaRPr>
          </a:p>
          <a:p>
            <a:pPr marL="0" lvl="0" indent="0" eaLnBrk="0" fontAlgn="base" hangingPunct="0">
              <a:spcBef>
                <a:spcPct val="0"/>
              </a:spcBef>
              <a:spcAft>
                <a:spcPct val="0"/>
              </a:spcAft>
              <a:buSzPct val="80000"/>
              <a:buNone/>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  </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 </a:t>
            </a:r>
            <a:r>
              <a:rPr lang="en-US" altLang="zh-CN" sz="1400" dirty="0" err="1"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strcpy</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字符数组</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1</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，字符串</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2)</a:t>
            </a:r>
            <a:endParaRPr lang="en-US" altLang="zh-CN" sz="1400" dirty="0">
              <a:solidFill>
                <a:schemeClr val="tx1"/>
              </a:solidFill>
              <a:latin typeface="幼圆" panose="02010509060101010101" pitchFamily="49" charset="-122"/>
              <a:ea typeface="幼圆" panose="02010509060101010101" pitchFamily="49" charset="-122"/>
            </a:endParaRPr>
          </a:p>
          <a:p>
            <a:pPr lvl="0" eaLnBrk="0" fontAlgn="base" hangingPunct="0">
              <a:spcBef>
                <a:spcPct val="0"/>
              </a:spcBef>
              <a:spcAft>
                <a:spcPct val="0"/>
              </a:spcAft>
              <a:buSzPct val="80000"/>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例如</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endParaRPr lang="zh-CN" altLang="en-US" sz="1400" dirty="0">
              <a:solidFill>
                <a:schemeClr val="tx1"/>
              </a:solidFill>
              <a:latin typeface="幼圆" panose="02010509060101010101" pitchFamily="49" charset="-122"/>
              <a:ea typeface="幼圆" panose="02010509060101010101" pitchFamily="49" charset="-122"/>
            </a:endParaRPr>
          </a:p>
          <a:p>
            <a:pPr marL="0" lvl="0" indent="0" eaLnBrk="0" fontAlgn="base" hangingPunct="0">
              <a:spcBef>
                <a:spcPct val="0"/>
              </a:spcBef>
              <a:spcAft>
                <a:spcPct val="0"/>
              </a:spcAft>
              <a:buSzPct val="80000"/>
              <a:buNone/>
            </a:pP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   char </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strl</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[10],str2[]="China";</a:t>
            </a:r>
            <a:endParaRPr lang="en-US" altLang="zh-CN" sz="1400" dirty="0">
              <a:solidFill>
                <a:schemeClr val="tx1"/>
              </a:solidFill>
              <a:latin typeface="幼圆" panose="02010509060101010101" pitchFamily="49" charset="-122"/>
              <a:ea typeface="幼圆" panose="02010509060101010101" pitchFamily="49" charset="-122"/>
            </a:endParaRPr>
          </a:p>
          <a:p>
            <a:pPr marL="0" lvl="0" indent="0" eaLnBrk="0" fontAlgn="base" hangingPunct="0">
              <a:spcBef>
                <a:spcPct val="0"/>
              </a:spcBef>
              <a:spcAft>
                <a:spcPct val="0"/>
              </a:spcAft>
              <a:buSzPct val="80000"/>
              <a:buNone/>
            </a:pP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   </a:t>
            </a:r>
            <a:r>
              <a:rPr lang="en-US" altLang="zh-CN" sz="1400" dirty="0" err="1"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strcpy</a:t>
            </a: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(strl,str2</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endParaRPr lang="en-US" altLang="zh-CN" sz="1400" dirty="0">
              <a:solidFill>
                <a:schemeClr val="tx1"/>
              </a:solidFill>
              <a:latin typeface="幼圆" panose="02010509060101010101" pitchFamily="49" charset="-122"/>
              <a:ea typeface="幼圆" panose="02010509060101010101" pitchFamily="49" charset="-122"/>
            </a:endParaRPr>
          </a:p>
          <a:p>
            <a:pPr marL="180975" lvl="0" indent="-180975" eaLnBrk="0" fontAlgn="base" hangingPunct="0">
              <a:spcBef>
                <a:spcPct val="0"/>
              </a:spcBef>
              <a:spcAft>
                <a:spcPct val="0"/>
              </a:spcAft>
              <a:buSzPct val="80000"/>
            </a:pP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说明</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endParaRPr lang="zh-CN" altLang="en-US" sz="1400" dirty="0">
              <a:solidFill>
                <a:schemeClr val="tx1"/>
              </a:solidFill>
              <a:latin typeface="幼圆" panose="02010509060101010101" pitchFamily="49" charset="-122"/>
              <a:ea typeface="幼圆" panose="02010509060101010101" pitchFamily="49" charset="-122"/>
            </a:endParaRPr>
          </a:p>
          <a:p>
            <a:pPr marL="0" lvl="0" indent="0" eaLnBrk="0" fontAlgn="base" hangingPunct="0">
              <a:spcBef>
                <a:spcPct val="0"/>
              </a:spcBef>
              <a:spcAft>
                <a:spcPct val="0"/>
              </a:spcAft>
              <a:buSzPct val="80000"/>
              <a:buNone/>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1</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）字符数组</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1</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必须定义得足够大，以便容纳被复制的字符串</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2</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a:t>
            </a:r>
            <a:endParaRPr lang="zh-CN" altLang="en-US" sz="1400" dirty="0">
              <a:solidFill>
                <a:schemeClr val="tx1"/>
              </a:solidFill>
              <a:latin typeface="幼圆" panose="02010509060101010101" pitchFamily="49" charset="-122"/>
              <a:ea typeface="幼圆" panose="02010509060101010101" pitchFamily="49" charset="-122"/>
            </a:endParaRPr>
          </a:p>
          <a:p>
            <a:pPr marL="0" lvl="0" indent="0" eaLnBrk="0" fontAlgn="base" hangingPunct="0">
              <a:spcBef>
                <a:spcPct val="0"/>
              </a:spcBef>
              <a:spcAft>
                <a:spcPct val="0"/>
              </a:spcAft>
              <a:buSzPct val="80000"/>
              <a:buNone/>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2</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）字符</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数组</a:t>
            </a: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1</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必须</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写成数组名形式</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如</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strl</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，字符串</a:t>
            </a: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2</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可以</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是字符数组名，也可是一个字符串常量。例如：    </a:t>
            </a:r>
            <a:endParaRPr lang="zh-CN" altLang="en-US" sz="1400" dirty="0">
              <a:solidFill>
                <a:schemeClr val="tx1"/>
              </a:solidFill>
              <a:latin typeface="幼圆" panose="02010509060101010101" pitchFamily="49" charset="-122"/>
              <a:ea typeface="幼圆" panose="02010509060101010101" pitchFamily="49" charset="-122"/>
            </a:endParaRPr>
          </a:p>
          <a:p>
            <a:pPr marL="0" lvl="0" indent="0" eaLnBrk="0" fontAlgn="base" hangingPunct="0">
              <a:spcBef>
                <a:spcPct val="0"/>
              </a:spcBef>
              <a:spcAft>
                <a:spcPct val="0"/>
              </a:spcAft>
              <a:buSzPct val="80000"/>
              <a:buNone/>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    </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strcpy</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strl</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,"China");</a:t>
            </a:r>
            <a:endParaRPr lang="en-US" altLang="zh-CN" sz="1400" dirty="0">
              <a:solidFill>
                <a:schemeClr val="tx1"/>
              </a:solidFill>
              <a:latin typeface="幼圆" panose="02010509060101010101" pitchFamily="49" charset="-122"/>
              <a:ea typeface="幼圆" panose="02010509060101010101" pitchFamily="49" charset="-122"/>
            </a:endParaRPr>
          </a:p>
          <a:p>
            <a:pPr marL="0" lvl="0" indent="0" eaLnBrk="0" fontAlgn="base" hangingPunct="0">
              <a:spcBef>
                <a:spcPct val="0"/>
              </a:spcBef>
              <a:spcAft>
                <a:spcPct val="0"/>
              </a:spcAft>
              <a:buSzPct val="80000"/>
              <a:buNone/>
            </a:pP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a:t>
            </a:r>
            <a:r>
              <a:rPr lang="en-US" altLang="zh-CN"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3</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）不能用赋值语句将一个字符串常量或字符数组直接给一个字符数组。只能用</a:t>
            </a:r>
            <a:r>
              <a:rPr lang="en-US" altLang="zh-CN" sz="1400" dirty="0" err="1">
                <a:solidFill>
                  <a:schemeClr val="tx1"/>
                </a:solidFill>
                <a:latin typeface="幼圆" panose="02010509060101010101" pitchFamily="49" charset="-122"/>
                <a:ea typeface="幼圆" panose="02010509060101010101" pitchFamily="49" charset="-122"/>
                <a:cs typeface="Times New Roman" panose="02020603050405020304" pitchFamily="18" charset="0"/>
              </a:rPr>
              <a:t>strcpy</a:t>
            </a:r>
            <a:r>
              <a:rPr lang="zh-CN" altLang="en-US" sz="1400" dirty="0">
                <a:solidFill>
                  <a:schemeClr val="tx1"/>
                </a:solidFill>
                <a:latin typeface="幼圆" panose="02010509060101010101" pitchFamily="49" charset="-122"/>
                <a:ea typeface="幼圆" panose="02010509060101010101" pitchFamily="49" charset="-122"/>
                <a:cs typeface="Times New Roman" panose="02020603050405020304" pitchFamily="18" charset="0"/>
              </a:rPr>
              <a:t>函数将一个字符串复制到另一个字符数组中去</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a:t>
            </a:r>
            <a:endParaRPr lang="zh-CN" altLang="en-US" sz="1400" dirty="0" smtClean="0">
              <a:solidFill>
                <a:schemeClr val="tx1"/>
              </a:solidFill>
              <a:latin typeface="幼圆" panose="02010509060101010101" pitchFamily="49" charset="-122"/>
              <a:ea typeface="幼圆" panose="02010509060101010101" pitchFamily="49" charset="-122"/>
            </a:endParaRPr>
          </a:p>
          <a:p>
            <a:pPr marL="0" lvl="0" indent="361950" eaLnBrk="0" fontAlgn="base" hangingPunct="0">
              <a:spcBef>
                <a:spcPct val="0"/>
              </a:spcBef>
              <a:spcAft>
                <a:spcPct val="0"/>
              </a:spcAft>
              <a:buSzPct val="80000"/>
              <a:buNone/>
            </a:pPr>
            <a:r>
              <a:rPr lang="en-US" altLang="zh-CN" sz="1400" dirty="0" err="1"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strl</a:t>
            </a: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="China";          //</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企图用赋值语句将一个字符串常量直接赋给一个字符数组</a:t>
            </a:r>
            <a:endParaRPr lang="zh-CN" altLang="en-US" sz="1400" dirty="0" smtClean="0">
              <a:solidFill>
                <a:schemeClr val="tx1"/>
              </a:solidFill>
              <a:latin typeface="幼圆" panose="02010509060101010101" pitchFamily="49" charset="-122"/>
              <a:ea typeface="幼圆" panose="02010509060101010101" pitchFamily="49" charset="-122"/>
            </a:endParaRPr>
          </a:p>
          <a:p>
            <a:pPr marL="0" lvl="0" indent="361950" eaLnBrk="0" fontAlgn="base" hangingPunct="0">
              <a:spcBef>
                <a:spcPct val="0"/>
              </a:spcBef>
              <a:spcAft>
                <a:spcPct val="0"/>
              </a:spcAft>
              <a:buSzPct val="80000"/>
              <a:buNone/>
            </a:pPr>
            <a:r>
              <a:rPr lang="en-US" altLang="zh-CN"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str1=str2;             //</a:t>
            </a:r>
            <a:r>
              <a:rPr lang="zh-CN" altLang="en-US" sz="1400" dirty="0" smtClean="0">
                <a:solidFill>
                  <a:schemeClr val="tx1"/>
                </a:solidFill>
                <a:latin typeface="幼圆" panose="02010509060101010101" pitchFamily="49" charset="-122"/>
                <a:ea typeface="幼圆" panose="02010509060101010101" pitchFamily="49" charset="-122"/>
                <a:cs typeface="Times New Roman" panose="02020603050405020304" pitchFamily="18" charset="0"/>
              </a:rPr>
              <a:t>企图用赋值语句将一个字符数组直接赋给另一个字符数组</a:t>
            </a:r>
            <a:endParaRPr lang="zh-CN" altLang="en-US" sz="1400" dirty="0" smtClean="0">
              <a:solidFill>
                <a:schemeClr val="tx1"/>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408149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latin typeface="Cambria" panose="02040503050406030204" pitchFamily="18" charset="0"/>
                <a:ea typeface="宋体" panose="02010600030101010101" pitchFamily="2" charset="-122"/>
                <a:cs typeface="Times New Roman" panose="02020603050405020304" pitchFamily="18" charset="0"/>
              </a:rPr>
              <a:t>6.3.6</a:t>
            </a:r>
            <a:r>
              <a:rPr lang="zh-CN" altLang="en-US" b="1" dirty="0">
                <a:latin typeface="Cambria" panose="02040503050406030204" pitchFamily="18" charset="0"/>
                <a:ea typeface="宋体" panose="02010600030101010101" pitchFamily="2" charset="-122"/>
                <a:cs typeface="Times New Roman" panose="02020603050405020304" pitchFamily="18" charset="0"/>
              </a:rPr>
              <a:t>使用字符串处理</a:t>
            </a:r>
            <a:r>
              <a:rPr lang="zh-CN" altLang="en-US" b="1" dirty="0" smtClean="0">
                <a:latin typeface="Cambria" panose="02040503050406030204" pitchFamily="18" charset="0"/>
                <a:ea typeface="宋体" panose="02010600030101010101" pitchFamily="2" charset="-122"/>
                <a:cs typeface="Times New Roman" panose="02020603050405020304" pitchFamily="18" charset="0"/>
              </a:rPr>
              <a:t>函数</a:t>
            </a:r>
            <a:endParaRPr lang="zh-CN" altLang="en-US" dirty="0"/>
          </a:p>
        </p:txBody>
      </p:sp>
      <p:sp>
        <p:nvSpPr>
          <p:cNvPr id="3" name="内容占位符 2"/>
          <p:cNvSpPr>
            <a:spLocks noGrp="1"/>
          </p:cNvSpPr>
          <p:nvPr>
            <p:ph sz="quarter" idx="10"/>
          </p:nvPr>
        </p:nvSpPr>
        <p:spPr>
          <a:xfrm>
            <a:off x="539496" y="1319843"/>
            <a:ext cx="11193880" cy="4775852"/>
          </a:xfrm>
        </p:spPr>
        <p:txBody>
          <a:bodyPr>
            <a:normAutofit/>
          </a:bodyPr>
          <a:lstStyle/>
          <a:p>
            <a:pPr marL="0" lvl="0" indent="0" eaLnBrk="0" fontAlgn="base" hangingPunct="0">
              <a:spcBef>
                <a:spcPct val="0"/>
              </a:spcBef>
              <a:spcAft>
                <a:spcPct val="0"/>
              </a:spcAft>
              <a:buSzPct val="80000"/>
              <a:buNone/>
            </a:pPr>
            <a:r>
              <a:rPr lang="en-US" altLang="zh-CN"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5</a:t>
            </a:r>
            <a:r>
              <a:rPr lang="zh-CN" altLang="en-US"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dirty="0" err="1">
                <a:solidFill>
                  <a:schemeClr val="tx1"/>
                </a:solidFill>
                <a:latin typeface="宋体" panose="02010600030101010101" pitchFamily="2" charset="-122"/>
                <a:ea typeface="宋体" panose="02010600030101010101" pitchFamily="2" charset="-122"/>
                <a:cs typeface="Times New Roman" panose="02020603050405020304" pitchFamily="18" charset="0"/>
              </a:rPr>
              <a:t>strlen</a:t>
            </a:r>
            <a:r>
              <a:rPr lang="zh-CN" altLang="en-US" sz="16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函数</a:t>
            </a:r>
            <a:endParaRPr lang="en-US" altLang="zh-CN" sz="16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endParaRPr>
          </a:p>
          <a:p>
            <a:pPr marL="180975" lvl="0" indent="-180975" eaLnBrk="0" fontAlgn="base" hangingPunct="0">
              <a:spcBef>
                <a:spcPct val="0"/>
              </a:spcBef>
              <a:spcAft>
                <a:spcPct val="0"/>
              </a:spcAft>
              <a:buSzPct val="80000"/>
            </a:pPr>
            <a:r>
              <a:rPr lang="zh-CN" altLang="en-US" sz="16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函数功能：求字符串长度。</a:t>
            </a:r>
            <a:endParaRPr lang="zh-CN" altLang="en-US" sz="1600" dirty="0">
              <a:solidFill>
                <a:schemeClr val="tx1"/>
              </a:solidFill>
            </a:endParaRPr>
          </a:p>
          <a:p>
            <a:pPr marL="180975" lvl="0" indent="-180975" eaLnBrk="0" fontAlgn="base" hangingPunct="0">
              <a:spcBef>
                <a:spcPct val="0"/>
              </a:spcBef>
              <a:spcAft>
                <a:spcPct val="0"/>
              </a:spcAft>
              <a:buSzPct val="80000"/>
            </a:pPr>
            <a:r>
              <a:rPr lang="zh-CN" altLang="en-US"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函数其一般形式为：</a:t>
            </a:r>
            <a:endParaRPr lang="zh-CN" altLang="en-US" sz="1600" dirty="0">
              <a:solidFill>
                <a:schemeClr val="tx1"/>
              </a:solidFill>
            </a:endParaRPr>
          </a:p>
          <a:p>
            <a:pPr marL="0" lvl="0" indent="0" eaLnBrk="0" fontAlgn="base" hangingPunct="0">
              <a:spcBef>
                <a:spcPct val="0"/>
              </a:spcBef>
              <a:spcAft>
                <a:spcPct val="0"/>
              </a:spcAft>
              <a:buSzPct val="80000"/>
              <a:buNone/>
            </a:pPr>
            <a:r>
              <a:rPr lang="en-US" altLang="zh-CN" sz="16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     </a:t>
            </a:r>
            <a:r>
              <a:rPr lang="en-US" altLang="zh-CN" sz="1600" dirty="0" err="1" smtClean="0">
                <a:solidFill>
                  <a:schemeClr val="tx1"/>
                </a:solidFill>
                <a:latin typeface="宋体" panose="02010600030101010101" pitchFamily="2" charset="-122"/>
                <a:ea typeface="宋体" panose="02010600030101010101" pitchFamily="2" charset="-122"/>
                <a:cs typeface="Times New Roman" panose="02020603050405020304" pitchFamily="18" charset="0"/>
              </a:rPr>
              <a:t>strlen</a:t>
            </a:r>
            <a:r>
              <a:rPr lang="en-US" altLang="zh-CN"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字符数组</a:t>
            </a:r>
            <a:r>
              <a:rPr lang="en-US" altLang="zh-CN"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endParaRPr lang="en-US" altLang="zh-CN" sz="1600" dirty="0">
              <a:solidFill>
                <a:schemeClr val="tx1"/>
              </a:solidFill>
            </a:endParaRPr>
          </a:p>
          <a:p>
            <a:pPr marL="180975" lvl="0" indent="-180975" eaLnBrk="0" fontAlgn="base" hangingPunct="0">
              <a:spcBef>
                <a:spcPct val="0"/>
              </a:spcBef>
              <a:spcAft>
                <a:spcPct val="0"/>
              </a:spcAft>
              <a:buSzPct val="80000"/>
            </a:pPr>
            <a:r>
              <a:rPr lang="zh-CN" altLang="en-US" sz="16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说明：</a:t>
            </a:r>
            <a:endParaRPr lang="en-US" altLang="zh-CN" sz="16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endParaRPr>
          </a:p>
          <a:p>
            <a:pPr lvl="0" eaLnBrk="0" fontAlgn="base" hangingPunct="0">
              <a:spcBef>
                <a:spcPct val="0"/>
              </a:spcBef>
              <a:spcAft>
                <a:spcPct val="0"/>
              </a:spcAft>
              <a:buSzPct val="80000"/>
              <a:buFont typeface="Wingdings" panose="05000000000000000000" pitchFamily="2" charset="2"/>
              <a:buChar char="Ø"/>
            </a:pPr>
            <a:r>
              <a:rPr lang="zh-CN" altLang="en-US" sz="16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函数</a:t>
            </a:r>
            <a:r>
              <a:rPr lang="zh-CN" altLang="en-US"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的值为字符串中的实际字符的长度</a:t>
            </a:r>
            <a:r>
              <a:rPr lang="en-US" altLang="zh-CN"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不包括</a:t>
            </a:r>
            <a:r>
              <a:rPr lang="zh-CN" altLang="en-US" sz="1600" dirty="0">
                <a:solidFill>
                  <a:schemeClr val="tx1"/>
                </a:solidFill>
                <a:latin typeface="Cambria" panose="02040503050406030204" pitchFamily="18" charset="0"/>
                <a:ea typeface="宋体" panose="02010600030101010101" pitchFamily="2" charset="-122"/>
                <a:cs typeface="Times New Roman" panose="02020603050405020304" pitchFamily="18" charset="0"/>
              </a:rPr>
              <a:t>‘</a:t>
            </a:r>
            <a:r>
              <a:rPr lang="en-US" altLang="zh-CN"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\0</a:t>
            </a:r>
            <a:r>
              <a:rPr lang="en-US" altLang="zh-CN" sz="1600" dirty="0">
                <a:solidFill>
                  <a:schemeClr val="tx1"/>
                </a:solidFill>
                <a:latin typeface="Cambria" panose="02040503050406030204" pitchFamily="18" charset="0"/>
                <a:ea typeface="宋体" panose="02010600030101010101" pitchFamily="2" charset="-122"/>
                <a:cs typeface="Times New Roman" panose="02020603050405020304" pitchFamily="18" charset="0"/>
              </a:rPr>
              <a:t>’</a:t>
            </a:r>
            <a:r>
              <a:rPr lang="zh-CN" altLang="en-US"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在内</a:t>
            </a:r>
            <a:r>
              <a:rPr lang="en-US" altLang="zh-CN"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。例如：</a:t>
            </a:r>
            <a:endParaRPr lang="zh-CN" altLang="en-US" sz="1600" dirty="0">
              <a:solidFill>
                <a:schemeClr val="tx1"/>
              </a:solidFill>
            </a:endParaRPr>
          </a:p>
          <a:p>
            <a:pPr marL="0" lvl="0" indent="361950" eaLnBrk="0" fontAlgn="base" hangingPunct="0">
              <a:spcBef>
                <a:spcPct val="0"/>
              </a:spcBef>
              <a:spcAft>
                <a:spcPct val="0"/>
              </a:spcAft>
              <a:buSzPct val="80000"/>
              <a:buNone/>
            </a:pPr>
            <a:r>
              <a:rPr lang="en-US" altLang="zh-CN"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char </a:t>
            </a:r>
            <a:r>
              <a:rPr lang="en-US" altLang="zh-CN" sz="1600" dirty="0" err="1">
                <a:solidFill>
                  <a:schemeClr val="tx1"/>
                </a:solidFill>
                <a:latin typeface="宋体" panose="02010600030101010101" pitchFamily="2" charset="-122"/>
                <a:ea typeface="宋体" panose="02010600030101010101" pitchFamily="2" charset="-122"/>
                <a:cs typeface="Times New Roman" panose="02020603050405020304" pitchFamily="18" charset="0"/>
              </a:rPr>
              <a:t>str</a:t>
            </a:r>
            <a:r>
              <a:rPr lang="en-US" altLang="zh-CN"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[10]= "China";</a:t>
            </a:r>
            <a:endParaRPr lang="en-US" altLang="zh-CN" sz="1600" dirty="0">
              <a:solidFill>
                <a:schemeClr val="tx1"/>
              </a:solidFill>
            </a:endParaRPr>
          </a:p>
          <a:p>
            <a:pPr marL="0" lvl="0" indent="361950" eaLnBrk="0" fontAlgn="base" hangingPunct="0">
              <a:spcBef>
                <a:spcPct val="0"/>
              </a:spcBef>
              <a:spcAft>
                <a:spcPct val="0"/>
              </a:spcAft>
              <a:buSzPct val="80000"/>
              <a:buNone/>
            </a:pPr>
            <a:r>
              <a:rPr lang="en-US" altLang="zh-CN" sz="1600" dirty="0" err="1">
                <a:solidFill>
                  <a:schemeClr val="tx1"/>
                </a:solidFill>
                <a:latin typeface="宋体" panose="02010600030101010101" pitchFamily="2" charset="-122"/>
                <a:ea typeface="宋体" panose="02010600030101010101" pitchFamily="2" charset="-122"/>
                <a:cs typeface="Times New Roman" panose="02020603050405020304" pitchFamily="18" charset="0"/>
              </a:rPr>
              <a:t>printf</a:t>
            </a:r>
            <a:r>
              <a:rPr lang="en-US" altLang="zh-CN"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("%d",</a:t>
            </a:r>
            <a:r>
              <a:rPr lang="en-US" altLang="zh-CN" sz="1600" dirty="0" err="1">
                <a:solidFill>
                  <a:schemeClr val="tx1"/>
                </a:solidFill>
                <a:latin typeface="宋体" panose="02010600030101010101" pitchFamily="2" charset="-122"/>
                <a:ea typeface="宋体" panose="02010600030101010101" pitchFamily="2" charset="-122"/>
                <a:cs typeface="Times New Roman" panose="02020603050405020304" pitchFamily="18" charset="0"/>
              </a:rPr>
              <a:t>strlen</a:t>
            </a:r>
            <a:r>
              <a:rPr lang="en-US" altLang="zh-CN"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dirty="0" err="1">
                <a:solidFill>
                  <a:schemeClr val="tx1"/>
                </a:solidFill>
                <a:latin typeface="宋体" panose="02010600030101010101" pitchFamily="2" charset="-122"/>
                <a:ea typeface="宋体" panose="02010600030101010101" pitchFamily="2" charset="-122"/>
                <a:cs typeface="Times New Roman" panose="02020603050405020304" pitchFamily="18" charset="0"/>
              </a:rPr>
              <a:t>str</a:t>
            </a:r>
            <a:r>
              <a:rPr lang="en-US" altLang="zh-CN"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endParaRPr lang="en-US" altLang="zh-CN" sz="1600" dirty="0">
              <a:solidFill>
                <a:schemeClr val="tx1"/>
              </a:solidFill>
            </a:endParaRPr>
          </a:p>
          <a:p>
            <a:pPr marL="0" lvl="0" indent="0" eaLnBrk="0" fontAlgn="base" hangingPunct="0">
              <a:spcBef>
                <a:spcPct val="0"/>
              </a:spcBef>
              <a:spcAft>
                <a:spcPct val="0"/>
              </a:spcAft>
              <a:buSzPct val="80000"/>
              <a:buNone/>
            </a:pPr>
            <a:r>
              <a:rPr lang="en-US" altLang="zh-CN" sz="16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6</a:t>
            </a:r>
            <a:r>
              <a:rPr lang="zh-CN" altLang="en-US"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dirty="0" err="1">
                <a:solidFill>
                  <a:schemeClr val="tx1"/>
                </a:solidFill>
                <a:latin typeface="宋体" panose="02010600030101010101" pitchFamily="2" charset="-122"/>
                <a:ea typeface="宋体" panose="02010600030101010101" pitchFamily="2" charset="-122"/>
                <a:cs typeface="Times New Roman" panose="02020603050405020304" pitchFamily="18" charset="0"/>
              </a:rPr>
              <a:t>strlwr</a:t>
            </a:r>
            <a:r>
              <a:rPr lang="zh-CN" altLang="en-US" sz="16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函数</a:t>
            </a:r>
            <a:endParaRPr lang="en-US" altLang="zh-CN" sz="16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endParaRPr>
          </a:p>
          <a:p>
            <a:pPr marL="180975" indent="-180975" eaLnBrk="0" fontAlgn="base" hangingPunct="0">
              <a:spcBef>
                <a:spcPct val="0"/>
              </a:spcBef>
              <a:spcAft>
                <a:spcPct val="0"/>
              </a:spcAft>
              <a:buSzPct val="80000"/>
            </a:pPr>
            <a:r>
              <a:rPr lang="zh-CN" altLang="en-US"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函数功能</a:t>
            </a:r>
            <a:r>
              <a:rPr lang="zh-CN" altLang="en-US" sz="16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将字符串中大写字母换成</a:t>
            </a:r>
            <a:r>
              <a:rPr lang="zh-CN" altLang="en-US" sz="16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小写字母。</a:t>
            </a:r>
            <a:endParaRPr lang="zh-CN" altLang="en-US" sz="1600" dirty="0">
              <a:solidFill>
                <a:schemeClr val="tx1"/>
              </a:solidFill>
            </a:endParaRPr>
          </a:p>
          <a:p>
            <a:pPr marL="180975" lvl="0" indent="-180975" eaLnBrk="0" fontAlgn="base" hangingPunct="0">
              <a:spcBef>
                <a:spcPct val="0"/>
              </a:spcBef>
              <a:spcAft>
                <a:spcPct val="0"/>
              </a:spcAft>
              <a:buSzPct val="80000"/>
            </a:pPr>
            <a:r>
              <a:rPr lang="zh-CN" altLang="en-US" sz="16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函数</a:t>
            </a:r>
            <a:r>
              <a:rPr lang="zh-CN" altLang="en-US"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一般形式为：</a:t>
            </a:r>
            <a:endParaRPr lang="zh-CN" altLang="en-US" sz="1600" dirty="0">
              <a:solidFill>
                <a:schemeClr val="tx1"/>
              </a:solidFill>
            </a:endParaRPr>
          </a:p>
          <a:p>
            <a:pPr marL="0" lvl="0" indent="0" eaLnBrk="0" fontAlgn="base" hangingPunct="0">
              <a:spcBef>
                <a:spcPct val="0"/>
              </a:spcBef>
              <a:spcAft>
                <a:spcPct val="0"/>
              </a:spcAft>
              <a:buSzPct val="80000"/>
              <a:buNone/>
            </a:pPr>
            <a:r>
              <a:rPr lang="en-US" altLang="zh-CN" sz="16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     </a:t>
            </a:r>
            <a:r>
              <a:rPr lang="en-US" altLang="zh-CN" sz="1600" dirty="0" err="1" smtClean="0">
                <a:solidFill>
                  <a:schemeClr val="tx1"/>
                </a:solidFill>
                <a:latin typeface="宋体" panose="02010600030101010101" pitchFamily="2" charset="-122"/>
                <a:ea typeface="宋体" panose="02010600030101010101" pitchFamily="2" charset="-122"/>
                <a:cs typeface="Times New Roman" panose="02020603050405020304" pitchFamily="18" charset="0"/>
              </a:rPr>
              <a:t>strlwr</a:t>
            </a:r>
            <a:r>
              <a:rPr lang="en-US" altLang="zh-CN"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dirty="0">
                <a:solidFill>
                  <a:schemeClr val="tx1"/>
                </a:solidFill>
                <a:latin typeface="宋体" panose="02010600030101010101" pitchFamily="2" charset="-122"/>
                <a:ea typeface="宋体" panose="02010600030101010101" pitchFamily="2" charset="-122"/>
                <a:cs typeface="Times New Roman" panose="02020603050405020304" pitchFamily="18" charset="0"/>
              </a:rPr>
              <a:t>字符串</a:t>
            </a:r>
            <a:r>
              <a:rPr lang="en-US" altLang="zh-CN" sz="16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a:t>
            </a:r>
            <a:endParaRPr lang="en-US" altLang="zh-CN" sz="1600" dirty="0">
              <a:solidFill>
                <a:schemeClr val="tx1"/>
              </a:solidFill>
            </a:endParaRPr>
          </a:p>
        </p:txBody>
      </p:sp>
    </p:spTree>
    <p:extLst>
      <p:ext uri="{BB962C8B-B14F-4D97-AF65-F5344CB8AC3E}">
        <p14:creationId xmlns:p14="http://schemas.microsoft.com/office/powerpoint/2010/main" val="12558487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6.1.1  </a:t>
            </a:r>
            <a:r>
              <a:rPr lang="zh-CN" altLang="zh-CN" b="1" dirty="0"/>
              <a:t>一维数组的</a:t>
            </a:r>
            <a:r>
              <a:rPr lang="zh-CN" altLang="zh-CN" b="1" dirty="0" smtClean="0"/>
              <a:t>定义</a:t>
            </a:r>
            <a:endParaRPr lang="zh-CN" altLang="en-US" b="0" i="0" u="none" strike="noStrike"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302589"/>
            <a:ext cx="11048070" cy="5244860"/>
          </a:xfrm>
        </p:spPr>
        <p:txBody>
          <a:bodyPr>
            <a:noAutofit/>
          </a:bodyPr>
          <a:lstStyle/>
          <a:p>
            <a:pPr marL="180975" indent="-180975">
              <a:lnSpc>
                <a:spcPct val="170000"/>
              </a:lnSpc>
            </a:pPr>
            <a:r>
              <a:rPr lang="zh-CN" altLang="zh-CN" sz="1400" dirty="0" smtClean="0"/>
              <a:t>数组</a:t>
            </a:r>
            <a:r>
              <a:rPr lang="zh-CN" altLang="zh-CN" sz="1400" dirty="0"/>
              <a:t>又分为一维数组、二维数组及多维数组</a:t>
            </a:r>
            <a:r>
              <a:rPr lang="zh-CN" altLang="zh-CN" sz="1400" dirty="0" smtClean="0"/>
              <a:t>。</a:t>
            </a:r>
            <a:endParaRPr lang="zh-CN" altLang="zh-CN" sz="1400" dirty="0"/>
          </a:p>
          <a:p>
            <a:pPr marL="180975" indent="-180975">
              <a:lnSpc>
                <a:spcPct val="170000"/>
              </a:lnSpc>
            </a:pPr>
            <a:r>
              <a:rPr lang="zh-CN" altLang="zh-CN" sz="1400" dirty="0"/>
              <a:t>一维数组定义的一般形式：</a:t>
            </a:r>
          </a:p>
          <a:p>
            <a:pPr marL="0" indent="0">
              <a:lnSpc>
                <a:spcPct val="170000"/>
              </a:lnSpc>
              <a:buNone/>
            </a:pPr>
            <a:r>
              <a:rPr lang="en-US" altLang="zh-CN" sz="1400" dirty="0"/>
              <a:t>    </a:t>
            </a:r>
            <a:r>
              <a:rPr lang="zh-CN" altLang="zh-CN" sz="1400" dirty="0"/>
              <a:t>类型标识符</a:t>
            </a:r>
            <a:r>
              <a:rPr lang="en-US" altLang="zh-CN" sz="1400" dirty="0"/>
              <a:t>  </a:t>
            </a:r>
            <a:r>
              <a:rPr lang="zh-CN" altLang="zh-CN" sz="1400" dirty="0"/>
              <a:t>数组名</a:t>
            </a:r>
            <a:r>
              <a:rPr lang="en-US" altLang="zh-CN" sz="1400" dirty="0"/>
              <a:t>[</a:t>
            </a:r>
            <a:r>
              <a:rPr lang="zh-CN" altLang="zh-CN" sz="1400" dirty="0"/>
              <a:t>常量表达式</a:t>
            </a:r>
            <a:r>
              <a:rPr lang="en-US" altLang="zh-CN" sz="1400" dirty="0"/>
              <a:t>];</a:t>
            </a:r>
            <a:endParaRPr lang="zh-CN" altLang="zh-CN" sz="1400" dirty="0"/>
          </a:p>
          <a:p>
            <a:pPr marL="180975" indent="-180975">
              <a:lnSpc>
                <a:spcPct val="170000"/>
              </a:lnSpc>
            </a:pPr>
            <a:r>
              <a:rPr lang="zh-CN" altLang="zh-CN" sz="1400" dirty="0" smtClean="0"/>
              <a:t>说明</a:t>
            </a:r>
            <a:r>
              <a:rPr lang="zh-CN" altLang="zh-CN" sz="1400" dirty="0"/>
              <a:t>：</a:t>
            </a:r>
          </a:p>
          <a:p>
            <a:pPr marL="0" indent="0">
              <a:lnSpc>
                <a:spcPct val="170000"/>
              </a:lnSpc>
              <a:buNone/>
            </a:pPr>
            <a:r>
              <a:rPr lang="zh-CN" altLang="zh-CN" sz="1400" dirty="0"/>
              <a:t>（</a:t>
            </a:r>
            <a:r>
              <a:rPr lang="en-US" altLang="zh-CN" sz="1400" dirty="0"/>
              <a:t>1</a:t>
            </a:r>
            <a:r>
              <a:rPr lang="zh-CN" altLang="zh-CN" sz="1400" dirty="0"/>
              <a:t>）类型标识符：说明数组的数据类型，即数组存放数据的类型</a:t>
            </a:r>
            <a:r>
              <a:rPr lang="zh-CN" altLang="zh-CN" sz="1400" dirty="0" smtClean="0"/>
              <a:t>，如</a:t>
            </a:r>
            <a:r>
              <a:rPr lang="en-US" altLang="zh-CN" sz="1400" dirty="0"/>
              <a:t>int</a:t>
            </a:r>
            <a:r>
              <a:rPr lang="zh-CN" altLang="zh-CN" sz="1400" dirty="0"/>
              <a:t>、</a:t>
            </a:r>
            <a:r>
              <a:rPr lang="en-US" altLang="zh-CN" sz="1400" dirty="0"/>
              <a:t>char</a:t>
            </a:r>
            <a:r>
              <a:rPr lang="zh-CN" altLang="zh-CN" sz="1400" dirty="0"/>
              <a:t>、</a:t>
            </a:r>
            <a:r>
              <a:rPr lang="en-US" altLang="zh-CN" sz="1400" dirty="0"/>
              <a:t>float</a:t>
            </a:r>
            <a:r>
              <a:rPr lang="zh-CN" altLang="zh-CN" sz="1400" dirty="0"/>
              <a:t>、</a:t>
            </a:r>
            <a:r>
              <a:rPr lang="en-US" altLang="zh-CN" sz="1400" dirty="0"/>
              <a:t>long</a:t>
            </a:r>
            <a:r>
              <a:rPr lang="zh-CN" altLang="zh-CN" sz="1400" dirty="0"/>
              <a:t>、</a:t>
            </a:r>
            <a:r>
              <a:rPr lang="en-US" altLang="zh-CN" sz="1400" dirty="0"/>
              <a:t>double</a:t>
            </a:r>
            <a:r>
              <a:rPr lang="zh-CN" altLang="zh-CN" sz="1400" dirty="0"/>
              <a:t>等，也可以是后面将要学习的其它构造类型。</a:t>
            </a:r>
          </a:p>
          <a:p>
            <a:pPr marL="0" indent="0">
              <a:lnSpc>
                <a:spcPct val="170000"/>
              </a:lnSpc>
              <a:buNone/>
            </a:pPr>
            <a:r>
              <a:rPr lang="zh-CN" altLang="zh-CN" sz="1400" dirty="0"/>
              <a:t>（</a:t>
            </a:r>
            <a:r>
              <a:rPr lang="en-US" altLang="zh-CN" sz="1400" dirty="0"/>
              <a:t>2</a:t>
            </a:r>
            <a:r>
              <a:rPr lang="zh-CN" altLang="zh-CN" sz="1400" dirty="0"/>
              <a:t>）数组名：即所定义的数组的名称，是一合法标识符。</a:t>
            </a:r>
          </a:p>
          <a:p>
            <a:pPr marL="0" indent="0">
              <a:lnSpc>
                <a:spcPct val="170000"/>
              </a:lnSpc>
              <a:buNone/>
            </a:pPr>
            <a:r>
              <a:rPr lang="zh-CN" altLang="zh-CN" sz="1400" dirty="0"/>
              <a:t>（</a:t>
            </a:r>
            <a:r>
              <a:rPr lang="en-US" altLang="zh-CN" sz="1400" dirty="0"/>
              <a:t>3</a:t>
            </a:r>
            <a:r>
              <a:rPr lang="zh-CN" altLang="zh-CN" sz="1400" dirty="0"/>
              <a:t>）元素：数组中的每一个数据项，称为一个元素。</a:t>
            </a:r>
          </a:p>
          <a:p>
            <a:pPr marL="0" indent="0">
              <a:lnSpc>
                <a:spcPct val="170000"/>
              </a:lnSpc>
              <a:buNone/>
            </a:pPr>
            <a:r>
              <a:rPr lang="zh-CN" altLang="zh-CN" sz="1400" dirty="0"/>
              <a:t>（</a:t>
            </a:r>
            <a:r>
              <a:rPr lang="en-US" altLang="zh-CN" sz="1400" dirty="0"/>
              <a:t>4</a:t>
            </a:r>
            <a:r>
              <a:rPr lang="zh-CN" altLang="zh-CN" sz="1400" dirty="0"/>
              <a:t>）常量表达式：是数组中元素的个数，亦称数组长度，是一个整型常量表达式，一般是直接常量和符号常量</a:t>
            </a:r>
            <a:r>
              <a:rPr lang="zh-CN" altLang="zh-CN" sz="1400" dirty="0" smtClean="0"/>
              <a:t>。例如</a:t>
            </a:r>
            <a:r>
              <a:rPr lang="zh-CN" altLang="zh-CN" sz="1400" dirty="0"/>
              <a:t>：</a:t>
            </a:r>
          </a:p>
          <a:p>
            <a:pPr marL="0" indent="534988">
              <a:lnSpc>
                <a:spcPct val="170000"/>
              </a:lnSpc>
              <a:buNone/>
            </a:pPr>
            <a:r>
              <a:rPr lang="en-US" altLang="zh-CN" sz="1400" dirty="0" err="1" smtClean="0"/>
              <a:t>int</a:t>
            </a:r>
            <a:r>
              <a:rPr lang="en-US" altLang="zh-CN" sz="1400" dirty="0" smtClean="0"/>
              <a:t> </a:t>
            </a:r>
            <a:r>
              <a:rPr lang="en-US" altLang="zh-CN" sz="1400" dirty="0"/>
              <a:t>a[10]; </a:t>
            </a:r>
            <a:endParaRPr lang="zh-CN" altLang="zh-CN" sz="1400" dirty="0"/>
          </a:p>
          <a:p>
            <a:pPr marL="0" indent="534988">
              <a:lnSpc>
                <a:spcPct val="170000"/>
              </a:lnSpc>
              <a:buNone/>
            </a:pPr>
            <a:r>
              <a:rPr lang="en-US" altLang="zh-CN" sz="1400" dirty="0" smtClean="0"/>
              <a:t>char </a:t>
            </a:r>
            <a:r>
              <a:rPr lang="en-US" altLang="zh-CN" sz="1400" dirty="0"/>
              <a:t>str[80]; </a:t>
            </a:r>
            <a:endParaRPr lang="zh-CN" altLang="zh-CN" sz="1400" dirty="0"/>
          </a:p>
          <a:p>
            <a:pPr marL="0" indent="534988">
              <a:lnSpc>
                <a:spcPct val="170000"/>
              </a:lnSpc>
              <a:buNone/>
            </a:pPr>
            <a:endParaRPr lang="en-US" altLang="zh-CN" sz="1400" dirty="0" smtClean="0"/>
          </a:p>
          <a:p>
            <a:pPr marL="0" indent="534988">
              <a:lnSpc>
                <a:spcPct val="170000"/>
              </a:lnSpc>
              <a:buNone/>
            </a:pPr>
            <a:r>
              <a:rPr lang="en-US" altLang="zh-CN" sz="1400" dirty="0" smtClean="0"/>
              <a:t>#</a:t>
            </a:r>
            <a:r>
              <a:rPr lang="en-US" altLang="zh-CN" sz="1400" dirty="0"/>
              <a:t>define N 100                </a:t>
            </a:r>
            <a:endParaRPr lang="zh-CN" altLang="zh-CN" sz="1400" dirty="0"/>
          </a:p>
          <a:p>
            <a:pPr marL="0" indent="534988">
              <a:lnSpc>
                <a:spcPct val="170000"/>
              </a:lnSpc>
              <a:buNone/>
            </a:pPr>
            <a:r>
              <a:rPr lang="en-US" altLang="zh-CN" sz="1400" dirty="0"/>
              <a:t>float  b[N];</a:t>
            </a:r>
            <a:endParaRPr lang="zh-CN" altLang="zh-CN" sz="1400" dirty="0"/>
          </a:p>
          <a:p>
            <a:pPr marL="0" indent="534988">
              <a:lnSpc>
                <a:spcPct val="170000"/>
              </a:lnSpc>
              <a:buNone/>
            </a:pPr>
            <a:endParaRPr lang="zh-CN" altLang="en-US" sz="1400" dirty="0"/>
          </a:p>
        </p:txBody>
      </p:sp>
    </p:spTree>
    <p:extLst>
      <p:ext uri="{BB962C8B-B14F-4D97-AF65-F5344CB8AC3E}">
        <p14:creationId xmlns:p14="http://schemas.microsoft.com/office/powerpoint/2010/main" val="30360257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latin typeface="Cambria" panose="02040503050406030204" pitchFamily="18" charset="0"/>
                <a:ea typeface="宋体" panose="02010600030101010101" pitchFamily="2" charset="-122"/>
                <a:cs typeface="Times New Roman" panose="02020603050405020304" pitchFamily="18" charset="0"/>
              </a:rPr>
              <a:t>6.3.6 </a:t>
            </a:r>
            <a:r>
              <a:rPr lang="zh-CN" altLang="en-US" b="1" dirty="0" smtClean="0">
                <a:latin typeface="Cambria" panose="02040503050406030204" pitchFamily="18" charset="0"/>
                <a:ea typeface="宋体" panose="02010600030101010101" pitchFamily="2" charset="-122"/>
                <a:cs typeface="Times New Roman" panose="02020603050405020304" pitchFamily="18" charset="0"/>
              </a:rPr>
              <a:t>使用</a:t>
            </a:r>
            <a:r>
              <a:rPr lang="zh-CN" altLang="en-US" b="1" dirty="0">
                <a:latin typeface="Cambria" panose="02040503050406030204" pitchFamily="18" charset="0"/>
                <a:ea typeface="宋体" panose="02010600030101010101" pitchFamily="2" charset="-122"/>
                <a:cs typeface="Times New Roman" panose="02020603050405020304" pitchFamily="18" charset="0"/>
              </a:rPr>
              <a:t>字符串处理</a:t>
            </a:r>
            <a:r>
              <a:rPr lang="zh-CN" altLang="en-US" b="1" dirty="0" smtClean="0">
                <a:latin typeface="Cambria" panose="02040503050406030204" pitchFamily="18" charset="0"/>
                <a:ea typeface="宋体" panose="02010600030101010101" pitchFamily="2" charset="-122"/>
                <a:cs typeface="Times New Roman" panose="02020603050405020304" pitchFamily="18" charset="0"/>
              </a:rPr>
              <a:t>函数</a:t>
            </a:r>
            <a:endParaRPr lang="zh-CN" altLang="en-US" dirty="0"/>
          </a:p>
        </p:txBody>
      </p:sp>
      <p:sp>
        <p:nvSpPr>
          <p:cNvPr id="3" name="内容占位符 2"/>
          <p:cNvSpPr>
            <a:spLocks noGrp="1"/>
          </p:cNvSpPr>
          <p:nvPr>
            <p:ph sz="quarter" idx="10"/>
          </p:nvPr>
        </p:nvSpPr>
        <p:spPr>
          <a:xfrm>
            <a:off x="641977" y="1250830"/>
            <a:ext cx="10943298" cy="5227607"/>
          </a:xfrm>
        </p:spPr>
        <p:txBody>
          <a:bodyPr>
            <a:normAutofit lnSpcReduction="10000"/>
          </a:bodyPr>
          <a:lstStyle/>
          <a:p>
            <a:pPr marL="0" lvl="0" indent="0" eaLnBrk="0" fontAlgn="base" hangingPunct="0">
              <a:spcBef>
                <a:spcPct val="0"/>
              </a:spcBef>
              <a:spcAft>
                <a:spcPct val="0"/>
              </a:spcAft>
              <a:buClrTx/>
              <a:buSzTx/>
              <a:buNone/>
            </a:pP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7.strupr</a:t>
            </a:r>
            <a:r>
              <a:rPr lang="zh-CN" altLang="en-US"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函数</a:t>
            </a:r>
            <a:endParaRPr lang="en-US" altLang="zh-CN"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endParaRPr>
          </a:p>
          <a:p>
            <a:pPr marL="0" lvl="0" indent="0" eaLnBrk="0" fontAlgn="base" hangingPunct="0">
              <a:spcBef>
                <a:spcPct val="0"/>
              </a:spcBef>
              <a:spcAft>
                <a:spcPct val="0"/>
              </a:spcAft>
              <a:buSzPct val="80000"/>
            </a:pP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功能：将字符串中小写字母换成</a:t>
            </a:r>
            <a:r>
              <a:rPr lang="zh-CN" altLang="en-US"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大写字母</a:t>
            </a:r>
            <a:endParaRPr lang="en-US" altLang="zh-CN"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endParaRPr>
          </a:p>
          <a:p>
            <a:pPr marL="0" lvl="0" indent="0" eaLnBrk="0" fontAlgn="base" hangingPunct="0">
              <a:spcBef>
                <a:spcPct val="0"/>
              </a:spcBef>
              <a:spcAft>
                <a:spcPct val="0"/>
              </a:spcAft>
              <a:buSzPct val="80000"/>
            </a:pPr>
            <a:r>
              <a:rPr lang="zh-CN" altLang="en-US"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函数</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一般</a:t>
            </a:r>
            <a:r>
              <a:rPr lang="zh-CN" altLang="en-US"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形式：</a:t>
            </a:r>
            <a:endParaRPr lang="zh-CN" altLang="en-US" sz="1050" dirty="0">
              <a:solidFill>
                <a:schemeClr val="tx1"/>
              </a:solidFill>
            </a:endParaRPr>
          </a:p>
          <a:p>
            <a:pPr marL="0" lvl="0" indent="0" eaLnBrk="0" fontAlgn="base" hangingPunct="0">
              <a:spcBef>
                <a:spcPct val="0"/>
              </a:spcBef>
              <a:spcAft>
                <a:spcPct val="0"/>
              </a:spcAft>
              <a:buClrTx/>
              <a:buSzTx/>
              <a:buNone/>
            </a:pPr>
            <a:r>
              <a:rPr lang="en-US" altLang="zh-CN"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   </a:t>
            </a:r>
            <a:r>
              <a:rPr lang="en-US" altLang="zh-CN" dirty="0" err="1" smtClean="0">
                <a:solidFill>
                  <a:schemeClr val="tx1"/>
                </a:solidFill>
                <a:latin typeface="宋体" panose="02010600030101010101" pitchFamily="2" charset="-122"/>
                <a:ea typeface="宋体" panose="02010600030101010101" pitchFamily="2" charset="-122"/>
                <a:cs typeface="Times New Roman" panose="02020603050405020304" pitchFamily="18" charset="0"/>
              </a:rPr>
              <a:t>strupr</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字符串</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endParaRPr lang="en-US" altLang="zh-CN" sz="1050" dirty="0">
              <a:solidFill>
                <a:schemeClr val="tx1"/>
              </a:solidFill>
            </a:endParaRPr>
          </a:p>
          <a:p>
            <a:pPr marL="0" lvl="0" indent="0" eaLnBrk="0" fontAlgn="base" hangingPunct="0">
              <a:spcBef>
                <a:spcPct val="0"/>
              </a:spcBef>
              <a:spcAft>
                <a:spcPct val="0"/>
              </a:spcAft>
              <a:buClrTx/>
              <a:buSzTx/>
              <a:buNone/>
            </a:pPr>
            <a:r>
              <a:rPr lang="en-US" altLang="zh-CN"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8</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en-US" altLang="zh-CN" dirty="0" err="1">
                <a:solidFill>
                  <a:schemeClr val="tx1"/>
                </a:solidFill>
                <a:latin typeface="宋体" panose="02010600030101010101" pitchFamily="2" charset="-122"/>
                <a:ea typeface="宋体" panose="02010600030101010101" pitchFamily="2" charset="-122"/>
                <a:cs typeface="Times New Roman" panose="02020603050405020304" pitchFamily="18" charset="0"/>
              </a:rPr>
              <a:t>strcmp</a:t>
            </a:r>
            <a:r>
              <a:rPr lang="zh-CN" altLang="en-US"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函数</a:t>
            </a:r>
            <a:endParaRPr lang="en-US" altLang="zh-CN"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endParaRPr>
          </a:p>
          <a:p>
            <a:pPr marL="0" lvl="0" indent="0" eaLnBrk="0" fontAlgn="base" hangingPunct="0">
              <a:spcBef>
                <a:spcPct val="0"/>
              </a:spcBef>
              <a:spcAft>
                <a:spcPct val="0"/>
              </a:spcAft>
              <a:buSzPct val="80000"/>
            </a:pP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功能</a:t>
            </a:r>
            <a:r>
              <a:rPr lang="zh-CN" altLang="en-US"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比较字符串</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1</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和字符串</a:t>
            </a:r>
            <a:r>
              <a:rPr lang="en-US" altLang="zh-CN"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2</a:t>
            </a:r>
            <a:endPar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endParaRPr>
          </a:p>
          <a:p>
            <a:pPr marL="0" lvl="0" indent="0" eaLnBrk="0" fontAlgn="base" hangingPunct="0">
              <a:spcBef>
                <a:spcPct val="0"/>
              </a:spcBef>
              <a:spcAft>
                <a:spcPct val="0"/>
              </a:spcAft>
              <a:buSzPct val="80000"/>
            </a:pP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函数一般形式：</a:t>
            </a:r>
            <a:endParaRPr lang="zh-CN" altLang="en-US" sz="1050" dirty="0">
              <a:solidFill>
                <a:schemeClr val="tx1"/>
              </a:solidFill>
            </a:endParaRPr>
          </a:p>
          <a:p>
            <a:pPr marL="0" indent="0" eaLnBrk="0" fontAlgn="base" hangingPunct="0">
              <a:spcBef>
                <a:spcPct val="0"/>
              </a:spcBef>
              <a:spcAft>
                <a:spcPct val="0"/>
              </a:spcAft>
              <a:buClrTx/>
              <a:buSzTx/>
              <a:buNone/>
            </a:pPr>
            <a:r>
              <a:rPr lang="en-US" altLang="zh-CN"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    </a:t>
            </a:r>
            <a:r>
              <a:rPr lang="en-US" altLang="zh-CN" dirty="0" err="1" smtClean="0">
                <a:solidFill>
                  <a:schemeClr val="tx1"/>
                </a:solidFill>
                <a:latin typeface="宋体" panose="02010600030101010101" pitchFamily="2" charset="-122"/>
                <a:ea typeface="宋体" panose="02010600030101010101" pitchFamily="2" charset="-122"/>
                <a:cs typeface="Times New Roman" panose="02020603050405020304" pitchFamily="18" charset="0"/>
              </a:rPr>
              <a:t>strcmp</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字符串</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1,</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字符串</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2)</a:t>
            </a:r>
            <a:endParaRPr lang="en-US" altLang="zh-CN" sz="1050" dirty="0">
              <a:solidFill>
                <a:schemeClr val="tx1"/>
              </a:solidFill>
            </a:endParaRPr>
          </a:p>
          <a:p>
            <a:pPr marL="180975" indent="-180975" eaLnBrk="0" fontAlgn="base" hangingPunct="0">
              <a:spcBef>
                <a:spcPct val="0"/>
              </a:spcBef>
              <a:spcAft>
                <a:spcPct val="0"/>
              </a:spcAft>
              <a:buSzTx/>
            </a:pPr>
            <a:r>
              <a:rPr lang="zh-CN" altLang="en-US"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例如</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endParaRPr lang="zh-CN" altLang="en-US" sz="1050" dirty="0">
              <a:solidFill>
                <a:schemeClr val="tx1"/>
              </a:solidFill>
            </a:endParaRPr>
          </a:p>
          <a:p>
            <a:pPr marL="0" lvl="0" indent="0" eaLnBrk="0" fontAlgn="base" hangingPunct="0">
              <a:spcBef>
                <a:spcPct val="0"/>
              </a:spcBef>
              <a:spcAft>
                <a:spcPct val="0"/>
              </a:spcAft>
              <a:buClrTx/>
              <a:buSzTx/>
              <a:buNone/>
            </a:pPr>
            <a:r>
              <a:rPr lang="en-US" altLang="zh-CN"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    </a:t>
            </a:r>
            <a:r>
              <a:rPr lang="en-US" altLang="zh-CN" dirty="0" err="1" smtClean="0">
                <a:solidFill>
                  <a:schemeClr val="tx1"/>
                </a:solidFill>
                <a:latin typeface="宋体" panose="02010600030101010101" pitchFamily="2" charset="-122"/>
                <a:ea typeface="宋体" panose="02010600030101010101" pitchFamily="2" charset="-122"/>
                <a:cs typeface="Times New Roman" panose="02020603050405020304" pitchFamily="18" charset="0"/>
              </a:rPr>
              <a:t>strcmp</a:t>
            </a:r>
            <a:r>
              <a:rPr lang="en-US" altLang="zh-CN"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(strl,str2</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   </a:t>
            </a:r>
            <a:endParaRPr lang="en-US" altLang="zh-CN" sz="1050" dirty="0">
              <a:solidFill>
                <a:schemeClr val="tx1"/>
              </a:solidFill>
            </a:endParaRPr>
          </a:p>
          <a:p>
            <a:pPr marL="0" lvl="0" indent="0" eaLnBrk="0" fontAlgn="base" hangingPunct="0">
              <a:spcBef>
                <a:spcPct val="0"/>
              </a:spcBef>
              <a:spcAft>
                <a:spcPct val="0"/>
              </a:spcAft>
              <a:buClrTx/>
              <a:buSzTx/>
              <a:buNone/>
            </a:pPr>
            <a:r>
              <a:rPr lang="en-US" altLang="zh-CN"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    </a:t>
            </a:r>
            <a:r>
              <a:rPr lang="en-US" altLang="zh-CN" dirty="0" err="1" smtClean="0">
                <a:solidFill>
                  <a:schemeClr val="tx1"/>
                </a:solidFill>
                <a:latin typeface="宋体" panose="02010600030101010101" pitchFamily="2" charset="-122"/>
                <a:ea typeface="宋体" panose="02010600030101010101" pitchFamily="2" charset="-122"/>
                <a:cs typeface="Times New Roman" panose="02020603050405020304" pitchFamily="18" charset="0"/>
              </a:rPr>
              <a:t>strcmp</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en-US" altLang="zh-CN" dirty="0" err="1">
                <a:solidFill>
                  <a:schemeClr val="tx1"/>
                </a:solidFill>
                <a:latin typeface="宋体" panose="02010600030101010101" pitchFamily="2" charset="-122"/>
                <a:ea typeface="宋体" panose="02010600030101010101" pitchFamily="2" charset="-122"/>
                <a:cs typeface="Times New Roman" panose="02020603050405020304" pitchFamily="18" charset="0"/>
              </a:rPr>
              <a:t>China","Korea</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endParaRPr lang="en-US" altLang="zh-CN" sz="1050" dirty="0">
              <a:solidFill>
                <a:schemeClr val="tx1"/>
              </a:solidFill>
            </a:endParaRPr>
          </a:p>
          <a:p>
            <a:pPr marL="0" lvl="0" indent="0" eaLnBrk="0" fontAlgn="base" hangingPunct="0">
              <a:spcBef>
                <a:spcPct val="0"/>
              </a:spcBef>
              <a:spcAft>
                <a:spcPct val="0"/>
              </a:spcAft>
              <a:buClrTx/>
              <a:buSzTx/>
              <a:buNone/>
            </a:pPr>
            <a:r>
              <a:rPr lang="en-US" altLang="zh-CN"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    </a:t>
            </a:r>
            <a:r>
              <a:rPr lang="en-US" altLang="zh-CN" dirty="0" err="1" smtClean="0">
                <a:solidFill>
                  <a:schemeClr val="tx1"/>
                </a:solidFill>
                <a:latin typeface="宋体" panose="02010600030101010101" pitchFamily="2" charset="-122"/>
                <a:ea typeface="宋体" panose="02010600030101010101" pitchFamily="2" charset="-122"/>
                <a:cs typeface="Times New Roman" panose="02020603050405020304" pitchFamily="18" charset="0"/>
              </a:rPr>
              <a:t>strcmp</a:t>
            </a:r>
            <a:r>
              <a:rPr lang="en-US" altLang="zh-CN"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en-US" altLang="zh-CN" dirty="0" err="1" smtClean="0">
                <a:solidFill>
                  <a:schemeClr val="tx1"/>
                </a:solidFill>
                <a:latin typeface="宋体" panose="02010600030101010101" pitchFamily="2" charset="-122"/>
                <a:ea typeface="宋体" panose="02010600030101010101" pitchFamily="2" charset="-122"/>
                <a:cs typeface="Times New Roman" panose="02020603050405020304" pitchFamily="18" charset="0"/>
              </a:rPr>
              <a:t>strl</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 "</a:t>
            </a:r>
            <a:r>
              <a:rPr lang="en-US" altLang="zh-CN" dirty="0" err="1">
                <a:solidFill>
                  <a:schemeClr val="tx1"/>
                </a:solidFill>
                <a:latin typeface="宋体" panose="02010600030101010101" pitchFamily="2" charset="-122"/>
                <a:ea typeface="宋体" panose="02010600030101010101" pitchFamily="2" charset="-122"/>
                <a:cs typeface="Times New Roman" panose="02020603050405020304" pitchFamily="18" charset="0"/>
              </a:rPr>
              <a:t>Beijin</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endParaRPr lang="en-US" altLang="zh-CN" sz="1050" dirty="0">
              <a:solidFill>
                <a:schemeClr val="tx1"/>
              </a:solidFill>
            </a:endParaRPr>
          </a:p>
          <a:p>
            <a:pPr marL="180975" lvl="0" indent="-180975" eaLnBrk="0" fontAlgn="base" hangingPunct="0">
              <a:spcBef>
                <a:spcPct val="0"/>
              </a:spcBef>
              <a:spcAft>
                <a:spcPct val="0"/>
              </a:spcAft>
              <a:buSzTx/>
            </a:pP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说明：</a:t>
            </a:r>
            <a:endParaRPr lang="zh-CN" altLang="en-US" sz="1050" dirty="0">
              <a:solidFill>
                <a:schemeClr val="tx1"/>
              </a:solidFill>
            </a:endParaRPr>
          </a:p>
          <a:p>
            <a:pPr marL="0" lvl="0" indent="0" eaLnBrk="0" fontAlgn="base" hangingPunct="0">
              <a:spcBef>
                <a:spcPct val="0"/>
              </a:spcBef>
              <a:spcAft>
                <a:spcPct val="0"/>
              </a:spcAft>
              <a:buClrTx/>
              <a:buSzTx/>
              <a:buNone/>
            </a:pP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1</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）字符串比较的</a:t>
            </a:r>
            <a:r>
              <a:rPr lang="zh-CN" altLang="en-US"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规则：</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将两个字符串自左至右逐个按</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ASCII</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码值大小比较，直到出现不同的字符或遇到</a:t>
            </a:r>
            <a:r>
              <a:rPr lang="zh-CN" altLang="en-US" dirty="0">
                <a:solidFill>
                  <a:schemeClr val="tx1"/>
                </a:solidFill>
                <a:latin typeface="Cambria" panose="02040503050406030204" pitchFamily="18" charset="0"/>
                <a:ea typeface="宋体" panose="02010600030101010101" pitchFamily="2" charset="-122"/>
                <a:cs typeface="Times New Roman" panose="02020603050405020304" pitchFamily="18" charset="0"/>
              </a:rPr>
              <a:t>‘</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\O</a:t>
            </a:r>
            <a:r>
              <a:rPr lang="en-US" altLang="zh-CN" dirty="0">
                <a:solidFill>
                  <a:schemeClr val="tx1"/>
                </a:solidFill>
                <a:latin typeface="Cambria" panose="02040503050406030204" pitchFamily="18" charset="0"/>
                <a:ea typeface="宋体" panose="02010600030101010101" pitchFamily="2" charset="-122"/>
                <a:cs typeface="Times New Roman" panose="02020603050405020304" pitchFamily="18" charset="0"/>
              </a:rPr>
              <a:t>’</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为止。</a:t>
            </a:r>
            <a:endParaRPr lang="zh-CN" altLang="en-US" sz="1050" dirty="0">
              <a:solidFill>
                <a:schemeClr val="tx1"/>
              </a:solidFill>
            </a:endParaRPr>
          </a:p>
          <a:p>
            <a:pPr marL="0" lvl="0" indent="0" eaLnBrk="0" fontAlgn="base" hangingPunct="0">
              <a:spcBef>
                <a:spcPct val="0"/>
              </a:spcBef>
              <a:spcAft>
                <a:spcPct val="0"/>
              </a:spcAft>
              <a:buClrTx/>
              <a:buSzTx/>
              <a:buNone/>
            </a:pP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2</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）如全部字符相同，则认为两个字符串相等；</a:t>
            </a:r>
            <a:endParaRPr lang="zh-CN" altLang="en-US" sz="1050" dirty="0">
              <a:solidFill>
                <a:schemeClr val="tx1"/>
              </a:solidFill>
            </a:endParaRPr>
          </a:p>
          <a:p>
            <a:pPr marL="0" lvl="0" indent="0" eaLnBrk="0" fontAlgn="base" hangingPunct="0">
              <a:spcBef>
                <a:spcPct val="0"/>
              </a:spcBef>
              <a:spcAft>
                <a:spcPct val="0"/>
              </a:spcAft>
              <a:buClrTx/>
              <a:buSzTx/>
              <a:buNone/>
            </a:pP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3</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）若出现不相同的字符，则以第</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1</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对不相同的字符的比较结果为准。</a:t>
            </a:r>
            <a:endParaRPr lang="zh-CN" altLang="en-US" sz="1050" dirty="0">
              <a:solidFill>
                <a:schemeClr val="tx1"/>
              </a:solidFill>
            </a:endParaRPr>
          </a:p>
          <a:p>
            <a:pPr marL="0" lvl="0" indent="0" eaLnBrk="0" fontAlgn="base" hangingPunct="0">
              <a:spcBef>
                <a:spcPct val="0"/>
              </a:spcBef>
              <a:spcAft>
                <a:spcPct val="0"/>
              </a:spcAft>
              <a:buClrTx/>
              <a:buSzTx/>
              <a:buNone/>
            </a:pP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4</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）比较的结果由函数值带回，其值为：</a:t>
            </a:r>
            <a:endParaRPr lang="zh-CN" altLang="en-US" sz="1050" dirty="0">
              <a:solidFill>
                <a:schemeClr val="tx1"/>
              </a:solidFill>
            </a:endParaRPr>
          </a:p>
          <a:p>
            <a:pPr marL="0" lvl="0" indent="361950" eaLnBrk="0" fontAlgn="base" hangingPunct="0">
              <a:spcBef>
                <a:spcPct val="0"/>
              </a:spcBef>
              <a:spcAft>
                <a:spcPct val="0"/>
              </a:spcAft>
              <a:buClrTx/>
              <a:buSzTx/>
              <a:buNone/>
            </a:pP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①如果字符串</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1</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与字符串</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2</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相同，则函数值为</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0</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endParaRPr lang="zh-CN" altLang="en-US" sz="1050" dirty="0">
              <a:solidFill>
                <a:schemeClr val="tx1"/>
              </a:solidFill>
            </a:endParaRPr>
          </a:p>
          <a:p>
            <a:pPr marL="0" lvl="0" indent="361950" eaLnBrk="0" fontAlgn="base" hangingPunct="0">
              <a:spcBef>
                <a:spcPct val="0"/>
              </a:spcBef>
              <a:spcAft>
                <a:spcPct val="0"/>
              </a:spcAft>
              <a:buClrTx/>
              <a:buSzTx/>
              <a:buNone/>
            </a:pP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②如果字符串</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1&gt;</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字符串</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2</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，则函数值为一个正整数。</a:t>
            </a:r>
            <a:endParaRPr lang="zh-CN" altLang="en-US" sz="1050" dirty="0">
              <a:solidFill>
                <a:schemeClr val="tx1"/>
              </a:solidFill>
            </a:endParaRPr>
          </a:p>
          <a:p>
            <a:pPr marL="0" lvl="0" indent="361950" eaLnBrk="0" fontAlgn="base" hangingPunct="0">
              <a:spcBef>
                <a:spcPct val="0"/>
              </a:spcBef>
              <a:spcAft>
                <a:spcPct val="0"/>
              </a:spcAft>
              <a:buClrTx/>
              <a:buSzTx/>
              <a:buNone/>
            </a:pP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③如果字符串</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1&lt;</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字符串</a:t>
            </a: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2</a:t>
            </a:r>
            <a:r>
              <a:rPr lang="zh-CN" altLang="en-US" dirty="0">
                <a:solidFill>
                  <a:schemeClr val="tx1"/>
                </a:solidFill>
                <a:latin typeface="宋体" panose="02010600030101010101" pitchFamily="2" charset="-122"/>
                <a:ea typeface="宋体" panose="02010600030101010101" pitchFamily="2" charset="-122"/>
                <a:cs typeface="Times New Roman" panose="02020603050405020304" pitchFamily="18" charset="0"/>
              </a:rPr>
              <a:t>，则函数值为一个负整数</a:t>
            </a:r>
            <a:r>
              <a:rPr lang="zh-CN" altLang="en-US"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a:t>
            </a:r>
            <a:endParaRPr lang="zh-CN" altLang="en-US" sz="1050" dirty="0">
              <a:solidFill>
                <a:schemeClr val="tx1"/>
              </a:solidFill>
            </a:endParaRPr>
          </a:p>
        </p:txBody>
      </p:sp>
    </p:spTree>
    <p:extLst>
      <p:ext uri="{BB962C8B-B14F-4D97-AF65-F5344CB8AC3E}">
        <p14:creationId xmlns:p14="http://schemas.microsoft.com/office/powerpoint/2010/main" val="19059141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6.3.7 </a:t>
            </a:r>
            <a:r>
              <a:rPr lang="zh-CN" altLang="zh-CN" b="1" dirty="0"/>
              <a:t>字符数组应用</a:t>
            </a:r>
            <a:r>
              <a:rPr lang="zh-CN" altLang="zh-CN" b="1" dirty="0" smtClean="0"/>
              <a:t>举例</a:t>
            </a:r>
            <a:endParaRPr lang="zh-CN" altLang="en-US" dirty="0"/>
          </a:p>
        </p:txBody>
      </p:sp>
      <p:sp>
        <p:nvSpPr>
          <p:cNvPr id="3" name="文本占位符 2"/>
          <p:cNvSpPr>
            <a:spLocks noGrp="1"/>
          </p:cNvSpPr>
          <p:nvPr>
            <p:ph type="body" idx="1"/>
          </p:nvPr>
        </p:nvSpPr>
        <p:spPr>
          <a:xfrm>
            <a:off x="539496" y="1375873"/>
            <a:ext cx="4783002" cy="4955916"/>
          </a:xfrm>
        </p:spPr>
        <p:txBody>
          <a:bodyPr>
            <a:normAutofit fontScale="55000" lnSpcReduction="20000"/>
          </a:bodyPr>
          <a:lstStyle/>
          <a:p>
            <a:pPr marL="0" indent="0">
              <a:buNone/>
            </a:pPr>
            <a:r>
              <a:rPr lang="zh-CN" altLang="zh-CN" b="1" dirty="0" smtClean="0"/>
              <a:t>例</a:t>
            </a:r>
            <a:r>
              <a:rPr lang="en-US" altLang="zh-CN" b="1" dirty="0"/>
              <a:t>6.10</a:t>
            </a:r>
            <a:r>
              <a:rPr lang="en-US" altLang="zh-CN" dirty="0"/>
              <a:t> </a:t>
            </a:r>
            <a:r>
              <a:rPr lang="zh-CN" altLang="zh-CN" dirty="0"/>
              <a:t>凯撒密码。为了防止信息被别人轻易窃取，需要把电码明文通过加密方式变换成为密文。输入一个以回车符为结束标志的字符串</a:t>
            </a:r>
            <a:r>
              <a:rPr lang="en-US" altLang="zh-CN" dirty="0"/>
              <a:t>(</a:t>
            </a:r>
            <a:r>
              <a:rPr lang="zh-CN" altLang="zh-CN" dirty="0"/>
              <a:t>少于</a:t>
            </a:r>
            <a:r>
              <a:rPr lang="en-US" altLang="zh-CN" dirty="0"/>
              <a:t>80</a:t>
            </a:r>
            <a:r>
              <a:rPr lang="zh-CN" altLang="zh-CN" dirty="0"/>
              <a:t>个字符</a:t>
            </a:r>
            <a:r>
              <a:rPr lang="en-US" altLang="zh-CN" dirty="0"/>
              <a:t>)</a:t>
            </a:r>
            <a:r>
              <a:rPr lang="zh-CN" altLang="zh-CN" dirty="0"/>
              <a:t>，再输入一个正整数</a:t>
            </a:r>
            <a:r>
              <a:rPr lang="en-US" altLang="zh-CN" dirty="0"/>
              <a:t>offset</a:t>
            </a:r>
            <a:r>
              <a:rPr lang="zh-CN" altLang="zh-CN" dirty="0"/>
              <a:t>，用凯撒密码将其加密后输出。凯撒密码是一种简单的替换加密技术，将明文中的所有字母都在字母表上向后偏移</a:t>
            </a:r>
            <a:r>
              <a:rPr lang="en-US" altLang="zh-CN" dirty="0"/>
              <a:t>offset</a:t>
            </a:r>
            <a:r>
              <a:rPr lang="zh-CN" altLang="zh-CN" dirty="0"/>
              <a:t>位后被替换成密文。例如，当偏移量</a:t>
            </a:r>
            <a:r>
              <a:rPr lang="en-US" altLang="zh-CN" dirty="0"/>
              <a:t>offset</a:t>
            </a:r>
            <a:r>
              <a:rPr lang="zh-CN" altLang="zh-CN" dirty="0"/>
              <a:t>是</a:t>
            </a:r>
            <a:r>
              <a:rPr lang="en-US" altLang="zh-CN" dirty="0"/>
              <a:t>2</a:t>
            </a:r>
            <a:r>
              <a:rPr lang="zh-CN" altLang="zh-CN" dirty="0"/>
              <a:t>时，表示所有的字母被向后移动</a:t>
            </a:r>
            <a:r>
              <a:rPr lang="en-US" altLang="zh-CN" dirty="0"/>
              <a:t>2</a:t>
            </a:r>
            <a:r>
              <a:rPr lang="zh-CN" altLang="zh-CN" dirty="0"/>
              <a:t>位后的字母替换，即所有的字母</a:t>
            </a:r>
            <a:r>
              <a:rPr lang="en-US" altLang="zh-CN" dirty="0"/>
              <a:t>A</a:t>
            </a:r>
            <a:r>
              <a:rPr lang="zh-CN" altLang="zh-CN" dirty="0"/>
              <a:t>将被替换成</a:t>
            </a:r>
            <a:r>
              <a:rPr lang="en-US" altLang="zh-CN" dirty="0"/>
              <a:t>C</a:t>
            </a:r>
            <a:r>
              <a:rPr lang="zh-CN" altLang="zh-CN" dirty="0"/>
              <a:t>，字母</a:t>
            </a:r>
            <a:r>
              <a:rPr lang="en-US" altLang="zh-CN" dirty="0"/>
              <a:t>B</a:t>
            </a:r>
            <a:r>
              <a:rPr lang="zh-CN" altLang="zh-CN" dirty="0"/>
              <a:t>将变为</a:t>
            </a:r>
            <a:r>
              <a:rPr lang="en-US" altLang="zh-CN" dirty="0"/>
              <a:t>D……</a:t>
            </a:r>
            <a:r>
              <a:rPr lang="zh-CN" altLang="zh-CN" dirty="0"/>
              <a:t>字母</a:t>
            </a:r>
            <a:r>
              <a:rPr lang="en-US" altLang="zh-CN" dirty="0"/>
              <a:t>X</a:t>
            </a:r>
            <a:r>
              <a:rPr lang="zh-CN" altLang="zh-CN" dirty="0"/>
              <a:t>变成</a:t>
            </a:r>
            <a:r>
              <a:rPr lang="en-US" altLang="zh-CN" dirty="0"/>
              <a:t>Z</a:t>
            </a:r>
            <a:r>
              <a:rPr lang="zh-CN" altLang="zh-CN" dirty="0"/>
              <a:t>，字母</a:t>
            </a:r>
            <a:r>
              <a:rPr lang="en-US" altLang="zh-CN" dirty="0"/>
              <a:t>Y</a:t>
            </a:r>
            <a:r>
              <a:rPr lang="zh-CN" altLang="zh-CN" dirty="0"/>
              <a:t>则变为</a:t>
            </a:r>
            <a:r>
              <a:rPr lang="en-US" altLang="zh-CN" dirty="0"/>
              <a:t>A</a:t>
            </a:r>
            <a:r>
              <a:rPr lang="zh-CN" altLang="zh-CN" dirty="0"/>
              <a:t>，字母</a:t>
            </a:r>
            <a:r>
              <a:rPr lang="en-US" altLang="zh-CN" dirty="0"/>
              <a:t>Z</a:t>
            </a:r>
            <a:r>
              <a:rPr lang="zh-CN" altLang="zh-CN" dirty="0"/>
              <a:t>变为</a:t>
            </a:r>
            <a:r>
              <a:rPr lang="en-US" altLang="zh-CN" dirty="0"/>
              <a:t>B</a:t>
            </a:r>
            <a:r>
              <a:rPr lang="zh-CN" altLang="zh-CN" dirty="0"/>
              <a:t>。</a:t>
            </a:r>
          </a:p>
          <a:p>
            <a:pPr marL="85725" indent="-85725"/>
            <a:r>
              <a:rPr lang="zh-CN" altLang="zh-CN" dirty="0"/>
              <a:t>由于字符串少于</a:t>
            </a:r>
            <a:r>
              <a:rPr lang="en-US" altLang="zh-CN" dirty="0"/>
              <a:t>80</a:t>
            </a:r>
            <a:r>
              <a:rPr lang="zh-CN" altLang="zh-CN" dirty="0"/>
              <a:t>个字符，数组长度就取其上限</a:t>
            </a:r>
            <a:r>
              <a:rPr lang="en-US" altLang="zh-CN" dirty="0"/>
              <a:t>80</a:t>
            </a:r>
            <a:r>
              <a:rPr lang="zh-CN" altLang="zh-CN" dirty="0"/>
              <a:t>，以回车符‘</a:t>
            </a:r>
            <a:r>
              <a:rPr lang="en-US" altLang="zh-CN" dirty="0"/>
              <a:t>\n’</a:t>
            </a:r>
            <a:r>
              <a:rPr lang="zh-CN" altLang="zh-CN" dirty="0"/>
              <a:t>作为输入结束符。</a:t>
            </a:r>
          </a:p>
          <a:p>
            <a:pPr marL="85725" indent="-85725"/>
            <a:r>
              <a:rPr lang="zh-CN" altLang="zh-CN" dirty="0"/>
              <a:t>源程序</a:t>
            </a:r>
          </a:p>
          <a:p>
            <a:pPr marL="0" indent="0">
              <a:buNone/>
            </a:pPr>
            <a:r>
              <a:rPr lang="en-US" altLang="zh-CN" dirty="0" smtClean="0"/>
              <a:t>/*</a:t>
            </a:r>
            <a:r>
              <a:rPr lang="zh-CN" altLang="zh-CN" dirty="0"/>
              <a:t>凯撒密码加密一向后偏移</a:t>
            </a:r>
            <a:r>
              <a:rPr lang="en-US" altLang="zh-CN" dirty="0"/>
              <a:t>*/</a:t>
            </a:r>
            <a:endParaRPr lang="zh-CN" altLang="zh-CN" dirty="0"/>
          </a:p>
          <a:p>
            <a:pPr marL="0" indent="0">
              <a:buNone/>
            </a:pPr>
            <a:r>
              <a:rPr lang="en-US" altLang="zh-CN" dirty="0" smtClean="0"/>
              <a:t>#</a:t>
            </a:r>
            <a:r>
              <a:rPr lang="en-US" altLang="zh-CN" dirty="0"/>
              <a:t>include&lt;stdio.h&gt;</a:t>
            </a:r>
            <a:endParaRPr lang="zh-CN" altLang="zh-CN" dirty="0"/>
          </a:p>
          <a:p>
            <a:pPr marL="0" indent="0">
              <a:buNone/>
            </a:pPr>
            <a:r>
              <a:rPr lang="en-US" altLang="zh-CN" dirty="0" smtClean="0"/>
              <a:t>#</a:t>
            </a:r>
            <a:r>
              <a:rPr lang="en-US" altLang="zh-CN" dirty="0"/>
              <a:t>define MAXLINE 80    </a:t>
            </a:r>
            <a:r>
              <a:rPr lang="en-US" altLang="zh-CN" dirty="0" smtClean="0"/>
              <a:t>      </a:t>
            </a:r>
            <a:r>
              <a:rPr lang="en-US" altLang="zh-CN" dirty="0"/>
              <a:t>/*</a:t>
            </a:r>
            <a:r>
              <a:rPr lang="zh-CN" altLang="zh-CN" dirty="0"/>
              <a:t>定义符号常量</a:t>
            </a:r>
            <a:r>
              <a:rPr lang="en-US" altLang="zh-CN" dirty="0"/>
              <a:t>MAXLINE*/</a:t>
            </a:r>
            <a:endParaRPr lang="zh-CN" altLang="zh-CN" dirty="0"/>
          </a:p>
          <a:p>
            <a:pPr marL="0" indent="0">
              <a:buNone/>
            </a:pPr>
            <a:r>
              <a:rPr lang="en-US" altLang="zh-CN" dirty="0" smtClean="0"/>
              <a:t>#</a:t>
            </a:r>
            <a:r>
              <a:rPr lang="en-US" altLang="zh-CN" dirty="0"/>
              <a:t>define M 26           /*</a:t>
            </a:r>
            <a:r>
              <a:rPr lang="zh-CN" altLang="zh-CN" dirty="0"/>
              <a:t>定义符号常量</a:t>
            </a:r>
            <a:r>
              <a:rPr lang="en-US" altLang="zh-CN" dirty="0"/>
              <a:t>M</a:t>
            </a:r>
            <a:r>
              <a:rPr lang="zh-CN" altLang="zh-CN" dirty="0"/>
              <a:t>，表示字母表中大写或者小写字母的数量</a:t>
            </a:r>
            <a:r>
              <a:rPr lang="en-US" altLang="zh-CN" dirty="0"/>
              <a:t>26</a:t>
            </a:r>
            <a:r>
              <a:rPr lang="en-US" altLang="zh-CN" dirty="0" smtClean="0"/>
              <a:t>*/</a:t>
            </a:r>
            <a:endParaRPr lang="zh-CN" altLang="zh-CN" dirty="0"/>
          </a:p>
        </p:txBody>
      </p:sp>
      <p:sp>
        <p:nvSpPr>
          <p:cNvPr id="4" name="文本占位符 2"/>
          <p:cNvSpPr txBox="1">
            <a:spLocks/>
          </p:cNvSpPr>
          <p:nvPr/>
        </p:nvSpPr>
        <p:spPr>
          <a:xfrm>
            <a:off x="6273186" y="1312613"/>
            <a:ext cx="5314379" cy="5019176"/>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None/>
            </a:pPr>
            <a:r>
              <a:rPr lang="en-US" altLang="zh-CN" sz="1600" dirty="0" smtClean="0"/>
              <a:t>main</a:t>
            </a:r>
            <a:r>
              <a:rPr lang="en-US" altLang="zh-CN" sz="1600" dirty="0"/>
              <a:t>()</a:t>
            </a:r>
            <a:endParaRPr lang="zh-CN" altLang="zh-CN" sz="1600" dirty="0"/>
          </a:p>
          <a:p>
            <a:pPr marL="0" indent="0">
              <a:buNone/>
            </a:pPr>
            <a:r>
              <a:rPr lang="en-US" altLang="zh-CN" sz="1600" dirty="0" smtClean="0"/>
              <a:t>{</a:t>
            </a:r>
            <a:endParaRPr lang="zh-CN" altLang="zh-CN" sz="1600" dirty="0"/>
          </a:p>
          <a:p>
            <a:pPr marL="0" indent="0">
              <a:buNone/>
            </a:pPr>
            <a:r>
              <a:rPr lang="en-US" altLang="zh-CN" sz="1600" dirty="0" smtClean="0"/>
              <a:t> </a:t>
            </a:r>
            <a:r>
              <a:rPr lang="en-US" altLang="zh-CN" sz="1600" dirty="0" err="1" smtClean="0"/>
              <a:t>int</a:t>
            </a:r>
            <a:r>
              <a:rPr lang="en-US" altLang="zh-CN" sz="1600" dirty="0" smtClean="0"/>
              <a:t> </a:t>
            </a:r>
            <a:r>
              <a:rPr lang="en-US" altLang="zh-CN" sz="1600" dirty="0"/>
              <a:t>i,0ffset;</a:t>
            </a:r>
            <a:endParaRPr lang="zh-CN" altLang="zh-CN" sz="1600" dirty="0"/>
          </a:p>
          <a:p>
            <a:pPr marL="0" indent="0">
              <a:buNone/>
            </a:pPr>
            <a:r>
              <a:rPr lang="en-US" altLang="zh-CN" sz="1600" dirty="0" smtClean="0"/>
              <a:t> char </a:t>
            </a:r>
            <a:r>
              <a:rPr lang="en-US" altLang="zh-CN" sz="1600" dirty="0" err="1"/>
              <a:t>str</a:t>
            </a:r>
            <a:r>
              <a:rPr lang="en-US" altLang="zh-CN" sz="1600" dirty="0"/>
              <a:t>[MAXLINE</a:t>
            </a:r>
            <a:r>
              <a:rPr lang="en-US" altLang="zh-CN" sz="1600" dirty="0" smtClean="0"/>
              <a:t>];</a:t>
            </a:r>
          </a:p>
          <a:p>
            <a:pPr marL="0" indent="0">
              <a:buNone/>
            </a:pPr>
            <a:r>
              <a:rPr lang="en-US" altLang="zh-CN" sz="1600" dirty="0" smtClean="0"/>
              <a:t> /*</a:t>
            </a:r>
            <a:r>
              <a:rPr lang="zh-CN" altLang="zh-CN" sz="1600" dirty="0"/>
              <a:t>输人字符串</a:t>
            </a:r>
            <a:r>
              <a:rPr lang="en-US" altLang="zh-CN" sz="1600" dirty="0"/>
              <a:t>*/</a:t>
            </a:r>
            <a:endParaRPr lang="zh-CN" altLang="zh-CN" sz="1600" dirty="0"/>
          </a:p>
          <a:p>
            <a:pPr marL="0" indent="0">
              <a:buNone/>
            </a:pPr>
            <a:r>
              <a:rPr lang="en-US" altLang="zh-CN" sz="1600" dirty="0" smtClean="0"/>
              <a:t> </a:t>
            </a:r>
            <a:r>
              <a:rPr lang="en-US" altLang="zh-CN" sz="1600" dirty="0" err="1" smtClean="0"/>
              <a:t>printf</a:t>
            </a:r>
            <a:r>
              <a:rPr lang="en-US" altLang="zh-CN" sz="1600" dirty="0"/>
              <a:t>("Enter a string</a:t>
            </a:r>
            <a:r>
              <a:rPr lang="zh-CN" altLang="zh-CN" sz="1600" dirty="0"/>
              <a:t>：</a:t>
            </a:r>
            <a:r>
              <a:rPr lang="en-US" altLang="zh-CN" sz="1600" dirty="0"/>
              <a:t>");</a:t>
            </a:r>
            <a:endParaRPr lang="zh-CN" altLang="zh-CN" sz="1600" dirty="0"/>
          </a:p>
          <a:p>
            <a:pPr marL="0" indent="0">
              <a:buNone/>
            </a:pPr>
            <a:r>
              <a:rPr lang="en-US" altLang="zh-CN" sz="1600" dirty="0" smtClean="0"/>
              <a:t> </a:t>
            </a:r>
            <a:r>
              <a:rPr lang="en-US" altLang="zh-CN" sz="1600" dirty="0" err="1" smtClean="0"/>
              <a:t>i</a:t>
            </a:r>
            <a:r>
              <a:rPr lang="en-US" altLang="zh-CN" sz="1600" dirty="0" smtClean="0"/>
              <a:t>=O</a:t>
            </a:r>
            <a:r>
              <a:rPr lang="en-US" altLang="zh-CN" sz="1600" dirty="0"/>
              <a:t>;</a:t>
            </a:r>
            <a:endParaRPr lang="zh-CN" altLang="zh-CN" sz="1600" dirty="0"/>
          </a:p>
          <a:p>
            <a:pPr marL="0" indent="0">
              <a:buNone/>
            </a:pPr>
            <a:r>
              <a:rPr lang="en-US" altLang="zh-CN" sz="1600" dirty="0" smtClean="0"/>
              <a:t> while</a:t>
            </a:r>
            <a:r>
              <a:rPr lang="en-US" altLang="zh-CN" sz="1600" dirty="0"/>
              <a:t>((</a:t>
            </a:r>
            <a:r>
              <a:rPr lang="en-US" altLang="zh-CN" sz="1600" dirty="0" err="1"/>
              <a:t>str</a:t>
            </a:r>
            <a:r>
              <a:rPr lang="en-US" altLang="zh-CN" sz="1600" dirty="0"/>
              <a:t>[</a:t>
            </a:r>
            <a:r>
              <a:rPr lang="en-US" altLang="zh-CN" sz="1600" dirty="0" err="1"/>
              <a:t>i</a:t>
            </a:r>
            <a:r>
              <a:rPr lang="en-US" altLang="zh-CN" sz="1600" dirty="0"/>
              <a:t>]=</a:t>
            </a:r>
            <a:r>
              <a:rPr lang="en-US" altLang="zh-CN" sz="1600" dirty="0" err="1"/>
              <a:t>getchar</a:t>
            </a:r>
            <a:r>
              <a:rPr lang="en-US" altLang="zh-CN" sz="1600" dirty="0"/>
              <a:t>())!=´\n´)</a:t>
            </a:r>
            <a:endParaRPr lang="zh-CN" altLang="zh-CN" sz="1600" dirty="0"/>
          </a:p>
          <a:p>
            <a:pPr marL="0" indent="0">
              <a:buNone/>
            </a:pPr>
            <a:r>
              <a:rPr lang="en-US" altLang="zh-CN" sz="1600" dirty="0"/>
              <a:t>   </a:t>
            </a:r>
            <a:r>
              <a:rPr lang="en-US" altLang="zh-CN" sz="1600" dirty="0" smtClean="0"/>
              <a:t>  </a:t>
            </a:r>
            <a:r>
              <a:rPr lang="en-US" altLang="zh-CN" sz="1600" dirty="0" err="1" smtClean="0"/>
              <a:t>i</a:t>
            </a:r>
            <a:r>
              <a:rPr lang="en-US" altLang="zh-CN" sz="1600" dirty="0"/>
              <a:t>++;</a:t>
            </a:r>
            <a:endParaRPr lang="zh-CN" altLang="zh-CN" sz="1600" dirty="0"/>
          </a:p>
          <a:p>
            <a:pPr marL="0" indent="0">
              <a:buNone/>
            </a:pPr>
            <a:r>
              <a:rPr lang="en-US" altLang="zh-CN" sz="1600" dirty="0" smtClean="0"/>
              <a:t> </a:t>
            </a:r>
            <a:r>
              <a:rPr lang="en-US" altLang="zh-CN" sz="1600" dirty="0" err="1" smtClean="0"/>
              <a:t>str</a:t>
            </a:r>
            <a:r>
              <a:rPr lang="en-US" altLang="zh-CN" sz="1600" dirty="0" smtClean="0"/>
              <a:t>[</a:t>
            </a:r>
            <a:r>
              <a:rPr lang="en-US" altLang="zh-CN" sz="1600" dirty="0" err="1" smtClean="0"/>
              <a:t>i</a:t>
            </a:r>
            <a:r>
              <a:rPr lang="en-US" altLang="zh-CN" sz="1600" dirty="0"/>
              <a:t>]=´\0´;</a:t>
            </a:r>
            <a:endParaRPr lang="zh-CN" altLang="zh-CN" sz="1600" dirty="0"/>
          </a:p>
          <a:p>
            <a:pPr marL="0" indent="0">
              <a:buNone/>
            </a:pPr>
            <a:r>
              <a:rPr lang="en-US" altLang="zh-CN" sz="1600" dirty="0" smtClean="0"/>
              <a:t> /*</a:t>
            </a:r>
            <a:r>
              <a:rPr lang="zh-CN" altLang="zh-CN" sz="1600" dirty="0"/>
              <a:t>输入偏移量</a:t>
            </a:r>
            <a:r>
              <a:rPr lang="en-US" altLang="zh-CN" sz="1600" dirty="0"/>
              <a:t>*/</a:t>
            </a:r>
            <a:endParaRPr lang="zh-CN" altLang="zh-CN" sz="1600" dirty="0"/>
          </a:p>
          <a:p>
            <a:pPr marL="0" indent="0">
              <a:buNone/>
            </a:pPr>
            <a:r>
              <a:rPr lang="en-US" altLang="zh-CN" sz="1600" dirty="0" smtClean="0"/>
              <a:t> </a:t>
            </a:r>
            <a:r>
              <a:rPr lang="en-US" altLang="zh-CN" sz="1600" dirty="0" err="1" smtClean="0"/>
              <a:t>printf</a:t>
            </a:r>
            <a:r>
              <a:rPr lang="en-US" altLang="zh-CN" sz="1600" dirty="0"/>
              <a:t>("Enter offset</a:t>
            </a:r>
            <a:r>
              <a:rPr lang="zh-CN" altLang="zh-CN" sz="1600" dirty="0"/>
              <a:t>：</a:t>
            </a:r>
            <a:r>
              <a:rPr lang="en-US" altLang="zh-CN" sz="1600" dirty="0"/>
              <a:t>");</a:t>
            </a:r>
            <a:endParaRPr lang="zh-CN" altLang="zh-CN" sz="1600" dirty="0"/>
          </a:p>
          <a:p>
            <a:pPr marL="0" indent="0">
              <a:buNone/>
            </a:pPr>
            <a:r>
              <a:rPr lang="en-US" altLang="zh-CN" sz="1600" dirty="0" smtClean="0"/>
              <a:t> </a:t>
            </a:r>
            <a:r>
              <a:rPr lang="en-US" altLang="zh-CN" sz="1600" dirty="0" err="1" smtClean="0"/>
              <a:t>scanf</a:t>
            </a:r>
            <a:r>
              <a:rPr lang="en-US" altLang="zh-CN" sz="1600" dirty="0"/>
              <a:t>("%</a:t>
            </a:r>
            <a:r>
              <a:rPr lang="en-US" altLang="zh-CN" sz="1600" dirty="0" err="1"/>
              <a:t>d",&amp;offset</a:t>
            </a:r>
            <a:r>
              <a:rPr lang="en-US" altLang="zh-CN" sz="1600" dirty="0"/>
              <a:t>);</a:t>
            </a:r>
            <a:endParaRPr lang="zh-CN" altLang="zh-CN" sz="1600" dirty="0"/>
          </a:p>
          <a:p>
            <a:pPr marL="0" indent="0">
              <a:buNone/>
            </a:pPr>
            <a:r>
              <a:rPr lang="en-US" altLang="zh-CN" sz="1600" dirty="0" smtClean="0"/>
              <a:t> if(offset</a:t>
            </a:r>
            <a:r>
              <a:rPr lang="en-US" altLang="zh-CN" sz="1600" dirty="0"/>
              <a:t>&gt;=M)      </a:t>
            </a:r>
            <a:r>
              <a:rPr lang="en-US" altLang="zh-CN" sz="1600" dirty="0" smtClean="0"/>
              <a:t>       </a:t>
            </a:r>
            <a:r>
              <a:rPr lang="en-US" altLang="zh-CN" sz="1600" dirty="0"/>
              <a:t>/*</a:t>
            </a:r>
            <a:r>
              <a:rPr lang="zh-CN" altLang="zh-CN" sz="1600" dirty="0"/>
              <a:t>如果</a:t>
            </a:r>
            <a:r>
              <a:rPr lang="en-US" altLang="zh-CN" sz="1600" dirty="0"/>
              <a:t>Offset</a:t>
            </a:r>
            <a:r>
              <a:rPr lang="zh-CN" altLang="zh-CN" sz="1600" dirty="0"/>
              <a:t>大于等于</a:t>
            </a:r>
            <a:r>
              <a:rPr lang="en-US" altLang="zh-CN" sz="1600" dirty="0"/>
              <a:t>26*/</a:t>
            </a:r>
            <a:endParaRPr lang="zh-CN" altLang="zh-CN" sz="1600" dirty="0"/>
          </a:p>
          <a:p>
            <a:pPr marL="0" indent="0">
              <a:buNone/>
            </a:pPr>
            <a:r>
              <a:rPr lang="en-US" altLang="zh-CN" sz="1600" dirty="0"/>
              <a:t>     offset=</a:t>
            </a:r>
            <a:r>
              <a:rPr lang="en-US" altLang="zh-CN" sz="1600" dirty="0" err="1"/>
              <a:t>offset%M</a:t>
            </a:r>
            <a:r>
              <a:rPr lang="en-US" altLang="zh-CN" sz="1600" dirty="0"/>
              <a:t>;   </a:t>
            </a:r>
            <a:endParaRPr lang="zh-CN" altLang="zh-CN" sz="1600" dirty="0"/>
          </a:p>
        </p:txBody>
      </p:sp>
    </p:spTree>
    <p:extLst>
      <p:ext uri="{BB962C8B-B14F-4D97-AF65-F5344CB8AC3E}">
        <p14:creationId xmlns:p14="http://schemas.microsoft.com/office/powerpoint/2010/main" val="11359487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6.3.7 </a:t>
            </a:r>
            <a:r>
              <a:rPr lang="zh-CN" altLang="zh-CN" b="1" dirty="0"/>
              <a:t>字符数组应用</a:t>
            </a:r>
            <a:r>
              <a:rPr lang="zh-CN" altLang="zh-CN" b="1" dirty="0" smtClean="0"/>
              <a:t>举例</a:t>
            </a:r>
            <a:endParaRPr lang="zh-CN" altLang="en-US" dirty="0"/>
          </a:p>
        </p:txBody>
      </p:sp>
      <p:sp>
        <p:nvSpPr>
          <p:cNvPr id="3" name="文本占位符 2"/>
          <p:cNvSpPr>
            <a:spLocks noGrp="1"/>
          </p:cNvSpPr>
          <p:nvPr>
            <p:ph type="body" idx="1"/>
          </p:nvPr>
        </p:nvSpPr>
        <p:spPr>
          <a:xfrm>
            <a:off x="539496" y="1375873"/>
            <a:ext cx="4783002" cy="4955916"/>
          </a:xfrm>
        </p:spPr>
        <p:txBody>
          <a:bodyPr>
            <a:normAutofit fontScale="40000" lnSpcReduction="20000"/>
          </a:bodyPr>
          <a:lstStyle/>
          <a:p>
            <a:pPr marL="0" indent="0">
              <a:buNone/>
            </a:pPr>
            <a:r>
              <a:rPr lang="en-US" altLang="zh-CN" dirty="0"/>
              <a:t>/*</a:t>
            </a:r>
            <a:r>
              <a:rPr lang="zh-CN" altLang="en-US" dirty="0"/>
              <a:t>加密*</a:t>
            </a:r>
            <a:r>
              <a:rPr lang="en-US" altLang="zh-CN" dirty="0"/>
              <a:t>/</a:t>
            </a:r>
            <a:endParaRPr lang="zh-CN" altLang="en-US" dirty="0"/>
          </a:p>
          <a:p>
            <a:pPr marL="0" indent="0">
              <a:buNone/>
            </a:pPr>
            <a:r>
              <a:rPr lang="en-US" altLang="zh-CN" dirty="0"/>
              <a:t>for(</a:t>
            </a:r>
            <a:r>
              <a:rPr lang="en-US" altLang="zh-CN" dirty="0" err="1"/>
              <a:t>i</a:t>
            </a:r>
            <a:r>
              <a:rPr lang="en-US" altLang="zh-CN" dirty="0"/>
              <a:t>=0;str[</a:t>
            </a:r>
            <a:r>
              <a:rPr lang="en-US" altLang="zh-CN" dirty="0" err="1"/>
              <a:t>i</a:t>
            </a:r>
            <a:r>
              <a:rPr lang="en-US" altLang="zh-CN" dirty="0"/>
              <a:t>]!= ´\0´;i++)</a:t>
            </a:r>
          </a:p>
          <a:p>
            <a:pPr marL="0" indent="0">
              <a:buNone/>
            </a:pPr>
            <a:r>
              <a:rPr lang="en-US" altLang="zh-CN" dirty="0" smtClean="0"/>
              <a:t>  if</a:t>
            </a:r>
            <a:r>
              <a:rPr lang="en-US" altLang="zh-CN" dirty="0"/>
              <a:t>((</a:t>
            </a:r>
            <a:r>
              <a:rPr lang="en-US" altLang="zh-CN" dirty="0" err="1"/>
              <a:t>str</a:t>
            </a:r>
            <a:r>
              <a:rPr lang="en-US" altLang="zh-CN" dirty="0"/>
              <a:t>[</a:t>
            </a:r>
            <a:r>
              <a:rPr lang="en-US" altLang="zh-CN" dirty="0" err="1"/>
              <a:t>i</a:t>
            </a:r>
            <a:r>
              <a:rPr lang="en-US" altLang="zh-CN" dirty="0"/>
              <a:t>]- ´</a:t>
            </a:r>
            <a:r>
              <a:rPr lang="en-US" altLang="zh-CN" dirty="0" err="1"/>
              <a:t>A´+offset</a:t>
            </a:r>
            <a:r>
              <a:rPr lang="en-US" altLang="zh-CN" dirty="0"/>
              <a:t>)&lt;M) {</a:t>
            </a:r>
          </a:p>
          <a:p>
            <a:pPr marL="0" indent="0">
              <a:buNone/>
            </a:pPr>
            <a:r>
              <a:rPr lang="en-US" altLang="zh-CN" dirty="0" smtClean="0"/>
              <a:t>     </a:t>
            </a:r>
            <a:r>
              <a:rPr lang="en-US" altLang="zh-CN" dirty="0" err="1" smtClean="0"/>
              <a:t>str</a:t>
            </a:r>
            <a:r>
              <a:rPr lang="en-US" altLang="zh-CN" dirty="0" smtClean="0"/>
              <a:t>[</a:t>
            </a:r>
            <a:r>
              <a:rPr lang="en-US" altLang="zh-CN" dirty="0" err="1" smtClean="0"/>
              <a:t>i</a:t>
            </a:r>
            <a:r>
              <a:rPr lang="en-US" altLang="zh-CN" dirty="0"/>
              <a:t>]=</a:t>
            </a:r>
            <a:r>
              <a:rPr lang="en-US" altLang="zh-CN" dirty="0" err="1"/>
              <a:t>str</a:t>
            </a:r>
            <a:r>
              <a:rPr lang="en-US" altLang="zh-CN" dirty="0"/>
              <a:t>[</a:t>
            </a:r>
            <a:r>
              <a:rPr lang="en-US" altLang="zh-CN" dirty="0" err="1"/>
              <a:t>i</a:t>
            </a:r>
            <a:r>
              <a:rPr lang="en-US" altLang="zh-CN" dirty="0"/>
              <a:t>]+offset;</a:t>
            </a:r>
          </a:p>
          <a:p>
            <a:pPr marL="0" indent="0">
              <a:buNone/>
            </a:pPr>
            <a:r>
              <a:rPr lang="en-US" altLang="zh-CN" dirty="0" smtClean="0"/>
              <a:t>     }</a:t>
            </a:r>
            <a:endParaRPr lang="en-US" altLang="zh-CN" dirty="0"/>
          </a:p>
          <a:p>
            <a:pPr marL="0" indent="0">
              <a:buNone/>
            </a:pPr>
            <a:r>
              <a:rPr lang="en-US" altLang="zh-CN" dirty="0" smtClean="0"/>
              <a:t>   else </a:t>
            </a:r>
            <a:r>
              <a:rPr lang="en-US" altLang="zh-CN" dirty="0"/>
              <a:t>{                                   /*</a:t>
            </a:r>
            <a:r>
              <a:rPr lang="zh-CN" altLang="en-US" dirty="0"/>
              <a:t>如果向后越界*</a:t>
            </a:r>
            <a:r>
              <a:rPr lang="en-US" altLang="zh-CN" dirty="0"/>
              <a:t>/</a:t>
            </a:r>
            <a:endParaRPr lang="zh-CN" altLang="en-US" dirty="0"/>
          </a:p>
          <a:p>
            <a:pPr marL="0" indent="0">
              <a:buNone/>
            </a:pPr>
            <a:r>
              <a:rPr lang="en-US" altLang="zh-CN" dirty="0" smtClean="0"/>
              <a:t>     </a:t>
            </a:r>
            <a:r>
              <a:rPr lang="en-US" altLang="zh-CN" dirty="0" err="1" smtClean="0"/>
              <a:t>str</a:t>
            </a:r>
            <a:r>
              <a:rPr lang="en-US" altLang="zh-CN" dirty="0" smtClean="0"/>
              <a:t>[</a:t>
            </a:r>
            <a:r>
              <a:rPr lang="en-US" altLang="zh-CN" dirty="0" err="1" smtClean="0"/>
              <a:t>i</a:t>
            </a:r>
            <a:r>
              <a:rPr lang="en-US" altLang="zh-CN" dirty="0"/>
              <a:t>]=</a:t>
            </a:r>
            <a:r>
              <a:rPr lang="en-US" altLang="zh-CN" dirty="0" err="1"/>
              <a:t>str</a:t>
            </a:r>
            <a:r>
              <a:rPr lang="en-US" altLang="zh-CN" dirty="0"/>
              <a:t>[</a:t>
            </a:r>
            <a:r>
              <a:rPr lang="en-US" altLang="zh-CN" dirty="0" err="1"/>
              <a:t>i</a:t>
            </a:r>
            <a:r>
              <a:rPr lang="en-US" altLang="zh-CN" dirty="0"/>
              <a:t>]-(M-offset);            /*</a:t>
            </a:r>
            <a:r>
              <a:rPr lang="zh-CN" altLang="en-US" dirty="0"/>
              <a:t>循环移位*</a:t>
            </a:r>
            <a:r>
              <a:rPr lang="en-US" altLang="zh-CN" dirty="0"/>
              <a:t>/</a:t>
            </a:r>
            <a:endParaRPr lang="zh-CN" altLang="en-US" dirty="0"/>
          </a:p>
          <a:p>
            <a:pPr marL="0" indent="0">
              <a:buNone/>
            </a:pPr>
            <a:r>
              <a:rPr lang="en-US" altLang="zh-CN" dirty="0" smtClean="0"/>
              <a:t>    }</a:t>
            </a:r>
            <a:endParaRPr lang="zh-CN" altLang="en-US" dirty="0"/>
          </a:p>
          <a:p>
            <a:pPr marL="0" indent="0">
              <a:buNone/>
            </a:pPr>
            <a:r>
              <a:rPr lang="en-US" altLang="zh-CN" dirty="0" smtClean="0"/>
              <a:t>    else </a:t>
            </a:r>
            <a:r>
              <a:rPr lang="en-US" altLang="zh-CN" dirty="0"/>
              <a:t>if(</a:t>
            </a:r>
            <a:r>
              <a:rPr lang="en-US" altLang="zh-CN" dirty="0" err="1"/>
              <a:t>str</a:t>
            </a:r>
            <a:r>
              <a:rPr lang="en-US" altLang="zh-CN" dirty="0"/>
              <a:t>[</a:t>
            </a:r>
            <a:r>
              <a:rPr lang="en-US" altLang="zh-CN" dirty="0" err="1"/>
              <a:t>i</a:t>
            </a:r>
            <a:r>
              <a:rPr lang="en-US" altLang="zh-CN" dirty="0"/>
              <a:t>]&gt;= ´a´ &amp;&amp; </a:t>
            </a:r>
            <a:r>
              <a:rPr lang="en-US" altLang="zh-CN" dirty="0" err="1"/>
              <a:t>str</a:t>
            </a:r>
            <a:r>
              <a:rPr lang="en-US" altLang="zh-CN" dirty="0"/>
              <a:t>[</a:t>
            </a:r>
            <a:r>
              <a:rPr lang="en-US" altLang="zh-CN" dirty="0" err="1"/>
              <a:t>i</a:t>
            </a:r>
            <a:r>
              <a:rPr lang="en-US" altLang="zh-CN" dirty="0"/>
              <a:t>]&lt;= ´z´){</a:t>
            </a:r>
          </a:p>
          <a:p>
            <a:pPr marL="0" indent="0">
              <a:buNone/>
            </a:pPr>
            <a:r>
              <a:rPr lang="en-US" altLang="zh-CN" dirty="0"/>
              <a:t>         if((</a:t>
            </a:r>
            <a:r>
              <a:rPr lang="en-US" altLang="zh-CN" dirty="0" err="1"/>
              <a:t>str</a:t>
            </a:r>
            <a:r>
              <a:rPr lang="en-US" altLang="zh-CN" dirty="0"/>
              <a:t>[</a:t>
            </a:r>
            <a:r>
              <a:rPr lang="en-US" altLang="zh-CN" dirty="0" err="1"/>
              <a:t>i</a:t>
            </a:r>
            <a:r>
              <a:rPr lang="en-US" altLang="zh-CN" dirty="0"/>
              <a:t>]- ´</a:t>
            </a:r>
            <a:r>
              <a:rPr lang="en-US" altLang="zh-CN" dirty="0" err="1"/>
              <a:t>a´+offset</a:t>
            </a:r>
            <a:r>
              <a:rPr lang="en-US" altLang="zh-CN" dirty="0"/>
              <a:t>)&lt;M){</a:t>
            </a:r>
          </a:p>
          <a:p>
            <a:pPr marL="0" indent="0">
              <a:buNone/>
            </a:pPr>
            <a:r>
              <a:rPr lang="en-US" altLang="zh-CN" dirty="0"/>
              <a:t>            </a:t>
            </a:r>
            <a:r>
              <a:rPr lang="en-US" altLang="zh-CN" dirty="0" err="1"/>
              <a:t>str</a:t>
            </a:r>
            <a:r>
              <a:rPr lang="en-US" altLang="zh-CN" dirty="0"/>
              <a:t>[</a:t>
            </a:r>
            <a:r>
              <a:rPr lang="en-US" altLang="zh-CN" dirty="0" err="1"/>
              <a:t>i</a:t>
            </a:r>
            <a:r>
              <a:rPr lang="en-US" altLang="zh-CN" dirty="0"/>
              <a:t>]=</a:t>
            </a:r>
            <a:r>
              <a:rPr lang="en-US" altLang="zh-CN" dirty="0" err="1"/>
              <a:t>str</a:t>
            </a:r>
            <a:r>
              <a:rPr lang="en-US" altLang="zh-CN" dirty="0"/>
              <a:t>[</a:t>
            </a:r>
            <a:r>
              <a:rPr lang="en-US" altLang="zh-CN" dirty="0" err="1"/>
              <a:t>i</a:t>
            </a:r>
            <a:r>
              <a:rPr lang="en-US" altLang="zh-CN" dirty="0"/>
              <a:t>]+</a:t>
            </a:r>
            <a:r>
              <a:rPr lang="en-US" altLang="zh-CN" dirty="0" err="1"/>
              <a:t>offSet</a:t>
            </a:r>
            <a:r>
              <a:rPr lang="en-US" altLang="zh-CN" dirty="0"/>
              <a:t>;</a:t>
            </a:r>
          </a:p>
          <a:p>
            <a:pPr marL="0" indent="0">
              <a:buNone/>
            </a:pPr>
            <a:r>
              <a:rPr lang="en-US" altLang="zh-CN" dirty="0"/>
              <a:t>            }</a:t>
            </a:r>
          </a:p>
          <a:p>
            <a:pPr marL="0" indent="0">
              <a:buNone/>
            </a:pPr>
            <a:r>
              <a:rPr lang="en-US" altLang="zh-CN" dirty="0"/>
              <a:t>       else{                 </a:t>
            </a:r>
            <a:r>
              <a:rPr lang="zh-CN" altLang="en-US" dirty="0"/>
              <a:t>／</a:t>
            </a:r>
            <a:r>
              <a:rPr lang="en-US" altLang="zh-CN" dirty="0"/>
              <a:t>*</a:t>
            </a:r>
            <a:r>
              <a:rPr lang="zh-CN" altLang="en-US" dirty="0"/>
              <a:t>如果向后越界*</a:t>
            </a:r>
            <a:r>
              <a:rPr lang="en-US" altLang="zh-CN" dirty="0"/>
              <a:t>/</a:t>
            </a:r>
            <a:endParaRPr lang="zh-CN" altLang="en-US" dirty="0"/>
          </a:p>
          <a:p>
            <a:pPr marL="0" indent="0">
              <a:buNone/>
            </a:pPr>
            <a:r>
              <a:rPr lang="zh-CN" altLang="en-US" dirty="0"/>
              <a:t>             </a:t>
            </a:r>
            <a:r>
              <a:rPr lang="en-US" altLang="zh-CN" dirty="0" err="1"/>
              <a:t>str</a:t>
            </a:r>
            <a:r>
              <a:rPr lang="en-US" altLang="zh-CN" dirty="0"/>
              <a:t>[</a:t>
            </a:r>
            <a:r>
              <a:rPr lang="en-US" altLang="zh-CN" dirty="0" err="1"/>
              <a:t>i</a:t>
            </a:r>
            <a:r>
              <a:rPr lang="en-US" altLang="zh-CN" dirty="0"/>
              <a:t>]=</a:t>
            </a:r>
            <a:r>
              <a:rPr lang="en-US" altLang="zh-CN" dirty="0" err="1"/>
              <a:t>str</a:t>
            </a:r>
            <a:r>
              <a:rPr lang="en-US" altLang="zh-CN" dirty="0"/>
              <a:t>[</a:t>
            </a:r>
            <a:r>
              <a:rPr lang="en-US" altLang="zh-CN" dirty="0" err="1"/>
              <a:t>i</a:t>
            </a:r>
            <a:r>
              <a:rPr lang="en-US" altLang="zh-CN" dirty="0"/>
              <a:t>]-(M-offset);          /*</a:t>
            </a:r>
            <a:r>
              <a:rPr lang="zh-CN" altLang="en-US" dirty="0"/>
              <a:t>循环移位*</a:t>
            </a:r>
            <a:r>
              <a:rPr lang="en-US" altLang="zh-CN" dirty="0"/>
              <a:t>/</a:t>
            </a:r>
            <a:endParaRPr lang="zh-CN" altLang="en-US" dirty="0"/>
          </a:p>
          <a:p>
            <a:pPr marL="0" indent="0">
              <a:buNone/>
            </a:pPr>
            <a:r>
              <a:rPr lang="zh-CN" altLang="en-US" dirty="0"/>
              <a:t>             </a:t>
            </a:r>
            <a:r>
              <a:rPr lang="en-US" altLang="zh-CN" dirty="0"/>
              <a:t>}  </a:t>
            </a:r>
            <a:endParaRPr lang="zh-CN" altLang="en-US" dirty="0"/>
          </a:p>
          <a:p>
            <a:pPr marL="0" indent="0">
              <a:buNone/>
            </a:pPr>
            <a:r>
              <a:rPr lang="en-US" altLang="zh-CN" dirty="0"/>
              <a:t>}</a:t>
            </a:r>
            <a:endParaRPr lang="zh-CN" altLang="en-US" dirty="0"/>
          </a:p>
          <a:p>
            <a:pPr marL="0" indent="0">
              <a:buNone/>
            </a:pPr>
            <a:r>
              <a:rPr lang="en-US" altLang="zh-CN" dirty="0"/>
              <a:t>}</a:t>
            </a:r>
            <a:endParaRPr lang="zh-CN" altLang="en-US" dirty="0"/>
          </a:p>
          <a:p>
            <a:pPr marL="0" indent="0">
              <a:buNone/>
            </a:pPr>
            <a:r>
              <a:rPr lang="en-US" altLang="zh-CN" dirty="0"/>
              <a:t>/*</a:t>
            </a:r>
            <a:r>
              <a:rPr lang="zh-CN" altLang="en-US" dirty="0"/>
              <a:t>输出密文字符串</a:t>
            </a:r>
            <a:r>
              <a:rPr lang="en-US" altLang="zh-CN" dirty="0"/>
              <a:t>s*/</a:t>
            </a:r>
          </a:p>
          <a:p>
            <a:pPr marL="0" indent="0">
              <a:buNone/>
            </a:pPr>
            <a:r>
              <a:rPr lang="en-US" altLang="zh-CN" dirty="0" err="1"/>
              <a:t>printf</a:t>
            </a:r>
            <a:r>
              <a:rPr lang="en-US" altLang="zh-CN" dirty="0"/>
              <a:t>("After being encrypted</a:t>
            </a:r>
            <a:r>
              <a:rPr lang="zh-CN" altLang="en-US" dirty="0"/>
              <a:t>：</a:t>
            </a:r>
            <a:r>
              <a:rPr lang="en-US" altLang="zh-CN" dirty="0"/>
              <a:t>");</a:t>
            </a:r>
          </a:p>
          <a:p>
            <a:pPr marL="0" indent="0">
              <a:buNone/>
            </a:pPr>
            <a:r>
              <a:rPr lang="en-US" altLang="zh-CN" dirty="0"/>
              <a:t>for(</a:t>
            </a:r>
            <a:r>
              <a:rPr lang="en-US" altLang="zh-CN" dirty="0" err="1"/>
              <a:t>i</a:t>
            </a:r>
            <a:r>
              <a:rPr lang="en-US" altLang="zh-CN" dirty="0"/>
              <a:t>=0;str[</a:t>
            </a:r>
            <a:r>
              <a:rPr lang="en-US" altLang="zh-CN" dirty="0" err="1"/>
              <a:t>i</a:t>
            </a:r>
            <a:r>
              <a:rPr lang="en-US" altLang="zh-CN" dirty="0"/>
              <a:t>]!= ´\0´;i++)</a:t>
            </a:r>
          </a:p>
          <a:p>
            <a:pPr marL="0" indent="0">
              <a:buNone/>
            </a:pPr>
            <a:r>
              <a:rPr lang="en-US" altLang="zh-CN" dirty="0"/>
              <a:t>    </a:t>
            </a:r>
            <a:r>
              <a:rPr lang="en-US" altLang="zh-CN" dirty="0" err="1"/>
              <a:t>putchar</a:t>
            </a:r>
            <a:r>
              <a:rPr lang="en-US" altLang="zh-CN" dirty="0"/>
              <a:t>(</a:t>
            </a:r>
            <a:r>
              <a:rPr lang="en-US" altLang="zh-CN" dirty="0" err="1"/>
              <a:t>str</a:t>
            </a:r>
            <a:r>
              <a:rPr lang="en-US" altLang="zh-CN" dirty="0"/>
              <a:t>[</a:t>
            </a:r>
            <a:r>
              <a:rPr lang="en-US" altLang="zh-CN" dirty="0" err="1"/>
              <a:t>i</a:t>
            </a:r>
            <a:r>
              <a:rPr lang="en-US" altLang="zh-CN" dirty="0"/>
              <a:t>]);</a:t>
            </a:r>
          </a:p>
          <a:p>
            <a:pPr marL="0" indent="0">
              <a:buNone/>
            </a:pPr>
            <a:r>
              <a:rPr lang="en-US" altLang="zh-CN" dirty="0" err="1"/>
              <a:t>printf</a:t>
            </a:r>
            <a:r>
              <a:rPr lang="en-US" altLang="zh-CN" dirty="0"/>
              <a:t>("\n");</a:t>
            </a:r>
          </a:p>
          <a:p>
            <a:pPr marL="0" indent="0">
              <a:buNone/>
            </a:pPr>
            <a:r>
              <a:rPr lang="en-US" altLang="zh-CN" dirty="0"/>
              <a:t>}</a:t>
            </a:r>
          </a:p>
        </p:txBody>
      </p:sp>
      <p:sp>
        <p:nvSpPr>
          <p:cNvPr id="4" name="文本占位符 2"/>
          <p:cNvSpPr txBox="1">
            <a:spLocks/>
          </p:cNvSpPr>
          <p:nvPr/>
        </p:nvSpPr>
        <p:spPr>
          <a:xfrm>
            <a:off x="6847696" y="1344243"/>
            <a:ext cx="4739870" cy="5019176"/>
          </a:xfrm>
          <a:prstGeom prst="rect">
            <a:avLst/>
          </a:prstGeom>
        </p:spPr>
        <p:txBody>
          <a:bodyPr vert="horz" lIns="91440" tIns="45720" rIns="91440" bIns="45720" rtlCol="0">
            <a:noAutofit/>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sz="1800" dirty="0" smtClean="0"/>
              <a:t>程序中首先输入一个字符串，在输入一串字符后，输入结束符‘</a:t>
            </a:r>
            <a:r>
              <a:rPr lang="en-US" altLang="zh-CN" sz="1800" dirty="0" smtClean="0"/>
              <a:t>\n’</a:t>
            </a:r>
            <a:r>
              <a:rPr lang="zh-CN" altLang="en-US" sz="1800" dirty="0" smtClean="0"/>
              <a:t>被转换为字符串结束符‘</a:t>
            </a:r>
            <a:r>
              <a:rPr lang="en-US" altLang="zh-CN" sz="1800" dirty="0" smtClean="0"/>
              <a:t>\0’</a:t>
            </a:r>
            <a:r>
              <a:rPr lang="zh-CN" altLang="en-US" sz="1800" dirty="0" smtClean="0"/>
              <a:t>，字符串“</a:t>
            </a:r>
            <a:r>
              <a:rPr lang="en-US" altLang="zh-CN" sz="1800" dirty="0" smtClean="0"/>
              <a:t>Hello Hangzhou”</a:t>
            </a:r>
            <a:r>
              <a:rPr lang="zh-CN" altLang="en-US" sz="1800" dirty="0" smtClean="0"/>
              <a:t>存人数组</a:t>
            </a:r>
            <a:r>
              <a:rPr lang="en-US" altLang="zh-CN" sz="1800" dirty="0" err="1" smtClean="0"/>
              <a:t>str</a:t>
            </a:r>
            <a:r>
              <a:rPr lang="zh-CN" altLang="en-US" sz="1800" dirty="0" smtClean="0"/>
              <a:t>中。</a:t>
            </a:r>
            <a:endParaRPr lang="en-US" altLang="zh-CN" sz="1800" dirty="0" smtClean="0"/>
          </a:p>
          <a:p>
            <a:r>
              <a:rPr lang="zh-CN" altLang="en-US" sz="1800" dirty="0" smtClean="0"/>
              <a:t>在对字符串进行加密处理时，由于字符串“</a:t>
            </a:r>
            <a:r>
              <a:rPr lang="en-US" altLang="zh-CN" sz="1800" dirty="0" smtClean="0"/>
              <a:t>Hello </a:t>
            </a:r>
            <a:r>
              <a:rPr lang="en-US" altLang="zh-CN" sz="1800" dirty="0" err="1" smtClean="0"/>
              <a:t>Yanan</a:t>
            </a:r>
            <a:r>
              <a:rPr lang="en-US" altLang="zh-CN" sz="1800" dirty="0" smtClean="0"/>
              <a:t>”</a:t>
            </a:r>
            <a:r>
              <a:rPr lang="zh-CN" altLang="en-US" sz="1800" dirty="0" smtClean="0"/>
              <a:t>只占用了数组的一部分，所以处理不能针对</a:t>
            </a:r>
            <a:r>
              <a:rPr lang="en-US" altLang="zh-CN" sz="1800" dirty="0" err="1" smtClean="0"/>
              <a:t>str</a:t>
            </a:r>
            <a:r>
              <a:rPr lang="zh-CN" altLang="en-US" sz="1800" dirty="0" smtClean="0"/>
              <a:t>的所有</a:t>
            </a:r>
            <a:r>
              <a:rPr lang="en-US" altLang="zh-CN" sz="1800" dirty="0" smtClean="0"/>
              <a:t>80</a:t>
            </a:r>
            <a:r>
              <a:rPr lang="zh-CN" altLang="en-US" sz="1800" dirty="0" smtClean="0"/>
              <a:t>个元素，只能针对该字符串，即数组</a:t>
            </a:r>
            <a:r>
              <a:rPr lang="en-US" altLang="zh-CN" sz="1800" dirty="0" err="1" smtClean="0"/>
              <a:t>str</a:t>
            </a:r>
            <a:r>
              <a:rPr lang="zh-CN" altLang="en-US" sz="1800" dirty="0" smtClean="0"/>
              <a:t>中第</a:t>
            </a:r>
            <a:r>
              <a:rPr lang="en-US" altLang="zh-CN" sz="1800" dirty="0" smtClean="0"/>
              <a:t>1</a:t>
            </a:r>
            <a:r>
              <a:rPr lang="zh-CN" altLang="en-US" sz="1800" dirty="0" smtClean="0"/>
              <a:t>个‘</a:t>
            </a:r>
            <a:r>
              <a:rPr lang="en-US" altLang="zh-CN" sz="1800" dirty="0" smtClean="0"/>
              <a:t>\0’</a:t>
            </a:r>
            <a:r>
              <a:rPr lang="zh-CN" altLang="en-US" sz="1800" dirty="0" smtClean="0"/>
              <a:t>前面的字符。在处理时，程序从数组的首元素</a:t>
            </a:r>
            <a:r>
              <a:rPr lang="en-US" altLang="zh-CN" sz="1800" dirty="0" err="1" smtClean="0"/>
              <a:t>str</a:t>
            </a:r>
            <a:r>
              <a:rPr lang="en-US" altLang="zh-CN" sz="1800" dirty="0" smtClean="0"/>
              <a:t>[0]</a:t>
            </a:r>
            <a:r>
              <a:rPr lang="zh-CN" altLang="en-US" sz="1800" dirty="0" smtClean="0"/>
              <a:t>开始，按下标递增的顺序，逐个处理数组元素，一旦遇到某个元素是‘</a:t>
            </a:r>
            <a:r>
              <a:rPr lang="en-US" altLang="zh-CN" sz="1800" dirty="0" smtClean="0"/>
              <a:t>\0’</a:t>
            </a:r>
            <a:r>
              <a:rPr lang="zh-CN" altLang="en-US" sz="1800" dirty="0" smtClean="0"/>
              <a:t>，说明字符串已结束，处理也随之结束。</a:t>
            </a:r>
            <a:endParaRPr lang="zh-CN" altLang="en-US" sz="1800" dirty="0"/>
          </a:p>
        </p:txBody>
      </p:sp>
    </p:spTree>
    <p:extLst>
      <p:ext uri="{BB962C8B-B14F-4D97-AF65-F5344CB8AC3E}">
        <p14:creationId xmlns:p14="http://schemas.microsoft.com/office/powerpoint/2010/main" val="25605310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dirty="0"/>
              <a:t>例</a:t>
            </a:r>
            <a:r>
              <a:rPr lang="en-US" altLang="zh-CN" b="1" dirty="0"/>
              <a:t>6.11</a:t>
            </a:r>
            <a:r>
              <a:rPr lang="en-US" altLang="zh-CN" dirty="0"/>
              <a:t>  </a:t>
            </a:r>
            <a:r>
              <a:rPr lang="zh-CN" altLang="zh-CN" dirty="0"/>
              <a:t>输入一行字符，统计其中有多少个单词，单词之间用空格分隔开</a:t>
            </a:r>
            <a:r>
              <a:rPr lang="zh-CN" altLang="zh-CN" dirty="0" smtClean="0"/>
              <a:t>。</a:t>
            </a:r>
            <a:endParaRPr lang="zh-CN" altLang="en-US" dirty="0"/>
          </a:p>
        </p:txBody>
      </p:sp>
      <p:sp>
        <p:nvSpPr>
          <p:cNvPr id="3" name="文本占位符 2"/>
          <p:cNvSpPr>
            <a:spLocks noGrp="1"/>
          </p:cNvSpPr>
          <p:nvPr>
            <p:ph type="body" idx="1"/>
          </p:nvPr>
        </p:nvSpPr>
        <p:spPr>
          <a:xfrm>
            <a:off x="521207" y="1281604"/>
            <a:ext cx="5257423" cy="4990421"/>
          </a:xfrm>
          <a:ln>
            <a:solidFill>
              <a:srgbClr val="FF0000"/>
            </a:solidFill>
          </a:ln>
        </p:spPr>
        <p:txBody>
          <a:bodyPr>
            <a:normAutofit fontScale="47500" lnSpcReduction="20000"/>
          </a:bodyPr>
          <a:lstStyle/>
          <a:p>
            <a:pPr marL="85725" indent="-85725"/>
            <a:r>
              <a:rPr lang="zh-CN" altLang="zh-CN" dirty="0" smtClean="0"/>
              <a:t>分析</a:t>
            </a:r>
            <a:r>
              <a:rPr lang="zh-CN" altLang="zh-CN" dirty="0"/>
              <a:t>：问题的关键是怎样确定“出现一个新单词了”。可以采取这样的方法：从第</a:t>
            </a:r>
            <a:r>
              <a:rPr lang="en-US" altLang="zh-CN" dirty="0"/>
              <a:t>1</a:t>
            </a:r>
            <a:r>
              <a:rPr lang="zh-CN" altLang="zh-CN" dirty="0"/>
              <a:t>个字符开始逐个字符进行检查，判断此字符是否是新单词的开头，如果是，就使变量</a:t>
            </a:r>
            <a:r>
              <a:rPr lang="en-US" altLang="zh-CN" dirty="0" err="1"/>
              <a:t>num</a:t>
            </a:r>
            <a:r>
              <a:rPr lang="zh-CN" altLang="zh-CN" dirty="0"/>
              <a:t>的值加</a:t>
            </a:r>
            <a:r>
              <a:rPr lang="en-US" altLang="zh-CN" dirty="0"/>
              <a:t>1(</a:t>
            </a:r>
            <a:r>
              <a:rPr lang="zh-CN" altLang="zh-CN" dirty="0"/>
              <a:t>用变量</a:t>
            </a:r>
            <a:r>
              <a:rPr lang="en-US" altLang="zh-CN" dirty="0" err="1"/>
              <a:t>num</a:t>
            </a:r>
            <a:r>
              <a:rPr lang="zh-CN" altLang="zh-CN" dirty="0"/>
              <a:t>统计单词数</a:t>
            </a:r>
            <a:r>
              <a:rPr lang="en-US" altLang="zh-CN" dirty="0"/>
              <a:t>)</a:t>
            </a:r>
            <a:r>
              <a:rPr lang="zh-CN" altLang="zh-CN" dirty="0"/>
              <a:t>，最后得到的</a:t>
            </a:r>
            <a:r>
              <a:rPr lang="en-US" altLang="zh-CN" dirty="0" err="1"/>
              <a:t>num</a:t>
            </a:r>
            <a:r>
              <a:rPr lang="zh-CN" altLang="zh-CN" dirty="0"/>
              <a:t>的值就是单词总数。</a:t>
            </a:r>
          </a:p>
          <a:p>
            <a:pPr marL="85725" indent="-85725"/>
            <a:r>
              <a:rPr lang="zh-CN" altLang="zh-CN" dirty="0"/>
              <a:t>判断是否出现新单词，可以由是否有空格出现来决定</a:t>
            </a:r>
            <a:r>
              <a:rPr lang="en-US" altLang="zh-CN" dirty="0"/>
              <a:t>(</a:t>
            </a:r>
            <a:r>
              <a:rPr lang="zh-CN" altLang="zh-CN" dirty="0"/>
              <a:t>连续的若干个空格作为出现一次空格；一行开头的空格不统计在内</a:t>
            </a:r>
            <a:r>
              <a:rPr lang="en-US" altLang="zh-CN" dirty="0"/>
              <a:t>)</a:t>
            </a:r>
            <a:r>
              <a:rPr lang="zh-CN" altLang="zh-CN" dirty="0"/>
              <a:t>。如果测出某一个字符为非空格，而它的前面的字符是空格，则表示“新的单词开始了”，此时使</a:t>
            </a:r>
            <a:r>
              <a:rPr lang="en-US" altLang="zh-CN" dirty="0" err="1"/>
              <a:t>num</a:t>
            </a:r>
            <a:r>
              <a:rPr lang="en-US" altLang="zh-CN" dirty="0"/>
              <a:t>(</a:t>
            </a:r>
            <a:r>
              <a:rPr lang="zh-CN" altLang="zh-CN" dirty="0"/>
              <a:t>单词数</a:t>
            </a:r>
            <a:r>
              <a:rPr lang="en-US" altLang="zh-CN" dirty="0"/>
              <a:t>)</a:t>
            </a:r>
            <a:r>
              <a:rPr lang="zh-CN" altLang="zh-CN" dirty="0"/>
              <a:t>累加</a:t>
            </a:r>
            <a:r>
              <a:rPr lang="en-US" altLang="zh-CN" dirty="0"/>
              <a:t>1</a:t>
            </a:r>
            <a:r>
              <a:rPr lang="zh-CN" altLang="zh-CN" dirty="0"/>
              <a:t>。如果当前字符为非空格而其前面的字符也是非空格，则意味着仍然是原来那个单词的继续，</a:t>
            </a:r>
            <a:r>
              <a:rPr lang="en-US" altLang="zh-CN" dirty="0" err="1"/>
              <a:t>num</a:t>
            </a:r>
            <a:r>
              <a:rPr lang="zh-CN" altLang="zh-CN" dirty="0"/>
              <a:t>不应再累加</a:t>
            </a:r>
            <a:r>
              <a:rPr lang="en-US" altLang="zh-CN" dirty="0"/>
              <a:t>1</a:t>
            </a:r>
            <a:r>
              <a:rPr lang="zh-CN" altLang="zh-CN" dirty="0"/>
              <a:t>。用变量</a:t>
            </a:r>
            <a:r>
              <a:rPr lang="en-US" altLang="zh-CN" dirty="0"/>
              <a:t>word</a:t>
            </a:r>
            <a:r>
              <a:rPr lang="zh-CN" altLang="zh-CN" dirty="0"/>
              <a:t>作为判别当前是否开始了一个新单词的标志，若</a:t>
            </a:r>
            <a:r>
              <a:rPr lang="en-US" altLang="zh-CN" dirty="0"/>
              <a:t>word=O</a:t>
            </a:r>
            <a:r>
              <a:rPr lang="zh-CN" altLang="zh-CN" dirty="0"/>
              <a:t>表示未出现新单词，如出现了新单词，就把</a:t>
            </a:r>
            <a:r>
              <a:rPr lang="en-US" altLang="zh-CN" dirty="0"/>
              <a:t>word</a:t>
            </a:r>
            <a:r>
              <a:rPr lang="zh-CN" altLang="zh-CN" dirty="0"/>
              <a:t>置成</a:t>
            </a:r>
            <a:r>
              <a:rPr lang="en-US" altLang="zh-CN" dirty="0"/>
              <a:t>1</a:t>
            </a:r>
            <a:r>
              <a:rPr lang="zh-CN" altLang="zh-CN" dirty="0"/>
              <a:t>。</a:t>
            </a:r>
          </a:p>
          <a:p>
            <a:pPr marL="85725" indent="-85725"/>
            <a:r>
              <a:rPr lang="zh-CN" altLang="zh-CN" dirty="0"/>
              <a:t>源程序：</a:t>
            </a:r>
          </a:p>
          <a:p>
            <a:pPr marL="0" indent="0">
              <a:buNone/>
            </a:pPr>
            <a:r>
              <a:rPr lang="en-US" altLang="zh-CN" dirty="0"/>
              <a:t>#include&lt;</a:t>
            </a:r>
            <a:r>
              <a:rPr lang="en-US" altLang="zh-CN" dirty="0" err="1"/>
              <a:t>stdio.h</a:t>
            </a:r>
            <a:r>
              <a:rPr lang="en-US" altLang="zh-CN" dirty="0"/>
              <a:t>&gt;</a:t>
            </a:r>
            <a:endParaRPr lang="zh-CN" altLang="zh-CN" dirty="0"/>
          </a:p>
          <a:p>
            <a:pPr marL="0" indent="0">
              <a:buNone/>
            </a:pPr>
            <a:r>
              <a:rPr lang="en-US" altLang="zh-CN" dirty="0"/>
              <a:t>main()</a:t>
            </a:r>
            <a:endParaRPr lang="zh-CN" altLang="zh-CN" dirty="0"/>
          </a:p>
          <a:p>
            <a:pPr marL="0" indent="0">
              <a:buNone/>
            </a:pPr>
            <a:r>
              <a:rPr lang="en-US" altLang="zh-CN" dirty="0"/>
              <a:t>{</a:t>
            </a:r>
            <a:endParaRPr lang="zh-CN" altLang="zh-CN" dirty="0"/>
          </a:p>
          <a:p>
            <a:pPr marL="0" indent="0">
              <a:buNone/>
            </a:pPr>
            <a:r>
              <a:rPr lang="en-US" altLang="zh-CN" dirty="0"/>
              <a:t>char string[81];</a:t>
            </a:r>
            <a:endParaRPr lang="zh-CN" altLang="zh-CN" dirty="0"/>
          </a:p>
          <a:p>
            <a:pPr marL="0" indent="0">
              <a:buNone/>
            </a:pPr>
            <a:r>
              <a:rPr lang="en-US" altLang="zh-CN" dirty="0" err="1"/>
              <a:t>int</a:t>
            </a:r>
            <a:r>
              <a:rPr lang="en-US" altLang="zh-CN" dirty="0"/>
              <a:t> </a:t>
            </a:r>
            <a:r>
              <a:rPr lang="en-US" altLang="zh-CN" dirty="0" err="1"/>
              <a:t>i,num</a:t>
            </a:r>
            <a:r>
              <a:rPr lang="en-US" altLang="zh-CN" dirty="0"/>
              <a:t>=0,word=O;</a:t>
            </a:r>
            <a:endParaRPr lang="zh-CN" altLang="zh-CN" dirty="0"/>
          </a:p>
          <a:p>
            <a:pPr marL="0" indent="0">
              <a:buNone/>
            </a:pPr>
            <a:r>
              <a:rPr lang="en-US" altLang="zh-CN" dirty="0"/>
              <a:t>char </a:t>
            </a:r>
            <a:r>
              <a:rPr lang="en-US" altLang="zh-CN" dirty="0" err="1"/>
              <a:t>ch</a:t>
            </a:r>
            <a:r>
              <a:rPr lang="en-US" altLang="zh-CN" dirty="0"/>
              <a:t>;</a:t>
            </a:r>
            <a:endParaRPr lang="zh-CN" altLang="zh-CN" dirty="0"/>
          </a:p>
          <a:p>
            <a:pPr marL="0" indent="0">
              <a:buNone/>
            </a:pPr>
            <a:r>
              <a:rPr lang="en-US" altLang="zh-CN" dirty="0"/>
              <a:t>gets(string);                   </a:t>
            </a:r>
            <a:r>
              <a:rPr lang="en-US" altLang="zh-CN" dirty="0" smtClean="0"/>
              <a:t>     </a:t>
            </a:r>
            <a:r>
              <a:rPr lang="en-US" altLang="zh-CN" dirty="0"/>
              <a:t>//</a:t>
            </a:r>
            <a:r>
              <a:rPr lang="zh-CN" altLang="zh-CN" dirty="0"/>
              <a:t>输入一个字符串给字符数组</a:t>
            </a:r>
            <a:r>
              <a:rPr lang="en-US" altLang="zh-CN" dirty="0" smtClean="0"/>
              <a:t>string</a:t>
            </a:r>
            <a:endParaRPr lang="zh-CN" altLang="zh-CN" dirty="0"/>
          </a:p>
        </p:txBody>
      </p:sp>
      <p:sp>
        <p:nvSpPr>
          <p:cNvPr id="4" name="文本占位符 2"/>
          <p:cNvSpPr txBox="1">
            <a:spLocks/>
          </p:cNvSpPr>
          <p:nvPr/>
        </p:nvSpPr>
        <p:spPr>
          <a:xfrm>
            <a:off x="6542203" y="1281604"/>
            <a:ext cx="5045364" cy="4990421"/>
          </a:xfrm>
          <a:prstGeom prst="rect">
            <a:avLst/>
          </a:prstGeom>
          <a:ln>
            <a:solidFill>
              <a:srgbClr val="FF0000"/>
            </a:solidFill>
          </a:ln>
        </p:spPr>
        <p:txBody>
          <a:bodyPr vert="horz" lIns="91440" tIns="45720" rIns="91440" bIns="45720" rtlCol="0">
            <a:normAutofit fontScale="475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None/>
            </a:pPr>
            <a:r>
              <a:rPr lang="en-US" altLang="zh-CN" dirty="0" smtClean="0"/>
              <a:t>//</a:t>
            </a:r>
            <a:r>
              <a:rPr lang="zh-CN" altLang="en-US" dirty="0" smtClean="0"/>
              <a:t>输入一个字符串给字符数组</a:t>
            </a:r>
            <a:r>
              <a:rPr lang="en-US" altLang="zh-CN" dirty="0" smtClean="0"/>
              <a:t>string</a:t>
            </a:r>
            <a:endParaRPr lang="zh-CN" altLang="en-US" dirty="0" smtClean="0"/>
          </a:p>
          <a:p>
            <a:pPr marL="0" indent="0">
              <a:buNone/>
            </a:pPr>
            <a:r>
              <a:rPr lang="en-US" altLang="zh-CN" dirty="0" smtClean="0"/>
              <a:t>for(</a:t>
            </a:r>
            <a:r>
              <a:rPr lang="en-US" altLang="zh-CN" dirty="0" err="1" smtClean="0"/>
              <a:t>i</a:t>
            </a:r>
            <a:r>
              <a:rPr lang="en-US" altLang="zh-CN" dirty="0" smtClean="0"/>
              <a:t>=0;(</a:t>
            </a:r>
            <a:r>
              <a:rPr lang="en-US" altLang="zh-CN" dirty="0" err="1" smtClean="0"/>
              <a:t>ch</a:t>
            </a:r>
            <a:r>
              <a:rPr lang="en-US" altLang="zh-CN" dirty="0" smtClean="0"/>
              <a:t>=string[</a:t>
            </a:r>
            <a:r>
              <a:rPr lang="en-US" altLang="zh-CN" dirty="0" err="1" smtClean="0"/>
              <a:t>i</a:t>
            </a:r>
            <a:r>
              <a:rPr lang="en-US" altLang="zh-CN" dirty="0" smtClean="0"/>
              <a:t>])!=´\0´;i++) //</a:t>
            </a:r>
            <a:r>
              <a:rPr lang="zh-CN" altLang="en-US" dirty="0" smtClean="0"/>
              <a:t>只要字符不是’</a:t>
            </a:r>
            <a:r>
              <a:rPr lang="en-US" altLang="zh-CN" dirty="0" smtClean="0"/>
              <a:t>\0</a:t>
            </a:r>
            <a:r>
              <a:rPr lang="zh-CN" altLang="en-US" dirty="0" smtClean="0"/>
              <a:t>’就继续执行循环</a:t>
            </a:r>
          </a:p>
          <a:p>
            <a:pPr marL="0" indent="0">
              <a:buNone/>
            </a:pPr>
            <a:r>
              <a:rPr lang="zh-CN" altLang="en-US" dirty="0" smtClean="0"/>
              <a:t>    </a:t>
            </a:r>
            <a:r>
              <a:rPr lang="en-US" altLang="zh-CN" dirty="0" smtClean="0"/>
              <a:t>if(</a:t>
            </a:r>
            <a:r>
              <a:rPr lang="en-US" altLang="zh-CN" dirty="0" err="1" smtClean="0"/>
              <a:t>ch</a:t>
            </a:r>
            <a:r>
              <a:rPr lang="en-US" altLang="zh-CN" dirty="0" smtClean="0"/>
              <a:t>==´´) </a:t>
            </a:r>
            <a:endParaRPr lang="zh-CN" altLang="en-US" dirty="0" smtClean="0"/>
          </a:p>
          <a:p>
            <a:pPr marL="0" indent="0">
              <a:buNone/>
            </a:pPr>
            <a:r>
              <a:rPr lang="en-US" altLang="zh-CN" dirty="0" smtClean="0"/>
              <a:t>word=0;                          //</a:t>
            </a:r>
            <a:r>
              <a:rPr lang="zh-CN" altLang="en-US" dirty="0" smtClean="0"/>
              <a:t>如果是空格字符，使</a:t>
            </a:r>
            <a:r>
              <a:rPr lang="en-US" altLang="zh-CN" dirty="0" smtClean="0"/>
              <a:t>word</a:t>
            </a:r>
            <a:r>
              <a:rPr lang="zh-CN" altLang="en-US" dirty="0" smtClean="0"/>
              <a:t>置</a:t>
            </a:r>
            <a:r>
              <a:rPr lang="en-US" altLang="zh-CN" dirty="0" smtClean="0"/>
              <a:t>0</a:t>
            </a:r>
            <a:endParaRPr lang="zh-CN" altLang="en-US" dirty="0" smtClean="0"/>
          </a:p>
          <a:p>
            <a:pPr marL="0" indent="0">
              <a:buNone/>
            </a:pPr>
            <a:r>
              <a:rPr lang="zh-CN" altLang="en-US" dirty="0" smtClean="0"/>
              <a:t>    </a:t>
            </a:r>
            <a:r>
              <a:rPr lang="en-US" altLang="zh-CN" dirty="0" smtClean="0"/>
              <a:t>else if(word==0)             //</a:t>
            </a:r>
            <a:r>
              <a:rPr lang="zh-CN" altLang="en-US" dirty="0" smtClean="0"/>
              <a:t>如果不是空格字符且</a:t>
            </a:r>
            <a:r>
              <a:rPr lang="en-US" altLang="zh-CN" dirty="0" smtClean="0"/>
              <a:t>word</a:t>
            </a:r>
            <a:r>
              <a:rPr lang="zh-CN" altLang="en-US" dirty="0" smtClean="0"/>
              <a:t>原值为</a:t>
            </a:r>
            <a:r>
              <a:rPr lang="en-US" altLang="zh-CN" dirty="0" smtClean="0"/>
              <a:t>0</a:t>
            </a:r>
            <a:endParaRPr lang="zh-CN" altLang="en-US" dirty="0" smtClean="0"/>
          </a:p>
          <a:p>
            <a:pPr marL="0" indent="0">
              <a:buNone/>
            </a:pPr>
            <a:r>
              <a:rPr lang="zh-CN" altLang="en-US" dirty="0" smtClean="0"/>
              <a:t>       </a:t>
            </a:r>
            <a:r>
              <a:rPr lang="en-US" altLang="zh-CN" dirty="0" smtClean="0"/>
              <a:t>{word=1;                  //</a:t>
            </a:r>
            <a:r>
              <a:rPr lang="zh-CN" altLang="en-US" dirty="0" smtClean="0"/>
              <a:t>使</a:t>
            </a:r>
            <a:r>
              <a:rPr lang="en-US" altLang="zh-CN" dirty="0" smtClean="0"/>
              <a:t>word</a:t>
            </a:r>
            <a:r>
              <a:rPr lang="zh-CN" altLang="en-US" dirty="0" smtClean="0"/>
              <a:t>置</a:t>
            </a:r>
            <a:r>
              <a:rPr lang="en-US" altLang="zh-CN" dirty="0" smtClean="0"/>
              <a:t>1</a:t>
            </a:r>
            <a:endParaRPr lang="zh-CN" altLang="en-US" dirty="0" smtClean="0"/>
          </a:p>
          <a:p>
            <a:pPr marL="0" indent="0">
              <a:buNone/>
            </a:pPr>
            <a:r>
              <a:rPr lang="zh-CN" altLang="en-US" dirty="0" smtClean="0"/>
              <a:t>        </a:t>
            </a:r>
            <a:r>
              <a:rPr lang="en-US" altLang="zh-CN" dirty="0" err="1" smtClean="0"/>
              <a:t>num</a:t>
            </a:r>
            <a:r>
              <a:rPr lang="en-US" altLang="zh-CN" dirty="0" smtClean="0"/>
              <a:t>++;                  //</a:t>
            </a:r>
            <a:r>
              <a:rPr lang="en-US" altLang="zh-CN" dirty="0" err="1" smtClean="0"/>
              <a:t>num</a:t>
            </a:r>
            <a:r>
              <a:rPr lang="zh-CN" altLang="en-US" dirty="0" smtClean="0"/>
              <a:t>累加</a:t>
            </a:r>
            <a:r>
              <a:rPr lang="en-US" altLang="zh-CN" dirty="0" smtClean="0"/>
              <a:t>1</a:t>
            </a:r>
            <a:r>
              <a:rPr lang="zh-CN" altLang="en-US" dirty="0" smtClean="0"/>
              <a:t>，表示增加一个单词</a:t>
            </a:r>
          </a:p>
          <a:p>
            <a:pPr marL="0" indent="0">
              <a:buNone/>
            </a:pPr>
            <a:r>
              <a:rPr lang="zh-CN" altLang="en-US" dirty="0" smtClean="0"/>
              <a:t>     </a:t>
            </a:r>
            <a:r>
              <a:rPr lang="en-US" altLang="zh-CN" dirty="0" smtClean="0"/>
              <a:t>}</a:t>
            </a:r>
            <a:endParaRPr lang="zh-CN" altLang="en-US" dirty="0" smtClean="0"/>
          </a:p>
          <a:p>
            <a:pPr marL="0" indent="0">
              <a:buNone/>
            </a:pPr>
            <a:r>
              <a:rPr lang="zh-CN" altLang="en-US" dirty="0" smtClean="0"/>
              <a:t>  </a:t>
            </a:r>
            <a:r>
              <a:rPr lang="en-US" altLang="zh-CN" dirty="0" err="1" smtClean="0"/>
              <a:t>printf</a:t>
            </a:r>
            <a:r>
              <a:rPr lang="en-US" altLang="zh-CN" dirty="0" smtClean="0"/>
              <a:t>("There </a:t>
            </a:r>
            <a:r>
              <a:rPr lang="en-US" altLang="zh-CN" dirty="0" err="1" smtClean="0"/>
              <a:t>are%d</a:t>
            </a:r>
            <a:r>
              <a:rPr lang="zh-CN" altLang="en-US" dirty="0" smtClean="0"/>
              <a:t> </a:t>
            </a:r>
            <a:r>
              <a:rPr lang="en-US" altLang="zh-CN" dirty="0" smtClean="0"/>
              <a:t>words in this line</a:t>
            </a:r>
            <a:r>
              <a:rPr lang="zh-CN" altLang="en-US" dirty="0" smtClean="0"/>
              <a:t>．</a:t>
            </a:r>
            <a:r>
              <a:rPr lang="en-US" altLang="zh-CN" dirty="0" smtClean="0"/>
              <a:t>\n",</a:t>
            </a:r>
            <a:r>
              <a:rPr lang="en-US" altLang="zh-CN" dirty="0" err="1" smtClean="0"/>
              <a:t>num</a:t>
            </a:r>
            <a:r>
              <a:rPr lang="en-US" altLang="zh-CN" dirty="0" smtClean="0"/>
              <a:t>); //</a:t>
            </a:r>
            <a:r>
              <a:rPr lang="zh-CN" altLang="en-US" dirty="0" smtClean="0"/>
              <a:t>输出单词数</a:t>
            </a:r>
          </a:p>
          <a:p>
            <a:pPr marL="0" indent="0">
              <a:buNone/>
            </a:pPr>
            <a:r>
              <a:rPr lang="zh-CN" altLang="en-US" dirty="0" smtClean="0"/>
              <a:t>  </a:t>
            </a:r>
            <a:r>
              <a:rPr lang="en-US" altLang="zh-CN" dirty="0" smtClean="0"/>
              <a:t>return 0;</a:t>
            </a:r>
            <a:endParaRPr lang="zh-CN" altLang="en-US" dirty="0" smtClean="0"/>
          </a:p>
          <a:p>
            <a:pPr marL="0" indent="0">
              <a:buNone/>
            </a:pPr>
            <a:r>
              <a:rPr lang="zh-CN" altLang="en-US" dirty="0" smtClean="0"/>
              <a:t> </a:t>
            </a:r>
            <a:r>
              <a:rPr lang="en-US" altLang="zh-CN" dirty="0" smtClean="0"/>
              <a:t>}</a:t>
            </a:r>
            <a:endParaRPr lang="zh-CN" altLang="en-US" dirty="0" smtClean="0"/>
          </a:p>
          <a:p>
            <a:pPr marL="85725" indent="-85725"/>
            <a:r>
              <a:rPr lang="zh-CN" altLang="en-US" dirty="0" smtClean="0"/>
              <a:t>程序分析：循环的条件表达式为“</a:t>
            </a:r>
            <a:r>
              <a:rPr lang="en-US" altLang="zh-CN" dirty="0" smtClean="0"/>
              <a:t>(</a:t>
            </a:r>
            <a:r>
              <a:rPr lang="en-US" altLang="zh-CN" dirty="0" err="1" smtClean="0"/>
              <a:t>ch</a:t>
            </a:r>
            <a:r>
              <a:rPr lang="en-US" altLang="zh-CN" dirty="0" smtClean="0"/>
              <a:t>=string[</a:t>
            </a:r>
            <a:r>
              <a:rPr lang="en-US" altLang="zh-CN" dirty="0" err="1" smtClean="0"/>
              <a:t>i</a:t>
            </a:r>
            <a:r>
              <a:rPr lang="en-US" altLang="zh-CN" dirty="0" smtClean="0"/>
              <a:t>])!= ´\0´”</a:t>
            </a:r>
            <a:r>
              <a:rPr lang="zh-CN" altLang="en-US" dirty="0" smtClean="0"/>
              <a:t>，先执行括号内的赋值表达式“</a:t>
            </a:r>
            <a:r>
              <a:rPr lang="en-US" altLang="zh-CN" dirty="0" err="1" smtClean="0"/>
              <a:t>ch</a:t>
            </a:r>
            <a:r>
              <a:rPr lang="en-US" altLang="zh-CN" dirty="0" smtClean="0"/>
              <a:t>=string[</a:t>
            </a:r>
            <a:r>
              <a:rPr lang="en-US" altLang="zh-CN" dirty="0" err="1" smtClean="0"/>
              <a:t>i</a:t>
            </a:r>
            <a:r>
              <a:rPr lang="en-US" altLang="zh-CN" dirty="0" smtClean="0"/>
              <a:t>]”</a:t>
            </a:r>
            <a:r>
              <a:rPr lang="zh-CN" altLang="en-US" dirty="0" smtClean="0"/>
              <a:t>，将字符数组</a:t>
            </a:r>
            <a:r>
              <a:rPr lang="en-US" altLang="zh-CN" dirty="0" smtClean="0"/>
              <a:t>string[</a:t>
            </a:r>
            <a:r>
              <a:rPr lang="en-US" altLang="zh-CN" dirty="0" err="1" smtClean="0"/>
              <a:t>i</a:t>
            </a:r>
            <a:r>
              <a:rPr lang="en-US" altLang="zh-CN" dirty="0" smtClean="0"/>
              <a:t>](</a:t>
            </a:r>
            <a:r>
              <a:rPr lang="zh-CN" altLang="en-US" dirty="0" smtClean="0"/>
              <a:t>是一个字符</a:t>
            </a:r>
            <a:r>
              <a:rPr lang="en-US" altLang="zh-CN" dirty="0" smtClean="0"/>
              <a:t>)</a:t>
            </a:r>
            <a:r>
              <a:rPr lang="zh-CN" altLang="en-US" dirty="0" smtClean="0"/>
              <a:t>赋给字符变量</a:t>
            </a:r>
            <a:r>
              <a:rPr lang="en-US" altLang="zh-CN" dirty="0" err="1" smtClean="0"/>
              <a:t>ch</a:t>
            </a:r>
            <a:r>
              <a:rPr lang="zh-CN" altLang="en-US" dirty="0" smtClean="0"/>
              <a:t>。此时赋值表达式的值就是该字符。然后再判定它是否为结束符</a:t>
            </a:r>
            <a:r>
              <a:rPr lang="en-US" altLang="zh-CN" dirty="0" smtClean="0"/>
              <a:t>(</a:t>
            </a:r>
            <a:r>
              <a:rPr lang="zh-CN" altLang="en-US" dirty="0" smtClean="0"/>
              <a:t>‘</a:t>
            </a:r>
            <a:r>
              <a:rPr lang="en-US" altLang="zh-CN" dirty="0" smtClean="0"/>
              <a:t>\0</a:t>
            </a:r>
            <a:r>
              <a:rPr lang="zh-CN" altLang="en-US" dirty="0" smtClean="0"/>
              <a:t>’</a:t>
            </a:r>
            <a:r>
              <a:rPr lang="en-US" altLang="zh-CN" dirty="0" smtClean="0"/>
              <a:t>)</a:t>
            </a:r>
            <a:r>
              <a:rPr lang="zh-CN" altLang="en-US" dirty="0" smtClean="0"/>
              <a:t>。如果该条件表达式为真</a:t>
            </a:r>
            <a:r>
              <a:rPr lang="en-US" altLang="zh-CN" dirty="0" smtClean="0"/>
              <a:t>(</a:t>
            </a:r>
            <a:r>
              <a:rPr lang="zh-CN" altLang="en-US" dirty="0" smtClean="0"/>
              <a:t>字符不是‘</a:t>
            </a:r>
            <a:r>
              <a:rPr lang="en-US" altLang="zh-CN" dirty="0" smtClean="0"/>
              <a:t>\0’)</a:t>
            </a:r>
            <a:r>
              <a:rPr lang="zh-CN" altLang="en-US" dirty="0" smtClean="0"/>
              <a:t>，则继续执行循环体，检查此字符是否空格字符，如果是，表示新单词没有开始，</a:t>
            </a:r>
            <a:r>
              <a:rPr lang="en-US" altLang="zh-CN" dirty="0" smtClean="0"/>
              <a:t>word=0</a:t>
            </a:r>
            <a:r>
              <a:rPr lang="zh-CN" altLang="en-US" dirty="0" smtClean="0"/>
              <a:t>。如果不是空格字符而且</a:t>
            </a:r>
            <a:r>
              <a:rPr lang="en-US" altLang="zh-CN" dirty="0" smtClean="0"/>
              <a:t>word</a:t>
            </a:r>
            <a:r>
              <a:rPr lang="zh-CN" altLang="en-US" dirty="0" smtClean="0"/>
              <a:t>原值为</a:t>
            </a:r>
            <a:r>
              <a:rPr lang="en-US" altLang="zh-CN" dirty="0" smtClean="0"/>
              <a:t>0</a:t>
            </a:r>
            <a:r>
              <a:rPr lang="zh-CN" altLang="en-US" dirty="0" smtClean="0"/>
              <a:t>，表示新单词开始了，</a:t>
            </a:r>
            <a:r>
              <a:rPr lang="en-US" altLang="zh-CN" dirty="0" smtClean="0"/>
              <a:t>word=1</a:t>
            </a:r>
            <a:r>
              <a:rPr lang="zh-CN" altLang="en-US" dirty="0" smtClean="0"/>
              <a:t>，</a:t>
            </a:r>
            <a:r>
              <a:rPr lang="en-US" altLang="zh-CN" dirty="0" err="1" smtClean="0"/>
              <a:t>num</a:t>
            </a:r>
            <a:r>
              <a:rPr lang="zh-CN" altLang="en-US" dirty="0" smtClean="0"/>
              <a:t>加</a:t>
            </a:r>
            <a:r>
              <a:rPr lang="en-US" altLang="zh-CN" dirty="0" smtClean="0"/>
              <a:t>1</a:t>
            </a:r>
            <a:r>
              <a:rPr lang="zh-CN" altLang="en-US" dirty="0" smtClean="0"/>
              <a:t>。</a:t>
            </a:r>
            <a:endParaRPr lang="zh-CN" altLang="en-US" dirty="0"/>
          </a:p>
        </p:txBody>
      </p:sp>
    </p:spTree>
    <p:extLst>
      <p:ext uri="{BB962C8B-B14F-4D97-AF65-F5344CB8AC3E}">
        <p14:creationId xmlns:p14="http://schemas.microsoft.com/office/powerpoint/2010/main" val="13853290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normAutofit/>
          </a:bodyPr>
          <a:lstStyle/>
          <a:p>
            <a:pPr rtl="0"/>
            <a:r>
              <a:rPr lang="zh-CN" altLang="en-US" dirty="0" smtClean="0">
                <a:cs typeface="Segoe UI Light" panose="020B0502040204020203" pitchFamily="34" charset="0"/>
              </a:rPr>
              <a:t>作业</a:t>
            </a:r>
            <a:endParaRPr lang="zh-CN" altLang="en-US" dirty="0">
              <a:cs typeface="Segoe UI Light" panose="020B0502040204020203" pitchFamily="34" charset="0"/>
            </a:endParaRPr>
          </a:p>
        </p:txBody>
      </p:sp>
      <p:sp>
        <p:nvSpPr>
          <p:cNvPr id="5" name="内容占位符 4"/>
          <p:cNvSpPr>
            <a:spLocks noGrp="1"/>
          </p:cNvSpPr>
          <p:nvPr>
            <p:ph sz="half" idx="4294967295"/>
          </p:nvPr>
        </p:nvSpPr>
        <p:spPr>
          <a:xfrm>
            <a:off x="541611" y="2614427"/>
            <a:ext cx="11328336" cy="3978275"/>
          </a:xfrm>
        </p:spPr>
        <p:txBody>
          <a:bodyPr rtlCol="0">
            <a:normAutofit/>
          </a:bodyPr>
          <a:lstStyle/>
          <a:p>
            <a:pPr marL="0" indent="0" rtl="0">
              <a:lnSpc>
                <a:spcPts val="3600"/>
              </a:lnSpc>
              <a:spcAft>
                <a:spcPts val="0"/>
              </a:spcAft>
              <a:buNone/>
            </a:pPr>
            <a:r>
              <a:rPr lang="zh-CN" altLang="en-US" sz="2000" dirty="0" smtClean="0">
                <a:cs typeface="Segoe UI Light" panose="020B0502040204020203" pitchFamily="34" charset="0"/>
              </a:rPr>
              <a:t>习题</a:t>
            </a:r>
            <a:r>
              <a:rPr lang="en-US" altLang="zh-CN" sz="2000" dirty="0" smtClean="0">
                <a:cs typeface="Segoe UI Light" panose="020B0502040204020203" pitchFamily="34" charset="0"/>
              </a:rPr>
              <a:t>1</a:t>
            </a:r>
            <a:r>
              <a:rPr lang="zh-CN" altLang="en-US" sz="2000" dirty="0" smtClean="0">
                <a:cs typeface="Segoe UI Light" panose="020B0502040204020203" pitchFamily="34" charset="0"/>
              </a:rPr>
              <a:t>：</a:t>
            </a:r>
            <a:endParaRPr lang="zh-CN" altLang="en-US" sz="2000" dirty="0">
              <a:cs typeface="Segoe UI Light" panose="020B0502040204020203" pitchFamily="34" charset="0"/>
            </a:endParaRPr>
          </a:p>
        </p:txBody>
      </p:sp>
    </p:spTree>
    <p:extLst>
      <p:ext uri="{BB962C8B-B14F-4D97-AF65-F5344CB8AC3E}">
        <p14:creationId xmlns:p14="http://schemas.microsoft.com/office/powerpoint/2010/main" val="8930258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xmlns:p14="http://schemas.microsoft.com/office/powerpoint/2010/mai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0" i="0" u="none" strike="noStrike" baseline="0" dirty="0" smtClean="0">
                <a:latin typeface="宋体" panose="02010600030101010101" pitchFamily="2" charset="-122"/>
                <a:ea typeface="宋体" panose="02010600030101010101" pitchFamily="2" charset="-122"/>
              </a:rPr>
              <a:t> </a:t>
            </a:r>
            <a:r>
              <a:rPr lang="en-US" altLang="zh-CN" b="1" dirty="0">
                <a:cs typeface="Times New Roman" panose="02020603050405020304" pitchFamily="18" charset="0"/>
              </a:rPr>
              <a:t>6.1.2  </a:t>
            </a:r>
            <a:r>
              <a:rPr lang="zh-CN" altLang="en-US" b="1" dirty="0">
                <a:cs typeface="Times New Roman" panose="02020603050405020304" pitchFamily="18" charset="0"/>
              </a:rPr>
              <a:t>一维数组元素的存储结构及</a:t>
            </a:r>
            <a:r>
              <a:rPr lang="zh-CN" altLang="en-US" b="1" dirty="0" smtClean="0">
                <a:cs typeface="Times New Roman" panose="02020603050405020304" pitchFamily="18" charset="0"/>
              </a:rPr>
              <a:t>引用</a:t>
            </a:r>
            <a:endParaRPr lang="zh-CN" altLang="en-US" b="0" i="0" u="none" strike="noStrike"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5" y="1250830"/>
            <a:ext cx="11157923" cy="5141344"/>
          </a:xfrm>
        </p:spPr>
        <p:txBody>
          <a:bodyPr>
            <a:noAutofit/>
          </a:bodyPr>
          <a:lstStyle/>
          <a:p>
            <a:pPr eaLnBrk="0" fontAlgn="base" hangingPunct="0">
              <a:spcBef>
                <a:spcPct val="0"/>
              </a:spcBef>
              <a:spcAft>
                <a:spcPct val="0"/>
              </a:spcAft>
              <a:buSzPct val="80000"/>
            </a:pPr>
            <a:r>
              <a:rPr lang="zh-CN" altLang="en-US" sz="1800" dirty="0" smtClean="0">
                <a:cs typeface="Times New Roman" panose="02020603050405020304" pitchFamily="18" charset="0"/>
              </a:rPr>
              <a:t>假设有：</a:t>
            </a:r>
            <a:r>
              <a:rPr lang="en-US" altLang="zh-CN" sz="1800" dirty="0" err="1" smtClean="0">
                <a:cs typeface="Times New Roman" panose="02020603050405020304" pitchFamily="18" charset="0"/>
              </a:rPr>
              <a:t>int</a:t>
            </a:r>
            <a:r>
              <a:rPr lang="en-US" altLang="zh-CN" sz="1800" dirty="0" smtClean="0">
                <a:cs typeface="Times New Roman" panose="02020603050405020304" pitchFamily="18" charset="0"/>
              </a:rPr>
              <a:t> </a:t>
            </a:r>
            <a:r>
              <a:rPr lang="en-US" altLang="zh-CN" sz="1800" dirty="0">
                <a:cs typeface="Times New Roman" panose="02020603050405020304" pitchFamily="18" charset="0"/>
              </a:rPr>
              <a:t>a[10</a:t>
            </a:r>
            <a:r>
              <a:rPr lang="en-US" altLang="zh-CN" sz="1800" dirty="0" smtClean="0">
                <a:cs typeface="Times New Roman" panose="02020603050405020304" pitchFamily="18" charset="0"/>
              </a:rPr>
              <a:t>];</a:t>
            </a:r>
            <a:r>
              <a:rPr lang="zh-CN" altLang="en-US" sz="1800" dirty="0" smtClean="0">
                <a:cs typeface="Times New Roman" panose="02020603050405020304" pitchFamily="18" charset="0"/>
              </a:rPr>
              <a:t>语句，</a:t>
            </a:r>
            <a:r>
              <a:rPr lang="zh-CN" altLang="en-US" sz="1800" dirty="0">
                <a:cs typeface="Times New Roman" panose="02020603050405020304" pitchFamily="18" charset="0"/>
              </a:rPr>
              <a:t>则定义了一个整型数组</a:t>
            </a:r>
            <a:r>
              <a:rPr lang="en-US" altLang="zh-CN" sz="1800" dirty="0">
                <a:cs typeface="Times New Roman" panose="02020603050405020304" pitchFamily="18" charset="0"/>
              </a:rPr>
              <a:t>a</a:t>
            </a:r>
            <a:r>
              <a:rPr lang="zh-CN" altLang="en-US" sz="1800" dirty="0">
                <a:cs typeface="Times New Roman" panose="02020603050405020304" pitchFamily="18" charset="0"/>
              </a:rPr>
              <a:t>，在内存中就开辟了</a:t>
            </a:r>
            <a:r>
              <a:rPr lang="en-US" altLang="zh-CN" sz="1800" dirty="0">
                <a:cs typeface="Times New Roman" panose="02020603050405020304" pitchFamily="18" charset="0"/>
              </a:rPr>
              <a:t>10</a:t>
            </a:r>
            <a:r>
              <a:rPr lang="zh-CN" altLang="en-US" sz="1800" dirty="0">
                <a:cs typeface="Times New Roman" panose="02020603050405020304" pitchFamily="18" charset="0"/>
              </a:rPr>
              <a:t>个连续的整型类型数据单元，用于存放数组</a:t>
            </a:r>
            <a:r>
              <a:rPr lang="en-US" altLang="zh-CN" sz="1800" dirty="0">
                <a:cs typeface="Times New Roman" panose="02020603050405020304" pitchFamily="18" charset="0"/>
              </a:rPr>
              <a:t>a</a:t>
            </a:r>
            <a:r>
              <a:rPr lang="zh-CN" altLang="en-US" sz="1800" dirty="0">
                <a:cs typeface="Times New Roman" panose="02020603050405020304" pitchFamily="18" charset="0"/>
              </a:rPr>
              <a:t>的</a:t>
            </a:r>
            <a:r>
              <a:rPr lang="en-US" altLang="zh-CN" sz="1800" dirty="0">
                <a:cs typeface="Times New Roman" panose="02020603050405020304" pitchFamily="18" charset="0"/>
              </a:rPr>
              <a:t>10</a:t>
            </a:r>
            <a:r>
              <a:rPr lang="zh-CN" altLang="en-US" sz="1800" dirty="0">
                <a:cs typeface="Times New Roman" panose="02020603050405020304" pitchFamily="18" charset="0"/>
              </a:rPr>
              <a:t>个元素的值，这</a:t>
            </a:r>
            <a:r>
              <a:rPr lang="en-US" altLang="zh-CN" sz="1800" dirty="0">
                <a:cs typeface="Times New Roman" panose="02020603050405020304" pitchFamily="18" charset="0"/>
              </a:rPr>
              <a:t>10</a:t>
            </a:r>
            <a:r>
              <a:rPr lang="zh-CN" altLang="en-US" sz="1800" dirty="0">
                <a:cs typeface="Times New Roman" panose="02020603050405020304" pitchFamily="18" charset="0"/>
              </a:rPr>
              <a:t>个元素分别为</a:t>
            </a:r>
            <a:r>
              <a:rPr lang="en-US" altLang="zh-CN" sz="1800" dirty="0" smtClean="0">
                <a:cs typeface="Times New Roman" panose="02020603050405020304" pitchFamily="18" charset="0"/>
              </a:rPr>
              <a:t>a[0] -a[9</a:t>
            </a:r>
            <a:r>
              <a:rPr lang="en-US" altLang="zh-CN" sz="1800" dirty="0">
                <a:cs typeface="Times New Roman" panose="02020603050405020304" pitchFamily="18" charset="0"/>
              </a:rPr>
              <a:t>]</a:t>
            </a:r>
            <a:r>
              <a:rPr lang="zh-CN" altLang="en-US" sz="1800" dirty="0">
                <a:cs typeface="Times New Roman" panose="02020603050405020304" pitchFamily="18" charset="0"/>
              </a:rPr>
              <a:t>。这些元素的类型都是整型，由数组名和下标唯一地确定每个元素。这</a:t>
            </a:r>
            <a:r>
              <a:rPr lang="en-US" altLang="zh-CN" sz="1800" dirty="0">
                <a:cs typeface="Times New Roman" panose="02020603050405020304" pitchFamily="18" charset="0"/>
              </a:rPr>
              <a:t>10</a:t>
            </a:r>
            <a:r>
              <a:rPr lang="zh-CN" altLang="en-US" sz="1800" dirty="0">
                <a:cs typeface="Times New Roman" panose="02020603050405020304" pitchFamily="18" charset="0"/>
              </a:rPr>
              <a:t>个数组元素存入数据后，相应内存单元的存储内容</a:t>
            </a:r>
            <a:r>
              <a:rPr lang="zh-CN" altLang="en-US" sz="1800" dirty="0" smtClean="0">
                <a:cs typeface="Times New Roman" panose="02020603050405020304" pitchFamily="18" charset="0"/>
              </a:rPr>
              <a:t>如下图所</a:t>
            </a:r>
            <a:r>
              <a:rPr lang="zh-CN" altLang="en-US" sz="1800" dirty="0">
                <a:cs typeface="Times New Roman" panose="02020603050405020304" pitchFamily="18" charset="0"/>
              </a:rPr>
              <a:t>示</a:t>
            </a:r>
            <a:r>
              <a:rPr lang="zh-CN" altLang="en-US" sz="1800" dirty="0" smtClean="0">
                <a:cs typeface="Times New Roman" panose="02020603050405020304" pitchFamily="18" charset="0"/>
              </a:rPr>
              <a:t>。</a:t>
            </a:r>
            <a:endParaRPr lang="en-US" altLang="zh-CN" sz="1800" dirty="0" smtClean="0">
              <a:cs typeface="Times New Roman" panose="02020603050405020304" pitchFamily="18" charset="0"/>
            </a:endParaRPr>
          </a:p>
          <a:p>
            <a:pPr marL="0" lvl="0" indent="266700" eaLnBrk="0" fontAlgn="base" hangingPunct="0">
              <a:spcBef>
                <a:spcPct val="0"/>
              </a:spcBef>
              <a:spcAft>
                <a:spcPct val="0"/>
              </a:spcAft>
              <a:buClrTx/>
              <a:buSzTx/>
              <a:buNone/>
            </a:pPr>
            <a:endParaRPr lang="zh-CN" altLang="en-US" sz="1800" dirty="0"/>
          </a:p>
          <a:p>
            <a:pPr marL="0" lvl="0" indent="266700" eaLnBrk="0" fontAlgn="base" hangingPunct="0">
              <a:spcBef>
                <a:spcPct val="0"/>
              </a:spcBef>
              <a:spcAft>
                <a:spcPct val="0"/>
              </a:spcAft>
              <a:buClrTx/>
              <a:buSzTx/>
              <a:buNone/>
            </a:pPr>
            <a:endParaRPr lang="en-US" altLang="zh-CN" sz="1800" dirty="0" smtClean="0">
              <a:cs typeface="宋体" panose="02010600030101010101" pitchFamily="2" charset="-122"/>
            </a:endParaRPr>
          </a:p>
          <a:p>
            <a:pPr eaLnBrk="0" fontAlgn="base" hangingPunct="0">
              <a:spcBef>
                <a:spcPct val="0"/>
              </a:spcBef>
              <a:spcAft>
                <a:spcPct val="0"/>
              </a:spcAft>
              <a:buSzPct val="80000"/>
            </a:pPr>
            <a:endParaRPr lang="en-US" altLang="zh-CN" sz="1800" dirty="0" smtClean="0">
              <a:cs typeface="Times New Roman" panose="02020603050405020304" pitchFamily="18" charset="0"/>
            </a:endParaRPr>
          </a:p>
          <a:p>
            <a:pPr eaLnBrk="0" fontAlgn="base" hangingPunct="0">
              <a:spcBef>
                <a:spcPct val="0"/>
              </a:spcBef>
              <a:spcAft>
                <a:spcPct val="0"/>
              </a:spcAft>
              <a:buSzPct val="80000"/>
            </a:pPr>
            <a:r>
              <a:rPr lang="zh-CN" altLang="en-US" sz="1800" dirty="0" smtClean="0">
                <a:cs typeface="Times New Roman" panose="02020603050405020304" pitchFamily="18" charset="0"/>
              </a:rPr>
              <a:t>从</a:t>
            </a:r>
            <a:r>
              <a:rPr lang="zh-CN" altLang="en-US" sz="1800" dirty="0">
                <a:cs typeface="Times New Roman" panose="02020603050405020304" pitchFamily="18" charset="0"/>
              </a:rPr>
              <a:t>上图看到：数组是一些具有相同类型数据的有序</a:t>
            </a:r>
            <a:r>
              <a:rPr lang="zh-CN" altLang="en-US" sz="1800" dirty="0" smtClean="0">
                <a:cs typeface="Times New Roman" panose="02020603050405020304" pitchFamily="18" charset="0"/>
              </a:rPr>
              <a:t>集合；数组</a:t>
            </a:r>
            <a:r>
              <a:rPr lang="zh-CN" altLang="en-US" sz="1800" dirty="0">
                <a:cs typeface="Times New Roman" panose="02020603050405020304" pitchFamily="18" charset="0"/>
              </a:rPr>
              <a:t>中的数据是按照一定的顺序排列存放</a:t>
            </a:r>
            <a:r>
              <a:rPr lang="zh-CN" altLang="en-US" sz="1800" dirty="0" smtClean="0">
                <a:cs typeface="Times New Roman" panose="02020603050405020304" pitchFamily="18" charset="0"/>
              </a:rPr>
              <a:t>的；同</a:t>
            </a:r>
            <a:r>
              <a:rPr lang="zh-CN" altLang="en-US" sz="1800" dirty="0">
                <a:cs typeface="Times New Roman" panose="02020603050405020304" pitchFamily="18" charset="0"/>
              </a:rPr>
              <a:t>一数组中的每一个元素都具有相同的</a:t>
            </a:r>
            <a:r>
              <a:rPr lang="zh-CN" altLang="en-US" sz="1800" dirty="0" smtClean="0">
                <a:cs typeface="Times New Roman" panose="02020603050405020304" pitchFamily="18" charset="0"/>
              </a:rPr>
              <a:t>数据类型；有</a:t>
            </a:r>
            <a:r>
              <a:rPr lang="zh-CN" altLang="en-US" sz="1800" dirty="0">
                <a:cs typeface="Times New Roman" panose="02020603050405020304" pitchFamily="18" charset="0"/>
              </a:rPr>
              <a:t>统一的标识符即数组名，用不同的序号即下标来区分数组中的各元素</a:t>
            </a:r>
            <a:r>
              <a:rPr lang="zh-CN" altLang="en-US" sz="1800" dirty="0" smtClean="0">
                <a:cs typeface="Times New Roman" panose="02020603050405020304" pitchFamily="18" charset="0"/>
              </a:rPr>
              <a:t>。</a:t>
            </a:r>
            <a:endParaRPr lang="en-US" altLang="zh-CN" sz="1800" dirty="0" smtClean="0">
              <a:cs typeface="Times New Roman" panose="02020603050405020304" pitchFamily="18" charset="0"/>
            </a:endParaRPr>
          </a:p>
          <a:p>
            <a:pPr eaLnBrk="0" fontAlgn="base" hangingPunct="0">
              <a:spcBef>
                <a:spcPct val="0"/>
              </a:spcBef>
              <a:spcAft>
                <a:spcPct val="0"/>
              </a:spcAft>
              <a:buSzPct val="80000"/>
            </a:pPr>
            <a:r>
              <a:rPr lang="zh-CN" altLang="en-US" sz="1800" dirty="0" smtClean="0">
                <a:cs typeface="Times New Roman" panose="02020603050405020304" pitchFamily="18" charset="0"/>
              </a:rPr>
              <a:t>在</a:t>
            </a:r>
            <a:r>
              <a:rPr lang="zh-CN" altLang="en-US" sz="1800" dirty="0">
                <a:cs typeface="Times New Roman" panose="02020603050405020304" pitchFamily="18" charset="0"/>
              </a:rPr>
              <a:t>定义数组之后，系统根据</a:t>
            </a:r>
            <a:r>
              <a:rPr lang="zh-CN" altLang="en-US" sz="1800" dirty="0">
                <a:cs typeface="宋体" panose="02010600030101010101" pitchFamily="2" charset="-122"/>
              </a:rPr>
              <a:t>数组中元素的类型及元素个数在内存中分配一段连续的存储单元，用于存放数组的每个元素，并对这些单元进行连续编号（及下标），以区分不同的单元</a:t>
            </a:r>
            <a:r>
              <a:rPr lang="zh-CN" altLang="en-US" sz="1800" dirty="0" smtClean="0">
                <a:cs typeface="宋体" panose="02010600030101010101" pitchFamily="2" charset="-122"/>
              </a:rPr>
              <a:t>。</a:t>
            </a:r>
            <a:endParaRPr lang="zh-CN" altLang="en-US" sz="1800" dirty="0"/>
          </a:p>
        </p:txBody>
      </p:sp>
      <p:graphicFrame>
        <p:nvGraphicFramePr>
          <p:cNvPr id="4" name="表格 3"/>
          <p:cNvGraphicFramePr>
            <a:graphicFrameLocks noGrp="1"/>
          </p:cNvGraphicFramePr>
          <p:nvPr>
            <p:extLst>
              <p:ext uri="{D42A27DB-BD31-4B8C-83A1-F6EECF244321}">
                <p14:modId xmlns:p14="http://schemas.microsoft.com/office/powerpoint/2010/main" val="3100714841"/>
              </p:ext>
            </p:extLst>
          </p:nvPr>
        </p:nvGraphicFramePr>
        <p:xfrm>
          <a:off x="2249981" y="2734574"/>
          <a:ext cx="5490210" cy="755675"/>
        </p:xfrm>
        <a:graphic>
          <a:graphicData uri="http://schemas.openxmlformats.org/drawingml/2006/table">
            <a:tbl>
              <a:tblPr firstRow="1" firstCol="1" bandRow="1">
                <a:tableStyleId>{5C22544A-7EE6-4342-B048-85BDC9FD1C3A}</a:tableStyleId>
              </a:tblPr>
              <a:tblGrid>
                <a:gridCol w="548640">
                  <a:extLst>
                    <a:ext uri="{9D8B030D-6E8A-4147-A177-3AD203B41FA5}">
                      <a16:colId xmlns:a16="http://schemas.microsoft.com/office/drawing/2014/main" val="383298167"/>
                    </a:ext>
                  </a:extLst>
                </a:gridCol>
                <a:gridCol w="549275">
                  <a:extLst>
                    <a:ext uri="{9D8B030D-6E8A-4147-A177-3AD203B41FA5}">
                      <a16:colId xmlns:a16="http://schemas.microsoft.com/office/drawing/2014/main" val="3388055750"/>
                    </a:ext>
                  </a:extLst>
                </a:gridCol>
                <a:gridCol w="548640">
                  <a:extLst>
                    <a:ext uri="{9D8B030D-6E8A-4147-A177-3AD203B41FA5}">
                      <a16:colId xmlns:a16="http://schemas.microsoft.com/office/drawing/2014/main" val="4008464483"/>
                    </a:ext>
                  </a:extLst>
                </a:gridCol>
                <a:gridCol w="549275">
                  <a:extLst>
                    <a:ext uri="{9D8B030D-6E8A-4147-A177-3AD203B41FA5}">
                      <a16:colId xmlns:a16="http://schemas.microsoft.com/office/drawing/2014/main" val="518478040"/>
                    </a:ext>
                  </a:extLst>
                </a:gridCol>
                <a:gridCol w="549275">
                  <a:extLst>
                    <a:ext uri="{9D8B030D-6E8A-4147-A177-3AD203B41FA5}">
                      <a16:colId xmlns:a16="http://schemas.microsoft.com/office/drawing/2014/main" val="3413112302"/>
                    </a:ext>
                  </a:extLst>
                </a:gridCol>
                <a:gridCol w="548640">
                  <a:extLst>
                    <a:ext uri="{9D8B030D-6E8A-4147-A177-3AD203B41FA5}">
                      <a16:colId xmlns:a16="http://schemas.microsoft.com/office/drawing/2014/main" val="1610875704"/>
                    </a:ext>
                  </a:extLst>
                </a:gridCol>
                <a:gridCol w="549275">
                  <a:extLst>
                    <a:ext uri="{9D8B030D-6E8A-4147-A177-3AD203B41FA5}">
                      <a16:colId xmlns:a16="http://schemas.microsoft.com/office/drawing/2014/main" val="2700822021"/>
                    </a:ext>
                  </a:extLst>
                </a:gridCol>
                <a:gridCol w="548640">
                  <a:extLst>
                    <a:ext uri="{9D8B030D-6E8A-4147-A177-3AD203B41FA5}">
                      <a16:colId xmlns:a16="http://schemas.microsoft.com/office/drawing/2014/main" val="4289383405"/>
                    </a:ext>
                  </a:extLst>
                </a:gridCol>
                <a:gridCol w="549275">
                  <a:extLst>
                    <a:ext uri="{9D8B030D-6E8A-4147-A177-3AD203B41FA5}">
                      <a16:colId xmlns:a16="http://schemas.microsoft.com/office/drawing/2014/main" val="166838089"/>
                    </a:ext>
                  </a:extLst>
                </a:gridCol>
                <a:gridCol w="549275">
                  <a:extLst>
                    <a:ext uri="{9D8B030D-6E8A-4147-A177-3AD203B41FA5}">
                      <a16:colId xmlns:a16="http://schemas.microsoft.com/office/drawing/2014/main" val="1042126643"/>
                    </a:ext>
                  </a:extLst>
                </a:gridCol>
              </a:tblGrid>
              <a:tr h="414068">
                <a:tc>
                  <a:txBody>
                    <a:bodyPr/>
                    <a:lstStyle/>
                    <a:p>
                      <a:pPr algn="ctr">
                        <a:spcAft>
                          <a:spcPts val="0"/>
                        </a:spcAft>
                      </a:pPr>
                      <a:r>
                        <a:rPr lang="en-US" sz="1050" dirty="0">
                          <a:effectLst/>
                        </a:rPr>
                        <a:t>3</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5</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6</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8</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22</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26</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28</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100</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120</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6</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132585787"/>
                  </a:ext>
                </a:extLst>
              </a:tr>
              <a:tr h="341607">
                <a:tc>
                  <a:txBody>
                    <a:bodyPr/>
                    <a:lstStyle/>
                    <a:p>
                      <a:pPr algn="ctr">
                        <a:lnSpc>
                          <a:spcPct val="150000"/>
                        </a:lnSpc>
                        <a:spcAft>
                          <a:spcPts val="0"/>
                        </a:spcAft>
                      </a:pPr>
                      <a:r>
                        <a:rPr lang="en-US" sz="1050" dirty="0">
                          <a:effectLst/>
                        </a:rPr>
                        <a:t>a[0]</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050" dirty="0">
                          <a:effectLst/>
                        </a:rPr>
                        <a:t>a[1]</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050">
                          <a:effectLst/>
                        </a:rPr>
                        <a:t>a[2]</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050">
                          <a:effectLst/>
                        </a:rPr>
                        <a:t>a[3]</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050" dirty="0">
                          <a:effectLst/>
                        </a:rPr>
                        <a:t>a[4]</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050">
                          <a:effectLst/>
                        </a:rPr>
                        <a:t>a[5]</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050">
                          <a:effectLst/>
                        </a:rPr>
                        <a:t>a[6]</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050">
                          <a:effectLst/>
                        </a:rPr>
                        <a:t>a[7]</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050" dirty="0">
                          <a:effectLst/>
                        </a:rPr>
                        <a:t>a[8]</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050" dirty="0">
                          <a:effectLst/>
                        </a:rPr>
                        <a:t>a[9]</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666487991"/>
                  </a:ext>
                </a:extLst>
              </a:tr>
            </a:tbl>
          </a:graphicData>
        </a:graphic>
      </p:graphicFrame>
    </p:spTree>
    <p:extLst>
      <p:ext uri="{BB962C8B-B14F-4D97-AF65-F5344CB8AC3E}">
        <p14:creationId xmlns:p14="http://schemas.microsoft.com/office/powerpoint/2010/main" val="11183143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latin typeface="宋体" panose="02010600030101010101" pitchFamily="2" charset="-122"/>
                <a:ea typeface="宋体" panose="02010600030101010101" pitchFamily="2" charset="-122"/>
              </a:rPr>
              <a:t> </a:t>
            </a:r>
            <a:r>
              <a:rPr lang="en-US" altLang="zh-CN" b="1" dirty="0">
                <a:cs typeface="Times New Roman" panose="02020603050405020304" pitchFamily="18" charset="0"/>
              </a:rPr>
              <a:t>6.1.2  </a:t>
            </a:r>
            <a:r>
              <a:rPr lang="zh-CN" altLang="en-US" b="1" dirty="0">
                <a:cs typeface="Times New Roman" panose="02020603050405020304" pitchFamily="18" charset="0"/>
              </a:rPr>
              <a:t>一维数组元素的存储结构及引用</a:t>
            </a:r>
            <a:endParaRPr lang="zh-CN" altLang="en-US" b="0" i="0" u="none" strike="noStrike"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5" y="1250830"/>
            <a:ext cx="11157923" cy="5141344"/>
          </a:xfrm>
        </p:spPr>
        <p:txBody>
          <a:bodyPr>
            <a:noAutofit/>
          </a:bodyPr>
          <a:lstStyle/>
          <a:p>
            <a:pPr eaLnBrk="0" fontAlgn="base" hangingPunct="0">
              <a:spcBef>
                <a:spcPct val="0"/>
              </a:spcBef>
              <a:spcAft>
                <a:spcPct val="0"/>
              </a:spcAft>
              <a:buSzPct val="80000"/>
            </a:pPr>
            <a:r>
              <a:rPr lang="zh-CN" altLang="en-US" sz="1600" dirty="0" smtClean="0">
                <a:cs typeface="宋体" panose="02010600030101010101" pitchFamily="2" charset="-122"/>
              </a:rPr>
              <a:t>假设</a:t>
            </a:r>
            <a:r>
              <a:rPr lang="en-US" altLang="zh-CN" sz="1600" dirty="0" err="1">
                <a:cs typeface="宋体" panose="02010600030101010101" pitchFamily="2" charset="-122"/>
              </a:rPr>
              <a:t>int</a:t>
            </a:r>
            <a:r>
              <a:rPr lang="zh-CN" altLang="en-US" sz="1600" dirty="0">
                <a:cs typeface="宋体" panose="02010600030101010101" pitchFamily="2" charset="-122"/>
              </a:rPr>
              <a:t>类型占</a:t>
            </a:r>
            <a:r>
              <a:rPr lang="en-US" altLang="zh-CN" sz="1600" dirty="0">
                <a:cs typeface="宋体" panose="02010600030101010101" pitchFamily="2" charset="-122"/>
              </a:rPr>
              <a:t>2</a:t>
            </a:r>
            <a:r>
              <a:rPr lang="zh-CN" altLang="en-US" sz="1600" dirty="0">
                <a:cs typeface="宋体" panose="02010600030101010101" pitchFamily="2" charset="-122"/>
              </a:rPr>
              <a:t>个字节，前面定义的数组</a:t>
            </a:r>
            <a:r>
              <a:rPr lang="en-US" altLang="zh-CN" sz="1600" dirty="0">
                <a:cs typeface="宋体" panose="02010600030101010101" pitchFamily="2" charset="-122"/>
              </a:rPr>
              <a:t>a</a:t>
            </a:r>
            <a:r>
              <a:rPr lang="zh-CN" altLang="en-US" sz="1600" dirty="0">
                <a:cs typeface="宋体" panose="02010600030101010101" pitchFamily="2" charset="-122"/>
              </a:rPr>
              <a:t>的起始地址是</a:t>
            </a:r>
            <a:r>
              <a:rPr lang="en-US" altLang="zh-CN" sz="1600" dirty="0">
                <a:cs typeface="宋体" panose="02010600030101010101" pitchFamily="2" charset="-122"/>
              </a:rPr>
              <a:t>4010</a:t>
            </a:r>
            <a:r>
              <a:rPr lang="zh-CN" altLang="en-US" sz="1600" dirty="0">
                <a:cs typeface="宋体" panose="02010600030101010101" pitchFamily="2" charset="-122"/>
              </a:rPr>
              <a:t>，则内存分配形式</a:t>
            </a:r>
            <a:r>
              <a:rPr lang="zh-CN" altLang="en-US" sz="1600" dirty="0" smtClean="0">
                <a:cs typeface="宋体" panose="02010600030101010101" pitchFamily="2" charset="-122"/>
              </a:rPr>
              <a:t>如下图：</a:t>
            </a:r>
            <a:endParaRPr lang="en-US" altLang="zh-CN" sz="1600" dirty="0" smtClean="0">
              <a:cs typeface="宋体" panose="02010600030101010101" pitchFamily="2" charset="-122"/>
            </a:endParaRPr>
          </a:p>
          <a:p>
            <a:pPr eaLnBrk="0" fontAlgn="base" hangingPunct="0">
              <a:spcBef>
                <a:spcPct val="0"/>
              </a:spcBef>
              <a:spcAft>
                <a:spcPct val="0"/>
              </a:spcAft>
              <a:buSzPct val="80000"/>
            </a:pPr>
            <a:endParaRPr lang="en-US" altLang="zh-CN" sz="1600" dirty="0">
              <a:cs typeface="宋体" panose="02010600030101010101" pitchFamily="2" charset="-122"/>
            </a:endParaRPr>
          </a:p>
          <a:p>
            <a:pPr eaLnBrk="0" fontAlgn="base" hangingPunct="0">
              <a:spcBef>
                <a:spcPct val="0"/>
              </a:spcBef>
              <a:spcAft>
                <a:spcPct val="0"/>
              </a:spcAft>
              <a:buSzPct val="80000"/>
            </a:pPr>
            <a:endParaRPr lang="en-US" altLang="zh-CN" sz="1600" dirty="0" smtClean="0">
              <a:cs typeface="宋体" panose="02010600030101010101" pitchFamily="2" charset="-122"/>
            </a:endParaRPr>
          </a:p>
          <a:p>
            <a:pPr eaLnBrk="0" fontAlgn="base" hangingPunct="0">
              <a:spcBef>
                <a:spcPct val="0"/>
              </a:spcBef>
              <a:spcAft>
                <a:spcPct val="0"/>
              </a:spcAft>
              <a:buSzPct val="80000"/>
            </a:pPr>
            <a:endParaRPr lang="en-US" altLang="zh-CN" sz="1600" dirty="0">
              <a:cs typeface="宋体" panose="02010600030101010101" pitchFamily="2" charset="-122"/>
            </a:endParaRPr>
          </a:p>
          <a:p>
            <a:pPr eaLnBrk="0" fontAlgn="base" hangingPunct="0">
              <a:spcBef>
                <a:spcPct val="0"/>
              </a:spcBef>
              <a:spcAft>
                <a:spcPct val="0"/>
              </a:spcAft>
              <a:buSzPct val="80000"/>
            </a:pPr>
            <a:r>
              <a:rPr lang="zh-CN" altLang="en-US" sz="1600" dirty="0">
                <a:cs typeface="宋体" panose="02010600030101010101" pitchFamily="2" charset="-122"/>
              </a:rPr>
              <a:t>由图可</a:t>
            </a:r>
            <a:r>
              <a:rPr lang="zh-CN" altLang="en-US" sz="1600" dirty="0" smtClean="0">
                <a:cs typeface="宋体" panose="02010600030101010101" pitchFamily="2" charset="-122"/>
              </a:rPr>
              <a:t>看出：每个</a:t>
            </a:r>
            <a:r>
              <a:rPr lang="zh-CN" altLang="en-US" sz="1600" dirty="0">
                <a:cs typeface="宋体" panose="02010600030101010101" pitchFamily="2" charset="-122"/>
              </a:rPr>
              <a:t>元素所需</a:t>
            </a:r>
            <a:r>
              <a:rPr lang="en-US" altLang="zh-CN" sz="1600" dirty="0">
                <a:cs typeface="宋体" panose="02010600030101010101" pitchFamily="2" charset="-122"/>
              </a:rPr>
              <a:t>2</a:t>
            </a:r>
            <a:r>
              <a:rPr lang="zh-CN" altLang="en-US" sz="1600" dirty="0">
                <a:cs typeface="宋体" panose="02010600030101010101" pitchFamily="2" charset="-122"/>
              </a:rPr>
              <a:t>个字节，共</a:t>
            </a:r>
            <a:r>
              <a:rPr lang="en-US" altLang="zh-CN" sz="1600" dirty="0">
                <a:cs typeface="宋体" panose="02010600030101010101" pitchFamily="2" charset="-122"/>
              </a:rPr>
              <a:t>20</a:t>
            </a:r>
            <a:r>
              <a:rPr lang="zh-CN" altLang="en-US" sz="1600" dirty="0">
                <a:cs typeface="宋体" panose="02010600030101010101" pitchFamily="2" charset="-122"/>
              </a:rPr>
              <a:t>个</a:t>
            </a:r>
            <a:r>
              <a:rPr lang="zh-CN" altLang="en-US" sz="1600" dirty="0" smtClean="0">
                <a:cs typeface="宋体" panose="02010600030101010101" pitchFamily="2" charset="-122"/>
              </a:rPr>
              <a:t>字节</a:t>
            </a:r>
            <a:r>
              <a:rPr lang="zh-CN" altLang="en-US" sz="1600" dirty="0">
                <a:cs typeface="宋体" panose="02010600030101010101" pitchFamily="2" charset="-122"/>
              </a:rPr>
              <a:t>；</a:t>
            </a:r>
            <a:r>
              <a:rPr lang="zh-CN" altLang="en-US" sz="1600" dirty="0" smtClean="0">
                <a:cs typeface="宋体" panose="02010600030101010101" pitchFamily="2" charset="-122"/>
              </a:rPr>
              <a:t>只要</a:t>
            </a:r>
            <a:r>
              <a:rPr lang="zh-CN" altLang="en-US" sz="1600" dirty="0">
                <a:cs typeface="宋体" panose="02010600030101010101" pitchFamily="2" charset="-122"/>
              </a:rPr>
              <a:t>知道了数组首元素的地址以及每个元素所需要的字节数，其余各元素的存储地址均可计算得到</a:t>
            </a:r>
            <a:r>
              <a:rPr lang="zh-CN" altLang="en-US" sz="1600" dirty="0" smtClean="0">
                <a:cs typeface="宋体" panose="02010600030101010101" pitchFamily="2" charset="-122"/>
              </a:rPr>
              <a:t>。</a:t>
            </a:r>
            <a:endParaRPr lang="en-US" altLang="zh-CN" sz="1600" dirty="0" smtClean="0">
              <a:cs typeface="宋体" panose="02010600030101010101" pitchFamily="2" charset="-122"/>
            </a:endParaRPr>
          </a:p>
          <a:p>
            <a:pPr eaLnBrk="0" fontAlgn="base" hangingPunct="0">
              <a:spcBef>
                <a:spcPct val="0"/>
              </a:spcBef>
              <a:spcAft>
                <a:spcPct val="0"/>
              </a:spcAft>
              <a:buSzPct val="80000"/>
            </a:pPr>
            <a:r>
              <a:rPr lang="en-US" altLang="zh-CN" sz="1600" dirty="0" smtClean="0">
                <a:cs typeface="Times New Roman" panose="02020603050405020304" pitchFamily="18" charset="0"/>
              </a:rPr>
              <a:t>C</a:t>
            </a:r>
            <a:r>
              <a:rPr lang="zh-CN" altLang="en-US" sz="1600" dirty="0">
                <a:cs typeface="宋体" panose="02010600030101010101" pitchFamily="2" charset="-122"/>
              </a:rPr>
              <a:t>语言中数组名实质上是数组的首地址，是一个常量地址，不能对它进行</a:t>
            </a:r>
            <a:r>
              <a:rPr lang="zh-CN" altLang="en-US" sz="1600" dirty="0" smtClean="0">
                <a:cs typeface="宋体" panose="02010600030101010101" pitchFamily="2" charset="-122"/>
              </a:rPr>
              <a:t>赋值</a:t>
            </a:r>
            <a:endParaRPr lang="en-US" altLang="zh-CN" sz="1600" dirty="0" smtClean="0">
              <a:cs typeface="宋体" panose="02010600030101010101" pitchFamily="2" charset="-122"/>
            </a:endParaRPr>
          </a:p>
          <a:p>
            <a:pPr eaLnBrk="0" fontAlgn="base" hangingPunct="0">
              <a:spcBef>
                <a:spcPct val="0"/>
              </a:spcBef>
              <a:spcAft>
                <a:spcPct val="0"/>
              </a:spcAft>
              <a:buSzPct val="80000"/>
            </a:pPr>
            <a:r>
              <a:rPr lang="zh-CN" altLang="en-US" sz="1600" dirty="0" smtClean="0">
                <a:cs typeface="宋体" panose="02010600030101010101" pitchFamily="2" charset="-122"/>
              </a:rPr>
              <a:t>数组元素只能单个引用，形式</a:t>
            </a:r>
            <a:r>
              <a:rPr lang="zh-CN" altLang="en-US" sz="1600" dirty="0">
                <a:cs typeface="宋体" panose="02010600030101010101" pitchFamily="2" charset="-122"/>
              </a:rPr>
              <a:t>为</a:t>
            </a:r>
            <a:r>
              <a:rPr lang="zh-CN" altLang="en-US" sz="1600" dirty="0" smtClean="0">
                <a:cs typeface="宋体" panose="02010600030101010101" pitchFamily="2" charset="-122"/>
              </a:rPr>
              <a:t>：</a:t>
            </a:r>
            <a:endParaRPr lang="en-US" altLang="zh-CN" sz="1600" dirty="0" smtClean="0">
              <a:cs typeface="宋体" panose="02010600030101010101" pitchFamily="2" charset="-122"/>
            </a:endParaRPr>
          </a:p>
          <a:p>
            <a:pPr marL="0" indent="0" eaLnBrk="0" fontAlgn="base" hangingPunct="0">
              <a:spcBef>
                <a:spcPct val="0"/>
              </a:spcBef>
              <a:spcAft>
                <a:spcPct val="0"/>
              </a:spcAft>
              <a:buSzPct val="80000"/>
              <a:buNone/>
            </a:pPr>
            <a:r>
              <a:rPr lang="en-US" altLang="zh-CN" sz="1600" dirty="0">
                <a:cs typeface="Times New Roman" panose="02020603050405020304" pitchFamily="18" charset="0"/>
              </a:rPr>
              <a:t> </a:t>
            </a:r>
            <a:r>
              <a:rPr lang="en-US" altLang="zh-CN" sz="1600" dirty="0" smtClean="0">
                <a:cs typeface="Times New Roman" panose="02020603050405020304" pitchFamily="18" charset="0"/>
              </a:rPr>
              <a:t>  </a:t>
            </a:r>
            <a:r>
              <a:rPr lang="zh-CN" altLang="en-US" sz="1600" dirty="0" smtClean="0">
                <a:cs typeface="Times New Roman" panose="02020603050405020304" pitchFamily="18" charset="0"/>
              </a:rPr>
              <a:t>    </a:t>
            </a:r>
            <a:r>
              <a:rPr lang="zh-CN" altLang="en-US" sz="1600" dirty="0">
                <a:cs typeface="宋体" panose="02010600030101010101" pitchFamily="2" charset="-122"/>
              </a:rPr>
              <a:t>数组名</a:t>
            </a:r>
            <a:r>
              <a:rPr lang="en-US" altLang="zh-CN" sz="1600" dirty="0">
                <a:cs typeface="Times New Roman" panose="02020603050405020304" pitchFamily="18" charset="0"/>
              </a:rPr>
              <a:t>[</a:t>
            </a:r>
            <a:r>
              <a:rPr lang="zh-CN" altLang="en-US" sz="1600" dirty="0">
                <a:cs typeface="宋体" panose="02010600030101010101" pitchFamily="2" charset="-122"/>
              </a:rPr>
              <a:t>下标</a:t>
            </a:r>
            <a:r>
              <a:rPr lang="en-US" altLang="zh-CN" sz="1600" dirty="0">
                <a:cs typeface="Times New Roman" panose="02020603050405020304" pitchFamily="18" charset="0"/>
              </a:rPr>
              <a:t>]</a:t>
            </a:r>
            <a:endParaRPr lang="en-US" altLang="zh-CN" sz="1600" dirty="0"/>
          </a:p>
          <a:p>
            <a:pPr eaLnBrk="0" fontAlgn="base" hangingPunct="0">
              <a:spcBef>
                <a:spcPct val="0"/>
              </a:spcBef>
              <a:spcAft>
                <a:spcPct val="0"/>
              </a:spcAft>
              <a:buSzPct val="80000"/>
            </a:pPr>
            <a:r>
              <a:rPr lang="zh-CN" altLang="en-US" sz="1600" dirty="0" smtClean="0">
                <a:cs typeface="宋体" panose="02010600030101010101" pitchFamily="2" charset="-122"/>
              </a:rPr>
              <a:t>其中：</a:t>
            </a:r>
            <a:endParaRPr lang="en-US" altLang="zh-CN" sz="1600" dirty="0" smtClean="0">
              <a:cs typeface="宋体" panose="02010600030101010101" pitchFamily="2" charset="-122"/>
            </a:endParaRPr>
          </a:p>
          <a:p>
            <a:pPr eaLnBrk="0" fontAlgn="base" hangingPunct="0">
              <a:spcBef>
                <a:spcPct val="0"/>
              </a:spcBef>
              <a:spcAft>
                <a:spcPct val="0"/>
              </a:spcAft>
              <a:buSzPct val="80000"/>
              <a:buFont typeface="Wingdings" panose="05000000000000000000" pitchFamily="2" charset="2"/>
              <a:buChar char="Ø"/>
            </a:pPr>
            <a:r>
              <a:rPr lang="zh-CN" altLang="en-US" sz="1600" dirty="0" smtClean="0">
                <a:cs typeface="宋体" panose="02010600030101010101" pitchFamily="2" charset="-122"/>
              </a:rPr>
              <a:t>下标：数组</a:t>
            </a:r>
            <a:r>
              <a:rPr lang="zh-CN" altLang="en-US" sz="1600" dirty="0">
                <a:cs typeface="宋体" panose="02010600030101010101" pitchFamily="2" charset="-122"/>
              </a:rPr>
              <a:t>元素在整个数组中的顺序号，可以使用整型常量、整型变量或整型</a:t>
            </a:r>
            <a:r>
              <a:rPr lang="zh-CN" altLang="en-US" sz="1600" dirty="0" smtClean="0">
                <a:cs typeface="宋体" panose="02010600030101010101" pitchFamily="2" charset="-122"/>
              </a:rPr>
              <a:t>表达式；下标</a:t>
            </a:r>
            <a:r>
              <a:rPr lang="zh-CN" altLang="en-US" sz="1600" dirty="0">
                <a:cs typeface="宋体" panose="02010600030101010101" pitchFamily="2" charset="-122"/>
              </a:rPr>
              <a:t>的取值范围是从</a:t>
            </a:r>
            <a:r>
              <a:rPr lang="en-US" altLang="zh-CN" sz="1600" dirty="0">
                <a:cs typeface="Times New Roman" panose="02020603050405020304" pitchFamily="18" charset="0"/>
              </a:rPr>
              <a:t>0</a:t>
            </a:r>
            <a:r>
              <a:rPr lang="zh-CN" altLang="en-US" sz="1600" dirty="0" smtClean="0">
                <a:cs typeface="宋体" panose="02010600030101010101" pitchFamily="2" charset="-122"/>
              </a:rPr>
              <a:t>到数组</a:t>
            </a:r>
            <a:r>
              <a:rPr lang="zh-CN" altLang="en-US" sz="1600" dirty="0">
                <a:cs typeface="宋体" panose="02010600030101010101" pitchFamily="2" charset="-122"/>
              </a:rPr>
              <a:t>长度</a:t>
            </a:r>
            <a:r>
              <a:rPr lang="en-US" altLang="zh-CN" sz="1600" dirty="0">
                <a:cs typeface="宋体" panose="02010600030101010101" pitchFamily="2" charset="-122"/>
              </a:rPr>
              <a:t>-</a:t>
            </a:r>
            <a:r>
              <a:rPr lang="en-US" altLang="zh-CN" sz="1600" dirty="0" smtClean="0">
                <a:cs typeface="Times New Roman" panose="02020603050405020304" pitchFamily="18" charset="0"/>
              </a:rPr>
              <a:t>1</a:t>
            </a:r>
            <a:r>
              <a:rPr lang="zh-CN" altLang="en-US" sz="1600" dirty="0" smtClean="0">
                <a:cs typeface="宋体" panose="02010600030101010101" pitchFamily="2" charset="-122"/>
              </a:rPr>
              <a:t>。</a:t>
            </a:r>
            <a:endParaRPr lang="zh-CN" altLang="en-US" sz="1600" b="1" i="0" u="none" strike="noStrike" kern="100" baseline="0" dirty="0" smtClean="0">
              <a:solidFill>
                <a:prstClr val="black"/>
              </a:solidFill>
            </a:endParaRPr>
          </a:p>
        </p:txBody>
      </p:sp>
      <p:graphicFrame>
        <p:nvGraphicFramePr>
          <p:cNvPr id="5" name="表格 4"/>
          <p:cNvGraphicFramePr>
            <a:graphicFrameLocks noGrp="1"/>
          </p:cNvGraphicFramePr>
          <p:nvPr>
            <p:extLst/>
          </p:nvPr>
        </p:nvGraphicFramePr>
        <p:xfrm>
          <a:off x="1085416" y="1771960"/>
          <a:ext cx="7454732" cy="765442"/>
        </p:xfrm>
        <a:graphic>
          <a:graphicData uri="http://schemas.openxmlformats.org/drawingml/2006/table">
            <a:tbl>
              <a:tblPr firstRow="1" firstCol="1" bandRow="1">
                <a:tableStyleId>{5C22544A-7EE6-4342-B048-85BDC9FD1C3A}</a:tableStyleId>
              </a:tblPr>
              <a:tblGrid>
                <a:gridCol w="853187">
                  <a:extLst>
                    <a:ext uri="{9D8B030D-6E8A-4147-A177-3AD203B41FA5}">
                      <a16:colId xmlns:a16="http://schemas.microsoft.com/office/drawing/2014/main" val="788744507"/>
                    </a:ext>
                  </a:extLst>
                </a:gridCol>
                <a:gridCol w="659457">
                  <a:extLst>
                    <a:ext uri="{9D8B030D-6E8A-4147-A177-3AD203B41FA5}">
                      <a16:colId xmlns:a16="http://schemas.microsoft.com/office/drawing/2014/main" val="3526467822"/>
                    </a:ext>
                  </a:extLst>
                </a:gridCol>
                <a:gridCol w="660232">
                  <a:extLst>
                    <a:ext uri="{9D8B030D-6E8A-4147-A177-3AD203B41FA5}">
                      <a16:colId xmlns:a16="http://schemas.microsoft.com/office/drawing/2014/main" val="2242717853"/>
                    </a:ext>
                  </a:extLst>
                </a:gridCol>
                <a:gridCol w="660232">
                  <a:extLst>
                    <a:ext uri="{9D8B030D-6E8A-4147-A177-3AD203B41FA5}">
                      <a16:colId xmlns:a16="http://schemas.microsoft.com/office/drawing/2014/main" val="2703848879"/>
                    </a:ext>
                  </a:extLst>
                </a:gridCol>
                <a:gridCol w="660232">
                  <a:extLst>
                    <a:ext uri="{9D8B030D-6E8A-4147-A177-3AD203B41FA5}">
                      <a16:colId xmlns:a16="http://schemas.microsoft.com/office/drawing/2014/main" val="71514272"/>
                    </a:ext>
                  </a:extLst>
                </a:gridCol>
                <a:gridCol w="660232">
                  <a:extLst>
                    <a:ext uri="{9D8B030D-6E8A-4147-A177-3AD203B41FA5}">
                      <a16:colId xmlns:a16="http://schemas.microsoft.com/office/drawing/2014/main" val="746204180"/>
                    </a:ext>
                  </a:extLst>
                </a:gridCol>
                <a:gridCol w="660232">
                  <a:extLst>
                    <a:ext uri="{9D8B030D-6E8A-4147-A177-3AD203B41FA5}">
                      <a16:colId xmlns:a16="http://schemas.microsoft.com/office/drawing/2014/main" val="3011515034"/>
                    </a:ext>
                  </a:extLst>
                </a:gridCol>
                <a:gridCol w="660232">
                  <a:extLst>
                    <a:ext uri="{9D8B030D-6E8A-4147-A177-3AD203B41FA5}">
                      <a16:colId xmlns:a16="http://schemas.microsoft.com/office/drawing/2014/main" val="3451549271"/>
                    </a:ext>
                  </a:extLst>
                </a:gridCol>
                <a:gridCol w="660232">
                  <a:extLst>
                    <a:ext uri="{9D8B030D-6E8A-4147-A177-3AD203B41FA5}">
                      <a16:colId xmlns:a16="http://schemas.microsoft.com/office/drawing/2014/main" val="4047176438"/>
                    </a:ext>
                  </a:extLst>
                </a:gridCol>
                <a:gridCol w="660232">
                  <a:extLst>
                    <a:ext uri="{9D8B030D-6E8A-4147-A177-3AD203B41FA5}">
                      <a16:colId xmlns:a16="http://schemas.microsoft.com/office/drawing/2014/main" val="1998999601"/>
                    </a:ext>
                  </a:extLst>
                </a:gridCol>
                <a:gridCol w="660232">
                  <a:extLst>
                    <a:ext uri="{9D8B030D-6E8A-4147-A177-3AD203B41FA5}">
                      <a16:colId xmlns:a16="http://schemas.microsoft.com/office/drawing/2014/main" val="2098435128"/>
                    </a:ext>
                  </a:extLst>
                </a:gridCol>
              </a:tblGrid>
              <a:tr h="298374">
                <a:tc>
                  <a:txBody>
                    <a:bodyPr/>
                    <a:lstStyle/>
                    <a:p>
                      <a:pPr algn="ctr">
                        <a:spcAft>
                          <a:spcPts val="0"/>
                        </a:spcAft>
                      </a:pPr>
                      <a:r>
                        <a:rPr lang="zh-CN" sz="1050">
                          <a:effectLst/>
                        </a:rPr>
                        <a:t>内存地址</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4010</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4012</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4014</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4016</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4018</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4020</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4022</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4024</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4026</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4028</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522587415"/>
                  </a:ext>
                </a:extLst>
              </a:tr>
              <a:tr h="249521">
                <a:tc>
                  <a:txBody>
                    <a:bodyPr/>
                    <a:lstStyle/>
                    <a:p>
                      <a:pPr algn="ctr">
                        <a:spcAft>
                          <a:spcPts val="0"/>
                        </a:spcAft>
                      </a:pPr>
                      <a:r>
                        <a:rPr lang="zh-CN" sz="1050">
                          <a:effectLst/>
                        </a:rPr>
                        <a:t>值</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3</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5</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6</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8</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22</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26</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28</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100</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120</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6</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259737058"/>
                  </a:ext>
                </a:extLst>
              </a:tr>
              <a:tr h="217547">
                <a:tc>
                  <a:txBody>
                    <a:bodyPr/>
                    <a:lstStyle/>
                    <a:p>
                      <a:pPr algn="ctr">
                        <a:spcAft>
                          <a:spcPts val="0"/>
                        </a:spcAft>
                      </a:pPr>
                      <a:r>
                        <a:rPr lang="zh-CN" sz="1050">
                          <a:effectLst/>
                        </a:rPr>
                        <a:t>下标</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0</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1</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2</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3</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4</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5</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6</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7</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a:effectLst/>
                        </a:rPr>
                        <a:t>8</a:t>
                      </a:r>
                      <a:endParaRPr lang="zh-CN" sz="120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tc>
                  <a:txBody>
                    <a:bodyPr/>
                    <a:lstStyle/>
                    <a:p>
                      <a:pPr algn="ctr">
                        <a:spcAft>
                          <a:spcPts val="0"/>
                        </a:spcAft>
                      </a:pPr>
                      <a:r>
                        <a:rPr lang="en-US" sz="1050" dirty="0">
                          <a:effectLst/>
                        </a:rPr>
                        <a:t>9</a:t>
                      </a:r>
                      <a:endParaRPr lang="zh-CN" sz="12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011205815"/>
                  </a:ext>
                </a:extLst>
              </a:tr>
            </a:tbl>
          </a:graphicData>
        </a:graphic>
      </p:graphicFrame>
    </p:spTree>
    <p:extLst>
      <p:ext uri="{BB962C8B-B14F-4D97-AF65-F5344CB8AC3E}">
        <p14:creationId xmlns:p14="http://schemas.microsoft.com/office/powerpoint/2010/main" val="12968547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latin typeface="宋体" panose="02010600030101010101" pitchFamily="2" charset="-122"/>
                <a:ea typeface="宋体" panose="02010600030101010101" pitchFamily="2" charset="-122"/>
              </a:rPr>
              <a:t> </a:t>
            </a:r>
            <a:r>
              <a:rPr lang="en-US" altLang="zh-CN" b="1" dirty="0">
                <a:cs typeface="Times New Roman" panose="02020603050405020304" pitchFamily="18" charset="0"/>
              </a:rPr>
              <a:t>6.1.2  </a:t>
            </a:r>
            <a:r>
              <a:rPr lang="zh-CN" altLang="en-US" b="1" dirty="0">
                <a:cs typeface="Times New Roman" panose="02020603050405020304" pitchFamily="18" charset="0"/>
              </a:rPr>
              <a:t>一维数组元素的存储结构及引用</a:t>
            </a:r>
            <a:endParaRPr lang="zh-CN" altLang="en-US" b="0" i="0" u="none" strike="noStrike"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5" y="1250830"/>
            <a:ext cx="11157923" cy="5141344"/>
          </a:xfrm>
        </p:spPr>
        <p:txBody>
          <a:bodyPr>
            <a:noAutofit/>
          </a:bodyPr>
          <a:lstStyle/>
          <a:p>
            <a:pPr eaLnBrk="0" fontAlgn="base" hangingPunct="0">
              <a:spcBef>
                <a:spcPct val="0"/>
              </a:spcBef>
              <a:spcAft>
                <a:spcPct val="0"/>
              </a:spcAft>
              <a:buSzPct val="80000"/>
            </a:pPr>
            <a:r>
              <a:rPr lang="zh-CN" altLang="en-US" sz="1600" dirty="0" smtClean="0">
                <a:cs typeface="宋体" panose="02010600030101010101" pitchFamily="2" charset="-122"/>
              </a:rPr>
              <a:t>例如</a:t>
            </a:r>
            <a:r>
              <a:rPr lang="zh-CN" altLang="en-US" sz="1600" dirty="0">
                <a:cs typeface="宋体" panose="02010600030101010101" pitchFamily="2" charset="-122"/>
              </a:rPr>
              <a:t>有如下定义：</a:t>
            </a:r>
            <a:endParaRPr lang="zh-CN" altLang="en-US" sz="1600" dirty="0"/>
          </a:p>
          <a:p>
            <a:pPr marL="0" lvl="0" indent="266700" eaLnBrk="0" fontAlgn="base" hangingPunct="0">
              <a:spcBef>
                <a:spcPct val="0"/>
              </a:spcBef>
              <a:spcAft>
                <a:spcPct val="0"/>
              </a:spcAft>
              <a:buClrTx/>
              <a:buSzTx/>
              <a:buNone/>
            </a:pPr>
            <a:r>
              <a:rPr lang="zh-CN" altLang="en-US" sz="1600" dirty="0">
                <a:cs typeface="Times New Roman" panose="02020603050405020304" pitchFamily="18" charset="0"/>
              </a:rPr>
              <a:t>    </a:t>
            </a:r>
            <a:r>
              <a:rPr lang="en-US" altLang="zh-CN" sz="1600" dirty="0" err="1">
                <a:cs typeface="Times New Roman" panose="02020603050405020304" pitchFamily="18" charset="0"/>
              </a:rPr>
              <a:t>int</a:t>
            </a:r>
            <a:r>
              <a:rPr lang="en-US" altLang="zh-CN" sz="1600" dirty="0">
                <a:cs typeface="Times New Roman" panose="02020603050405020304" pitchFamily="18" charset="0"/>
              </a:rPr>
              <a:t> a[5]</a:t>
            </a:r>
            <a:r>
              <a:rPr lang="en-US" altLang="zh-CN" sz="1600" dirty="0">
                <a:cs typeface="宋体" panose="02010600030101010101" pitchFamily="2" charset="-122"/>
              </a:rPr>
              <a:t>;</a:t>
            </a:r>
            <a:endParaRPr lang="en-US" altLang="zh-CN" sz="1600" dirty="0"/>
          </a:p>
          <a:p>
            <a:pPr eaLnBrk="0" fontAlgn="base" hangingPunct="0">
              <a:spcBef>
                <a:spcPct val="0"/>
              </a:spcBef>
              <a:spcAft>
                <a:spcPct val="0"/>
              </a:spcAft>
              <a:buSzPct val="80000"/>
            </a:pPr>
            <a:r>
              <a:rPr lang="zh-CN" altLang="en-US" sz="1600" dirty="0">
                <a:cs typeface="宋体" panose="02010600030101010101" pitchFamily="2" charset="-122"/>
              </a:rPr>
              <a:t>则说明数组</a:t>
            </a:r>
            <a:r>
              <a:rPr lang="en-US" altLang="zh-CN" sz="1600" dirty="0">
                <a:cs typeface="宋体" panose="02010600030101010101" pitchFamily="2" charset="-122"/>
              </a:rPr>
              <a:t>a</a:t>
            </a:r>
            <a:r>
              <a:rPr lang="zh-CN" altLang="en-US" sz="1600" dirty="0">
                <a:cs typeface="宋体" panose="02010600030101010101" pitchFamily="2" charset="-122"/>
              </a:rPr>
              <a:t>共有</a:t>
            </a:r>
            <a:r>
              <a:rPr lang="en-US" altLang="zh-CN" sz="1600" dirty="0">
                <a:cs typeface="宋体" panose="02010600030101010101" pitchFamily="2" charset="-122"/>
              </a:rPr>
              <a:t>5</a:t>
            </a:r>
            <a:r>
              <a:rPr lang="zh-CN" altLang="en-US" sz="1600" dirty="0">
                <a:cs typeface="宋体" panose="02010600030101010101" pitchFamily="2" charset="-122"/>
              </a:rPr>
              <a:t>个元素，分别表示为</a:t>
            </a:r>
            <a:r>
              <a:rPr lang="en-US" altLang="zh-CN" sz="1600" dirty="0">
                <a:cs typeface="宋体" panose="02010600030101010101" pitchFamily="2" charset="-122"/>
              </a:rPr>
              <a:t>a[0]</a:t>
            </a:r>
            <a:r>
              <a:rPr lang="zh-CN" altLang="en-US" sz="1600" dirty="0">
                <a:cs typeface="宋体" panose="02010600030101010101" pitchFamily="2" charset="-122"/>
              </a:rPr>
              <a:t>、</a:t>
            </a:r>
            <a:r>
              <a:rPr lang="en-US" altLang="zh-CN" sz="1600" dirty="0">
                <a:cs typeface="宋体" panose="02010600030101010101" pitchFamily="2" charset="-122"/>
              </a:rPr>
              <a:t>a[1]</a:t>
            </a:r>
            <a:r>
              <a:rPr lang="zh-CN" altLang="en-US" sz="1600" dirty="0">
                <a:cs typeface="宋体" panose="02010600030101010101" pitchFamily="2" charset="-122"/>
              </a:rPr>
              <a:t>、</a:t>
            </a:r>
            <a:r>
              <a:rPr lang="en-US" altLang="zh-CN" sz="1600" dirty="0">
                <a:cs typeface="宋体" panose="02010600030101010101" pitchFamily="2" charset="-122"/>
              </a:rPr>
              <a:t>a[2</a:t>
            </a:r>
            <a:r>
              <a:rPr lang="en-US" altLang="zh-CN" sz="1600" dirty="0">
                <a:cs typeface="Times New Roman" panose="02020603050405020304" pitchFamily="18" charset="0"/>
              </a:rPr>
              <a:t>]</a:t>
            </a:r>
            <a:r>
              <a:rPr lang="zh-CN" altLang="en-US" sz="1600" dirty="0">
                <a:cs typeface="宋体" panose="02010600030101010101" pitchFamily="2" charset="-122"/>
              </a:rPr>
              <a:t>、</a:t>
            </a:r>
            <a:r>
              <a:rPr lang="en-US" altLang="zh-CN" sz="1600" dirty="0">
                <a:cs typeface="Times New Roman" panose="02020603050405020304" pitchFamily="18" charset="0"/>
              </a:rPr>
              <a:t>a[3]</a:t>
            </a:r>
            <a:r>
              <a:rPr lang="zh-CN" altLang="en-US" sz="1600" dirty="0">
                <a:cs typeface="宋体" panose="02010600030101010101" pitchFamily="2" charset="-122"/>
              </a:rPr>
              <a:t>、</a:t>
            </a:r>
            <a:r>
              <a:rPr lang="en-US" altLang="zh-CN" sz="1600" dirty="0">
                <a:cs typeface="Times New Roman" panose="02020603050405020304" pitchFamily="18" charset="0"/>
              </a:rPr>
              <a:t>a[4</a:t>
            </a:r>
            <a:r>
              <a:rPr lang="en-US" altLang="zh-CN" sz="1600" dirty="0" smtClean="0">
                <a:cs typeface="Times New Roman" panose="02020603050405020304" pitchFamily="18" charset="0"/>
              </a:rPr>
              <a:t>]</a:t>
            </a:r>
          </a:p>
          <a:p>
            <a:pPr eaLnBrk="0" fontAlgn="base" hangingPunct="0">
              <a:spcBef>
                <a:spcPct val="0"/>
              </a:spcBef>
              <a:spcAft>
                <a:spcPct val="0"/>
              </a:spcAft>
              <a:buSzPct val="80000"/>
            </a:pPr>
            <a:r>
              <a:rPr lang="zh-CN" altLang="en-US" sz="1600" dirty="0" smtClean="0">
                <a:cs typeface="宋体" panose="02010600030101010101" pitchFamily="2" charset="-122"/>
              </a:rPr>
              <a:t>注意</a:t>
            </a:r>
            <a:r>
              <a:rPr lang="zh-CN" altLang="en-US" sz="1600" dirty="0">
                <a:cs typeface="宋体" panose="02010600030101010101" pitchFamily="2" charset="-122"/>
              </a:rPr>
              <a:t>：</a:t>
            </a:r>
            <a:r>
              <a:rPr lang="en-US" altLang="zh-CN" sz="1600" dirty="0">
                <a:cs typeface="Times New Roman" panose="02020603050405020304" pitchFamily="18" charset="0"/>
              </a:rPr>
              <a:t>a[5]</a:t>
            </a:r>
            <a:r>
              <a:rPr lang="zh-CN" altLang="en-US" sz="1600" dirty="0">
                <a:cs typeface="宋体" panose="02010600030101010101" pitchFamily="2" charset="-122"/>
              </a:rPr>
              <a:t>不是数组</a:t>
            </a:r>
            <a:r>
              <a:rPr lang="en-US" altLang="zh-CN" sz="1600" dirty="0">
                <a:cs typeface="Times New Roman" panose="02020603050405020304" pitchFamily="18" charset="0"/>
              </a:rPr>
              <a:t>a</a:t>
            </a:r>
            <a:r>
              <a:rPr lang="zh-CN" altLang="en-US" sz="1600" dirty="0">
                <a:cs typeface="宋体" panose="02010600030101010101" pitchFamily="2" charset="-122"/>
              </a:rPr>
              <a:t>的</a:t>
            </a:r>
            <a:r>
              <a:rPr lang="zh-CN" altLang="en-US" sz="1600" dirty="0" smtClean="0">
                <a:cs typeface="宋体" panose="02010600030101010101" pitchFamily="2" charset="-122"/>
              </a:rPr>
              <a:t>元素</a:t>
            </a:r>
            <a:endParaRPr lang="en-US" altLang="zh-CN" sz="1600" dirty="0" smtClean="0">
              <a:cs typeface="宋体" panose="02010600030101010101" pitchFamily="2" charset="-122"/>
            </a:endParaRPr>
          </a:p>
          <a:p>
            <a:pPr eaLnBrk="0" fontAlgn="base" hangingPunct="0">
              <a:spcBef>
                <a:spcPct val="0"/>
              </a:spcBef>
              <a:spcAft>
                <a:spcPct val="0"/>
              </a:spcAft>
              <a:buSzPct val="80000"/>
            </a:pPr>
            <a:r>
              <a:rPr lang="zh-CN" altLang="en-US" sz="1600" dirty="0" smtClean="0">
                <a:cs typeface="宋体" panose="02010600030101010101" pitchFamily="2" charset="-122"/>
              </a:rPr>
              <a:t>一旦</a:t>
            </a:r>
            <a:r>
              <a:rPr lang="zh-CN" altLang="en-US" sz="1600" dirty="0">
                <a:cs typeface="宋体" panose="02010600030101010101" pitchFamily="2" charset="-122"/>
              </a:rPr>
              <a:t>定义数组后，对数组元素的引用就如同普通变量</a:t>
            </a:r>
            <a:r>
              <a:rPr lang="zh-CN" altLang="en-US" sz="1600" dirty="0" smtClean="0">
                <a:cs typeface="宋体" panose="02010600030101010101" pitchFamily="2" charset="-122"/>
              </a:rPr>
              <a:t>一样。</a:t>
            </a:r>
            <a:r>
              <a:rPr lang="zh-CN" altLang="en-US" sz="1600" dirty="0">
                <a:cs typeface="宋体" panose="02010600030101010101" pitchFamily="2" charset="-122"/>
              </a:rPr>
              <a:t>比如</a:t>
            </a:r>
            <a:r>
              <a:rPr lang="zh-CN" altLang="en-US" sz="1600" dirty="0" smtClean="0">
                <a:cs typeface="宋体" panose="02010600030101010101" pitchFamily="2" charset="-122"/>
              </a:rPr>
              <a:t>：</a:t>
            </a:r>
            <a:endParaRPr lang="zh-CN" altLang="en-US" sz="1600" dirty="0"/>
          </a:p>
          <a:p>
            <a:pPr marL="0" lvl="0" indent="266700" eaLnBrk="0" fontAlgn="base" hangingPunct="0">
              <a:spcBef>
                <a:spcPct val="0"/>
              </a:spcBef>
              <a:spcAft>
                <a:spcPct val="0"/>
              </a:spcAft>
              <a:buClrTx/>
              <a:buSzTx/>
              <a:buNone/>
            </a:pPr>
            <a:r>
              <a:rPr lang="en-US" altLang="zh-CN" sz="1600" dirty="0">
                <a:cs typeface="Times New Roman" panose="02020603050405020304" pitchFamily="18" charset="0"/>
              </a:rPr>
              <a:t>a[0]=16;</a:t>
            </a:r>
            <a:endParaRPr lang="en-US" altLang="zh-CN" sz="1600" dirty="0"/>
          </a:p>
          <a:p>
            <a:pPr marL="0" lvl="0" indent="266700" eaLnBrk="0" fontAlgn="base" hangingPunct="0">
              <a:spcBef>
                <a:spcPct val="0"/>
              </a:spcBef>
              <a:spcAft>
                <a:spcPct val="0"/>
              </a:spcAft>
              <a:buClrTx/>
              <a:buSzTx/>
              <a:buNone/>
            </a:pPr>
            <a:r>
              <a:rPr lang="en-US" altLang="zh-CN" sz="1600" dirty="0">
                <a:cs typeface="Times New Roman" panose="02020603050405020304" pitchFamily="18" charset="0"/>
              </a:rPr>
              <a:t>a[1]=a[O]+10</a:t>
            </a:r>
            <a:r>
              <a:rPr lang="en-US" altLang="zh-CN" sz="1600" dirty="0">
                <a:cs typeface="宋体" panose="02010600030101010101" pitchFamily="2" charset="-122"/>
              </a:rPr>
              <a:t>;</a:t>
            </a:r>
            <a:endParaRPr lang="en-US" altLang="zh-CN" sz="1600" dirty="0"/>
          </a:p>
          <a:p>
            <a:pPr marL="0" lvl="0" indent="266700" eaLnBrk="0" fontAlgn="base" hangingPunct="0">
              <a:spcBef>
                <a:spcPct val="0"/>
              </a:spcBef>
              <a:spcAft>
                <a:spcPct val="0"/>
              </a:spcAft>
              <a:buClrTx/>
              <a:buSzTx/>
              <a:buNone/>
            </a:pPr>
            <a:r>
              <a:rPr lang="en-US" altLang="zh-CN" sz="1600" dirty="0" err="1">
                <a:cs typeface="Times New Roman" panose="02020603050405020304" pitchFamily="18" charset="0"/>
              </a:rPr>
              <a:t>scanf</a:t>
            </a:r>
            <a:r>
              <a:rPr lang="en-US" altLang="zh-CN" sz="1600" dirty="0">
                <a:cs typeface="Times New Roman" panose="02020603050405020304" pitchFamily="18" charset="0"/>
              </a:rPr>
              <a:t>(</a:t>
            </a:r>
            <a:r>
              <a:rPr lang="en-US" altLang="zh-CN" sz="1600" dirty="0">
                <a:solidFill>
                  <a:srgbClr val="000000"/>
                </a:solidFill>
                <a:cs typeface="Times New Roman" panose="02020603050405020304" pitchFamily="18" charset="0"/>
              </a:rPr>
              <a:t>"</a:t>
            </a:r>
            <a:r>
              <a:rPr lang="en-US" altLang="zh-CN" sz="1600" dirty="0">
                <a:cs typeface="Times New Roman" panose="02020603050405020304" pitchFamily="18" charset="0"/>
              </a:rPr>
              <a:t>%</a:t>
            </a:r>
            <a:r>
              <a:rPr lang="en-US" altLang="zh-CN" sz="1600" dirty="0" err="1">
                <a:cs typeface="Times New Roman" panose="02020603050405020304" pitchFamily="18" charset="0"/>
              </a:rPr>
              <a:t>d</a:t>
            </a:r>
            <a:r>
              <a:rPr lang="en-US" altLang="zh-CN" sz="1600" dirty="0" err="1">
                <a:solidFill>
                  <a:srgbClr val="000000"/>
                </a:solidFill>
                <a:cs typeface="Times New Roman" panose="02020603050405020304" pitchFamily="18" charset="0"/>
              </a:rPr>
              <a:t>"</a:t>
            </a:r>
            <a:r>
              <a:rPr lang="en-US" altLang="zh-CN" sz="1600" dirty="0" err="1">
                <a:cs typeface="宋体" panose="02010600030101010101" pitchFamily="2" charset="-122"/>
              </a:rPr>
              <a:t>,</a:t>
            </a:r>
            <a:r>
              <a:rPr lang="en-US" altLang="zh-CN" sz="1600" dirty="0" err="1">
                <a:cs typeface="Times New Roman" panose="02020603050405020304" pitchFamily="18" charset="0"/>
              </a:rPr>
              <a:t>&amp;a</a:t>
            </a:r>
            <a:r>
              <a:rPr lang="en-US" altLang="zh-CN" sz="1600" dirty="0">
                <a:cs typeface="Times New Roman" panose="02020603050405020304" pitchFamily="18" charset="0"/>
              </a:rPr>
              <a:t>[2])</a:t>
            </a:r>
            <a:r>
              <a:rPr lang="en-US" altLang="zh-CN" sz="1600" dirty="0">
                <a:cs typeface="宋体" panose="02010600030101010101" pitchFamily="2" charset="-122"/>
              </a:rPr>
              <a:t>;</a:t>
            </a:r>
            <a:endParaRPr lang="en-US" altLang="zh-CN" sz="1600" dirty="0"/>
          </a:p>
          <a:p>
            <a:pPr marL="0" lvl="0" indent="266700" eaLnBrk="0" fontAlgn="base" hangingPunct="0">
              <a:spcBef>
                <a:spcPct val="0"/>
              </a:spcBef>
              <a:spcAft>
                <a:spcPct val="0"/>
              </a:spcAft>
              <a:buClrTx/>
              <a:buSzTx/>
              <a:buNone/>
            </a:pPr>
            <a:r>
              <a:rPr lang="en-US" altLang="zh-CN" sz="1600" dirty="0">
                <a:cs typeface="Times New Roman" panose="02020603050405020304" pitchFamily="18" charset="0"/>
              </a:rPr>
              <a:t>a[2*2]=8</a:t>
            </a:r>
            <a:r>
              <a:rPr lang="en-US" altLang="zh-CN" sz="1600" dirty="0">
                <a:cs typeface="宋体" panose="02010600030101010101" pitchFamily="2" charset="-122"/>
              </a:rPr>
              <a:t>;</a:t>
            </a:r>
            <a:endParaRPr lang="en-US" altLang="zh-CN" sz="1600" dirty="0"/>
          </a:p>
          <a:p>
            <a:pPr marL="0" lvl="0" indent="266700" eaLnBrk="0" fontAlgn="base" hangingPunct="0">
              <a:spcBef>
                <a:spcPct val="0"/>
              </a:spcBef>
              <a:spcAft>
                <a:spcPct val="0"/>
              </a:spcAft>
              <a:buClrTx/>
              <a:buSzTx/>
              <a:buNone/>
            </a:pPr>
            <a:r>
              <a:rPr lang="en-US" altLang="zh-CN" sz="1600" dirty="0" err="1">
                <a:cs typeface="Times New Roman" panose="02020603050405020304" pitchFamily="18" charset="0"/>
              </a:rPr>
              <a:t>printf</a:t>
            </a:r>
            <a:r>
              <a:rPr lang="en-US" altLang="zh-CN" sz="1600" dirty="0">
                <a:cs typeface="Times New Roman" panose="02020603050405020304" pitchFamily="18" charset="0"/>
              </a:rPr>
              <a:t>(</a:t>
            </a:r>
            <a:r>
              <a:rPr lang="en-US" altLang="zh-CN" sz="1600" dirty="0">
                <a:solidFill>
                  <a:srgbClr val="000000"/>
                </a:solidFill>
                <a:cs typeface="Times New Roman" panose="02020603050405020304" pitchFamily="18" charset="0"/>
              </a:rPr>
              <a:t>"</a:t>
            </a:r>
            <a:r>
              <a:rPr lang="en-US" altLang="zh-CN" sz="1600" dirty="0">
                <a:cs typeface="Times New Roman" panose="02020603050405020304" pitchFamily="18" charset="0"/>
              </a:rPr>
              <a:t>%d\</a:t>
            </a:r>
            <a:r>
              <a:rPr lang="en-US" altLang="zh-CN" sz="1600" dirty="0" err="1">
                <a:cs typeface="Times New Roman" panose="02020603050405020304" pitchFamily="18" charset="0"/>
              </a:rPr>
              <a:t>n</a:t>
            </a:r>
            <a:r>
              <a:rPr lang="en-US" altLang="zh-CN" sz="1600" dirty="0" err="1">
                <a:solidFill>
                  <a:srgbClr val="000000"/>
                </a:solidFill>
                <a:cs typeface="Times New Roman" panose="02020603050405020304" pitchFamily="18" charset="0"/>
              </a:rPr>
              <a:t>"</a:t>
            </a:r>
            <a:r>
              <a:rPr lang="en-US" altLang="zh-CN" sz="1600" dirty="0" err="1">
                <a:cs typeface="Times New Roman" panose="02020603050405020304" pitchFamily="18" charset="0"/>
              </a:rPr>
              <a:t>,a</a:t>
            </a:r>
            <a:r>
              <a:rPr lang="en-US" altLang="zh-CN" sz="1600" dirty="0">
                <a:cs typeface="Times New Roman" panose="02020603050405020304" pitchFamily="18" charset="0"/>
              </a:rPr>
              <a:t>[3]);</a:t>
            </a:r>
            <a:endParaRPr lang="en-US" altLang="zh-CN" sz="1600" dirty="0"/>
          </a:p>
          <a:p>
            <a:pPr marR="0" lvl="0" rtl="0"/>
            <a:endParaRPr lang="zh-CN" altLang="en-US" sz="1600" b="1" i="0" u="none" strike="noStrike" kern="100" baseline="0" dirty="0" smtClean="0">
              <a:solidFill>
                <a:prstClr val="black"/>
              </a:solidFill>
            </a:endParaRPr>
          </a:p>
        </p:txBody>
      </p:sp>
    </p:spTree>
    <p:extLst>
      <p:ext uri="{BB962C8B-B14F-4D97-AF65-F5344CB8AC3E}">
        <p14:creationId xmlns:p14="http://schemas.microsoft.com/office/powerpoint/2010/main" val="12376088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R="0" rtl="0"/>
            <a:r>
              <a:rPr lang="zh-CN" altLang="en-US" b="0" i="0" u="none" strike="noStrike" baseline="0" dirty="0" smtClean="0">
                <a:latin typeface="宋体" panose="02010600030101010101" pitchFamily="2" charset="-122"/>
                <a:ea typeface="宋体" panose="02010600030101010101" pitchFamily="2" charset="-122"/>
              </a:rPr>
              <a:t>    </a:t>
            </a:r>
          </a:p>
        </p:txBody>
      </p:sp>
      <p:sp>
        <p:nvSpPr>
          <p:cNvPr id="3" name="文本占位符 2"/>
          <p:cNvSpPr>
            <a:spLocks noGrp="1"/>
          </p:cNvSpPr>
          <p:nvPr>
            <p:ph type="body" idx="1"/>
          </p:nvPr>
        </p:nvSpPr>
        <p:spPr>
          <a:xfrm>
            <a:off x="539496" y="1207698"/>
            <a:ext cx="11048070" cy="4887997"/>
          </a:xfrm>
        </p:spPr>
        <p:txBody>
          <a:bodyPr>
            <a:normAutofit fontScale="62500" lnSpcReduction="20000"/>
          </a:bodyPr>
          <a:lstStyle/>
          <a:p>
            <a:pPr marL="0" indent="0">
              <a:buNone/>
            </a:pPr>
            <a:r>
              <a:rPr lang="zh-CN" altLang="zh-CN" b="1" dirty="0" smtClean="0"/>
              <a:t>例</a:t>
            </a:r>
            <a:r>
              <a:rPr lang="en-US" altLang="zh-CN" b="1" dirty="0"/>
              <a:t>6.1</a:t>
            </a:r>
            <a:r>
              <a:rPr lang="en-US" altLang="zh-CN" dirty="0"/>
              <a:t>  </a:t>
            </a:r>
            <a:r>
              <a:rPr lang="zh-CN" altLang="zh-CN" dirty="0"/>
              <a:t>从键盘上输入</a:t>
            </a:r>
            <a:r>
              <a:rPr lang="en-US" altLang="zh-CN" dirty="0"/>
              <a:t>10</a:t>
            </a:r>
            <a:r>
              <a:rPr lang="zh-CN" altLang="zh-CN" dirty="0"/>
              <a:t>个整数，保存在数组中，并逆序输出。</a:t>
            </a:r>
          </a:p>
          <a:p>
            <a:pPr marL="0" indent="0">
              <a:buNone/>
            </a:pPr>
            <a:r>
              <a:rPr lang="en-US" altLang="zh-CN" dirty="0"/>
              <a:t>    #include&lt;stdio．h&gt;</a:t>
            </a:r>
            <a:endParaRPr lang="zh-CN" altLang="zh-CN" dirty="0"/>
          </a:p>
          <a:p>
            <a:pPr marL="0" indent="0">
              <a:buNone/>
            </a:pPr>
            <a:r>
              <a:rPr lang="en-US" altLang="zh-CN" dirty="0"/>
              <a:t>    main()</a:t>
            </a:r>
            <a:endParaRPr lang="zh-CN" altLang="zh-CN" dirty="0"/>
          </a:p>
          <a:p>
            <a:pPr marL="0" indent="0">
              <a:buNone/>
            </a:pPr>
            <a:r>
              <a:rPr lang="en-US" altLang="zh-CN" dirty="0"/>
              <a:t>    {</a:t>
            </a:r>
            <a:endParaRPr lang="zh-CN" altLang="zh-CN" dirty="0"/>
          </a:p>
          <a:p>
            <a:pPr marL="0" indent="0">
              <a:buNone/>
            </a:pPr>
            <a:r>
              <a:rPr lang="en-US" altLang="zh-CN" dirty="0"/>
              <a:t>    int i,a[10];</a:t>
            </a:r>
            <a:endParaRPr lang="zh-CN" altLang="zh-CN" dirty="0"/>
          </a:p>
          <a:p>
            <a:pPr marL="0" indent="0">
              <a:buNone/>
            </a:pPr>
            <a:r>
              <a:rPr lang="en-US" altLang="zh-CN" dirty="0"/>
              <a:t>    for(i=0;i&lt;10;i++)</a:t>
            </a:r>
            <a:endParaRPr lang="zh-CN" altLang="zh-CN" dirty="0"/>
          </a:p>
          <a:p>
            <a:pPr marL="0" indent="0">
              <a:buNone/>
            </a:pPr>
            <a:r>
              <a:rPr lang="en-US" altLang="zh-CN" dirty="0"/>
              <a:t>      scanf("%d",&amp;a[i]);  </a:t>
            </a:r>
            <a:endParaRPr lang="zh-CN" altLang="zh-CN" dirty="0"/>
          </a:p>
          <a:p>
            <a:pPr marL="0" indent="0">
              <a:buNone/>
            </a:pPr>
            <a:r>
              <a:rPr lang="en-US" altLang="zh-CN" dirty="0"/>
              <a:t>    printf("\n\n");</a:t>
            </a:r>
            <a:endParaRPr lang="zh-CN" altLang="zh-CN" dirty="0"/>
          </a:p>
          <a:p>
            <a:pPr marL="0" indent="0">
              <a:buNone/>
            </a:pPr>
            <a:r>
              <a:rPr lang="en-US" altLang="zh-CN" dirty="0"/>
              <a:t>    for(i=9;i&gt;=0;i--)</a:t>
            </a:r>
            <a:endParaRPr lang="zh-CN" altLang="zh-CN" dirty="0"/>
          </a:p>
          <a:p>
            <a:pPr marL="0" indent="0">
              <a:buNone/>
            </a:pPr>
            <a:r>
              <a:rPr lang="en-US" altLang="zh-CN" dirty="0"/>
              <a:t>       printf("%4d",a[i]);</a:t>
            </a:r>
            <a:endParaRPr lang="zh-CN" altLang="zh-CN" dirty="0"/>
          </a:p>
          <a:p>
            <a:pPr marL="0" indent="0">
              <a:buNone/>
            </a:pPr>
            <a:r>
              <a:rPr lang="en-US" altLang="zh-CN" dirty="0"/>
              <a:t>    }</a:t>
            </a:r>
            <a:endParaRPr lang="zh-CN" altLang="zh-CN" dirty="0"/>
          </a:p>
          <a:p>
            <a:pPr marL="180975" indent="-180975"/>
            <a:r>
              <a:rPr lang="zh-CN" altLang="zh-CN" dirty="0" smtClean="0"/>
              <a:t>关于数组的引用以下几点值得注意</a:t>
            </a:r>
            <a:r>
              <a:rPr lang="zh-CN" altLang="zh-CN" dirty="0"/>
              <a:t>：</a:t>
            </a:r>
          </a:p>
          <a:p>
            <a:pPr marL="0" indent="0">
              <a:buNone/>
            </a:pPr>
            <a:r>
              <a:rPr lang="en-US" altLang="zh-CN" dirty="0" smtClean="0"/>
              <a:t>  </a:t>
            </a:r>
            <a:r>
              <a:rPr lang="zh-CN" altLang="zh-CN" dirty="0" smtClean="0"/>
              <a:t>①</a:t>
            </a:r>
            <a:r>
              <a:rPr lang="zh-CN" altLang="zh-CN" dirty="0"/>
              <a:t>数组下标</a:t>
            </a:r>
            <a:r>
              <a:rPr lang="zh-CN" altLang="zh-CN" dirty="0" smtClean="0"/>
              <a:t>取值</a:t>
            </a:r>
            <a:r>
              <a:rPr lang="zh-CN" altLang="en-US" dirty="0" smtClean="0"/>
              <a:t>：</a:t>
            </a:r>
            <a:r>
              <a:rPr lang="en-US" altLang="zh-CN" dirty="0" smtClean="0"/>
              <a:t>0-</a:t>
            </a:r>
            <a:r>
              <a:rPr lang="zh-CN" altLang="en-US" dirty="0" smtClean="0"/>
              <a:t>数组长度</a:t>
            </a:r>
            <a:r>
              <a:rPr lang="en-US" altLang="zh-CN" dirty="0" smtClean="0"/>
              <a:t>-1</a:t>
            </a:r>
            <a:r>
              <a:rPr lang="zh-CN" altLang="en-US" dirty="0" smtClean="0"/>
              <a:t>，</a:t>
            </a:r>
            <a:r>
              <a:rPr lang="zh-CN" altLang="zh-CN" dirty="0" smtClean="0"/>
              <a:t>不能</a:t>
            </a:r>
            <a:r>
              <a:rPr lang="zh-CN" altLang="zh-CN" dirty="0"/>
              <a:t>越界</a:t>
            </a:r>
            <a:r>
              <a:rPr lang="zh-CN" altLang="zh-CN" dirty="0" smtClean="0"/>
              <a:t>。</a:t>
            </a:r>
            <a:endParaRPr lang="en-US" altLang="zh-CN" dirty="0" smtClean="0"/>
          </a:p>
          <a:p>
            <a:pPr marL="0" indent="0">
              <a:buNone/>
            </a:pPr>
            <a:r>
              <a:rPr lang="en-US" altLang="zh-CN" dirty="0" smtClean="0"/>
              <a:t>  </a:t>
            </a:r>
            <a:r>
              <a:rPr lang="zh-CN" altLang="zh-CN" dirty="0"/>
              <a:t>②数组元素可以像普通变量一样使用。</a:t>
            </a:r>
          </a:p>
          <a:p>
            <a:pPr marL="0" indent="0">
              <a:buNone/>
            </a:pPr>
            <a:r>
              <a:rPr lang="en-US" altLang="zh-CN" dirty="0"/>
              <a:t> </a:t>
            </a:r>
            <a:r>
              <a:rPr lang="en-US" altLang="zh-CN" dirty="0" smtClean="0"/>
              <a:t> </a:t>
            </a:r>
            <a:r>
              <a:rPr lang="zh-CN" altLang="zh-CN" dirty="0" smtClean="0"/>
              <a:t>③</a:t>
            </a:r>
            <a:r>
              <a:rPr lang="zh-CN" altLang="zh-CN" dirty="0"/>
              <a:t>对数组的输入、输出或赋值只能对单个元素进行，不能整体输入或输出一个数组</a:t>
            </a:r>
            <a:r>
              <a:rPr lang="zh-CN" altLang="zh-CN" dirty="0" smtClean="0"/>
              <a:t>。</a:t>
            </a:r>
            <a:endParaRPr lang="zh-CN" altLang="zh-CN" dirty="0"/>
          </a:p>
        </p:txBody>
      </p:sp>
    </p:spTree>
    <p:extLst>
      <p:ext uri="{BB962C8B-B14F-4D97-AF65-F5344CB8AC3E}">
        <p14:creationId xmlns:p14="http://schemas.microsoft.com/office/powerpoint/2010/main" val="4006680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6.1.3 </a:t>
            </a:r>
            <a:r>
              <a:rPr lang="zh-CN" altLang="zh-CN" b="1" dirty="0"/>
              <a:t>一维数组的</a:t>
            </a:r>
            <a:r>
              <a:rPr lang="zh-CN" altLang="zh-CN" b="1" dirty="0" smtClean="0"/>
              <a:t>初始化</a:t>
            </a:r>
            <a:endParaRPr lang="zh-CN" altLang="en-US" b="0" i="0" u="none" strike="noStrike"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normAutofit/>
          </a:bodyPr>
          <a:lstStyle/>
          <a:p>
            <a:r>
              <a:rPr lang="zh-CN" altLang="zh-CN" sz="2000" dirty="0" smtClean="0"/>
              <a:t>在</a:t>
            </a:r>
            <a:r>
              <a:rPr lang="zh-CN" altLang="zh-CN" sz="2000" dirty="0"/>
              <a:t>定义数组的同时给数组元素赋值，称为数组的初始化</a:t>
            </a:r>
            <a:r>
              <a:rPr lang="zh-CN" altLang="zh-CN" sz="2000" dirty="0" smtClean="0"/>
              <a:t>。</a:t>
            </a:r>
            <a:endParaRPr lang="en-US" altLang="zh-CN" sz="2000" dirty="0" smtClean="0"/>
          </a:p>
          <a:p>
            <a:r>
              <a:rPr lang="zh-CN" altLang="zh-CN" sz="2000" dirty="0" smtClean="0"/>
              <a:t>对</a:t>
            </a:r>
            <a:r>
              <a:rPr lang="zh-CN" altLang="zh-CN" sz="2000" dirty="0"/>
              <a:t>数组初始化有以下几种情形：</a:t>
            </a:r>
          </a:p>
          <a:p>
            <a:pPr marL="0" indent="0">
              <a:buNone/>
            </a:pPr>
            <a:r>
              <a:rPr lang="zh-CN" altLang="zh-CN" sz="2000" dirty="0"/>
              <a:t>（</a:t>
            </a:r>
            <a:r>
              <a:rPr lang="en-US" altLang="zh-CN" sz="2000" dirty="0"/>
              <a:t>1</a:t>
            </a:r>
            <a:r>
              <a:rPr lang="zh-CN" altLang="zh-CN" sz="2000" dirty="0"/>
              <a:t>）在定义数组时给</a:t>
            </a:r>
            <a:r>
              <a:rPr lang="zh-CN" altLang="zh-CN" sz="2000" dirty="0">
                <a:solidFill>
                  <a:srgbClr val="FF0000"/>
                </a:solidFill>
              </a:rPr>
              <a:t>所有数组元素</a:t>
            </a:r>
            <a:r>
              <a:rPr lang="zh-CN" altLang="zh-CN" sz="2000" dirty="0"/>
              <a:t>赋初值。例如：</a:t>
            </a:r>
          </a:p>
          <a:p>
            <a:pPr marL="0" indent="0">
              <a:buNone/>
            </a:pPr>
            <a:r>
              <a:rPr lang="en-US" altLang="zh-CN" sz="2000" dirty="0"/>
              <a:t>    int a[5]={1,2,3,4,5};</a:t>
            </a:r>
            <a:endParaRPr lang="zh-CN" altLang="zh-CN" sz="2000" dirty="0"/>
          </a:p>
          <a:p>
            <a:r>
              <a:rPr lang="zh-CN" altLang="zh-CN" sz="2000" dirty="0"/>
              <a:t>用花括号把赋给各元素的初值括起来，各值以逗号分隔</a:t>
            </a:r>
            <a:r>
              <a:rPr lang="zh-CN" altLang="zh-CN" sz="2000" dirty="0" smtClean="0"/>
              <a:t>。</a:t>
            </a:r>
            <a:endParaRPr lang="zh-CN" altLang="zh-CN" sz="2000" dirty="0"/>
          </a:p>
          <a:p>
            <a:pPr marL="0" indent="0">
              <a:buNone/>
            </a:pPr>
            <a:r>
              <a:rPr lang="zh-CN" altLang="zh-CN" sz="2000" dirty="0" smtClean="0"/>
              <a:t>（</a:t>
            </a:r>
            <a:r>
              <a:rPr lang="en-US" altLang="zh-CN" sz="2000" dirty="0" smtClean="0"/>
              <a:t>2</a:t>
            </a:r>
            <a:r>
              <a:rPr lang="zh-CN" altLang="zh-CN" sz="2000" dirty="0"/>
              <a:t>）给数组的部分元素赋初值。例如：</a:t>
            </a:r>
          </a:p>
          <a:p>
            <a:pPr marL="0" indent="0">
              <a:buNone/>
            </a:pPr>
            <a:r>
              <a:rPr lang="en-US" altLang="zh-CN" sz="2000" dirty="0"/>
              <a:t>    int a[5]={1,2,3};</a:t>
            </a:r>
            <a:endParaRPr lang="zh-CN" altLang="zh-CN" sz="2000" dirty="0"/>
          </a:p>
          <a:p>
            <a:r>
              <a:rPr lang="zh-CN" altLang="zh-CN" sz="2000" dirty="0"/>
              <a:t>定义数组</a:t>
            </a:r>
            <a:r>
              <a:rPr lang="en-US" altLang="zh-CN" sz="2000" dirty="0"/>
              <a:t>a</a:t>
            </a:r>
            <a:r>
              <a:rPr lang="zh-CN" altLang="zh-CN" sz="2000" dirty="0"/>
              <a:t>有</a:t>
            </a:r>
            <a:r>
              <a:rPr lang="en-US" altLang="zh-CN" sz="2000" dirty="0"/>
              <a:t>5</a:t>
            </a:r>
            <a:r>
              <a:rPr lang="zh-CN" altLang="zh-CN" sz="2000" dirty="0"/>
              <a:t>个元素，花括号内有</a:t>
            </a:r>
            <a:r>
              <a:rPr lang="en-US" altLang="zh-CN" sz="2000" dirty="0"/>
              <a:t>3</a:t>
            </a:r>
            <a:r>
              <a:rPr lang="zh-CN" altLang="zh-CN" sz="2000" dirty="0"/>
              <a:t>个数值，所以只给前</a:t>
            </a:r>
            <a:r>
              <a:rPr lang="en-US" altLang="zh-CN" sz="2000" dirty="0"/>
              <a:t>3</a:t>
            </a:r>
            <a:r>
              <a:rPr lang="zh-CN" altLang="zh-CN" sz="2000" dirty="0"/>
              <a:t>个元素赋初值，系统自动给后</a:t>
            </a:r>
            <a:r>
              <a:rPr lang="en-US" altLang="zh-CN" sz="2000" dirty="0"/>
              <a:t>2</a:t>
            </a:r>
            <a:r>
              <a:rPr lang="zh-CN" altLang="zh-CN" sz="2000" dirty="0"/>
              <a:t>个元素赋初值为</a:t>
            </a:r>
            <a:r>
              <a:rPr lang="en-US" altLang="zh-CN" sz="2000" dirty="0"/>
              <a:t>0</a:t>
            </a:r>
            <a:r>
              <a:rPr lang="zh-CN" altLang="zh-CN" sz="2000" dirty="0" smtClean="0"/>
              <a:t>。</a:t>
            </a:r>
            <a:endParaRPr lang="zh-CN" altLang="zh-CN" sz="2000" dirty="0"/>
          </a:p>
        </p:txBody>
      </p:sp>
    </p:spTree>
    <p:extLst>
      <p:ext uri="{BB962C8B-B14F-4D97-AF65-F5344CB8AC3E}">
        <p14:creationId xmlns:p14="http://schemas.microsoft.com/office/powerpoint/2010/main" val="3761334024"/>
      </p:ext>
    </p:extLst>
  </p:cSld>
  <p:clrMapOvr>
    <a:masterClrMapping/>
  </p:clrMapOvr>
</p:sld>
</file>

<file path=ppt/theme/theme1.xml><?xml version="1.0" encoding="utf-8"?>
<a:theme xmlns:a="http://schemas.openxmlformats.org/drawingml/2006/main" name="欢迎文档">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36715131_TF10001108.potx" id="{D183F7B2-BB7C-4769-A654-F50CCFED9CE6}" vid="{19F569AA-F1B7-4CD3-A3E0-DFBF7B5FB0CC}"/>
    </a:ext>
  </a:extLst>
</a:theme>
</file>

<file path=ppt/theme/theme2.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8a52e8c320b9a064ae3583ae3861c9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8020cb39231a0945110f9cd888b521a"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50072C5-DDE0-4258-BA7A-4D4B80DFA632}">
  <ds:schemaRefs>
    <ds:schemaRef ds:uri="http://purl.org/dc/elements/1.1/"/>
    <ds:schemaRef ds:uri="http://purl.org/dc/terms/"/>
    <ds:schemaRef ds:uri="http://schemas.microsoft.com/office/2006/metadata/properties"/>
    <ds:schemaRef ds:uri="16c05727-aa75-4e4a-9b5f-8a80a1165891"/>
    <ds:schemaRef ds:uri="http://www.w3.org/XML/1998/namespace"/>
    <ds:schemaRef ds:uri="http://schemas.microsoft.com/office/2006/documentManagement/types"/>
    <ds:schemaRef ds:uri="http://schemas.microsoft.com/office/infopath/2007/PartnerControls"/>
    <ds:schemaRef ds:uri="http://purl.org/dc/dcmitype/"/>
    <ds:schemaRef ds:uri="http://schemas.openxmlformats.org/package/2006/metadata/core-properties"/>
    <ds:schemaRef ds:uri="71af3243-3dd4-4a8d-8c0d-dd76da1f02a5"/>
  </ds:schemaRefs>
</ds:datastoreItem>
</file>

<file path=customXml/itemProps2.xml><?xml version="1.0" encoding="utf-8"?>
<ds:datastoreItem xmlns:ds="http://schemas.openxmlformats.org/officeDocument/2006/customXml" ds:itemID="{7EE8C63A-4744-4DE4-BB49-0FF0B5375C60}">
  <ds:schemaRefs>
    <ds:schemaRef ds:uri="http://schemas.microsoft.com/sharepoint/v3/contenttype/forms"/>
  </ds:schemaRefs>
</ds:datastoreItem>
</file>

<file path=customXml/itemProps3.xml><?xml version="1.0" encoding="utf-8"?>
<ds:datastoreItem xmlns:ds="http://schemas.openxmlformats.org/officeDocument/2006/customXml" ds:itemID="{FD7FC771-7DFE-49DA-B577-71181BFBCB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欢迎使用 PowerPoint</Template>
  <TotalTime>0</TotalTime>
  <Words>8039</Words>
  <PresentationFormat>宽屏</PresentationFormat>
  <Paragraphs>819</Paragraphs>
  <Slides>44</Slides>
  <Notes>2</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44</vt:i4>
      </vt:variant>
    </vt:vector>
  </HeadingPairs>
  <TitlesOfParts>
    <vt:vector size="56" baseType="lpstr">
      <vt:lpstr>Microsoft YaHei UI</vt:lpstr>
      <vt:lpstr>宋体</vt:lpstr>
      <vt:lpstr>幼圆</vt:lpstr>
      <vt:lpstr>Arial</vt:lpstr>
      <vt:lpstr>Calibri</vt:lpstr>
      <vt:lpstr>Cambria</vt:lpstr>
      <vt:lpstr>Segoe UI</vt:lpstr>
      <vt:lpstr>Segoe UI Light</vt:lpstr>
      <vt:lpstr>Times New Roman</vt:lpstr>
      <vt:lpstr>Wingdings</vt:lpstr>
      <vt:lpstr>欢迎文档</vt:lpstr>
      <vt:lpstr>Visio.Drawing.11</vt:lpstr>
      <vt:lpstr>C语言程序设计</vt:lpstr>
      <vt:lpstr>第6章 数组</vt:lpstr>
      <vt:lpstr>6.1 一维数组</vt:lpstr>
      <vt:lpstr>6.1.1  一维数组的定义</vt:lpstr>
      <vt:lpstr> 6.1.2  一维数组元素的存储结构及引用</vt:lpstr>
      <vt:lpstr> 6.1.2  一维数组元素的存储结构及引用</vt:lpstr>
      <vt:lpstr> 6.1.2  一维数组元素的存储结构及引用</vt:lpstr>
      <vt:lpstr>    </vt:lpstr>
      <vt:lpstr>6.1.3 一维数组的初始化</vt:lpstr>
      <vt:lpstr>6.1.3 一维数组的初始化</vt:lpstr>
      <vt:lpstr>例6.2  从键盘上输入10个数存入数组中，输出数组的最大值、最小值以及它们的下标。</vt:lpstr>
      <vt:lpstr>6.2  二维数组</vt:lpstr>
      <vt:lpstr>6.2.2二维数组元素的引用</vt:lpstr>
      <vt:lpstr>例6.3  二维数组输入输出</vt:lpstr>
      <vt:lpstr>6.2.3 二维数组和多维数组的存储</vt:lpstr>
      <vt:lpstr>6.2.3 二维数组和多维数组的存储</vt:lpstr>
      <vt:lpstr>6.2.4二维数组的初始化</vt:lpstr>
      <vt:lpstr>PowerPoint 演示文稿</vt:lpstr>
      <vt:lpstr>PowerPoint 演示文稿</vt:lpstr>
      <vt:lpstr>PowerPoint 演示文稿</vt:lpstr>
      <vt:lpstr>6.2.5  数组应用举例</vt:lpstr>
      <vt:lpstr>PowerPoint 演示文稿</vt:lpstr>
      <vt:lpstr>PowerPoint 演示文稿</vt:lpstr>
      <vt:lpstr>PowerPoint 演示文稿</vt:lpstr>
      <vt:lpstr>PowerPoint 演示文稿</vt:lpstr>
      <vt:lpstr>PowerPoint 演示文稿</vt:lpstr>
      <vt:lpstr>PowerPoint 演示文稿</vt:lpstr>
      <vt:lpstr>6.3  字符数组</vt:lpstr>
      <vt:lpstr>6.3.2字符数组的初始化</vt:lpstr>
      <vt:lpstr>6.3.3  字符数组中元素的引用</vt:lpstr>
      <vt:lpstr>6.3.4   字符串和字符串结束标志</vt:lpstr>
      <vt:lpstr>6.3.4   字符串和字符串结束标志</vt:lpstr>
      <vt:lpstr>6.3.5字符数组的输入与输出</vt:lpstr>
      <vt:lpstr>6.3.5  字符数组的输入与输出</vt:lpstr>
      <vt:lpstr>6.3.6使用字符串处理函数</vt:lpstr>
      <vt:lpstr>6.3.6使用字符串处理函数</vt:lpstr>
      <vt:lpstr>6.3.6使用字符串处理函数</vt:lpstr>
      <vt:lpstr>6.3.6使用字符串处理函数</vt:lpstr>
      <vt:lpstr>6.3.6使用字符串处理函数</vt:lpstr>
      <vt:lpstr>6.3.6 使用字符串处理函数</vt:lpstr>
      <vt:lpstr>6.3.7 字符数组应用举例</vt:lpstr>
      <vt:lpstr>6.3.7 字符数组应用举例</vt:lpstr>
      <vt:lpstr>例6.11  输入一行字符，统计其中有多少个单词，单词之间用空格分隔开。</vt:lpstr>
      <vt:lpstr>作业</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dcterms:created xsi:type="dcterms:W3CDTF">2024-02-10T23:59:59Z</dcterms:created>
  <dcterms:modified xsi:type="dcterms:W3CDTF">2024-02-14T00:49:09Z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