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5"/>
  </p:notesMasterIdLst>
  <p:handoutMasterIdLst>
    <p:handoutMasterId r:id="rId38"/>
  </p:handoutMasterIdLst>
  <p:sldIdLst>
    <p:sldId id="325" r:id="rId4"/>
    <p:sldId id="511" r:id="rId6"/>
    <p:sldId id="328" r:id="rId7"/>
    <p:sldId id="327" r:id="rId8"/>
    <p:sldId id="309" r:id="rId9"/>
    <p:sldId id="577" r:id="rId10"/>
    <p:sldId id="372" r:id="rId11"/>
    <p:sldId id="730" r:id="rId12"/>
    <p:sldId id="731" r:id="rId13"/>
    <p:sldId id="732" r:id="rId14"/>
    <p:sldId id="733" r:id="rId15"/>
    <p:sldId id="734" r:id="rId16"/>
    <p:sldId id="735" r:id="rId17"/>
    <p:sldId id="736" r:id="rId18"/>
    <p:sldId id="737" r:id="rId19"/>
    <p:sldId id="738" r:id="rId20"/>
    <p:sldId id="739" r:id="rId21"/>
    <p:sldId id="675" r:id="rId22"/>
    <p:sldId id="676" r:id="rId23"/>
    <p:sldId id="677" r:id="rId24"/>
    <p:sldId id="740" r:id="rId25"/>
    <p:sldId id="741" r:id="rId26"/>
    <p:sldId id="681" r:id="rId27"/>
    <p:sldId id="601" r:id="rId28"/>
    <p:sldId id="715" r:id="rId29"/>
    <p:sldId id="742" r:id="rId30"/>
    <p:sldId id="692" r:id="rId31"/>
    <p:sldId id="694" r:id="rId32"/>
    <p:sldId id="743" r:id="rId33"/>
    <p:sldId id="744" r:id="rId34"/>
    <p:sldId id="745" r:id="rId35"/>
    <p:sldId id="746" r:id="rId36"/>
    <p:sldId id="576" r:id="rId37"/>
  </p:sldIdLst>
  <p:sldSz cx="12190095" cy="6859270"/>
  <p:notesSz cx="6858000" cy="9144000"/>
  <p:custDataLst>
    <p:tags r:id="rId43"/>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56" userDrawn="1">
          <p15:clr>
            <a:srgbClr val="A4A3A4"/>
          </p15:clr>
        </p15:guide>
        <p15:guide id="3" pos="656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朱 杰" initials="朱" lastIdx="5" clrIdx="0"/>
  <p:cmAuthor id="2" name="韩冬"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1369B2"/>
    <a:srgbClr val="595959"/>
    <a:srgbClr val="EBAD13"/>
    <a:srgbClr val="FFFFFF"/>
    <a:srgbClr val="BBBBBB"/>
    <a:srgbClr val="1369B3"/>
    <a:srgbClr val="FAFAFA"/>
    <a:srgbClr val="F2F2F2"/>
    <a:srgbClr val="006B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68" autoAdjust="0"/>
    <p:restoredTop sz="94660" autoAdjust="0"/>
  </p:normalViewPr>
  <p:slideViewPr>
    <p:cSldViewPr showGuides="1">
      <p:cViewPr varScale="1">
        <p:scale>
          <a:sx n="108" d="100"/>
          <a:sy n="108" d="100"/>
        </p:scale>
        <p:origin x="132" y="144"/>
      </p:cViewPr>
      <p:guideLst>
        <p:guide orient="horz" pos="2160"/>
        <p:guide pos="256"/>
        <p:guide pos="6561"/>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3" Type="http://schemas.openxmlformats.org/officeDocument/2006/relationships/tags" Target="tags/tag19.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和副标题">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777" y="2309308"/>
            <a:ext cx="10850541" cy="899333"/>
          </a:xfrm>
        </p:spPr>
        <p:txBody>
          <a:bodyPr lIns="101600" tIns="38100" rIns="25400" bIns="38100" anchor="t" anchorCtr="0">
            <a:noAutofit/>
          </a:bodyPr>
          <a:lstStyle>
            <a:lvl1pPr algn="ctr">
              <a:defRPr sz="5400" b="0" spc="600">
                <a:effectLst/>
                <a:latin typeface="+mn-ea"/>
                <a:ea typeface="+mn-ea"/>
              </a:defRPr>
            </a:lvl1pPr>
          </a:lstStyle>
          <a:p>
            <a:r>
              <a:rPr lang="zh-CN" altLang="en-US" dirty="0"/>
              <a:t>单击此处编辑标题</a:t>
            </a:r>
            <a:endParaRPr lang="zh-CN" altLang="en-US" dirty="0"/>
          </a:p>
        </p:txBody>
      </p:sp>
      <p:sp>
        <p:nvSpPr>
          <p:cNvPr id="3" name="副标题 2"/>
          <p:cNvSpPr>
            <a:spLocks noGrp="1"/>
          </p:cNvSpPr>
          <p:nvPr>
            <p:ph type="subTitle" idx="1" hasCustomPrompt="1"/>
          </p:nvPr>
        </p:nvSpPr>
        <p:spPr>
          <a:xfrm>
            <a:off x="669820" y="3566185"/>
            <a:ext cx="10850454" cy="801518"/>
          </a:xfrm>
        </p:spPr>
        <p:txBody>
          <a:bodyPr lIns="101600" tIns="38100" rIns="76200" bIns="38100" anchor="ctr" anchorCtr="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dirty="0"/>
              <a:t>单击此处编辑副标题</a:t>
            </a:r>
            <a:endParaRPr lang="zh-CN" altLang="en-US" dirty="0"/>
          </a:p>
        </p:txBody>
      </p:sp>
      <p:sp>
        <p:nvSpPr>
          <p:cNvPr id="17" name="页脚占位符 16"/>
          <p:cNvSpPr>
            <a:spLocks noGrp="1"/>
          </p:cNvSpPr>
          <p:nvPr>
            <p:ph type="ftr" sz="quarter" idx="11"/>
          </p:nvPr>
        </p:nvSpPr>
        <p:spPr/>
        <p:txBody>
          <a:bodyPr/>
          <a:lstStyle>
            <a:lvl1pPr>
              <a:defRPr>
                <a:latin typeface="+mn-ea"/>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1007304" y="834057"/>
            <a:ext cx="10463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431315" y="390618"/>
            <a:ext cx="520428" cy="274702"/>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6" name="矩形 5"/>
          <p:cNvSpPr/>
          <p:nvPr userDrawn="1"/>
        </p:nvSpPr>
        <p:spPr>
          <a:xfrm>
            <a:off x="0" y="6794447"/>
            <a:ext cx="10631710" cy="84639"/>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2"/>
            <a:ext cx="10361851" cy="1362390"/>
          </a:xfrm>
        </p:spPr>
        <p:txBody>
          <a:bodyPr anchor="t"/>
          <a:lstStyle>
            <a:lvl1pPr algn="l">
              <a:defRPr sz="53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2959" y="2907386"/>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1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521"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6793"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521"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2562"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2562"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等腰三角形 7"/>
          <p:cNvSpPr/>
          <p:nvPr userDrawn="1"/>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flipH="1" flipV="1">
            <a:off x="141353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2576195" y="3746500"/>
            <a:ext cx="728345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cxnSp>
        <p:nvCxnSpPr>
          <p:cNvPr id="8" name="直接连接符 7"/>
          <p:cNvCxnSpPr/>
          <p:nvPr userDrawn="1"/>
        </p:nvCxnSpPr>
        <p:spPr>
          <a:xfrm>
            <a:off x="984634" y="1413103"/>
            <a:ext cx="1019847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正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endParaRPr dirty="0">
              <a:sym typeface="+mn-ea"/>
            </a:endParaRPr>
          </a:p>
        </p:txBody>
      </p:sp>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7" name="文本占位符 6"/>
          <p:cNvSpPr>
            <a:spLocks noGrp="1"/>
          </p:cNvSpPr>
          <p:nvPr>
            <p:ph type="body" idx="1" hasCustomPrompt="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40" name="等腰三角形 39"/>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flipH="1" flipV="1">
            <a:off x="-766394" y="-28491"/>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flipH="1" flipV="1">
            <a:off x="1414174" y="635"/>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a:off x="6086073" y="4299128"/>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437345"/>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userDrawn="1"/>
        </p:nvSpPr>
        <p:spPr>
          <a:xfrm>
            <a:off x="10011958" y="3437345"/>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标题与图文">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lvl1pPr>
              <a:defRPr>
                <a:latin typeface="+mn-ea"/>
              </a:defRPr>
            </a:lvl1pPr>
          </a:lstStyle>
          <a:p>
            <a:endParaRPr lang="zh-CN" altLang="en-US"/>
          </a:p>
        </p:txBody>
      </p:sp>
      <p:sp>
        <p:nvSpPr>
          <p:cNvPr id="4" name="灯片编号占位符 3"/>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5" name="标题 4"/>
          <p:cNvSpPr>
            <a:spLocks noGrp="1"/>
          </p:cNvSpPr>
          <p:nvPr>
            <p:ph type="title" hasCustomPrompt="1"/>
          </p:nvPr>
        </p:nvSpPr>
        <p:spPr>
          <a:xfrm>
            <a:off x="839974" y="727845"/>
            <a:ext cx="3931306" cy="1115266"/>
          </a:xfrm>
        </p:spPr>
        <p:txBody>
          <a:bodyPr anchor="ctr" anchorCtr="0"/>
          <a:lstStyle>
            <a:lvl1pPr>
              <a:defRPr sz="3200">
                <a:latin typeface="+mn-ea"/>
                <a:ea typeface="+mn-ea"/>
              </a:defRPr>
            </a:lvl1pPr>
          </a:lstStyle>
          <a:p>
            <a:r>
              <a:rPr lang="zh-CN" altLang="en-US"/>
              <a:t>单击此处编辑标题</a:t>
            </a:r>
            <a:endParaRPr lang="zh-CN" altLang="en-US"/>
          </a:p>
        </p:txBody>
      </p:sp>
      <p:sp>
        <p:nvSpPr>
          <p:cNvPr id="6" name="内容占位符 5"/>
          <p:cNvSpPr>
            <a:spLocks noGrp="1"/>
          </p:cNvSpPr>
          <p:nvPr>
            <p:ph idx="1" hasCustomPrompt="1"/>
          </p:nvPr>
        </p:nvSpPr>
        <p:spPr>
          <a:xfrm>
            <a:off x="5137617" y="727845"/>
            <a:ext cx="6171235" cy="5404215"/>
          </a:xfrm>
        </p:spPr>
        <p:txBody>
          <a:bodyPr/>
          <a:lstStyle>
            <a:lvl1pPr>
              <a:defRPr sz="2400">
                <a:latin typeface="+mn-ea"/>
                <a:ea typeface="+mn-ea"/>
              </a:defRPr>
            </a:lvl1pPr>
            <a:lvl2pPr marL="457200" indent="0">
              <a:buNone/>
              <a:defRPr sz="2400">
                <a:latin typeface="+mn-ea"/>
                <a:ea typeface="+mn-ea"/>
              </a:defRPr>
            </a:lvl2pPr>
            <a:lvl3pPr>
              <a:defRPr sz="2400">
                <a:latin typeface="+mn-ea"/>
                <a:ea typeface="+mn-ea"/>
              </a:defRPr>
            </a:lvl3pPr>
            <a:lvl4pPr>
              <a:defRPr sz="2400">
                <a:latin typeface="+mn-ea"/>
                <a:ea typeface="+mn-ea"/>
              </a:defRPr>
            </a:lvl4pPr>
            <a:lvl5pPr>
              <a:defRPr sz="2400">
                <a:latin typeface="+mn-ea"/>
                <a:ea typeface="+mn-ea"/>
              </a:defRPr>
            </a:lvl5pPr>
            <a:lvl6pPr>
              <a:defRPr sz="2000"/>
            </a:lvl6pPr>
            <a:lvl7pPr>
              <a:defRPr sz="2000"/>
            </a:lvl7pPr>
            <a:lvl8pPr>
              <a:defRPr sz="2000"/>
            </a:lvl8pPr>
            <a:lvl9pPr>
              <a:defRPr sz="2000"/>
            </a:lvl9pPr>
          </a:lstStyle>
          <a:p>
            <a:pPr lvl="0"/>
            <a:r>
              <a:rPr lang="zh-CN" altLang="en-US"/>
              <a:t>单击此处编辑正文</a:t>
            </a:r>
            <a:endParaRPr lang="zh-CN" altLang="en-US"/>
          </a:p>
        </p:txBody>
      </p:sp>
      <p:sp>
        <p:nvSpPr>
          <p:cNvPr id="7" name="文本占位符 6"/>
          <p:cNvSpPr>
            <a:spLocks noGrp="1"/>
          </p:cNvSpPr>
          <p:nvPr>
            <p:ph type="body" sz="half" idx="2" hasCustomPrompt="1"/>
          </p:nvPr>
        </p:nvSpPr>
        <p:spPr>
          <a:xfrm>
            <a:off x="839974" y="2240060"/>
            <a:ext cx="3931306" cy="3892636"/>
          </a:xfrm>
        </p:spPr>
        <p:txBody>
          <a:bodyPr/>
          <a:lstStyle>
            <a:lvl1pPr marL="342900" indent="-342900">
              <a:buFont typeface="Arial" panose="020B0604020202020204" pitchFamily="34" charset="0"/>
              <a:buChar char="•"/>
              <a:defRPr sz="2400">
                <a:latin typeface="+mn-ea"/>
                <a:ea typeface="+mn-ea"/>
              </a:defRPr>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endParaRPr lang="zh-CN" altLang="en-US">
              <a:sym typeface="+mn-ea"/>
            </a:endParaRPr>
          </a:p>
          <a:p>
            <a:pPr lvl="0"/>
            <a:r>
              <a:rPr lang="zh-CN" altLang="en-US">
                <a:sym typeface="+mn-ea"/>
              </a:rPr>
              <a:t>单击此处编辑正文</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图片与注释">
    <p:spTree>
      <p:nvGrpSpPr>
        <p:cNvPr id="1" name=""/>
        <p:cNvGrpSpPr/>
        <p:nvPr/>
      </p:nvGrpSpPr>
      <p:grpSpPr>
        <a:xfrm>
          <a:off x="0" y="0"/>
          <a:ext cx="0" cy="0"/>
          <a:chOff x="0" y="0"/>
          <a:chExt cx="0" cy="0"/>
        </a:xfrm>
      </p:grpSpPr>
      <p:sp>
        <p:nvSpPr>
          <p:cNvPr id="6" name="页脚占位符 5"/>
          <p:cNvSpPr>
            <a:spLocks noGrp="1"/>
          </p:cNvSpPr>
          <p:nvPr>
            <p:ph type="ftr" sz="quarter" idx="11"/>
          </p:nvPr>
        </p:nvSpPr>
        <p:spPr/>
        <p:txBody>
          <a:bodyPr/>
          <a:lstStyle>
            <a:lvl1pPr>
              <a:defRPr>
                <a:latin typeface="+mn-ea"/>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mn-ea"/>
              </a:defRPr>
            </a:lvl1pPr>
          </a:lstStyle>
          <a:p>
            <a:fld id="{FABC47A4-756D-490B-A52F-7D9E2C9FC05F}" type="slidenum">
              <a:rPr lang="zh-CN" altLang="en-US" smtClean="0"/>
            </a:fld>
            <a:endParaRPr lang="zh-CN" altLang="en-US"/>
          </a:p>
        </p:txBody>
      </p:sp>
      <p:sp>
        <p:nvSpPr>
          <p:cNvPr id="9" name="标题 8"/>
          <p:cNvSpPr>
            <a:spLocks noGrp="1"/>
          </p:cNvSpPr>
          <p:nvPr>
            <p:ph type="title" hasCustomPrompt="1"/>
          </p:nvPr>
        </p:nvSpPr>
        <p:spPr>
          <a:xfrm>
            <a:off x="669820" y="5606183"/>
            <a:ext cx="10850454" cy="558268"/>
          </a:xfrm>
        </p:spPr>
        <p:txBody>
          <a:bodyPr/>
          <a:lstStyle>
            <a:lvl1pPr>
              <a:defRPr b="0">
                <a:latin typeface="+mn-ea"/>
                <a:ea typeface="+mn-ea"/>
              </a:defRPr>
            </a:lvl1pPr>
          </a:lstStyle>
          <a:p>
            <a:r>
              <a:rPr lang="zh-CN" altLang="en-US"/>
              <a:t>单击此处编辑正文</a:t>
            </a:r>
            <a:endParaRPr lang="zh-CN" altLang="en-US"/>
          </a:p>
        </p:txBody>
      </p:sp>
      <p:sp>
        <p:nvSpPr>
          <p:cNvPr id="8" name="内容占位符 7"/>
          <p:cNvSpPr>
            <a:spLocks noGrp="1"/>
          </p:cNvSpPr>
          <p:nvPr>
            <p:ph idx="1" hasCustomPrompt="1"/>
          </p:nvPr>
        </p:nvSpPr>
        <p:spPr>
          <a:xfrm>
            <a:off x="669820" y="641469"/>
            <a:ext cx="10850454" cy="4556969"/>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单张大图">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7" name="内容占位符 6"/>
          <p:cNvSpPr>
            <a:spLocks noGrp="1"/>
          </p:cNvSpPr>
          <p:nvPr>
            <p:ph idx="1" hasCustomPrompt="1"/>
          </p:nvPr>
        </p:nvSpPr>
        <p:spPr>
          <a:xfrm>
            <a:off x="0" y="0"/>
            <a:ext cx="12194539" cy="686943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联图片">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2" name="内容占位符 1"/>
          <p:cNvSpPr>
            <a:spLocks noGrp="1"/>
          </p:cNvSpPr>
          <p:nvPr>
            <p:ph sz="half" idx="2" hasCustomPrompt="1"/>
          </p:nvPr>
        </p:nvSpPr>
        <p:spPr>
          <a:xfrm>
            <a:off x="467922"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
        <p:nvSpPr>
          <p:cNvPr id="6" name="内容占位符 5"/>
          <p:cNvSpPr>
            <a:spLocks noGrp="1"/>
          </p:cNvSpPr>
          <p:nvPr>
            <p:ph sz="half" idx="13" hasCustomPrompt="1"/>
          </p:nvPr>
        </p:nvSpPr>
        <p:spPr>
          <a:xfrm>
            <a:off x="6286787"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a:t>
            </a:r>
            <a:r>
              <a:rPr>
                <a:sym typeface="+mn-ea"/>
              </a:rPr>
              <a:t>正文</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nvPr>
        </p:nvSpPr>
        <p:spPr>
          <a:xfrm>
            <a:off x="669777" y="623706"/>
            <a:ext cx="10850541" cy="899333"/>
          </a:xfrm>
        </p:spPr>
        <p:txBody>
          <a:bodyPr vert="horz" lIns="101600" tIns="38100" rIns="25400" bIns="38100" rtlCol="0" anchor="ctr" anchorCtr="0">
            <a:noAutofit/>
          </a:bodyPr>
          <a:lstStyle>
            <a:lvl1pPr marL="0" marR="0" algn="ctr" defTabSz="914400" rtl="0" eaLnBrk="1" fontAlgn="auto" latinLnBrk="0" hangingPunct="1">
              <a:lnSpc>
                <a:spcPct val="100000"/>
              </a:lnSpc>
              <a:buNone/>
              <a:defRPr kumimoji="0" lang="zh-CN" altLang="en-US" sz="3200" b="0" i="0" u="none" strike="noStrike" kern="1200" cap="none" spc="600" normalizeH="0" baseline="0" noProof="1" dirty="0">
                <a:solidFill>
                  <a:schemeClr val="tx1"/>
                </a:solidFill>
                <a:effectLst/>
                <a:uFillTx/>
                <a:latin typeface="+mn-ea"/>
                <a:ea typeface="+mn-ea"/>
                <a:cs typeface="+mj-cs"/>
                <a:sym typeface="+mn-ea"/>
              </a:defRPr>
            </a:lvl1pPr>
          </a:lstStyle>
          <a:p>
            <a:pPr lvl="0"/>
            <a:r>
              <a:rPr>
                <a:sym typeface="+mn-ea"/>
              </a:rPr>
              <a:t>单击此处编辑标题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dirty="0"/>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2" name="组合 41"/>
          <p:cNvGrpSpPr/>
          <p:nvPr userDrawn="1"/>
        </p:nvGrpSpPr>
        <p:grpSpPr>
          <a:xfrm>
            <a:off x="0" y="2202951"/>
            <a:ext cx="12190413" cy="242026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6" name="矩形 45"/>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平行四边形 46"/>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文本框 6"/>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4" Type="http://schemas.openxmlformats.org/officeDocument/2006/relationships/theme" Target="../theme/theme2.xml"/><Relationship Id="rId13" Type="http://schemas.openxmlformats.org/officeDocument/2006/relationships/slideLayout" Target="../slideLayouts/slideLayout21.xml"/><Relationship Id="rId12" Type="http://schemas.openxmlformats.org/officeDocument/2006/relationships/slideLayout" Target="../slideLayouts/slideLayout20.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defRPr>
            </a:lvl1pPr>
          </a:lstStyle>
          <a:p>
            <a:endParaRPr lang="zh-CN" altLang="en-US" dirty="0"/>
          </a:p>
        </p:txBody>
      </p:sp>
      <p:sp>
        <p:nvSpPr>
          <p:cNvPr id="6" name="灯片编号占位符 5"/>
          <p:cNvSpPr>
            <a:spLocks noGrp="1"/>
          </p:cNvSpPr>
          <p:nvPr>
            <p:ph type="sldNum" sz="quarter" idx="4"/>
          </p:nvPr>
        </p:nvSpPr>
        <p:spPr>
          <a:xfrm>
            <a:off x="8609254"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defRPr>
            </a:lvl1pPr>
          </a:lstStyle>
          <a:p>
            <a:fld id="{49AE70B2-8BF9-45C0-BB95-33D1B9D3A854}" type="slidenum">
              <a:rPr lang="zh-CN" altLang="en-US" smtClean="0"/>
            </a:fld>
            <a:endParaRPr lang="zh-CN" altLang="en-US" dirty="0"/>
          </a:p>
        </p:txBody>
      </p:sp>
      <p:sp>
        <p:nvSpPr>
          <p:cNvPr id="7" name="KSO_TEMPLATE" hidden="1"/>
          <p:cNvSpPr/>
          <p:nvPr userDrawn="1"/>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p:cNvSpPr>
            <a:spLocks noGrp="1"/>
          </p:cNvSpPr>
          <p:nvPr>
            <p:ph type="title"/>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endParaRPr dirty="0">
              <a:sym typeface="+mn-ea"/>
            </a:endParaRPr>
          </a:p>
        </p:txBody>
      </p:sp>
      <p:sp>
        <p:nvSpPr>
          <p:cNvPr id="9" name="文本占位符 8"/>
          <p:cNvSpPr>
            <a:spLocks noGrp="1"/>
          </p:cNvSpPr>
          <p:nvPr>
            <p:ph type="body" idx="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n-ea"/>
          <a:ea typeface="+mn-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ea"/>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4pPr>
      <a:lvl5pPr marL="20567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2"/>
            <a:ext cx="10971372" cy="1143265"/>
          </a:xfrm>
          <a:prstGeom prst="rect">
            <a:avLst/>
          </a:prstGeom>
        </p:spPr>
        <p:txBody>
          <a:bodyPr vert="horz" lIns="121917" tIns="60958" rIns="121917" bIns="6095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4.png"/><Relationship Id="rId2" Type="http://schemas.openxmlformats.org/officeDocument/2006/relationships/tags" Target="../tags/tag9.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5.png"/><Relationship Id="rId2" Type="http://schemas.openxmlformats.org/officeDocument/2006/relationships/tags" Target="../tags/tag11.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6.png"/><Relationship Id="rId2" Type="http://schemas.openxmlformats.org/officeDocument/2006/relationships/tags" Target="../tags/tag13.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tags" Target="../tags/tag16.xml"/><Relationship Id="rId3" Type="http://schemas.openxmlformats.org/officeDocument/2006/relationships/image" Target="../media/image7.png"/><Relationship Id="rId2" Type="http://schemas.openxmlformats.org/officeDocument/2006/relationships/tags" Target="../tags/tag15.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9.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1.png"/><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9.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文本框 18"/>
          <p:cNvSpPr txBox="1"/>
          <p:nvPr/>
        </p:nvSpPr>
        <p:spPr>
          <a:xfrm>
            <a:off x="1433830" y="2565400"/>
            <a:ext cx="9815195" cy="768350"/>
          </a:xfrm>
          <a:prstGeom prst="rect">
            <a:avLst/>
          </a:prstGeom>
          <a:noFill/>
        </p:spPr>
        <p:txBody>
          <a:bodyPr wrap="square" rtlCol="0">
            <a:spAutoFit/>
          </a:bodyPr>
          <a:lstStyle/>
          <a:p>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项目六 </a:t>
            </a:r>
            <a:r>
              <a:rPr lang="en-US" altLang="zh-CN"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HTML5</a:t>
            </a: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构建</a:t>
            </a:r>
            <a:r>
              <a:rPr lang="en-US" altLang="zh-CN"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Web</a:t>
            </a: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项目联系</a:t>
            </a: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页面</a:t>
            </a:r>
            <a:endPar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endParaRPr>
          </a:p>
        </p:txBody>
      </p:sp>
      <p:sp>
        <p:nvSpPr>
          <p:cNvPr id="6" name="Rectangle 4"/>
          <p:cNvSpPr txBox="1">
            <a:spLocks noChangeArrowheads="1"/>
          </p:cNvSpPr>
          <p:nvPr/>
        </p:nvSpPr>
        <p:spPr>
          <a:xfrm>
            <a:off x="4726940" y="3862070"/>
            <a:ext cx="5993130" cy="430530"/>
          </a:xfrm>
          <a:prstGeom prst="rect">
            <a:avLst/>
          </a:prstGeom>
        </p:spPr>
        <p:txBody>
          <a:bodyPr vert="horz" lIns="121917" tIns="60958" rIns="121917" bIns="60958"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《HTML5+CSS3+Ajax</a:t>
            </a:r>
            <a:r>
              <a:rPr lang="zh-CN" altLang="en-US" sz="2400" dirty="0">
                <a:solidFill>
                  <a:srgbClr val="595959"/>
                </a:solidFill>
                <a:latin typeface="微软雅黑" panose="020B0503020204020204" pitchFamily="34" charset="-122"/>
                <a:ea typeface="微软雅黑" panose="020B0503020204020204" pitchFamily="34" charset="-122"/>
                <a:cs typeface="+mn-ea"/>
                <a:sym typeface="+mn-lt"/>
              </a:rPr>
              <a:t>前端项目化开发</a:t>
            </a: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1" name="图片 10" descr="截屏2023-08-31 下午8.57.36"/>
          <p:cNvPicPr>
            <a:picLocks noChangeAspect="1"/>
          </p:cNvPicPr>
          <p:nvPr/>
        </p:nvPicPr>
        <p:blipFill>
          <a:blip r:embed="rId1"/>
          <a:stretch>
            <a:fillRect/>
          </a:stretch>
        </p:blipFill>
        <p:spPr>
          <a:xfrm rot="10800000">
            <a:off x="3862705" y="4869815"/>
            <a:ext cx="4200525" cy="8775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1684748"/>
            <a:ext cx="10441160" cy="5198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功能分析</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返回顶部功能需要实现以下 4 个功能。</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①监听滚动事件: 为了触发返回顶部的动作监听浏览器窗口的滚动事件。</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②显示/ 隐藏返回顶部按钮: 根据滚动位置, 显示或隐藏返回顶部按钮。</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③实现滚动动画: 当用户点击返回顶部按钮时, 实现平滑的滚动动画, 将页面滚动回顶部。</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④兼容性处理: 不同的浏览器可能对滚动事件的处理有所不同, 编写兼容性代码, 以确保返回顶部功能在所有浏览器中都能正常工作。</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代码</a:t>
            </a:r>
            <a:r>
              <a:rPr lang="zh-CN" altLang="en-US" sz="2000" dirty="0">
                <a:solidFill>
                  <a:srgbClr val="595959"/>
                </a:solidFill>
                <a:latin typeface="微软雅黑" panose="020B0503020204020204" pitchFamily="34" charset="-122"/>
                <a:ea typeface="微软雅黑" panose="020B0503020204020204" pitchFamily="34" charset="-122"/>
              </a:rPr>
              <a:t>实现</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项目六源代码/ contactus/ js-contactus. html</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项目六源代码/ contactus/ js/ script. js</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400" y="1047750"/>
            <a:ext cx="447484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JavaScript</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实现返回顶部</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功能</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1684748"/>
            <a:ext cx="10441160" cy="3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功能分析</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轮播功能需要实现以下 2 个功能。</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①触摸滑动: 触摸轮播图片实现滑动轮播效果。</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②无限循环: 触摸轮播图片在全部轮播图之间来回滑动。</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代码</a:t>
            </a:r>
            <a:r>
              <a:rPr lang="zh-CN" altLang="en-US" sz="2000" dirty="0">
                <a:solidFill>
                  <a:srgbClr val="595959"/>
                </a:solidFill>
                <a:latin typeface="微软雅黑" panose="020B0503020204020204" pitchFamily="34" charset="-122"/>
                <a:ea typeface="微软雅黑" panose="020B0503020204020204" pitchFamily="34" charset="-122"/>
              </a:rPr>
              <a:t>实现</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第一步：下载</a:t>
            </a:r>
            <a:r>
              <a:rPr lang="en-US" altLang="zh-CN" sz="2000" dirty="0">
                <a:solidFill>
                  <a:srgbClr val="595959"/>
                </a:solidFill>
                <a:latin typeface="微软雅黑" panose="020B0503020204020204" pitchFamily="34" charset="-122"/>
                <a:ea typeface="微软雅黑" panose="020B0503020204020204" pitchFamily="34" charset="-122"/>
              </a:rPr>
              <a:t>swiper.js</a:t>
            </a:r>
            <a:r>
              <a:rPr lang="zh-CN" altLang="en-US" sz="2000" dirty="0">
                <a:solidFill>
                  <a:srgbClr val="595959"/>
                </a:solidFill>
                <a:latin typeface="微软雅黑" panose="020B0503020204020204" pitchFamily="34" charset="-122"/>
                <a:ea typeface="微软雅黑" panose="020B0503020204020204" pitchFamily="34" charset="-122"/>
              </a:rPr>
              <a:t>插件</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打开 Swiper 官网 (https: / / www. swiper. com. cn)</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400" y="1047750"/>
            <a:ext cx="447484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JavaScript</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实现轮播</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功能</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8" name="TextBox 76"/>
          <p:cNvSpPr txBox="1"/>
          <p:nvPr/>
        </p:nvSpPr>
        <p:spPr>
          <a:xfrm>
            <a:off x="1168400" y="1047750"/>
            <a:ext cx="447484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JavaScript</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实现轮播</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功能</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p:cNvPicPr>
            <a:picLocks noChangeAspect="1"/>
          </p:cNvPicPr>
          <p:nvPr>
            <p:custDataLst>
              <p:tags r:id="rId1"/>
            </p:custDataLst>
          </p:nvPr>
        </p:nvPicPr>
        <p:blipFill>
          <a:blip r:embed="rId2"/>
          <a:stretch>
            <a:fillRect/>
          </a:stretch>
        </p:blipFill>
        <p:spPr>
          <a:xfrm>
            <a:off x="766445" y="1783080"/>
            <a:ext cx="10800000" cy="415682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8" name="TextBox 76"/>
          <p:cNvSpPr txBox="1"/>
          <p:nvPr/>
        </p:nvSpPr>
        <p:spPr>
          <a:xfrm>
            <a:off x="1168400" y="1047750"/>
            <a:ext cx="447484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JavaScript</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实现轮播</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功能</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TextBox 35"/>
          <p:cNvSpPr txBox="1">
            <a:spLocks noChangeArrowheads="1"/>
          </p:cNvSpPr>
          <p:nvPr>
            <p:custDataLst>
              <p:tags r:id="rId1"/>
            </p:custDataLst>
          </p:nvPr>
        </p:nvSpPr>
        <p:spPr bwMode="auto">
          <a:xfrm>
            <a:off x="982638" y="1629503"/>
            <a:ext cx="10441160" cy="10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单击 “开始使用 Swiper” 按钮, 进入 Swiper 帮助文档页面, 在左侧 “配置选项” 了解 Swiper 特效配置参数</a:t>
            </a:r>
            <a:endParaRPr lang="zh-CN" altLang="en-US" sz="2000" dirty="0">
              <a:solidFill>
                <a:srgbClr val="595959"/>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2422525" y="2673350"/>
            <a:ext cx="6863715" cy="39166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8" name="TextBox 76"/>
          <p:cNvSpPr txBox="1"/>
          <p:nvPr/>
        </p:nvSpPr>
        <p:spPr>
          <a:xfrm>
            <a:off x="1168400" y="1047750"/>
            <a:ext cx="447484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JavaScript</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实现轮播</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功能</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TextBox 35"/>
          <p:cNvSpPr txBox="1">
            <a:spLocks noChangeArrowheads="1"/>
          </p:cNvSpPr>
          <p:nvPr>
            <p:custDataLst>
              <p:tags r:id="rId1"/>
            </p:custDataLst>
          </p:nvPr>
        </p:nvSpPr>
        <p:spPr bwMode="auto">
          <a:xfrm>
            <a:off x="982638" y="1629503"/>
            <a:ext cx="10441160"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滚动演示页面, 选择适合项目的特效</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622300" y="2277745"/>
            <a:ext cx="10800000" cy="436782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8" name="TextBox 76"/>
          <p:cNvSpPr txBox="1"/>
          <p:nvPr/>
        </p:nvSpPr>
        <p:spPr>
          <a:xfrm>
            <a:off x="1168400" y="1047750"/>
            <a:ext cx="447484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JavaScript</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实现轮播</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功能</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TextBox 35"/>
          <p:cNvSpPr txBox="1">
            <a:spLocks noChangeArrowheads="1"/>
          </p:cNvSpPr>
          <p:nvPr>
            <p:custDataLst>
              <p:tags r:id="rId1"/>
            </p:custDataLst>
          </p:nvPr>
        </p:nvSpPr>
        <p:spPr bwMode="auto">
          <a:xfrm>
            <a:off x="982638" y="1629503"/>
            <a:ext cx="10441160" cy="10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单击对应特效右上角 “在新窗口打开” 进入特效演示页面。 在页面空白处单击, 选择</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50000"/>
              </a:lnSpc>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“查看页面源代码”</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1270635" y="2709545"/>
            <a:ext cx="9000000" cy="39299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8" name="TextBox 76"/>
          <p:cNvSpPr txBox="1"/>
          <p:nvPr/>
        </p:nvSpPr>
        <p:spPr>
          <a:xfrm>
            <a:off x="1168400" y="1047750"/>
            <a:ext cx="447484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JavaScript</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实现轮播</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功能</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TextBox 35"/>
          <p:cNvSpPr txBox="1">
            <a:spLocks noChangeArrowheads="1"/>
          </p:cNvSpPr>
          <p:nvPr>
            <p:custDataLst>
              <p:tags r:id="rId1"/>
            </p:custDataLst>
          </p:nvPr>
        </p:nvSpPr>
        <p:spPr bwMode="auto">
          <a:xfrm>
            <a:off x="982638" y="1629503"/>
            <a:ext cx="10441160"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在打开的页面源代码中, 分别下载对应的 Swiper 插件 JS 文件和 CSS 文件</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190500" y="2566035"/>
            <a:ext cx="5400000" cy="3652165"/>
          </a:xfrm>
          <a:prstGeom prst="rect">
            <a:avLst/>
          </a:prstGeom>
        </p:spPr>
      </p:pic>
      <p:pic>
        <p:nvPicPr>
          <p:cNvPr id="4" name="图片 3"/>
          <p:cNvPicPr>
            <a:picLocks noChangeAspect="1"/>
          </p:cNvPicPr>
          <p:nvPr>
            <p:custDataLst>
              <p:tags r:id="rId4"/>
            </p:custDataLst>
          </p:nvPr>
        </p:nvPicPr>
        <p:blipFill>
          <a:blip r:embed="rId5"/>
          <a:stretch>
            <a:fillRect/>
          </a:stretch>
        </p:blipFill>
        <p:spPr>
          <a:xfrm>
            <a:off x="5662930" y="2554605"/>
            <a:ext cx="6304280" cy="36671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8" name="TextBox 76"/>
          <p:cNvSpPr txBox="1"/>
          <p:nvPr/>
        </p:nvSpPr>
        <p:spPr>
          <a:xfrm>
            <a:off x="1168400" y="1047750"/>
            <a:ext cx="447484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JavaScript</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实现轮播</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功能</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TextBox 35"/>
          <p:cNvSpPr txBox="1">
            <a:spLocks noChangeArrowheads="1"/>
          </p:cNvSpPr>
          <p:nvPr>
            <p:custDataLst>
              <p:tags r:id="rId1"/>
            </p:custDataLst>
          </p:nvPr>
        </p:nvSpPr>
        <p:spPr bwMode="auto">
          <a:xfrm>
            <a:off x="982638" y="1629503"/>
            <a:ext cx="10441160"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第二步: 使用 swiper. js 插件</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50000"/>
              </a:lnSpc>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项目六源代码/ contactus/ js-contactus. html</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50000"/>
              </a:lnSpc>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项目六源代码/ contactus/ style / slider. css</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50000"/>
              </a:lnSpc>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项目六源代码/ contactus/ js/ slider. js </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493770" y="3014345"/>
            <a:ext cx="852932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使用</a:t>
            </a:r>
            <a:r>
              <a:rPr 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HTML5</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拖放功能提供动态联系</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信息</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a:t>
            </a:r>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二</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5879465" y="3861435"/>
            <a:ext cx="581660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本次任务为时尚驿站项目主页设计动态可调整菜单, 实现与用户的实时互动。</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smtClean="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说明</a:t>
            </a:r>
            <a:endPar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15308" y="572758"/>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教学导航</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1270670" y="1917626"/>
            <a:ext cx="10297143" cy="688075"/>
            <a:chOff x="978872" y="1800500"/>
            <a:chExt cx="5471124" cy="515937"/>
          </a:xfrm>
        </p:grpSpPr>
        <p:sp>
          <p:nvSpPr>
            <p:cNvPr id="81" name="Pentagon 3"/>
            <p:cNvSpPr/>
            <p:nvPr/>
          </p:nvSpPr>
          <p:spPr bwMode="auto">
            <a:xfrm>
              <a:off x="978872" y="1800500"/>
              <a:ext cx="5471124" cy="515937"/>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掌握</a:t>
              </a:r>
              <a:r>
                <a:rPr lang="en-US" altLang="zh-CN"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JavaScript</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语法</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，熟练完成网页中的交互</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效果</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2" name="MH_Others_1"/>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3" name="组合 82"/>
          <p:cNvGrpSpPr/>
          <p:nvPr/>
        </p:nvGrpSpPr>
        <p:grpSpPr>
          <a:xfrm>
            <a:off x="1270670" y="2787908"/>
            <a:ext cx="10297144" cy="685959"/>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掌握</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拖拽操作，</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能够使用拖拽事件实现拖拽</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操作</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5" name="MH_Others_1"/>
            <p:cNvSpPr/>
            <p:nvPr/>
          </p:nvSpPr>
          <p:spPr bwMode="auto">
            <a:xfrm>
              <a:off x="985222" y="2570437"/>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6" name="组合 85"/>
          <p:cNvGrpSpPr/>
          <p:nvPr/>
        </p:nvGrpSpPr>
        <p:grpSpPr>
          <a:xfrm>
            <a:off x="1270670" y="3656074"/>
            <a:ext cx="10441159" cy="688077"/>
            <a:chOff x="978872" y="3338787"/>
            <a:chExt cx="5437064" cy="515938"/>
          </a:xfrm>
        </p:grpSpPr>
        <p:sp>
          <p:nvSpPr>
            <p:cNvPr id="87" name="Pentagon 6"/>
            <p:cNvSpPr/>
            <p:nvPr/>
          </p:nvSpPr>
          <p:spPr bwMode="auto">
            <a:xfrm>
              <a:off x="978872" y="3338787"/>
              <a:ext cx="5437064" cy="515938"/>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熟悉</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地理定位的使用，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能够利用插件在网页中插入</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地图</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8" name="MH_Others_1"/>
            <p:cNvSpPr/>
            <p:nvPr/>
          </p:nvSpPr>
          <p:spPr bwMode="auto">
            <a:xfrm>
              <a:off x="985222" y="3338787"/>
              <a:ext cx="82550" cy="515938"/>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 name="组合 1"/>
          <p:cNvGrpSpPr/>
          <p:nvPr/>
        </p:nvGrpSpPr>
        <p:grpSpPr>
          <a:xfrm>
            <a:off x="1254160" y="4493518"/>
            <a:ext cx="10297144" cy="685959"/>
            <a:chOff x="978872" y="2570437"/>
            <a:chExt cx="5437064" cy="514350"/>
          </a:xfrm>
        </p:grpSpPr>
        <p:sp>
          <p:nvSpPr>
            <p:cNvPr id="3" name="Pentagon 5"/>
            <p:cNvSpPr/>
            <p:nvPr>
              <p:custDataLst>
                <p:tags r:id="rId1"/>
              </p:custDataLst>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了解</a:t>
              </a:r>
              <a:r>
                <a:rPr 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Ajax</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原生语法，</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能够解决跨域问题并获取后端</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数据</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4" name="MH_Others_1"/>
            <p:cNvSpPr/>
            <p:nvPr>
              <p:custDataLst>
                <p:tags r:id="rId2"/>
              </p:custDataLst>
            </p:nvPr>
          </p:nvSpPr>
          <p:spPr bwMode="auto">
            <a:xfrm>
              <a:off x="985222" y="2570437"/>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201295" y="1651635"/>
            <a:ext cx="11574145" cy="3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实施拖放操作前, 需要对被拖放元素的可拖放 (draggable) 属性进行设置。</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•true: 元素允许拖放。</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•false: 元素禁止拖放。</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若希望该元素能被拖放, 必须将该元素的 draggable 属性设为 true。 当该属性为 false</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时, 将不允许被拖放。 而 img 元素和 a 元素的 draggable 属性默认为 true, 可直接拖放。 如</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果不希望这两个元素可拖放, 将属性设为 false 即可。</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263320"/>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拖放元素</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前</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201295" y="1651635"/>
            <a:ext cx="11574145"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元素设置了 draggable 属性后, 通过监听该元素的拖放事件实现各种拖放功能。</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263320"/>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拖放元素</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中</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1143635" y="2421890"/>
            <a:ext cx="8701405" cy="37096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201295" y="1651635"/>
            <a:ext cx="11574145" cy="10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被拖放元素进入目标元素范围内, 松开鼠标按键后, 被拖放元素从原来 html 结构中删除, 并重新嵌套至目标元素 html 结构内。 HTML5 为目标元素提供了几个重要的事件和方法</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263320"/>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拖放元素</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后</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1"/>
          <a:stretch>
            <a:fillRect/>
          </a:stretch>
        </p:blipFill>
        <p:spPr>
          <a:xfrm>
            <a:off x="1126490" y="2926080"/>
            <a:ext cx="9321165" cy="34175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774827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使用</a:t>
            </a:r>
            <a:r>
              <a:rPr 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HTML5</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地理定位提供位置</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服务</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a:t>
            </a:r>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三</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5978524" y="3501157"/>
            <a:ext cx="5175785"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本次任务为时尚驿站项目联系我们页面设计公司位置定位。</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a:solidFill>
                  <a:srgbClr val="595959"/>
                </a:solidFill>
                <a:latin typeface="微软雅黑" panose="020B0503020204020204" pitchFamily="34" charset="-122"/>
                <a:ea typeface="微软雅黑" panose="020B0503020204020204" pitchFamily="34" charset="-122"/>
                <a:cs typeface="+mn-ea"/>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rPr>
              <a:t>说明</a:t>
            </a:r>
            <a:endParaRPr lang="zh-CN" altLang="en-US" sz="2400" b="1" dirty="0">
              <a:solidFill>
                <a:srgbClr val="595959"/>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endParaRPr>
          </a:p>
        </p:txBody>
      </p:sp>
      <p:sp>
        <p:nvSpPr>
          <p:cNvPr id="4" name="TextBox 4"/>
          <p:cNvSpPr txBox="1">
            <a:spLocks noChangeArrowheads="1"/>
          </p:cNvSpPr>
          <p:nvPr/>
        </p:nvSpPr>
        <p:spPr bwMode="auto">
          <a:xfrm>
            <a:off x="406400" y="1125855"/>
            <a:ext cx="11365865" cy="1505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 </a:t>
            </a:r>
            <a:r>
              <a:rPr sz="2000" dirty="0">
                <a:latin typeface="微软雅黑" panose="020B0503020204020204" pitchFamily="34" charset="-122"/>
                <a:ea typeface="微软雅黑" panose="020B0503020204020204" pitchFamily="34" charset="-122"/>
                <a:sym typeface="+mn-ea"/>
              </a:rPr>
              <a:t>Geolocation API</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HTML5 提供了 Geolocation API, 用来实现地理位置定位功能。</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&gt; console. log(navigator)</a:t>
            </a:r>
            <a:endParaRPr sz="20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1303655" y="2781300"/>
            <a:ext cx="5400000" cy="226093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endParaRPr>
          </a:p>
        </p:txBody>
      </p:sp>
      <p:sp>
        <p:nvSpPr>
          <p:cNvPr id="4" name="TextBox 4"/>
          <p:cNvSpPr txBox="1">
            <a:spLocks noChangeArrowheads="1"/>
          </p:cNvSpPr>
          <p:nvPr/>
        </p:nvSpPr>
        <p:spPr bwMode="auto">
          <a:xfrm>
            <a:off x="406400" y="1125855"/>
            <a:ext cx="11365865" cy="5198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sym typeface="+mn-ea"/>
              </a:rPr>
              <a:t>Geolocation API</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HTML5 提供了 Geolocation API, 用来实现地理位置定位功能。</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&gt; console. log(navigator)</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该属性返回一个 Geolocation 对象。 该对象具有以下 3 个方法。</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•clearWatch():停止 watchPosition()方法指定的监听函数。</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•watchPosition(showPosition,showError): 指定一个监听函数, 每当用户的位置发生变</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化, 就执行该监听函数。</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•getCurrentPosition(showPosition,showError): 该函数接收两个回调函数作为参数。 执</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行成功后首先返回一个表示用户当前位置的 Position 对象, 然后将 Position 对象作为第一个</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参数 showPosition 函数的实参, 执行 showPosition 函数, 否则调用第二个参数 showError。</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getCurrentPosition()方法成功后, 获取用户地理位置 Position 对象</a:t>
            </a:r>
            <a:r>
              <a:rPr lang="zh-CN" sz="2000" dirty="0">
                <a:latin typeface="微软雅黑" panose="020B0503020204020204" pitchFamily="34" charset="-122"/>
                <a:ea typeface="微软雅黑" panose="020B0503020204020204" pitchFamily="34" charset="-122"/>
              </a:rPr>
              <a:t>。</a:t>
            </a:r>
            <a:endParaRPr lang="zh-CN"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8220075"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知识拓展</a:t>
            </a:r>
            <a:r>
              <a:rPr lang="en-US" altLang="zh-CN"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 - Ajax</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实现页面数据动态</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更新</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a:t>
            </a:r>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四</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  Ajax</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简介</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4" name="TextBox 4"/>
          <p:cNvSpPr txBox="1">
            <a:spLocks noChangeArrowheads="1"/>
          </p:cNvSpPr>
          <p:nvPr/>
        </p:nvSpPr>
        <p:spPr bwMode="auto">
          <a:xfrm>
            <a:off x="406400" y="1125855"/>
            <a:ext cx="1130744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Ajax 全称为 “ asynchronous JavaScript and XML”, 中文意思为 “ 异步 JavaScript 和</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XML”, 是一种在无须重新加载整个网页的情况下, 通过 JavaScript 异步请求服务器数据,</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获取到响应后再进行局部页面渲染的操作。 在 Ajax 中, 随着轻量级数据交换格式 JSON</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(JavaScript object notation) 的出现, 由于它简单易掌握且可读性强, 越来越多的 Ajax 应用</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程序已经使用 JSON 完全取代 XML 作为数据格式了。</a:t>
            </a: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Ajax</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工作</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原理</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4" name="TextBox 4"/>
          <p:cNvSpPr txBox="1">
            <a:spLocks noChangeArrowheads="1"/>
          </p:cNvSpPr>
          <p:nvPr/>
        </p:nvSpPr>
        <p:spPr bwMode="auto">
          <a:xfrm>
            <a:off x="406400" y="1125855"/>
            <a:ext cx="11307445" cy="289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XMLHttpRequest 是由微软公司研发的一组 API 函数集, 用在 IE5. 0 里作为 ActiveX 对</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象, 可被浏览器内嵌的 JavaScript 脚本语言调用, 通过 HTTP 在浏览器和 Web 服务器之间收</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发 XML 数据 (也支持其他格式, 如, json)。 ActiveX 是微软提出的使用 COM (Component</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Object Model, 部件对象模型) 使得软件部件在网络环境中进行交互的技术集。</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Ajax 就是利用浏览器中 XMLHttpRequest 接口对象作为用户与服务器之间的一个中间</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层, 向服务器发送请求并获得数据, 再将获得的数据转交给 JavaScript 脚本处理。</a:t>
            </a: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71292" y="572758"/>
            <a:ext cx="3911746"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项目描述</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1009935" y="1714674"/>
            <a:ext cx="10151132" cy="3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508000" algn="just" fontAlgn="auto">
              <a:lnSpc>
                <a:spcPct val="150000"/>
              </a:lnSpc>
              <a:buClrTx/>
              <a:buSzTx/>
              <a:buFontTx/>
              <a:extLst>
                <a:ext uri="{35155182-B16C-46BC-9424-99874614C6A1}">
                  <wpsdc:indentchars xmlns:wpsdc="http://www.wps.cn/officeDocument/2017/drawingmlCustomData" val="200" checksum="282533468"/>
                </a:ext>
              </a:extLst>
            </a:pPr>
            <a:r>
              <a:rPr sz="2000" dirty="0">
                <a:latin typeface="微软雅黑" panose="020B0503020204020204" pitchFamily="34" charset="-122"/>
                <a:ea typeface="微软雅黑" panose="020B0503020204020204" pitchFamily="34" charset="-122"/>
              </a:rPr>
              <a:t>JavaScript 是互联网上基于对象和事件驱动的 Web 前端脚本语言。 它拥有庞大的开源社区, 提供了丰富的第三方工具、 库和框架, 具有良好的跨平台性。 JavaScript 语言的运用为网站添加了更多的交互效果, 可实现更细腻的用户体验, 结合 Ajax 技术让前后端分离的开发模式成为可能。 在此过程中, Web 前端开发人员务必要尊重用户的隐私权并采取相应措施来保护用户的数据安全。</a:t>
            </a:r>
            <a:endParaRPr sz="2000" dirty="0">
              <a:latin typeface="微软雅黑" panose="020B0503020204020204" pitchFamily="34" charset="-122"/>
              <a:ea typeface="微软雅黑" panose="020B0503020204020204" pitchFamily="34" charset="-122"/>
            </a:endParaRPr>
          </a:p>
          <a:p>
            <a:pPr indent="508000" algn="just" fontAlgn="auto">
              <a:lnSpc>
                <a:spcPct val="150000"/>
              </a:lnSpc>
              <a:buClrTx/>
              <a:buSzTx/>
              <a:buFontTx/>
              <a:extLst>
                <a:ext uri="{35155182-B16C-46BC-9424-99874614C6A1}">
                  <wpsdc:indentchars xmlns:wpsdc="http://www.wps.cn/officeDocument/2017/drawingmlCustomData" val="200" checksum="282533468"/>
                </a:ext>
              </a:extLst>
            </a:pPr>
            <a:r>
              <a:rPr sz="2000" dirty="0">
                <a:latin typeface="微软雅黑" panose="020B0503020204020204" pitchFamily="34" charset="-122"/>
                <a:ea typeface="微软雅黑" panose="020B0503020204020204" pitchFamily="34" charset="-122"/>
              </a:rPr>
              <a:t>联系我们页面是网站提供给用户的一种交流方式。 本项目为设计联系我们页面结构及其全部交互效果, 提供公司的社交媒体链接, 方便用户与商家进一步沟通。</a:t>
            </a: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1.3  Ajax</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步骤</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4" name="TextBox 4"/>
          <p:cNvSpPr txBox="1">
            <a:spLocks noChangeArrowheads="1"/>
          </p:cNvSpPr>
          <p:nvPr/>
        </p:nvSpPr>
        <p:spPr bwMode="auto">
          <a:xfrm>
            <a:off x="406400" y="1125855"/>
            <a:ext cx="1130744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(1) 通过 XMLHttpRequest()构造函数初始化一个 XMLHttpRequest 实例对象 xhr。</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(2) 通过 XMLHttpRequest 实例对象的 open()方法与服务器端建立连接。</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(3) 通过 XMLHttpRequest 实例对象的 onreadystatechange()事件向服务器端请求数据。</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(4) 通过 XMLHttpRequest 实例对象的 send()方法向服务器发起请求。</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1.4  Ajax</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跨域</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问题</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4" name="TextBox 4"/>
          <p:cNvSpPr txBox="1">
            <a:spLocks noChangeArrowheads="1"/>
          </p:cNvSpPr>
          <p:nvPr/>
        </p:nvSpPr>
        <p:spPr bwMode="auto">
          <a:xfrm>
            <a:off x="406400" y="1125855"/>
            <a:ext cx="11307445"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跨域问题表面看是默认情况下, 浏览器的同源策略禁止访问不同源网站的资源而导致的问题, 是一种用来隔离具有潜在恶意行为资源的安全策略。 其本质是 HTTP 消息头的设置问题。</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 同源策略主要限制以下几种行为:</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•禁用 Cookie、 LocalStorage、 IndexedDB 等客户机存储性内容;</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•限制 DOM 节点;</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•Ajax 请求不能发送。</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当出现跨域问题时, 经常采用 JSONP 方式和 CORS 方式来解决。</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(1) JSONP 方式</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(2) CORS 方式</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1.5  Ajax</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扩展</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4" name="TextBox 4"/>
          <p:cNvSpPr txBox="1">
            <a:spLocks noChangeArrowheads="1"/>
          </p:cNvSpPr>
          <p:nvPr/>
        </p:nvSpPr>
        <p:spPr bwMode="auto">
          <a:xfrm>
            <a:off x="406400" y="1125855"/>
            <a:ext cx="11307445"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•jQuery: jQuery 是一个流行的 JavaScript 库, 提供了对 Ajax 的封装和简化。 通过jQuery 的$. Ajax()方法或$. get()、 $. post()等简便方法, 可以轻松发送 Ajax 请求。</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•Angular/ AngularJS: Angular 是一个流行的 JavaScript 框架, 其早期版本为 AngularJS。它提供了强大的数据绑定和前端开发功能, 并内置了 Ajax 支持。</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•Axios: Axios 是一个基于 Promise 的 HTTP 客户端, 可以在浏览器和 Node. js 中发送Ajax 请求。 它提供了简单且强大的 API, 支持拦截器、 取消请求、 XSRF 防御等功能。</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•Vue. js: Vue. js 也是一个流行的 JavaScript 框架, 用于构建用户界面。 Vue. js 提供了一些内置的方法来发送 Ajax 请求, 例如 vue-resource 和 axios 这两个插件。</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•Fetch API: Fetch API 是在 JavaScript 中进行网络请求的新标准。 它提供了一种现代化的方式来发送 Ajax 请求, 使用 Promise 来处理响应结果。</a:t>
            </a: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None/>
            </a:pP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本章小结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4" name="圆角矩形 26"/>
          <p:cNvSpPr/>
          <p:nvPr/>
        </p:nvSpPr>
        <p:spPr>
          <a:xfrm>
            <a:off x="1198880" y="2170424"/>
            <a:ext cx="9794240" cy="2771538"/>
          </a:xfrm>
          <a:prstGeom prst="roundRect">
            <a:avLst>
              <a:gd name="adj" fmla="val 0"/>
            </a:avLst>
          </a:prstGeom>
          <a:noFill/>
          <a:ln w="3175">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5" name="TextBox 38"/>
          <p:cNvSpPr txBox="1"/>
          <p:nvPr/>
        </p:nvSpPr>
        <p:spPr>
          <a:xfrm>
            <a:off x="1595500" y="2789636"/>
            <a:ext cx="9001000" cy="923290"/>
          </a:xfrm>
          <a:prstGeom prst="rect">
            <a:avLst/>
          </a:prstGeom>
          <a:noFill/>
        </p:spPr>
        <p:txBody>
          <a:bodyPr wrap="square" lIns="0" tIns="0" rIns="0" bIns="0" rtlCol="0">
            <a:spAutoFit/>
          </a:body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本章首先介绍了</a:t>
            </a:r>
            <a:r>
              <a:rPr lang="en-US" altLang="zh-CN" sz="2000" dirty="0">
                <a:solidFill>
                  <a:srgbClr val="1369B2"/>
                </a:solidFill>
                <a:latin typeface="微软雅黑" panose="020B0503020204020204" pitchFamily="34" charset="-122"/>
                <a:ea typeface="微软雅黑" panose="020B0503020204020204" pitchFamily="34" charset="-122"/>
              </a:rPr>
              <a:t>JavaScript</a:t>
            </a:r>
            <a:r>
              <a:rPr lang="zh-CN" altLang="en-US" sz="2000" dirty="0">
                <a:solidFill>
                  <a:srgbClr val="1369B2"/>
                </a:solidFill>
                <a:latin typeface="微软雅黑" panose="020B0503020204020204" pitchFamily="34" charset="-122"/>
                <a:ea typeface="微软雅黑" panose="020B0503020204020204" pitchFamily="34" charset="-122"/>
              </a:rPr>
              <a:t>交互</a:t>
            </a:r>
            <a:r>
              <a:rPr lang="en-US" altLang="zh-CN" sz="2000" dirty="0">
                <a:solidFill>
                  <a:srgbClr val="1369B2"/>
                </a:solidFill>
                <a:latin typeface="微软雅黑" panose="020B0503020204020204" pitchFamily="34" charset="-122"/>
                <a:ea typeface="微软雅黑" panose="020B0503020204020204" pitchFamily="34" charset="-122"/>
              </a:rPr>
              <a:t>、HTML5</a:t>
            </a:r>
            <a:r>
              <a:rPr lang="zh-CN" altLang="en-US" sz="2000" dirty="0">
                <a:solidFill>
                  <a:srgbClr val="1369B2"/>
                </a:solidFill>
                <a:latin typeface="微软雅黑" panose="020B0503020204020204" pitchFamily="34" charset="-122"/>
                <a:ea typeface="微软雅黑" panose="020B0503020204020204" pitchFamily="34" charset="-122"/>
              </a:rPr>
              <a:t>拖放、</a:t>
            </a:r>
            <a:r>
              <a:rPr lang="en-US" altLang="zh-CN" sz="2000" dirty="0">
                <a:solidFill>
                  <a:srgbClr val="1369B2"/>
                </a:solidFill>
                <a:latin typeface="微软雅黑" panose="020B0503020204020204" pitchFamily="34" charset="-122"/>
                <a:ea typeface="微软雅黑" panose="020B0503020204020204" pitchFamily="34" charset="-122"/>
              </a:rPr>
              <a:t>HTML5</a:t>
            </a:r>
            <a:r>
              <a:rPr lang="zh-CN" altLang="en-US" sz="2000" dirty="0">
                <a:solidFill>
                  <a:srgbClr val="1369B2"/>
                </a:solidFill>
                <a:latin typeface="微软雅黑" panose="020B0503020204020204" pitchFamily="34" charset="-122"/>
                <a:ea typeface="微软雅黑" panose="020B0503020204020204" pitchFamily="34" charset="-122"/>
              </a:rPr>
              <a:t>地理定位，最后</a:t>
            </a:r>
            <a:r>
              <a:rPr lang="zh-CN" altLang="en-US" sz="2000" dirty="0">
                <a:solidFill>
                  <a:srgbClr val="595959"/>
                </a:solidFill>
                <a:latin typeface="微软雅黑" panose="020B0503020204020204" pitchFamily="34" charset="-122"/>
                <a:ea typeface="微软雅黑" panose="020B0503020204020204" pitchFamily="34" charset="-122"/>
              </a:rPr>
              <a:t>讲解了</a:t>
            </a:r>
            <a:r>
              <a:rPr lang="en-US" altLang="zh-CN" sz="2000" dirty="0">
                <a:solidFill>
                  <a:srgbClr val="595959"/>
                </a:solidFill>
                <a:latin typeface="微软雅黑" panose="020B0503020204020204" pitchFamily="34" charset="-122"/>
                <a:ea typeface="微软雅黑" panose="020B0503020204020204" pitchFamily="34" charset="-122"/>
              </a:rPr>
              <a:t>Ajax</a:t>
            </a:r>
            <a:r>
              <a:rPr lang="zh-CN" altLang="en-US" sz="2000" dirty="0">
                <a:solidFill>
                  <a:srgbClr val="595959"/>
                </a:solidFill>
                <a:latin typeface="微软雅黑" panose="020B0503020204020204" pitchFamily="34" charset="-122"/>
                <a:ea typeface="微软雅黑" panose="020B0503020204020204" pitchFamily="34" charset="-122"/>
              </a:rPr>
              <a:t>异步</a:t>
            </a:r>
            <a:r>
              <a:rPr lang="zh-CN" altLang="en-US" sz="2000" dirty="0">
                <a:solidFill>
                  <a:srgbClr val="595959"/>
                </a:solidFill>
                <a:latin typeface="微软雅黑" panose="020B0503020204020204" pitchFamily="34" charset="-122"/>
                <a:ea typeface="微软雅黑" panose="020B0503020204020204" pitchFamily="34" charset="-122"/>
              </a:rPr>
              <a:t>交互基本</a:t>
            </a:r>
            <a:r>
              <a:rPr lang="zh-CN" altLang="en-US" sz="2000" dirty="0">
                <a:solidFill>
                  <a:srgbClr val="595959"/>
                </a:solidFill>
                <a:latin typeface="微软雅黑" panose="020B0503020204020204" pitchFamily="34" charset="-122"/>
                <a:ea typeface="微软雅黑" panose="020B0503020204020204" pitchFamily="34" charset="-122"/>
              </a:rPr>
              <a:t>语法。</a:t>
            </a:r>
            <a:endParaRPr lang="zh-CN" altLang="zh-CN" sz="2000" dirty="0">
              <a:solidFill>
                <a:srgbClr val="595959"/>
              </a:solidFill>
              <a:latin typeface="微软雅黑" panose="020B0503020204020204" pitchFamily="34" charset="-122"/>
              <a:ea typeface="微软雅黑" panose="020B0503020204020204" pitchFamily="34" charset="-122"/>
            </a:endParaRPr>
          </a:p>
        </p:txBody>
      </p:sp>
      <p:sp>
        <p:nvSpPr>
          <p:cNvPr id="7" name="椭圆 6"/>
          <p:cNvSpPr/>
          <p:nvPr/>
        </p:nvSpPr>
        <p:spPr>
          <a:xfrm>
            <a:off x="442023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本</a:t>
            </a:r>
            <a:endParaRPr lang="zh-CN" altLang="en-US" sz="2800" b="1" dirty="0">
              <a:latin typeface="微软雅黑" panose="020B0503020204020204" pitchFamily="34" charset="-122"/>
              <a:ea typeface="微软雅黑" panose="020B0503020204020204" pitchFamily="34" charset="-122"/>
            </a:endParaRPr>
          </a:p>
        </p:txBody>
      </p:sp>
      <p:sp>
        <p:nvSpPr>
          <p:cNvPr id="8" name="椭圆 7"/>
          <p:cNvSpPr/>
          <p:nvPr/>
        </p:nvSpPr>
        <p:spPr>
          <a:xfrm>
            <a:off x="513905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latin typeface="微软雅黑" panose="020B0503020204020204" pitchFamily="34" charset="-122"/>
                <a:ea typeface="微软雅黑" panose="020B0503020204020204" pitchFamily="34" charset="-122"/>
                <a:sym typeface="+mn-ea"/>
              </a:rPr>
              <a:t>章</a:t>
            </a:r>
            <a:endParaRPr lang="zh-CN" altLang="en-US" sz="2800" b="1" dirty="0">
              <a:latin typeface="微软雅黑" panose="020B0503020204020204" pitchFamily="34" charset="-122"/>
              <a:ea typeface="微软雅黑" panose="020B0503020204020204" pitchFamily="34" charset="-122"/>
              <a:sym typeface="+mn-ea"/>
            </a:endParaRPr>
          </a:p>
        </p:txBody>
      </p:sp>
      <p:sp>
        <p:nvSpPr>
          <p:cNvPr id="9" name="椭圆 8"/>
          <p:cNvSpPr/>
          <p:nvPr/>
        </p:nvSpPr>
        <p:spPr>
          <a:xfrm>
            <a:off x="585787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latin typeface="微软雅黑" panose="020B0503020204020204" pitchFamily="34" charset="-122"/>
                <a:ea typeface="微软雅黑" panose="020B0503020204020204" pitchFamily="34" charset="-122"/>
                <a:sym typeface="+mn-ea"/>
              </a:rPr>
              <a:t>小</a:t>
            </a:r>
            <a:endParaRPr lang="zh-CN" altLang="en-US" sz="2800" b="1" dirty="0">
              <a:latin typeface="微软雅黑" panose="020B0503020204020204" pitchFamily="34" charset="-122"/>
              <a:ea typeface="微软雅黑" panose="020B0503020204020204" pitchFamily="34" charset="-122"/>
              <a:sym typeface="+mn-ea"/>
            </a:endParaRPr>
          </a:p>
        </p:txBody>
      </p:sp>
      <p:sp>
        <p:nvSpPr>
          <p:cNvPr id="10" name="椭圆 9"/>
          <p:cNvSpPr/>
          <p:nvPr/>
        </p:nvSpPr>
        <p:spPr>
          <a:xfrm>
            <a:off x="657669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latin typeface="微软雅黑" panose="020B0503020204020204" pitchFamily="34" charset="-122"/>
                <a:ea typeface="微软雅黑" panose="020B0503020204020204" pitchFamily="34" charset="-122"/>
                <a:sym typeface="+mn-ea"/>
              </a:rPr>
              <a:t>结</a:t>
            </a:r>
            <a:endParaRPr lang="zh-CN" altLang="en-US" sz="2800" b="1"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37863" y="572758"/>
            <a:ext cx="3007988"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目录</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45" name="组合 44"/>
          <p:cNvGrpSpPr/>
          <p:nvPr/>
        </p:nvGrpSpPr>
        <p:grpSpPr>
          <a:xfrm>
            <a:off x="3119265" y="1933199"/>
            <a:ext cx="1192190" cy="613062"/>
            <a:chOff x="2215144" y="982844"/>
            <a:chExt cx="1244730" cy="842780"/>
          </a:xfrm>
        </p:grpSpPr>
        <p:sp>
          <p:nvSpPr>
            <p:cNvPr id="46" name="平行四边形 45"/>
            <p:cNvSpPr/>
            <p:nvPr/>
          </p:nvSpPr>
          <p:spPr>
            <a:xfrm>
              <a:off x="2215144" y="982844"/>
              <a:ext cx="1120898" cy="842780"/>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47" name="文本框 9"/>
            <p:cNvSpPr txBox="1"/>
            <p:nvPr/>
          </p:nvSpPr>
          <p:spPr>
            <a:xfrm>
              <a:off x="2393075" y="1005670"/>
              <a:ext cx="1066799" cy="803893"/>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48" name="组合 47"/>
          <p:cNvGrpSpPr/>
          <p:nvPr/>
        </p:nvGrpSpPr>
        <p:grpSpPr>
          <a:xfrm>
            <a:off x="3119265" y="2853597"/>
            <a:ext cx="1192190" cy="618406"/>
            <a:chOff x="2215144" y="2026500"/>
            <a:chExt cx="1244730" cy="850129"/>
          </a:xfrm>
        </p:grpSpPr>
        <p:sp>
          <p:nvSpPr>
            <p:cNvPr id="49" name="平行四边形 48"/>
            <p:cNvSpPr/>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0" name="文本框 10"/>
            <p:cNvSpPr txBox="1"/>
            <p:nvPr/>
          </p:nvSpPr>
          <p:spPr>
            <a:xfrm>
              <a:off x="2393075" y="2026500"/>
              <a:ext cx="1066799" cy="803896"/>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1" name="组合 50"/>
          <p:cNvGrpSpPr/>
          <p:nvPr/>
        </p:nvGrpSpPr>
        <p:grpSpPr>
          <a:xfrm>
            <a:off x="3119265" y="3784175"/>
            <a:ext cx="1192190" cy="614525"/>
            <a:chOff x="2215144" y="3084852"/>
            <a:chExt cx="1244730" cy="844793"/>
          </a:xfrm>
        </p:grpSpPr>
        <p:sp>
          <p:nvSpPr>
            <p:cNvPr id="52" name="平行四边形 51"/>
            <p:cNvSpPr/>
            <p:nvPr/>
          </p:nvSpPr>
          <p:spPr>
            <a:xfrm>
              <a:off x="2215144" y="3084852"/>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3" name="文本框 11"/>
            <p:cNvSpPr txBox="1"/>
            <p:nvPr/>
          </p:nvSpPr>
          <p:spPr>
            <a:xfrm>
              <a:off x="2393075" y="3125750"/>
              <a:ext cx="1066799" cy="803895"/>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0" name="组合 59"/>
          <p:cNvGrpSpPr/>
          <p:nvPr/>
        </p:nvGrpSpPr>
        <p:grpSpPr>
          <a:xfrm>
            <a:off x="4024817" y="1911020"/>
            <a:ext cx="5142331" cy="613062"/>
            <a:chOff x="4315150" y="953426"/>
            <a:chExt cx="3857250" cy="540057"/>
          </a:xfrm>
        </p:grpSpPr>
        <p:sp>
          <p:nvSpPr>
            <p:cNvPr id="61" name="矩形 60"/>
            <p:cNvSpPr/>
            <p:nvPr/>
          </p:nvSpPr>
          <p:spPr>
            <a:xfrm>
              <a:off x="4840998" y="1036215"/>
              <a:ext cx="3261784" cy="331154"/>
            </a:xfrm>
            <a:prstGeom prst="rect">
              <a:avLst/>
            </a:prstGeom>
            <a:ln w="15875">
              <a:noFill/>
            </a:ln>
          </p:spPr>
          <p:txBody>
            <a:bodyPr wrap="square" lIns="68580" tIns="34290" rIns="68580" bIns="34290">
              <a:spAutoFit/>
            </a:bodyPr>
            <a:lstStyle/>
            <a:p>
              <a:pPr algn="l">
                <a:buClrTx/>
                <a:buSzTx/>
                <a:buFontTx/>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JavaScript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实现页面交互</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事件</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3" name="组合 62"/>
          <p:cNvGrpSpPr/>
          <p:nvPr/>
        </p:nvGrpSpPr>
        <p:grpSpPr>
          <a:xfrm>
            <a:off x="4024817" y="2836771"/>
            <a:ext cx="5142331" cy="613062"/>
            <a:chOff x="4315150" y="1647579"/>
            <a:chExt cx="3857250" cy="540057"/>
          </a:xfrm>
        </p:grpSpPr>
        <p:sp>
          <p:nvSpPr>
            <p:cNvPr id="64" name="矩形 63"/>
            <p:cNvSpPr/>
            <p:nvPr/>
          </p:nvSpPr>
          <p:spPr>
            <a:xfrm>
              <a:off x="4589982" y="1730368"/>
              <a:ext cx="3512324" cy="331154"/>
            </a:xfrm>
            <a:prstGeom prst="rect">
              <a:avLst/>
            </a:prstGeom>
            <a:ln w="15875">
              <a:noFill/>
            </a:ln>
          </p:spPr>
          <p:txBody>
            <a:bodyPr wrap="square" lIns="68580" tIns="34290" rIns="68580" bIns="3429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使用</a:t>
              </a:r>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HTML5</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拖放功能提供动态联系</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信息</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6" name="组合 65"/>
          <p:cNvGrpSpPr/>
          <p:nvPr/>
        </p:nvGrpSpPr>
        <p:grpSpPr>
          <a:xfrm>
            <a:off x="4024817" y="3762522"/>
            <a:ext cx="5142331" cy="613062"/>
            <a:chOff x="4315150" y="2341731"/>
            <a:chExt cx="3857250" cy="540057"/>
          </a:xfrm>
        </p:grpSpPr>
        <p:sp>
          <p:nvSpPr>
            <p:cNvPr id="67" name="矩形 66"/>
            <p:cNvSpPr/>
            <p:nvPr/>
          </p:nvSpPr>
          <p:spPr>
            <a:xfrm>
              <a:off x="4625706" y="2424520"/>
              <a:ext cx="3394199" cy="331154"/>
            </a:xfrm>
            <a:prstGeom prst="rect">
              <a:avLst/>
            </a:prstGeom>
            <a:ln w="15875">
              <a:noFill/>
            </a:ln>
          </p:spPr>
          <p:txBody>
            <a:bodyPr wrap="square" lIns="68580" tIns="34290" rIns="68580" bIns="3429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使用</a:t>
              </a:r>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HTML5</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地理定位提供位置</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服务</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 name="组合 1"/>
          <p:cNvGrpSpPr/>
          <p:nvPr/>
        </p:nvGrpSpPr>
        <p:grpSpPr>
          <a:xfrm>
            <a:off x="3031000" y="4559207"/>
            <a:ext cx="1192190" cy="618406"/>
            <a:chOff x="2215144" y="2026500"/>
            <a:chExt cx="1244730" cy="850129"/>
          </a:xfrm>
        </p:grpSpPr>
        <p:sp>
          <p:nvSpPr>
            <p:cNvPr id="3" name="平行四边形 2"/>
            <p:cNvSpPr/>
            <p:nvPr>
              <p:custDataLst>
                <p:tags r:id="rId1"/>
              </p:custDataLst>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4" name="文本框 10"/>
            <p:cNvSpPr txBox="1"/>
            <p:nvPr>
              <p:custDataLst>
                <p:tags r:id="rId2"/>
              </p:custDataLst>
            </p:nvPr>
          </p:nvSpPr>
          <p:spPr>
            <a:xfrm>
              <a:off x="2393075" y="2026500"/>
              <a:ext cx="1066799" cy="802233"/>
            </a:xfrm>
            <a:prstGeom prst="rect">
              <a:avLst/>
            </a:prstGeom>
            <a:noFill/>
          </p:spPr>
          <p:txBody>
            <a:bodyPr wrap="square" rtlCol="0">
              <a:spAutoFit/>
            </a:bodyPr>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8" name="组合 7"/>
          <p:cNvGrpSpPr/>
          <p:nvPr/>
        </p:nvGrpSpPr>
        <p:grpSpPr>
          <a:xfrm>
            <a:off x="3936552" y="4542381"/>
            <a:ext cx="5264148" cy="613062"/>
            <a:chOff x="4315150" y="1647579"/>
            <a:chExt cx="3948625" cy="540057"/>
          </a:xfrm>
        </p:grpSpPr>
        <p:sp>
          <p:nvSpPr>
            <p:cNvPr id="9" name="矩形 8"/>
            <p:cNvSpPr/>
            <p:nvPr>
              <p:custDataLst>
                <p:tags r:id="rId3"/>
              </p:custDataLst>
            </p:nvPr>
          </p:nvSpPr>
          <p:spPr>
            <a:xfrm>
              <a:off x="4751451" y="1730368"/>
              <a:ext cx="3512324" cy="331154"/>
            </a:xfrm>
            <a:prstGeom prst="rect">
              <a:avLst/>
            </a:prstGeom>
            <a:ln w="15875">
              <a:noFill/>
            </a:ln>
          </p:spPr>
          <p:txBody>
            <a:bodyPr wrap="square" lIns="68580" tIns="34290" rIns="68580" bIns="34290">
              <a:spAutoFit/>
            </a:bodyPr>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知识拓展</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 Ajax</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实现页面数据动态</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更新</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0" name="平行四边形 9"/>
            <p:cNvSpPr/>
            <p:nvPr>
              <p:custDataLst>
                <p:tags r:id="rId4"/>
              </p:custDataLst>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783336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使用</a:t>
            </a:r>
            <a:r>
              <a:rPr lang="en-US" altLang="zh-CN"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JavaScript</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实现页面交互</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任务一</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5951220" y="3861202"/>
            <a:ext cx="4983480" cy="178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本次任务为实现时尚驿站项目联系我们页面中动态导航栏、 倒计时、 返回顶部等交互效果。</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smtClean="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说明</a:t>
            </a:r>
            <a:endPar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1684748"/>
            <a:ext cx="10441160" cy="5198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功能分析</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导航栏默认隐藏在页面左侧, 当用户单击左侧导航栏切换按钮时, 导航栏从左侧滑</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出。 当用户再次单击导航栏切换按钮时, 导航栏恢复隐藏状态。</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导航栏包括以下 3 个功能。</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①导航链接的动态添加: 动态添加导航栏全部链接内容。</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②事件监听: 监听用户行为实现动态显示或隐藏交互效果。</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③动画效果: 添加动画效果实现平滑过渡。</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代码</a:t>
            </a:r>
            <a:r>
              <a:rPr lang="zh-CN" altLang="en-US" sz="2000" dirty="0">
                <a:solidFill>
                  <a:srgbClr val="595959"/>
                </a:solidFill>
                <a:latin typeface="微软雅黑" panose="020B0503020204020204" pitchFamily="34" charset="-122"/>
                <a:ea typeface="微软雅黑" panose="020B0503020204020204" pitchFamily="34" charset="-122"/>
              </a:rPr>
              <a:t>实现</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项目六源代码/ contactus/ js-contactus. html</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项目六源代码/ contactus/ js/ script. js</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项目六源代码/ contactus/ style / style. css</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400" y="1047750"/>
            <a:ext cx="447484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JavaScript</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实现动态</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导航栏</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1684748"/>
            <a:ext cx="10441160" cy="427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功能分析</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倒计时需要完成以下 3 个功能。</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①设定倒计时的初始时间: 倒计时结束时应达到的时间点。</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②更新倒计时时间: 在每次倒计时更新时, 都需要重新计算剩余时间。</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③显示倒计时时间: 在网页上以某种方式显示倒计时时间。</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代码</a:t>
            </a:r>
            <a:r>
              <a:rPr lang="zh-CN" altLang="en-US" sz="2000" dirty="0">
                <a:solidFill>
                  <a:srgbClr val="595959"/>
                </a:solidFill>
                <a:latin typeface="微软雅黑" panose="020B0503020204020204" pitchFamily="34" charset="-122"/>
                <a:ea typeface="微软雅黑" panose="020B0503020204020204" pitchFamily="34" charset="-122"/>
              </a:rPr>
              <a:t>实现</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项目六源代码/ contactus/ js-contactus. html</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项目六源代码/ contactus/ js/ script. js</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项目六源代码/ contactus/ style / style. css</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400" y="1047750"/>
            <a:ext cx="447484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JavaScript</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实现倒计时</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功能</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1684748"/>
            <a:ext cx="10441160" cy="3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功能分析</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语音播报需要完成文本转语音 (Text-to-Speech) 功能, 这是实现语音播报的基础功</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能。 HTML5 中新增了 Web Speech 相关 API, 能够将输入的文本转化为语音。</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代码</a:t>
            </a:r>
            <a:r>
              <a:rPr lang="zh-CN" altLang="en-US" sz="2000" dirty="0">
                <a:solidFill>
                  <a:srgbClr val="595959"/>
                </a:solidFill>
                <a:latin typeface="微软雅黑" panose="020B0503020204020204" pitchFamily="34" charset="-122"/>
                <a:ea typeface="微软雅黑" panose="020B0503020204020204" pitchFamily="34" charset="-122"/>
              </a:rPr>
              <a:t>实现</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项目六源代码/ contactus/ js-contactus. html</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项目六源代码/ contactus/ js/ script. js</a:t>
            </a:r>
            <a:endParaRPr lang="zh-CN" altLang="en-US"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项目六源代码/ contactus/ style / style. css</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400" y="1047750"/>
            <a:ext cx="447484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JavaScript</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实现语音播报</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功能</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commondata" val="eyJoZGlkIjoiYjk5ODM0YmMxOWJiYWQyNDU4MGIzYWRmYTA0ZmI5NDc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webwppDef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ud0ofpxa">
      <a:majorFont>
        <a:latin typeface="字魂105号-简雅黑"/>
        <a:ea typeface="字魂105号-简雅黑"/>
        <a:cs typeface=""/>
      </a:majorFont>
      <a:minorFont>
        <a:latin typeface="字魂105号-简雅黑"/>
        <a:ea typeface="字魂105号-简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5046</Words>
  <Application>WPS 演示</Application>
  <PresentationFormat>自定义</PresentationFormat>
  <Paragraphs>286</Paragraphs>
  <Slides>33</Slides>
  <Notes>20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33</vt:i4>
      </vt:variant>
    </vt:vector>
  </HeadingPairs>
  <TitlesOfParts>
    <vt:vector size="52" baseType="lpstr">
      <vt:lpstr>Arial</vt:lpstr>
      <vt:lpstr>宋体</vt:lpstr>
      <vt:lpstr>Wingdings</vt:lpstr>
      <vt:lpstr>微软雅黑</vt:lpstr>
      <vt:lpstr>思源黑体 CN Medium</vt:lpstr>
      <vt:lpstr>黑体</vt:lpstr>
      <vt:lpstr>字魂58号-创中黑</vt:lpstr>
      <vt:lpstr>Source Han Sans K Bold</vt:lpstr>
      <vt:lpstr>Calibri</vt:lpstr>
      <vt:lpstr>Yu Gothic UI Semibold</vt:lpstr>
      <vt:lpstr>U.S. 101</vt:lpstr>
      <vt:lpstr>Segoe Print</vt:lpstr>
      <vt:lpstr>Roboto</vt:lpstr>
      <vt:lpstr>Times New Roman</vt:lpstr>
      <vt:lpstr>Open Sans Light</vt:lpstr>
      <vt:lpstr>字魂105号-简雅黑</vt:lpstr>
      <vt:lpstr>Arial Unicode MS</vt:lpstr>
      <vt:lpstr>webwppDefTheme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蓝白商务述职报告工作总结ppt模板</dc:title>
  <dc:creator>常董</dc:creator>
  <cp:lastModifiedBy>张莹</cp:lastModifiedBy>
  <cp:revision>1772</cp:revision>
  <dcterms:created xsi:type="dcterms:W3CDTF">2023-08-31T12:58:00Z</dcterms:created>
  <dcterms:modified xsi:type="dcterms:W3CDTF">2024-04-28T02:37:14Z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7E622F0F5FD7448C87D28C838C340586_13</vt:lpwstr>
  </property>
</Properties>
</file>