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handoutMasterIdLst>
    <p:handoutMasterId r:id="rId40"/>
  </p:handoutMasterIdLst>
  <p:sldIdLst>
    <p:sldId id="325" r:id="rId4"/>
    <p:sldId id="511" r:id="rId6"/>
    <p:sldId id="328" r:id="rId7"/>
    <p:sldId id="327" r:id="rId8"/>
    <p:sldId id="309" r:id="rId9"/>
    <p:sldId id="577" r:id="rId10"/>
    <p:sldId id="372" r:id="rId11"/>
    <p:sldId id="702" r:id="rId12"/>
    <p:sldId id="703" r:id="rId13"/>
    <p:sldId id="704" r:id="rId14"/>
    <p:sldId id="705" r:id="rId15"/>
    <p:sldId id="706" r:id="rId16"/>
    <p:sldId id="707" r:id="rId17"/>
    <p:sldId id="708" r:id="rId18"/>
    <p:sldId id="709" r:id="rId19"/>
    <p:sldId id="710" r:id="rId20"/>
    <p:sldId id="711" r:id="rId21"/>
    <p:sldId id="712" r:id="rId22"/>
    <p:sldId id="713" r:id="rId23"/>
    <p:sldId id="679" r:id="rId24"/>
    <p:sldId id="675" r:id="rId25"/>
    <p:sldId id="676" r:id="rId26"/>
    <p:sldId id="677" r:id="rId27"/>
    <p:sldId id="714" r:id="rId28"/>
    <p:sldId id="680" r:id="rId29"/>
    <p:sldId id="681" r:id="rId30"/>
    <p:sldId id="601" r:id="rId31"/>
    <p:sldId id="715" r:id="rId32"/>
    <p:sldId id="716" r:id="rId33"/>
    <p:sldId id="717" r:id="rId34"/>
    <p:sldId id="718" r:id="rId35"/>
    <p:sldId id="691" r:id="rId36"/>
    <p:sldId id="692" r:id="rId37"/>
    <p:sldId id="694" r:id="rId38"/>
    <p:sldId id="576" r:id="rId39"/>
  </p:sldIdLst>
  <p:sldSz cx="12190095" cy="6859270"/>
  <p:notesSz cx="6858000" cy="9144000"/>
  <p:custDataLst>
    <p:tags r:id="rId45"/>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6" userDrawn="1">
          <p15:clr>
            <a:srgbClr val="A4A3A4"/>
          </p15:clr>
        </p15:guide>
        <p15:guide id="2" pos="256" userDrawn="1">
          <p15:clr>
            <a:srgbClr val="A4A3A4"/>
          </p15:clr>
        </p15:guide>
        <p15:guide id="3" pos="65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朱 杰" initials="朱" lastIdx="5" clrIdx="0"/>
  <p:cmAuthor id="2" name="韩冬"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1369B2"/>
    <a:srgbClr val="595959"/>
    <a:srgbClr val="EBAD13"/>
    <a:srgbClr val="FFFFFF"/>
    <a:srgbClr val="BBBBBB"/>
    <a:srgbClr val="1369B3"/>
    <a:srgbClr val="FAFAFA"/>
    <a:srgbClr val="F2F2F2"/>
    <a:srgbClr val="006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8" autoAdjust="0"/>
    <p:restoredTop sz="94660" autoAdjust="0"/>
  </p:normalViewPr>
  <p:slideViewPr>
    <p:cSldViewPr showGuides="1">
      <p:cViewPr varScale="1">
        <p:scale>
          <a:sx n="108" d="100"/>
          <a:sy n="108" d="100"/>
        </p:scale>
        <p:origin x="132" y="144"/>
      </p:cViewPr>
      <p:guideLst>
        <p:guide orient="horz" pos="2176"/>
        <p:guide pos="256"/>
        <p:guide pos="6561"/>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900"/>
        <p:guide pos="217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gs" Target="tags/tag8.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endParaRPr lang="zh-CN" altLang="en-US" dirty="0"/>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2576195" y="3746500"/>
            <a:ext cx="7283450"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endParaRPr lang="zh-CN" altLang="en-US"/>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endParaRPr lang="zh-CN" altLang="en-US"/>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endParaRPr lang="zh-CN" altLang="en-US">
              <a:sym typeface="+mn-ea"/>
            </a:endParaRPr>
          </a:p>
          <a:p>
            <a:pPr lvl="0"/>
            <a:r>
              <a:rPr lang="zh-CN" altLang="en-US">
                <a:sym typeface="+mn-ea"/>
              </a:rPr>
              <a:t>单击此处编辑正文</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endParaRPr lang="zh-CN" altLang="en-US"/>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4" Type="http://schemas.openxmlformats.org/officeDocument/2006/relationships/theme" Target="../theme/theme2.xml"/><Relationship Id="rId13" Type="http://schemas.openxmlformats.org/officeDocument/2006/relationships/slideLayout" Target="../slideLayouts/slideLayout21.xml"/><Relationship Id="rId12" Type="http://schemas.openxmlformats.org/officeDocument/2006/relationships/slideLayout" Target="../slideLayouts/slideLayout20.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9.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9.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文本框 18"/>
          <p:cNvSpPr txBox="1"/>
          <p:nvPr/>
        </p:nvSpPr>
        <p:spPr>
          <a:xfrm>
            <a:off x="1433830" y="2565400"/>
            <a:ext cx="9815195" cy="768350"/>
          </a:xfrm>
          <a:prstGeom prst="rect">
            <a:avLst/>
          </a:prstGeom>
          <a:noFill/>
        </p:spPr>
        <p:txBody>
          <a:bodyPr wrap="square" rtlCol="0">
            <a:spAutoFit/>
          </a:bodyPr>
          <a:lstStyle/>
          <a:p>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项目四  </a:t>
            </a:r>
            <a:r>
              <a:rPr 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CSS3</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构建</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Web</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项目商品</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展示区</a:t>
            </a:r>
            <a:endPar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p:txBody>
      </p:sp>
      <p:sp>
        <p:nvSpPr>
          <p:cNvPr id="6" name="Rectangle 4"/>
          <p:cNvSpPr txBox="1">
            <a:spLocks noChangeArrowheads="1"/>
          </p:cNvSpPr>
          <p:nvPr/>
        </p:nvSpPr>
        <p:spPr>
          <a:xfrm>
            <a:off x="4726940" y="3862070"/>
            <a:ext cx="599313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《HTML5+CSS3+Ajax</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前端项目化开发</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1" name="图片 10" descr="截屏2023-08-31 下午8.57.36"/>
          <p:cNvPicPr>
            <a:picLocks noChangeAspect="1"/>
          </p:cNvPicPr>
          <p:nvPr/>
        </p:nvPicPr>
        <p:blipFill>
          <a:blip r:embed="rId1"/>
          <a:stretch>
            <a:fillRect/>
          </a:stretch>
        </p:blipFill>
        <p:spPr>
          <a:xfrm rot="10800000">
            <a:off x="3862705" y="4869815"/>
            <a:ext cx="4200525" cy="877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427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3</a:t>
            </a: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border-</a:t>
            </a:r>
            <a:r>
              <a:rPr lang="en-US" altLang="zh-CN" sz="2000" dirty="0">
                <a:solidFill>
                  <a:srgbClr val="595959"/>
                </a:solidFill>
                <a:latin typeface="微软雅黑" panose="020B0503020204020204" pitchFamily="34" charset="-122"/>
                <a:ea typeface="微软雅黑" panose="020B0503020204020204" pitchFamily="34" charset="-122"/>
              </a:rPr>
              <a:t>image</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border-image 的主要功能为使用图片作为元素边框的背景。 下面是一个简写语法, 但在实际开发中建议使用独立属性完成样式设置。</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border-image: border -image -source border -image -slice [| border -image-width?|border-image-outset]? border-image-repeat</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其中:</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•border-image-source:none | url(), 设置元素边框样式的图像源路径。</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•border-image-slice:[ &lt;number&gt; | &lt;percentage&gt;] {1,4} &amp;&amp; fill?;, 将 border-image_x0002_source 中引入的图像进行切片</a:t>
            </a:r>
            <a:r>
              <a:rPr lang="zh-CN" altLang="en-US" sz="2000" dirty="0">
                <a:solidFill>
                  <a:srgbClr val="595959"/>
                </a:solidFill>
                <a:latin typeface="微软雅黑" panose="020B0503020204020204" pitchFamily="34" charset="-122"/>
                <a:ea typeface="微软雅黑" panose="020B0503020204020204" pitchFamily="34" charset="-122"/>
              </a:rPr>
              <a:t>。</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◇&lt;number&gt; | &lt;percentage&gt;:指定 1~4 个&lt;number&gt;或者&lt;percentage&gt;, 分别作为距离上</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边框、 右边框、 下边框、 左边框&lt;number&gt;px 的分割线, 取值为百分比时则表示相对于元</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素盒子模型的宽度和高度, 将图像切成九宫格, &lt;number&gt;不允许取负值。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◇fill: 表示图像九宫格中间切片不透明。</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图像被切割的 9 部分分别填充在盒子边框的 9 个对应位置: 即图片素材的四角位置</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(如①、 ②、 ③、 ④标识) 填充盒子边框四角位置, 图片素材的四边位置 (如⑤、 ⑥、</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⑦、 ⑧标识) 填充盒子的四边。</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427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•border-image-width:[&lt;length&gt; | &lt;percentage&gt; | &lt;number&gt; | auto] {1,4}; </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设置将要填充图片背景的边框宽度。</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这里:</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◇&lt;length&gt;: 使用数值加单位的形式, 不允许为负值。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◇&lt;percentage&gt;: 使用百分比的形式, 总是相对于盒子模型的宽和高进行换算, 不允</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许取负值。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◇&lt;number&gt;: 使用浮点数的形式, 表示 border-width 的倍数, 不允许取负值。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◇auto: 由浏览器自行设定, 与 border-image-slice 相同。</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•border-image-outset:[&lt;length&gt; | &lt;number&gt;]{1,4};, 设置图像边框相对于盒模型边框向外偏移的距离。</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这里:</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◇&lt;length&gt;: 使用数值加单位的形式, 不允许取负值。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◇&lt;number&gt;: 使用浮点数的形式, 表示 border-width 的倍数, 不允许取负值。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•border-image-repeat:stretch | repeat | round | initial | inherit, 设置图像切片在边框中的平铺方式。</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这里:</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◇stretch: 默认值, 拉伸图像来填充。</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◇repeat: 重复图像来填充, 有覆盖。</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◇round: 将空间平均划分后重复图像来填充, 图像有缩放。</a:t>
            </a: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4</a:t>
            </a: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b</a:t>
            </a:r>
            <a:r>
              <a:rPr lang="en-US" altLang="zh-CN" sz="2000" dirty="0">
                <a:solidFill>
                  <a:srgbClr val="595959"/>
                </a:solidFill>
                <a:latin typeface="微软雅黑" panose="020B0503020204020204" pitchFamily="34" charset="-122"/>
                <a:ea typeface="微软雅黑" panose="020B0503020204020204" pitchFamily="34" charset="-122"/>
              </a:rPr>
              <a:t>ackground</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CSS3 中针对图片背景新增了几个重要属性。 下面是一个简写语法, 在实际开发中,建议使用独立属性完成样式设置 (见表 5-1)。</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background: background - image background - size background - originbackground-clip;</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其中:</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•background-image:&lt;url() | none&gt; linear-gradient radial-gradient repeating-∗&lt;inherit&gt;; 指定一个或多个背景图像。</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这里:</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◇url(): 图像来源路径。</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◇linear-gradient (direction, start-color, color-stop1,... , last-color) ;</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线性渐变 (渐变效果的起点和方向, 开始颜色, 过渡颜色,..., 结束颜色)</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◇radial-gradient (shape size at position, start-color, color-stop1, ... , last-color) ;</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径向渐变 (类型 大小 位置, 开始颜色, 过渡颜色,..., 结束颜色)</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◇repeating-linear-gradient ( ) ;重复线性渐变</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◇repeating-radial-gradient ( );</a:t>
            </a:r>
            <a:r>
              <a:rPr lang="zh-CN" altLang="en-US" sz="2000" dirty="0">
                <a:solidFill>
                  <a:srgbClr val="595959"/>
                </a:solidFill>
                <a:latin typeface="微软雅黑" panose="020B0503020204020204" pitchFamily="34" charset="-122"/>
                <a:ea typeface="微软雅黑" panose="020B0503020204020204" pitchFamily="34" charset="-122"/>
              </a:rPr>
              <a:t>重复径向渐变</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427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•background-size:&lt;length&gt; | &lt;percentage&gt; | contain | cover;, 设置背景图像缩放后的大小。</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这里:</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◇&lt;length&gt;: 使用数值加单位的形式缩放图像的宽度和高度, 第一个值为宽度, 第二</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个值为高度。 如果只设置第一个值, 那么第二个值自动转换为 “auto”。</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例如, 一个 100px×50px 的容器, 使用分辨率为 1000px×500px 的原始图像作为背景,</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若设置 “background-size:100px;”, 相当于将图像缩小到 1 / 10, 正好铺满整个容器背景;</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若设置 “background-size:1000px;”, 则只使用图像的 100px×50px 部分即可铺满整个容器,</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图像剩余部分则被覆盖。</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◇&lt;percentage&gt;: 使用百分比的形式, 且只能用在块级元素上, 设置图像大小分别为</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相对于容器盒模型的宽度和高度与百分比的乘积。</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◇&lt;contain&gt;: 等比例扩大图像, 铺满整个背景区域的最短边, 长边可能会留空。</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◇&lt;cover&gt;: 等比例扩大图像, 铺满整个背景区域的最长边, 短边可能被裁切。</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注意: HTML 文档通过浏览器渲染时, 将窗口划分成多行, 标签元素从左至右依次排</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列, 形成文档流。 每个元素都有流的性质, 其中块级元素负责结构, 内联元素负责内容。</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当父元素没有定位或者没有显示指定高度时, 其子元素 height:100%不起作用。</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•background - origin: padding - box content - box border - box;, 设置背景图像定位</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(background-position) 的起始参考点。</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这里:</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◇padding-box: 指定 padding 外边缘作为 background-position 参考点。</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◇content-box: 指定 content 外边缘作为 background-position 参考点。</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◇border-box: 指定 border 外边缘作为 background-position 参考点。</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这里:</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•background-clip:padding-box content-box border-box, 裁切背景图像。</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这里:</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◇padding-box: 裁切掉 padding 外边缘以外的背景图部分。</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◇content-box: 裁切掉 content 外边缘以外的背景图部分。</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sym typeface="+mn-ea"/>
              </a:rPr>
              <a:t>◇border-box: 裁切掉 border 外边缘以外的背景图部分。</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教学导航</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270670" y="1917626"/>
            <a:ext cx="10297143" cy="688075"/>
            <a:chOff x="978872" y="1800500"/>
            <a:chExt cx="5471124" cy="515937"/>
          </a:xfrm>
        </p:grpSpPr>
        <p:sp>
          <p:nvSpPr>
            <p:cNvPr id="81" name="Pentagon 3"/>
            <p:cNvSpPr/>
            <p:nvPr/>
          </p:nvSpPr>
          <p:spPr bwMode="auto">
            <a:xfrm>
              <a:off x="978872" y="1800500"/>
              <a:ext cx="5471124"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CSS3</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中新增背景和边框属性</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，能够为元素添加背景样式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270670" y="2787908"/>
            <a:ext cx="10297144" cy="685959"/>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CSS3</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中</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2D</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与</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3D</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变换，</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能够为元素设计平面</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效果</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270670" y="3656074"/>
            <a:ext cx="10441159" cy="688077"/>
            <a:chOff x="978872" y="3338787"/>
            <a:chExt cx="5437064" cy="515938"/>
          </a:xfrm>
        </p:grpSpPr>
        <p:sp>
          <p:nvSpPr>
            <p:cNvPr id="87" name="Pentagon 6"/>
            <p:cNvSpPr/>
            <p:nvPr/>
          </p:nvSpPr>
          <p:spPr bwMode="auto">
            <a:xfrm>
              <a:off x="978872" y="3338787"/>
              <a:ext cx="5437064" cy="515938"/>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en-US" altLang="zh-CN"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CSS3</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中过渡与动画，</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能够为元素动画设计平滑过渡</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效果</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8" name="MH_Others_1"/>
            <p:cNvSpPr/>
            <p:nvPr/>
          </p:nvSpPr>
          <p:spPr bwMode="auto">
            <a:xfrm>
              <a:off x="985222"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 name="组合 1"/>
          <p:cNvGrpSpPr/>
          <p:nvPr/>
        </p:nvGrpSpPr>
        <p:grpSpPr>
          <a:xfrm>
            <a:off x="1254160" y="4493518"/>
            <a:ext cx="10297144" cy="685959"/>
            <a:chOff x="978872" y="2570437"/>
            <a:chExt cx="5437064" cy="514350"/>
          </a:xfrm>
        </p:grpSpPr>
        <p:sp>
          <p:nvSpPr>
            <p:cNvPr id="3" name="Pentagon 5"/>
            <p:cNvSpPr/>
            <p:nvPr>
              <p:custDataLst>
                <p:tags r:id="rId1"/>
              </p:custDataLst>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a:t>
              </a:r>
              <a:r>
                <a:rPr 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Less</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语法，</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说出CSS3模块化</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4" name="MH_Others_1"/>
            <p:cNvSpPr/>
            <p:nvPr>
              <p:custDataLst>
                <p:tags r:id="rId2"/>
              </p:custDataLst>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custDataLst>
              <p:tags r:id="rId1"/>
            </p:custDataLst>
          </p:nvPr>
        </p:nvPicPr>
        <p:blipFill>
          <a:blip r:embed="rId2"/>
          <a:stretch>
            <a:fillRect/>
          </a:stretch>
        </p:blipFill>
        <p:spPr>
          <a:xfrm>
            <a:off x="1558925" y="1485265"/>
            <a:ext cx="9000000" cy="45118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493770" y="3014345"/>
            <a:ext cx="822452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CSS3</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变换丰富商品展示区</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效果</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二</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879465" y="3861435"/>
            <a:ext cx="5816600" cy="178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本次任务为时尚驿站商品展示区展出的商品设计鼠标悬停后图片的平移、 旋转和缩放效果, 为页面增加趣味性和交互性。</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201295" y="1651635"/>
            <a:ext cx="11574145" cy="566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语法格式如下:</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transform:none|transform-function|initial|inherit;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其中,</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•none: 不进行任何变换操作。</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•transform-function: 使用变换函数。 可设置的属性有:</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◇rotate (rotate_deg): 旋转角度函数, 坐标轴也旋转相同角度。</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◇translate (translateX, translateY): 平移距离函数, 取值可以选择数值加单位形式或者百分比形式。</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◇skew (skewX_deg, skewY_deg): 倾斜角度函数。</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◇scale (scaleX, scaleY): 缩放比例函数, 取值为数值形式。</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•initial: 初始化默认值。</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•inherit: 继承父元素。</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2D</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变换</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631825" y="1651635"/>
            <a:ext cx="11574145"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语法格式如下:</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transform:none|transform-function|initial|inherit;</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其中:</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•none: 不进行任何变换操作。</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•transform-function: 使用变换函数。 可设置的属性有:</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◇rotate3d (x,y,z,angle): 旋转角度函数, 其中 x、 y、 z 取值范围是 0~1。</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◇translate3d (translateX,translateY,translateZ): 平移距离函数, 前两个参数取值可以</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为数值加单位形式或者百分比形式, 第三个参数不能为百分比。</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◇skew3d (skewX_deg,skewY_deg,skewZ_deg): 倾斜角度函数。</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◇scale3d (scaleX,scaleY,scaleZ): 缩放比例函数, 取值为数值形式</a:t>
            </a:r>
            <a:r>
              <a:rPr lang="zh-CN" sz="2000" dirty="0">
                <a:solidFill>
                  <a:srgbClr val="595959"/>
                </a:solidFill>
                <a:latin typeface="微软雅黑" panose="020B0503020204020204" pitchFamily="34" charset="-122"/>
                <a:ea typeface="微软雅黑" panose="020B0503020204020204" pitchFamily="34" charset="-122"/>
              </a:rPr>
              <a:t>。</a:t>
            </a:r>
            <a:endParaRPr lang="zh-CN"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263320"/>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3D</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变换</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74827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CSS3</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过渡与动画创建轮播图</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广告</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三</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78524" y="3501157"/>
            <a:ext cx="5175785" cy="233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本次任务为时尚驿站项目商品展示页设计轮播图广告, 展示特价促销产品, 引导用户点击、 查看详情和购买, 吸引用户的注意力, 增强用户交互体验。</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a:solidFill>
                  <a:srgbClr val="595959"/>
                </a:solidFill>
                <a:latin typeface="微软雅黑" panose="020B0503020204020204" pitchFamily="34" charset="-122"/>
                <a:ea typeface="微软雅黑" panose="020B0503020204020204" pitchFamily="34" charset="-122"/>
                <a:cs typeface="+mn-ea"/>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rPr>
              <a:t>说明</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11365865"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1. 过渡</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过渡 (transition) 是 transform 中的一种属性, 为页面元素从一种样式转变为另一种样</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式添加平滑的过渡效果。 下面是一个简写语法, 可以一次设置多组过渡效果, 中间使用逗</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号作为分隔符; 也可使用下列独立属性分别完成过渡效果的设置。</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transition:transition-property transition-duration [transition</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-timing-function [transition-delay]];</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其中:</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•transition-property:none | all | property;, 必填项, 设置参与过渡效果的 CSS 属性名</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列表。</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11365865" cy="5198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这里:</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◇none: 没有属性参与过渡效果。</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◇all: 所有属性都参与过渡效果。</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◇property: 指定一个或多个应用过渡效果的 CSS 属性名, 使用逗号作为分隔符。</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•transition-duration:&lt;time&gt; [,&lt;time&gt;] ∗;, 必填项, 完成过渡效果花费的时间列表,</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使用逗号作为分隔符。 必须带有单位, 单位为 s 或 ms。</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•transition-delay:time;, 可选项, 过渡效果何时开始, 必须带有单位, 单位为 s 或 ms。</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•transition-timing-function: linear | ease | ease-in | ease-out | ease-in-out;, 可选项,</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实现完整过渡效果的速度曲线, 其核心是借助 cubic-bezier(x1,y1,x2,y2)贝塞尔曲线函数</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计算从(x1, y1)到(x2, y2)的运动效果, 如图 5-13 所示。</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项目描述</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1009935" y="1714674"/>
            <a:ext cx="10151132"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sz="2000" dirty="0">
                <a:latin typeface="微软雅黑" panose="020B0503020204020204" pitchFamily="34" charset="-122"/>
                <a:ea typeface="微软雅黑" panose="020B0503020204020204" pitchFamily="34" charset="-122"/>
              </a:rPr>
              <a:t>商品展示区是消费者获取商品详细信息的主要来源。 本项目为时尚驿站项目设计商品</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展示区。 项目需求如下。</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(1) 丰富的视觉效果: 使用背景图片设置商品展示区的背景, 添加边框和阴影效果</a:t>
            </a:r>
            <a:r>
              <a:rPr lang="zh-CN" sz="2000" dirty="0">
                <a:latin typeface="微软雅黑" panose="020B0503020204020204" pitchFamily="34" charset="-122"/>
                <a:ea typeface="微软雅黑" panose="020B0503020204020204" pitchFamily="34" charset="-122"/>
              </a:rPr>
              <a:t>，</a:t>
            </a:r>
            <a:r>
              <a:rPr sz="2000" dirty="0">
                <a:latin typeface="微软雅黑" panose="020B0503020204020204" pitchFamily="34" charset="-122"/>
                <a:ea typeface="微软雅黑" panose="020B0503020204020204" pitchFamily="34" charset="-122"/>
              </a:rPr>
              <a:t>给商品展示区的元素增加立体感和深度感, 营造独特的视觉效果。</a:t>
            </a:r>
            <a:endParaRPr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(2) 沉浸式交互体验: 添加轮播图组件, 展示热门商品和促销活动; 鼠标悬停在商品图片或其他元素上时, 设计平滑的过渡动画, 以提升页面的动态效果, 吸引用户的注意力, 增强用户交互体验。</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1136586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这里:</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◇linear: 匀速直线过渡效果。</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◇ease: 慢快慢的变速过渡效果。</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◇ease-in: 慢速进入的变速过渡效果。</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◇ease-out: 慢速退出的变速过渡效果</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11365865" cy="566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2. 动画</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CSS3 中针对不需要过程控制的多状态变换还引入了另外一个属性———动画 ( anima_x0002_tion)。 animation 动画功能和 transition 相比, 更加强大、 灵活, 也更加复杂。 下面是一个</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简写语法, 在实际开发中, 建议使用独立属性完成动画效果的设置。</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animation:animation-name animation-duration [animation-timing_x0002_function [animation-delay [animation-iteration-count [animation_x0002_direction]]]]</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其中:</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•animation-name: 必填项, 引入@ keyframes 规定的动画名称。</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•animation-duration: 必填项, 设置播放整个动画花费的时间, 单位为 s 或 ms。</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•animation-timing-function: 设置播放动画采取的速度曲线, 同 transition;</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•animation-delay: 设置动画何时开始播放, 单位为 s 或 ms。</a:t>
            </a:r>
            <a:endParaRPr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sz="2000" dirty="0">
                <a:latin typeface="微软雅黑" panose="020B0503020204020204" pitchFamily="34" charset="-122"/>
                <a:ea typeface="微软雅黑" panose="020B0503020204020204" pitchFamily="34" charset="-122"/>
              </a:rPr>
              <a:t>•animation-iteration-count: 设置动画播放的次数, 默认是 1。</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74827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知识拓展</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 - </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认识</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Less</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预处理</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器</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a:t>
            </a:r>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四</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a:xfrm>
            <a:off x="1143691" y="333449"/>
            <a:ext cx="4807500" cy="439631"/>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en-US" altLang="zh-CN" sz="2400" b="1" dirty="0">
                <a:solidFill>
                  <a:srgbClr val="595959"/>
                </a:solidFill>
                <a:latin typeface="微软雅黑" panose="020B0503020204020204" pitchFamily="34" charset="-122"/>
                <a:ea typeface="微软雅黑" panose="020B0503020204020204" pitchFamily="34" charset="-122"/>
                <a:cs typeface="+mn-ea"/>
              </a:rPr>
              <a:t>Less</a:t>
            </a:r>
            <a:r>
              <a:rPr lang="zh-CN" altLang="en-US" sz="2400" b="1" dirty="0">
                <a:solidFill>
                  <a:srgbClr val="595959"/>
                </a:solidFill>
                <a:latin typeface="微软雅黑" panose="020B0503020204020204" pitchFamily="34" charset="-122"/>
                <a:ea typeface="微软雅黑" panose="020B0503020204020204" pitchFamily="34" charset="-122"/>
                <a:cs typeface="+mn-ea"/>
              </a:rPr>
              <a:t>预处理器</a:t>
            </a:r>
            <a:endParaRPr lang="zh-CN" altLang="en-US" sz="2400" b="1" dirty="0">
              <a:solidFill>
                <a:srgbClr val="595959"/>
              </a:solidFill>
              <a:latin typeface="微软雅黑" panose="020B0503020204020204" pitchFamily="34" charset="-122"/>
              <a:ea typeface="微软雅黑" panose="020B0503020204020204" pitchFamily="34" charset="-122"/>
              <a:cs typeface="+mn-ea"/>
            </a:endParaRPr>
          </a:p>
        </p:txBody>
      </p:sp>
      <p:sp>
        <p:nvSpPr>
          <p:cNvPr id="4" name="TextBox 4"/>
          <p:cNvSpPr txBox="1">
            <a:spLocks noChangeArrowheads="1"/>
          </p:cNvSpPr>
          <p:nvPr/>
        </p:nvSpPr>
        <p:spPr bwMode="auto">
          <a:xfrm>
            <a:off x="406400" y="1125855"/>
            <a:ext cx="7294245"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pPr>
            <a:r>
              <a:rPr 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CSS3</a:t>
            </a:r>
            <a:r>
              <a:rPr lang="zh-CN" altLang="en-US" sz="2000" dirty="0">
                <a:latin typeface="微软雅黑" panose="020B0503020204020204" pitchFamily="34" charset="-122"/>
                <a:ea typeface="微软雅黑" panose="020B0503020204020204" pitchFamily="34" charset="-122"/>
              </a:rPr>
              <a:t>模块化</a:t>
            </a:r>
            <a:endParaRPr lang="zh-CN" altLang="en-US" sz="2000" dirty="0">
              <a:latin typeface="微软雅黑" panose="020B0503020204020204" pitchFamily="34" charset="-122"/>
              <a:ea typeface="微软雅黑" panose="020B0503020204020204" pitchFamily="34" charset="-122"/>
            </a:endParaRPr>
          </a:p>
          <a:p>
            <a:pPr marL="609600" lvl="1" indent="0">
              <a:lnSpc>
                <a:spcPct val="150000"/>
              </a:lnSpc>
              <a:buClr>
                <a:schemeClr val="tx1"/>
              </a:buClr>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Less</a:t>
            </a:r>
            <a:r>
              <a:rPr lang="zh-CN" altLang="en-US" sz="2000" dirty="0">
                <a:latin typeface="微软雅黑" panose="020B0503020204020204" pitchFamily="34" charset="-122"/>
                <a:ea typeface="微软雅黑" panose="020B0503020204020204" pitchFamily="34" charset="-122"/>
              </a:rPr>
              <a:t>基础</a:t>
            </a:r>
            <a:r>
              <a:rPr lang="zh-CN" altLang="en-US" sz="2000" dirty="0">
                <a:latin typeface="微软雅黑" panose="020B0503020204020204" pitchFamily="34" charset="-122"/>
                <a:ea typeface="微软雅黑" panose="020B0503020204020204" pitchFamily="34" charset="-122"/>
              </a:rPr>
              <a:t>语法</a:t>
            </a:r>
            <a:endParaRPr lang="zh-CN" altLang="en-US" sz="2000" dirty="0">
              <a:latin typeface="微软雅黑" panose="020B0503020204020204" pitchFamily="34" charset="-122"/>
              <a:ea typeface="微软雅黑" panose="020B0503020204020204" pitchFamily="34" charset="-122"/>
            </a:endParaRPr>
          </a:p>
          <a:p>
            <a:pPr marL="1409700" lvl="2" indent="-342900">
              <a:lnSpc>
                <a:spcPct val="150000"/>
              </a:lnSpc>
              <a:buClr>
                <a:schemeClr val="tx1"/>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变量</a:t>
            </a:r>
            <a:endParaRPr lang="zh-CN" altLang="en-US" sz="2000" dirty="0">
              <a:latin typeface="微软雅黑" panose="020B0503020204020204" pitchFamily="34" charset="-122"/>
              <a:ea typeface="微软雅黑" panose="020B0503020204020204" pitchFamily="34" charset="-122"/>
            </a:endParaRPr>
          </a:p>
          <a:p>
            <a:pPr marL="1409700" lvl="2" indent="-342900">
              <a:lnSpc>
                <a:spcPct val="150000"/>
              </a:lnSpc>
              <a:buClr>
                <a:schemeClr val="tx1"/>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混合</a:t>
            </a:r>
            <a:endParaRPr lang="zh-CN" altLang="en-US" sz="2000" dirty="0">
              <a:latin typeface="微软雅黑" panose="020B0503020204020204" pitchFamily="34" charset="-122"/>
              <a:ea typeface="微软雅黑" panose="020B0503020204020204" pitchFamily="34" charset="-122"/>
            </a:endParaRPr>
          </a:p>
          <a:p>
            <a:pPr marL="1409700" lvl="2" indent="-342900">
              <a:lnSpc>
                <a:spcPct val="150000"/>
              </a:lnSpc>
              <a:buClr>
                <a:schemeClr val="tx1"/>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嵌套</a:t>
            </a:r>
            <a:endParaRPr lang="zh-CN" altLang="en-US" sz="2000" dirty="0">
              <a:latin typeface="微软雅黑" panose="020B0503020204020204" pitchFamily="34" charset="-122"/>
              <a:ea typeface="微软雅黑" panose="020B0503020204020204" pitchFamily="34" charset="-122"/>
            </a:endParaRPr>
          </a:p>
          <a:p>
            <a:pPr marL="1409700" lvl="2" indent="-342900">
              <a:lnSpc>
                <a:spcPct val="150000"/>
              </a:lnSpc>
              <a:buClr>
                <a:schemeClr val="tx1"/>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函数</a:t>
            </a:r>
            <a:endParaRPr lang="zh-CN" altLang="en-US" sz="2000" dirty="0">
              <a:latin typeface="微软雅黑" panose="020B0503020204020204" pitchFamily="34" charset="-122"/>
              <a:ea typeface="微软雅黑" panose="020B0503020204020204" pitchFamily="34" charset="-122"/>
            </a:endParaRPr>
          </a:p>
          <a:p>
            <a:pPr marL="1409700" lvl="2" indent="-342900">
              <a:lnSpc>
                <a:spcPct val="150000"/>
              </a:lnSpc>
              <a:buClr>
                <a:schemeClr val="tx1"/>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导入</a:t>
            </a:r>
            <a:endParaRPr lang="zh-CN" altLang="en-US" sz="2000" dirty="0">
              <a:latin typeface="微软雅黑" panose="020B0503020204020204" pitchFamily="34" charset="-122"/>
              <a:ea typeface="微软雅黑" panose="020B0503020204020204" pitchFamily="34" charset="-122"/>
            </a:endParaRPr>
          </a:p>
          <a:p>
            <a:pPr marL="1066800" lvl="2" indent="0">
              <a:lnSpc>
                <a:spcPct val="150000"/>
              </a:lnSpc>
              <a:buClr>
                <a:schemeClr val="tx1"/>
              </a:buClr>
              <a:buFont typeface="Arial" panose="020B0604020202020204" pitchFamily="34" charset="0"/>
              <a:buNone/>
            </a:pP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圆角矩形 26"/>
          <p:cNvSpPr/>
          <p:nvPr/>
        </p:nvSpPr>
        <p:spPr>
          <a:xfrm>
            <a:off x="1198880" y="2170424"/>
            <a:ext cx="9794240" cy="2771538"/>
          </a:xfrm>
          <a:prstGeom prst="roundRect">
            <a:avLst>
              <a:gd name="adj" fmla="val 0"/>
            </a:avLst>
          </a:prstGeom>
          <a:noFill/>
          <a:ln w="3175">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5" name="TextBox 38"/>
          <p:cNvSpPr txBox="1"/>
          <p:nvPr/>
        </p:nvSpPr>
        <p:spPr>
          <a:xfrm>
            <a:off x="1595500" y="2789636"/>
            <a:ext cx="9001000" cy="923290"/>
          </a:xfrm>
          <a:prstGeom prst="rect">
            <a:avLst/>
          </a:prstGeom>
          <a:noFill/>
        </p:spPr>
        <p:txBody>
          <a:bodyPr wrap="square" lIns="0" tIns="0" rIns="0" bIns="0" rtlCol="0">
            <a:spAutoFit/>
          </a:body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本章首先介绍了</a:t>
            </a:r>
            <a:r>
              <a:rPr lang="en-US" sz="2000" dirty="0">
                <a:solidFill>
                  <a:srgbClr val="1369B2"/>
                </a:solidFill>
                <a:latin typeface="微软雅黑" panose="020B0503020204020204" pitchFamily="34" charset="-122"/>
                <a:ea typeface="微软雅黑" panose="020B0503020204020204" pitchFamily="34" charset="-122"/>
              </a:rPr>
              <a:t>CSS3</a:t>
            </a:r>
            <a:r>
              <a:rPr lang="zh-CN" altLang="en-US" sz="2000" dirty="0">
                <a:solidFill>
                  <a:srgbClr val="1369B2"/>
                </a:solidFill>
                <a:latin typeface="微软雅黑" panose="020B0503020204020204" pitchFamily="34" charset="-122"/>
                <a:ea typeface="微软雅黑" panose="020B0503020204020204" pitchFamily="34" charset="-122"/>
              </a:rPr>
              <a:t>新增背景与边框、</a:t>
            </a:r>
            <a:r>
              <a:rPr lang="en-US" altLang="zh-CN" sz="2000" dirty="0">
                <a:solidFill>
                  <a:srgbClr val="1369B2"/>
                </a:solidFill>
                <a:latin typeface="微软雅黑" panose="020B0503020204020204" pitchFamily="34" charset="-122"/>
                <a:ea typeface="微软雅黑" panose="020B0503020204020204" pitchFamily="34" charset="-122"/>
              </a:rPr>
              <a:t>2D/3D</a:t>
            </a:r>
            <a:r>
              <a:rPr lang="zh-CN" altLang="en-US" sz="2000" dirty="0">
                <a:solidFill>
                  <a:srgbClr val="1369B2"/>
                </a:solidFill>
                <a:latin typeface="微软雅黑" panose="020B0503020204020204" pitchFamily="34" charset="-122"/>
                <a:ea typeface="微软雅黑" panose="020B0503020204020204" pitchFamily="34" charset="-122"/>
              </a:rPr>
              <a:t>变换、过渡与动画，最后</a:t>
            </a:r>
            <a:r>
              <a:rPr lang="zh-CN" altLang="en-US" sz="2000" dirty="0">
                <a:solidFill>
                  <a:srgbClr val="595959"/>
                </a:solidFill>
                <a:latin typeface="微软雅黑" panose="020B0503020204020204" pitchFamily="34" charset="-122"/>
                <a:ea typeface="微软雅黑" panose="020B0503020204020204" pitchFamily="34" charset="-122"/>
              </a:rPr>
              <a:t>讲解了</a:t>
            </a:r>
            <a:r>
              <a:rPr lang="en-US" altLang="zh-CN" sz="2000" dirty="0">
                <a:solidFill>
                  <a:srgbClr val="595959"/>
                </a:solidFill>
                <a:latin typeface="微软雅黑" panose="020B0503020204020204" pitchFamily="34" charset="-122"/>
                <a:ea typeface="微软雅黑" panose="020B0503020204020204" pitchFamily="34" charset="-122"/>
              </a:rPr>
              <a:t>Less</a:t>
            </a:r>
            <a:r>
              <a:rPr lang="zh-CN" altLang="en-US" sz="2000" dirty="0">
                <a:solidFill>
                  <a:srgbClr val="595959"/>
                </a:solidFill>
                <a:latin typeface="微软雅黑" panose="020B0503020204020204" pitchFamily="34" charset="-122"/>
                <a:ea typeface="微软雅黑" panose="020B0503020204020204" pitchFamily="34" charset="-122"/>
              </a:rPr>
              <a:t>预处理器基本</a:t>
            </a:r>
            <a:r>
              <a:rPr lang="zh-CN" altLang="en-US" sz="2000" dirty="0">
                <a:solidFill>
                  <a:srgbClr val="595959"/>
                </a:solidFill>
                <a:latin typeface="微软雅黑" panose="020B0503020204020204" pitchFamily="34" charset="-122"/>
                <a:ea typeface="微软雅黑" panose="020B0503020204020204" pitchFamily="34" charset="-122"/>
              </a:rPr>
              <a:t>语法。</a:t>
            </a:r>
            <a:endParaRPr lang="zh-CN" altLang="zh-CN" sz="2000" dirty="0">
              <a:solidFill>
                <a:srgbClr val="595959"/>
              </a:solidFill>
              <a:latin typeface="微软雅黑" panose="020B0503020204020204" pitchFamily="34" charset="-122"/>
              <a:ea typeface="微软雅黑" panose="020B0503020204020204" pitchFamily="34" charset="-122"/>
            </a:endParaRPr>
          </a:p>
        </p:txBody>
      </p:sp>
      <p:sp>
        <p:nvSpPr>
          <p:cNvPr id="7" name="椭圆 6"/>
          <p:cNvSpPr/>
          <p:nvPr/>
        </p:nvSpPr>
        <p:spPr>
          <a:xfrm>
            <a:off x="442023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本</a:t>
            </a:r>
            <a:endParaRPr lang="zh-CN" altLang="en-US" sz="2800" b="1" dirty="0">
              <a:latin typeface="微软雅黑" panose="020B0503020204020204" pitchFamily="34" charset="-122"/>
              <a:ea typeface="微软雅黑" panose="020B0503020204020204" pitchFamily="34" charset="-122"/>
            </a:endParaRPr>
          </a:p>
        </p:txBody>
      </p:sp>
      <p:sp>
        <p:nvSpPr>
          <p:cNvPr id="8" name="椭圆 7"/>
          <p:cNvSpPr/>
          <p:nvPr/>
        </p:nvSpPr>
        <p:spPr>
          <a:xfrm>
            <a:off x="513905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章</a:t>
            </a:r>
            <a:endParaRPr lang="zh-CN" altLang="en-US" sz="2800" b="1" dirty="0">
              <a:latin typeface="微软雅黑" panose="020B0503020204020204" pitchFamily="34" charset="-122"/>
              <a:ea typeface="微软雅黑" panose="020B0503020204020204" pitchFamily="34" charset="-122"/>
              <a:sym typeface="+mn-ea"/>
            </a:endParaRPr>
          </a:p>
        </p:txBody>
      </p:sp>
      <p:sp>
        <p:nvSpPr>
          <p:cNvPr id="9" name="椭圆 8"/>
          <p:cNvSpPr/>
          <p:nvPr/>
        </p:nvSpPr>
        <p:spPr>
          <a:xfrm>
            <a:off x="585787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小</a:t>
            </a:r>
            <a:endParaRPr lang="zh-CN" altLang="en-US" sz="2800" b="1" dirty="0">
              <a:latin typeface="微软雅黑" panose="020B0503020204020204" pitchFamily="34" charset="-122"/>
              <a:ea typeface="微软雅黑" panose="020B0503020204020204" pitchFamily="34" charset="-122"/>
              <a:sym typeface="+mn-ea"/>
            </a:endParaRPr>
          </a:p>
        </p:txBody>
      </p:sp>
      <p:sp>
        <p:nvSpPr>
          <p:cNvPr id="10" name="椭圆 9"/>
          <p:cNvSpPr/>
          <p:nvPr/>
        </p:nvSpPr>
        <p:spPr>
          <a:xfrm>
            <a:off x="6576695" y="1761484"/>
            <a:ext cx="718820" cy="7188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2800" b="1" dirty="0">
                <a:latin typeface="微软雅黑" panose="020B0503020204020204" pitchFamily="34" charset="-122"/>
                <a:ea typeface="微软雅黑" panose="020B0503020204020204" pitchFamily="34" charset="-122"/>
                <a:sym typeface="+mn-ea"/>
              </a:rPr>
              <a:t>结</a:t>
            </a:r>
            <a:endParaRPr lang="zh-CN" altLang="en-US"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19265" y="1933199"/>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119265" y="2853597"/>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3119265" y="3784175"/>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024817" y="1911020"/>
            <a:ext cx="5142331" cy="613062"/>
            <a:chOff x="4315150" y="953426"/>
            <a:chExt cx="3857250" cy="540057"/>
          </a:xfrm>
        </p:grpSpPr>
        <p:sp>
          <p:nvSpPr>
            <p:cNvPr id="61" name="矩形 60"/>
            <p:cNvSpPr/>
            <p:nvPr/>
          </p:nvSpPr>
          <p:spPr>
            <a:xfrm>
              <a:off x="4840998" y="1036215"/>
              <a:ext cx="3261784" cy="331154"/>
            </a:xfrm>
            <a:prstGeom prst="rect">
              <a:avLst/>
            </a:prstGeom>
            <a:ln w="15875">
              <a:noFill/>
            </a:ln>
          </p:spPr>
          <p:txBody>
            <a:bodyPr wrap="square" lIns="68580" tIns="34290" rIns="68580" bIns="34290">
              <a:spAutoFit/>
            </a:bodyPr>
            <a:lstStyle/>
            <a:p>
              <a:pPr algn="l">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CSS3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背景与边框设计商品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展示区</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24817" y="2836771"/>
            <a:ext cx="5142331" cy="613062"/>
            <a:chOff x="4315150" y="1647579"/>
            <a:chExt cx="3857250" cy="540057"/>
          </a:xfrm>
        </p:grpSpPr>
        <p:sp>
          <p:nvSpPr>
            <p:cNvPr id="64" name="矩形 63"/>
            <p:cNvSpPr/>
            <p:nvPr/>
          </p:nvSpPr>
          <p:spPr>
            <a:xfrm>
              <a:off x="4589982" y="1730368"/>
              <a:ext cx="3512324"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CSS3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变换丰富商品展示区</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效果</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4024817" y="3762522"/>
            <a:ext cx="5142331" cy="613062"/>
            <a:chOff x="4315150" y="2341731"/>
            <a:chExt cx="3857250" cy="540057"/>
          </a:xfrm>
        </p:grpSpPr>
        <p:sp>
          <p:nvSpPr>
            <p:cNvPr id="67" name="矩形 66"/>
            <p:cNvSpPr/>
            <p:nvPr/>
          </p:nvSpPr>
          <p:spPr>
            <a:xfrm>
              <a:off x="4625706" y="2424520"/>
              <a:ext cx="3394199"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CSS3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过渡与动画创建轮播图</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广告</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3031000" y="4559207"/>
            <a:ext cx="1192190" cy="618406"/>
            <a:chOff x="2215144" y="2026500"/>
            <a:chExt cx="1244730" cy="850129"/>
          </a:xfrm>
        </p:grpSpPr>
        <p:sp>
          <p:nvSpPr>
            <p:cNvPr id="3" name="平行四边形 2"/>
            <p:cNvSpPr/>
            <p:nvPr>
              <p:custDataLst>
                <p:tags r:id="rId1"/>
              </p:custDataLst>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 name="文本框 10"/>
            <p:cNvSpPr txBox="1"/>
            <p:nvPr>
              <p:custDataLst>
                <p:tags r:id="rId2"/>
              </p:custDataLst>
            </p:nvPr>
          </p:nvSpPr>
          <p:spPr>
            <a:xfrm>
              <a:off x="2393075" y="2026500"/>
              <a:ext cx="1066799" cy="802233"/>
            </a:xfrm>
            <a:prstGeom prst="rect">
              <a:avLst/>
            </a:prstGeom>
            <a:noFill/>
          </p:spPr>
          <p:txBody>
            <a:bodyPr wrap="square" rtlCol="0">
              <a:spAutoFit/>
            </a:bodyPr>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3936552" y="4542381"/>
            <a:ext cx="5264148" cy="613062"/>
            <a:chOff x="4315150" y="1647579"/>
            <a:chExt cx="3948625" cy="540057"/>
          </a:xfrm>
        </p:grpSpPr>
        <p:sp>
          <p:nvSpPr>
            <p:cNvPr id="9" name="矩形 8"/>
            <p:cNvSpPr/>
            <p:nvPr>
              <p:custDataLst>
                <p:tags r:id="rId3"/>
              </p:custDataLst>
            </p:nvPr>
          </p:nvSpPr>
          <p:spPr>
            <a:xfrm>
              <a:off x="4751451" y="1730368"/>
              <a:ext cx="3512324" cy="331154"/>
            </a:xfrm>
            <a:prstGeom prst="rect">
              <a:avLst/>
            </a:prstGeom>
            <a:ln w="15875">
              <a:noFill/>
            </a:ln>
          </p:spPr>
          <p:txBody>
            <a:bodyPr wrap="square" lIns="68580" tIns="34290" rIns="68580" bIns="34290">
              <a:spAutoFit/>
            </a:bodyPr>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知识拓展</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认识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Less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预处理器</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平行四边形 9"/>
            <p:cNvSpPr/>
            <p:nvPr>
              <p:custDataLst>
                <p:tags r:id="rId4"/>
              </p:custDataLst>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020" y="3014345"/>
            <a:ext cx="7833360" cy="645160"/>
          </a:xfrm>
          <a:prstGeom prst="rect">
            <a:avLst/>
          </a:prstGeom>
          <a:noFill/>
        </p:spPr>
        <p:txBody>
          <a:bodyPr wrap="square" lIns="91443" tIns="45720" rIns="91443" bIns="45720" rtlCol="0">
            <a:spAutoFit/>
          </a:bodyPr>
          <a:lstStyle/>
          <a:p>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使用</a:t>
            </a:r>
            <a:r>
              <a:rPr lang="en-US" altLang="zh-CN"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CSS3</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背景与边框设计商品</a:t>
            </a:r>
            <a:r>
              <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展示区</a:t>
            </a:r>
            <a:endParaRPr lang="zh-CN" altLang="en-US" sz="36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1626870" y="2809240"/>
            <a:ext cx="1734820" cy="645160"/>
          </a:xfrm>
          <a:prstGeom prst="rect">
            <a:avLst/>
          </a:prstGeom>
          <a:noFill/>
        </p:spPr>
        <p:txBody>
          <a:bodyPr wrap="square" lIns="91443" tIns="45720" rIns="91443" bIns="45720" rtlCol="0">
            <a:spAutoFit/>
          </a:bodyPr>
          <a:lstStyle/>
          <a:p>
            <a:r>
              <a:rPr lang="zh-CN" altLang="en-US" sz="3600" b="1" dirty="0">
                <a:solidFill>
                  <a:srgbClr val="FAFAFA"/>
                </a:solidFill>
                <a:latin typeface="微软雅黑" panose="020B0503020204020204" pitchFamily="34" charset="-122"/>
                <a:ea typeface="微软雅黑" panose="020B0503020204020204" pitchFamily="34" charset="-122"/>
                <a:cs typeface="+mn-ea"/>
                <a:sym typeface="+mn-lt"/>
              </a:rPr>
              <a:t>任务一</a:t>
            </a:r>
            <a:endParaRPr lang="zh-CN" altLang="en-US" sz="3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44880" y="2215515"/>
            <a:ext cx="2797810" cy="3898265"/>
          </a:xfrm>
          <a:prstGeom prst="rect">
            <a:avLst/>
          </a:prstGeom>
        </p:spPr>
      </p:pic>
      <p:sp>
        <p:nvSpPr>
          <p:cNvPr id="7"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9"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5951220" y="1559962"/>
            <a:ext cx="4983480" cy="5106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dirty="0">
                <a:latin typeface="微软雅黑" panose="020B0503020204020204" pitchFamily="34" charset="-122"/>
                <a:ea typeface="微软雅黑" panose="020B0503020204020204" pitchFamily="34" charset="-122"/>
              </a:rPr>
              <a:t>在网页设计中, 图片和背景起着非常重要的作用。 它们可以提供视觉上的吸引力, 同时也可以通过图像加强品牌的辨识度, 增强信息的传达效果。</a:t>
            </a:r>
            <a:endParaRPr dirty="0">
              <a:latin typeface="微软雅黑" panose="020B0503020204020204" pitchFamily="34" charset="-122"/>
              <a:ea typeface="微软雅黑" panose="020B0503020204020204" pitchFamily="34" charset="-122"/>
            </a:endParaRPr>
          </a:p>
          <a:p>
            <a:pPr algn="just">
              <a:lnSpc>
                <a:spcPct val="150000"/>
              </a:lnSpc>
            </a:pPr>
            <a:r>
              <a:rPr dirty="0">
                <a:latin typeface="微软雅黑" panose="020B0503020204020204" pitchFamily="34" charset="-122"/>
                <a:ea typeface="微软雅黑" panose="020B0503020204020204" pitchFamily="34" charset="-122"/>
              </a:rPr>
              <a:t>本次任务为时尚驿站项目设计商品展示区, 要求设置商品展示区的背景, 添加边框和阴影效果, 给商品展示区的元素增加立体感和深度感, 营造丰富的视觉效果。</a:t>
            </a:r>
            <a:endParaRPr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79720" y="3816752"/>
            <a:ext cx="405130" cy="405130"/>
            <a:chOff x="8881" y="4685"/>
            <a:chExt cx="638" cy="638"/>
          </a:xfrm>
        </p:grpSpPr>
        <p:sp>
          <p:nvSpPr>
            <p:cNvPr id="15" name="椭圆 14"/>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smtClean="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任务</a:t>
            </a:r>
            <a:r>
              <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rPr>
              <a:t>说明</a:t>
            </a:r>
            <a:endParaRPr lang="zh-CN" altLang="en-US" sz="2400" b="1" dirty="0" smtClean="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982638" y="2115278"/>
            <a:ext cx="10441160" cy="427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1</a:t>
            </a: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border-radius</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border-radius 主要功能为通过给元素盒模型边框四个顶角分别绘制圆形或椭圆形, 实</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现圆角矩形效果。语法格式如下:</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border-radius:&lt;horizontal-radius&gt;|&lt;vertical-radius&gt;;</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sym typeface="+mn-ea"/>
              </a:rPr>
              <a:t>其中:</a:t>
            </a:r>
            <a:endParaRPr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sym typeface="+mn-ea"/>
              </a:rPr>
              <a:t>•horizontal-radius 表示水平半径, 取值接受 length (如 12px、 12em) 或 percentage</a:t>
            </a:r>
            <a:endParaRPr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sym typeface="+mn-ea"/>
              </a:rPr>
              <a:t>(如 50%)。</a:t>
            </a:r>
            <a:endParaRPr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sym typeface="+mn-ea"/>
              </a:rPr>
              <a:t>•vertical - radius 表示垂直半径, 取值接受 length ( 如 12px、 12em) 或 percentage</a:t>
            </a:r>
            <a:endParaRPr sz="2000" dirty="0">
              <a:solidFill>
                <a:srgbClr val="595959"/>
              </a:solidFill>
              <a:latin typeface="微软雅黑" panose="020B0503020204020204" pitchFamily="34" charset="-122"/>
              <a:ea typeface="微软雅黑" panose="020B0503020204020204" pitchFamily="34" charset="-122"/>
              <a:sym typeface="+mn-ea"/>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sym typeface="+mn-ea"/>
              </a:rPr>
              <a:t>(如 50%)</a:t>
            </a:r>
            <a:endParaRPr sz="2000" dirty="0">
              <a:solidFill>
                <a:srgbClr val="595959"/>
              </a:solidFill>
              <a:latin typeface="微软雅黑" panose="020B0503020204020204" pitchFamily="34" charset="-122"/>
              <a:ea typeface="微软雅黑" panose="020B0503020204020204" pitchFamily="34" charset="-122"/>
              <a:sym typeface="+mn-ea"/>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2</a:t>
            </a:r>
            <a:r>
              <a:rPr lang="zh-CN" sz="2000" dirty="0">
                <a:solidFill>
                  <a:srgbClr val="595959"/>
                </a:solidFill>
                <a:latin typeface="微软雅黑" panose="020B0503020204020204" pitchFamily="34" charset="-122"/>
                <a:ea typeface="微软雅黑" panose="020B0503020204020204" pitchFamily="34" charset="-122"/>
              </a:rPr>
              <a:t>）</a:t>
            </a:r>
            <a:r>
              <a:rPr lang="en-US" altLang="zh-CN" sz="2000" dirty="0">
                <a:solidFill>
                  <a:srgbClr val="595959"/>
                </a:solidFill>
                <a:latin typeface="微软雅黑" panose="020B0503020204020204" pitchFamily="34" charset="-122"/>
                <a:ea typeface="微软雅黑" panose="020B0503020204020204" pitchFamily="34" charset="-122"/>
              </a:rPr>
              <a:t>box-</a:t>
            </a:r>
            <a:r>
              <a:rPr lang="en-US" altLang="zh-CN" sz="2000" dirty="0">
                <a:solidFill>
                  <a:srgbClr val="595959"/>
                </a:solidFill>
                <a:latin typeface="微软雅黑" panose="020B0503020204020204" pitchFamily="34" charset="-122"/>
                <a:ea typeface="微软雅黑" panose="020B0503020204020204" pitchFamily="34" charset="-122"/>
              </a:rPr>
              <a:t>shadow</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box-shadow 的主要功能为设置元素阴影位置、 大小、 颜色和模糊程度等效果, 使其在视觉上具有层次感。</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语法格式如下:</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box-shadow: &lt; h - offset &gt; &lt; v - offset &gt; &lt; blur - radius &gt; &lt; spread -distance&gt; &lt;color&gt; &lt;inset&gt;;</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其中:</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•h-offset: 水平阴影的位置, 可以是正值 (向右偏移) 或负值 (向左偏移)。</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•v-offset: 垂直阴影的位置, 可以是正值 (向下偏移) 或负值 (向上偏移)。</a:t>
            </a:r>
            <a:endParaRPr lang="en-US" altLang="zh-CN"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•blur-radius: 可选, 模糊半径。 表示阴影的模糊过渡, 值越大, 阴影越模糊。 设置为 0, 则表示无模糊。</a:t>
            </a:r>
            <a:endParaRPr lang="en-US" altLang="zh-CN"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知识</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导入</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TextBox 35"/>
          <p:cNvSpPr txBox="1">
            <a:spLocks noChangeArrowheads="1"/>
          </p:cNvSpPr>
          <p:nvPr/>
        </p:nvSpPr>
        <p:spPr bwMode="auto">
          <a:xfrm>
            <a:off x="351155" y="2115185"/>
            <a:ext cx="117284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•spread-distance: 可选, 阴影的扩展大小。 正值会扩大阴影范围, 负值会缩小阴影范围。 在默认情况下, 阴影与元素尺寸相同。</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•color: 阴影的颜色, 可以使用颜色名称、 颜色码或 RGBA 值表示。</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r>
              <a:rPr sz="2000" dirty="0">
                <a:solidFill>
                  <a:srgbClr val="595959"/>
                </a:solidFill>
                <a:latin typeface="微软雅黑" panose="020B0503020204020204" pitchFamily="34" charset="-122"/>
                <a:ea typeface="微软雅黑" panose="020B0503020204020204" pitchFamily="34" charset="-122"/>
              </a:rPr>
              <a:t>•inset: 可选, 是否为内阴影。 如果设置为 inset, 则阴影将出现在元素内部; 不设置则为外阴影。</a:t>
            </a:r>
            <a:endParaRPr sz="2000" dirty="0">
              <a:solidFill>
                <a:srgbClr val="595959"/>
              </a:solidFill>
              <a:latin typeface="微软雅黑" panose="020B0503020204020204" pitchFamily="34" charset="-122"/>
              <a:ea typeface="微软雅黑" panose="020B0503020204020204" pitchFamily="34" charset="-122"/>
            </a:endParaRPr>
          </a:p>
          <a:p>
            <a:pPr>
              <a:lnSpc>
                <a:spcPct val="150000"/>
              </a:lnSpc>
            </a:pPr>
            <a:endParaRPr sz="2000" dirty="0">
              <a:solidFill>
                <a:srgbClr val="595959"/>
              </a:solidFill>
              <a:latin typeface="微软雅黑" panose="020B0503020204020204" pitchFamily="34" charset="-122"/>
              <a:ea typeface="微软雅黑" panose="020B0503020204020204" pitchFamily="34" charset="-122"/>
            </a:endParaRPr>
          </a:p>
        </p:txBody>
      </p:sp>
      <p:sp>
        <p:nvSpPr>
          <p:cNvPr id="8" name="TextBox 76"/>
          <p:cNvSpPr txBox="1"/>
          <p:nvPr/>
        </p:nvSpPr>
        <p:spPr>
          <a:xfrm>
            <a:off x="1168672" y="1478585"/>
            <a:ext cx="3054325" cy="460375"/>
          </a:xfrm>
          <a:prstGeom prst="rect">
            <a:avLst/>
          </a:prstGeom>
          <a:solidFill>
            <a:srgbClr val="0070C0"/>
          </a:solidFill>
          <a:effectLst>
            <a:outerShdw blurRad="190500" dist="38100" dir="2700000" algn="tl" rotWithShape="0">
              <a:prstClr val="black">
                <a:alpha val="20000"/>
              </a:prstClr>
            </a:outerShdw>
          </a:effectLst>
        </p:spPr>
        <p:txBody>
          <a:bodyPr wrap="square" rtlCol="0" anchor="ctr">
            <a:spAutoFit/>
          </a:bodyPr>
          <a:lstStyle/>
          <a:p>
            <a:pPr algn="ctr"/>
            <a:r>
              <a:rPr 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CSS3</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新增背景</a:t>
            </a:r>
            <a:r>
              <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属性</a:t>
            </a:r>
            <a:endParaRPr lang="zh-CN" altLang="en-US"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commondata" val="eyJoZGlkIjoiYTFjNDkzZTQ5ODFlZDZmODkzM2I1YzBiZTQ0MDE2YTMifQ=="/>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6933</Words>
  <Application>WPS 演示</Application>
  <PresentationFormat>自定义</PresentationFormat>
  <Paragraphs>352</Paragraphs>
  <Slides>35</Slides>
  <Notes>20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35</vt:i4>
      </vt:variant>
    </vt:vector>
  </HeadingPairs>
  <TitlesOfParts>
    <vt:vector size="54" baseType="lpstr">
      <vt:lpstr>Arial</vt:lpstr>
      <vt:lpstr>宋体</vt:lpstr>
      <vt:lpstr>Wingdings</vt:lpstr>
      <vt:lpstr>微软雅黑</vt:lpstr>
      <vt:lpstr>思源黑体 CN Medium</vt:lpstr>
      <vt:lpstr>黑体</vt:lpstr>
      <vt:lpstr>字魂58号-创中黑</vt:lpstr>
      <vt:lpstr>Source Han Sans K Bold</vt:lpstr>
      <vt:lpstr>Calibri</vt:lpstr>
      <vt:lpstr>Yu Gothic UI Semibold</vt:lpstr>
      <vt:lpstr>U.S. 101</vt:lpstr>
      <vt:lpstr>Segoe Print</vt:lpstr>
      <vt:lpstr>Roboto</vt:lpstr>
      <vt:lpstr>Times New Roman</vt:lpstr>
      <vt:lpstr>Open Sans Light</vt:lpstr>
      <vt:lpstr>字魂105号-简雅黑</vt:lpstr>
      <vt:lpstr>Arial Unicode MS</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张莹</cp:lastModifiedBy>
  <cp:revision>1758</cp:revision>
  <dcterms:created xsi:type="dcterms:W3CDTF">2023-08-31T12:58:00Z</dcterms:created>
  <dcterms:modified xsi:type="dcterms:W3CDTF">2024-03-26T02:17:23Z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2AAD6BC38DE78DAE7D8EF06463303385</vt:lpwstr>
  </property>
</Properties>
</file>