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31"/>
  </p:handoutMasterIdLst>
  <p:sldIdLst>
    <p:sldId id="325" r:id="rId4"/>
    <p:sldId id="511" r:id="rId6"/>
    <p:sldId id="328" r:id="rId7"/>
    <p:sldId id="327" r:id="rId8"/>
    <p:sldId id="309" r:id="rId9"/>
    <p:sldId id="577" r:id="rId10"/>
    <p:sldId id="372" r:id="rId11"/>
    <p:sldId id="732" r:id="rId12"/>
    <p:sldId id="733" r:id="rId13"/>
    <p:sldId id="734" r:id="rId14"/>
    <p:sldId id="730" r:id="rId15"/>
    <p:sldId id="735" r:id="rId16"/>
    <p:sldId id="736" r:id="rId17"/>
    <p:sldId id="675" r:id="rId18"/>
    <p:sldId id="676" r:id="rId19"/>
    <p:sldId id="677" r:id="rId20"/>
    <p:sldId id="737" r:id="rId21"/>
    <p:sldId id="738" r:id="rId22"/>
    <p:sldId id="739" r:id="rId23"/>
    <p:sldId id="740" r:id="rId24"/>
    <p:sldId id="680" r:id="rId25"/>
    <p:sldId id="741" r:id="rId26"/>
    <p:sldId id="742" r:id="rId27"/>
    <p:sldId id="743" r:id="rId28"/>
    <p:sldId id="745" r:id="rId29"/>
    <p:sldId id="576" r:id="rId30"/>
  </p:sldIdLst>
  <p:sldSz cx="12190095" cy="6859270"/>
  <p:notesSz cx="6858000" cy="9144000"/>
  <p:custDataLst>
    <p:tags r:id="rId36"/>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56" userDrawn="1">
          <p15:clr>
            <a:srgbClr val="A4A3A4"/>
          </p15:clr>
        </p15:guide>
        <p15:guide id="3" pos="65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朱 杰" initials="朱" lastIdx="5" clrIdx="0"/>
  <p:cmAuthor id="2" name="韩冬"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1369B2"/>
    <a:srgbClr val="595959"/>
    <a:srgbClr val="EBAD13"/>
    <a:srgbClr val="FFFFFF"/>
    <a:srgbClr val="BBBBBB"/>
    <a:srgbClr val="1369B3"/>
    <a:srgbClr val="FAFAFA"/>
    <a:srgbClr val="F2F2F2"/>
    <a:srgbClr val="006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8" autoAdjust="0"/>
    <p:restoredTop sz="94660" autoAdjust="0"/>
  </p:normalViewPr>
  <p:slideViewPr>
    <p:cSldViewPr showGuides="1">
      <p:cViewPr varScale="1">
        <p:scale>
          <a:sx n="108" d="100"/>
          <a:sy n="108" d="100"/>
        </p:scale>
        <p:origin x="132" y="144"/>
      </p:cViewPr>
      <p:guideLst>
        <p:guide orient="horz" pos="2188"/>
        <p:guide pos="256"/>
        <p:guide pos="6561"/>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916"/>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12.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endParaRPr lang="zh-CN" altLang="en-US" dirty="0"/>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2576195" y="3746500"/>
            <a:ext cx="728345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endParaRPr lang="zh-CN" altLang="en-US"/>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endParaRPr lang="zh-CN" altLang="en-US"/>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sym typeface="+mn-ea"/>
            </a:endParaRP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endParaRPr lang="zh-CN" altLang="en-US"/>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4" Type="http://schemas.openxmlformats.org/officeDocument/2006/relationships/theme" Target="../theme/theme2.xml"/><Relationship Id="rId13" Type="http://schemas.openxmlformats.org/officeDocument/2006/relationships/slideLayout" Target="../slideLayouts/slideLayout21.xml"/><Relationship Id="rId12" Type="http://schemas.openxmlformats.org/officeDocument/2006/relationships/slideLayout" Target="../slideLayouts/slideLayout20.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7.png"/><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9.png"/><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0.png"/><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文本框 18"/>
          <p:cNvSpPr txBox="1"/>
          <p:nvPr/>
        </p:nvSpPr>
        <p:spPr>
          <a:xfrm>
            <a:off x="584200" y="2565400"/>
            <a:ext cx="11308715" cy="768350"/>
          </a:xfrm>
          <a:prstGeom prst="rect">
            <a:avLst/>
          </a:prstGeom>
          <a:noFill/>
        </p:spPr>
        <p:txBody>
          <a:bodyPr wrap="square" rtlCol="0">
            <a:spAutoFit/>
          </a:bodyPr>
          <a:lstStyle/>
          <a:p>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项目八 </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CSS3</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构建</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Web</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项目响应式</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布局</a:t>
            </a:r>
            <a:endPar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6" name="Rectangle 4"/>
          <p:cNvSpPr txBox="1">
            <a:spLocks noChangeArrowheads="1"/>
          </p:cNvSpPr>
          <p:nvPr/>
        </p:nvSpPr>
        <p:spPr>
          <a:xfrm>
            <a:off x="4726940" y="3862070"/>
            <a:ext cx="599313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《HTML5+CSS3+Ajax</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前端项目化开发</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1" name="图片 10" descr="截屏2023-08-31 下午8.57.36"/>
          <p:cNvPicPr>
            <a:picLocks noChangeAspect="1"/>
          </p:cNvPicPr>
          <p:nvPr/>
        </p:nvPicPr>
        <p:blipFill>
          <a:blip r:embed="rId1"/>
          <a:stretch>
            <a:fillRect/>
          </a:stretch>
        </p:blipFill>
        <p:spPr>
          <a:xfrm rot="10800000">
            <a:off x="3862705" y="4869815"/>
            <a:ext cx="4200525" cy="877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 and / not / only: 操作符</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查询</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198245" y="3281045"/>
            <a:ext cx="9812655" cy="19792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(1) 使用&lt;link / &gt;标签引入外部 CSS 文件并通过 media 属性指定媒体类型。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//通过 media 指定媒体类型来实现区别引入 CSS 文件</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&lt;link rel="stylesheet" href="css/index. css" media="screen"&gt;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//通过 mdeia 指定媒体类型及条件来区别引入 CSS 文件</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&lt;link rel = " stylesheet" href = " css/index. css" media = " screen and</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(min-width:768px)"&gt;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媒体查询的</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引入</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(2) 使用&lt;style&gt;标签指定内部样式, 并通过 media 属性指定媒体类型。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&lt;style media="screen"&gt;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body{</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background-color:blue;</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&lt;/style&gt;</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媒体查询的</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引入</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(3) 在 style 样式代码内部书写媒体查询代码。</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&lt;style&gt;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@media screen and (max-width:768px)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body{</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background-color:white;</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&lt;/style&gt;</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媒体查询的</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引入</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493770" y="3014345"/>
            <a:ext cx="822452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实现多列</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布局</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二</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51220" y="3862070"/>
            <a:ext cx="5816600" cy="233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多列布局 (multiple column layout)在报纸和杂志的版面设计中较为常见, 要在 Web 页面上实现这样的效果难度还是相当大, 但 CSS3 的多列布局可以轻松实现。 </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078220" y="7623810"/>
            <a:ext cx="4063365" cy="275590"/>
          </a:xfrm>
          <a:prstGeom prst="rect">
            <a:avLst/>
          </a:prstGeom>
          <a:no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多列布局在响应式布局中的应用需要根据具体的页面内容和布局需求进行合理的设计和调整, 以保证在不同设备和屏幕尺寸下的展示效果和用户体验。</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多列</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布局</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2278380" y="2709545"/>
            <a:ext cx="5662930" cy="4051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493770" y="3014345"/>
            <a:ext cx="822452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实现</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弹性布局</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三</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51220" y="3573145"/>
            <a:ext cx="581660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它提供了一种更加灵活和高效的方式来设计和布局网页。 通过使用弹性布局, 开发人员可以更加方便地控制元素的对齐、 排列、 尺寸和布局方向, 从而更好地适应各种设备和屏幕大小。</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078220" y="7623810"/>
            <a:ext cx="4063365" cy="275590"/>
          </a:xfrm>
          <a:prstGeom prst="rect">
            <a:avLst/>
          </a:prstGeom>
          <a:no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150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弹性布局的使用其实并不复杂, 但是有几个基本概念必须清楚, 比如容器 (flex cont_x0002_rainer)、 项目 ( flex item)、 主轴 ( main axis)、 交叉轴 ( cross axis)、 主轴起始 ( mainstart)、 主轴 (main end)、 交叉轴起始 (cross start)、 交叉轴结束 (cross end)。</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几个重要</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概念</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 name="图片 2"/>
          <p:cNvPicPr>
            <a:picLocks noChangeAspect="1"/>
          </p:cNvPicPr>
          <p:nvPr>
            <p:custDataLst>
              <p:tags r:id="rId1"/>
            </p:custDataLst>
          </p:nvPr>
        </p:nvPicPr>
        <p:blipFill>
          <a:blip r:embed="rId2"/>
          <a:stretch>
            <a:fillRect/>
          </a:stretch>
        </p:blipFill>
        <p:spPr>
          <a:xfrm>
            <a:off x="2064385" y="3429635"/>
            <a:ext cx="7200000" cy="24942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教学导航</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270670" y="1917626"/>
            <a:ext cx="10297143" cy="688075"/>
            <a:chOff x="978872" y="1800500"/>
            <a:chExt cx="5471124" cy="515937"/>
          </a:xfrm>
        </p:grpSpPr>
        <p:sp>
          <p:nvSpPr>
            <p:cNvPr id="81" name="Pentagon 3"/>
            <p:cNvSpPr/>
            <p:nvPr/>
          </p:nvSpPr>
          <p:spPr bwMode="auto">
            <a:xfrm>
              <a:off x="978872" y="1800500"/>
              <a:ext cx="5471124"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媒体查询技术。</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270670" y="2787908"/>
            <a:ext cx="10297144" cy="685959"/>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多列布局的使用。</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270670" y="3656074"/>
            <a:ext cx="10441159" cy="688077"/>
            <a:chOff x="978872" y="3338787"/>
            <a:chExt cx="5437064" cy="515938"/>
          </a:xfrm>
        </p:grpSpPr>
        <p:sp>
          <p:nvSpPr>
            <p:cNvPr id="87" name="Pentagon 6"/>
            <p:cNvSpPr/>
            <p:nvPr/>
          </p:nvSpPr>
          <p:spPr bwMode="auto">
            <a:xfrm>
              <a:off x="978872" y="3338787"/>
              <a:ext cx="5437064" cy="515938"/>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弹性布局的使用。</a:t>
              </a:r>
              <a:endPar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8" name="MH_Others_1"/>
            <p:cNvSpPr/>
            <p:nvPr/>
          </p:nvSpPr>
          <p:spPr bwMode="auto">
            <a:xfrm>
              <a:off x="985222"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弹性布局常用的几个重要属性及其功能描述。</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几个重要</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702435" y="2421890"/>
            <a:ext cx="7550785" cy="37566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custDataLst>
              <p:tags r:id="rId1"/>
            </p:custDataLst>
          </p:nvPr>
        </p:nvPicPr>
        <p:blipFill>
          <a:blip r:embed="rId2"/>
          <a:stretch>
            <a:fillRect/>
          </a:stretch>
        </p:blipFill>
        <p:spPr>
          <a:xfrm>
            <a:off x="2926715" y="1125220"/>
            <a:ext cx="5400000" cy="51626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493770" y="3014345"/>
            <a:ext cx="822452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实现响应式</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导航栏</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四</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51220" y="4005580"/>
            <a:ext cx="5816600" cy="178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本次任务为实现一个带有导航栏的个人工作室首页的页面结构, 重点是需要采用响应式布局以兼容 PC 端和移动端设备。 </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078220" y="7623810"/>
            <a:ext cx="4063365" cy="275590"/>
          </a:xfrm>
          <a:prstGeom prst="rect">
            <a:avLst/>
          </a:prstGeom>
          <a:no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150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sz="2000" dirty="0">
                <a:solidFill>
                  <a:srgbClr val="595959"/>
                </a:solidFill>
                <a:latin typeface="微软雅黑" panose="020B0503020204020204" pitchFamily="34" charset="-122"/>
                <a:ea typeface="微软雅黑" panose="020B0503020204020204" pitchFamily="34" charset="-122"/>
              </a:rPr>
              <a:t>      </a:t>
            </a:r>
            <a:r>
              <a:rPr sz="2000" dirty="0">
                <a:solidFill>
                  <a:srgbClr val="595959"/>
                </a:solidFill>
                <a:latin typeface="微软雅黑" panose="020B0503020204020204" pitchFamily="34" charset="-122"/>
                <a:ea typeface="微软雅黑" panose="020B0503020204020204" pitchFamily="34" charset="-122"/>
              </a:rPr>
              <a:t>裹在一个有 3 个垂直点的符号中。 这种设计方式因其在移动设备上特别有效而流行。 在“汉堡” 菜单中, 所有导航链接被折叠在一个看起来像汉堡包的图标中。 点击这个图标,将会展开一个包含所有链接的侧边栏。 “汉堡” 菜单也被称为侧滑式菜单、 抽屉式导航。</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响应式</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导航栏</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
            </p:custDataLst>
          </p:nvPr>
        </p:nvPicPr>
        <p:blipFill>
          <a:blip r:embed="rId2"/>
          <a:stretch>
            <a:fillRect/>
          </a:stretch>
        </p:blipFill>
        <p:spPr>
          <a:xfrm>
            <a:off x="1668780" y="1197610"/>
            <a:ext cx="8853170" cy="45402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圆角矩形 26"/>
          <p:cNvSpPr/>
          <p:nvPr/>
        </p:nvSpPr>
        <p:spPr>
          <a:xfrm>
            <a:off x="1198880" y="2170424"/>
            <a:ext cx="9794240" cy="2771538"/>
          </a:xfrm>
          <a:prstGeom prst="roundRect">
            <a:avLst>
              <a:gd name="adj" fmla="val 0"/>
            </a:avLst>
          </a:prstGeom>
          <a:noFill/>
          <a:ln w="3175">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5" name="TextBox 38"/>
          <p:cNvSpPr txBox="1"/>
          <p:nvPr/>
        </p:nvSpPr>
        <p:spPr>
          <a:xfrm>
            <a:off x="1595500" y="2789636"/>
            <a:ext cx="9001000" cy="461645"/>
          </a:xfrm>
          <a:prstGeom prst="rect">
            <a:avLst/>
          </a:prstGeom>
          <a:noFill/>
        </p:spPr>
        <p:txBody>
          <a:bodyPr wrap="square" lIns="0" tIns="0" rIns="0" bIns="0" rtlCol="0">
            <a:spAutoFit/>
          </a:body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本章介绍了</a:t>
            </a:r>
            <a:r>
              <a:rPr lang="en-US" altLang="zh-CN" sz="2000" dirty="0">
                <a:solidFill>
                  <a:srgbClr val="1369B2"/>
                </a:solidFill>
                <a:latin typeface="微软雅黑" panose="020B0503020204020204" pitchFamily="34" charset="-122"/>
                <a:ea typeface="微软雅黑" panose="020B0503020204020204" pitchFamily="34" charset="-122"/>
              </a:rPr>
              <a:t>媒体查询、</a:t>
            </a:r>
            <a:r>
              <a:rPr lang="zh-CN" altLang="en-US" sz="2000" dirty="0">
                <a:solidFill>
                  <a:srgbClr val="1369B2"/>
                </a:solidFill>
                <a:latin typeface="微软雅黑" panose="020B0503020204020204" pitchFamily="34" charset="-122"/>
                <a:ea typeface="微软雅黑" panose="020B0503020204020204" pitchFamily="34" charset="-122"/>
              </a:rPr>
              <a:t>多列布局、弹性布局、响应式导航栏等基本</a:t>
            </a:r>
            <a:r>
              <a:rPr lang="zh-CN" altLang="en-US" sz="2000" dirty="0">
                <a:solidFill>
                  <a:srgbClr val="595959"/>
                </a:solidFill>
                <a:latin typeface="微软雅黑" panose="020B0503020204020204" pitchFamily="34" charset="-122"/>
                <a:ea typeface="微软雅黑" panose="020B0503020204020204" pitchFamily="34" charset="-122"/>
              </a:rPr>
              <a:t>语法及其</a:t>
            </a:r>
            <a:r>
              <a:rPr lang="zh-CN" altLang="en-US" sz="2000" dirty="0">
                <a:solidFill>
                  <a:srgbClr val="595959"/>
                </a:solidFill>
                <a:latin typeface="微软雅黑" panose="020B0503020204020204" pitchFamily="34" charset="-122"/>
                <a:ea typeface="微软雅黑" panose="020B0503020204020204" pitchFamily="34" charset="-122"/>
              </a:rPr>
              <a:t>应用。</a:t>
            </a:r>
            <a:endParaRPr lang="zh-CN" altLang="zh-CN" sz="2000" dirty="0">
              <a:solidFill>
                <a:srgbClr val="595959"/>
              </a:solidFill>
              <a:latin typeface="微软雅黑" panose="020B0503020204020204" pitchFamily="34" charset="-122"/>
              <a:ea typeface="微软雅黑" panose="020B0503020204020204" pitchFamily="34" charset="-122"/>
            </a:endParaRPr>
          </a:p>
        </p:txBody>
      </p:sp>
      <p:sp>
        <p:nvSpPr>
          <p:cNvPr id="7" name="椭圆 6"/>
          <p:cNvSpPr/>
          <p:nvPr/>
        </p:nvSpPr>
        <p:spPr>
          <a:xfrm>
            <a:off x="442023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本</a:t>
            </a:r>
            <a:endParaRPr lang="zh-CN" altLang="en-US" sz="2800" b="1" dirty="0">
              <a:latin typeface="微软雅黑" panose="020B0503020204020204" pitchFamily="34" charset="-122"/>
              <a:ea typeface="微软雅黑" panose="020B0503020204020204" pitchFamily="34" charset="-122"/>
            </a:endParaRPr>
          </a:p>
        </p:txBody>
      </p:sp>
      <p:sp>
        <p:nvSpPr>
          <p:cNvPr id="8" name="椭圆 7"/>
          <p:cNvSpPr/>
          <p:nvPr/>
        </p:nvSpPr>
        <p:spPr>
          <a:xfrm>
            <a:off x="513905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章</a:t>
            </a:r>
            <a:endParaRPr lang="zh-CN" altLang="en-US" sz="2800" b="1" dirty="0">
              <a:latin typeface="微软雅黑" panose="020B0503020204020204" pitchFamily="34" charset="-122"/>
              <a:ea typeface="微软雅黑" panose="020B0503020204020204" pitchFamily="34" charset="-122"/>
              <a:sym typeface="+mn-ea"/>
            </a:endParaRPr>
          </a:p>
        </p:txBody>
      </p:sp>
      <p:sp>
        <p:nvSpPr>
          <p:cNvPr id="9" name="椭圆 8"/>
          <p:cNvSpPr/>
          <p:nvPr/>
        </p:nvSpPr>
        <p:spPr>
          <a:xfrm>
            <a:off x="585787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小</a:t>
            </a:r>
            <a:endParaRPr lang="zh-CN" altLang="en-US" sz="2800" b="1" dirty="0">
              <a:latin typeface="微软雅黑" panose="020B0503020204020204" pitchFamily="34" charset="-122"/>
              <a:ea typeface="微软雅黑" panose="020B0503020204020204" pitchFamily="34" charset="-122"/>
              <a:sym typeface="+mn-ea"/>
            </a:endParaRPr>
          </a:p>
        </p:txBody>
      </p:sp>
      <p:sp>
        <p:nvSpPr>
          <p:cNvPr id="10" name="椭圆 9"/>
          <p:cNvSpPr/>
          <p:nvPr/>
        </p:nvSpPr>
        <p:spPr>
          <a:xfrm>
            <a:off x="657669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结</a:t>
            </a:r>
            <a:endParaRPr lang="zh-CN" altLang="en-US"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项目描述</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009935" y="1714674"/>
            <a:ext cx="10151132"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a:latin typeface="微软雅黑" panose="020B0503020204020204" pitchFamily="34" charset="-122"/>
                <a:ea typeface="微软雅黑" panose="020B0503020204020204" pitchFamily="34" charset="-122"/>
              </a:rPr>
              <a:t>本项目是为某工作室制作 Web 应用, 该应用有 5 个主要模块, 分别是 “首页” “作品</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展示” “服务项目” “友情链接” 及 “关于我们”, 其中 “首页” 关于导航栏的需求如下。</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(1) 具备顶部导航功能。</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(2) 具备响应式布局, 能够兼容 PC 端及移动端主流设备。</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关于页面结构我们已经不陌生, 但这里最主要的一点是要求采用响应式布局, 本项目的主要任务是在掌握 HTML5 及 CSS3 技术的基础上, 构建一个能够流畅适配 PC 端和移动端的 Web 页面, 其中包含了经典的移动导航设计模式——— “汉堡” 菜单。</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1933199"/>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19265" y="28535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024817" y="1911020"/>
            <a:ext cx="5142331" cy="613062"/>
            <a:chOff x="4315150" y="953426"/>
            <a:chExt cx="3857250" cy="540057"/>
          </a:xfrm>
        </p:grpSpPr>
        <p:sp>
          <p:nvSpPr>
            <p:cNvPr id="61" name="矩形 60"/>
            <p:cNvSpPr/>
            <p:nvPr/>
          </p:nvSpPr>
          <p:spPr>
            <a:xfrm>
              <a:off x="4840998" y="1036215"/>
              <a:ext cx="3261784" cy="331154"/>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使用媒体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查询</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24817" y="2836771"/>
            <a:ext cx="5142331" cy="613062"/>
            <a:chOff x="4315150" y="1647579"/>
            <a:chExt cx="3857250" cy="540057"/>
          </a:xfrm>
        </p:grpSpPr>
        <p:sp>
          <p:nvSpPr>
            <p:cNvPr id="64" name="矩形 63"/>
            <p:cNvSpPr/>
            <p:nvPr/>
          </p:nvSpPr>
          <p:spPr>
            <a:xfrm>
              <a:off x="4589982" y="1730368"/>
              <a:ext cx="3512324" cy="331154"/>
            </a:xfrm>
            <a:prstGeom prst="rect">
              <a:avLst/>
            </a:prstGeom>
            <a:ln w="15875">
              <a:noFill/>
            </a:ln>
          </p:spPr>
          <p:txBody>
            <a:bodyPr wrap="square" lIns="68580" tIns="34290" rIns="68580" bIns="3429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实现多列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布局</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3031000" y="3698147"/>
            <a:ext cx="1192190" cy="618406"/>
            <a:chOff x="2215144" y="2026500"/>
            <a:chExt cx="1244730" cy="850129"/>
          </a:xfrm>
        </p:grpSpPr>
        <p:sp>
          <p:nvSpPr>
            <p:cNvPr id="6" name="平行四边形 5"/>
            <p:cNvSpPr/>
            <p:nvPr>
              <p:custDataLst>
                <p:tags r:id="rId1"/>
              </p:custDataLst>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7" name="文本框 10"/>
            <p:cNvSpPr txBox="1"/>
            <p:nvPr>
              <p:custDataLst>
                <p:tags r:id="rId2"/>
              </p:custDataLst>
            </p:nvPr>
          </p:nvSpPr>
          <p:spPr>
            <a:xfrm>
              <a:off x="2393075" y="2026500"/>
              <a:ext cx="1066799" cy="802233"/>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3936552" y="3681321"/>
            <a:ext cx="5142331" cy="613062"/>
            <a:chOff x="4315150" y="1647579"/>
            <a:chExt cx="3857250" cy="540057"/>
          </a:xfrm>
        </p:grpSpPr>
        <p:sp>
          <p:nvSpPr>
            <p:cNvPr id="12" name="矩形 11"/>
            <p:cNvSpPr/>
            <p:nvPr>
              <p:custDataLst>
                <p:tags r:id="rId3"/>
              </p:custDataLst>
            </p:nvPr>
          </p:nvSpPr>
          <p:spPr>
            <a:xfrm>
              <a:off x="4589982" y="1730368"/>
              <a:ext cx="3512324" cy="331154"/>
            </a:xfrm>
            <a:prstGeom prst="rect">
              <a:avLst/>
            </a:prstGeom>
            <a:ln w="15875">
              <a:noFill/>
            </a:ln>
          </p:spPr>
          <p:txBody>
            <a:bodyPr wrap="square" lIns="68580" tIns="34290" rIns="68580" bIns="34290">
              <a:spAutoFit/>
            </a:bodyPr>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实现</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弹性布局</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 name="平行四边形 12"/>
            <p:cNvSpPr/>
            <p:nvPr>
              <p:custDataLst>
                <p:tags r:id="rId4"/>
              </p:custDataLst>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2942735" y="4542697"/>
            <a:ext cx="1192190" cy="618406"/>
            <a:chOff x="2215144" y="2026500"/>
            <a:chExt cx="1244730" cy="850129"/>
          </a:xfrm>
        </p:grpSpPr>
        <p:sp>
          <p:nvSpPr>
            <p:cNvPr id="16" name="平行四边形 15"/>
            <p:cNvSpPr/>
            <p:nvPr>
              <p:custDataLst>
                <p:tags r:id="rId5"/>
              </p:custDataLst>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17" name="文本框 10"/>
            <p:cNvSpPr txBox="1"/>
            <p:nvPr>
              <p:custDataLst>
                <p:tags r:id="rId6"/>
              </p:custDataLst>
            </p:nvPr>
          </p:nvSpPr>
          <p:spPr>
            <a:xfrm>
              <a:off x="2393075" y="2026500"/>
              <a:ext cx="1066799" cy="802233"/>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
          <p:cNvGrpSpPr/>
          <p:nvPr/>
        </p:nvGrpSpPr>
        <p:grpSpPr>
          <a:xfrm>
            <a:off x="3848287" y="4525871"/>
            <a:ext cx="5142331" cy="613062"/>
            <a:chOff x="4315150" y="1647579"/>
            <a:chExt cx="3857250" cy="540057"/>
          </a:xfrm>
        </p:grpSpPr>
        <p:sp>
          <p:nvSpPr>
            <p:cNvPr id="19" name="矩形 18"/>
            <p:cNvSpPr/>
            <p:nvPr>
              <p:custDataLst>
                <p:tags r:id="rId7"/>
              </p:custDataLst>
            </p:nvPr>
          </p:nvSpPr>
          <p:spPr>
            <a:xfrm>
              <a:off x="4589982" y="1730368"/>
              <a:ext cx="3512324" cy="331154"/>
            </a:xfrm>
            <a:prstGeom prst="rect">
              <a:avLst/>
            </a:prstGeom>
            <a:ln w="15875">
              <a:noFill/>
            </a:ln>
          </p:spPr>
          <p:txBody>
            <a:bodyPr wrap="square" lIns="68580" tIns="34290" rIns="68580" bIns="34290">
              <a:spAutoFit/>
            </a:bodyPr>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实现响应式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导航栏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0" name="平行四边形 19"/>
            <p:cNvSpPr/>
            <p:nvPr>
              <p:custDataLst>
                <p:tags r:id="rId8"/>
              </p:custDataLst>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83336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使用媒体</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查询</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任务一</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6022975" y="2637557"/>
            <a:ext cx="4983480" cy="3998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媒体查询 (media queries) 是一种非常实用的技术, 它属于 CSS3 的一部分。 媒体查询允许我们根据不同的设备、 屏幕尺寸和分辨率来应用不同的样式, 这使得可以对页面进行</a:t>
            </a:r>
            <a:endParaRPr dirty="0">
              <a:latin typeface="微软雅黑" panose="020B0503020204020204" pitchFamily="34" charset="-122"/>
              <a:ea typeface="微软雅黑" panose="020B0503020204020204" pitchFamily="34" charset="-122"/>
            </a:endParaRPr>
          </a:p>
          <a:p>
            <a:pPr algn="just">
              <a:lnSpc>
                <a:spcPct val="150000"/>
              </a:lnSpc>
            </a:pPr>
            <a:r>
              <a:rPr dirty="0">
                <a:latin typeface="微软雅黑" panose="020B0503020204020204" pitchFamily="34" charset="-122"/>
                <a:ea typeface="微软雅黑" panose="020B0503020204020204" pitchFamily="34" charset="-122"/>
              </a:rPr>
              <a:t>响应式布局, 以适应不同的设备和屏幕尺寸。</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289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媒体查询在设定规则时通常会包含媒体类型和媒体特性两个部分, 它们两个都是可选</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项, 其语法格式如下: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@media mediatype and|not|only (media feature)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//媒体查询到的 CSS 样式规则</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属性名:属性值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媒体查询基本</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语法</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media type: 媒体类型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查询</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198245" y="2926080"/>
            <a:ext cx="9941560" cy="26479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media feature: 媒体特性</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媒体</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查询</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2206625" y="2705100"/>
            <a:ext cx="7162800" cy="38715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commondata" val="eyJoZGlkIjoiYjk5ODM0YmMxOWJiYWQyNDU4MGIzYWRmYTA0ZmI5NDc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2122</Words>
  <Application>WPS 演示</Application>
  <PresentationFormat>自定义</PresentationFormat>
  <Paragraphs>193</Paragraphs>
  <Slides>26</Slides>
  <Notes>20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Arial</vt:lpstr>
      <vt:lpstr>宋体</vt:lpstr>
      <vt:lpstr>Wingdings</vt:lpstr>
      <vt:lpstr>微软雅黑</vt:lpstr>
      <vt:lpstr>思源黑体 CN Medium</vt:lpstr>
      <vt:lpstr>黑体</vt:lpstr>
      <vt:lpstr>字魂58号-创中黑</vt:lpstr>
      <vt:lpstr>Source Han Sans K Bold</vt:lpstr>
      <vt:lpstr>Calibri</vt:lpstr>
      <vt:lpstr>Yu Gothic UI Semibold</vt:lpstr>
      <vt:lpstr>U.S. 101</vt:lpstr>
      <vt:lpstr>Segoe Print</vt:lpstr>
      <vt:lpstr>Roboto</vt:lpstr>
      <vt:lpstr>Times New Roman</vt:lpstr>
      <vt:lpstr>Open Sans Light</vt:lpstr>
      <vt:lpstr>字魂105号-简雅黑</vt:lpstr>
      <vt:lpstr>Arial Unicode MS</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张莹</cp:lastModifiedBy>
  <cp:revision>1767</cp:revision>
  <dcterms:created xsi:type="dcterms:W3CDTF">2023-08-31T12:58:00Z</dcterms:created>
  <dcterms:modified xsi:type="dcterms:W3CDTF">2024-04-28T03:47:40Z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93A9C9D7F2AD415797531C0AAEA68B98_13</vt:lpwstr>
  </property>
</Properties>
</file>