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handoutMasterIdLst>
    <p:handoutMasterId r:id="rId26"/>
  </p:handoutMasterIdLst>
  <p:sldIdLst>
    <p:sldId id="325" r:id="rId4"/>
    <p:sldId id="511" r:id="rId6"/>
    <p:sldId id="328" r:id="rId7"/>
    <p:sldId id="327" r:id="rId8"/>
    <p:sldId id="309" r:id="rId9"/>
    <p:sldId id="577" r:id="rId10"/>
    <p:sldId id="372" r:id="rId11"/>
    <p:sldId id="409" r:id="rId12"/>
    <p:sldId id="673" r:id="rId13"/>
    <p:sldId id="674" r:id="rId14"/>
    <p:sldId id="679" r:id="rId15"/>
    <p:sldId id="675" r:id="rId16"/>
    <p:sldId id="676" r:id="rId17"/>
    <p:sldId id="677" r:id="rId18"/>
    <p:sldId id="678" r:id="rId19"/>
    <p:sldId id="680" r:id="rId20"/>
    <p:sldId id="681" r:id="rId21"/>
    <p:sldId id="601" r:id="rId22"/>
    <p:sldId id="517" r:id="rId23"/>
    <p:sldId id="620" r:id="rId24"/>
    <p:sldId id="576" r:id="rId25"/>
  </p:sldIdLst>
  <p:sldSz cx="12190095" cy="6859270"/>
  <p:notesSz cx="6858000" cy="9144000"/>
  <p:custDataLst>
    <p:tags r:id="rId31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256" userDrawn="1">
          <p15:clr>
            <a:srgbClr val="A4A3A4"/>
          </p15:clr>
        </p15:guide>
        <p15:guide id="3" pos="65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朱 杰" initials="朱" lastIdx="5" clrIdx="0"/>
  <p:cmAuthor id="2" name="韩冬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1369B2"/>
    <a:srgbClr val="595959"/>
    <a:srgbClr val="EBAD13"/>
    <a:srgbClr val="FFFFFF"/>
    <a:srgbClr val="BBBBBB"/>
    <a:srgbClr val="1369B3"/>
    <a:srgbClr val="FAFAFA"/>
    <a:srgbClr val="F2F2F2"/>
    <a:srgbClr val="006B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68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32" y="144"/>
      </p:cViewPr>
      <p:guideLst>
        <p:guide orient="horz" pos="2208"/>
        <p:guide pos="256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943"/>
        <p:guide pos="217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3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007304" y="834057"/>
            <a:ext cx="104638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431315" y="390618"/>
            <a:ext cx="520428" cy="274702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0" y="6794447"/>
            <a:ext cx="10631710" cy="84639"/>
          </a:xfrm>
          <a:prstGeom prst="rect">
            <a:avLst/>
          </a:prstGeom>
          <a:solidFill>
            <a:srgbClr val="136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2"/>
            <a:ext cx="10361851" cy="136239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2576195" y="3746500"/>
            <a:ext cx="728345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0" name="等腰三角形 39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flipH="1" flipV="1">
            <a:off x="-766394" y="-28491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flipH="1" flipV="1">
            <a:off x="1414174" y="635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>
            <a:off x="6086073" y="4299128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437345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 userDrawn="1"/>
        </p:nvSpPr>
        <p:spPr>
          <a:xfrm>
            <a:off x="10011958" y="3437345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2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5.jpeg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1897514" y="2565698"/>
            <a:ext cx="935140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项目一  </a:t>
            </a:r>
            <a:r>
              <a:rPr 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HTML5</a:t>
            </a:r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构建</a:t>
            </a:r>
            <a:r>
              <a:rPr lang="en-US" altLang="zh-CN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Web</a:t>
            </a:r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项目初体验</a:t>
            </a:r>
            <a:endParaRPr lang="zh-CN" altLang="en-US" sz="4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726940" y="3862070"/>
            <a:ext cx="599313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《HTML5+CSS3+Ajax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前端项目化开发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1" name="图片 10" descr="截屏2023-08-31 下午8.57.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3862705" y="4869815"/>
            <a:ext cx="4200525" cy="877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76"/>
          <p:cNvSpPr txBox="1"/>
          <p:nvPr/>
        </p:nvSpPr>
        <p:spPr>
          <a:xfrm>
            <a:off x="1168672" y="1096566"/>
            <a:ext cx="3558381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HTML5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文档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结构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35"/>
          <p:cNvSpPr txBox="1">
            <a:spLocks noChangeArrowheads="1"/>
          </p:cNvSpPr>
          <p:nvPr/>
        </p:nvSpPr>
        <p:spPr bwMode="auto">
          <a:xfrm>
            <a:off x="1054646" y="1618327"/>
            <a:ext cx="10441160" cy="335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&lt;title&gt;软件工程系&lt;/title&gt;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&lt;/head&gt;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&lt;body&gt;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&lt;/body&gt;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&lt;/html&gt;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DOCTYPE  (Document Type)  声明位于文档中最前面的位置 ,  处于 html 标签之前 , 此标签告知浏览器该文档使用哪种 HTML 或者 XHTML 规范 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6" name="IM 36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0590" y="1845310"/>
            <a:ext cx="10026650" cy="186499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020" y="3014345"/>
            <a:ext cx="774827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为</a:t>
            </a:r>
            <a:r>
              <a:rPr lang="en-US" altLang="zh-CN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”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软件工程系简介</a:t>
            </a:r>
            <a:r>
              <a:rPr lang="en-US" altLang="zh-CN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“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页面增加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样式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5815965" y="2493412"/>
            <a:ext cx="4983480" cy="289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 软件工程系简介 ” 页面并不美观 , 本次任务是在“ 软件工程系简介 ” 页面中引入 CSS3 技术 , 让原有的页面变得美观 、大方 , 并且升级轻松 、维护方便。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400" b="1" dirty="0" smtClea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982638" y="2115278"/>
            <a:ext cx="1044116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CSS1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CSS2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CSS2.1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CSS3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478585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CSS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的发展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历程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982638" y="2115278"/>
            <a:ext cx="1044116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行内式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&lt;标签名 style="属性名:属性值;属性名:属性值;"&gt;内容&lt;/标签名&gt;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内嵌式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&lt;head&gt;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&lt;style&gt;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200150" lvl="2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选择器 {属性 1:属性值 1; 属性 2:属性值 2; 属性 3:属性值 3;} 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&lt;/style&gt;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&lt;/head&gt;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链入式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&lt;head&gt;&lt;link rel="stylesheet" href="CSS 文件的路径 "/&gt;&lt;/head&gt;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478585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CSS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引入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IM 6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6535" y="1629410"/>
            <a:ext cx="8918575" cy="407924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020" y="3014345"/>
            <a:ext cx="774827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知识拓展</a:t>
            </a:r>
            <a:r>
              <a:rPr lang="en-US" altLang="zh-CN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 - VSCode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的使用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方法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5815964" y="3576722"/>
            <a:ext cx="5175785" cy="1231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Visual 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Studio Code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，能够说出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Visual Studio Code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itle 1"/>
          <p:cNvSpPr txBox="1"/>
          <p:nvPr/>
        </p:nvSpPr>
        <p:spPr>
          <a:xfrm>
            <a:off x="1143691" y="333449"/>
            <a:ext cx="4807500" cy="43963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 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Visual Studio Code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概述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/>
          <p:nvPr/>
        </p:nvSpPr>
        <p:spPr>
          <a:xfrm>
            <a:off x="1143691" y="333449"/>
            <a:ext cx="4807500" cy="43963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 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Visual Studio Code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概述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867196" y="1184439"/>
            <a:ext cx="10700617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Visual Studio Code  ( 简称 VSCode )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是由微软公司推出的一款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开源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代码编辑器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已经成为前端开发的主流工具之一 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6854" y="2925738"/>
            <a:ext cx="6192688" cy="11582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15308" y="572758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教学导航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270670" y="1917626"/>
            <a:ext cx="10297143" cy="688075"/>
            <a:chOff x="978872" y="1800500"/>
            <a:chExt cx="5471124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2" y="1800500"/>
              <a:ext cx="5471124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了解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HTML5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与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CSS3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的发展历史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，能够说出各自的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优势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270670" y="2787908"/>
            <a:ext cx="10297144" cy="685959"/>
            <a:chOff x="978872" y="2570437"/>
            <a:chExt cx="5437064" cy="514350"/>
          </a:xfrm>
        </p:grpSpPr>
        <p:sp>
          <p:nvSpPr>
            <p:cNvPr id="84" name="Pentagon 5"/>
            <p:cNvSpPr/>
            <p:nvPr/>
          </p:nvSpPr>
          <p:spPr bwMode="auto">
            <a:xfrm>
              <a:off x="978872" y="2570437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Web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前端开发工具，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能够独立完成编辑器的安装与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设置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5" name="MH_Others_1"/>
            <p:cNvSpPr/>
            <p:nvPr/>
          </p:nvSpPr>
          <p:spPr bwMode="auto">
            <a:xfrm>
              <a:off x="985222" y="2570437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270670" y="3656074"/>
            <a:ext cx="10441159" cy="688077"/>
            <a:chOff x="978872" y="3338787"/>
            <a:chExt cx="5437064" cy="515938"/>
          </a:xfrm>
        </p:grpSpPr>
        <p:sp>
          <p:nvSpPr>
            <p:cNvPr id="87" name="Pentagon 6"/>
            <p:cNvSpPr/>
            <p:nvPr/>
          </p:nvSpPr>
          <p:spPr bwMode="auto">
            <a:xfrm>
              <a:off x="978872" y="3338787"/>
              <a:ext cx="5437064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HTML5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文档的基本结构和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CSS3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的引入方式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，能够独立完成基本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页面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8" name="MH_Others_1"/>
            <p:cNvSpPr/>
            <p:nvPr/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/>
          <p:nvPr/>
        </p:nvSpPr>
        <p:spPr>
          <a:xfrm>
            <a:off x="1143691" y="333449"/>
            <a:ext cx="4807500" cy="43963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 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Visual Studio Code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插件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安装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06400" y="1125855"/>
            <a:ext cx="7294245" cy="150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前端开发具有丰富的插件可以使用 ,  以提高前端开发的速度 。在 VSCode 中我们要添加插件非常简单 ,  只需要点击左侧边栏最下面的“ 扩展 ”按钮即可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735" y="981075"/>
            <a:ext cx="2514600" cy="5760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buNone/>
            </a:pP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本章小结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圆角矩形 26"/>
          <p:cNvSpPr/>
          <p:nvPr/>
        </p:nvSpPr>
        <p:spPr>
          <a:xfrm>
            <a:off x="1198880" y="2170424"/>
            <a:ext cx="9794240" cy="277153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5" name="TextBox 38"/>
          <p:cNvSpPr txBox="1"/>
          <p:nvPr/>
        </p:nvSpPr>
        <p:spPr>
          <a:xfrm>
            <a:off x="1595500" y="2789636"/>
            <a:ext cx="9001000" cy="1384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本章首先介绍了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HTML5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文档基本结构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，然后讲解了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CSS3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的常见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引入方式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，最后讲解了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Visual Studio Code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编辑器的下载和安装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相关配置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，并体验了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Visual Studio Code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编辑器的简单使用。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2023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3905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5787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7669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71292" y="572758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项目描述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1009935" y="1714674"/>
            <a:ext cx="10151132" cy="150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随着互联网技术的迅速发展, 我国的互联网技术异军突起, 政府机关、 企事业单位、高校、 科研院所等纷纷构建了自己的互联网平台。 本项目将创建一个用于介绍河北软件职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业技术学院软件工程系的宣传页面。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37863" y="572758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19265" y="1933199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19265" y="2853597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19265" y="3784175"/>
            <a:ext cx="1192190" cy="614525"/>
            <a:chOff x="2215144" y="3084852"/>
            <a:chExt cx="1244730" cy="844793"/>
          </a:xfrm>
        </p:grpSpPr>
        <p:sp>
          <p:nvSpPr>
            <p:cNvPr id="52" name="平行四边形 51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文本框 11"/>
            <p:cNvSpPr txBox="1"/>
            <p:nvPr/>
          </p:nvSpPr>
          <p:spPr>
            <a:xfrm>
              <a:off x="2393075" y="3125750"/>
              <a:ext cx="1066799" cy="80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4817" y="1911020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制作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软件工程系简介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页面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024817" y="2836771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0998" y="1730368"/>
              <a:ext cx="3261308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为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软件工程系简介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页面增加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样式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024817" y="3762522"/>
            <a:ext cx="5142331" cy="613062"/>
            <a:chOff x="4315150" y="2341731"/>
            <a:chExt cx="3857250" cy="540057"/>
          </a:xfrm>
        </p:grpSpPr>
        <p:sp>
          <p:nvSpPr>
            <p:cNvPr id="67" name="矩形 66"/>
            <p:cNvSpPr/>
            <p:nvPr/>
          </p:nvSpPr>
          <p:spPr>
            <a:xfrm>
              <a:off x="4841197" y="2424395"/>
              <a:ext cx="2827146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知识拓展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- VSCode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的使用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制作</a:t>
            </a:r>
            <a:r>
              <a:rPr lang="en-US" altLang="zh-CN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”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软件工程系简介</a:t>
            </a:r>
            <a:r>
              <a:rPr lang="en-US" altLang="zh-CN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“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页面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任务一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5815965" y="2493412"/>
            <a:ext cx="4983480" cy="3444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学校可以将学校官网作为信息宣传的媒介, 将想要传播的信息发布到网站。 本任务利用 HTML5 的文本控制标签、 图像标签等制作一个网页, 用于介绍河北软件职业技术学院软件工程系及专业情况。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400" b="1" dirty="0" smtClea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982638" y="2115278"/>
            <a:ext cx="10441160" cy="196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HTML4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XHTML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HTML5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478585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HTML5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发展概述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76"/>
          <p:cNvSpPr txBox="1"/>
          <p:nvPr/>
        </p:nvSpPr>
        <p:spPr>
          <a:xfrm>
            <a:off x="1168672" y="1096566"/>
            <a:ext cx="3558381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HTML5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开发环境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部署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35"/>
          <p:cNvSpPr txBox="1">
            <a:spLocks noChangeArrowheads="1"/>
          </p:cNvSpPr>
          <p:nvPr/>
        </p:nvSpPr>
        <p:spPr bwMode="auto">
          <a:xfrm>
            <a:off x="1054646" y="1618327"/>
            <a:ext cx="10441160" cy="196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Visual Studio Code 的启动和运行速度非常快 , 它借鉴了微软最优秀的开发工具 Visual Studio 的许多优秀功能 , 构建了一些简单的功能集 , 包括语法高亮、智能补全、集成 git 和 编辑器内置调试工具等 , 将使开发更高效。官方网址为 : https: //code. visualstudio. com/ , 下载页面如图 1-2 所示。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75" y="3213735"/>
            <a:ext cx="5400000" cy="3294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76"/>
          <p:cNvSpPr txBox="1"/>
          <p:nvPr/>
        </p:nvSpPr>
        <p:spPr>
          <a:xfrm>
            <a:off x="1168672" y="1096566"/>
            <a:ext cx="3558381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HTML5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文档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结构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35"/>
          <p:cNvSpPr txBox="1">
            <a:spLocks noChangeArrowheads="1"/>
          </p:cNvSpPr>
          <p:nvPr/>
        </p:nvSpPr>
        <p:spPr bwMode="auto">
          <a:xfrm>
            <a:off x="1054646" y="1618327"/>
            <a:ext cx="1044116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完整的 HTML 文件包括头部和主体两大部分 , 头部描述了文档的各种属性和信息 , 包  括文档的标题 、在 Web 中的位置以及和其他文档的关系等 ;  主体包括文本 、段落 、列表、 表格 、绘制的图形以及各种嵌入对象 , 这些对象称为 HTML 元素 。基本的 HTML 文档结构  如下 :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&lt;!DOCTYPE html&gt;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&lt;!-- 注意 HTML5 的文档声明与之前的声明不同 ,它更简单 --&gt;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&lt;html&gt;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&lt;head&gt;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&lt;!-- 指定文档字符编码类型为 UTF-8 编码 --&gt;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&lt;meta charset="UTF-8"&gt;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YTFjNDkzZTQ5ODFlZDZmODkzM2I1YzBiZTQ0MDE2YTMifQ==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ud0ofpxa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1915</Words>
  <Application>WPS 演示</Application>
  <PresentationFormat>自定义</PresentationFormat>
  <Paragraphs>154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思源黑体 CN Medium</vt:lpstr>
      <vt:lpstr>黑体</vt:lpstr>
      <vt:lpstr>字魂58号-创中黑</vt:lpstr>
      <vt:lpstr>Source Han Sans K Bold</vt:lpstr>
      <vt:lpstr>Calibri</vt:lpstr>
      <vt:lpstr>Yu Gothic UI Semibold</vt:lpstr>
      <vt:lpstr>U.S. 101</vt:lpstr>
      <vt:lpstr>Segoe Print</vt:lpstr>
      <vt:lpstr>Roboto</vt:lpstr>
      <vt:lpstr>Times New Roman</vt:lpstr>
      <vt:lpstr>Open Sans Light</vt:lpstr>
      <vt:lpstr>字魂105号-简雅黑</vt:lpstr>
      <vt:lpstr>Arial Unicode MS</vt:lpstr>
      <vt:lpstr>webwppDefTheme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张莹</cp:lastModifiedBy>
  <cp:revision>1743</cp:revision>
  <dcterms:created xsi:type="dcterms:W3CDTF">2023-08-31T12:58:00Z</dcterms:created>
  <dcterms:modified xsi:type="dcterms:W3CDTF">2024-03-25T08:49:55Z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2AAD6BC38DE78DAE7D8EF06463303385</vt:lpwstr>
  </property>
</Properties>
</file>