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27"/>
  </p:handoutMasterIdLst>
  <p:sldIdLst>
    <p:sldId id="325" r:id="rId4"/>
    <p:sldId id="511" r:id="rId6"/>
    <p:sldId id="328" r:id="rId7"/>
    <p:sldId id="327" r:id="rId8"/>
    <p:sldId id="309" r:id="rId9"/>
    <p:sldId id="577" r:id="rId10"/>
    <p:sldId id="372" r:id="rId11"/>
    <p:sldId id="679" r:id="rId12"/>
    <p:sldId id="675" r:id="rId13"/>
    <p:sldId id="676" r:id="rId14"/>
    <p:sldId id="677" r:id="rId15"/>
    <p:sldId id="680" r:id="rId16"/>
    <p:sldId id="681" r:id="rId17"/>
    <p:sldId id="601" r:id="rId18"/>
    <p:sldId id="691" r:id="rId19"/>
    <p:sldId id="692" r:id="rId20"/>
    <p:sldId id="693" r:id="rId21"/>
    <p:sldId id="695" r:id="rId22"/>
    <p:sldId id="696" r:id="rId23"/>
    <p:sldId id="697" r:id="rId24"/>
    <p:sldId id="699" r:id="rId25"/>
    <p:sldId id="576" r:id="rId26"/>
  </p:sldIdLst>
  <p:sldSz cx="12190095" cy="6859270"/>
  <p:notesSz cx="6858000" cy="9144000"/>
  <p:custDataLst>
    <p:tags r:id="rId32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256" userDrawn="1">
          <p15:clr>
            <a:srgbClr val="A4A3A4"/>
          </p15:clr>
        </p15:guide>
        <p15:guide id="3" pos="65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朱 杰" initials="朱" lastIdx="5" clrIdx="0"/>
  <p:cmAuthor id="2" name="韩冬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1369B2"/>
    <a:srgbClr val="595959"/>
    <a:srgbClr val="EBAD13"/>
    <a:srgbClr val="FFFFFF"/>
    <a:srgbClr val="BBBBBB"/>
    <a:srgbClr val="1369B3"/>
    <a:srgbClr val="FAFAFA"/>
    <a:srgbClr val="F2F2F2"/>
    <a:srgbClr val="006B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68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32" y="144"/>
      </p:cViewPr>
      <p:guideLst>
        <p:guide orient="horz" pos="2173"/>
        <p:guide pos="256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9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0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007304" y="834057"/>
            <a:ext cx="104638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431315" y="390618"/>
            <a:ext cx="520428" cy="274702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2"/>
            <a:ext cx="10361851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2576195" y="3746500"/>
            <a:ext cx="728345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0" name="等腰三角形 39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flipH="1" flipV="1">
            <a:off x="-766394" y="-28491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flipH="1" flipV="1">
            <a:off x="1414174" y="635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>
            <a:off x="6086073" y="4299128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437345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 userDrawn="1"/>
        </p:nvSpPr>
        <p:spPr>
          <a:xfrm>
            <a:off x="10011958" y="3437345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2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5.jpeg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6.jpeg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.jpeg"/><Relationship Id="rId1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9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.jpe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1536700" y="2565400"/>
            <a:ext cx="101193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项目三  </a:t>
            </a:r>
            <a:r>
              <a:rPr 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HTML5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构建</a:t>
            </a:r>
            <a:r>
              <a:rPr lang="en-US" altLang="zh-CN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Web App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登录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页面</a:t>
            </a:r>
            <a:endParaRPr lang="zh-CN" altLang="en-US" sz="4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726940" y="3862070"/>
            <a:ext cx="599313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《HTML5+CSS3+Ajax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前端项目化开发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图片 10" descr="截屏2023-08-31 下午8.57.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3862705" y="4869815"/>
            <a:ext cx="4200525" cy="877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815965" y="2493412"/>
            <a:ext cx="4983480" cy="289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表单是连接用户与数据库的桥梁 , 保证数据的正确性是表单设计的基本要求 。本次任 务使用 HTML5 表单新功能完成网页表单数据的自动验证。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4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345" y="2115185"/>
            <a:ext cx="11042015" cy="566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）电子邮件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：电子邮件 :&lt;input type="email" name="inp3"&gt;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）网址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：请输入 URL:&lt;input type="url" name="inp4"&gt;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）数值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购买 :&lt;input type="number" max="100" min="0" step="2" value="10"&gt;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）日期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出生日期 :&lt;input id="date" type="date" value="2020-01-01"&gt;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）搜索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3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&lt;input type="search" id="mySearch" name="q"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3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placeholder="请输入两个字母四个数字组合形式字符串进行搜索 " 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3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required size="30" pattern=" [A-z]{2}[0-9]{4}"&gt;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3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&lt;button&gt;百度一下&lt;/button&gt;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）颜色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：颜色 :&lt;input type="color"&gt;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表单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新功能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12" name="IM 31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63340" y="1125220"/>
            <a:ext cx="4589145" cy="5280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020" y="3014345"/>
            <a:ext cx="774827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使用表单新元素提升用户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体验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815964" y="3576722"/>
            <a:ext cx="5175785" cy="178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本次任务使用 HTML5 表单新元素制作表单 , 使开发者能够更方便地处理用户输入和 提升用户体验。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说明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345" y="2115185"/>
            <a:ext cx="11042015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）数据列表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选择项目 :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&lt;input type="text" id="test" list="example" autocomplete&gt;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&lt;datalist id="example"&gt;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&lt;option value="one"&gt;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&lt;option value="two"&gt;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&lt;option value="three"&gt;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&lt;option value="four"&gt;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&lt;/datalist&gt;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表单新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元素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345" y="2115185"/>
            <a:ext cx="11042015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）进度条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上传进度 :&lt;progress value="70" max="100"&gt;70%&lt;/progress&gt;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）结果输出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2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求和计算 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2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 form oninput = " result. value = parseInt ( a. value ) + parseInt (b. value)"&gt;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2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&lt;input type="range" name="a" value="10" /&gt; +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2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&lt;input type="number" name="b" value="10" /&gt; =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2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&lt;output name="result"&gt;&lt;/output&gt;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2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&lt;/form&gt;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表单新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元素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34" name="IM 33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03625" y="979170"/>
            <a:ext cx="3643630" cy="5699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020" y="3014345"/>
            <a:ext cx="774827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使用表单验证对象实现数据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约束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815964" y="3576722"/>
            <a:ext cx="5175785" cy="2336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本次任务使用 HTML5 表单验证对象自定义验证规则 ,  约束用户输入数据并提供反馈 提示 , 减少服务器端验证的负担。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说明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15308" y="57275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教学导航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270670" y="1917626"/>
            <a:ext cx="10297143" cy="688075"/>
            <a:chOff x="978872" y="1800500"/>
            <a:chExt cx="5471124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5471124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了解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表单的功能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，能够创建表单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页面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270670" y="2787908"/>
            <a:ext cx="10297144" cy="685959"/>
            <a:chOff x="978872" y="2570437"/>
            <a:chExt cx="5437064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熟悉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HTML5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表单相关元素及属性，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能够运用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HTML5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表单元素构建登录、注册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页面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70670" y="3656074"/>
            <a:ext cx="10441159" cy="688077"/>
            <a:chOff x="978872" y="3338787"/>
            <a:chExt cx="5437064" cy="515938"/>
          </a:xfrm>
        </p:grpSpPr>
        <p:sp>
          <p:nvSpPr>
            <p:cNvPr id="87" name="Pentagon 6"/>
            <p:cNvSpPr/>
            <p:nvPr/>
          </p:nvSpPr>
          <p:spPr bwMode="auto">
            <a:xfrm>
              <a:off x="978872" y="3338787"/>
              <a:ext cx="5437064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HTML5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表单验证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，能够独立完成登录注册页面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功能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8" name="MH_Others_1"/>
            <p:cNvSpPr/>
            <p:nvPr/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345" y="2115185"/>
            <a:ext cx="11042015" cy="335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）valueMissing: 确保表单控件中的必填项不为空。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typeMismatch : 保证控件值与预期类型相匹配。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patternMismatch : 根据表单控件上设置的正则表达式规则验证是否匹配。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tooLong: 避免输入值包含过多字符。 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rangeUnderflow:  限制数值型控件的最小值。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rangeOverflow:  限制数值型控件的最大值。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stepMismatch :  确保输入值符合 min 、max 以及 step 设置。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ValidityState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对象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72" name="IM 37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74565" y="897890"/>
            <a:ext cx="3488055" cy="5742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buNone/>
            </a:pP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本章小结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圆角矩形 26"/>
          <p:cNvSpPr/>
          <p:nvPr/>
        </p:nvSpPr>
        <p:spPr>
          <a:xfrm>
            <a:off x="1198880" y="2170424"/>
            <a:ext cx="9794240" cy="277153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" name="TextBox 38"/>
          <p:cNvSpPr txBox="1"/>
          <p:nvPr/>
        </p:nvSpPr>
        <p:spPr>
          <a:xfrm>
            <a:off x="1595500" y="2789636"/>
            <a:ext cx="9001000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本章首先介绍了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HTML5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表单新元素、新功能、新属性和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Valid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ityState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对象，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并体验了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表单的简单使用。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2023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3905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5787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7669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71292" y="572758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项目描述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1009650" y="1714500"/>
            <a:ext cx="51657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读者对“ 表单 ”可能比较陌生 , 其实它们的应用范围非常广泛 , 不仅用于收集信息和 反馈意见 , 还可用于资料检索 、网上购物等多种交互场景 。本项目使用 HTML5 表单标签 构建“ 用户注册 ”界面 , 如图 3- 1 所示。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0" name="IM 22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87210" y="1629410"/>
            <a:ext cx="3492500" cy="4671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37863" y="572758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19265" y="1933199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9265" y="2853597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19265" y="3784175"/>
            <a:ext cx="1192190" cy="614525"/>
            <a:chOff x="2215144" y="3084852"/>
            <a:chExt cx="1244730" cy="844793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125750"/>
              <a:ext cx="1066799" cy="80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4817" y="1911020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使用表单新属性制作多功能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表单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24817" y="2836771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0998" y="1730368"/>
              <a:ext cx="3261308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使用表单新功能实现数据自动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验证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24817" y="3762522"/>
            <a:ext cx="5142331" cy="613062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841197" y="2424395"/>
              <a:ext cx="2827146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使用表单新元素提升用户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体验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31000" y="4628725"/>
            <a:ext cx="1192190" cy="613315"/>
            <a:chOff x="2215144" y="3084852"/>
            <a:chExt cx="1244730" cy="843130"/>
          </a:xfrm>
        </p:grpSpPr>
        <p:sp>
          <p:nvSpPr>
            <p:cNvPr id="3" name="平行四边形 2"/>
            <p:cNvSpPr/>
            <p:nvPr>
              <p:custDataLst>
                <p:tags r:id="rId1"/>
              </p:custDataLst>
            </p:nvPr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11"/>
            <p:cNvSpPr txBox="1"/>
            <p:nvPr>
              <p:custDataLst>
                <p:tags r:id="rId2"/>
              </p:custDataLst>
            </p:nvPr>
          </p:nvSpPr>
          <p:spPr>
            <a:xfrm>
              <a:off x="2393075" y="3125750"/>
              <a:ext cx="1066799" cy="802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36552" y="4607072"/>
            <a:ext cx="5142331" cy="613062"/>
            <a:chOff x="4315150" y="2341731"/>
            <a:chExt cx="3857250" cy="540057"/>
          </a:xfrm>
        </p:grpSpPr>
        <p:sp>
          <p:nvSpPr>
            <p:cNvPr id="6" name="矩形 5"/>
            <p:cNvSpPr/>
            <p:nvPr>
              <p:custDataLst>
                <p:tags r:id="rId3"/>
              </p:custDataLst>
            </p:nvPr>
          </p:nvSpPr>
          <p:spPr>
            <a:xfrm>
              <a:off x="4841197" y="2424395"/>
              <a:ext cx="2827146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使用表单验证对象实现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数据约束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平行四边形 6"/>
            <p:cNvSpPr/>
            <p:nvPr>
              <p:custDataLst>
                <p:tags r:id="rId4"/>
              </p:custDataLst>
            </p:nvPr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使用表单新属性制作多功能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表单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任务一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815965" y="2493412"/>
            <a:ext cx="4983480" cy="289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表单是网页中负责数据采集的主要元素 , 保证用户输入信息的有效性 , 是表单设计的 基本任务 。本次任务使用 HTML5 表单新增属性完成网页多功能表单的制作。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4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638" y="2115278"/>
            <a:ext cx="1044116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）占位符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 placeholder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）自动聚焦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- 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autofocus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）必填属性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- required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）自动完成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- autocomplete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HTML5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新增属性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52" name="IM 25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35095" y="1125220"/>
            <a:ext cx="4048760" cy="5170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020" y="3014345"/>
            <a:ext cx="774827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使用表单新功能实现数据自动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验证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YTFjNDkzZTQ5ODFlZDZmODkzM2I1YzBiZTQ0MDE2YT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ud0ofpxa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2107</Words>
  <Application>WPS 演示</Application>
  <PresentationFormat>自定义</PresentationFormat>
  <Paragraphs>171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思源黑体 CN Medium</vt:lpstr>
      <vt:lpstr>黑体</vt:lpstr>
      <vt:lpstr>字魂58号-创中黑</vt:lpstr>
      <vt:lpstr>Source Han Sans K Bold</vt:lpstr>
      <vt:lpstr>Calibri</vt:lpstr>
      <vt:lpstr>Yu Gothic UI Semibold</vt:lpstr>
      <vt:lpstr>U.S. 101</vt:lpstr>
      <vt:lpstr>Segoe Print</vt:lpstr>
      <vt:lpstr>Roboto</vt:lpstr>
      <vt:lpstr>Times New Roman</vt:lpstr>
      <vt:lpstr>Open Sans Light</vt:lpstr>
      <vt:lpstr>字魂105号-简雅黑</vt:lpstr>
      <vt:lpstr>Arial Unicode MS</vt:lpstr>
      <vt:lpstr>webwppDefTheme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张莹</cp:lastModifiedBy>
  <cp:revision>1750</cp:revision>
  <dcterms:created xsi:type="dcterms:W3CDTF">2023-08-31T12:58:00Z</dcterms:created>
  <dcterms:modified xsi:type="dcterms:W3CDTF">2024-03-25T10:08:34Z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2AAD6BC38DE78DAE7D8EF06463303385</vt:lpwstr>
  </property>
</Properties>
</file>