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25"/>
  </p:handoutMasterIdLst>
  <p:sldIdLst>
    <p:sldId id="325" r:id="rId4"/>
    <p:sldId id="511" r:id="rId6"/>
    <p:sldId id="328" r:id="rId7"/>
    <p:sldId id="327" r:id="rId8"/>
    <p:sldId id="309" r:id="rId9"/>
    <p:sldId id="577" r:id="rId10"/>
    <p:sldId id="372" r:id="rId11"/>
    <p:sldId id="409" r:id="rId12"/>
    <p:sldId id="679" r:id="rId13"/>
    <p:sldId id="675" r:id="rId14"/>
    <p:sldId id="676" r:id="rId15"/>
    <p:sldId id="677" r:id="rId16"/>
    <p:sldId id="680" r:id="rId17"/>
    <p:sldId id="681" r:id="rId18"/>
    <p:sldId id="601" r:id="rId19"/>
    <p:sldId id="690" r:id="rId20"/>
    <p:sldId id="691" r:id="rId21"/>
    <p:sldId id="692" r:id="rId22"/>
    <p:sldId id="693" r:id="rId23"/>
    <p:sldId id="576" r:id="rId24"/>
  </p:sldIdLst>
  <p:sldSz cx="12190095" cy="6859270"/>
  <p:notesSz cx="6858000" cy="9144000"/>
  <p:custDataLst>
    <p:tags r:id="rId30"/>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256" userDrawn="1">
          <p15:clr>
            <a:srgbClr val="A4A3A4"/>
          </p15:clr>
        </p15:guide>
        <p15:guide id="3" pos="65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朱 杰" initials="朱" lastIdx="5" clrIdx="0"/>
  <p:cmAuthor id="2" name="韩冬"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1369B2"/>
    <a:srgbClr val="595959"/>
    <a:srgbClr val="EBAD13"/>
    <a:srgbClr val="FFFFFF"/>
    <a:srgbClr val="BBBBBB"/>
    <a:srgbClr val="1369B3"/>
    <a:srgbClr val="FAFAFA"/>
    <a:srgbClr val="F2F2F2"/>
    <a:srgbClr val="006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8" autoAdjust="0"/>
    <p:restoredTop sz="94660" autoAdjust="0"/>
  </p:normalViewPr>
  <p:slideViewPr>
    <p:cSldViewPr showGuides="1">
      <p:cViewPr varScale="1">
        <p:scale>
          <a:sx n="108" d="100"/>
          <a:sy n="108" d="100"/>
        </p:scale>
        <p:origin x="132" y="144"/>
      </p:cViewPr>
      <p:guideLst>
        <p:guide orient="horz" pos="2208"/>
        <p:guide pos="256"/>
        <p:guide pos="6561"/>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943"/>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6.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endParaRPr lang="zh-CN" altLang="en-US" dirty="0"/>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2576195" y="3746500"/>
            <a:ext cx="728345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endParaRPr lang="zh-CN" altLang="en-US"/>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endParaRPr lang="zh-CN" altLang="en-US"/>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sym typeface="+mn-ea"/>
            </a:endParaRP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endParaRPr lang="zh-CN" altLang="en-US"/>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4" Type="http://schemas.openxmlformats.org/officeDocument/2006/relationships/theme" Target="../theme/theme2.xml"/><Relationship Id="rId13" Type="http://schemas.openxmlformats.org/officeDocument/2006/relationships/slideLayout" Target="../slideLayouts/slideLayout21.xml"/><Relationship Id="rId12" Type="http://schemas.openxmlformats.org/officeDocument/2006/relationships/slideLayout" Target="../slideLayouts/slideLayout20.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5.jpeg"/><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5.jpeg"/><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9.xml"/><Relationship Id="rId2" Type="http://schemas.openxmlformats.org/officeDocument/2006/relationships/image" Target="../media/image2.jpe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4.jpeg"/><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文本框 18"/>
          <p:cNvSpPr txBox="1"/>
          <p:nvPr/>
        </p:nvSpPr>
        <p:spPr>
          <a:xfrm>
            <a:off x="1897514" y="2565698"/>
            <a:ext cx="9351406" cy="768350"/>
          </a:xfrm>
          <a:prstGeom prst="rect">
            <a:avLst/>
          </a:prstGeom>
          <a:noFill/>
        </p:spPr>
        <p:txBody>
          <a:bodyPr wrap="square" rtlCol="0">
            <a:spAutoFit/>
          </a:bodyPr>
          <a:lstStyle/>
          <a:p>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项目二  </a:t>
            </a:r>
            <a:r>
              <a:rPr 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HTML5</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构建</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Web App</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首页</a:t>
            </a:r>
            <a:endPar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6" name="Rectangle 4"/>
          <p:cNvSpPr txBox="1">
            <a:spLocks noChangeArrowheads="1"/>
          </p:cNvSpPr>
          <p:nvPr/>
        </p:nvSpPr>
        <p:spPr>
          <a:xfrm>
            <a:off x="4726940" y="3862070"/>
            <a:ext cx="599313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《HTML5+CSS3+Ajax</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前端项目化开发</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1" name="图片 10" descr="截屏2023-08-31 下午8.57.36"/>
          <p:cNvPicPr>
            <a:picLocks noChangeAspect="1"/>
          </p:cNvPicPr>
          <p:nvPr/>
        </p:nvPicPr>
        <p:blipFill>
          <a:blip r:embed="rId1"/>
          <a:stretch>
            <a:fillRect/>
          </a:stretch>
        </p:blipFill>
        <p:spPr>
          <a:xfrm rot="10800000">
            <a:off x="3862705" y="4869815"/>
            <a:ext cx="4200525" cy="877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74827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CSS</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选择器识别网页特定</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元素</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二</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815965" y="2493412"/>
            <a:ext cx="4983480" cy="233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CSS 能够针对网页元素进行像素级排版控制 。本次任务使用 CSS 选择器识别博客页 面中特 定元素并添加样式。</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1</a:t>
            </a:r>
            <a:r>
              <a:rPr lang="zh-CN" sz="2000" dirty="0">
                <a:solidFill>
                  <a:srgbClr val="595959"/>
                </a:solidFill>
                <a:latin typeface="微软雅黑" panose="020B0503020204020204" pitchFamily="34" charset="-122"/>
                <a:ea typeface="微软雅黑" panose="020B0503020204020204" pitchFamily="34" charset="-122"/>
              </a:rPr>
              <a:t>）类型选择器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2</a:t>
            </a:r>
            <a:r>
              <a:rPr lang="zh-CN" sz="2000" dirty="0">
                <a:solidFill>
                  <a:srgbClr val="595959"/>
                </a:solidFill>
                <a:latin typeface="微软雅黑" panose="020B0503020204020204" pitchFamily="34" charset="-122"/>
                <a:ea typeface="微软雅黑" panose="020B0503020204020204" pitchFamily="34" charset="-122"/>
                <a:sym typeface="+mn-ea"/>
              </a:rPr>
              <a:t>）类选择器</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3</a:t>
            </a: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ID</a:t>
            </a:r>
            <a:r>
              <a:rPr lang="zh-CN" altLang="en-US" sz="2000" dirty="0">
                <a:solidFill>
                  <a:srgbClr val="595959"/>
                </a:solidFill>
                <a:latin typeface="微软雅黑" panose="020B0503020204020204" pitchFamily="34" charset="-122"/>
                <a:ea typeface="微软雅黑" panose="020B0503020204020204" pitchFamily="34" charset="-122"/>
                <a:sym typeface="+mn-ea"/>
              </a:rPr>
              <a:t>选择器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4</a:t>
            </a:r>
            <a:r>
              <a:rPr lang="zh-CN" sz="2000" dirty="0">
                <a:solidFill>
                  <a:srgbClr val="595959"/>
                </a:solidFill>
                <a:latin typeface="微软雅黑" panose="020B0503020204020204" pitchFamily="34" charset="-122"/>
                <a:ea typeface="微软雅黑" panose="020B0503020204020204" pitchFamily="34" charset="-122"/>
                <a:sym typeface="+mn-ea"/>
              </a:rPr>
              <a:t>）通用选择器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5</a:t>
            </a:r>
            <a:r>
              <a:rPr lang="zh-CN" sz="2000" dirty="0">
                <a:solidFill>
                  <a:srgbClr val="595959"/>
                </a:solidFill>
                <a:latin typeface="微软雅黑" panose="020B0503020204020204" pitchFamily="34" charset="-122"/>
                <a:ea typeface="微软雅黑" panose="020B0503020204020204" pitchFamily="34" charset="-122"/>
                <a:sym typeface="+mn-ea"/>
              </a:rPr>
              <a:t>）</a:t>
            </a:r>
            <a:r>
              <a:rPr lang="zh-CN" sz="2000" dirty="0">
                <a:solidFill>
                  <a:srgbClr val="595959"/>
                </a:solidFill>
                <a:latin typeface="微软雅黑" panose="020B0503020204020204" pitchFamily="34" charset="-122"/>
                <a:ea typeface="微软雅黑" panose="020B0503020204020204" pitchFamily="34" charset="-122"/>
                <a:sym typeface="+mn-ea"/>
              </a:rPr>
              <a:t>后代选择器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的</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选择器</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76" name="IM 176"/>
          <p:cNvPicPr/>
          <p:nvPr>
            <p:custDataLst>
              <p:tags r:id="rId1"/>
            </p:custDataLst>
          </p:nvPr>
        </p:nvPicPr>
        <p:blipFill>
          <a:blip r:embed="rId2"/>
          <a:stretch>
            <a:fillRect/>
          </a:stretch>
        </p:blipFill>
        <p:spPr>
          <a:xfrm>
            <a:off x="1636395" y="1367790"/>
            <a:ext cx="6798310" cy="48507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74827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使用浮动与定位解决网页图文</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排版</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三</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815964" y="3576722"/>
            <a:ext cx="5175785" cy="233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文字与图片是构成网页的两个非常重要的元素 , 本次任务使用浮动与定位解决博客页 面排版问题 , 使图片 、文字泾渭分明 , 简约清晰。</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rPr>
              <a:t>说明</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CSS 浮动是网页设计中一种元素定位方式 ,  常用于实现多列布局 、文字环绕图片等页 面效果 。通过设置元素的 float 属性来实现脱离文档流  ( 对后续元素位置产生影响)  并按 照出现先后顺序向左或向右排列  ( 不重叠)  浮动 ,  直至父元素边框 。当元素设置浮动属性 后其尺寸会根据内容自动调整。</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语法 :  选择器  { float:  none |  left |  right |  inherit;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其中</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•none: 默认值 , 元素不浮动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•left: 元素向左浮动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•right: 元素向右浮动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•inherit: 继承父元素 float 属性的值。</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浮动</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CSS 定位是指按照给定的定位模式和偏移属性将元素固定在某个具体位置的一种布局 技术 。常常借助于 position 属性来实现。</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语法 : 选择器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position: 定位模式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偏移属性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定位</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其中定位模式包括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•static: 默认值 , 静态定位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•relative: 相对定位 , 参考点为元素自身原始位置;</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•absolute: 绝对定位 , 参考点为拥有 position 属性的距离最近的祖先元素 ; •fixed :  固定定位 , 参考点为浏览器窗口;</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偏移属性则有如下选择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•top: 顶部偏移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•bottom: 底部偏移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•left: 左侧偏移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•right: 右侧偏移。</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定位</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2" name="IM 176"/>
          <p:cNvPicPr/>
          <p:nvPr>
            <p:custDataLst>
              <p:tags r:id="rId1"/>
            </p:custDataLst>
          </p:nvPr>
        </p:nvPicPr>
        <p:blipFill>
          <a:blip r:embed="rId2"/>
          <a:stretch>
            <a:fillRect/>
          </a:stretch>
        </p:blipFill>
        <p:spPr>
          <a:xfrm>
            <a:off x="1826260" y="1125220"/>
            <a:ext cx="6797040" cy="50215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教学导航</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270670" y="1917626"/>
            <a:ext cx="10297143" cy="688075"/>
            <a:chOff x="978872" y="1800500"/>
            <a:chExt cx="5471124" cy="515937"/>
          </a:xfrm>
        </p:grpSpPr>
        <p:sp>
          <p:nvSpPr>
            <p:cNvPr id="81" name="Pentagon 3"/>
            <p:cNvSpPr/>
            <p:nvPr/>
          </p:nvSpPr>
          <p:spPr bwMode="auto">
            <a:xfrm>
              <a:off x="978872" y="1800500"/>
              <a:ext cx="5471124"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熟悉</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HTML5</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新增的语义化标签</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，会通过查阅手册使用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标签</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270670" y="2787908"/>
            <a:ext cx="10297144" cy="685959"/>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不同选择器，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能够运用选择器完成样式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设置</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270670" y="3656074"/>
            <a:ext cx="10441159" cy="688077"/>
            <a:chOff x="978872" y="3338787"/>
            <a:chExt cx="5437064" cy="515938"/>
          </a:xfrm>
        </p:grpSpPr>
        <p:sp>
          <p:nvSpPr>
            <p:cNvPr id="87" name="Pentagon 6"/>
            <p:cNvSpPr/>
            <p:nvPr/>
          </p:nvSpPr>
          <p:spPr bwMode="auto">
            <a:xfrm>
              <a:off x="978872" y="3338787"/>
              <a:ext cx="5437064" cy="515938"/>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盒子模型概念</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，会使用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浮动和定位实现网页</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布局</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8" name="MH_Others_1"/>
            <p:cNvSpPr/>
            <p:nvPr/>
          </p:nvSpPr>
          <p:spPr bwMode="auto">
            <a:xfrm>
              <a:off x="985222"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圆角矩形 26"/>
          <p:cNvSpPr/>
          <p:nvPr/>
        </p:nvSpPr>
        <p:spPr>
          <a:xfrm>
            <a:off x="1198880" y="2170424"/>
            <a:ext cx="9794240" cy="2771538"/>
          </a:xfrm>
          <a:prstGeom prst="roundRect">
            <a:avLst>
              <a:gd name="adj" fmla="val 0"/>
            </a:avLst>
          </a:prstGeom>
          <a:noFill/>
          <a:ln w="3175">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5" name="TextBox 38"/>
          <p:cNvSpPr txBox="1"/>
          <p:nvPr/>
        </p:nvSpPr>
        <p:spPr>
          <a:xfrm>
            <a:off x="1595500" y="2789636"/>
            <a:ext cx="9001000" cy="923290"/>
          </a:xfrm>
          <a:prstGeom prst="rect">
            <a:avLst/>
          </a:prstGeom>
          <a:noFill/>
        </p:spPr>
        <p:txBody>
          <a:bodyPr wrap="square" lIns="0" tIns="0" rIns="0" bIns="0" rtlCol="0">
            <a:spAutoFit/>
          </a:body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本章首先介绍了</a:t>
            </a:r>
            <a:r>
              <a:rPr lang="en-US" altLang="zh-CN" sz="2000" dirty="0">
                <a:solidFill>
                  <a:srgbClr val="1369B2"/>
                </a:solidFill>
                <a:latin typeface="微软雅黑" panose="020B0503020204020204" pitchFamily="34" charset="-122"/>
                <a:ea typeface="微软雅黑" panose="020B0503020204020204" pitchFamily="34" charset="-122"/>
              </a:rPr>
              <a:t>HTML5</a:t>
            </a:r>
            <a:r>
              <a:rPr lang="zh-CN" altLang="en-US" sz="2000" dirty="0">
                <a:solidFill>
                  <a:srgbClr val="1369B2"/>
                </a:solidFill>
                <a:latin typeface="微软雅黑" panose="020B0503020204020204" pitchFamily="34" charset="-122"/>
                <a:ea typeface="微软雅黑" panose="020B0503020204020204" pitchFamily="34" charset="-122"/>
              </a:rPr>
              <a:t>新增语义标签</a:t>
            </a:r>
            <a:r>
              <a:rPr lang="zh-CN" altLang="en-US" sz="2000" dirty="0">
                <a:solidFill>
                  <a:srgbClr val="595959"/>
                </a:solidFill>
                <a:latin typeface="微软雅黑" panose="020B0503020204020204" pitchFamily="34" charset="-122"/>
                <a:ea typeface="微软雅黑" panose="020B0503020204020204" pitchFamily="34" charset="-122"/>
              </a:rPr>
              <a:t>，然后讲解了</a:t>
            </a:r>
            <a:r>
              <a:rPr lang="en-US" altLang="zh-CN" sz="2000" dirty="0">
                <a:solidFill>
                  <a:srgbClr val="1369B2"/>
                </a:solidFill>
                <a:latin typeface="微软雅黑" panose="020B0503020204020204" pitchFamily="34" charset="-122"/>
                <a:ea typeface="微软雅黑" panose="020B0503020204020204" pitchFamily="34" charset="-122"/>
              </a:rPr>
              <a:t>CSS3</a:t>
            </a:r>
            <a:r>
              <a:rPr lang="zh-CN" altLang="en-US" sz="2000" dirty="0">
                <a:solidFill>
                  <a:srgbClr val="1369B2"/>
                </a:solidFill>
                <a:latin typeface="微软雅黑" panose="020B0503020204020204" pitchFamily="34" charset="-122"/>
                <a:ea typeface="微软雅黑" panose="020B0503020204020204" pitchFamily="34" charset="-122"/>
              </a:rPr>
              <a:t>选择器</a:t>
            </a:r>
            <a:r>
              <a:rPr lang="zh-CN" altLang="en-US" sz="2000" dirty="0">
                <a:solidFill>
                  <a:srgbClr val="595959"/>
                </a:solidFill>
                <a:latin typeface="微软雅黑" panose="020B0503020204020204" pitchFamily="34" charset="-122"/>
                <a:ea typeface="微软雅黑" panose="020B0503020204020204" pitchFamily="34" charset="-122"/>
              </a:rPr>
              <a:t>，最后讲解了</a:t>
            </a:r>
            <a:r>
              <a:rPr lang="zh-CN" altLang="en-US" sz="2000" dirty="0">
                <a:solidFill>
                  <a:srgbClr val="1369B2"/>
                </a:solidFill>
                <a:latin typeface="微软雅黑" panose="020B0503020204020204" pitchFamily="34" charset="-122"/>
                <a:ea typeface="微软雅黑" panose="020B0503020204020204" pitchFamily="34" charset="-122"/>
              </a:rPr>
              <a:t>浮动与定位</a:t>
            </a:r>
            <a:r>
              <a:rPr lang="zh-CN" altLang="en-US" sz="2000" dirty="0">
                <a:solidFill>
                  <a:srgbClr val="595959"/>
                </a:solidFill>
                <a:latin typeface="微软雅黑" panose="020B0503020204020204" pitchFamily="34" charset="-122"/>
                <a:ea typeface="微软雅黑" panose="020B0503020204020204" pitchFamily="34" charset="-122"/>
              </a:rPr>
              <a:t>，并体验了</a:t>
            </a:r>
            <a:r>
              <a:rPr lang="zh-CN" altLang="en-US" sz="2000" dirty="0">
                <a:solidFill>
                  <a:srgbClr val="595959"/>
                </a:solidFill>
                <a:latin typeface="微软雅黑" panose="020B0503020204020204" pitchFamily="34" charset="-122"/>
                <a:ea typeface="微软雅黑" panose="020B0503020204020204" pitchFamily="34" charset="-122"/>
              </a:rPr>
              <a:t>样式的简单使用。</a:t>
            </a:r>
            <a:endParaRPr lang="zh-CN" altLang="zh-CN" sz="2000" dirty="0">
              <a:solidFill>
                <a:srgbClr val="595959"/>
              </a:solidFill>
              <a:latin typeface="微软雅黑" panose="020B0503020204020204" pitchFamily="34" charset="-122"/>
              <a:ea typeface="微软雅黑" panose="020B0503020204020204" pitchFamily="34" charset="-122"/>
            </a:endParaRPr>
          </a:p>
        </p:txBody>
      </p:sp>
      <p:sp>
        <p:nvSpPr>
          <p:cNvPr id="7" name="椭圆 6"/>
          <p:cNvSpPr/>
          <p:nvPr/>
        </p:nvSpPr>
        <p:spPr>
          <a:xfrm>
            <a:off x="442023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本</a:t>
            </a:r>
            <a:endParaRPr lang="zh-CN" altLang="en-US" sz="2800" b="1" dirty="0">
              <a:latin typeface="微软雅黑" panose="020B0503020204020204" pitchFamily="34" charset="-122"/>
              <a:ea typeface="微软雅黑" panose="020B0503020204020204" pitchFamily="34" charset="-122"/>
            </a:endParaRPr>
          </a:p>
        </p:txBody>
      </p:sp>
      <p:sp>
        <p:nvSpPr>
          <p:cNvPr id="8" name="椭圆 7"/>
          <p:cNvSpPr/>
          <p:nvPr/>
        </p:nvSpPr>
        <p:spPr>
          <a:xfrm>
            <a:off x="513905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章</a:t>
            </a:r>
            <a:endParaRPr lang="zh-CN" altLang="en-US" sz="2800" b="1" dirty="0">
              <a:latin typeface="微软雅黑" panose="020B0503020204020204" pitchFamily="34" charset="-122"/>
              <a:ea typeface="微软雅黑" panose="020B0503020204020204" pitchFamily="34" charset="-122"/>
              <a:sym typeface="+mn-ea"/>
            </a:endParaRPr>
          </a:p>
        </p:txBody>
      </p:sp>
      <p:sp>
        <p:nvSpPr>
          <p:cNvPr id="9" name="椭圆 8"/>
          <p:cNvSpPr/>
          <p:nvPr/>
        </p:nvSpPr>
        <p:spPr>
          <a:xfrm>
            <a:off x="585787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小</a:t>
            </a:r>
            <a:endParaRPr lang="zh-CN" altLang="en-US" sz="2800" b="1" dirty="0">
              <a:latin typeface="微软雅黑" panose="020B0503020204020204" pitchFamily="34" charset="-122"/>
              <a:ea typeface="微软雅黑" panose="020B0503020204020204" pitchFamily="34" charset="-122"/>
              <a:sym typeface="+mn-ea"/>
            </a:endParaRPr>
          </a:p>
        </p:txBody>
      </p:sp>
      <p:sp>
        <p:nvSpPr>
          <p:cNvPr id="10" name="椭圆 9"/>
          <p:cNvSpPr/>
          <p:nvPr/>
        </p:nvSpPr>
        <p:spPr>
          <a:xfrm>
            <a:off x="657669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结</a:t>
            </a:r>
            <a:endParaRPr lang="zh-CN" altLang="en-US"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项目描述</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009650" y="1714500"/>
            <a:ext cx="451866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a:latin typeface="微软雅黑" panose="020B0503020204020204" pitchFamily="34" charset="-122"/>
                <a:ea typeface="微软雅黑" panose="020B0503020204020204" pitchFamily="34" charset="-122"/>
              </a:rPr>
              <a:t>个人博客 Web App 的首页如图 2-1 所示。 此页面结构比较典型, 自上而下分布着 3 个大的板块, 分别是顶部页眉、 页面内容展示区域和底部的页脚区块。 而页面内容展示区域又分为文章内容和右侧导航两部分。</a:t>
            </a:r>
            <a:endParaRPr sz="2000" dirty="0">
              <a:latin typeface="微软雅黑" panose="020B0503020204020204" pitchFamily="34" charset="-122"/>
              <a:ea typeface="微软雅黑" panose="020B0503020204020204" pitchFamily="34" charset="-122"/>
            </a:endParaRPr>
          </a:p>
        </p:txBody>
      </p:sp>
      <p:pic>
        <p:nvPicPr>
          <p:cNvPr id="102" name="IM 102"/>
          <p:cNvPicPr/>
          <p:nvPr>
            <p:custDataLst>
              <p:tags r:id="rId1"/>
            </p:custDataLst>
          </p:nvPr>
        </p:nvPicPr>
        <p:blipFill>
          <a:blip r:embed="rId2"/>
          <a:stretch>
            <a:fillRect/>
          </a:stretch>
        </p:blipFill>
        <p:spPr>
          <a:xfrm>
            <a:off x="5663247" y="1989138"/>
            <a:ext cx="4472940" cy="33407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1933199"/>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19265" y="28535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19265" y="3784175"/>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024817" y="1911020"/>
            <a:ext cx="5142331" cy="613062"/>
            <a:chOff x="4315150" y="953426"/>
            <a:chExt cx="3857250" cy="540057"/>
          </a:xfrm>
        </p:grpSpPr>
        <p:sp>
          <p:nvSpPr>
            <p:cNvPr id="61" name="矩形 60"/>
            <p:cNvSpPr/>
            <p:nvPr/>
          </p:nvSpPr>
          <p:spPr>
            <a:xfrm>
              <a:off x="4840998" y="1036215"/>
              <a:ext cx="3331326" cy="331154"/>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HTML5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新增标签构建多功能</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网页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24817" y="2836771"/>
            <a:ext cx="5142331" cy="613062"/>
            <a:chOff x="4315150" y="1647579"/>
            <a:chExt cx="3857250" cy="540057"/>
          </a:xfrm>
        </p:grpSpPr>
        <p:sp>
          <p:nvSpPr>
            <p:cNvPr id="64" name="矩形 63"/>
            <p:cNvSpPr/>
            <p:nvPr/>
          </p:nvSpPr>
          <p:spPr>
            <a:xfrm>
              <a:off x="4840998" y="1730368"/>
              <a:ext cx="3261308"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选择器识别网页特定</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元素</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024817" y="3762522"/>
            <a:ext cx="5142331" cy="613062"/>
            <a:chOff x="4315150" y="2341731"/>
            <a:chExt cx="3857250" cy="540057"/>
          </a:xfrm>
        </p:grpSpPr>
        <p:sp>
          <p:nvSpPr>
            <p:cNvPr id="67" name="矩形 66"/>
            <p:cNvSpPr/>
            <p:nvPr/>
          </p:nvSpPr>
          <p:spPr>
            <a:xfrm>
              <a:off x="4840998" y="2424520"/>
              <a:ext cx="3184145"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使用浮动与定位设计网页图文</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排版</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8162925"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HTML5</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新增标签构建多功能</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页面</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任务一</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815965" y="2493412"/>
            <a:ext cx="498348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本次任务使用 HTML5 新增标签构建结构与内容更加清晰的网页 , 优化搜索引擎 ,  提升网页的可读性 、可访问性和互动性 , 使网页具备更多的功能和交互效果。</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566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1</a:t>
            </a:r>
            <a:r>
              <a:rPr lang="zh-CN" sz="2000" dirty="0">
                <a:solidFill>
                  <a:srgbClr val="595959"/>
                </a:solidFill>
                <a:latin typeface="微软雅黑" panose="020B0503020204020204" pitchFamily="34" charset="-122"/>
                <a:ea typeface="微软雅黑" panose="020B0503020204020204" pitchFamily="34" charset="-122"/>
              </a:rPr>
              <a:t>）语义化标签</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2</a:t>
            </a:r>
            <a:r>
              <a:rPr lang="zh-CN" sz="2000" dirty="0">
                <a:solidFill>
                  <a:srgbClr val="595959"/>
                </a:solidFill>
                <a:latin typeface="微软雅黑" panose="020B0503020204020204" pitchFamily="34" charset="-122"/>
                <a:ea typeface="微软雅黑" panose="020B0503020204020204" pitchFamily="34" charset="-122"/>
                <a:sym typeface="+mn-ea"/>
              </a:rPr>
              <a:t>）</a:t>
            </a:r>
            <a:r>
              <a:rPr lang="zh-CN" altLang="en-US" sz="2000" dirty="0">
                <a:solidFill>
                  <a:srgbClr val="595959"/>
                </a:solidFill>
                <a:latin typeface="微软雅黑" panose="020B0503020204020204" pitchFamily="34" charset="-122"/>
                <a:ea typeface="微软雅黑" panose="020B0503020204020204" pitchFamily="34" charset="-122"/>
                <a:sym typeface="+mn-ea"/>
              </a:rPr>
              <a:t>多媒体交互标签</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3</a:t>
            </a: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Web</a:t>
            </a:r>
            <a:r>
              <a:rPr lang="zh-CN" altLang="en-US" sz="2000" dirty="0">
                <a:solidFill>
                  <a:srgbClr val="595959"/>
                </a:solidFill>
                <a:latin typeface="微软雅黑" panose="020B0503020204020204" pitchFamily="34" charset="-122"/>
                <a:ea typeface="微软雅黑" panose="020B0503020204020204" pitchFamily="34" charset="-122"/>
                <a:sym typeface="+mn-ea"/>
              </a:rPr>
              <a:t>应用标签</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4</a:t>
            </a:r>
            <a:r>
              <a:rPr lang="zh-CN" sz="2000" dirty="0">
                <a:solidFill>
                  <a:srgbClr val="595959"/>
                </a:solidFill>
                <a:latin typeface="微软雅黑" panose="020B0503020204020204" pitchFamily="34" charset="-122"/>
                <a:ea typeface="微软雅黑" panose="020B0503020204020204" pitchFamily="34" charset="-122"/>
                <a:sym typeface="+mn-ea"/>
              </a:rPr>
              <a:t>）注释标签</a:t>
            </a:r>
            <a:endParaRPr 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5</a:t>
            </a:r>
            <a:r>
              <a:rPr lang="zh-CN" sz="2000" dirty="0">
                <a:solidFill>
                  <a:srgbClr val="595959"/>
                </a:solidFill>
                <a:latin typeface="微软雅黑" panose="020B0503020204020204" pitchFamily="34" charset="-122"/>
                <a:ea typeface="微软雅黑" panose="020B0503020204020204" pitchFamily="34" charset="-122"/>
                <a:sym typeface="+mn-ea"/>
              </a:rPr>
              <a:t>）其他标签</a:t>
            </a:r>
            <a:endParaRPr 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6</a:t>
            </a:r>
            <a:r>
              <a:rPr lang="zh-CN" sz="2000" dirty="0">
                <a:solidFill>
                  <a:srgbClr val="595959"/>
                </a:solidFill>
                <a:latin typeface="微软雅黑" panose="020B0503020204020204" pitchFamily="34" charset="-122"/>
                <a:ea typeface="微软雅黑" panose="020B0503020204020204" pitchFamily="34" charset="-122"/>
                <a:sym typeface="+mn-ea"/>
              </a:rPr>
              <a:t>）删除的</a:t>
            </a:r>
            <a:r>
              <a:rPr lang="en-US" altLang="zh-CN" sz="2000" dirty="0">
                <a:solidFill>
                  <a:srgbClr val="595959"/>
                </a:solidFill>
                <a:latin typeface="微软雅黑" panose="020B0503020204020204" pitchFamily="34" charset="-122"/>
                <a:ea typeface="微软雅黑" panose="020B0503020204020204" pitchFamily="34" charset="-122"/>
                <a:sym typeface="+mn-ea"/>
              </a:rPr>
              <a:t>HTML</a:t>
            </a:r>
            <a:r>
              <a:rPr lang="zh-CN" altLang="en-US" sz="2000" dirty="0">
                <a:solidFill>
                  <a:srgbClr val="595959"/>
                </a:solidFill>
                <a:latin typeface="微软雅黑" panose="020B0503020204020204" pitchFamily="34" charset="-122"/>
                <a:ea typeface="微软雅黑" panose="020B0503020204020204" pitchFamily="34" charset="-122"/>
                <a:sym typeface="+mn-ea"/>
              </a:rPr>
              <a:t>标签</a:t>
            </a: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7</a:t>
            </a:r>
            <a:r>
              <a:rPr lang="zh-CN" sz="2000" dirty="0">
                <a:solidFill>
                  <a:srgbClr val="595959"/>
                </a:solidFill>
                <a:latin typeface="微软雅黑" panose="020B0503020204020204" pitchFamily="34" charset="-122"/>
                <a:ea typeface="微软雅黑" panose="020B0503020204020204" pitchFamily="34" charset="-122"/>
                <a:sym typeface="+mn-ea"/>
              </a:rPr>
              <a:t>）重新定义的</a:t>
            </a:r>
            <a:r>
              <a:rPr lang="en-US" altLang="zh-CN" sz="2000" dirty="0">
                <a:solidFill>
                  <a:srgbClr val="595959"/>
                </a:solidFill>
                <a:latin typeface="微软雅黑" panose="020B0503020204020204" pitchFamily="34" charset="-122"/>
                <a:ea typeface="微软雅黑" panose="020B0503020204020204" pitchFamily="34" charset="-122"/>
                <a:sym typeface="+mn-ea"/>
              </a:rPr>
              <a:t>HTML</a:t>
            </a:r>
            <a:r>
              <a:rPr lang="zh-CN" altLang="en-US" sz="2000" dirty="0">
                <a:solidFill>
                  <a:srgbClr val="595959"/>
                </a:solidFill>
                <a:latin typeface="微软雅黑" panose="020B0503020204020204" pitchFamily="34" charset="-122"/>
                <a:ea typeface="微软雅黑" panose="020B0503020204020204" pitchFamily="34" charset="-122"/>
                <a:sym typeface="+mn-ea"/>
              </a:rPr>
              <a:t>标签</a:t>
            </a:r>
            <a:endParaRPr lang="zh-CN" altLang="en-US"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HTML5</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标签</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6"/>
          <p:cNvSpPr txBox="1"/>
          <p:nvPr/>
        </p:nvSpPr>
        <p:spPr>
          <a:xfrm>
            <a:off x="1168672" y="1096566"/>
            <a:ext cx="3558381"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HTML5</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语法</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变化</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custDataLst>
              <p:tags r:id="rId1"/>
            </p:custDataLst>
          </p:nvPr>
        </p:nvSpPr>
        <p:spPr bwMode="auto">
          <a:xfrm>
            <a:off x="982638" y="1684748"/>
            <a:ext cx="1044116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1</a:t>
            </a:r>
            <a:r>
              <a:rPr lang="zh-CN" sz="2000" dirty="0">
                <a:solidFill>
                  <a:srgbClr val="595959"/>
                </a:solidFill>
                <a:latin typeface="微软雅黑" panose="020B0503020204020204" pitchFamily="34" charset="-122"/>
                <a:ea typeface="微软雅黑" panose="020B0503020204020204" pitchFamily="34" charset="-122"/>
              </a:rPr>
              <a:t>）标签标记的省略</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2</a:t>
            </a:r>
            <a:r>
              <a:rPr lang="zh-CN" sz="2000" dirty="0">
                <a:solidFill>
                  <a:srgbClr val="595959"/>
                </a:solidFill>
                <a:latin typeface="微软雅黑" panose="020B0503020204020204" pitchFamily="34" charset="-122"/>
                <a:ea typeface="微软雅黑" panose="020B0503020204020204" pitchFamily="34" charset="-122"/>
                <a:sym typeface="+mn-ea"/>
              </a:rPr>
              <a:t>）</a:t>
            </a:r>
            <a:r>
              <a:rPr lang="zh-CN" altLang="en-US" sz="2000" dirty="0">
                <a:solidFill>
                  <a:srgbClr val="595959"/>
                </a:solidFill>
                <a:latin typeface="微软雅黑" panose="020B0503020204020204" pitchFamily="34" charset="-122"/>
                <a:ea typeface="微软雅黑" panose="020B0503020204020204" pitchFamily="34" charset="-122"/>
                <a:sym typeface="+mn-ea"/>
              </a:rPr>
              <a:t>具有布尔值的属性</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rgbClr val="595959"/>
                </a:solidFill>
                <a:latin typeface="微软雅黑" panose="020B0503020204020204" pitchFamily="34" charset="-122"/>
                <a:ea typeface="微软雅黑" panose="020B0503020204020204" pitchFamily="34" charset="-122"/>
                <a:sym typeface="+mn-ea"/>
              </a:rPr>
              <a:t>3</a:t>
            </a:r>
            <a:r>
              <a:rPr lang="zh-CN" sz="2000" dirty="0">
                <a:solidFill>
                  <a:srgbClr val="595959"/>
                </a:solidFill>
                <a:latin typeface="微软雅黑" panose="020B0503020204020204" pitchFamily="34" charset="-122"/>
                <a:ea typeface="微软雅黑" panose="020B0503020204020204" pitchFamily="34" charset="-122"/>
                <a:sym typeface="+mn-ea"/>
              </a:rPr>
              <a:t>）</a:t>
            </a:r>
            <a:r>
              <a:rPr lang="zh-CN" altLang="en-US" sz="2000" dirty="0">
                <a:solidFill>
                  <a:srgbClr val="595959"/>
                </a:solidFill>
                <a:latin typeface="微软雅黑" panose="020B0503020204020204" pitchFamily="34" charset="-122"/>
                <a:ea typeface="微软雅黑" panose="020B0503020204020204" pitchFamily="34" charset="-122"/>
                <a:sym typeface="+mn-ea"/>
              </a:rPr>
              <a:t>省略引号</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44" name="IM 144"/>
          <p:cNvPicPr/>
          <p:nvPr>
            <p:custDataLst>
              <p:tags r:id="rId1"/>
            </p:custDataLst>
          </p:nvPr>
        </p:nvPicPr>
        <p:blipFill>
          <a:blip r:embed="rId2"/>
          <a:stretch>
            <a:fillRect/>
          </a:stretch>
        </p:blipFill>
        <p:spPr>
          <a:xfrm>
            <a:off x="3143567" y="1196975"/>
            <a:ext cx="4679950" cy="4846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commondata" val="eyJoZGlkIjoiYTFjNDkzZTQ5ODFlZDZmODkzM2I1YzBiZTQ0MDE2YTMifQ=="/>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1520</Words>
  <Application>WPS 演示</Application>
  <PresentationFormat>自定义</PresentationFormat>
  <Paragraphs>162</Paragraphs>
  <Slides>20</Slides>
  <Notes>20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20</vt:i4>
      </vt:variant>
    </vt:vector>
  </HeadingPairs>
  <TitlesOfParts>
    <vt:vector size="39" baseType="lpstr">
      <vt:lpstr>Arial</vt:lpstr>
      <vt:lpstr>宋体</vt:lpstr>
      <vt:lpstr>Wingdings</vt:lpstr>
      <vt:lpstr>微软雅黑</vt:lpstr>
      <vt:lpstr>思源黑体 CN Medium</vt:lpstr>
      <vt:lpstr>黑体</vt:lpstr>
      <vt:lpstr>字魂58号-创中黑</vt:lpstr>
      <vt:lpstr>Source Han Sans K Bold</vt:lpstr>
      <vt:lpstr>Calibri</vt:lpstr>
      <vt:lpstr>Yu Gothic UI Semibold</vt:lpstr>
      <vt:lpstr>U.S. 101</vt:lpstr>
      <vt:lpstr>Segoe Print</vt:lpstr>
      <vt:lpstr>Roboto</vt:lpstr>
      <vt:lpstr>Times New Roman</vt:lpstr>
      <vt:lpstr>Open Sans Light</vt:lpstr>
      <vt:lpstr>字魂105号-简雅黑</vt:lpstr>
      <vt:lpstr>Arial Unicode MS</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张莹</cp:lastModifiedBy>
  <cp:revision>1751</cp:revision>
  <dcterms:created xsi:type="dcterms:W3CDTF">2023-08-31T12:58:00Z</dcterms:created>
  <dcterms:modified xsi:type="dcterms:W3CDTF">2024-03-26T02:18:23Z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23E1A95E95DA476FB57769C49439F260_13</vt:lpwstr>
  </property>
</Properties>
</file>