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81" r:id="rId5"/>
    <p:sldId id="283" r:id="rId6"/>
    <p:sldId id="282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80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49" autoAdjust="0"/>
    <p:restoredTop sz="94660"/>
  </p:normalViewPr>
  <p:slideViewPr>
    <p:cSldViewPr>
      <p:cViewPr>
        <p:scale>
          <a:sx n="60" d="100"/>
          <a:sy n="60" d="100"/>
        </p:scale>
        <p:origin x="-58" y="-83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21C31F-A9A4-475E-A77A-64558ED1F70F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12F7236-06A6-4D5E-B2DC-2DE681C165D7}">
      <dgm:prSet phldrT="[文本]" custT="1"/>
      <dgm:spPr/>
      <dgm:t>
        <a:bodyPr/>
        <a:lstStyle/>
        <a:p>
          <a:r>
            <a:rPr lang="zh-CN" altLang="en-US" sz="2800" b="1" dirty="0" smtClean="0"/>
            <a:t>了解什么是事件</a:t>
          </a:r>
          <a:endParaRPr lang="zh-CN" altLang="en-US" sz="2800" b="1" dirty="0"/>
        </a:p>
      </dgm:t>
    </dgm:pt>
    <dgm:pt modelId="{CE99F14B-91D1-4EE3-B4B2-F56F1C8F15ED}" type="parTrans" cxnId="{305B7490-D096-4052-A909-CD74E559100E}">
      <dgm:prSet/>
      <dgm:spPr/>
      <dgm:t>
        <a:bodyPr/>
        <a:lstStyle/>
        <a:p>
          <a:endParaRPr lang="zh-CN" altLang="en-US"/>
        </a:p>
      </dgm:t>
    </dgm:pt>
    <dgm:pt modelId="{A4161A06-1C19-4381-92B1-37DA3CBEDEA8}" type="sibTrans" cxnId="{305B7490-D096-4052-A909-CD74E559100E}">
      <dgm:prSet/>
      <dgm:spPr/>
      <dgm:t>
        <a:bodyPr/>
        <a:lstStyle/>
        <a:p>
          <a:endParaRPr lang="zh-CN" altLang="en-US"/>
        </a:p>
      </dgm:t>
    </dgm:pt>
    <dgm:pt modelId="{7284FA22-F557-4C8E-91A3-918891A7A7F6}">
      <dgm:prSet phldrT="[文本]" custT="1"/>
      <dgm:spPr/>
      <dgm:t>
        <a:bodyPr/>
        <a:lstStyle/>
        <a:p>
          <a:r>
            <a:rPr lang="zh-CN" altLang="en-US" sz="2800" b="1" dirty="0" smtClean="0"/>
            <a:t>掌握常用事件的使用</a:t>
          </a:r>
          <a:endParaRPr lang="zh-CN" altLang="en-US" sz="2800" b="1" dirty="0"/>
        </a:p>
      </dgm:t>
    </dgm:pt>
    <dgm:pt modelId="{1B724C3E-FE54-40D1-8471-2A2F75F45CBE}" type="parTrans" cxnId="{4F3F0E34-9713-4BC7-94D9-AC80C0656641}">
      <dgm:prSet/>
      <dgm:spPr/>
      <dgm:t>
        <a:bodyPr/>
        <a:lstStyle/>
        <a:p>
          <a:endParaRPr lang="zh-CN" altLang="en-US"/>
        </a:p>
      </dgm:t>
    </dgm:pt>
    <dgm:pt modelId="{6D4C4779-3FE2-46C7-BE31-97B02BD77960}" type="sibTrans" cxnId="{4F3F0E34-9713-4BC7-94D9-AC80C0656641}">
      <dgm:prSet/>
      <dgm:spPr/>
      <dgm:t>
        <a:bodyPr/>
        <a:lstStyle/>
        <a:p>
          <a:endParaRPr lang="zh-CN" altLang="en-US"/>
        </a:p>
      </dgm:t>
    </dgm:pt>
    <dgm:pt modelId="{FCFA1781-745F-4AE2-984F-159BEBC9D5BA}">
      <dgm:prSet custT="1"/>
      <dgm:spPr/>
      <dgm:t>
        <a:bodyPr/>
        <a:lstStyle/>
        <a:p>
          <a:r>
            <a:rPr lang="zh-CN" sz="2800" b="1" dirty="0" smtClean="0"/>
            <a:t>掌握事件绑定的用法</a:t>
          </a:r>
          <a:endParaRPr lang="zh-CN" altLang="en-US" sz="2800" b="1" dirty="0"/>
        </a:p>
      </dgm:t>
    </dgm:pt>
    <dgm:pt modelId="{1E4E204F-FB96-4A55-B71F-45F698E30485}" type="parTrans" cxnId="{7C323C8F-43A7-4088-A362-5F7D0A20010C}">
      <dgm:prSet/>
      <dgm:spPr/>
      <dgm:t>
        <a:bodyPr/>
        <a:lstStyle/>
        <a:p>
          <a:endParaRPr lang="zh-CN" altLang="en-US"/>
        </a:p>
      </dgm:t>
    </dgm:pt>
    <dgm:pt modelId="{857837FB-0F16-4A13-8783-D9FE2B69C195}" type="sibTrans" cxnId="{7C323C8F-43A7-4088-A362-5F7D0A20010C}">
      <dgm:prSet/>
      <dgm:spPr/>
      <dgm:t>
        <a:bodyPr/>
        <a:lstStyle/>
        <a:p>
          <a:endParaRPr lang="zh-CN" altLang="en-US"/>
        </a:p>
      </dgm:t>
    </dgm:pt>
    <dgm:pt modelId="{EB424C92-32D6-4F2E-AE9C-046604025896}" type="pres">
      <dgm:prSet presAssocID="{6D21C31F-A9A4-475E-A77A-64558ED1F70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3E3CCCA0-7072-460F-B8F9-2B8A8C6FD2AB}" type="pres">
      <dgm:prSet presAssocID="{6D21C31F-A9A4-475E-A77A-64558ED1F70F}" presName="Name1" presStyleCnt="0"/>
      <dgm:spPr/>
    </dgm:pt>
    <dgm:pt modelId="{E616979A-54E1-4332-B36B-0C2F45CB059B}" type="pres">
      <dgm:prSet presAssocID="{6D21C31F-A9A4-475E-A77A-64558ED1F70F}" presName="cycle" presStyleCnt="0"/>
      <dgm:spPr/>
    </dgm:pt>
    <dgm:pt modelId="{A5A7A399-A670-44D8-BC26-C213BADA978A}" type="pres">
      <dgm:prSet presAssocID="{6D21C31F-A9A4-475E-A77A-64558ED1F70F}" presName="srcNode" presStyleLbl="node1" presStyleIdx="0" presStyleCnt="3"/>
      <dgm:spPr/>
    </dgm:pt>
    <dgm:pt modelId="{61F3C95D-4596-4645-90ED-7667FEED04FD}" type="pres">
      <dgm:prSet presAssocID="{6D21C31F-A9A4-475E-A77A-64558ED1F70F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A1B70313-4DE4-4741-B90B-C504B4EDA5D1}" type="pres">
      <dgm:prSet presAssocID="{6D21C31F-A9A4-475E-A77A-64558ED1F70F}" presName="extraNode" presStyleLbl="node1" presStyleIdx="0" presStyleCnt="3"/>
      <dgm:spPr/>
    </dgm:pt>
    <dgm:pt modelId="{1AAB8F86-821E-4A48-9B8E-8D3ECE756468}" type="pres">
      <dgm:prSet presAssocID="{6D21C31F-A9A4-475E-A77A-64558ED1F70F}" presName="dstNode" presStyleLbl="node1" presStyleIdx="0" presStyleCnt="3"/>
      <dgm:spPr/>
    </dgm:pt>
    <dgm:pt modelId="{FAF54718-5223-4528-B41F-5E07AFEC7995}" type="pres">
      <dgm:prSet presAssocID="{612F7236-06A6-4D5E-B2DC-2DE681C165D7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A1997F2-866B-4CEA-A659-1A51A377FD80}" type="pres">
      <dgm:prSet presAssocID="{612F7236-06A6-4D5E-B2DC-2DE681C165D7}" presName="accent_1" presStyleCnt="0"/>
      <dgm:spPr/>
    </dgm:pt>
    <dgm:pt modelId="{5BF1CA16-3D0D-4185-B253-9D8B7004BA25}" type="pres">
      <dgm:prSet presAssocID="{612F7236-06A6-4D5E-B2DC-2DE681C165D7}" presName="accentRepeatNode" presStyleLbl="solidFgAcc1" presStyleIdx="0" presStyleCnt="3"/>
      <dgm:spPr/>
    </dgm:pt>
    <dgm:pt modelId="{BDA78AF2-3355-42DF-8F8E-C122DF2F7CED}" type="pres">
      <dgm:prSet presAssocID="{7284FA22-F557-4C8E-91A3-918891A7A7F6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A8DE28-98DD-44CC-949D-5964F9E190DB}" type="pres">
      <dgm:prSet presAssocID="{7284FA22-F557-4C8E-91A3-918891A7A7F6}" presName="accent_2" presStyleCnt="0"/>
      <dgm:spPr/>
    </dgm:pt>
    <dgm:pt modelId="{FD801D14-EDBA-4A3A-BEBD-AA4AD82A3016}" type="pres">
      <dgm:prSet presAssocID="{7284FA22-F557-4C8E-91A3-918891A7A7F6}" presName="accentRepeatNode" presStyleLbl="solidFgAcc1" presStyleIdx="1" presStyleCnt="3"/>
      <dgm:spPr/>
    </dgm:pt>
    <dgm:pt modelId="{A32A7001-08D7-4AB5-94D5-524FE6FA615C}" type="pres">
      <dgm:prSet presAssocID="{FCFA1781-745F-4AE2-984F-159BEBC9D5BA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83CD5D7-7F6C-4EBB-88E2-FEAA7C7BF53E}" type="pres">
      <dgm:prSet presAssocID="{FCFA1781-745F-4AE2-984F-159BEBC9D5BA}" presName="accent_3" presStyleCnt="0"/>
      <dgm:spPr/>
    </dgm:pt>
    <dgm:pt modelId="{AFD2D776-8E65-435C-A213-AE68E45DFD65}" type="pres">
      <dgm:prSet presAssocID="{FCFA1781-745F-4AE2-984F-159BEBC9D5BA}" presName="accentRepeatNode" presStyleLbl="solidFgAcc1" presStyleIdx="2" presStyleCnt="3"/>
      <dgm:spPr/>
    </dgm:pt>
  </dgm:ptLst>
  <dgm:cxnLst>
    <dgm:cxn modelId="{751AF8AA-BC0F-4676-8FB1-FF1A1B7BC650}" type="presOf" srcId="{612F7236-06A6-4D5E-B2DC-2DE681C165D7}" destId="{FAF54718-5223-4528-B41F-5E07AFEC7995}" srcOrd="0" destOrd="0" presId="urn:microsoft.com/office/officeart/2008/layout/VerticalCurvedList"/>
    <dgm:cxn modelId="{E709BC54-F83F-43A0-8C14-087BE202BF22}" type="presOf" srcId="{6D21C31F-A9A4-475E-A77A-64558ED1F70F}" destId="{EB424C92-32D6-4F2E-AE9C-046604025896}" srcOrd="0" destOrd="0" presId="urn:microsoft.com/office/officeart/2008/layout/VerticalCurvedList"/>
    <dgm:cxn modelId="{7C323C8F-43A7-4088-A362-5F7D0A20010C}" srcId="{6D21C31F-A9A4-475E-A77A-64558ED1F70F}" destId="{FCFA1781-745F-4AE2-984F-159BEBC9D5BA}" srcOrd="2" destOrd="0" parTransId="{1E4E204F-FB96-4A55-B71F-45F698E30485}" sibTransId="{857837FB-0F16-4A13-8783-D9FE2B69C195}"/>
    <dgm:cxn modelId="{8D0C0BAD-BA32-4FD6-B3B3-8B05EE4CB8C9}" type="presOf" srcId="{7284FA22-F557-4C8E-91A3-918891A7A7F6}" destId="{BDA78AF2-3355-42DF-8F8E-C122DF2F7CED}" srcOrd="0" destOrd="0" presId="urn:microsoft.com/office/officeart/2008/layout/VerticalCurvedList"/>
    <dgm:cxn modelId="{305B7490-D096-4052-A909-CD74E559100E}" srcId="{6D21C31F-A9A4-475E-A77A-64558ED1F70F}" destId="{612F7236-06A6-4D5E-B2DC-2DE681C165D7}" srcOrd="0" destOrd="0" parTransId="{CE99F14B-91D1-4EE3-B4B2-F56F1C8F15ED}" sibTransId="{A4161A06-1C19-4381-92B1-37DA3CBEDEA8}"/>
    <dgm:cxn modelId="{4F3F0E34-9713-4BC7-94D9-AC80C0656641}" srcId="{6D21C31F-A9A4-475E-A77A-64558ED1F70F}" destId="{7284FA22-F557-4C8E-91A3-918891A7A7F6}" srcOrd="1" destOrd="0" parTransId="{1B724C3E-FE54-40D1-8471-2A2F75F45CBE}" sibTransId="{6D4C4779-3FE2-46C7-BE31-97B02BD77960}"/>
    <dgm:cxn modelId="{88FFFF3C-5C37-4BFD-8B0E-B894FE6F5865}" type="presOf" srcId="{A4161A06-1C19-4381-92B1-37DA3CBEDEA8}" destId="{61F3C95D-4596-4645-90ED-7667FEED04FD}" srcOrd="0" destOrd="0" presId="urn:microsoft.com/office/officeart/2008/layout/VerticalCurvedList"/>
    <dgm:cxn modelId="{836CDA3E-AD85-4582-A1E5-C7772C4ADAD5}" type="presOf" srcId="{FCFA1781-745F-4AE2-984F-159BEBC9D5BA}" destId="{A32A7001-08D7-4AB5-94D5-524FE6FA615C}" srcOrd="0" destOrd="0" presId="urn:microsoft.com/office/officeart/2008/layout/VerticalCurvedList"/>
    <dgm:cxn modelId="{C0499B52-0D92-49F1-A1D5-118BC9191EF5}" type="presParOf" srcId="{EB424C92-32D6-4F2E-AE9C-046604025896}" destId="{3E3CCCA0-7072-460F-B8F9-2B8A8C6FD2AB}" srcOrd="0" destOrd="0" presId="urn:microsoft.com/office/officeart/2008/layout/VerticalCurvedList"/>
    <dgm:cxn modelId="{72F18530-EA5C-467F-9F00-7C182B2A6A73}" type="presParOf" srcId="{3E3CCCA0-7072-460F-B8F9-2B8A8C6FD2AB}" destId="{E616979A-54E1-4332-B36B-0C2F45CB059B}" srcOrd="0" destOrd="0" presId="urn:microsoft.com/office/officeart/2008/layout/VerticalCurvedList"/>
    <dgm:cxn modelId="{3DBBEDBB-80D8-4C55-BCA8-EB3649FC2B96}" type="presParOf" srcId="{E616979A-54E1-4332-B36B-0C2F45CB059B}" destId="{A5A7A399-A670-44D8-BC26-C213BADA978A}" srcOrd="0" destOrd="0" presId="urn:microsoft.com/office/officeart/2008/layout/VerticalCurvedList"/>
    <dgm:cxn modelId="{9138FDB8-16BC-4939-B368-09D22ABECF29}" type="presParOf" srcId="{E616979A-54E1-4332-B36B-0C2F45CB059B}" destId="{61F3C95D-4596-4645-90ED-7667FEED04FD}" srcOrd="1" destOrd="0" presId="urn:microsoft.com/office/officeart/2008/layout/VerticalCurvedList"/>
    <dgm:cxn modelId="{F4EB3B35-A02A-4E4C-9223-0EDC77DDB099}" type="presParOf" srcId="{E616979A-54E1-4332-B36B-0C2F45CB059B}" destId="{A1B70313-4DE4-4741-B90B-C504B4EDA5D1}" srcOrd="2" destOrd="0" presId="urn:microsoft.com/office/officeart/2008/layout/VerticalCurvedList"/>
    <dgm:cxn modelId="{10499025-D05B-465D-8381-7FFF48091775}" type="presParOf" srcId="{E616979A-54E1-4332-B36B-0C2F45CB059B}" destId="{1AAB8F86-821E-4A48-9B8E-8D3ECE756468}" srcOrd="3" destOrd="0" presId="urn:microsoft.com/office/officeart/2008/layout/VerticalCurvedList"/>
    <dgm:cxn modelId="{8E684FF3-27D7-4F8F-85FF-DB8FF35946CF}" type="presParOf" srcId="{3E3CCCA0-7072-460F-B8F9-2B8A8C6FD2AB}" destId="{FAF54718-5223-4528-B41F-5E07AFEC7995}" srcOrd="1" destOrd="0" presId="urn:microsoft.com/office/officeart/2008/layout/VerticalCurvedList"/>
    <dgm:cxn modelId="{C3643E46-FF7B-4F13-9B6F-BA01059EE66B}" type="presParOf" srcId="{3E3CCCA0-7072-460F-B8F9-2B8A8C6FD2AB}" destId="{8A1997F2-866B-4CEA-A659-1A51A377FD80}" srcOrd="2" destOrd="0" presId="urn:microsoft.com/office/officeart/2008/layout/VerticalCurvedList"/>
    <dgm:cxn modelId="{E20B77B9-920D-47E9-B10E-A85D3AB13340}" type="presParOf" srcId="{8A1997F2-866B-4CEA-A659-1A51A377FD80}" destId="{5BF1CA16-3D0D-4185-B253-9D8B7004BA25}" srcOrd="0" destOrd="0" presId="urn:microsoft.com/office/officeart/2008/layout/VerticalCurvedList"/>
    <dgm:cxn modelId="{9B7E15C7-741C-4AAE-B0AE-6763AF8034F9}" type="presParOf" srcId="{3E3CCCA0-7072-460F-B8F9-2B8A8C6FD2AB}" destId="{BDA78AF2-3355-42DF-8F8E-C122DF2F7CED}" srcOrd="3" destOrd="0" presId="urn:microsoft.com/office/officeart/2008/layout/VerticalCurvedList"/>
    <dgm:cxn modelId="{E449806D-0E6B-4527-8091-977D65AD788F}" type="presParOf" srcId="{3E3CCCA0-7072-460F-B8F9-2B8A8C6FD2AB}" destId="{45A8DE28-98DD-44CC-949D-5964F9E190DB}" srcOrd="4" destOrd="0" presId="urn:microsoft.com/office/officeart/2008/layout/VerticalCurvedList"/>
    <dgm:cxn modelId="{2845E0AA-9E3F-466B-8CEA-9246982EE981}" type="presParOf" srcId="{45A8DE28-98DD-44CC-949D-5964F9E190DB}" destId="{FD801D14-EDBA-4A3A-BEBD-AA4AD82A3016}" srcOrd="0" destOrd="0" presId="urn:microsoft.com/office/officeart/2008/layout/VerticalCurvedList"/>
    <dgm:cxn modelId="{E509132A-65FD-44EE-8D5D-429E600712D4}" type="presParOf" srcId="{3E3CCCA0-7072-460F-B8F9-2B8A8C6FD2AB}" destId="{A32A7001-08D7-4AB5-94D5-524FE6FA615C}" srcOrd="5" destOrd="0" presId="urn:microsoft.com/office/officeart/2008/layout/VerticalCurvedList"/>
    <dgm:cxn modelId="{AE450719-0E94-4F0C-A635-CF3437751F87}" type="presParOf" srcId="{3E3CCCA0-7072-460F-B8F9-2B8A8C6FD2AB}" destId="{B83CD5D7-7F6C-4EBB-88E2-FEAA7C7BF53E}" srcOrd="6" destOrd="0" presId="urn:microsoft.com/office/officeart/2008/layout/VerticalCurvedList"/>
    <dgm:cxn modelId="{B60D0166-DB7D-4E8C-B400-B9EF6B37A129}" type="presParOf" srcId="{B83CD5D7-7F6C-4EBB-88E2-FEAA7C7BF53E}" destId="{AFD2D776-8E65-435C-A213-AE68E45DFD6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7FB0314-EC52-421C-A0B8-69D60BC51356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BCEF991-10E6-4D9A-B629-DD06685C95EB}">
      <dgm:prSet phldrT="[文本]"/>
      <dgm:spPr/>
      <dgm:t>
        <a:bodyPr/>
        <a:lstStyle/>
        <a:p>
          <a:r>
            <a:rPr lang="zh-CN" altLang="en-US" dirty="0" smtClean="0"/>
            <a:t>相关要求</a:t>
          </a:r>
          <a:endParaRPr lang="zh-CN" altLang="en-US" dirty="0"/>
        </a:p>
      </dgm:t>
    </dgm:pt>
    <dgm:pt modelId="{4834CB6E-F571-48E1-AE17-E88D35AE8A1C}" type="parTrans" cxnId="{7B95D5FB-A27D-4850-9F75-9EAC32D623FA}">
      <dgm:prSet/>
      <dgm:spPr/>
      <dgm:t>
        <a:bodyPr/>
        <a:lstStyle/>
        <a:p>
          <a:endParaRPr lang="zh-CN" altLang="en-US"/>
        </a:p>
      </dgm:t>
    </dgm:pt>
    <dgm:pt modelId="{3087C437-B2C6-4B60-8572-B994D7C73D23}" type="sibTrans" cxnId="{7B95D5FB-A27D-4850-9F75-9EAC32D623FA}">
      <dgm:prSet/>
      <dgm:spPr/>
      <dgm:t>
        <a:bodyPr/>
        <a:lstStyle/>
        <a:p>
          <a:endParaRPr lang="zh-CN" altLang="en-US"/>
        </a:p>
      </dgm:t>
    </dgm:pt>
    <dgm:pt modelId="{3EFD3D9E-54B8-4F8B-A8D1-529E6D10536C}">
      <dgm:prSet phldrT="[文本]" custT="1"/>
      <dgm:spPr/>
      <dgm:t>
        <a:bodyPr/>
        <a:lstStyle/>
        <a:p>
          <a:r>
            <a:rPr lang="zh-CN" altLang="en-US" sz="2800" dirty="0" smtClean="0"/>
            <a:t>使用定时器的回调函数实现 </a:t>
          </a:r>
          <a:r>
            <a:rPr lang="en-US" altLang="en-US" sz="2800" dirty="0" smtClean="0"/>
            <a:t>5 </a:t>
          </a:r>
          <a:r>
            <a:rPr lang="zh-CN" altLang="en-US" sz="2800" dirty="0" smtClean="0"/>
            <a:t>秒之后自动关闭页面上的广告图片。</a:t>
          </a:r>
          <a:endParaRPr lang="zh-CN" altLang="en-US" sz="2800" dirty="0"/>
        </a:p>
      </dgm:t>
    </dgm:pt>
    <dgm:pt modelId="{A32434F1-0BCE-4137-8373-E53B61096C23}" type="parTrans" cxnId="{C3C87922-4104-42AB-AC95-4F2C9CE5DC73}">
      <dgm:prSet/>
      <dgm:spPr/>
      <dgm:t>
        <a:bodyPr/>
        <a:lstStyle/>
        <a:p>
          <a:endParaRPr lang="zh-CN" altLang="en-US"/>
        </a:p>
      </dgm:t>
    </dgm:pt>
    <dgm:pt modelId="{174F5C68-15D8-4EA8-9B4C-47AA2CD78A1F}" type="sibTrans" cxnId="{C3C87922-4104-42AB-AC95-4F2C9CE5DC73}">
      <dgm:prSet/>
      <dgm:spPr/>
      <dgm:t>
        <a:bodyPr/>
        <a:lstStyle/>
        <a:p>
          <a:endParaRPr lang="zh-CN" altLang="en-US"/>
        </a:p>
      </dgm:t>
    </dgm:pt>
    <dgm:pt modelId="{3B22B3B6-3937-45FB-AFD3-44AC5579C47F}" type="pres">
      <dgm:prSet presAssocID="{A7FB0314-EC52-421C-A0B8-69D60BC5135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CE98FF7-2757-48DB-8AC6-0381DE1FE2E4}" type="pres">
      <dgm:prSet presAssocID="{EBCEF991-10E6-4D9A-B629-DD06685C95EB}" presName="composite" presStyleCnt="0"/>
      <dgm:spPr/>
    </dgm:pt>
    <dgm:pt modelId="{870B6C75-0298-4ECB-A9CE-E970FCCFFBCE}" type="pres">
      <dgm:prSet presAssocID="{EBCEF991-10E6-4D9A-B629-DD06685C95EB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42B700-8ED1-4A52-B698-C644B95E8A46}" type="pres">
      <dgm:prSet presAssocID="{EBCEF991-10E6-4D9A-B629-DD06685C95EB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3C87922-4104-42AB-AC95-4F2C9CE5DC73}" srcId="{EBCEF991-10E6-4D9A-B629-DD06685C95EB}" destId="{3EFD3D9E-54B8-4F8B-A8D1-529E6D10536C}" srcOrd="0" destOrd="0" parTransId="{A32434F1-0BCE-4137-8373-E53B61096C23}" sibTransId="{174F5C68-15D8-4EA8-9B4C-47AA2CD78A1F}"/>
    <dgm:cxn modelId="{C81F3C8E-189F-44C7-BFBD-BBAE83A85EF0}" type="presOf" srcId="{EBCEF991-10E6-4D9A-B629-DD06685C95EB}" destId="{870B6C75-0298-4ECB-A9CE-E970FCCFFBCE}" srcOrd="0" destOrd="0" presId="urn:microsoft.com/office/officeart/2005/8/layout/chevron2"/>
    <dgm:cxn modelId="{795C1B2C-7924-4087-9DB2-6B0AAB7DB513}" type="presOf" srcId="{3EFD3D9E-54B8-4F8B-A8D1-529E6D10536C}" destId="{E842B700-8ED1-4A52-B698-C644B95E8A46}" srcOrd="0" destOrd="0" presId="urn:microsoft.com/office/officeart/2005/8/layout/chevron2"/>
    <dgm:cxn modelId="{7B95D5FB-A27D-4850-9F75-9EAC32D623FA}" srcId="{A7FB0314-EC52-421C-A0B8-69D60BC51356}" destId="{EBCEF991-10E6-4D9A-B629-DD06685C95EB}" srcOrd="0" destOrd="0" parTransId="{4834CB6E-F571-48E1-AE17-E88D35AE8A1C}" sibTransId="{3087C437-B2C6-4B60-8572-B994D7C73D23}"/>
    <dgm:cxn modelId="{7A9ABB9E-EE38-41A8-AEA1-244632D3A734}" type="presOf" srcId="{A7FB0314-EC52-421C-A0B8-69D60BC51356}" destId="{3B22B3B6-3937-45FB-AFD3-44AC5579C47F}" srcOrd="0" destOrd="0" presId="urn:microsoft.com/office/officeart/2005/8/layout/chevron2"/>
    <dgm:cxn modelId="{0F7D6D3B-CE46-46A6-A917-2DBCA7E559AE}" type="presParOf" srcId="{3B22B3B6-3937-45FB-AFD3-44AC5579C47F}" destId="{1CE98FF7-2757-48DB-8AC6-0381DE1FE2E4}" srcOrd="0" destOrd="0" presId="urn:microsoft.com/office/officeart/2005/8/layout/chevron2"/>
    <dgm:cxn modelId="{0CAA00B2-900B-4578-9FF8-B43CB86C02F0}" type="presParOf" srcId="{1CE98FF7-2757-48DB-8AC6-0381DE1FE2E4}" destId="{870B6C75-0298-4ECB-A9CE-E970FCCFFBCE}" srcOrd="0" destOrd="0" presId="urn:microsoft.com/office/officeart/2005/8/layout/chevron2"/>
    <dgm:cxn modelId="{7AB07625-6A09-4A4C-8305-D097B24C071C}" type="presParOf" srcId="{1CE98FF7-2757-48DB-8AC6-0381DE1FE2E4}" destId="{E842B700-8ED1-4A52-B698-C644B95E8A4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F3C95D-4596-4645-90ED-7667FEED04FD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55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F54718-5223-4528-B41F-5E07AFEC7995}">
      <dsp:nvSpPr>
        <dsp:cNvPr id="0" name=""/>
        <dsp:cNvSpPr/>
      </dsp:nvSpPr>
      <dsp:spPr>
        <a:xfrm>
          <a:off x="564979" y="406400"/>
          <a:ext cx="6604297" cy="8128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5160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了解什么是事件</a:t>
          </a:r>
          <a:endParaRPr lang="zh-CN" altLang="en-US" sz="2800" b="1" kern="1200" dirty="0"/>
        </a:p>
      </dsp:txBody>
      <dsp:txXfrm>
        <a:off x="564979" y="406400"/>
        <a:ext cx="6604297" cy="812800"/>
      </dsp:txXfrm>
    </dsp:sp>
    <dsp:sp modelId="{5BF1CA16-3D0D-4185-B253-9D8B7004BA25}">
      <dsp:nvSpPr>
        <dsp:cNvPr id="0" name=""/>
        <dsp:cNvSpPr/>
      </dsp:nvSpPr>
      <dsp:spPr>
        <a:xfrm>
          <a:off x="56979" y="304800"/>
          <a:ext cx="1016000" cy="101600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BDA78AF2-3355-42DF-8F8E-C122DF2F7CED}">
      <dsp:nvSpPr>
        <dsp:cNvPr id="0" name=""/>
        <dsp:cNvSpPr/>
      </dsp:nvSpPr>
      <dsp:spPr>
        <a:xfrm>
          <a:off x="860432" y="1625599"/>
          <a:ext cx="6308844" cy="8128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5160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掌握常用事件的使用</a:t>
          </a:r>
          <a:endParaRPr lang="zh-CN" altLang="en-US" sz="2800" b="1" kern="1200" dirty="0"/>
        </a:p>
      </dsp:txBody>
      <dsp:txXfrm>
        <a:off x="860432" y="1625599"/>
        <a:ext cx="6308844" cy="812800"/>
      </dsp:txXfrm>
    </dsp:sp>
    <dsp:sp modelId="{FD801D14-EDBA-4A3A-BEBD-AA4AD82A3016}">
      <dsp:nvSpPr>
        <dsp:cNvPr id="0" name=""/>
        <dsp:cNvSpPr/>
      </dsp:nvSpPr>
      <dsp:spPr>
        <a:xfrm>
          <a:off x="352432" y="1523999"/>
          <a:ext cx="1016000" cy="101600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A32A7001-08D7-4AB5-94D5-524FE6FA615C}">
      <dsp:nvSpPr>
        <dsp:cNvPr id="0" name=""/>
        <dsp:cNvSpPr/>
      </dsp:nvSpPr>
      <dsp:spPr>
        <a:xfrm>
          <a:off x="564979" y="2844800"/>
          <a:ext cx="6604297" cy="81280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5160" tIns="71120" rIns="71120" bIns="7112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dirty="0" smtClean="0"/>
            <a:t>掌握事件绑定的用法</a:t>
          </a:r>
          <a:endParaRPr lang="zh-CN" altLang="en-US" sz="2800" b="1" kern="1200" dirty="0"/>
        </a:p>
      </dsp:txBody>
      <dsp:txXfrm>
        <a:off x="564979" y="2844800"/>
        <a:ext cx="6604297" cy="812800"/>
      </dsp:txXfrm>
    </dsp:sp>
    <dsp:sp modelId="{AFD2D776-8E65-435C-A213-AE68E45DFD65}">
      <dsp:nvSpPr>
        <dsp:cNvPr id="0" name=""/>
        <dsp:cNvSpPr/>
      </dsp:nvSpPr>
      <dsp:spPr>
        <a:xfrm>
          <a:off x="56979" y="2743200"/>
          <a:ext cx="1016000" cy="101600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2000"/>
                <a:satMod val="180000"/>
              </a:schemeClr>
            </a:gs>
            <a:gs pos="65000">
              <a:schemeClr val="lt1">
                <a:hueOff val="0"/>
                <a:satOff val="0"/>
                <a:lumOff val="0"/>
                <a:alphaOff val="0"/>
                <a:tint val="32000"/>
                <a:satMod val="25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23000"/>
                <a:satMod val="30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0B6C75-0298-4ECB-A9CE-E970FCCFFBCE}">
      <dsp:nvSpPr>
        <dsp:cNvPr id="0" name=""/>
        <dsp:cNvSpPr/>
      </dsp:nvSpPr>
      <dsp:spPr>
        <a:xfrm rot="5400000">
          <a:off x="-280831" y="280831"/>
          <a:ext cx="1872208" cy="131054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kern="1200" dirty="0" smtClean="0"/>
            <a:t>相关要求</a:t>
          </a:r>
          <a:endParaRPr lang="zh-CN" altLang="en-US" sz="2500" kern="1200" dirty="0"/>
        </a:p>
      </dsp:txBody>
      <dsp:txXfrm rot="-5400000">
        <a:off x="1" y="655273"/>
        <a:ext cx="1310545" cy="561663"/>
      </dsp:txXfrm>
    </dsp:sp>
    <dsp:sp modelId="{E842B700-8ED1-4A52-B698-C644B95E8A46}">
      <dsp:nvSpPr>
        <dsp:cNvPr id="0" name=""/>
        <dsp:cNvSpPr/>
      </dsp:nvSpPr>
      <dsp:spPr>
        <a:xfrm rot="5400000">
          <a:off x="4187265" y="-2876719"/>
          <a:ext cx="1216935" cy="69703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kern="1200" dirty="0" smtClean="0"/>
            <a:t>使用定时器的回调函数实现 </a:t>
          </a:r>
          <a:r>
            <a:rPr lang="en-US" altLang="en-US" sz="2800" kern="1200" dirty="0" smtClean="0"/>
            <a:t>5 </a:t>
          </a:r>
          <a:r>
            <a:rPr lang="zh-CN" altLang="en-US" sz="2800" kern="1200" dirty="0" smtClean="0"/>
            <a:t>秒之后自动关闭页面上的广告图片。</a:t>
          </a:r>
          <a:endParaRPr lang="zh-CN" altLang="en-US" sz="2800" kern="1200" dirty="0"/>
        </a:p>
      </dsp:txBody>
      <dsp:txXfrm rot="-5400000">
        <a:off x="1310546" y="59406"/>
        <a:ext cx="6910968" cy="10981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5DC0C71-DAF7-4600-AD13-7DE87EF3CF86}" type="datetimeFigureOut">
              <a:rPr lang="zh-CN" altLang="en-US" smtClean="0"/>
              <a:t>2023/6/12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5E89365-E4EB-4AEB-8A0A-1CB2C1F27A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DC0C71-DAF7-4600-AD13-7DE87EF3CF86}" type="datetimeFigureOut">
              <a:rPr lang="zh-CN" altLang="en-US" smtClean="0"/>
              <a:t>2023/6/12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E89365-E4EB-4AEB-8A0A-1CB2C1F27A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DC0C71-DAF7-4600-AD13-7DE87EF3CF86}" type="datetimeFigureOut">
              <a:rPr lang="zh-CN" altLang="en-US" smtClean="0"/>
              <a:t>2023/6/12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E89365-E4EB-4AEB-8A0A-1CB2C1F27A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DC0C71-DAF7-4600-AD13-7DE87EF3CF86}" type="datetimeFigureOut">
              <a:rPr lang="zh-CN" altLang="en-US" smtClean="0"/>
              <a:t>2023/6/12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E89365-E4EB-4AEB-8A0A-1CB2C1F27A7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6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none"/>
        </p:style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DC0C71-DAF7-4600-AD13-7DE87EF3CF86}" type="datetimeFigureOut">
              <a:rPr lang="zh-CN" altLang="en-US" smtClean="0"/>
              <a:t>2023/6/12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E89365-E4EB-4AEB-8A0A-1CB2C1F27A7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DC0C71-DAF7-4600-AD13-7DE87EF3CF86}" type="datetimeFigureOut">
              <a:rPr lang="zh-CN" altLang="en-US" smtClean="0"/>
              <a:t>2023/6/12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E89365-E4EB-4AEB-8A0A-1CB2C1F27A7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DC0C71-DAF7-4600-AD13-7DE87EF3CF86}" type="datetimeFigureOut">
              <a:rPr lang="zh-CN" altLang="en-US" smtClean="0"/>
              <a:t>2023/6/12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E89365-E4EB-4AEB-8A0A-1CB2C1F27A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DC0C71-DAF7-4600-AD13-7DE87EF3CF86}" type="datetimeFigureOut">
              <a:rPr lang="zh-CN" altLang="en-US" smtClean="0"/>
              <a:t>2023/6/12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E89365-E4EB-4AEB-8A0A-1CB2C1F27A7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DC0C71-DAF7-4600-AD13-7DE87EF3CF86}" type="datetimeFigureOut">
              <a:rPr lang="zh-CN" altLang="en-US" smtClean="0"/>
              <a:t>2023/6/12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E89365-E4EB-4AEB-8A0A-1CB2C1F27A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5DC0C71-DAF7-4600-AD13-7DE87EF3CF86}" type="datetimeFigureOut">
              <a:rPr lang="zh-CN" altLang="en-US" smtClean="0"/>
              <a:t>2023/6/12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5E89365-E4EB-4AEB-8A0A-1CB2C1F27A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5DC0C71-DAF7-4600-AD13-7DE87EF3CF86}" type="datetimeFigureOut">
              <a:rPr lang="zh-CN" altLang="en-US" smtClean="0"/>
              <a:t>2023/6/12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5E89365-E4EB-4AEB-8A0A-1CB2C1F27A7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5DC0C71-DAF7-4600-AD13-7DE87EF3CF86}" type="datetimeFigureOut">
              <a:rPr lang="zh-CN" altLang="en-US" smtClean="0"/>
              <a:t>2023/6/12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5E89365-E4EB-4AEB-8A0A-1CB2C1F27A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4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908720"/>
            <a:ext cx="8064896" cy="3168352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zh-CN" altLang="zh-CN" sz="88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itchFamily="2" charset="-122"/>
                <a:ea typeface="华文新魏" pitchFamily="2" charset="-122"/>
              </a:rPr>
              <a:t>第 </a:t>
            </a:r>
            <a:r>
              <a:rPr lang="en-US" altLang="zh-CN" sz="88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itchFamily="2" charset="-122"/>
                <a:ea typeface="华文新魏" pitchFamily="2" charset="-122"/>
              </a:rPr>
              <a:t>5 </a:t>
            </a:r>
            <a:r>
              <a:rPr lang="zh-CN" altLang="zh-CN" sz="88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itchFamily="2" charset="-122"/>
                <a:ea typeface="华文新魏" pitchFamily="2" charset="-122"/>
              </a:rPr>
              <a:t>章</a:t>
            </a:r>
            <a:r>
              <a:rPr lang="en-US" altLang="zh-CN" sz="88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72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itchFamily="2" charset="-122"/>
                <a:ea typeface="华文新魏" pitchFamily="2" charset="-122"/>
              </a:rPr>
              <a:t/>
            </a:r>
            <a:br>
              <a:rPr lang="en-US" altLang="zh-CN" sz="72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itchFamily="2" charset="-122"/>
                <a:ea typeface="华文新魏" pitchFamily="2" charset="-122"/>
              </a:rPr>
            </a:br>
            <a:r>
              <a:rPr lang="en-US" altLang="zh-CN" sz="60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itchFamily="2" charset="-122"/>
                <a:ea typeface="华文新魏" pitchFamily="2" charset="-122"/>
              </a:rPr>
              <a:t>Java Script</a:t>
            </a:r>
            <a:r>
              <a:rPr lang="zh-CN" altLang="en-US" sz="60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itchFamily="2" charset="-122"/>
                <a:ea typeface="华文新魏" pitchFamily="2" charset="-122"/>
              </a:rPr>
              <a:t>事件处理</a:t>
            </a:r>
            <a:endParaRPr lang="zh-CN" altLang="en-US" sz="60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490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5.2.5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键 盘 事 件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83568" y="1844824"/>
            <a:ext cx="7488832" cy="3456384"/>
          </a:xfrm>
        </p:spPr>
        <p:txBody>
          <a:bodyPr>
            <a:noAutofit/>
          </a:bodyPr>
          <a:lstStyle/>
          <a:p>
            <a:pPr marL="109728" indent="457200" eaLnBrk="0">
              <a:lnSpc>
                <a:spcPct val="110000"/>
              </a:lnSpc>
              <a:buNone/>
            </a:pPr>
            <a:r>
              <a:rPr lang="zh-CN" altLang="en-US" sz="2400" dirty="0"/>
              <a:t>以下事件只需要修改上一条代码中的 </a:t>
            </a:r>
            <a:r>
              <a:rPr lang="en-US" altLang="zh-CN" sz="2400" dirty="0"/>
              <a:t>input </a:t>
            </a:r>
            <a:r>
              <a:rPr lang="zh-CN" altLang="en-US" sz="2400" dirty="0"/>
              <a:t>的事件名称即可</a:t>
            </a:r>
          </a:p>
          <a:p>
            <a:pPr marL="109728" indent="457200" eaLnBrk="0">
              <a:lnSpc>
                <a:spcPct val="110000"/>
              </a:lnSpc>
              <a:buNone/>
            </a:pPr>
            <a:r>
              <a:rPr lang="en-US" altLang="zh-CN" sz="2400" dirty="0" err="1"/>
              <a:t>keydown</a:t>
            </a:r>
            <a:r>
              <a:rPr lang="en-US" altLang="zh-CN" sz="2400" dirty="0"/>
              <a:t> </a:t>
            </a:r>
            <a:r>
              <a:rPr lang="zh-CN" altLang="en-US" sz="2400" dirty="0"/>
              <a:t>键盘按下  </a:t>
            </a:r>
            <a:r>
              <a:rPr lang="en-US" altLang="zh-CN" sz="2400" dirty="0"/>
              <a:t>( - </a:t>
            </a:r>
            <a:r>
              <a:rPr lang="zh-CN" altLang="en-US" sz="2400" dirty="0"/>
              <a:t>中文输入法下的时候 </a:t>
            </a:r>
            <a:r>
              <a:rPr lang="en-US" altLang="zh-CN" sz="2400" dirty="0"/>
              <a:t>, </a:t>
            </a:r>
            <a:r>
              <a:rPr lang="zh-CN" altLang="en-US" sz="2400" dirty="0"/>
              <a:t>你没有确定选中文字也会触发</a:t>
            </a:r>
            <a:r>
              <a:rPr lang="en-US" altLang="zh-CN" sz="2400" dirty="0"/>
              <a:t>) </a:t>
            </a:r>
            <a:r>
              <a:rPr lang="en-US" altLang="zh-CN" sz="2400" dirty="0" err="1"/>
              <a:t>keyup</a:t>
            </a:r>
            <a:r>
              <a:rPr lang="en-US" altLang="zh-CN" sz="2400" dirty="0"/>
              <a:t> </a:t>
            </a:r>
            <a:r>
              <a:rPr lang="zh-CN" altLang="en-US" sz="2400" dirty="0"/>
              <a:t>键盘抬起</a:t>
            </a:r>
          </a:p>
          <a:p>
            <a:pPr marL="109728" indent="457200" eaLnBrk="0">
              <a:lnSpc>
                <a:spcPct val="110000"/>
              </a:lnSpc>
              <a:buNone/>
            </a:pPr>
            <a:r>
              <a:rPr lang="en-US" altLang="zh-CN" sz="2400" dirty="0" err="1"/>
              <a:t>keypress</a:t>
            </a:r>
            <a:r>
              <a:rPr lang="en-US" altLang="zh-CN" sz="2400" dirty="0"/>
              <a:t> </a:t>
            </a:r>
            <a:r>
              <a:rPr lang="zh-CN" altLang="en-US" sz="2400" dirty="0"/>
              <a:t>键盘按下  </a:t>
            </a:r>
            <a:r>
              <a:rPr lang="en-US" altLang="zh-CN" sz="2400" dirty="0"/>
              <a:t>( - </a:t>
            </a:r>
            <a:r>
              <a:rPr lang="zh-CN" altLang="en-US" sz="2400" dirty="0"/>
              <a:t>中文输入法下的时候 </a:t>
            </a:r>
            <a:r>
              <a:rPr lang="en-US" altLang="zh-CN" sz="2400" dirty="0"/>
              <a:t>, </a:t>
            </a:r>
            <a:r>
              <a:rPr lang="zh-CN" altLang="en-US" sz="2400" dirty="0"/>
              <a:t>你没有确定选中文字不会触发</a:t>
            </a:r>
            <a:r>
              <a:rPr lang="en-US" altLang="zh-CN" sz="2400" dirty="0"/>
              <a:t>)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25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5.2.6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表 单 事 件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83568" y="1844824"/>
            <a:ext cx="7488832" cy="3456384"/>
          </a:xfrm>
        </p:spPr>
        <p:txBody>
          <a:bodyPr>
            <a:noAutofit/>
          </a:bodyPr>
          <a:lstStyle/>
          <a:p>
            <a:pPr marL="109728" indent="457200" eaLnBrk="0">
              <a:lnSpc>
                <a:spcPct val="110000"/>
              </a:lnSpc>
              <a:buNone/>
            </a:pPr>
            <a:r>
              <a:rPr lang="en-US" altLang="zh-CN" sz="2400" dirty="0"/>
              <a:t>input </a:t>
            </a:r>
            <a:r>
              <a:rPr lang="zh-CN" altLang="en-US" sz="2400" dirty="0"/>
              <a:t>事件当</a:t>
            </a:r>
            <a:r>
              <a:rPr lang="en-US" altLang="zh-CN" sz="2400" dirty="0"/>
              <a:t>&lt;input&gt;&lt;select&gt;&lt;</a:t>
            </a:r>
            <a:r>
              <a:rPr lang="en-US" altLang="zh-CN" sz="2400" dirty="0" err="1"/>
              <a:t>textarea</a:t>
            </a:r>
            <a:r>
              <a:rPr lang="en-US" altLang="zh-CN" sz="2400" dirty="0"/>
              <a:t>&gt;</a:t>
            </a:r>
            <a:r>
              <a:rPr lang="zh-CN" altLang="en-US" sz="2400" dirty="0"/>
              <a:t>的值发生变化时触发 。对于复选框  </a:t>
            </a:r>
            <a:r>
              <a:rPr lang="en-US" altLang="zh-CN" sz="2400" dirty="0"/>
              <a:t>( &lt;input type = checkbox&gt;)  </a:t>
            </a:r>
            <a:r>
              <a:rPr lang="zh-CN" altLang="en-US" sz="2400" dirty="0"/>
              <a:t>或单选框  </a:t>
            </a:r>
            <a:r>
              <a:rPr lang="en-US" altLang="zh-CN" sz="2400" dirty="0"/>
              <a:t>( &lt;input type = radio &gt;) , </a:t>
            </a:r>
            <a:r>
              <a:rPr lang="zh-CN" altLang="en-US" sz="2400" dirty="0"/>
              <a:t>用户改变选项时 </a:t>
            </a:r>
            <a:r>
              <a:rPr lang="en-US" altLang="zh-CN" sz="2400" dirty="0"/>
              <a:t>, </a:t>
            </a:r>
            <a:r>
              <a:rPr lang="zh-CN" altLang="en-US" sz="2400" dirty="0"/>
              <a:t>会触发这个事件。</a:t>
            </a:r>
            <a:r>
              <a:rPr lang="en-US" altLang="zh-CN" sz="2400" dirty="0"/>
              <a:t>input </a:t>
            </a:r>
            <a:r>
              <a:rPr lang="zh-CN" altLang="en-US" sz="2400" dirty="0"/>
              <a:t>事件的一个特点 </a:t>
            </a:r>
            <a:r>
              <a:rPr lang="en-US" altLang="zh-CN" sz="2400" dirty="0"/>
              <a:t>, </a:t>
            </a:r>
            <a:r>
              <a:rPr lang="zh-CN" altLang="en-US" sz="2400" dirty="0"/>
              <a:t>就是会连续触发 </a:t>
            </a:r>
            <a:r>
              <a:rPr lang="en-US" altLang="zh-CN" sz="2400" dirty="0"/>
              <a:t>,  </a:t>
            </a:r>
            <a:r>
              <a:rPr lang="zh-CN" altLang="en-US" sz="2400" dirty="0"/>
              <a:t>比如用户每按下一次按键 </a:t>
            </a:r>
            <a:r>
              <a:rPr lang="en-US" altLang="zh-CN" sz="2400" dirty="0"/>
              <a:t>, </a:t>
            </a:r>
            <a:r>
              <a:rPr lang="zh-CN" altLang="en-US" sz="2400" dirty="0"/>
              <a:t>就会触发一次 </a:t>
            </a:r>
            <a:r>
              <a:rPr lang="en-US" altLang="zh-CN" sz="2400" dirty="0"/>
              <a:t>input </a:t>
            </a:r>
            <a:r>
              <a:rPr lang="zh-CN" altLang="en-US" sz="2400" dirty="0"/>
              <a:t>事件。</a:t>
            </a:r>
            <a:endParaRPr lang="en-US" altLang="zh-CN" sz="24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77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5.2.6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表 单 事 件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251520" y="1268760"/>
            <a:ext cx="5184576" cy="648072"/>
          </a:xfrm>
        </p:spPr>
        <p:txBody>
          <a:bodyPr>
            <a:noAutofit/>
          </a:bodyPr>
          <a:lstStyle/>
          <a:p>
            <a:pPr marL="109728" indent="457200" eaLnBrk="0">
              <a:lnSpc>
                <a:spcPct val="110000"/>
              </a:lnSpc>
              <a:buNone/>
            </a:pPr>
            <a:r>
              <a:rPr lang="zh-CN" altLang="zh-CN" sz="2400" dirty="0"/>
              <a:t>下面是</a:t>
            </a:r>
            <a:r>
              <a:rPr lang="en-US" altLang="zh-CN" sz="2400" dirty="0"/>
              <a:t>&lt;select&gt;</a:t>
            </a:r>
            <a:r>
              <a:rPr lang="zh-CN" altLang="zh-CN" sz="2400" dirty="0"/>
              <a:t>元素的例子。</a:t>
            </a:r>
            <a:endParaRPr lang="en-US" altLang="zh-CN" sz="24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66900"/>
            <a:ext cx="7487344" cy="451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337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5.3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事 件 绑 定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83568" y="1844824"/>
            <a:ext cx="7776864" cy="4104456"/>
          </a:xfrm>
        </p:spPr>
        <p:txBody>
          <a:bodyPr>
            <a:noAutofit/>
          </a:bodyPr>
          <a:lstStyle/>
          <a:p>
            <a:pPr marL="109728" indent="457200" eaLnBrk="0">
              <a:lnSpc>
                <a:spcPct val="110000"/>
              </a:lnSpc>
              <a:buNone/>
            </a:pPr>
            <a:r>
              <a:rPr lang="zh-CN" altLang="en-US" sz="2400" dirty="0"/>
              <a:t>我们如果要想让 </a:t>
            </a:r>
            <a:r>
              <a:rPr lang="en-US" altLang="zh-CN" sz="2400" dirty="0"/>
              <a:t>JavaScript </a:t>
            </a:r>
            <a:r>
              <a:rPr lang="zh-CN" altLang="en-US" sz="2400" dirty="0"/>
              <a:t>对用户的操作作出响应 </a:t>
            </a:r>
            <a:r>
              <a:rPr lang="en-US" altLang="zh-CN" sz="2400" dirty="0"/>
              <a:t>, </a:t>
            </a:r>
            <a:r>
              <a:rPr lang="zh-CN" altLang="en-US" sz="2400" dirty="0"/>
              <a:t>首先要对 </a:t>
            </a:r>
            <a:r>
              <a:rPr lang="en-US" altLang="zh-CN" sz="2400" dirty="0"/>
              <a:t>DOM </a:t>
            </a:r>
            <a:r>
              <a:rPr lang="zh-CN" altLang="en-US" sz="2400" dirty="0"/>
              <a:t>元素绑定事件处理 函数 。所谓事件处理函数 </a:t>
            </a:r>
            <a:r>
              <a:rPr lang="en-US" altLang="zh-CN" sz="2400" dirty="0"/>
              <a:t>, </a:t>
            </a:r>
            <a:r>
              <a:rPr lang="zh-CN" altLang="en-US" sz="2400" dirty="0"/>
              <a:t>就是处理用户操作的函数 </a:t>
            </a:r>
            <a:r>
              <a:rPr lang="en-US" altLang="zh-CN" sz="2400" dirty="0"/>
              <a:t>, </a:t>
            </a:r>
            <a:r>
              <a:rPr lang="zh-CN" altLang="en-US" sz="2400" dirty="0"/>
              <a:t>不同的操作对应不同的名称。</a:t>
            </a:r>
          </a:p>
          <a:p>
            <a:pPr marL="109728" indent="457200" eaLnBrk="0">
              <a:lnSpc>
                <a:spcPct val="110000"/>
              </a:lnSpc>
              <a:buNone/>
            </a:pPr>
            <a:r>
              <a:rPr lang="zh-CN" altLang="en-US" sz="2400" dirty="0"/>
              <a:t>在 </a:t>
            </a:r>
            <a:r>
              <a:rPr lang="en-US" altLang="zh-CN" sz="2400" dirty="0"/>
              <a:t>JavaScript </a:t>
            </a:r>
            <a:r>
              <a:rPr lang="zh-CN" altLang="en-US" sz="2400" dirty="0"/>
              <a:t>中 </a:t>
            </a:r>
            <a:r>
              <a:rPr lang="en-US" altLang="zh-CN" sz="2400" dirty="0"/>
              <a:t>, </a:t>
            </a:r>
            <a:r>
              <a:rPr lang="zh-CN" altLang="en-US" sz="2400" dirty="0"/>
              <a:t>有三种常用的绑定事件的方法</a:t>
            </a:r>
            <a:r>
              <a:rPr lang="en-US" altLang="zh-CN" sz="2400" dirty="0"/>
              <a:t>:</a:t>
            </a:r>
          </a:p>
          <a:p>
            <a:pPr marL="109728" indent="457200" eaLnBrk="0">
              <a:lnSpc>
                <a:spcPct val="110000"/>
              </a:lnSpc>
              <a:buNone/>
            </a:pPr>
            <a:r>
              <a:rPr lang="en-US" altLang="zh-CN" sz="2400" dirty="0"/>
              <a:t>1. </a:t>
            </a:r>
            <a:r>
              <a:rPr lang="zh-CN" altLang="en-US" sz="2400" dirty="0"/>
              <a:t>在 </a:t>
            </a:r>
            <a:r>
              <a:rPr lang="en-US" altLang="zh-CN" sz="2400" dirty="0"/>
              <a:t>DOM </a:t>
            </a:r>
            <a:r>
              <a:rPr lang="zh-CN" altLang="en-US" sz="2400" dirty="0"/>
              <a:t>元素中直接绑定。</a:t>
            </a:r>
          </a:p>
          <a:p>
            <a:pPr marL="109728" indent="457200" eaLnBrk="0">
              <a:lnSpc>
                <a:spcPct val="110000"/>
              </a:lnSpc>
              <a:buNone/>
            </a:pPr>
            <a:r>
              <a:rPr lang="en-US" altLang="zh-CN" sz="2400" dirty="0"/>
              <a:t>2. </a:t>
            </a:r>
            <a:r>
              <a:rPr lang="zh-CN" altLang="en-US" sz="2400" dirty="0"/>
              <a:t>在 </a:t>
            </a:r>
            <a:r>
              <a:rPr lang="en-US" altLang="zh-CN" sz="2400" dirty="0"/>
              <a:t>JavaScript </a:t>
            </a:r>
            <a:r>
              <a:rPr lang="zh-CN" altLang="en-US" sz="2400" dirty="0"/>
              <a:t>代码中绑定。</a:t>
            </a:r>
          </a:p>
          <a:p>
            <a:pPr marL="109728" indent="457200" eaLnBrk="0">
              <a:lnSpc>
                <a:spcPct val="110000"/>
              </a:lnSpc>
              <a:buNone/>
            </a:pPr>
            <a:r>
              <a:rPr lang="en-US" altLang="zh-CN" sz="2400" dirty="0"/>
              <a:t>3. </a:t>
            </a:r>
            <a:r>
              <a:rPr lang="zh-CN" altLang="en-US" sz="2400" dirty="0"/>
              <a:t>绑定事件监听函数。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82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5.3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事 件 绑 定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539552" y="1412776"/>
            <a:ext cx="7776864" cy="1440160"/>
          </a:xfrm>
        </p:spPr>
        <p:txBody>
          <a:bodyPr>
            <a:noAutofit/>
          </a:bodyPr>
          <a:lstStyle/>
          <a:p>
            <a:pPr marL="109728" indent="457200" eaLnBrk="0">
              <a:lnSpc>
                <a:spcPct val="110000"/>
              </a:lnSpc>
              <a:buNone/>
            </a:pPr>
            <a:r>
              <a:rPr lang="zh-CN" altLang="en-US" sz="2400" dirty="0"/>
              <a:t>第一种 </a:t>
            </a:r>
            <a:r>
              <a:rPr lang="en-US" altLang="zh-CN" sz="2400" dirty="0"/>
              <a:t>, </a:t>
            </a:r>
            <a:r>
              <a:rPr lang="zh-CN" altLang="en-US" sz="2400" dirty="0"/>
              <a:t>在 </a:t>
            </a:r>
            <a:r>
              <a:rPr lang="en-US" altLang="zh-CN" sz="2400" dirty="0"/>
              <a:t>DOM </a:t>
            </a:r>
            <a:r>
              <a:rPr lang="zh-CN" altLang="en-US" sz="2400" dirty="0"/>
              <a:t>元素中直接绑定。</a:t>
            </a:r>
          </a:p>
          <a:p>
            <a:pPr marL="109728" indent="457200" eaLnBrk="0">
              <a:lnSpc>
                <a:spcPct val="110000"/>
              </a:lnSpc>
              <a:buNone/>
            </a:pPr>
            <a:r>
              <a:rPr lang="zh-CN" altLang="en-US" sz="2400" dirty="0"/>
              <a:t>这里的 </a:t>
            </a:r>
            <a:r>
              <a:rPr lang="en-US" altLang="zh-CN" sz="2400" dirty="0"/>
              <a:t>DOM </a:t>
            </a:r>
            <a:r>
              <a:rPr lang="zh-CN" altLang="en-US" sz="2400" dirty="0"/>
              <a:t>元素 </a:t>
            </a:r>
            <a:r>
              <a:rPr lang="en-US" altLang="zh-CN" sz="2400" dirty="0"/>
              <a:t>, </a:t>
            </a:r>
            <a:r>
              <a:rPr lang="zh-CN" altLang="en-US" sz="2400" dirty="0"/>
              <a:t>可以理解为 </a:t>
            </a:r>
            <a:r>
              <a:rPr lang="en-US" altLang="zh-CN" sz="2400" dirty="0"/>
              <a:t>HTML </a:t>
            </a:r>
            <a:r>
              <a:rPr lang="zh-CN" altLang="en-US" sz="2400" dirty="0"/>
              <a:t>标签 。</a:t>
            </a:r>
            <a:r>
              <a:rPr lang="en-US" altLang="zh-CN" sz="2400" dirty="0"/>
              <a:t>JavaScript </a:t>
            </a:r>
            <a:r>
              <a:rPr lang="zh-CN" altLang="en-US" sz="2400" dirty="0"/>
              <a:t>支持在标签中直接绑定事件 </a:t>
            </a:r>
            <a:r>
              <a:rPr lang="en-US" altLang="zh-CN" sz="2400" dirty="0"/>
              <a:t>, </a:t>
            </a:r>
            <a:r>
              <a:rPr lang="zh-CN" altLang="en-US" sz="2400" dirty="0"/>
              <a:t>语法</a:t>
            </a:r>
            <a:r>
              <a:rPr lang="zh-CN" altLang="en-US" sz="2400" dirty="0" smtClean="0"/>
              <a:t>为：</a:t>
            </a:r>
            <a:endParaRPr lang="zh-CN" altLang="en-US" sz="24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08" y="3006204"/>
            <a:ext cx="7862984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63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5.3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事 件 绑 定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0" y="1412776"/>
            <a:ext cx="8964488" cy="2304256"/>
          </a:xfrm>
        </p:spPr>
        <p:txBody>
          <a:bodyPr>
            <a:noAutofit/>
          </a:bodyPr>
          <a:lstStyle/>
          <a:p>
            <a:pPr marL="109728" indent="457200" eaLnBrk="0">
              <a:lnSpc>
                <a:spcPct val="110000"/>
              </a:lnSpc>
              <a:buNone/>
            </a:pPr>
            <a:r>
              <a:rPr lang="zh-CN" altLang="en-US" sz="2400" dirty="0"/>
              <a:t>第二种 </a:t>
            </a:r>
            <a:r>
              <a:rPr lang="en-US" altLang="zh-CN" sz="2400" dirty="0"/>
              <a:t>, </a:t>
            </a:r>
            <a:r>
              <a:rPr lang="zh-CN" altLang="en-US" sz="2400" dirty="0"/>
              <a:t>在 </a:t>
            </a:r>
            <a:r>
              <a:rPr lang="en-US" altLang="zh-CN" sz="2400" dirty="0"/>
              <a:t>JavaScript </a:t>
            </a:r>
            <a:r>
              <a:rPr lang="zh-CN" altLang="en-US" sz="2400" dirty="0"/>
              <a:t>代码中绑定。</a:t>
            </a:r>
          </a:p>
          <a:p>
            <a:pPr marL="109728" indent="457200" eaLnBrk="0">
              <a:lnSpc>
                <a:spcPct val="110000"/>
              </a:lnSpc>
              <a:buNone/>
            </a:pPr>
            <a:r>
              <a:rPr lang="zh-CN" altLang="en-US" sz="2400" dirty="0"/>
              <a:t>在 </a:t>
            </a:r>
            <a:r>
              <a:rPr lang="en-US" altLang="zh-CN" sz="2400" dirty="0"/>
              <a:t>JavaScript </a:t>
            </a:r>
            <a:r>
              <a:rPr lang="zh-CN" altLang="en-US" sz="2400" dirty="0"/>
              <a:t>代码中  </a:t>
            </a:r>
            <a:r>
              <a:rPr lang="en-US" altLang="zh-CN" sz="2400" dirty="0"/>
              <a:t>( </a:t>
            </a:r>
            <a:r>
              <a:rPr lang="zh-CN" altLang="en-US" sz="2400" dirty="0"/>
              <a:t>即</a:t>
            </a:r>
            <a:r>
              <a:rPr lang="en-US" altLang="zh-CN" sz="2400" dirty="0"/>
              <a:t>&lt;script&gt;</a:t>
            </a:r>
            <a:r>
              <a:rPr lang="zh-CN" altLang="en-US" sz="2400" dirty="0"/>
              <a:t>标签内</a:t>
            </a:r>
            <a:r>
              <a:rPr lang="en-US" altLang="zh-CN" sz="2400" dirty="0"/>
              <a:t>)  </a:t>
            </a:r>
            <a:r>
              <a:rPr lang="zh-CN" altLang="en-US" sz="2400" dirty="0"/>
              <a:t>绑定事件可以使 </a:t>
            </a:r>
            <a:r>
              <a:rPr lang="en-US" altLang="zh-CN" sz="2400" dirty="0"/>
              <a:t>JavaScript </a:t>
            </a:r>
            <a:r>
              <a:rPr lang="zh-CN" altLang="en-US" sz="2400" dirty="0"/>
              <a:t>代码与 </a:t>
            </a:r>
            <a:r>
              <a:rPr lang="en-US" altLang="zh-CN" sz="2400" dirty="0"/>
              <a:t>HTML </a:t>
            </a:r>
            <a:r>
              <a:rPr lang="zh-CN" altLang="en-US" sz="2400" dirty="0"/>
              <a:t>标 签分离 </a:t>
            </a:r>
            <a:r>
              <a:rPr lang="en-US" altLang="zh-CN" sz="2400" dirty="0"/>
              <a:t>, </a:t>
            </a:r>
            <a:r>
              <a:rPr lang="zh-CN" altLang="en-US" sz="2400" dirty="0"/>
              <a:t>文档结构清晰 </a:t>
            </a:r>
            <a:r>
              <a:rPr lang="en-US" altLang="zh-CN" sz="2400" dirty="0"/>
              <a:t>, </a:t>
            </a:r>
            <a:r>
              <a:rPr lang="zh-CN" altLang="en-US" sz="2400" dirty="0"/>
              <a:t>便于管理和开发。</a:t>
            </a:r>
          </a:p>
          <a:p>
            <a:pPr marL="109728" indent="457200" eaLnBrk="0">
              <a:lnSpc>
                <a:spcPct val="110000"/>
              </a:lnSpc>
              <a:buNone/>
            </a:pPr>
            <a:r>
              <a:rPr lang="zh-CN" altLang="en-US" sz="2400" dirty="0"/>
              <a:t>在 </a:t>
            </a:r>
            <a:r>
              <a:rPr lang="en-US" altLang="zh-CN" sz="2400" dirty="0"/>
              <a:t>JavaScript </a:t>
            </a:r>
            <a:r>
              <a:rPr lang="zh-CN" altLang="en-US" sz="2400" dirty="0"/>
              <a:t>代码中绑定事件的语法</a:t>
            </a:r>
            <a:r>
              <a:rPr lang="zh-CN" altLang="en-US" sz="2400" dirty="0" smtClean="0"/>
              <a:t>为：</a:t>
            </a:r>
            <a:endParaRPr lang="zh-CN" altLang="en-US" sz="24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08102"/>
            <a:ext cx="6111875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5171777"/>
            <a:ext cx="6111875" cy="142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027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5.3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事 件 绑 定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07504" y="1412776"/>
            <a:ext cx="8928992" cy="2736304"/>
          </a:xfrm>
        </p:spPr>
        <p:txBody>
          <a:bodyPr>
            <a:noAutofit/>
          </a:bodyPr>
          <a:lstStyle/>
          <a:p>
            <a:pPr marL="109728" indent="457200" eaLnBrk="0">
              <a:lnSpc>
                <a:spcPct val="110000"/>
              </a:lnSpc>
              <a:buNone/>
            </a:pPr>
            <a:r>
              <a:rPr lang="zh-CN" altLang="en-US" sz="2400" dirty="0"/>
              <a:t>第三种 </a:t>
            </a:r>
            <a:r>
              <a:rPr lang="en-US" altLang="zh-CN" sz="2400" dirty="0"/>
              <a:t>, </a:t>
            </a:r>
            <a:r>
              <a:rPr lang="zh-CN" altLang="en-US" sz="2400" dirty="0"/>
              <a:t>通过事件监听函数绑定。</a:t>
            </a:r>
          </a:p>
          <a:p>
            <a:pPr marL="109728" indent="457200" eaLnBrk="0">
              <a:lnSpc>
                <a:spcPct val="110000"/>
              </a:lnSpc>
              <a:buNone/>
            </a:pPr>
            <a:r>
              <a:rPr lang="zh-CN" altLang="en-US" sz="2400" dirty="0"/>
              <a:t>使用 </a:t>
            </a:r>
            <a:r>
              <a:rPr lang="en-US" altLang="zh-CN" sz="2400" dirty="0" err="1"/>
              <a:t>attachEvent</a:t>
            </a:r>
            <a:r>
              <a:rPr lang="en-US" altLang="zh-CN" sz="2400" dirty="0"/>
              <a:t>  ( IE </a:t>
            </a:r>
            <a:r>
              <a:rPr lang="zh-CN" altLang="en-US" sz="2400" dirty="0"/>
              <a:t>方式</a:t>
            </a:r>
            <a:r>
              <a:rPr lang="en-US" altLang="zh-CN" sz="2400" dirty="0"/>
              <a:t>)  </a:t>
            </a:r>
            <a:r>
              <a:rPr lang="zh-CN" altLang="en-US" sz="2400" dirty="0"/>
              <a:t>和 </a:t>
            </a:r>
            <a:r>
              <a:rPr lang="en-US" altLang="zh-CN" sz="2400" dirty="0" err="1"/>
              <a:t>addEventListenter</a:t>
            </a:r>
            <a:r>
              <a:rPr lang="en-US" altLang="zh-CN" sz="2400" dirty="0"/>
              <a:t>  ( W3C </a:t>
            </a:r>
            <a:r>
              <a:rPr lang="zh-CN" altLang="en-US" sz="2400" dirty="0"/>
              <a:t>方式</a:t>
            </a:r>
            <a:r>
              <a:rPr lang="en-US" altLang="zh-CN" sz="2400" dirty="0"/>
              <a:t>)  </a:t>
            </a:r>
            <a:r>
              <a:rPr lang="zh-CN" altLang="en-US" sz="2400" dirty="0"/>
              <a:t>的好处就是 </a:t>
            </a:r>
            <a:r>
              <a:rPr lang="en-US" altLang="zh-CN" sz="2400" dirty="0"/>
              <a:t>, </a:t>
            </a:r>
            <a:r>
              <a:rPr lang="zh-CN" altLang="en-US" sz="2400" dirty="0"/>
              <a:t>可以多次 的进行事件的绑定 </a:t>
            </a:r>
            <a:r>
              <a:rPr lang="en-US" altLang="zh-CN" sz="2400" dirty="0"/>
              <a:t>, </a:t>
            </a:r>
            <a:r>
              <a:rPr lang="zh-CN" altLang="en-US" sz="2400" dirty="0"/>
              <a:t>不向原始的方法那样 </a:t>
            </a:r>
            <a:r>
              <a:rPr lang="en-US" altLang="zh-CN" sz="2400" dirty="0"/>
              <a:t>, </a:t>
            </a:r>
            <a:r>
              <a:rPr lang="zh-CN" altLang="en-US" sz="2400" dirty="0"/>
              <a:t>前面绑定的事件将会被后面的绑定的事件所覆 盖 </a:t>
            </a:r>
            <a:r>
              <a:rPr lang="en-US" altLang="zh-CN" sz="2400" dirty="0"/>
              <a:t>, </a:t>
            </a:r>
            <a:r>
              <a:rPr lang="zh-CN" altLang="en-US" sz="2400" dirty="0"/>
              <a:t>最后只能执行后面所绑定的函数。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573016"/>
            <a:ext cx="6203950" cy="318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602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课后习题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2063425424"/>
              </p:ext>
            </p:extLst>
          </p:nvPr>
        </p:nvGraphicFramePr>
        <p:xfrm>
          <a:off x="539552" y="1556792"/>
          <a:ext cx="8280920" cy="1872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M 296"/>
          <p:cNvPicPr/>
          <p:nvPr/>
        </p:nvPicPr>
        <p:blipFill>
          <a:blip r:embed="rId7"/>
          <a:stretch>
            <a:fillRect/>
          </a:stretch>
        </p:blipFill>
        <p:spPr>
          <a:xfrm>
            <a:off x="4162741" y="3068960"/>
            <a:ext cx="916305" cy="3239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06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4"/>
          <p:cNvSpPr txBox="1"/>
          <p:nvPr/>
        </p:nvSpPr>
        <p:spPr>
          <a:xfrm>
            <a:off x="395536" y="476672"/>
            <a:ext cx="4775842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目标</a:t>
            </a:r>
            <a:endParaRPr lang="en-GB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AutoShape 2" descr="https://img1.maka.im/user/4284850/17f67e376b1976d6a78fd2c38443f79b.jpeg"/>
          <p:cNvSpPr>
            <a:spLocks noChangeAspect="1" noChangeArrowheads="1"/>
          </p:cNvSpPr>
          <p:nvPr/>
        </p:nvSpPr>
        <p:spPr bwMode="auto">
          <a:xfrm>
            <a:off x="155575" y="-1257300"/>
            <a:ext cx="3495675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264873763"/>
              </p:ext>
            </p:extLst>
          </p:nvPr>
        </p:nvGraphicFramePr>
        <p:xfrm>
          <a:off x="1043608" y="1139204"/>
          <a:ext cx="722446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矩形 4"/>
          <p:cNvSpPr/>
          <p:nvPr/>
        </p:nvSpPr>
        <p:spPr>
          <a:xfrm>
            <a:off x="1321668" y="1556792"/>
            <a:ext cx="6222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zh-CN" altLang="en-US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2269" y="2790080"/>
            <a:ext cx="6222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zh-CN" altLang="en-US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1126" y="4005064"/>
            <a:ext cx="6222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zh-CN" altLang="en-US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141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6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5.1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什 么 是 事 件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1328"/>
            <a:ext cx="8435280" cy="4525963"/>
          </a:xfrm>
        </p:spPr>
        <p:txBody>
          <a:bodyPr/>
          <a:lstStyle/>
          <a:p>
            <a:pPr marL="109728" indent="457200" eaLnBrk="0">
              <a:buNone/>
            </a:pPr>
            <a:r>
              <a:rPr lang="zh-CN" altLang="en-US" dirty="0"/>
              <a:t>事件是我们在编程时系统内发生的动 作或者发生的事情 </a:t>
            </a:r>
            <a:r>
              <a:rPr lang="en-US" altLang="zh-CN" dirty="0"/>
              <a:t>,  </a:t>
            </a:r>
            <a:r>
              <a:rPr lang="zh-CN" altLang="en-US" dirty="0"/>
              <a:t>系统响应事件后 </a:t>
            </a:r>
            <a:r>
              <a:rPr lang="en-US" altLang="zh-CN" dirty="0"/>
              <a:t>, </a:t>
            </a:r>
            <a:r>
              <a:rPr lang="zh-CN" altLang="en-US" dirty="0"/>
              <a:t>如果需要 </a:t>
            </a:r>
            <a:r>
              <a:rPr lang="en-US" altLang="zh-CN" dirty="0"/>
              <a:t>, </a:t>
            </a:r>
            <a:r>
              <a:rPr lang="zh-CN" altLang="en-US" dirty="0"/>
              <a:t>我们可以某种方式对事件做出回应 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109728" indent="457200" eaLnBrk="0">
              <a:buNone/>
            </a:pPr>
            <a:r>
              <a:rPr lang="zh-CN" altLang="en-US" dirty="0"/>
              <a:t>在 </a:t>
            </a:r>
            <a:r>
              <a:rPr lang="en-US" altLang="zh-CN" dirty="0"/>
              <a:t>Web </a:t>
            </a:r>
            <a:r>
              <a:rPr lang="zh-CN" altLang="en-US" dirty="0"/>
              <a:t>中 </a:t>
            </a:r>
            <a:r>
              <a:rPr lang="en-US" altLang="zh-CN" dirty="0"/>
              <a:t>, </a:t>
            </a:r>
            <a:r>
              <a:rPr lang="zh-CN" altLang="en-US" dirty="0"/>
              <a:t>事件在浏览器窗口中被触发并且通常被绑定到窗口内部的特定部分</a:t>
            </a:r>
            <a:r>
              <a:rPr lang="en-US" altLang="zh-CN" dirty="0"/>
              <a:t>—</a:t>
            </a:r>
            <a:r>
              <a:rPr lang="zh-CN" altLang="en-US" dirty="0"/>
              <a:t>可 能是一个元素 、一系列元素 、被加载到这个窗口的 </a:t>
            </a:r>
            <a:r>
              <a:rPr lang="en-US" altLang="zh-CN" dirty="0"/>
              <a:t>HTML </a:t>
            </a:r>
            <a:r>
              <a:rPr lang="zh-CN" altLang="en-US" dirty="0"/>
              <a:t>代码或者是整个浏览器窗 口 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109728" indent="457200" eaLnBrk="0">
              <a:buNone/>
            </a:pPr>
            <a:r>
              <a:rPr lang="zh-CN" altLang="en-US" dirty="0"/>
              <a:t>每个可用的事件都会有一个事件处理器 </a:t>
            </a:r>
            <a:r>
              <a:rPr lang="en-US" altLang="zh-CN" dirty="0"/>
              <a:t>, </a:t>
            </a:r>
            <a:r>
              <a:rPr lang="zh-CN" altLang="en-US" dirty="0"/>
              <a:t>也就是事件触发时会运行的代码 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262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案例    事件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670180" y="1713326"/>
            <a:ext cx="8019663" cy="4439460"/>
            <a:chOff x="670180" y="1713326"/>
            <a:chExt cx="8019663" cy="4439460"/>
          </a:xfrm>
        </p:grpSpPr>
        <p:sp>
          <p:nvSpPr>
            <p:cNvPr id="8" name="任意多边形 7"/>
            <p:cNvSpPr/>
            <p:nvPr/>
          </p:nvSpPr>
          <p:spPr>
            <a:xfrm>
              <a:off x="670180" y="2489675"/>
              <a:ext cx="373428" cy="3287356"/>
            </a:xfrm>
            <a:custGeom>
              <a:avLst/>
              <a:gdLst>
                <a:gd name="connsiteX0" fmla="*/ 0 w 3287355"/>
                <a:gd name="connsiteY0" fmla="*/ 0 h 278678"/>
                <a:gd name="connsiteX1" fmla="*/ 3148016 w 3287355"/>
                <a:gd name="connsiteY1" fmla="*/ 0 h 278678"/>
                <a:gd name="connsiteX2" fmla="*/ 3287355 w 3287355"/>
                <a:gd name="connsiteY2" fmla="*/ 139339 h 278678"/>
                <a:gd name="connsiteX3" fmla="*/ 3148016 w 3287355"/>
                <a:gd name="connsiteY3" fmla="*/ 278678 h 278678"/>
                <a:gd name="connsiteX4" fmla="*/ 0 w 3287355"/>
                <a:gd name="connsiteY4" fmla="*/ 278678 h 278678"/>
                <a:gd name="connsiteX5" fmla="*/ 139339 w 3287355"/>
                <a:gd name="connsiteY5" fmla="*/ 139339 h 278678"/>
                <a:gd name="connsiteX6" fmla="*/ 0 w 3287355"/>
                <a:gd name="connsiteY6" fmla="*/ 0 h 27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87355" h="278678">
                  <a:moveTo>
                    <a:pt x="3287349" y="0"/>
                  </a:moveTo>
                  <a:lnTo>
                    <a:pt x="3287349" y="266866"/>
                  </a:lnTo>
                  <a:lnTo>
                    <a:pt x="1643678" y="278678"/>
                  </a:lnTo>
                  <a:lnTo>
                    <a:pt x="6" y="266866"/>
                  </a:lnTo>
                  <a:lnTo>
                    <a:pt x="6" y="0"/>
                  </a:lnTo>
                  <a:lnTo>
                    <a:pt x="1643677" y="11812"/>
                  </a:lnTo>
                  <a:lnTo>
                    <a:pt x="3287349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510" tIns="155850" rIns="16511" bIns="155849" numCol="1" spcCol="1270" anchor="ctr" anchorCtr="0">
              <a:noAutofit/>
            </a:bodyPr>
            <a:lstStyle/>
            <a:p>
              <a:pPr lvl="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600" kern="1200" dirty="0" smtClean="0"/>
                <a:t>核心代码</a:t>
              </a:r>
              <a:endParaRPr lang="zh-CN" altLang="en-US" sz="2600" kern="1200" dirty="0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210114" y="1713326"/>
              <a:ext cx="7479729" cy="4439460"/>
            </a:xfrm>
            <a:custGeom>
              <a:avLst/>
              <a:gdLst>
                <a:gd name="connsiteX0" fmla="*/ 739925 w 4439459"/>
                <a:gd name="connsiteY0" fmla="*/ 0 h 7479729"/>
                <a:gd name="connsiteX1" fmla="*/ 3699534 w 4439459"/>
                <a:gd name="connsiteY1" fmla="*/ 0 h 7479729"/>
                <a:gd name="connsiteX2" fmla="*/ 4439459 w 4439459"/>
                <a:gd name="connsiteY2" fmla="*/ 739925 h 7479729"/>
                <a:gd name="connsiteX3" fmla="*/ 4439459 w 4439459"/>
                <a:gd name="connsiteY3" fmla="*/ 7479729 h 7479729"/>
                <a:gd name="connsiteX4" fmla="*/ 4439459 w 4439459"/>
                <a:gd name="connsiteY4" fmla="*/ 7479729 h 7479729"/>
                <a:gd name="connsiteX5" fmla="*/ 0 w 4439459"/>
                <a:gd name="connsiteY5" fmla="*/ 7479729 h 7479729"/>
                <a:gd name="connsiteX6" fmla="*/ 0 w 4439459"/>
                <a:gd name="connsiteY6" fmla="*/ 7479729 h 7479729"/>
                <a:gd name="connsiteX7" fmla="*/ 0 w 4439459"/>
                <a:gd name="connsiteY7" fmla="*/ 739925 h 7479729"/>
                <a:gd name="connsiteX8" fmla="*/ 739925 w 4439459"/>
                <a:gd name="connsiteY8" fmla="*/ 0 h 7479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39459" h="7479729">
                  <a:moveTo>
                    <a:pt x="4439459" y="1246647"/>
                  </a:moveTo>
                  <a:lnTo>
                    <a:pt x="4439459" y="6233082"/>
                  </a:lnTo>
                  <a:cubicBezTo>
                    <a:pt x="4439459" y="6921586"/>
                    <a:pt x="4242836" y="7479729"/>
                    <a:pt x="4000290" y="7479729"/>
                  </a:cubicBezTo>
                  <a:lnTo>
                    <a:pt x="0" y="7479729"/>
                  </a:lnTo>
                  <a:lnTo>
                    <a:pt x="0" y="74797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4000290" y="0"/>
                  </a:lnTo>
                  <a:cubicBezTo>
                    <a:pt x="4242836" y="0"/>
                    <a:pt x="4439459" y="558143"/>
                    <a:pt x="4439459" y="1246647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4913" tIns="233228" rIns="233226" bIns="233227" numCol="1" spcCol="1270" anchor="ctr" anchorCtr="0">
              <a:noAutofit/>
            </a:bodyPr>
            <a:lstStyle/>
            <a:p>
              <a:pPr marL="0" lvl="1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zh-CN" sz="2600" kern="1200" dirty="0"/>
            </a:p>
          </p:txBody>
        </p:sp>
      </p:grpSp>
      <p:sp>
        <p:nvSpPr>
          <p:cNvPr id="6" name="矩形 5"/>
          <p:cNvSpPr/>
          <p:nvPr/>
        </p:nvSpPr>
        <p:spPr>
          <a:xfrm>
            <a:off x="1193841" y="1916832"/>
            <a:ext cx="73385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/>
            <a:r>
              <a:rPr lang="zh-CN" altLang="en-US" sz="2400" dirty="0" smtClean="0"/>
              <a:t>说明：页面</a:t>
            </a:r>
            <a:r>
              <a:rPr lang="zh-CN" altLang="en-US" sz="2400" dirty="0"/>
              <a:t>中只有一个 </a:t>
            </a:r>
            <a:r>
              <a:rPr lang="en-US" altLang="zh-CN" sz="2400" dirty="0"/>
              <a:t>button , </a:t>
            </a:r>
            <a:r>
              <a:rPr lang="zh-CN" altLang="en-US" sz="2400" dirty="0"/>
              <a:t>按下时 </a:t>
            </a:r>
            <a:r>
              <a:rPr lang="en-US" altLang="zh-CN" sz="2400" dirty="0"/>
              <a:t>,  </a:t>
            </a:r>
            <a:r>
              <a:rPr lang="zh-CN" altLang="en-US" sz="2400" dirty="0"/>
              <a:t>背景 会变成随机的一种</a:t>
            </a:r>
            <a:r>
              <a:rPr lang="zh-CN" altLang="en-US" sz="2400" dirty="0" smtClean="0"/>
              <a:t>颜色</a:t>
            </a:r>
            <a:r>
              <a:rPr lang="zh-CN" altLang="en-US" sz="2400" dirty="0"/>
              <a:t>。</a:t>
            </a:r>
            <a:endParaRPr lang="zh-CN" altLang="zh-CN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390" y="2776834"/>
            <a:ext cx="7009018" cy="3024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4662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6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5.2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常 用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事 件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1328"/>
            <a:ext cx="8435280" cy="4525963"/>
          </a:xfrm>
        </p:spPr>
        <p:txBody>
          <a:bodyPr/>
          <a:lstStyle/>
          <a:p>
            <a:pPr marL="109728" indent="457200" eaLnBrk="0">
              <a:buNone/>
            </a:pPr>
            <a:r>
              <a:rPr lang="zh-CN" altLang="en-US" dirty="0"/>
              <a:t>事件只有与 </a:t>
            </a:r>
            <a:r>
              <a:rPr lang="en-US" altLang="zh-CN" dirty="0"/>
              <a:t>HTML </a:t>
            </a:r>
            <a:r>
              <a:rPr lang="zh-CN" altLang="en-US" dirty="0"/>
              <a:t>元素绑定之后才能被触发 </a:t>
            </a:r>
            <a:r>
              <a:rPr lang="en-US" altLang="zh-CN" dirty="0"/>
              <a:t>, </a:t>
            </a:r>
            <a:r>
              <a:rPr lang="zh-CN" altLang="en-US" dirty="0"/>
              <a:t>为 </a:t>
            </a:r>
            <a:r>
              <a:rPr lang="en-US" altLang="zh-CN" dirty="0"/>
              <a:t>HTML </a:t>
            </a:r>
            <a:r>
              <a:rPr lang="zh-CN" altLang="en-US" dirty="0"/>
              <a:t>元素绑定事件处理程序的方法 由很多 </a:t>
            </a:r>
            <a:r>
              <a:rPr lang="en-US" altLang="zh-CN" dirty="0"/>
              <a:t>, </a:t>
            </a:r>
            <a:r>
              <a:rPr lang="zh-CN" altLang="en-US" dirty="0"/>
              <a:t>最简单的就是通过 </a:t>
            </a:r>
            <a:r>
              <a:rPr lang="en-US" altLang="zh-CN" dirty="0"/>
              <a:t>HTML </a:t>
            </a:r>
            <a:r>
              <a:rPr lang="zh-CN" altLang="en-US" dirty="0"/>
              <a:t>事件属性来直接绑定事件处理程序 </a:t>
            </a:r>
            <a:r>
              <a:rPr lang="en-US" altLang="zh-CN" dirty="0"/>
              <a:t>, </a:t>
            </a:r>
            <a:r>
              <a:rPr lang="zh-CN" altLang="en-US" dirty="0"/>
              <a:t>例如 </a:t>
            </a:r>
            <a:r>
              <a:rPr lang="en-US" altLang="zh-CN" dirty="0" err="1"/>
              <a:t>onclick</a:t>
            </a:r>
            <a:r>
              <a:rPr lang="en-US" altLang="zh-CN" dirty="0"/>
              <a:t> </a:t>
            </a:r>
            <a:r>
              <a:rPr lang="zh-CN" altLang="en-US" dirty="0"/>
              <a:t>、</a:t>
            </a:r>
            <a:r>
              <a:rPr lang="en-US" altLang="zh-CN" dirty="0"/>
              <a:t>on- </a:t>
            </a:r>
            <a:r>
              <a:rPr lang="en-US" altLang="zh-CN" dirty="0" err="1"/>
              <a:t>mouseover</a:t>
            </a:r>
            <a:r>
              <a:rPr lang="en-US" altLang="zh-CN" dirty="0"/>
              <a:t> </a:t>
            </a:r>
            <a:r>
              <a:rPr lang="zh-CN" altLang="en-US" dirty="0"/>
              <a:t>、</a:t>
            </a:r>
            <a:r>
              <a:rPr lang="en-US" altLang="zh-CN" dirty="0" err="1"/>
              <a:t>onmouseout</a:t>
            </a:r>
            <a:r>
              <a:rPr lang="en-US" altLang="zh-CN" dirty="0"/>
              <a:t> </a:t>
            </a:r>
            <a:r>
              <a:rPr lang="zh-CN" altLang="en-US" dirty="0"/>
              <a:t>等属性。</a:t>
            </a:r>
          </a:p>
          <a:p>
            <a:pPr marL="109728" indent="457200" eaLnBrk="0">
              <a:buNone/>
            </a:pPr>
            <a:r>
              <a:rPr lang="zh-CN" altLang="en-US" dirty="0"/>
              <a:t>一般情况下 </a:t>
            </a:r>
            <a:r>
              <a:rPr lang="en-US" altLang="zh-CN" dirty="0"/>
              <a:t>, </a:t>
            </a:r>
            <a:r>
              <a:rPr lang="zh-CN" altLang="en-US" dirty="0"/>
              <a:t>事件可以分为四大类</a:t>
            </a:r>
            <a:r>
              <a:rPr lang="en-US" altLang="zh-CN" dirty="0"/>
              <a:t>— </a:t>
            </a:r>
            <a:r>
              <a:rPr lang="zh-CN" altLang="en-US" dirty="0"/>
              <a:t>鼠标事件 、键盘事件 、表单事件和窗口事件 </a:t>
            </a:r>
            <a:r>
              <a:rPr lang="en-US" altLang="zh-CN" dirty="0"/>
              <a:t>, </a:t>
            </a:r>
            <a:r>
              <a:rPr lang="zh-CN" altLang="en-US" dirty="0"/>
              <a:t>另外还有一些其他事件。下面通过几个示例来简单介绍一些比较常用的事件。</a:t>
            </a:r>
          </a:p>
        </p:txBody>
      </p:sp>
    </p:spTree>
    <p:extLst>
      <p:ext uri="{BB962C8B-B14F-4D97-AF65-F5344CB8AC3E}">
        <p14:creationId xmlns:p14="http://schemas.microsoft.com/office/powerpoint/2010/main" val="127083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5.2.1 </a:t>
            </a:r>
            <a:r>
              <a:rPr lang="en-US" altLang="zh-CN" sz="32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onmouseover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事 件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79512" y="1340768"/>
            <a:ext cx="8784976" cy="2592288"/>
          </a:xfrm>
        </p:spPr>
        <p:txBody>
          <a:bodyPr>
            <a:noAutofit/>
          </a:bodyPr>
          <a:lstStyle/>
          <a:p>
            <a:pPr marL="109728" indent="457200" eaLnBrk="0">
              <a:lnSpc>
                <a:spcPct val="110000"/>
              </a:lnSpc>
              <a:buNone/>
            </a:pPr>
            <a:r>
              <a:rPr lang="zh-CN" altLang="en-US" sz="2400" dirty="0"/>
              <a:t>鼠标经过事件</a:t>
            </a:r>
            <a:r>
              <a:rPr lang="en-US" altLang="zh-CN" sz="2400" dirty="0"/>
              <a:t>:  </a:t>
            </a:r>
            <a:r>
              <a:rPr lang="en-US" altLang="zh-CN" sz="2400" dirty="0" err="1"/>
              <a:t>onmouseover</a:t>
            </a:r>
            <a:r>
              <a:rPr lang="en-US" altLang="zh-CN" sz="2400" dirty="0"/>
              <a:t> </a:t>
            </a:r>
            <a:r>
              <a:rPr lang="zh-CN" altLang="en-US" sz="2400" dirty="0"/>
              <a:t>事件就是指当用户鼠标指针移动到元素上时即可触发 事件。</a:t>
            </a:r>
          </a:p>
          <a:p>
            <a:pPr marL="109728" indent="457200" eaLnBrk="0">
              <a:lnSpc>
                <a:spcPct val="110000"/>
              </a:lnSpc>
              <a:buNone/>
            </a:pPr>
            <a:r>
              <a:rPr lang="zh-CN" altLang="en-US" sz="2400" dirty="0" smtClean="0"/>
              <a:t>代码：</a:t>
            </a:r>
            <a:endParaRPr lang="en-US" altLang="zh-CN" sz="24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74" y="2780928"/>
            <a:ext cx="799627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74" y="4102596"/>
            <a:ext cx="7996274" cy="1270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027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5.2.2 </a:t>
            </a:r>
            <a:r>
              <a:rPr lang="en-US" altLang="zh-CN" sz="3200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onclick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事 件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79512" y="1484784"/>
            <a:ext cx="8784976" cy="2592288"/>
          </a:xfrm>
        </p:spPr>
        <p:txBody>
          <a:bodyPr>
            <a:noAutofit/>
          </a:bodyPr>
          <a:lstStyle/>
          <a:p>
            <a:pPr marL="109728" indent="457200" eaLnBrk="0">
              <a:lnSpc>
                <a:spcPct val="110000"/>
              </a:lnSpc>
              <a:buNone/>
            </a:pPr>
            <a:r>
              <a:rPr lang="zh-CN" altLang="en-US" sz="2400" dirty="0"/>
              <a:t>鼠标单击事件</a:t>
            </a:r>
            <a:r>
              <a:rPr lang="en-US" altLang="zh-CN" sz="2400" dirty="0"/>
              <a:t>:  </a:t>
            </a:r>
            <a:r>
              <a:rPr lang="zh-CN" altLang="en-US" sz="2400" dirty="0"/>
              <a:t>当在网页上单击鼠标时 </a:t>
            </a:r>
            <a:r>
              <a:rPr lang="en-US" altLang="zh-CN" sz="2400" dirty="0"/>
              <a:t>, </a:t>
            </a:r>
            <a:r>
              <a:rPr lang="zh-CN" altLang="en-US" sz="2400" dirty="0"/>
              <a:t>就会发生该事件 。同时 </a:t>
            </a:r>
            <a:r>
              <a:rPr lang="en-US" altLang="zh-CN" sz="2400" dirty="0" err="1"/>
              <a:t>onclick</a:t>
            </a:r>
            <a:r>
              <a:rPr lang="en-US" altLang="zh-CN" sz="2400" dirty="0"/>
              <a:t> </a:t>
            </a:r>
            <a:r>
              <a:rPr lang="zh-CN" altLang="en-US" sz="2400" dirty="0"/>
              <a:t>事件调用的 程序块就会被执行 </a:t>
            </a:r>
            <a:r>
              <a:rPr lang="en-US" altLang="zh-CN" sz="2400" dirty="0"/>
              <a:t>, </a:t>
            </a:r>
            <a:r>
              <a:rPr lang="zh-CN" altLang="en-US" sz="2400" dirty="0"/>
              <a:t>通常与按钮一起使用。</a:t>
            </a:r>
          </a:p>
          <a:p>
            <a:pPr marL="109728" indent="457200" eaLnBrk="0">
              <a:lnSpc>
                <a:spcPct val="110000"/>
              </a:lnSpc>
              <a:buNone/>
            </a:pPr>
            <a:r>
              <a:rPr lang="zh-CN" altLang="en-US" sz="2400" dirty="0" smtClean="0"/>
              <a:t>代码</a:t>
            </a:r>
            <a:r>
              <a:rPr lang="zh-CN" altLang="en-US" sz="2400" dirty="0"/>
              <a:t>：</a:t>
            </a:r>
            <a:endParaRPr lang="en-US" altLang="zh-CN" sz="24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80" y="3429000"/>
            <a:ext cx="8468439" cy="2396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409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5.2.3 </a:t>
            </a:r>
            <a:r>
              <a:rPr lang="en-US" altLang="zh-CN" sz="32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onmouseout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事 件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79512" y="1484784"/>
            <a:ext cx="8784976" cy="2592288"/>
          </a:xfrm>
        </p:spPr>
        <p:txBody>
          <a:bodyPr>
            <a:noAutofit/>
          </a:bodyPr>
          <a:lstStyle/>
          <a:p>
            <a:pPr marL="109728" indent="457200" eaLnBrk="0">
              <a:lnSpc>
                <a:spcPct val="110000"/>
              </a:lnSpc>
              <a:buNone/>
            </a:pPr>
            <a:r>
              <a:rPr lang="zh-CN" altLang="en-US" sz="2400" dirty="0"/>
              <a:t>鼠标移开事件</a:t>
            </a:r>
            <a:r>
              <a:rPr lang="en-US" altLang="zh-CN" sz="2400" dirty="0"/>
              <a:t>:  </a:t>
            </a:r>
            <a:r>
              <a:rPr lang="zh-CN" altLang="en-US" sz="2400" dirty="0"/>
              <a:t>鼠标移开事件 </a:t>
            </a:r>
            <a:r>
              <a:rPr lang="en-US" altLang="zh-CN" sz="2400" dirty="0"/>
              <a:t>,  </a:t>
            </a:r>
            <a:r>
              <a:rPr lang="zh-CN" altLang="en-US" sz="2400" dirty="0"/>
              <a:t>当鼠标移开当前对象时 </a:t>
            </a:r>
            <a:r>
              <a:rPr lang="en-US" altLang="zh-CN" sz="2400" dirty="0"/>
              <a:t>,  </a:t>
            </a:r>
            <a:r>
              <a:rPr lang="zh-CN" altLang="en-US" sz="2400" dirty="0"/>
              <a:t>执行 </a:t>
            </a:r>
            <a:r>
              <a:rPr lang="en-US" altLang="zh-CN" sz="2400" dirty="0" err="1"/>
              <a:t>onmouseout</a:t>
            </a:r>
            <a:r>
              <a:rPr lang="en-US" altLang="zh-CN" sz="2400" dirty="0"/>
              <a:t> </a:t>
            </a:r>
            <a:r>
              <a:rPr lang="zh-CN" altLang="en-US" sz="2400" dirty="0"/>
              <a:t>调用的程</a:t>
            </a:r>
          </a:p>
          <a:p>
            <a:pPr marL="109728" indent="457200" eaLnBrk="0">
              <a:lnSpc>
                <a:spcPct val="110000"/>
              </a:lnSpc>
              <a:buNone/>
            </a:pPr>
            <a:r>
              <a:rPr lang="zh-CN" altLang="en-US" sz="2400" dirty="0"/>
              <a:t>序 。当将光标移到文本框内时 </a:t>
            </a:r>
            <a:r>
              <a:rPr lang="en-US" altLang="zh-CN" sz="2400" dirty="0"/>
              <a:t>,  </a:t>
            </a:r>
            <a:r>
              <a:rPr lang="zh-CN" altLang="en-US" sz="2400" dirty="0"/>
              <a:t>即焦点在文本框内 </a:t>
            </a:r>
            <a:r>
              <a:rPr lang="en-US" altLang="zh-CN" sz="2400" dirty="0"/>
              <a:t>, </a:t>
            </a:r>
            <a:r>
              <a:rPr lang="zh-CN" altLang="en-US" sz="2400" dirty="0"/>
              <a:t>触发事件 </a:t>
            </a:r>
            <a:r>
              <a:rPr lang="en-US" altLang="zh-CN" sz="2400" dirty="0"/>
              <a:t>, </a:t>
            </a:r>
            <a:r>
              <a:rPr lang="zh-CN" altLang="en-US" sz="2400" dirty="0"/>
              <a:t>并调用函数 </a:t>
            </a:r>
            <a:r>
              <a:rPr lang="en-US" altLang="zh-CN" sz="2400" dirty="0"/>
              <a:t>add2() </a:t>
            </a:r>
            <a:r>
              <a:rPr lang="zh-CN" altLang="en-US" sz="2400" dirty="0"/>
              <a:t>。</a:t>
            </a:r>
          </a:p>
          <a:p>
            <a:pPr marL="109728" indent="457200" eaLnBrk="0">
              <a:lnSpc>
                <a:spcPct val="110000"/>
              </a:lnSpc>
              <a:buNone/>
            </a:pPr>
            <a:r>
              <a:rPr lang="zh-CN" altLang="en-US" sz="2400" dirty="0" smtClean="0"/>
              <a:t>代码</a:t>
            </a:r>
            <a:r>
              <a:rPr lang="zh-CN" altLang="en-US" sz="2400" dirty="0"/>
              <a:t>：</a:t>
            </a:r>
            <a:endParaRPr lang="en-US" altLang="zh-CN" sz="24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737" y="4005064"/>
            <a:ext cx="8334526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537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5.2.4 </a:t>
            </a:r>
            <a:r>
              <a:rPr lang="en-US" altLang="zh-CN" sz="32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onfocus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事 件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179512" y="1484784"/>
            <a:ext cx="8784976" cy="2592288"/>
          </a:xfrm>
        </p:spPr>
        <p:txBody>
          <a:bodyPr>
            <a:noAutofit/>
          </a:bodyPr>
          <a:lstStyle/>
          <a:p>
            <a:pPr marL="109728" indent="457200" eaLnBrk="0">
              <a:lnSpc>
                <a:spcPct val="110000"/>
              </a:lnSpc>
              <a:buNone/>
            </a:pPr>
            <a:r>
              <a:rPr lang="zh-CN" altLang="en-US" sz="2400" dirty="0"/>
              <a:t>光标聚焦事件</a:t>
            </a:r>
            <a:r>
              <a:rPr lang="en-US" altLang="zh-CN" sz="2400" dirty="0"/>
              <a:t>:  </a:t>
            </a:r>
            <a:r>
              <a:rPr lang="zh-CN" altLang="en-US" sz="2400" dirty="0"/>
              <a:t>当网页中的对象获得聚点时 </a:t>
            </a:r>
            <a:r>
              <a:rPr lang="en-US" altLang="zh-CN" sz="2400" dirty="0"/>
              <a:t>, </a:t>
            </a:r>
            <a:r>
              <a:rPr lang="zh-CN" altLang="en-US" sz="2400" dirty="0"/>
              <a:t>执行 </a:t>
            </a:r>
            <a:r>
              <a:rPr lang="en-US" altLang="zh-CN" sz="2400" dirty="0" err="1"/>
              <a:t>onfocus</a:t>
            </a:r>
            <a:r>
              <a:rPr lang="en-US" altLang="zh-CN" sz="2400" dirty="0"/>
              <a:t> </a:t>
            </a:r>
            <a:r>
              <a:rPr lang="zh-CN" altLang="en-US" sz="2400" dirty="0"/>
              <a:t>调用的程序就会被执行。</a:t>
            </a:r>
          </a:p>
          <a:p>
            <a:pPr marL="109728" indent="457200" eaLnBrk="0">
              <a:lnSpc>
                <a:spcPct val="110000"/>
              </a:lnSpc>
              <a:buNone/>
            </a:pPr>
            <a:r>
              <a:rPr lang="zh-CN" altLang="en-US" sz="2400" dirty="0"/>
              <a:t>如下代码 </a:t>
            </a:r>
            <a:r>
              <a:rPr lang="en-US" altLang="zh-CN" sz="2400" dirty="0"/>
              <a:t>,  </a:t>
            </a:r>
            <a:r>
              <a:rPr lang="zh-CN" altLang="en-US" sz="2400" dirty="0"/>
              <a:t>当将光标移到文本框内时 </a:t>
            </a:r>
            <a:r>
              <a:rPr lang="en-US" altLang="zh-CN" sz="2400" dirty="0"/>
              <a:t>,  </a:t>
            </a:r>
            <a:r>
              <a:rPr lang="zh-CN" altLang="en-US" sz="2400" dirty="0"/>
              <a:t>即焦点在文本框内 </a:t>
            </a:r>
            <a:r>
              <a:rPr lang="en-US" altLang="zh-CN" sz="2400" dirty="0"/>
              <a:t>, </a:t>
            </a:r>
            <a:r>
              <a:rPr lang="zh-CN" altLang="en-US" sz="2400" dirty="0"/>
              <a:t>触发 </a:t>
            </a:r>
            <a:r>
              <a:rPr lang="en-US" altLang="zh-CN" sz="2400" dirty="0" err="1"/>
              <a:t>onfocus</a:t>
            </a:r>
            <a:r>
              <a:rPr lang="en-US" altLang="zh-CN" sz="2400" dirty="0"/>
              <a:t> </a:t>
            </a:r>
            <a:r>
              <a:rPr lang="zh-CN" altLang="en-US" sz="2400" dirty="0"/>
              <a:t>事件 </a:t>
            </a:r>
            <a:r>
              <a:rPr lang="en-US" altLang="zh-CN" sz="2400" dirty="0"/>
              <a:t>, </a:t>
            </a:r>
            <a:r>
              <a:rPr lang="zh-CN" altLang="en-US" sz="2400" dirty="0"/>
              <a:t>并调 用函数 </a:t>
            </a:r>
            <a:r>
              <a:rPr lang="en-US" altLang="zh-CN" sz="2400" dirty="0"/>
              <a:t>add2  ( ) </a:t>
            </a:r>
            <a:r>
              <a:rPr lang="zh-CN" altLang="en-US" sz="2400" dirty="0"/>
              <a:t>。</a:t>
            </a:r>
          </a:p>
          <a:p>
            <a:pPr marL="109728" indent="457200" eaLnBrk="0">
              <a:lnSpc>
                <a:spcPct val="110000"/>
              </a:lnSpc>
              <a:buNone/>
            </a:pPr>
            <a:r>
              <a:rPr lang="zh-CN" altLang="en-US" sz="2400" dirty="0" smtClean="0"/>
              <a:t>代码</a:t>
            </a:r>
            <a:r>
              <a:rPr lang="zh-CN" altLang="en-US" sz="2400" dirty="0"/>
              <a:t>：</a:t>
            </a:r>
            <a:endParaRPr lang="en-US" altLang="zh-CN" sz="24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684141"/>
            <a:ext cx="8083164" cy="752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432796"/>
            <a:ext cx="8083164" cy="1948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017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1033</TotalTime>
  <Words>862</Words>
  <Application>Microsoft Office PowerPoint</Application>
  <PresentationFormat>全屏显示(4:3)</PresentationFormat>
  <Paragraphs>59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聚合</vt:lpstr>
      <vt:lpstr>第 5 章  Java Script事件处理</vt:lpstr>
      <vt:lpstr>PowerPoint 演示文稿</vt:lpstr>
      <vt:lpstr>5.1 什 么 是 事 件</vt:lpstr>
      <vt:lpstr>案例    事件</vt:lpstr>
      <vt:lpstr>5.2 常 用 事 件</vt:lpstr>
      <vt:lpstr>5.2.1 onmouseover 事 件</vt:lpstr>
      <vt:lpstr>5.2.2 onclick 事 件</vt:lpstr>
      <vt:lpstr>5.2.3 onmouseout 事 件</vt:lpstr>
      <vt:lpstr>5.2.4 onfocus 事 件</vt:lpstr>
      <vt:lpstr>5.2.5 键 盘 事 件</vt:lpstr>
      <vt:lpstr>5.2.6 表 单 事 件</vt:lpstr>
      <vt:lpstr>5.2.6 表 单 事 件</vt:lpstr>
      <vt:lpstr>5.3 事 件 绑 定</vt:lpstr>
      <vt:lpstr>5.3 事 件 绑 定</vt:lpstr>
      <vt:lpstr>5.3 事 件 绑 定</vt:lpstr>
      <vt:lpstr>5.3 事 件 绑 定</vt:lpstr>
      <vt:lpstr>课后习题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 1 章  HTML5 页面构建</dc:title>
  <dc:creator>jun</dc:creator>
  <cp:lastModifiedBy>jun</cp:lastModifiedBy>
  <cp:revision>38</cp:revision>
  <dcterms:created xsi:type="dcterms:W3CDTF">2023-06-10T05:27:45Z</dcterms:created>
  <dcterms:modified xsi:type="dcterms:W3CDTF">2023-06-13T01:23:15Z</dcterms:modified>
</cp:coreProperties>
</file>