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8" r:id="rId1"/>
  </p:sldMasterIdLst>
  <p:sldIdLst>
    <p:sldId id="256" r:id="rId2"/>
    <p:sldId id="257" r:id="rId3"/>
    <p:sldId id="258" r:id="rId4"/>
    <p:sldId id="267" r:id="rId5"/>
    <p:sldId id="282" r:id="rId6"/>
    <p:sldId id="283" r:id="rId7"/>
    <p:sldId id="284" r:id="rId8"/>
    <p:sldId id="285" r:id="rId9"/>
    <p:sldId id="286" r:id="rId10"/>
    <p:sldId id="287" r:id="rId11"/>
    <p:sldId id="288" r:id="rId12"/>
    <p:sldId id="289" r:id="rId13"/>
    <p:sldId id="290" r:id="rId14"/>
    <p:sldId id="291" r:id="rId15"/>
    <p:sldId id="292" r:id="rId16"/>
    <p:sldId id="293" r:id="rId17"/>
    <p:sldId id="294" r:id="rId18"/>
    <p:sldId id="295" r:id="rId19"/>
    <p:sldId id="296" r:id="rId20"/>
    <p:sldId id="297" r:id="rId21"/>
    <p:sldId id="298" r:id="rId22"/>
    <p:sldId id="299" r:id="rId23"/>
    <p:sldId id="300" r:id="rId24"/>
    <p:sldId id="301" r:id="rId25"/>
    <p:sldId id="278" r:id="rId26"/>
    <p:sldId id="302" r:id="rId27"/>
    <p:sldId id="303" r:id="rId28"/>
    <p:sldId id="304" r:id="rId29"/>
    <p:sldId id="305" r:id="rId30"/>
    <p:sldId id="306" r:id="rId31"/>
    <p:sldId id="307" r:id="rId32"/>
    <p:sldId id="308" r:id="rId33"/>
    <p:sldId id="309" r:id="rId34"/>
    <p:sldId id="310" r:id="rId35"/>
    <p:sldId id="311" r:id="rId36"/>
    <p:sldId id="312" r:id="rId37"/>
    <p:sldId id="313" r:id="rId38"/>
    <p:sldId id="314" r:id="rId39"/>
    <p:sldId id="315" r:id="rId40"/>
    <p:sldId id="316" r:id="rId41"/>
    <p:sldId id="317" r:id="rId42"/>
    <p:sldId id="318" r:id="rId43"/>
    <p:sldId id="319" r:id="rId44"/>
    <p:sldId id="320" r:id="rId45"/>
    <p:sldId id="321" r:id="rId46"/>
    <p:sldId id="322" r:id="rId47"/>
    <p:sldId id="323" r:id="rId48"/>
    <p:sldId id="324" r:id="rId49"/>
    <p:sldId id="325" r:id="rId50"/>
    <p:sldId id="326" r:id="rId51"/>
    <p:sldId id="327" r:id="rId52"/>
    <p:sldId id="328" r:id="rId53"/>
    <p:sldId id="330" r:id="rId54"/>
    <p:sldId id="329" r:id="rId55"/>
    <p:sldId id="331" r:id="rId56"/>
    <p:sldId id="332" r:id="rId57"/>
    <p:sldId id="333" r:id="rId58"/>
    <p:sldId id="334" r:id="rId59"/>
    <p:sldId id="335" r:id="rId60"/>
    <p:sldId id="336" r:id="rId61"/>
    <p:sldId id="337" r:id="rId62"/>
    <p:sldId id="338" r:id="rId63"/>
    <p:sldId id="339" r:id="rId64"/>
    <p:sldId id="340" r:id="rId65"/>
    <p:sldId id="341" r:id="rId66"/>
    <p:sldId id="342" r:id="rId67"/>
    <p:sldId id="343" r:id="rId68"/>
    <p:sldId id="344" r:id="rId69"/>
    <p:sldId id="347" r:id="rId70"/>
    <p:sldId id="346" r:id="rId71"/>
    <p:sldId id="348" r:id="rId72"/>
    <p:sldId id="349" r:id="rId73"/>
    <p:sldId id="350" r:id="rId74"/>
    <p:sldId id="351" r:id="rId75"/>
    <p:sldId id="352" r:id="rId76"/>
    <p:sldId id="353" r:id="rId77"/>
    <p:sldId id="357" r:id="rId78"/>
    <p:sldId id="356" r:id="rId79"/>
    <p:sldId id="358" r:id="rId80"/>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D27102A9-8310-4765-A935-A1911B00CA55}" styleName="浅色样式 1 - 强调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C4B1156A-380E-4F78-BDF5-A606A8083BF9}" styleName="中度样式 4 - 强调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solidFill>
            <a:schemeClr val="accent4">
              <a:tint val="20000"/>
            </a:schemeClr>
          </a:solidFill>
        </a:fill>
      </a:tcStyle>
    </a:wholeTbl>
    <a:band1H>
      <a:tcStyle>
        <a:tcBdr/>
        <a:fill>
          <a:solidFill>
            <a:schemeClr val="accent4">
              <a:tint val="40000"/>
            </a:schemeClr>
          </a:solidFill>
        </a:fill>
      </a:tcStyle>
    </a:band1H>
    <a:band1V>
      <a:tcStyle>
        <a:tcBdr/>
        <a:fill>
          <a:solidFill>
            <a:schemeClr val="accent4">
              <a:tint val="40000"/>
            </a:schemeClr>
          </a:solidFill>
        </a:fill>
      </a:tcStyle>
    </a:band1V>
    <a:lastCol>
      <a:tcTxStyle b="on"/>
      <a:tcStyle>
        <a:tcBdr/>
      </a:tcStyle>
    </a:lastCol>
    <a:firstCol>
      <a:tcTxStyle b="on"/>
      <a:tcStyle>
        <a:tcBdr/>
      </a:tcStyle>
    </a:firstCol>
    <a:lastRow>
      <a:tcTxStyle b="on"/>
      <a:tcStyle>
        <a:tcBdr>
          <a:top>
            <a:ln w="25400" cmpd="sng">
              <a:solidFill>
                <a:schemeClr val="accent4"/>
              </a:solidFill>
            </a:ln>
          </a:top>
        </a:tcBdr>
        <a:fill>
          <a:solidFill>
            <a:schemeClr val="accent4">
              <a:tint val="20000"/>
            </a:schemeClr>
          </a:solidFill>
        </a:fill>
      </a:tcStyle>
    </a:lastRow>
    <a:firstRow>
      <a:tcTxStyle b="on"/>
      <a:tcStyle>
        <a:tcBdr/>
        <a:fill>
          <a:solidFill>
            <a:schemeClr val="accent4">
              <a:tint val="20000"/>
            </a:schemeClr>
          </a:solidFill>
        </a:fill>
      </a:tcStyle>
    </a:firstRow>
  </a:tblStyle>
  <a:tblStyle styleId="{22838BEF-8BB2-4498-84A7-C5851F593DF1}" styleName="中度样式 4 - 强调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25400" cmpd="sng">
              <a:solidFill>
                <a:schemeClr val="accent5"/>
              </a:solidFill>
            </a:ln>
          </a:top>
        </a:tcBdr>
        <a:fill>
          <a:solidFill>
            <a:schemeClr val="accent5">
              <a:tint val="20000"/>
            </a:schemeClr>
          </a:solidFill>
        </a:fill>
      </a:tcStyle>
    </a:lastRow>
    <a:firstRow>
      <a:tcTxStyle b="on"/>
      <a:tcStyle>
        <a:tcBdr/>
        <a:fill>
          <a:solidFill>
            <a:schemeClr val="accent5">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449" autoAdjust="0"/>
    <p:restoredTop sz="94660"/>
  </p:normalViewPr>
  <p:slideViewPr>
    <p:cSldViewPr>
      <p:cViewPr>
        <p:scale>
          <a:sx n="60" d="100"/>
          <a:sy n="60" d="100"/>
        </p:scale>
        <p:origin x="-62" y="-835"/>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tableStyles" Target="tableStyles.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6D21C31F-A9A4-475E-A77A-64558ED1F70F}" type="doc">
      <dgm:prSet loTypeId="urn:microsoft.com/office/officeart/2008/layout/VerticalCurvedList" loCatId="list" qsTypeId="urn:microsoft.com/office/officeart/2005/8/quickstyle/simple3" qsCatId="simple" csTypeId="urn:microsoft.com/office/officeart/2005/8/colors/accent1_2" csCatId="accent1" phldr="1"/>
      <dgm:spPr/>
      <dgm:t>
        <a:bodyPr/>
        <a:lstStyle/>
        <a:p>
          <a:endParaRPr lang="zh-CN" altLang="en-US"/>
        </a:p>
      </dgm:t>
    </dgm:pt>
    <dgm:pt modelId="{612F7236-06A6-4D5E-B2DC-2DE681C165D7}">
      <dgm:prSet phldrT="[文本]"/>
      <dgm:spPr/>
      <dgm:t>
        <a:bodyPr/>
        <a:lstStyle/>
        <a:p>
          <a:r>
            <a:rPr lang="zh-CN" altLang="en-US" b="1" dirty="0" smtClean="0"/>
            <a:t>了解 </a:t>
          </a:r>
          <a:r>
            <a:rPr lang="en-US" altLang="zh-CN" b="1" dirty="0" err="1" smtClean="0"/>
            <a:t>Javascript</a:t>
          </a:r>
          <a:r>
            <a:rPr lang="en-US" altLang="zh-CN" b="1" dirty="0" smtClean="0"/>
            <a:t> </a:t>
          </a:r>
          <a:r>
            <a:rPr lang="zh-CN" altLang="en-US" b="1" dirty="0" smtClean="0"/>
            <a:t>的用途及发展状况</a:t>
          </a:r>
          <a:endParaRPr lang="zh-CN" altLang="en-US" b="1" dirty="0"/>
        </a:p>
      </dgm:t>
    </dgm:pt>
    <dgm:pt modelId="{CE99F14B-91D1-4EE3-B4B2-F56F1C8F15ED}" type="parTrans" cxnId="{305B7490-D096-4052-A909-CD74E559100E}">
      <dgm:prSet/>
      <dgm:spPr/>
      <dgm:t>
        <a:bodyPr/>
        <a:lstStyle/>
        <a:p>
          <a:endParaRPr lang="zh-CN" altLang="en-US"/>
        </a:p>
      </dgm:t>
    </dgm:pt>
    <dgm:pt modelId="{A4161A06-1C19-4381-92B1-37DA3CBEDEA8}" type="sibTrans" cxnId="{305B7490-D096-4052-A909-CD74E559100E}">
      <dgm:prSet/>
      <dgm:spPr/>
      <dgm:t>
        <a:bodyPr/>
        <a:lstStyle/>
        <a:p>
          <a:endParaRPr lang="zh-CN" altLang="en-US"/>
        </a:p>
      </dgm:t>
    </dgm:pt>
    <dgm:pt modelId="{7284FA22-F557-4C8E-91A3-918891A7A7F6}">
      <dgm:prSet phldrT="[文本]"/>
      <dgm:spPr/>
      <dgm:t>
        <a:bodyPr/>
        <a:lstStyle/>
        <a:p>
          <a:r>
            <a:rPr lang="zh-CN" b="1" dirty="0" smtClean="0"/>
            <a:t>掌握</a:t>
          </a:r>
          <a:r>
            <a:rPr lang="en-US" b="1" dirty="0" smtClean="0"/>
            <a:t> </a:t>
          </a:r>
          <a:r>
            <a:rPr lang="en-US" b="1" dirty="0" err="1" smtClean="0"/>
            <a:t>Javascript</a:t>
          </a:r>
          <a:r>
            <a:rPr lang="en-US" b="1" dirty="0" smtClean="0"/>
            <a:t> </a:t>
          </a:r>
          <a:r>
            <a:rPr lang="zh-CN" b="1" dirty="0" smtClean="0"/>
            <a:t>的基础语法</a:t>
          </a:r>
          <a:endParaRPr lang="zh-CN" altLang="en-US" b="1" dirty="0"/>
        </a:p>
      </dgm:t>
    </dgm:pt>
    <dgm:pt modelId="{1B724C3E-FE54-40D1-8471-2A2F75F45CBE}" type="parTrans" cxnId="{4F3F0E34-9713-4BC7-94D9-AC80C0656641}">
      <dgm:prSet/>
      <dgm:spPr/>
      <dgm:t>
        <a:bodyPr/>
        <a:lstStyle/>
        <a:p>
          <a:endParaRPr lang="zh-CN" altLang="en-US"/>
        </a:p>
      </dgm:t>
    </dgm:pt>
    <dgm:pt modelId="{6D4C4779-3FE2-46C7-BE31-97B02BD77960}" type="sibTrans" cxnId="{4F3F0E34-9713-4BC7-94D9-AC80C0656641}">
      <dgm:prSet/>
      <dgm:spPr/>
      <dgm:t>
        <a:bodyPr/>
        <a:lstStyle/>
        <a:p>
          <a:endParaRPr lang="zh-CN" altLang="en-US"/>
        </a:p>
      </dgm:t>
    </dgm:pt>
    <dgm:pt modelId="{78AE8055-0EBD-48FB-A33A-5526EC0393BF}">
      <dgm:prSet/>
      <dgm:spPr/>
      <dgm:t>
        <a:bodyPr/>
        <a:lstStyle/>
        <a:p>
          <a:r>
            <a:rPr lang="zh-CN" b="1" dirty="0" smtClean="0"/>
            <a:t>掌握数组 、函数 、对象的使用</a:t>
          </a:r>
          <a:endParaRPr lang="zh-CN" altLang="en-US" b="1" dirty="0"/>
        </a:p>
      </dgm:t>
    </dgm:pt>
    <dgm:pt modelId="{EF35BB24-6EEF-430F-97A2-28F82A2AD18D}" type="parTrans" cxnId="{7332515A-7E43-4107-8358-9C21F14045D3}">
      <dgm:prSet/>
      <dgm:spPr/>
      <dgm:t>
        <a:bodyPr/>
        <a:lstStyle/>
        <a:p>
          <a:endParaRPr lang="zh-CN" altLang="en-US"/>
        </a:p>
      </dgm:t>
    </dgm:pt>
    <dgm:pt modelId="{B119C4FD-ED21-4385-ADEC-46EC8E47AFE3}" type="sibTrans" cxnId="{7332515A-7E43-4107-8358-9C21F14045D3}">
      <dgm:prSet/>
      <dgm:spPr/>
      <dgm:t>
        <a:bodyPr/>
        <a:lstStyle/>
        <a:p>
          <a:endParaRPr lang="zh-CN" altLang="en-US"/>
        </a:p>
      </dgm:t>
    </dgm:pt>
    <dgm:pt modelId="{EB424C92-32D6-4F2E-AE9C-046604025896}" type="pres">
      <dgm:prSet presAssocID="{6D21C31F-A9A4-475E-A77A-64558ED1F70F}" presName="Name0" presStyleCnt="0">
        <dgm:presLayoutVars>
          <dgm:chMax val="7"/>
          <dgm:chPref val="7"/>
          <dgm:dir/>
        </dgm:presLayoutVars>
      </dgm:prSet>
      <dgm:spPr/>
      <dgm:t>
        <a:bodyPr/>
        <a:lstStyle/>
        <a:p>
          <a:endParaRPr lang="zh-CN" altLang="en-US"/>
        </a:p>
      </dgm:t>
    </dgm:pt>
    <dgm:pt modelId="{3E3CCCA0-7072-460F-B8F9-2B8A8C6FD2AB}" type="pres">
      <dgm:prSet presAssocID="{6D21C31F-A9A4-475E-A77A-64558ED1F70F}" presName="Name1" presStyleCnt="0"/>
      <dgm:spPr/>
    </dgm:pt>
    <dgm:pt modelId="{E616979A-54E1-4332-B36B-0C2F45CB059B}" type="pres">
      <dgm:prSet presAssocID="{6D21C31F-A9A4-475E-A77A-64558ED1F70F}" presName="cycle" presStyleCnt="0"/>
      <dgm:spPr/>
    </dgm:pt>
    <dgm:pt modelId="{A5A7A399-A670-44D8-BC26-C213BADA978A}" type="pres">
      <dgm:prSet presAssocID="{6D21C31F-A9A4-475E-A77A-64558ED1F70F}" presName="srcNode" presStyleLbl="node1" presStyleIdx="0" presStyleCnt="3"/>
      <dgm:spPr/>
    </dgm:pt>
    <dgm:pt modelId="{61F3C95D-4596-4645-90ED-7667FEED04FD}" type="pres">
      <dgm:prSet presAssocID="{6D21C31F-A9A4-475E-A77A-64558ED1F70F}" presName="conn" presStyleLbl="parChTrans1D2" presStyleIdx="0" presStyleCnt="1"/>
      <dgm:spPr/>
      <dgm:t>
        <a:bodyPr/>
        <a:lstStyle/>
        <a:p>
          <a:endParaRPr lang="zh-CN" altLang="en-US"/>
        </a:p>
      </dgm:t>
    </dgm:pt>
    <dgm:pt modelId="{A1B70313-4DE4-4741-B90B-C504B4EDA5D1}" type="pres">
      <dgm:prSet presAssocID="{6D21C31F-A9A4-475E-A77A-64558ED1F70F}" presName="extraNode" presStyleLbl="node1" presStyleIdx="0" presStyleCnt="3"/>
      <dgm:spPr/>
    </dgm:pt>
    <dgm:pt modelId="{1AAB8F86-821E-4A48-9B8E-8D3ECE756468}" type="pres">
      <dgm:prSet presAssocID="{6D21C31F-A9A4-475E-A77A-64558ED1F70F}" presName="dstNode" presStyleLbl="node1" presStyleIdx="0" presStyleCnt="3"/>
      <dgm:spPr/>
    </dgm:pt>
    <dgm:pt modelId="{FAF54718-5223-4528-B41F-5E07AFEC7995}" type="pres">
      <dgm:prSet presAssocID="{612F7236-06A6-4D5E-B2DC-2DE681C165D7}" presName="text_1" presStyleLbl="node1" presStyleIdx="0" presStyleCnt="3">
        <dgm:presLayoutVars>
          <dgm:bulletEnabled val="1"/>
        </dgm:presLayoutVars>
      </dgm:prSet>
      <dgm:spPr/>
      <dgm:t>
        <a:bodyPr/>
        <a:lstStyle/>
        <a:p>
          <a:endParaRPr lang="zh-CN" altLang="en-US"/>
        </a:p>
      </dgm:t>
    </dgm:pt>
    <dgm:pt modelId="{8A1997F2-866B-4CEA-A659-1A51A377FD80}" type="pres">
      <dgm:prSet presAssocID="{612F7236-06A6-4D5E-B2DC-2DE681C165D7}" presName="accent_1" presStyleCnt="0"/>
      <dgm:spPr/>
    </dgm:pt>
    <dgm:pt modelId="{5BF1CA16-3D0D-4185-B253-9D8B7004BA25}" type="pres">
      <dgm:prSet presAssocID="{612F7236-06A6-4D5E-B2DC-2DE681C165D7}" presName="accentRepeatNode" presStyleLbl="solidFgAcc1" presStyleIdx="0" presStyleCnt="3"/>
      <dgm:spPr/>
    </dgm:pt>
    <dgm:pt modelId="{BDA78AF2-3355-42DF-8F8E-C122DF2F7CED}" type="pres">
      <dgm:prSet presAssocID="{7284FA22-F557-4C8E-91A3-918891A7A7F6}" presName="text_2" presStyleLbl="node1" presStyleIdx="1" presStyleCnt="3">
        <dgm:presLayoutVars>
          <dgm:bulletEnabled val="1"/>
        </dgm:presLayoutVars>
      </dgm:prSet>
      <dgm:spPr/>
      <dgm:t>
        <a:bodyPr/>
        <a:lstStyle/>
        <a:p>
          <a:endParaRPr lang="zh-CN" altLang="en-US"/>
        </a:p>
      </dgm:t>
    </dgm:pt>
    <dgm:pt modelId="{45A8DE28-98DD-44CC-949D-5964F9E190DB}" type="pres">
      <dgm:prSet presAssocID="{7284FA22-F557-4C8E-91A3-918891A7A7F6}" presName="accent_2" presStyleCnt="0"/>
      <dgm:spPr/>
    </dgm:pt>
    <dgm:pt modelId="{FD801D14-EDBA-4A3A-BEBD-AA4AD82A3016}" type="pres">
      <dgm:prSet presAssocID="{7284FA22-F557-4C8E-91A3-918891A7A7F6}" presName="accentRepeatNode" presStyleLbl="solidFgAcc1" presStyleIdx="1" presStyleCnt="3"/>
      <dgm:spPr/>
    </dgm:pt>
    <dgm:pt modelId="{408FF826-58D9-4685-A00A-80EF5A68424F}" type="pres">
      <dgm:prSet presAssocID="{78AE8055-0EBD-48FB-A33A-5526EC0393BF}" presName="text_3" presStyleLbl="node1" presStyleIdx="2" presStyleCnt="3">
        <dgm:presLayoutVars>
          <dgm:bulletEnabled val="1"/>
        </dgm:presLayoutVars>
      </dgm:prSet>
      <dgm:spPr/>
      <dgm:t>
        <a:bodyPr/>
        <a:lstStyle/>
        <a:p>
          <a:endParaRPr lang="zh-CN" altLang="en-US"/>
        </a:p>
      </dgm:t>
    </dgm:pt>
    <dgm:pt modelId="{EC09247D-BE59-4CE9-B36A-05D7D9566868}" type="pres">
      <dgm:prSet presAssocID="{78AE8055-0EBD-48FB-A33A-5526EC0393BF}" presName="accent_3" presStyleCnt="0"/>
      <dgm:spPr/>
    </dgm:pt>
    <dgm:pt modelId="{4B5C6D67-451A-495F-B237-DAD20F581C7F}" type="pres">
      <dgm:prSet presAssocID="{78AE8055-0EBD-48FB-A33A-5526EC0393BF}" presName="accentRepeatNode" presStyleLbl="solidFgAcc1" presStyleIdx="2" presStyleCnt="3"/>
      <dgm:spPr/>
    </dgm:pt>
  </dgm:ptLst>
  <dgm:cxnLst>
    <dgm:cxn modelId="{751AF8AA-BC0F-4676-8FB1-FF1A1B7BC650}" type="presOf" srcId="{612F7236-06A6-4D5E-B2DC-2DE681C165D7}" destId="{FAF54718-5223-4528-B41F-5E07AFEC7995}" srcOrd="0" destOrd="0" presId="urn:microsoft.com/office/officeart/2008/layout/VerticalCurvedList"/>
    <dgm:cxn modelId="{E709BC54-F83F-43A0-8C14-087BE202BF22}" type="presOf" srcId="{6D21C31F-A9A4-475E-A77A-64558ED1F70F}" destId="{EB424C92-32D6-4F2E-AE9C-046604025896}" srcOrd="0" destOrd="0" presId="urn:microsoft.com/office/officeart/2008/layout/VerticalCurvedList"/>
    <dgm:cxn modelId="{8D0C0BAD-BA32-4FD6-B3B3-8B05EE4CB8C9}" type="presOf" srcId="{7284FA22-F557-4C8E-91A3-918891A7A7F6}" destId="{BDA78AF2-3355-42DF-8F8E-C122DF2F7CED}" srcOrd="0" destOrd="0" presId="urn:microsoft.com/office/officeart/2008/layout/VerticalCurvedList"/>
    <dgm:cxn modelId="{305B7490-D096-4052-A909-CD74E559100E}" srcId="{6D21C31F-A9A4-475E-A77A-64558ED1F70F}" destId="{612F7236-06A6-4D5E-B2DC-2DE681C165D7}" srcOrd="0" destOrd="0" parTransId="{CE99F14B-91D1-4EE3-B4B2-F56F1C8F15ED}" sibTransId="{A4161A06-1C19-4381-92B1-37DA3CBEDEA8}"/>
    <dgm:cxn modelId="{7332515A-7E43-4107-8358-9C21F14045D3}" srcId="{6D21C31F-A9A4-475E-A77A-64558ED1F70F}" destId="{78AE8055-0EBD-48FB-A33A-5526EC0393BF}" srcOrd="2" destOrd="0" parTransId="{EF35BB24-6EEF-430F-97A2-28F82A2AD18D}" sibTransId="{B119C4FD-ED21-4385-ADEC-46EC8E47AFE3}"/>
    <dgm:cxn modelId="{4F3F0E34-9713-4BC7-94D9-AC80C0656641}" srcId="{6D21C31F-A9A4-475E-A77A-64558ED1F70F}" destId="{7284FA22-F557-4C8E-91A3-918891A7A7F6}" srcOrd="1" destOrd="0" parTransId="{1B724C3E-FE54-40D1-8471-2A2F75F45CBE}" sibTransId="{6D4C4779-3FE2-46C7-BE31-97B02BD77960}"/>
    <dgm:cxn modelId="{DF9A3BF3-03DB-4F1D-BD6F-92C885D06D59}" type="presOf" srcId="{78AE8055-0EBD-48FB-A33A-5526EC0393BF}" destId="{408FF826-58D9-4685-A00A-80EF5A68424F}" srcOrd="0" destOrd="0" presId="urn:microsoft.com/office/officeart/2008/layout/VerticalCurvedList"/>
    <dgm:cxn modelId="{88FFFF3C-5C37-4BFD-8B0E-B894FE6F5865}" type="presOf" srcId="{A4161A06-1C19-4381-92B1-37DA3CBEDEA8}" destId="{61F3C95D-4596-4645-90ED-7667FEED04FD}" srcOrd="0" destOrd="0" presId="urn:microsoft.com/office/officeart/2008/layout/VerticalCurvedList"/>
    <dgm:cxn modelId="{C0499B52-0D92-49F1-A1D5-118BC9191EF5}" type="presParOf" srcId="{EB424C92-32D6-4F2E-AE9C-046604025896}" destId="{3E3CCCA0-7072-460F-B8F9-2B8A8C6FD2AB}" srcOrd="0" destOrd="0" presId="urn:microsoft.com/office/officeart/2008/layout/VerticalCurvedList"/>
    <dgm:cxn modelId="{72F18530-EA5C-467F-9F00-7C182B2A6A73}" type="presParOf" srcId="{3E3CCCA0-7072-460F-B8F9-2B8A8C6FD2AB}" destId="{E616979A-54E1-4332-B36B-0C2F45CB059B}" srcOrd="0" destOrd="0" presId="urn:microsoft.com/office/officeart/2008/layout/VerticalCurvedList"/>
    <dgm:cxn modelId="{3DBBEDBB-80D8-4C55-BCA8-EB3649FC2B96}" type="presParOf" srcId="{E616979A-54E1-4332-B36B-0C2F45CB059B}" destId="{A5A7A399-A670-44D8-BC26-C213BADA978A}" srcOrd="0" destOrd="0" presId="urn:microsoft.com/office/officeart/2008/layout/VerticalCurvedList"/>
    <dgm:cxn modelId="{9138FDB8-16BC-4939-B368-09D22ABECF29}" type="presParOf" srcId="{E616979A-54E1-4332-B36B-0C2F45CB059B}" destId="{61F3C95D-4596-4645-90ED-7667FEED04FD}" srcOrd="1" destOrd="0" presId="urn:microsoft.com/office/officeart/2008/layout/VerticalCurvedList"/>
    <dgm:cxn modelId="{F4EB3B35-A02A-4E4C-9223-0EDC77DDB099}" type="presParOf" srcId="{E616979A-54E1-4332-B36B-0C2F45CB059B}" destId="{A1B70313-4DE4-4741-B90B-C504B4EDA5D1}" srcOrd="2" destOrd="0" presId="urn:microsoft.com/office/officeart/2008/layout/VerticalCurvedList"/>
    <dgm:cxn modelId="{10499025-D05B-465D-8381-7FFF48091775}" type="presParOf" srcId="{E616979A-54E1-4332-B36B-0C2F45CB059B}" destId="{1AAB8F86-821E-4A48-9B8E-8D3ECE756468}" srcOrd="3" destOrd="0" presId="urn:microsoft.com/office/officeart/2008/layout/VerticalCurvedList"/>
    <dgm:cxn modelId="{8E684FF3-27D7-4F8F-85FF-DB8FF35946CF}" type="presParOf" srcId="{3E3CCCA0-7072-460F-B8F9-2B8A8C6FD2AB}" destId="{FAF54718-5223-4528-B41F-5E07AFEC7995}" srcOrd="1" destOrd="0" presId="urn:microsoft.com/office/officeart/2008/layout/VerticalCurvedList"/>
    <dgm:cxn modelId="{C3643E46-FF7B-4F13-9B6F-BA01059EE66B}" type="presParOf" srcId="{3E3CCCA0-7072-460F-B8F9-2B8A8C6FD2AB}" destId="{8A1997F2-866B-4CEA-A659-1A51A377FD80}" srcOrd="2" destOrd="0" presId="urn:microsoft.com/office/officeart/2008/layout/VerticalCurvedList"/>
    <dgm:cxn modelId="{E20B77B9-920D-47E9-B10E-A85D3AB13340}" type="presParOf" srcId="{8A1997F2-866B-4CEA-A659-1A51A377FD80}" destId="{5BF1CA16-3D0D-4185-B253-9D8B7004BA25}" srcOrd="0" destOrd="0" presId="urn:microsoft.com/office/officeart/2008/layout/VerticalCurvedList"/>
    <dgm:cxn modelId="{9B7E15C7-741C-4AAE-B0AE-6763AF8034F9}" type="presParOf" srcId="{3E3CCCA0-7072-460F-B8F9-2B8A8C6FD2AB}" destId="{BDA78AF2-3355-42DF-8F8E-C122DF2F7CED}" srcOrd="3" destOrd="0" presId="urn:microsoft.com/office/officeart/2008/layout/VerticalCurvedList"/>
    <dgm:cxn modelId="{E449806D-0E6B-4527-8091-977D65AD788F}" type="presParOf" srcId="{3E3CCCA0-7072-460F-B8F9-2B8A8C6FD2AB}" destId="{45A8DE28-98DD-44CC-949D-5964F9E190DB}" srcOrd="4" destOrd="0" presId="urn:microsoft.com/office/officeart/2008/layout/VerticalCurvedList"/>
    <dgm:cxn modelId="{2845E0AA-9E3F-466B-8CEA-9246982EE981}" type="presParOf" srcId="{45A8DE28-98DD-44CC-949D-5964F9E190DB}" destId="{FD801D14-EDBA-4A3A-BEBD-AA4AD82A3016}" srcOrd="0" destOrd="0" presId="urn:microsoft.com/office/officeart/2008/layout/VerticalCurvedList"/>
    <dgm:cxn modelId="{BDC80637-46EC-4760-BAED-D9000CFF12EE}" type="presParOf" srcId="{3E3CCCA0-7072-460F-B8F9-2B8A8C6FD2AB}" destId="{408FF826-58D9-4685-A00A-80EF5A68424F}" srcOrd="5" destOrd="0" presId="urn:microsoft.com/office/officeart/2008/layout/VerticalCurvedList"/>
    <dgm:cxn modelId="{3C19390E-BC71-4160-9B93-4C282E2CD7FF}" type="presParOf" srcId="{3E3CCCA0-7072-460F-B8F9-2B8A8C6FD2AB}" destId="{EC09247D-BE59-4CE9-B36A-05D7D9566868}" srcOrd="6" destOrd="0" presId="urn:microsoft.com/office/officeart/2008/layout/VerticalCurvedList"/>
    <dgm:cxn modelId="{9CB4F153-09BB-4E2C-A16C-438E05890DA3}" type="presParOf" srcId="{EC09247D-BE59-4CE9-B36A-05D7D9566868}" destId="{4B5C6D67-451A-495F-B237-DAD20F581C7F}" srcOrd="0" destOrd="0" presId="urn:microsoft.com/office/officeart/2008/layout/VerticalCurv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A7FB0314-EC52-421C-A0B8-69D60BC51356}" type="doc">
      <dgm:prSet loTypeId="urn:microsoft.com/office/officeart/2005/8/layout/chevron2" loCatId="list" qsTypeId="urn:microsoft.com/office/officeart/2005/8/quickstyle/simple1" qsCatId="simple" csTypeId="urn:microsoft.com/office/officeart/2005/8/colors/accent1_2" csCatId="accent1" phldr="1"/>
      <dgm:spPr/>
      <dgm:t>
        <a:bodyPr/>
        <a:lstStyle/>
        <a:p>
          <a:endParaRPr lang="zh-CN" altLang="en-US"/>
        </a:p>
      </dgm:t>
    </dgm:pt>
    <dgm:pt modelId="{EBCEF991-10E6-4D9A-B629-DD06685C95EB}">
      <dgm:prSet phldrT="[文本]"/>
      <dgm:spPr/>
      <dgm:t>
        <a:bodyPr/>
        <a:lstStyle/>
        <a:p>
          <a:r>
            <a:rPr lang="zh-CN" altLang="en-US" dirty="0" smtClean="0"/>
            <a:t>相关要求</a:t>
          </a:r>
          <a:endParaRPr lang="zh-CN" altLang="en-US" dirty="0"/>
        </a:p>
      </dgm:t>
    </dgm:pt>
    <dgm:pt modelId="{4834CB6E-F571-48E1-AE17-E88D35AE8A1C}" type="parTrans" cxnId="{7B95D5FB-A27D-4850-9F75-9EAC32D623FA}">
      <dgm:prSet/>
      <dgm:spPr/>
      <dgm:t>
        <a:bodyPr/>
        <a:lstStyle/>
        <a:p>
          <a:endParaRPr lang="zh-CN" altLang="en-US"/>
        </a:p>
      </dgm:t>
    </dgm:pt>
    <dgm:pt modelId="{3087C437-B2C6-4B60-8572-B994D7C73D23}" type="sibTrans" cxnId="{7B95D5FB-A27D-4850-9F75-9EAC32D623FA}">
      <dgm:prSet/>
      <dgm:spPr/>
      <dgm:t>
        <a:bodyPr/>
        <a:lstStyle/>
        <a:p>
          <a:endParaRPr lang="zh-CN" altLang="en-US"/>
        </a:p>
      </dgm:t>
    </dgm:pt>
    <dgm:pt modelId="{3EFD3D9E-54B8-4F8B-A8D1-529E6D10536C}">
      <dgm:prSet phldrT="[文本]" custT="1"/>
      <dgm:spPr/>
      <dgm:t>
        <a:bodyPr/>
        <a:lstStyle/>
        <a:p>
          <a:r>
            <a:rPr lang="en-US" altLang="en-US" sz="2400" dirty="0" smtClean="0"/>
            <a:t>1. </a:t>
          </a:r>
          <a:r>
            <a:rPr lang="zh-CN" altLang="en-US" sz="2400" dirty="0" smtClean="0"/>
            <a:t>请使用 </a:t>
          </a:r>
          <a:r>
            <a:rPr lang="en-US" altLang="en-US" sz="2400" dirty="0" smtClean="0"/>
            <a:t>JavaScript </a:t>
          </a:r>
          <a:r>
            <a:rPr lang="zh-CN" altLang="en-US" sz="2400" dirty="0" smtClean="0"/>
            <a:t>在控制台打印出九九乘法表。</a:t>
          </a:r>
          <a:endParaRPr lang="zh-CN" altLang="en-US" sz="2400" dirty="0"/>
        </a:p>
      </dgm:t>
    </dgm:pt>
    <dgm:pt modelId="{A32434F1-0BCE-4137-8373-E53B61096C23}" type="parTrans" cxnId="{C3C87922-4104-42AB-AC95-4F2C9CE5DC73}">
      <dgm:prSet/>
      <dgm:spPr/>
      <dgm:t>
        <a:bodyPr/>
        <a:lstStyle/>
        <a:p>
          <a:endParaRPr lang="zh-CN" altLang="en-US"/>
        </a:p>
      </dgm:t>
    </dgm:pt>
    <dgm:pt modelId="{174F5C68-15D8-4EA8-9B4C-47AA2CD78A1F}" type="sibTrans" cxnId="{C3C87922-4104-42AB-AC95-4F2C9CE5DC73}">
      <dgm:prSet/>
      <dgm:spPr/>
      <dgm:t>
        <a:bodyPr/>
        <a:lstStyle/>
        <a:p>
          <a:endParaRPr lang="zh-CN" altLang="en-US"/>
        </a:p>
      </dgm:t>
    </dgm:pt>
    <dgm:pt modelId="{51538D9D-C578-458F-8CDF-990F86A85FC9}">
      <dgm:prSet phldrT="[文本]"/>
      <dgm:spPr/>
      <dgm:t>
        <a:bodyPr/>
        <a:lstStyle/>
        <a:p>
          <a:r>
            <a:rPr lang="zh-CN" altLang="en-US" dirty="0" smtClean="0"/>
            <a:t>相关要求</a:t>
          </a:r>
          <a:endParaRPr lang="zh-CN" altLang="en-US" dirty="0"/>
        </a:p>
      </dgm:t>
    </dgm:pt>
    <dgm:pt modelId="{15D2FA72-9DDC-4DC0-9118-F2024445074D}" type="parTrans" cxnId="{191D22FE-BEA7-4E74-9B3F-226A4607500A}">
      <dgm:prSet/>
      <dgm:spPr/>
      <dgm:t>
        <a:bodyPr/>
        <a:lstStyle/>
        <a:p>
          <a:endParaRPr lang="zh-CN" altLang="en-US"/>
        </a:p>
      </dgm:t>
    </dgm:pt>
    <dgm:pt modelId="{9669A307-81CB-4898-85B7-8116E516C1E8}" type="sibTrans" cxnId="{191D22FE-BEA7-4E74-9B3F-226A4607500A}">
      <dgm:prSet/>
      <dgm:spPr/>
      <dgm:t>
        <a:bodyPr/>
        <a:lstStyle/>
        <a:p>
          <a:endParaRPr lang="zh-CN" altLang="en-US"/>
        </a:p>
      </dgm:t>
    </dgm:pt>
    <dgm:pt modelId="{70E744CE-FFCF-4257-8425-3F41956985BA}">
      <dgm:prSet phldrT="[文本]" custT="1"/>
      <dgm:spPr/>
      <dgm:t>
        <a:bodyPr/>
        <a:lstStyle/>
        <a:p>
          <a:r>
            <a:rPr lang="en-US" sz="2000" dirty="0" smtClean="0"/>
            <a:t>2. </a:t>
          </a:r>
          <a:r>
            <a:rPr lang="zh-CN" altLang="en-US" sz="2000" dirty="0" smtClean="0"/>
            <a:t>猜数字游戏 </a:t>
          </a:r>
          <a:r>
            <a:rPr lang="en-US" altLang="zh-CN" sz="2000" dirty="0" smtClean="0"/>
            <a:t>:  </a:t>
          </a:r>
          <a:r>
            <a:rPr lang="zh-CN" altLang="en-US" sz="2000" dirty="0" smtClean="0"/>
            <a:t>随机生成一个 </a:t>
          </a:r>
          <a:r>
            <a:rPr lang="en-US" altLang="zh-CN" sz="2000" dirty="0" smtClean="0"/>
            <a:t>1 ~ 10 </a:t>
          </a:r>
          <a:r>
            <a:rPr lang="zh-CN" altLang="en-US" sz="2000" dirty="0" smtClean="0"/>
            <a:t>的整数 </a:t>
          </a:r>
          <a:r>
            <a:rPr lang="en-US" altLang="zh-CN" sz="2000" dirty="0" smtClean="0"/>
            <a:t>, </a:t>
          </a:r>
          <a:r>
            <a:rPr lang="zh-CN" altLang="en-US" sz="2000" dirty="0" smtClean="0"/>
            <a:t>玩家需要一直猜到正确为止 。每轮后都 应告知玩家的答案正确与否 </a:t>
          </a:r>
          <a:r>
            <a:rPr lang="en-US" altLang="zh-CN" sz="2000" dirty="0" smtClean="0"/>
            <a:t>, </a:t>
          </a:r>
          <a:r>
            <a:rPr lang="zh-CN" altLang="en-US" sz="2000" dirty="0" smtClean="0"/>
            <a:t>如果出错了 </a:t>
          </a:r>
          <a:r>
            <a:rPr lang="en-US" altLang="zh-CN" sz="2000" dirty="0" smtClean="0"/>
            <a:t>, </a:t>
          </a:r>
          <a:r>
            <a:rPr lang="zh-CN" altLang="en-US" sz="2000" dirty="0" smtClean="0"/>
            <a:t>则告诉他数字是低了还是高了 。玩家猜对 </a:t>
          </a:r>
          <a:r>
            <a:rPr lang="en-US" altLang="zh-CN" sz="2000" dirty="0" smtClean="0"/>
            <a:t>, </a:t>
          </a:r>
          <a:r>
            <a:rPr lang="zh-CN" altLang="en-US" sz="2000" dirty="0" smtClean="0"/>
            <a:t>游 戏结束。</a:t>
          </a:r>
          <a:endParaRPr lang="zh-CN" altLang="en-US" sz="2000" dirty="0"/>
        </a:p>
      </dgm:t>
    </dgm:pt>
    <dgm:pt modelId="{51693E93-A687-4BDB-A4BA-2DBD54079B4C}" type="parTrans" cxnId="{281873D0-1E78-472B-9004-688B5FE65405}">
      <dgm:prSet/>
      <dgm:spPr/>
      <dgm:t>
        <a:bodyPr/>
        <a:lstStyle/>
        <a:p>
          <a:endParaRPr lang="zh-CN" altLang="en-US"/>
        </a:p>
      </dgm:t>
    </dgm:pt>
    <dgm:pt modelId="{E53CF62F-098D-4CF6-91FB-0FF84A3A1795}" type="sibTrans" cxnId="{281873D0-1E78-472B-9004-688B5FE65405}">
      <dgm:prSet/>
      <dgm:spPr/>
      <dgm:t>
        <a:bodyPr/>
        <a:lstStyle/>
        <a:p>
          <a:endParaRPr lang="zh-CN" altLang="en-US"/>
        </a:p>
      </dgm:t>
    </dgm:pt>
    <dgm:pt modelId="{3B22B3B6-3937-45FB-AFD3-44AC5579C47F}" type="pres">
      <dgm:prSet presAssocID="{A7FB0314-EC52-421C-A0B8-69D60BC51356}" presName="linearFlow" presStyleCnt="0">
        <dgm:presLayoutVars>
          <dgm:dir/>
          <dgm:animLvl val="lvl"/>
          <dgm:resizeHandles val="exact"/>
        </dgm:presLayoutVars>
      </dgm:prSet>
      <dgm:spPr/>
      <dgm:t>
        <a:bodyPr/>
        <a:lstStyle/>
        <a:p>
          <a:endParaRPr lang="zh-CN" altLang="en-US"/>
        </a:p>
      </dgm:t>
    </dgm:pt>
    <dgm:pt modelId="{1CE98FF7-2757-48DB-8AC6-0381DE1FE2E4}" type="pres">
      <dgm:prSet presAssocID="{EBCEF991-10E6-4D9A-B629-DD06685C95EB}" presName="composite" presStyleCnt="0"/>
      <dgm:spPr/>
    </dgm:pt>
    <dgm:pt modelId="{870B6C75-0298-4ECB-A9CE-E970FCCFFBCE}" type="pres">
      <dgm:prSet presAssocID="{EBCEF991-10E6-4D9A-B629-DD06685C95EB}" presName="parentText" presStyleLbl="alignNode1" presStyleIdx="0" presStyleCnt="2">
        <dgm:presLayoutVars>
          <dgm:chMax val="1"/>
          <dgm:bulletEnabled val="1"/>
        </dgm:presLayoutVars>
      </dgm:prSet>
      <dgm:spPr/>
      <dgm:t>
        <a:bodyPr/>
        <a:lstStyle/>
        <a:p>
          <a:endParaRPr lang="zh-CN" altLang="en-US"/>
        </a:p>
      </dgm:t>
    </dgm:pt>
    <dgm:pt modelId="{E842B700-8ED1-4A52-B698-C644B95E8A46}" type="pres">
      <dgm:prSet presAssocID="{EBCEF991-10E6-4D9A-B629-DD06685C95EB}" presName="descendantText" presStyleLbl="alignAcc1" presStyleIdx="0" presStyleCnt="2">
        <dgm:presLayoutVars>
          <dgm:bulletEnabled val="1"/>
        </dgm:presLayoutVars>
      </dgm:prSet>
      <dgm:spPr/>
      <dgm:t>
        <a:bodyPr/>
        <a:lstStyle/>
        <a:p>
          <a:endParaRPr lang="zh-CN" altLang="en-US"/>
        </a:p>
      </dgm:t>
    </dgm:pt>
    <dgm:pt modelId="{BD930523-5478-4003-BAA3-7399FD8188D5}" type="pres">
      <dgm:prSet presAssocID="{3087C437-B2C6-4B60-8572-B994D7C73D23}" presName="sp" presStyleCnt="0"/>
      <dgm:spPr/>
    </dgm:pt>
    <dgm:pt modelId="{47CEA757-9EDC-4DED-BCF1-F5694032F49A}" type="pres">
      <dgm:prSet presAssocID="{51538D9D-C578-458F-8CDF-990F86A85FC9}" presName="composite" presStyleCnt="0"/>
      <dgm:spPr/>
    </dgm:pt>
    <dgm:pt modelId="{2EAB265B-0F0A-4A60-83BB-51693F3DFE64}" type="pres">
      <dgm:prSet presAssocID="{51538D9D-C578-458F-8CDF-990F86A85FC9}" presName="parentText" presStyleLbl="alignNode1" presStyleIdx="1" presStyleCnt="2">
        <dgm:presLayoutVars>
          <dgm:chMax val="1"/>
          <dgm:bulletEnabled val="1"/>
        </dgm:presLayoutVars>
      </dgm:prSet>
      <dgm:spPr/>
      <dgm:t>
        <a:bodyPr/>
        <a:lstStyle/>
        <a:p>
          <a:endParaRPr lang="zh-CN" altLang="en-US"/>
        </a:p>
      </dgm:t>
    </dgm:pt>
    <dgm:pt modelId="{E23F29D0-AC41-41A6-958A-2FF5C699AB56}" type="pres">
      <dgm:prSet presAssocID="{51538D9D-C578-458F-8CDF-990F86A85FC9}" presName="descendantText" presStyleLbl="alignAcc1" presStyleIdx="1" presStyleCnt="2">
        <dgm:presLayoutVars>
          <dgm:bulletEnabled val="1"/>
        </dgm:presLayoutVars>
      </dgm:prSet>
      <dgm:spPr/>
      <dgm:t>
        <a:bodyPr/>
        <a:lstStyle/>
        <a:p>
          <a:endParaRPr lang="zh-CN" altLang="en-US"/>
        </a:p>
      </dgm:t>
    </dgm:pt>
  </dgm:ptLst>
  <dgm:cxnLst>
    <dgm:cxn modelId="{8E0BF6EA-82CC-4AC1-A607-A2108EA9DB53}" type="presOf" srcId="{51538D9D-C578-458F-8CDF-990F86A85FC9}" destId="{2EAB265B-0F0A-4A60-83BB-51693F3DFE64}" srcOrd="0" destOrd="0" presId="urn:microsoft.com/office/officeart/2005/8/layout/chevron2"/>
    <dgm:cxn modelId="{191D22FE-BEA7-4E74-9B3F-226A4607500A}" srcId="{A7FB0314-EC52-421C-A0B8-69D60BC51356}" destId="{51538D9D-C578-458F-8CDF-990F86A85FC9}" srcOrd="1" destOrd="0" parTransId="{15D2FA72-9DDC-4DC0-9118-F2024445074D}" sibTransId="{9669A307-81CB-4898-85B7-8116E516C1E8}"/>
    <dgm:cxn modelId="{4EDF28CC-7305-4425-ACDC-D5CAA1F5FD32}" type="presOf" srcId="{70E744CE-FFCF-4257-8425-3F41956985BA}" destId="{E23F29D0-AC41-41A6-958A-2FF5C699AB56}" srcOrd="0" destOrd="0" presId="urn:microsoft.com/office/officeart/2005/8/layout/chevron2"/>
    <dgm:cxn modelId="{C3C87922-4104-42AB-AC95-4F2C9CE5DC73}" srcId="{EBCEF991-10E6-4D9A-B629-DD06685C95EB}" destId="{3EFD3D9E-54B8-4F8B-A8D1-529E6D10536C}" srcOrd="0" destOrd="0" parTransId="{A32434F1-0BCE-4137-8373-E53B61096C23}" sibTransId="{174F5C68-15D8-4EA8-9B4C-47AA2CD78A1F}"/>
    <dgm:cxn modelId="{B5B7AC5F-FB19-4DD4-919B-B19191D7440C}" type="presOf" srcId="{A7FB0314-EC52-421C-A0B8-69D60BC51356}" destId="{3B22B3B6-3937-45FB-AFD3-44AC5579C47F}" srcOrd="0" destOrd="0" presId="urn:microsoft.com/office/officeart/2005/8/layout/chevron2"/>
    <dgm:cxn modelId="{7B95D5FB-A27D-4850-9F75-9EAC32D623FA}" srcId="{A7FB0314-EC52-421C-A0B8-69D60BC51356}" destId="{EBCEF991-10E6-4D9A-B629-DD06685C95EB}" srcOrd="0" destOrd="0" parTransId="{4834CB6E-F571-48E1-AE17-E88D35AE8A1C}" sibTransId="{3087C437-B2C6-4B60-8572-B994D7C73D23}"/>
    <dgm:cxn modelId="{988C293D-581B-4C79-87CC-18D775A14BEB}" type="presOf" srcId="{EBCEF991-10E6-4D9A-B629-DD06685C95EB}" destId="{870B6C75-0298-4ECB-A9CE-E970FCCFFBCE}" srcOrd="0" destOrd="0" presId="urn:microsoft.com/office/officeart/2005/8/layout/chevron2"/>
    <dgm:cxn modelId="{281873D0-1E78-472B-9004-688B5FE65405}" srcId="{51538D9D-C578-458F-8CDF-990F86A85FC9}" destId="{70E744CE-FFCF-4257-8425-3F41956985BA}" srcOrd="0" destOrd="0" parTransId="{51693E93-A687-4BDB-A4BA-2DBD54079B4C}" sibTransId="{E53CF62F-098D-4CF6-91FB-0FF84A3A1795}"/>
    <dgm:cxn modelId="{80916E4C-5E0D-4609-9985-59A4659B7DE3}" type="presOf" srcId="{3EFD3D9E-54B8-4F8B-A8D1-529E6D10536C}" destId="{E842B700-8ED1-4A52-B698-C644B95E8A46}" srcOrd="0" destOrd="0" presId="urn:microsoft.com/office/officeart/2005/8/layout/chevron2"/>
    <dgm:cxn modelId="{607E9DE4-D75D-4E00-931F-757171BBCFFB}" type="presParOf" srcId="{3B22B3B6-3937-45FB-AFD3-44AC5579C47F}" destId="{1CE98FF7-2757-48DB-8AC6-0381DE1FE2E4}" srcOrd="0" destOrd="0" presId="urn:microsoft.com/office/officeart/2005/8/layout/chevron2"/>
    <dgm:cxn modelId="{D0662FAF-135D-4E07-B50E-C52642526356}" type="presParOf" srcId="{1CE98FF7-2757-48DB-8AC6-0381DE1FE2E4}" destId="{870B6C75-0298-4ECB-A9CE-E970FCCFFBCE}" srcOrd="0" destOrd="0" presId="urn:microsoft.com/office/officeart/2005/8/layout/chevron2"/>
    <dgm:cxn modelId="{7EA1A776-4118-4718-B0B5-B5BB96FBCB30}" type="presParOf" srcId="{1CE98FF7-2757-48DB-8AC6-0381DE1FE2E4}" destId="{E842B700-8ED1-4A52-B698-C644B95E8A46}" srcOrd="1" destOrd="0" presId="urn:microsoft.com/office/officeart/2005/8/layout/chevron2"/>
    <dgm:cxn modelId="{ABEE5000-F4C5-4D05-9763-66940433F073}" type="presParOf" srcId="{3B22B3B6-3937-45FB-AFD3-44AC5579C47F}" destId="{BD930523-5478-4003-BAA3-7399FD8188D5}" srcOrd="1" destOrd="0" presId="urn:microsoft.com/office/officeart/2005/8/layout/chevron2"/>
    <dgm:cxn modelId="{BC4A8B7E-B9E0-4191-8497-615E44DB6D06}" type="presParOf" srcId="{3B22B3B6-3937-45FB-AFD3-44AC5579C47F}" destId="{47CEA757-9EDC-4DED-BCF1-F5694032F49A}" srcOrd="2" destOrd="0" presId="urn:microsoft.com/office/officeart/2005/8/layout/chevron2"/>
    <dgm:cxn modelId="{F607646A-A4FE-4CC2-8E91-D74556C0CA4E}" type="presParOf" srcId="{47CEA757-9EDC-4DED-BCF1-F5694032F49A}" destId="{2EAB265B-0F0A-4A60-83BB-51693F3DFE64}" srcOrd="0" destOrd="0" presId="urn:microsoft.com/office/officeart/2005/8/layout/chevron2"/>
    <dgm:cxn modelId="{D73B5B56-AA6C-4FF0-900F-023AB61AE750}" type="presParOf" srcId="{47CEA757-9EDC-4DED-BCF1-F5694032F49A}" destId="{E23F29D0-AC41-41A6-958A-2FF5C699AB56}" srcOrd="1" destOrd="0" presId="urn:microsoft.com/office/officeart/2005/8/layout/chevron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1F3C95D-4596-4645-90ED-7667FEED04FD}">
      <dsp:nvSpPr>
        <dsp:cNvPr id="0" name=""/>
        <dsp:cNvSpPr/>
      </dsp:nvSpPr>
      <dsp:spPr>
        <a:xfrm>
          <a:off x="-5925791" y="-907045"/>
          <a:ext cx="7056214" cy="7056214"/>
        </a:xfrm>
        <a:prstGeom prst="blockArc">
          <a:avLst>
            <a:gd name="adj1" fmla="val 18900000"/>
            <a:gd name="adj2" fmla="val 2700000"/>
            <a:gd name="adj3" fmla="val 306"/>
          </a:avLst>
        </a:prstGeom>
        <a:noFill/>
        <a:ln w="55000" cap="flat" cmpd="thickThin"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FAF54718-5223-4528-B41F-5E07AFEC7995}">
      <dsp:nvSpPr>
        <dsp:cNvPr id="0" name=""/>
        <dsp:cNvSpPr/>
      </dsp:nvSpPr>
      <dsp:spPr>
        <a:xfrm>
          <a:off x="727606" y="524212"/>
          <a:ext cx="6424515" cy="1048424"/>
        </a:xfrm>
        <a:prstGeom prst="rect">
          <a:avLst/>
        </a:prstGeom>
        <a:gradFill rotWithShape="0">
          <a:gsLst>
            <a:gs pos="0">
              <a:schemeClr val="accent1">
                <a:hueOff val="0"/>
                <a:satOff val="0"/>
                <a:lumOff val="0"/>
                <a:alphaOff val="0"/>
                <a:tint val="62000"/>
                <a:satMod val="180000"/>
              </a:schemeClr>
            </a:gs>
            <a:gs pos="65000">
              <a:schemeClr val="accent1">
                <a:hueOff val="0"/>
                <a:satOff val="0"/>
                <a:lumOff val="0"/>
                <a:alphaOff val="0"/>
                <a:tint val="32000"/>
                <a:satMod val="250000"/>
              </a:schemeClr>
            </a:gs>
            <a:gs pos="100000">
              <a:schemeClr val="accent1">
                <a:hueOff val="0"/>
                <a:satOff val="0"/>
                <a:lumOff val="0"/>
                <a:alphaOff val="0"/>
                <a:tint val="23000"/>
                <a:satMod val="300000"/>
              </a:schemeClr>
            </a:gs>
          </a:gsLst>
          <a:lin ang="16200000" scaled="0"/>
        </a:gradFill>
        <a:ln>
          <a:noFill/>
        </a:ln>
        <a:effectLst>
          <a:outerShdw blurRad="50800" dist="38100" dir="5400000" rotWithShape="0">
            <a:srgbClr val="000000">
              <a:alpha val="35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832187" tIns="71120" rIns="71120" bIns="71120" numCol="1" spcCol="1270" anchor="ctr" anchorCtr="0">
          <a:noAutofit/>
        </a:bodyPr>
        <a:lstStyle/>
        <a:p>
          <a:pPr lvl="0" algn="l" defTabSz="1244600">
            <a:lnSpc>
              <a:spcPct val="90000"/>
            </a:lnSpc>
            <a:spcBef>
              <a:spcPct val="0"/>
            </a:spcBef>
            <a:spcAft>
              <a:spcPct val="35000"/>
            </a:spcAft>
          </a:pPr>
          <a:r>
            <a:rPr lang="zh-CN" altLang="en-US" sz="2800" b="1" kern="1200" dirty="0" smtClean="0"/>
            <a:t>了解 </a:t>
          </a:r>
          <a:r>
            <a:rPr lang="en-US" altLang="zh-CN" sz="2800" b="1" kern="1200" dirty="0" err="1" smtClean="0"/>
            <a:t>Javascript</a:t>
          </a:r>
          <a:r>
            <a:rPr lang="en-US" altLang="zh-CN" sz="2800" b="1" kern="1200" dirty="0" smtClean="0"/>
            <a:t> </a:t>
          </a:r>
          <a:r>
            <a:rPr lang="zh-CN" altLang="en-US" sz="2800" b="1" kern="1200" dirty="0" smtClean="0"/>
            <a:t>的用途及发展状况</a:t>
          </a:r>
          <a:endParaRPr lang="zh-CN" altLang="en-US" sz="2800" b="1" kern="1200" dirty="0"/>
        </a:p>
      </dsp:txBody>
      <dsp:txXfrm>
        <a:off x="727606" y="524212"/>
        <a:ext cx="6424515" cy="1048424"/>
      </dsp:txXfrm>
    </dsp:sp>
    <dsp:sp modelId="{5BF1CA16-3D0D-4185-B253-9D8B7004BA25}">
      <dsp:nvSpPr>
        <dsp:cNvPr id="0" name=""/>
        <dsp:cNvSpPr/>
      </dsp:nvSpPr>
      <dsp:spPr>
        <a:xfrm>
          <a:off x="72341" y="393159"/>
          <a:ext cx="1310531" cy="1310531"/>
        </a:xfrm>
        <a:prstGeom prst="ellipse">
          <a:avLst/>
        </a:prstGeom>
        <a:gradFill rotWithShape="0">
          <a:gsLst>
            <a:gs pos="0">
              <a:schemeClr val="lt1">
                <a:hueOff val="0"/>
                <a:satOff val="0"/>
                <a:lumOff val="0"/>
                <a:alphaOff val="0"/>
                <a:tint val="62000"/>
                <a:satMod val="180000"/>
              </a:schemeClr>
            </a:gs>
            <a:gs pos="65000">
              <a:schemeClr val="lt1">
                <a:hueOff val="0"/>
                <a:satOff val="0"/>
                <a:lumOff val="0"/>
                <a:alphaOff val="0"/>
                <a:tint val="32000"/>
                <a:satMod val="250000"/>
              </a:schemeClr>
            </a:gs>
            <a:gs pos="100000">
              <a:schemeClr val="lt1">
                <a:hueOff val="0"/>
                <a:satOff val="0"/>
                <a:lumOff val="0"/>
                <a:alphaOff val="0"/>
                <a:tint val="23000"/>
                <a:satMod val="300000"/>
              </a:schemeClr>
            </a:gs>
          </a:gsLst>
          <a:lin ang="16200000" scaled="0"/>
        </a:gradFill>
        <a:ln w="9525" cap="flat" cmpd="sng" algn="ctr">
          <a:solidFill>
            <a:schemeClr val="accent1">
              <a:hueOff val="0"/>
              <a:satOff val="0"/>
              <a:lumOff val="0"/>
              <a:alphaOff val="0"/>
            </a:schemeClr>
          </a:solidFill>
          <a:prstDash val="solid"/>
        </a:ln>
        <a:effectLst/>
      </dsp:spPr>
      <dsp:style>
        <a:lnRef idx="1">
          <a:scrgbClr r="0" g="0" b="0"/>
        </a:lnRef>
        <a:fillRef idx="2">
          <a:scrgbClr r="0" g="0" b="0"/>
        </a:fillRef>
        <a:effectRef idx="0">
          <a:scrgbClr r="0" g="0" b="0"/>
        </a:effectRef>
        <a:fontRef idx="minor"/>
      </dsp:style>
    </dsp:sp>
    <dsp:sp modelId="{BDA78AF2-3355-42DF-8F8E-C122DF2F7CED}">
      <dsp:nvSpPr>
        <dsp:cNvPr id="0" name=""/>
        <dsp:cNvSpPr/>
      </dsp:nvSpPr>
      <dsp:spPr>
        <a:xfrm>
          <a:off x="1108709" y="2096849"/>
          <a:ext cx="6043413" cy="1048424"/>
        </a:xfrm>
        <a:prstGeom prst="rect">
          <a:avLst/>
        </a:prstGeom>
        <a:gradFill rotWithShape="0">
          <a:gsLst>
            <a:gs pos="0">
              <a:schemeClr val="accent1">
                <a:hueOff val="0"/>
                <a:satOff val="0"/>
                <a:lumOff val="0"/>
                <a:alphaOff val="0"/>
                <a:tint val="62000"/>
                <a:satMod val="180000"/>
              </a:schemeClr>
            </a:gs>
            <a:gs pos="65000">
              <a:schemeClr val="accent1">
                <a:hueOff val="0"/>
                <a:satOff val="0"/>
                <a:lumOff val="0"/>
                <a:alphaOff val="0"/>
                <a:tint val="32000"/>
                <a:satMod val="250000"/>
              </a:schemeClr>
            </a:gs>
            <a:gs pos="100000">
              <a:schemeClr val="accent1">
                <a:hueOff val="0"/>
                <a:satOff val="0"/>
                <a:lumOff val="0"/>
                <a:alphaOff val="0"/>
                <a:tint val="23000"/>
                <a:satMod val="300000"/>
              </a:schemeClr>
            </a:gs>
          </a:gsLst>
          <a:lin ang="16200000" scaled="0"/>
        </a:gradFill>
        <a:ln>
          <a:noFill/>
        </a:ln>
        <a:effectLst>
          <a:outerShdw blurRad="50800" dist="38100" dir="5400000" rotWithShape="0">
            <a:srgbClr val="000000">
              <a:alpha val="35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832187" tIns="71120" rIns="71120" bIns="71120" numCol="1" spcCol="1270" anchor="ctr" anchorCtr="0">
          <a:noAutofit/>
        </a:bodyPr>
        <a:lstStyle/>
        <a:p>
          <a:pPr lvl="0" algn="l" defTabSz="1244600">
            <a:lnSpc>
              <a:spcPct val="90000"/>
            </a:lnSpc>
            <a:spcBef>
              <a:spcPct val="0"/>
            </a:spcBef>
            <a:spcAft>
              <a:spcPct val="35000"/>
            </a:spcAft>
          </a:pPr>
          <a:r>
            <a:rPr lang="zh-CN" sz="2800" b="1" kern="1200" dirty="0" smtClean="0"/>
            <a:t>掌握</a:t>
          </a:r>
          <a:r>
            <a:rPr lang="en-US" sz="2800" b="1" kern="1200" dirty="0" smtClean="0"/>
            <a:t> </a:t>
          </a:r>
          <a:r>
            <a:rPr lang="en-US" sz="2800" b="1" kern="1200" dirty="0" err="1" smtClean="0"/>
            <a:t>Javascript</a:t>
          </a:r>
          <a:r>
            <a:rPr lang="en-US" sz="2800" b="1" kern="1200" dirty="0" smtClean="0"/>
            <a:t> </a:t>
          </a:r>
          <a:r>
            <a:rPr lang="zh-CN" sz="2800" b="1" kern="1200" dirty="0" smtClean="0"/>
            <a:t>的基础语法</a:t>
          </a:r>
          <a:endParaRPr lang="zh-CN" altLang="en-US" sz="2800" b="1" kern="1200" dirty="0"/>
        </a:p>
      </dsp:txBody>
      <dsp:txXfrm>
        <a:off x="1108709" y="2096849"/>
        <a:ext cx="6043413" cy="1048424"/>
      </dsp:txXfrm>
    </dsp:sp>
    <dsp:sp modelId="{FD801D14-EDBA-4A3A-BEBD-AA4AD82A3016}">
      <dsp:nvSpPr>
        <dsp:cNvPr id="0" name=""/>
        <dsp:cNvSpPr/>
      </dsp:nvSpPr>
      <dsp:spPr>
        <a:xfrm>
          <a:off x="453443" y="1965796"/>
          <a:ext cx="1310531" cy="1310531"/>
        </a:xfrm>
        <a:prstGeom prst="ellipse">
          <a:avLst/>
        </a:prstGeom>
        <a:gradFill rotWithShape="0">
          <a:gsLst>
            <a:gs pos="0">
              <a:schemeClr val="lt1">
                <a:hueOff val="0"/>
                <a:satOff val="0"/>
                <a:lumOff val="0"/>
                <a:alphaOff val="0"/>
                <a:tint val="62000"/>
                <a:satMod val="180000"/>
              </a:schemeClr>
            </a:gs>
            <a:gs pos="65000">
              <a:schemeClr val="lt1">
                <a:hueOff val="0"/>
                <a:satOff val="0"/>
                <a:lumOff val="0"/>
                <a:alphaOff val="0"/>
                <a:tint val="32000"/>
                <a:satMod val="250000"/>
              </a:schemeClr>
            </a:gs>
            <a:gs pos="100000">
              <a:schemeClr val="lt1">
                <a:hueOff val="0"/>
                <a:satOff val="0"/>
                <a:lumOff val="0"/>
                <a:alphaOff val="0"/>
                <a:tint val="23000"/>
                <a:satMod val="300000"/>
              </a:schemeClr>
            </a:gs>
          </a:gsLst>
          <a:lin ang="16200000" scaled="0"/>
        </a:gradFill>
        <a:ln w="9525" cap="flat" cmpd="sng" algn="ctr">
          <a:solidFill>
            <a:schemeClr val="accent1">
              <a:hueOff val="0"/>
              <a:satOff val="0"/>
              <a:lumOff val="0"/>
              <a:alphaOff val="0"/>
            </a:schemeClr>
          </a:solidFill>
          <a:prstDash val="solid"/>
        </a:ln>
        <a:effectLst/>
      </dsp:spPr>
      <dsp:style>
        <a:lnRef idx="1">
          <a:scrgbClr r="0" g="0" b="0"/>
        </a:lnRef>
        <a:fillRef idx="2">
          <a:scrgbClr r="0" g="0" b="0"/>
        </a:fillRef>
        <a:effectRef idx="0">
          <a:scrgbClr r="0" g="0" b="0"/>
        </a:effectRef>
        <a:fontRef idx="minor"/>
      </dsp:style>
    </dsp:sp>
    <dsp:sp modelId="{408FF826-58D9-4685-A00A-80EF5A68424F}">
      <dsp:nvSpPr>
        <dsp:cNvPr id="0" name=""/>
        <dsp:cNvSpPr/>
      </dsp:nvSpPr>
      <dsp:spPr>
        <a:xfrm>
          <a:off x="727606" y="3669486"/>
          <a:ext cx="6424515" cy="1048424"/>
        </a:xfrm>
        <a:prstGeom prst="rect">
          <a:avLst/>
        </a:prstGeom>
        <a:gradFill rotWithShape="0">
          <a:gsLst>
            <a:gs pos="0">
              <a:schemeClr val="accent1">
                <a:hueOff val="0"/>
                <a:satOff val="0"/>
                <a:lumOff val="0"/>
                <a:alphaOff val="0"/>
                <a:tint val="62000"/>
                <a:satMod val="180000"/>
              </a:schemeClr>
            </a:gs>
            <a:gs pos="65000">
              <a:schemeClr val="accent1">
                <a:hueOff val="0"/>
                <a:satOff val="0"/>
                <a:lumOff val="0"/>
                <a:alphaOff val="0"/>
                <a:tint val="32000"/>
                <a:satMod val="250000"/>
              </a:schemeClr>
            </a:gs>
            <a:gs pos="100000">
              <a:schemeClr val="accent1">
                <a:hueOff val="0"/>
                <a:satOff val="0"/>
                <a:lumOff val="0"/>
                <a:alphaOff val="0"/>
                <a:tint val="23000"/>
                <a:satMod val="300000"/>
              </a:schemeClr>
            </a:gs>
          </a:gsLst>
          <a:lin ang="16200000" scaled="0"/>
        </a:gradFill>
        <a:ln>
          <a:noFill/>
        </a:ln>
        <a:effectLst>
          <a:outerShdw blurRad="50800" dist="38100" dir="5400000" rotWithShape="0">
            <a:srgbClr val="000000">
              <a:alpha val="35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832187" tIns="71120" rIns="71120" bIns="71120" numCol="1" spcCol="1270" anchor="ctr" anchorCtr="0">
          <a:noAutofit/>
        </a:bodyPr>
        <a:lstStyle/>
        <a:p>
          <a:pPr lvl="0" algn="l" defTabSz="1244600">
            <a:lnSpc>
              <a:spcPct val="90000"/>
            </a:lnSpc>
            <a:spcBef>
              <a:spcPct val="0"/>
            </a:spcBef>
            <a:spcAft>
              <a:spcPct val="35000"/>
            </a:spcAft>
          </a:pPr>
          <a:r>
            <a:rPr lang="zh-CN" sz="2800" b="1" kern="1200" dirty="0" smtClean="0"/>
            <a:t>掌握数组 、函数 、对象的使用</a:t>
          </a:r>
          <a:endParaRPr lang="zh-CN" altLang="en-US" sz="2800" b="1" kern="1200" dirty="0"/>
        </a:p>
      </dsp:txBody>
      <dsp:txXfrm>
        <a:off x="727606" y="3669486"/>
        <a:ext cx="6424515" cy="1048424"/>
      </dsp:txXfrm>
    </dsp:sp>
    <dsp:sp modelId="{4B5C6D67-451A-495F-B237-DAD20F581C7F}">
      <dsp:nvSpPr>
        <dsp:cNvPr id="0" name=""/>
        <dsp:cNvSpPr/>
      </dsp:nvSpPr>
      <dsp:spPr>
        <a:xfrm>
          <a:off x="72341" y="3538433"/>
          <a:ext cx="1310531" cy="1310531"/>
        </a:xfrm>
        <a:prstGeom prst="ellipse">
          <a:avLst/>
        </a:prstGeom>
        <a:gradFill rotWithShape="0">
          <a:gsLst>
            <a:gs pos="0">
              <a:schemeClr val="lt1">
                <a:hueOff val="0"/>
                <a:satOff val="0"/>
                <a:lumOff val="0"/>
                <a:alphaOff val="0"/>
                <a:tint val="62000"/>
                <a:satMod val="180000"/>
              </a:schemeClr>
            </a:gs>
            <a:gs pos="65000">
              <a:schemeClr val="lt1">
                <a:hueOff val="0"/>
                <a:satOff val="0"/>
                <a:lumOff val="0"/>
                <a:alphaOff val="0"/>
                <a:tint val="32000"/>
                <a:satMod val="250000"/>
              </a:schemeClr>
            </a:gs>
            <a:gs pos="100000">
              <a:schemeClr val="lt1">
                <a:hueOff val="0"/>
                <a:satOff val="0"/>
                <a:lumOff val="0"/>
                <a:alphaOff val="0"/>
                <a:tint val="23000"/>
                <a:satMod val="300000"/>
              </a:schemeClr>
            </a:gs>
          </a:gsLst>
          <a:lin ang="16200000" scaled="0"/>
        </a:gradFill>
        <a:ln w="9525" cap="flat" cmpd="sng" algn="ctr">
          <a:solidFill>
            <a:schemeClr val="accent1">
              <a:hueOff val="0"/>
              <a:satOff val="0"/>
              <a:lumOff val="0"/>
              <a:alphaOff val="0"/>
            </a:schemeClr>
          </a:solidFill>
          <a:prstDash val="solid"/>
        </a:ln>
        <a:effectLst/>
      </dsp:spPr>
      <dsp:style>
        <a:lnRef idx="1">
          <a:scrgbClr r="0" g="0" b="0"/>
        </a:lnRef>
        <a:fillRef idx="2">
          <a:scrgbClr r="0" g="0" b="0"/>
        </a:fillRef>
        <a:effectRef idx="0">
          <a:scrgbClr r="0" g="0" b="0"/>
        </a:effectRef>
        <a:fontRef idx="minor"/>
      </dsp:style>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70B6C75-0298-4ECB-A9CE-E970FCCFFBCE}">
      <dsp:nvSpPr>
        <dsp:cNvPr id="0" name=""/>
        <dsp:cNvSpPr/>
      </dsp:nvSpPr>
      <dsp:spPr>
        <a:xfrm rot="5400000">
          <a:off x="-393748" y="394542"/>
          <a:ext cx="2624986" cy="1837490"/>
        </a:xfrm>
        <a:prstGeom prst="chevron">
          <a:avLst/>
        </a:prstGeom>
        <a:solidFill>
          <a:schemeClr val="accent1">
            <a:hueOff val="0"/>
            <a:satOff val="0"/>
            <a:lumOff val="0"/>
            <a:alphaOff val="0"/>
          </a:schemeClr>
        </a:solidFill>
        <a:ln w="55000" cap="flat" cmpd="thickThin"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225" tIns="22225" rIns="22225" bIns="22225" numCol="1" spcCol="1270" anchor="ctr" anchorCtr="0">
          <a:noAutofit/>
        </a:bodyPr>
        <a:lstStyle/>
        <a:p>
          <a:pPr lvl="0" algn="ctr" defTabSz="1555750">
            <a:lnSpc>
              <a:spcPct val="90000"/>
            </a:lnSpc>
            <a:spcBef>
              <a:spcPct val="0"/>
            </a:spcBef>
            <a:spcAft>
              <a:spcPct val="35000"/>
            </a:spcAft>
          </a:pPr>
          <a:r>
            <a:rPr lang="zh-CN" altLang="en-US" sz="3500" kern="1200" dirty="0" smtClean="0"/>
            <a:t>相关要求</a:t>
          </a:r>
          <a:endParaRPr lang="zh-CN" altLang="en-US" sz="3500" kern="1200" dirty="0"/>
        </a:p>
      </dsp:txBody>
      <dsp:txXfrm rot="-5400000">
        <a:off x="0" y="919539"/>
        <a:ext cx="1837490" cy="787496"/>
      </dsp:txXfrm>
    </dsp:sp>
    <dsp:sp modelId="{E842B700-8ED1-4A52-B698-C644B95E8A46}">
      <dsp:nvSpPr>
        <dsp:cNvPr id="0" name=""/>
        <dsp:cNvSpPr/>
      </dsp:nvSpPr>
      <dsp:spPr>
        <a:xfrm rot="5400000">
          <a:off x="4206084" y="-2367799"/>
          <a:ext cx="1706241" cy="6443429"/>
        </a:xfrm>
        <a:prstGeom prst="round2SameRect">
          <a:avLst/>
        </a:prstGeom>
        <a:solidFill>
          <a:schemeClr val="lt1">
            <a:alpha val="90000"/>
            <a:hueOff val="0"/>
            <a:satOff val="0"/>
            <a:lumOff val="0"/>
            <a:alphaOff val="0"/>
          </a:schemeClr>
        </a:solidFill>
        <a:ln w="55000" cap="flat" cmpd="thickThin"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70688" tIns="15240" rIns="15240" bIns="15240" numCol="1" spcCol="1270" anchor="ctr" anchorCtr="0">
          <a:noAutofit/>
        </a:bodyPr>
        <a:lstStyle/>
        <a:p>
          <a:pPr marL="228600" lvl="1" indent="-228600" algn="l" defTabSz="1066800">
            <a:lnSpc>
              <a:spcPct val="90000"/>
            </a:lnSpc>
            <a:spcBef>
              <a:spcPct val="0"/>
            </a:spcBef>
            <a:spcAft>
              <a:spcPct val="15000"/>
            </a:spcAft>
            <a:buChar char="••"/>
          </a:pPr>
          <a:r>
            <a:rPr lang="en-US" altLang="en-US" sz="2400" kern="1200" dirty="0" smtClean="0"/>
            <a:t>1. </a:t>
          </a:r>
          <a:r>
            <a:rPr lang="zh-CN" altLang="en-US" sz="2400" kern="1200" dirty="0" smtClean="0"/>
            <a:t>请使用 </a:t>
          </a:r>
          <a:r>
            <a:rPr lang="en-US" altLang="en-US" sz="2400" kern="1200" dirty="0" smtClean="0"/>
            <a:t>JavaScript </a:t>
          </a:r>
          <a:r>
            <a:rPr lang="zh-CN" altLang="en-US" sz="2400" kern="1200" dirty="0" smtClean="0"/>
            <a:t>在控制台打印出九九乘法表。</a:t>
          </a:r>
          <a:endParaRPr lang="zh-CN" altLang="en-US" sz="2400" kern="1200" dirty="0"/>
        </a:p>
      </dsp:txBody>
      <dsp:txXfrm rot="-5400000">
        <a:off x="1837490" y="84087"/>
        <a:ext cx="6360137" cy="1539657"/>
      </dsp:txXfrm>
    </dsp:sp>
    <dsp:sp modelId="{2EAB265B-0F0A-4A60-83BB-51693F3DFE64}">
      <dsp:nvSpPr>
        <dsp:cNvPr id="0" name=""/>
        <dsp:cNvSpPr/>
      </dsp:nvSpPr>
      <dsp:spPr>
        <a:xfrm rot="5400000">
          <a:off x="-393748" y="2736518"/>
          <a:ext cx="2624986" cy="1837490"/>
        </a:xfrm>
        <a:prstGeom prst="chevron">
          <a:avLst/>
        </a:prstGeom>
        <a:solidFill>
          <a:schemeClr val="accent1">
            <a:hueOff val="0"/>
            <a:satOff val="0"/>
            <a:lumOff val="0"/>
            <a:alphaOff val="0"/>
          </a:schemeClr>
        </a:solidFill>
        <a:ln w="55000" cap="flat" cmpd="thickThin"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225" tIns="22225" rIns="22225" bIns="22225" numCol="1" spcCol="1270" anchor="ctr" anchorCtr="0">
          <a:noAutofit/>
        </a:bodyPr>
        <a:lstStyle/>
        <a:p>
          <a:pPr lvl="0" algn="ctr" defTabSz="1555750">
            <a:lnSpc>
              <a:spcPct val="90000"/>
            </a:lnSpc>
            <a:spcBef>
              <a:spcPct val="0"/>
            </a:spcBef>
            <a:spcAft>
              <a:spcPct val="35000"/>
            </a:spcAft>
          </a:pPr>
          <a:r>
            <a:rPr lang="zh-CN" altLang="en-US" sz="3500" kern="1200" dirty="0" smtClean="0"/>
            <a:t>相关要求</a:t>
          </a:r>
          <a:endParaRPr lang="zh-CN" altLang="en-US" sz="3500" kern="1200" dirty="0"/>
        </a:p>
      </dsp:txBody>
      <dsp:txXfrm rot="-5400000">
        <a:off x="0" y="3261515"/>
        <a:ext cx="1837490" cy="787496"/>
      </dsp:txXfrm>
    </dsp:sp>
    <dsp:sp modelId="{E23F29D0-AC41-41A6-958A-2FF5C699AB56}">
      <dsp:nvSpPr>
        <dsp:cNvPr id="0" name=""/>
        <dsp:cNvSpPr/>
      </dsp:nvSpPr>
      <dsp:spPr>
        <a:xfrm rot="5400000">
          <a:off x="4206084" y="-25823"/>
          <a:ext cx="1706241" cy="6443429"/>
        </a:xfrm>
        <a:prstGeom prst="round2SameRect">
          <a:avLst/>
        </a:prstGeom>
        <a:solidFill>
          <a:schemeClr val="lt1">
            <a:alpha val="90000"/>
            <a:hueOff val="0"/>
            <a:satOff val="0"/>
            <a:lumOff val="0"/>
            <a:alphaOff val="0"/>
          </a:schemeClr>
        </a:solidFill>
        <a:ln w="55000" cap="flat" cmpd="thickThin"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42240" tIns="12700" rIns="12700" bIns="12700" numCol="1" spcCol="1270" anchor="ctr" anchorCtr="0">
          <a:noAutofit/>
        </a:bodyPr>
        <a:lstStyle/>
        <a:p>
          <a:pPr marL="228600" lvl="1" indent="-228600" algn="l" defTabSz="889000">
            <a:lnSpc>
              <a:spcPct val="90000"/>
            </a:lnSpc>
            <a:spcBef>
              <a:spcPct val="0"/>
            </a:spcBef>
            <a:spcAft>
              <a:spcPct val="15000"/>
            </a:spcAft>
            <a:buChar char="••"/>
          </a:pPr>
          <a:r>
            <a:rPr lang="en-US" sz="2000" kern="1200" dirty="0" smtClean="0"/>
            <a:t>2. </a:t>
          </a:r>
          <a:r>
            <a:rPr lang="zh-CN" altLang="en-US" sz="2000" kern="1200" dirty="0" smtClean="0"/>
            <a:t>猜数字游戏 </a:t>
          </a:r>
          <a:r>
            <a:rPr lang="en-US" altLang="zh-CN" sz="2000" kern="1200" dirty="0" smtClean="0"/>
            <a:t>:  </a:t>
          </a:r>
          <a:r>
            <a:rPr lang="zh-CN" altLang="en-US" sz="2000" kern="1200" dirty="0" smtClean="0"/>
            <a:t>随机生成一个 </a:t>
          </a:r>
          <a:r>
            <a:rPr lang="en-US" altLang="zh-CN" sz="2000" kern="1200" dirty="0" smtClean="0"/>
            <a:t>1 ~ 10 </a:t>
          </a:r>
          <a:r>
            <a:rPr lang="zh-CN" altLang="en-US" sz="2000" kern="1200" dirty="0" smtClean="0"/>
            <a:t>的整数 </a:t>
          </a:r>
          <a:r>
            <a:rPr lang="en-US" altLang="zh-CN" sz="2000" kern="1200" dirty="0" smtClean="0"/>
            <a:t>, </a:t>
          </a:r>
          <a:r>
            <a:rPr lang="zh-CN" altLang="en-US" sz="2000" kern="1200" dirty="0" smtClean="0"/>
            <a:t>玩家需要一直猜到正确为止 。每轮后都 应告知玩家的答案正确与否 </a:t>
          </a:r>
          <a:r>
            <a:rPr lang="en-US" altLang="zh-CN" sz="2000" kern="1200" dirty="0" smtClean="0"/>
            <a:t>, </a:t>
          </a:r>
          <a:r>
            <a:rPr lang="zh-CN" altLang="en-US" sz="2000" kern="1200" dirty="0" smtClean="0"/>
            <a:t>如果出错了 </a:t>
          </a:r>
          <a:r>
            <a:rPr lang="en-US" altLang="zh-CN" sz="2000" kern="1200" dirty="0" smtClean="0"/>
            <a:t>, </a:t>
          </a:r>
          <a:r>
            <a:rPr lang="zh-CN" altLang="en-US" sz="2000" kern="1200" dirty="0" smtClean="0"/>
            <a:t>则告诉他数字是低了还是高了 。玩家猜对 </a:t>
          </a:r>
          <a:r>
            <a:rPr lang="en-US" altLang="zh-CN" sz="2000" kern="1200" dirty="0" smtClean="0"/>
            <a:t>, </a:t>
          </a:r>
          <a:r>
            <a:rPr lang="zh-CN" altLang="en-US" sz="2000" kern="1200" dirty="0" smtClean="0"/>
            <a:t>游 戏结束。</a:t>
          </a:r>
          <a:endParaRPr lang="zh-CN" altLang="en-US" sz="2000" kern="1200" dirty="0"/>
        </a:p>
      </dsp:txBody>
      <dsp:txXfrm rot="-5400000">
        <a:off x="1837490" y="2426063"/>
        <a:ext cx="6360137" cy="1539657"/>
      </dsp:txXfrm>
    </dsp:sp>
  </dsp:spTree>
</dsp:drawing>
</file>

<file path=ppt/diagrams/layout1.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layout2.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10" name="直角三角形 9"/>
          <p:cNvSpPr/>
          <p:nvPr/>
        </p:nvSpPr>
        <p:spPr>
          <a:xfrm>
            <a:off x="-2" y="4664147"/>
            <a:ext cx="9151089"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标题 8"/>
          <p:cNvSpPr>
            <a:spLocks noGrp="1"/>
          </p:cNvSpPr>
          <p:nvPr>
            <p:ph type="ctrTitle"/>
          </p:nvPr>
        </p:nvSpPr>
        <p:spPr>
          <a:xfrm>
            <a:off x="685800" y="1752601"/>
            <a:ext cx="77724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defRPr>
            </a:lvl1pPr>
            <a:extLst/>
          </a:lstStyle>
          <a:p>
            <a:r>
              <a:rPr kumimoji="0" lang="zh-CN" altLang="en-US" smtClean="0"/>
              <a:t>单击此处编辑母版标题样式</a:t>
            </a:r>
            <a:endParaRPr kumimoji="0" lang="en-US"/>
          </a:p>
        </p:txBody>
      </p:sp>
      <p:sp>
        <p:nvSpPr>
          <p:cNvPr id="17" name="副标题 16"/>
          <p:cNvSpPr>
            <a:spLocks noGrp="1"/>
          </p:cNvSpPr>
          <p:nvPr>
            <p:ph type="subTitle" idx="1"/>
          </p:nvPr>
        </p:nvSpPr>
        <p:spPr>
          <a:xfrm>
            <a:off x="685800" y="3611607"/>
            <a:ext cx="7772400" cy="1199704"/>
          </a:xfrm>
        </p:spPr>
        <p:txBody>
          <a:bodyPr lIns="45720" rIns="45720"/>
          <a:lstStyle>
            <a:lvl1pPr marL="0" marR="64008"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zh-CN" altLang="en-US" smtClean="0"/>
              <a:t>单击此处编辑母版副标题样式</a:t>
            </a:r>
            <a:endParaRPr kumimoji="0" lang="en-US"/>
          </a:p>
        </p:txBody>
      </p:sp>
      <p:grpSp>
        <p:nvGrpSpPr>
          <p:cNvPr id="2" name="组合 1"/>
          <p:cNvGrpSpPr/>
          <p:nvPr/>
        </p:nvGrpSpPr>
        <p:grpSpPr>
          <a:xfrm>
            <a:off x="-3765" y="4953000"/>
            <a:ext cx="9147765" cy="1912088"/>
            <a:chOff x="-3765" y="4832896"/>
            <a:chExt cx="9147765" cy="2032192"/>
          </a:xfrm>
        </p:grpSpPr>
        <p:sp>
          <p:nvSpPr>
            <p:cNvPr id="7" name="任意多边形 6"/>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8" name="任意多边形 7"/>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1" name="任意多边形 10"/>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2" name="直接连接符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30" name="日期占位符 29"/>
          <p:cNvSpPr>
            <a:spLocks noGrp="1"/>
          </p:cNvSpPr>
          <p:nvPr>
            <p:ph type="dt" sz="half" idx="10"/>
          </p:nvPr>
        </p:nvSpPr>
        <p:spPr/>
        <p:txBody>
          <a:bodyPr/>
          <a:lstStyle>
            <a:lvl1pPr>
              <a:defRPr>
                <a:solidFill>
                  <a:srgbClr val="FFFFFF"/>
                </a:solidFill>
              </a:defRPr>
            </a:lvl1pPr>
            <a:extLst/>
          </a:lstStyle>
          <a:p>
            <a:fld id="{05DC0C71-DAF7-4600-AD13-7DE87EF3CF86}" type="datetimeFigureOut">
              <a:rPr lang="zh-CN" altLang="en-US" smtClean="0"/>
              <a:t>2023/6/12</a:t>
            </a:fld>
            <a:endParaRPr lang="zh-CN" altLang="en-US"/>
          </a:p>
        </p:txBody>
      </p:sp>
      <p:sp>
        <p:nvSpPr>
          <p:cNvPr id="19" name="页脚占位符 18"/>
          <p:cNvSpPr>
            <a:spLocks noGrp="1"/>
          </p:cNvSpPr>
          <p:nvPr>
            <p:ph type="ftr" sz="quarter" idx="11"/>
          </p:nvPr>
        </p:nvSpPr>
        <p:spPr/>
        <p:txBody>
          <a:bodyPr/>
          <a:lstStyle>
            <a:lvl1pPr>
              <a:defRPr>
                <a:solidFill>
                  <a:schemeClr val="accent1">
                    <a:tint val="20000"/>
                  </a:schemeClr>
                </a:solidFill>
              </a:defRPr>
            </a:lvl1pPr>
            <a:extLst/>
          </a:lstStyle>
          <a:p>
            <a:endParaRPr lang="zh-CN" altLang="en-US"/>
          </a:p>
        </p:txBody>
      </p:sp>
      <p:sp>
        <p:nvSpPr>
          <p:cNvPr id="27" name="灯片编号占位符 26"/>
          <p:cNvSpPr>
            <a:spLocks noGrp="1"/>
          </p:cNvSpPr>
          <p:nvPr>
            <p:ph type="sldNum" sz="quarter" idx="12"/>
          </p:nvPr>
        </p:nvSpPr>
        <p:spPr/>
        <p:txBody>
          <a:bodyPr/>
          <a:lstStyle>
            <a:lvl1pPr>
              <a:defRPr>
                <a:solidFill>
                  <a:srgbClr val="FFFFFF"/>
                </a:solidFill>
              </a:defRPr>
            </a:lvl1pPr>
            <a:extLst/>
          </a:lstStyle>
          <a:p>
            <a:fld id="{25E89365-E4EB-4AEB-8A0A-1CB2C1F27A7F}"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extLst/>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a:xfrm>
            <a:off x="457200" y="1481329"/>
            <a:ext cx="8229600" cy="4386071"/>
          </a:xfrm>
        </p:spPr>
        <p:txBody>
          <a:bodyPr vert="eaVert"/>
          <a:lstStyle>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extLst/>
          </a:lstStyle>
          <a:p>
            <a:fld id="{05DC0C71-DAF7-4600-AD13-7DE87EF3CF86}" type="datetimeFigureOut">
              <a:rPr lang="zh-CN" altLang="en-US" smtClean="0"/>
              <a:t>2023/6/12</a:t>
            </a:fld>
            <a:endParaRPr lang="zh-CN" altLang="en-US"/>
          </a:p>
        </p:txBody>
      </p:sp>
      <p:sp>
        <p:nvSpPr>
          <p:cNvPr id="5" name="页脚占位符 4"/>
          <p:cNvSpPr>
            <a:spLocks noGrp="1"/>
          </p:cNvSpPr>
          <p:nvPr>
            <p:ph type="ftr" sz="quarter" idx="11"/>
          </p:nvPr>
        </p:nvSpPr>
        <p:spPr/>
        <p:txBody>
          <a:bodyPr/>
          <a:lstStyle>
            <a:extLst/>
          </a:lstStyle>
          <a:p>
            <a:endParaRPr lang="zh-CN" altLang="en-US"/>
          </a:p>
        </p:txBody>
      </p:sp>
      <p:sp>
        <p:nvSpPr>
          <p:cNvPr id="6" name="灯片编号占位符 5"/>
          <p:cNvSpPr>
            <a:spLocks noGrp="1"/>
          </p:cNvSpPr>
          <p:nvPr>
            <p:ph type="sldNum" sz="quarter" idx="12"/>
          </p:nvPr>
        </p:nvSpPr>
        <p:spPr/>
        <p:txBody>
          <a:bodyPr/>
          <a:lstStyle>
            <a:extLst/>
          </a:lstStyle>
          <a:p>
            <a:fld id="{25E89365-E4EB-4AEB-8A0A-1CB2C1F27A7F}"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844013" y="274640"/>
            <a:ext cx="1777470" cy="5592761"/>
          </a:xfrm>
        </p:spPr>
        <p:txBody>
          <a:bodyPr vert="eaVert"/>
          <a:lstStyle>
            <a:extLst/>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a:xfrm>
            <a:off x="457200" y="274641"/>
            <a:ext cx="6324600" cy="5592760"/>
          </a:xfrm>
        </p:spPr>
        <p:txBody>
          <a:bodyPr vert="eaVert"/>
          <a:lstStyle>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extLst/>
          </a:lstStyle>
          <a:p>
            <a:fld id="{05DC0C71-DAF7-4600-AD13-7DE87EF3CF86}" type="datetimeFigureOut">
              <a:rPr lang="zh-CN" altLang="en-US" smtClean="0"/>
              <a:t>2023/6/12</a:t>
            </a:fld>
            <a:endParaRPr lang="zh-CN" altLang="en-US"/>
          </a:p>
        </p:txBody>
      </p:sp>
      <p:sp>
        <p:nvSpPr>
          <p:cNvPr id="5" name="页脚占位符 4"/>
          <p:cNvSpPr>
            <a:spLocks noGrp="1"/>
          </p:cNvSpPr>
          <p:nvPr>
            <p:ph type="ftr" sz="quarter" idx="11"/>
          </p:nvPr>
        </p:nvSpPr>
        <p:spPr/>
        <p:txBody>
          <a:bodyPr/>
          <a:lstStyle>
            <a:extLst/>
          </a:lstStyle>
          <a:p>
            <a:endParaRPr lang="zh-CN" altLang="en-US"/>
          </a:p>
        </p:txBody>
      </p:sp>
      <p:sp>
        <p:nvSpPr>
          <p:cNvPr id="6" name="灯片编号占位符 5"/>
          <p:cNvSpPr>
            <a:spLocks noGrp="1"/>
          </p:cNvSpPr>
          <p:nvPr>
            <p:ph type="sldNum" sz="quarter" idx="12"/>
          </p:nvPr>
        </p:nvSpPr>
        <p:spPr/>
        <p:txBody>
          <a:bodyPr/>
          <a:lstStyle>
            <a:extLst/>
          </a:lstStyle>
          <a:p>
            <a:fld id="{25E89365-E4EB-4AEB-8A0A-1CB2C1F27A7F}"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extLst/>
          </a:lstStyle>
          <a:p>
            <a:fld id="{05DC0C71-DAF7-4600-AD13-7DE87EF3CF86}" type="datetimeFigureOut">
              <a:rPr lang="zh-CN" altLang="en-US" smtClean="0"/>
              <a:t>2023/6/12</a:t>
            </a:fld>
            <a:endParaRPr lang="zh-CN" altLang="en-US"/>
          </a:p>
        </p:txBody>
      </p:sp>
      <p:sp>
        <p:nvSpPr>
          <p:cNvPr id="5" name="页脚占位符 4"/>
          <p:cNvSpPr>
            <a:spLocks noGrp="1"/>
          </p:cNvSpPr>
          <p:nvPr>
            <p:ph type="ftr" sz="quarter" idx="11"/>
          </p:nvPr>
        </p:nvSpPr>
        <p:spPr/>
        <p:txBody>
          <a:bodyPr/>
          <a:lstStyle>
            <a:extLst/>
          </a:lstStyle>
          <a:p>
            <a:endParaRPr lang="zh-CN" altLang="en-US" dirty="0"/>
          </a:p>
        </p:txBody>
      </p:sp>
      <p:sp>
        <p:nvSpPr>
          <p:cNvPr id="6" name="灯片编号占位符 5"/>
          <p:cNvSpPr>
            <a:spLocks noGrp="1"/>
          </p:cNvSpPr>
          <p:nvPr>
            <p:ph type="sldNum" sz="quarter" idx="12"/>
          </p:nvPr>
        </p:nvSpPr>
        <p:spPr/>
        <p:txBody>
          <a:bodyPr/>
          <a:lstStyle>
            <a:extLst/>
          </a:lstStyle>
          <a:p>
            <a:fld id="{25E89365-E4EB-4AEB-8A0A-1CB2C1F27A7F}" type="slidenum">
              <a:rPr lang="zh-CN" altLang="en-US" smtClean="0"/>
              <a:t>‹#›</a:t>
            </a:fld>
            <a:endParaRPr lang="zh-CN" altLang="en-US"/>
          </a:p>
        </p:txBody>
      </p:sp>
      <p:sp>
        <p:nvSpPr>
          <p:cNvPr id="7" name="标题 6"/>
          <p:cNvSpPr>
            <a:spLocks noGrp="1"/>
          </p:cNvSpPr>
          <p:nvPr>
            <p:ph type="title"/>
          </p:nvPr>
        </p:nvSpPr>
        <p:spPr>
          <a:xfrm>
            <a:off x="457200" y="274638"/>
            <a:ext cx="8229600" cy="936000"/>
          </a:xfrm>
        </p:spPr>
        <p:style>
          <a:lnRef idx="3">
            <a:schemeClr val="lt1"/>
          </a:lnRef>
          <a:fillRef idx="1">
            <a:schemeClr val="accent1"/>
          </a:fillRef>
          <a:effectRef idx="1">
            <a:schemeClr val="accent1"/>
          </a:effectRef>
          <a:fontRef idx="none"/>
        </p:style>
        <p:txBody>
          <a:bodyPr rtlCol="0"/>
          <a:lstStyle>
            <a:extLst/>
          </a:lstStyle>
          <a:p>
            <a:r>
              <a:rPr kumimoji="0" lang="zh-CN" altLang="en-US" smtClean="0"/>
              <a:t>单击此处编辑母版标题样式</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bg>
      <p:bgRef idx="1002">
        <a:schemeClr val="bg1"/>
      </p:bgRef>
    </p:bg>
    <p:spTree>
      <p:nvGrpSpPr>
        <p:cNvPr id="1" name=""/>
        <p:cNvGrpSpPr/>
        <p:nvPr/>
      </p:nvGrpSpPr>
      <p:grpSpPr>
        <a:xfrm>
          <a:off x="0" y="0"/>
          <a:ext cx="0" cy="0"/>
          <a:chOff x="0" y="0"/>
          <a:chExt cx="0" cy="0"/>
        </a:xfrm>
      </p:grpSpPr>
      <p:sp>
        <p:nvSpPr>
          <p:cNvPr id="2" name="标题 1"/>
          <p:cNvSpPr>
            <a:spLocks noGrp="1"/>
          </p:cNvSpPr>
          <p:nvPr>
            <p:ph type="title"/>
          </p:nvPr>
        </p:nvSpPr>
        <p:spPr>
          <a:xfrm>
            <a:off x="722376" y="1059712"/>
            <a:ext cx="7772400" cy="1828800"/>
          </a:xfrm>
        </p:spPr>
        <p:txBody>
          <a:bodyPr vert="horz" anchor="b">
            <a:normAutofit/>
            <a:scene3d>
              <a:camera prst="orthographicFront"/>
              <a:lightRig rig="soft" dir="t"/>
            </a:scene3d>
            <a:sp3d prstMaterial="softEdge">
              <a:bevelT w="25400" h="25400"/>
            </a:sp3d>
          </a:bodyPr>
          <a:lstStyle>
            <a:lvl1pPr algn="r">
              <a:buNone/>
              <a:defRPr sz="4800" b="1" cap="none" baseline="0">
                <a:effectLst>
                  <a:outerShdw blurRad="31750" dist="25400" dir="5400000" algn="tl" rotWithShape="0">
                    <a:srgbClr val="000000">
                      <a:alpha val="25000"/>
                    </a:srgbClr>
                  </a:outerShdw>
                </a:effectLst>
              </a:defRPr>
            </a:lvl1pPr>
            <a:extLst/>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3922713" y="2931712"/>
            <a:ext cx="4572000" cy="1454888"/>
          </a:xfrm>
        </p:spPr>
        <p:txBody>
          <a:bodyPr lIns="91440" rIns="91440" anchor="t"/>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zh-CN" altLang="en-US" smtClean="0"/>
              <a:t>单击此处编辑母版文本样式</a:t>
            </a:r>
          </a:p>
        </p:txBody>
      </p:sp>
      <p:sp>
        <p:nvSpPr>
          <p:cNvPr id="4" name="日期占位符 3"/>
          <p:cNvSpPr>
            <a:spLocks noGrp="1"/>
          </p:cNvSpPr>
          <p:nvPr>
            <p:ph type="dt" sz="half" idx="10"/>
          </p:nvPr>
        </p:nvSpPr>
        <p:spPr/>
        <p:txBody>
          <a:bodyPr/>
          <a:lstStyle>
            <a:extLst/>
          </a:lstStyle>
          <a:p>
            <a:fld id="{05DC0C71-DAF7-4600-AD13-7DE87EF3CF86}" type="datetimeFigureOut">
              <a:rPr lang="zh-CN" altLang="en-US" smtClean="0"/>
              <a:t>2023/6/12</a:t>
            </a:fld>
            <a:endParaRPr lang="zh-CN" altLang="en-US"/>
          </a:p>
        </p:txBody>
      </p:sp>
      <p:sp>
        <p:nvSpPr>
          <p:cNvPr id="5" name="页脚占位符 4"/>
          <p:cNvSpPr>
            <a:spLocks noGrp="1"/>
          </p:cNvSpPr>
          <p:nvPr>
            <p:ph type="ftr" sz="quarter" idx="11"/>
          </p:nvPr>
        </p:nvSpPr>
        <p:spPr/>
        <p:txBody>
          <a:bodyPr/>
          <a:lstStyle>
            <a:extLst/>
          </a:lstStyle>
          <a:p>
            <a:endParaRPr lang="zh-CN" altLang="en-US"/>
          </a:p>
        </p:txBody>
      </p:sp>
      <p:sp>
        <p:nvSpPr>
          <p:cNvPr id="6" name="灯片编号占位符 5"/>
          <p:cNvSpPr>
            <a:spLocks noGrp="1"/>
          </p:cNvSpPr>
          <p:nvPr>
            <p:ph type="sldNum" sz="quarter" idx="12"/>
          </p:nvPr>
        </p:nvSpPr>
        <p:spPr/>
        <p:txBody>
          <a:bodyPr/>
          <a:lstStyle>
            <a:extLst/>
          </a:lstStyle>
          <a:p>
            <a:fld id="{25E89365-E4EB-4AEB-8A0A-1CB2C1F27A7F}" type="slidenum">
              <a:rPr lang="zh-CN" altLang="en-US" smtClean="0"/>
              <a:t>‹#›</a:t>
            </a:fld>
            <a:endParaRPr lang="zh-CN" altLang="en-US"/>
          </a:p>
        </p:txBody>
      </p:sp>
      <p:sp>
        <p:nvSpPr>
          <p:cNvPr id="7" name="燕尾形 6"/>
          <p:cNvSpPr/>
          <p:nvPr/>
        </p:nvSpPr>
        <p:spPr>
          <a:xfrm>
            <a:off x="3636680"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8" name="燕尾形 7"/>
          <p:cNvSpPr/>
          <p:nvPr/>
        </p:nvSpPr>
        <p:spPr>
          <a:xfrm>
            <a:off x="3450264"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bg>
      <p:bgRef idx="1002">
        <a:schemeClr val="bg1"/>
      </p:bgRef>
    </p:bg>
    <p:spTree>
      <p:nvGrpSpPr>
        <p:cNvPr id="1" name=""/>
        <p:cNvGrpSpPr/>
        <p:nvPr/>
      </p:nvGrpSpPr>
      <p:grpSpPr>
        <a:xfrm>
          <a:off x="0" y="0"/>
          <a:ext cx="0" cy="0"/>
          <a:chOff x="0" y="0"/>
          <a:chExt cx="0" cy="0"/>
        </a:xfrm>
      </p:grpSpPr>
      <p:sp>
        <p:nvSpPr>
          <p:cNvPr id="3" name="内容占位符 2"/>
          <p:cNvSpPr>
            <a:spLocks noGrp="1"/>
          </p:cNvSpPr>
          <p:nvPr>
            <p:ph sz="half" idx="1"/>
          </p:nvPr>
        </p:nvSpPr>
        <p:spPr>
          <a:xfrm>
            <a:off x="457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内容占位符 3"/>
          <p:cNvSpPr>
            <a:spLocks noGrp="1"/>
          </p:cNvSpPr>
          <p:nvPr>
            <p:ph sz="half" idx="2"/>
          </p:nvPr>
        </p:nvSpPr>
        <p:spPr>
          <a:xfrm>
            <a:off x="4648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日期占位符 4"/>
          <p:cNvSpPr>
            <a:spLocks noGrp="1"/>
          </p:cNvSpPr>
          <p:nvPr>
            <p:ph type="dt" sz="half" idx="10"/>
          </p:nvPr>
        </p:nvSpPr>
        <p:spPr/>
        <p:txBody>
          <a:bodyPr/>
          <a:lstStyle>
            <a:extLst/>
          </a:lstStyle>
          <a:p>
            <a:fld id="{05DC0C71-DAF7-4600-AD13-7DE87EF3CF86}" type="datetimeFigureOut">
              <a:rPr lang="zh-CN" altLang="en-US" smtClean="0"/>
              <a:t>2023/6/12</a:t>
            </a:fld>
            <a:endParaRPr lang="zh-CN" altLang="en-US"/>
          </a:p>
        </p:txBody>
      </p:sp>
      <p:sp>
        <p:nvSpPr>
          <p:cNvPr id="6" name="页脚占位符 5"/>
          <p:cNvSpPr>
            <a:spLocks noGrp="1"/>
          </p:cNvSpPr>
          <p:nvPr>
            <p:ph type="ftr" sz="quarter" idx="11"/>
          </p:nvPr>
        </p:nvSpPr>
        <p:spPr/>
        <p:txBody>
          <a:bodyPr/>
          <a:lstStyle>
            <a:extLst/>
          </a:lstStyle>
          <a:p>
            <a:endParaRPr lang="zh-CN" altLang="en-US"/>
          </a:p>
        </p:txBody>
      </p:sp>
      <p:sp>
        <p:nvSpPr>
          <p:cNvPr id="7" name="灯片编号占位符 6"/>
          <p:cNvSpPr>
            <a:spLocks noGrp="1"/>
          </p:cNvSpPr>
          <p:nvPr>
            <p:ph type="sldNum" sz="quarter" idx="12"/>
          </p:nvPr>
        </p:nvSpPr>
        <p:spPr/>
        <p:txBody>
          <a:bodyPr/>
          <a:lstStyle>
            <a:extLst/>
          </a:lstStyle>
          <a:p>
            <a:fld id="{25E89365-E4EB-4AEB-8A0A-1CB2C1F27A7F}" type="slidenum">
              <a:rPr lang="zh-CN" altLang="en-US" smtClean="0"/>
              <a:t>‹#›</a:t>
            </a:fld>
            <a:endParaRPr lang="zh-CN" altLang="en-US"/>
          </a:p>
        </p:txBody>
      </p:sp>
      <p:sp>
        <p:nvSpPr>
          <p:cNvPr id="8" name="标题 7"/>
          <p:cNvSpPr>
            <a:spLocks noGrp="1"/>
          </p:cNvSpPr>
          <p:nvPr>
            <p:ph type="title"/>
          </p:nvPr>
        </p:nvSpPr>
        <p:spPr/>
        <p:txBody>
          <a:bodyPr rtlCol="0"/>
          <a:lstStyle>
            <a:extLst/>
          </a:lstStyle>
          <a:p>
            <a:r>
              <a:rPr kumimoji="0" lang="zh-CN" altLang="en-US" smtClean="0"/>
              <a:t>单击此处编辑母版标题样式</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比较">
    <p:bg>
      <p:bgRef idx="1003">
        <a:schemeClr val="bg1"/>
      </p:bgRef>
    </p:bg>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8229600" cy="1143000"/>
          </a:xfrm>
        </p:spPr>
        <p:txBody>
          <a:bodyPr anchor="ctr"/>
          <a:lstStyle>
            <a:lvl1pPr>
              <a:defRPr/>
            </a:lvl1pPr>
            <a:extLst/>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457200" y="5410200"/>
            <a:ext cx="4040188"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zh-CN" altLang="en-US" smtClean="0"/>
              <a:t>单击此处编辑母版文本样式</a:t>
            </a:r>
          </a:p>
        </p:txBody>
      </p:sp>
      <p:sp>
        <p:nvSpPr>
          <p:cNvPr id="4" name="文本占位符 3"/>
          <p:cNvSpPr>
            <a:spLocks noGrp="1"/>
          </p:cNvSpPr>
          <p:nvPr>
            <p:ph type="body" sz="half" idx="3"/>
          </p:nvPr>
        </p:nvSpPr>
        <p:spPr>
          <a:xfrm>
            <a:off x="4645026" y="5410200"/>
            <a:ext cx="4041775"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zh-CN" altLang="en-US" smtClean="0"/>
              <a:t>单击此处编辑母版文本样式</a:t>
            </a:r>
          </a:p>
        </p:txBody>
      </p:sp>
      <p:sp>
        <p:nvSpPr>
          <p:cNvPr id="5" name="内容占位符 4"/>
          <p:cNvSpPr>
            <a:spLocks noGrp="1"/>
          </p:cNvSpPr>
          <p:nvPr>
            <p:ph sz="quarter" idx="2"/>
          </p:nvPr>
        </p:nvSpPr>
        <p:spPr>
          <a:xfrm>
            <a:off x="457200" y="1444294"/>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6" name="内容占位符 5"/>
          <p:cNvSpPr>
            <a:spLocks noGrp="1"/>
          </p:cNvSpPr>
          <p:nvPr>
            <p:ph sz="quarter" idx="4"/>
          </p:nvPr>
        </p:nvSpPr>
        <p:spPr>
          <a:xfrm>
            <a:off x="4645025" y="1444294"/>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7" name="日期占位符 6"/>
          <p:cNvSpPr>
            <a:spLocks noGrp="1"/>
          </p:cNvSpPr>
          <p:nvPr>
            <p:ph type="dt" sz="half" idx="10"/>
          </p:nvPr>
        </p:nvSpPr>
        <p:spPr/>
        <p:txBody>
          <a:bodyPr/>
          <a:lstStyle>
            <a:extLst/>
          </a:lstStyle>
          <a:p>
            <a:fld id="{05DC0C71-DAF7-4600-AD13-7DE87EF3CF86}" type="datetimeFigureOut">
              <a:rPr lang="zh-CN" altLang="en-US" smtClean="0"/>
              <a:t>2023/6/12</a:t>
            </a:fld>
            <a:endParaRPr lang="zh-CN" altLang="en-US"/>
          </a:p>
        </p:txBody>
      </p:sp>
      <p:sp>
        <p:nvSpPr>
          <p:cNvPr id="8" name="页脚占位符 7"/>
          <p:cNvSpPr>
            <a:spLocks noGrp="1"/>
          </p:cNvSpPr>
          <p:nvPr>
            <p:ph type="ftr" sz="quarter" idx="11"/>
          </p:nvPr>
        </p:nvSpPr>
        <p:spPr/>
        <p:txBody>
          <a:bodyPr/>
          <a:lstStyle>
            <a:extLst/>
          </a:lstStyle>
          <a:p>
            <a:endParaRPr lang="zh-CN" altLang="en-US"/>
          </a:p>
        </p:txBody>
      </p:sp>
      <p:sp>
        <p:nvSpPr>
          <p:cNvPr id="9" name="灯片编号占位符 8"/>
          <p:cNvSpPr>
            <a:spLocks noGrp="1"/>
          </p:cNvSpPr>
          <p:nvPr>
            <p:ph type="sldNum" sz="quarter" idx="12"/>
          </p:nvPr>
        </p:nvSpPr>
        <p:spPr/>
        <p:txBody>
          <a:bodyPr/>
          <a:lstStyle>
            <a:extLst/>
          </a:lstStyle>
          <a:p>
            <a:fld id="{25E89365-E4EB-4AEB-8A0A-1CB2C1F27A7F}" type="slidenum">
              <a:rPr lang="zh-CN" altLang="en-US" smtClean="0"/>
              <a:t>‹#›</a:t>
            </a:fld>
            <a:endParaRPr lang="zh-CN" altLang="en-US"/>
          </a:p>
        </p:txBody>
      </p:sp>
    </p:spTree>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bg>
      <p:bgRef idx="1002">
        <a:schemeClr val="bg1"/>
      </p:bgRef>
    </p:bg>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extLst/>
          </a:lstStyle>
          <a:p>
            <a:fld id="{05DC0C71-DAF7-4600-AD13-7DE87EF3CF86}" type="datetimeFigureOut">
              <a:rPr lang="zh-CN" altLang="en-US" smtClean="0"/>
              <a:t>2023/6/12</a:t>
            </a:fld>
            <a:endParaRPr lang="zh-CN" altLang="en-US"/>
          </a:p>
        </p:txBody>
      </p:sp>
      <p:sp>
        <p:nvSpPr>
          <p:cNvPr id="4" name="页脚占位符 3"/>
          <p:cNvSpPr>
            <a:spLocks noGrp="1"/>
          </p:cNvSpPr>
          <p:nvPr>
            <p:ph type="ftr" sz="quarter" idx="11"/>
          </p:nvPr>
        </p:nvSpPr>
        <p:spPr/>
        <p:txBody>
          <a:bodyPr/>
          <a:lstStyle>
            <a:extLst/>
          </a:lstStyle>
          <a:p>
            <a:endParaRPr lang="zh-CN" altLang="en-US"/>
          </a:p>
        </p:txBody>
      </p:sp>
      <p:sp>
        <p:nvSpPr>
          <p:cNvPr id="5" name="灯片编号占位符 4"/>
          <p:cNvSpPr>
            <a:spLocks noGrp="1"/>
          </p:cNvSpPr>
          <p:nvPr>
            <p:ph type="sldNum" sz="quarter" idx="12"/>
          </p:nvPr>
        </p:nvSpPr>
        <p:spPr/>
        <p:txBody>
          <a:bodyPr/>
          <a:lstStyle>
            <a:extLst/>
          </a:lstStyle>
          <a:p>
            <a:fld id="{25E89365-E4EB-4AEB-8A0A-1CB2C1F27A7F}" type="slidenum">
              <a:rPr lang="zh-CN" altLang="en-US" smtClean="0"/>
              <a:t>‹#›</a:t>
            </a:fld>
            <a:endParaRPr lang="zh-CN" altLang="en-US"/>
          </a:p>
        </p:txBody>
      </p:sp>
      <p:sp>
        <p:nvSpPr>
          <p:cNvPr id="6" name="标题 5"/>
          <p:cNvSpPr>
            <a:spLocks noGrp="1"/>
          </p:cNvSpPr>
          <p:nvPr>
            <p:ph type="title"/>
          </p:nvPr>
        </p:nvSpPr>
        <p:spPr/>
        <p:txBody>
          <a:bodyPr rtlCol="0"/>
          <a:lstStyle>
            <a:extLst/>
          </a:lstStyle>
          <a:p>
            <a:r>
              <a:rPr kumimoji="0" lang="zh-CN" altLang="en-US" smtClean="0"/>
              <a:t>单击此处编辑母版标题样式</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extLst/>
          </a:lstStyle>
          <a:p>
            <a:fld id="{05DC0C71-DAF7-4600-AD13-7DE87EF3CF86}" type="datetimeFigureOut">
              <a:rPr lang="zh-CN" altLang="en-US" smtClean="0"/>
              <a:t>2023/6/12</a:t>
            </a:fld>
            <a:endParaRPr lang="zh-CN" altLang="en-US"/>
          </a:p>
        </p:txBody>
      </p:sp>
      <p:sp>
        <p:nvSpPr>
          <p:cNvPr id="3" name="页脚占位符 2"/>
          <p:cNvSpPr>
            <a:spLocks noGrp="1"/>
          </p:cNvSpPr>
          <p:nvPr>
            <p:ph type="ftr" sz="quarter" idx="11"/>
          </p:nvPr>
        </p:nvSpPr>
        <p:spPr/>
        <p:txBody>
          <a:bodyPr/>
          <a:lstStyle>
            <a:extLst/>
          </a:lstStyle>
          <a:p>
            <a:endParaRPr lang="zh-CN" altLang="en-US"/>
          </a:p>
        </p:txBody>
      </p:sp>
      <p:sp>
        <p:nvSpPr>
          <p:cNvPr id="4" name="灯片编号占位符 3"/>
          <p:cNvSpPr>
            <a:spLocks noGrp="1"/>
          </p:cNvSpPr>
          <p:nvPr>
            <p:ph type="sldNum" sz="quarter" idx="12"/>
          </p:nvPr>
        </p:nvSpPr>
        <p:spPr/>
        <p:txBody>
          <a:bodyPr/>
          <a:lstStyle>
            <a:extLst/>
          </a:lstStyle>
          <a:p>
            <a:fld id="{25E89365-E4EB-4AEB-8A0A-1CB2C1F27A7F}"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bg>
      <p:bgRef idx="1003">
        <a:schemeClr val="bg1"/>
      </p:bgRef>
    </p:bg>
    <p:spTree>
      <p:nvGrpSpPr>
        <p:cNvPr id="1" name=""/>
        <p:cNvGrpSpPr/>
        <p:nvPr/>
      </p:nvGrpSpPr>
      <p:grpSpPr>
        <a:xfrm>
          <a:off x="0" y="0"/>
          <a:ext cx="0" cy="0"/>
          <a:chOff x="0" y="0"/>
          <a:chExt cx="0" cy="0"/>
        </a:xfrm>
      </p:grpSpPr>
      <p:sp>
        <p:nvSpPr>
          <p:cNvPr id="2" name="标题 1"/>
          <p:cNvSpPr>
            <a:spLocks noGrp="1"/>
          </p:cNvSpPr>
          <p:nvPr>
            <p:ph type="title"/>
          </p:nvPr>
        </p:nvSpPr>
        <p:spPr>
          <a:xfrm>
            <a:off x="914400" y="4876800"/>
            <a:ext cx="7481776" cy="457200"/>
          </a:xfrm>
        </p:spPr>
        <p:txBody>
          <a:bodyPr vert="horz" anchor="t">
            <a:noAutofit/>
            <a:sp3d prstMaterial="softEdge">
              <a:bevelT w="0" h="0"/>
            </a:sp3d>
          </a:bodyPr>
          <a:lstStyle>
            <a:lvl1pPr algn="r">
              <a:buNone/>
              <a:defRPr sz="2500" b="0">
                <a:solidFill>
                  <a:schemeClr val="accent1"/>
                </a:solidFill>
                <a:effectLst/>
              </a:defRPr>
            </a:lvl1pPr>
            <a:extLst/>
          </a:lstStyle>
          <a:p>
            <a:r>
              <a:rPr kumimoji="0" lang="zh-CN" altLang="en-US" smtClean="0"/>
              <a:t>单击此处编辑母版标题样式</a:t>
            </a:r>
            <a:endParaRPr kumimoji="0" lang="en-US"/>
          </a:p>
        </p:txBody>
      </p:sp>
      <p:sp>
        <p:nvSpPr>
          <p:cNvPr id="3" name="文本占位符 2"/>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eaLnBrk="1" latinLnBrk="0" hangingPunct="1"/>
            <a:r>
              <a:rPr kumimoji="0" lang="zh-CN" altLang="en-US" smtClean="0"/>
              <a:t>单击此处编辑母版文本样式</a:t>
            </a:r>
          </a:p>
        </p:txBody>
      </p:sp>
      <p:sp>
        <p:nvSpPr>
          <p:cNvPr id="4" name="内容占位符 3"/>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日期占位符 4"/>
          <p:cNvSpPr>
            <a:spLocks noGrp="1"/>
          </p:cNvSpPr>
          <p:nvPr>
            <p:ph type="dt" sz="half" idx="10"/>
          </p:nvPr>
        </p:nvSpPr>
        <p:spPr>
          <a:xfrm>
            <a:off x="6727032" y="6407944"/>
            <a:ext cx="1920240" cy="365760"/>
          </a:xfrm>
        </p:spPr>
        <p:txBody>
          <a:bodyPr/>
          <a:lstStyle>
            <a:extLst/>
          </a:lstStyle>
          <a:p>
            <a:fld id="{05DC0C71-DAF7-4600-AD13-7DE87EF3CF86}" type="datetimeFigureOut">
              <a:rPr lang="zh-CN" altLang="en-US" smtClean="0"/>
              <a:t>2023/6/12</a:t>
            </a:fld>
            <a:endParaRPr lang="zh-CN" altLang="en-US"/>
          </a:p>
        </p:txBody>
      </p:sp>
      <p:sp>
        <p:nvSpPr>
          <p:cNvPr id="6" name="页脚占位符 5"/>
          <p:cNvSpPr>
            <a:spLocks noGrp="1"/>
          </p:cNvSpPr>
          <p:nvPr>
            <p:ph type="ftr" sz="quarter" idx="11"/>
          </p:nvPr>
        </p:nvSpPr>
        <p:spPr/>
        <p:txBody>
          <a:bodyPr/>
          <a:lstStyle>
            <a:extLst/>
          </a:lstStyle>
          <a:p>
            <a:endParaRPr lang="zh-CN" altLang="en-US"/>
          </a:p>
        </p:txBody>
      </p:sp>
      <p:sp>
        <p:nvSpPr>
          <p:cNvPr id="7" name="灯片编号占位符 6"/>
          <p:cNvSpPr>
            <a:spLocks noGrp="1"/>
          </p:cNvSpPr>
          <p:nvPr>
            <p:ph type="sldNum" sz="quarter" idx="12"/>
          </p:nvPr>
        </p:nvSpPr>
        <p:spPr/>
        <p:txBody>
          <a:bodyPr/>
          <a:lstStyle>
            <a:extLst/>
          </a:lstStyle>
          <a:p>
            <a:fld id="{25E89365-E4EB-4AEB-8A0A-1CB2C1F27A7F}" type="slidenum">
              <a:rPr lang="zh-CN" altLang="en-US" smtClean="0"/>
              <a:t>‹#›</a:t>
            </a:fld>
            <a:endParaRPr lang="zh-CN" altLang="en-US"/>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bg>
      <p:bgRef idx="1002">
        <a:schemeClr val="bg1"/>
      </p:bgRef>
    </p:bg>
    <p:spTree>
      <p:nvGrpSpPr>
        <p:cNvPr id="1" name=""/>
        <p:cNvGrpSpPr/>
        <p:nvPr/>
      </p:nvGrpSpPr>
      <p:grpSpPr>
        <a:xfrm>
          <a:off x="0" y="0"/>
          <a:ext cx="0" cy="0"/>
          <a:chOff x="0" y="0"/>
          <a:chExt cx="0" cy="0"/>
        </a:xfrm>
      </p:grpSpPr>
      <p:sp>
        <p:nvSpPr>
          <p:cNvPr id="4" name="文本占位符 3"/>
          <p:cNvSpPr>
            <a:spLocks noGrp="1"/>
          </p:cNvSpPr>
          <p:nvPr>
            <p:ph type="body" sz="half" idx="2"/>
          </p:nvPr>
        </p:nvSpPr>
        <p:spPr>
          <a:xfrm>
            <a:off x="1141232" y="5443402"/>
            <a:ext cx="7162800" cy="648232"/>
          </a:xfrm>
          <a:noFill/>
        </p:spPr>
        <p:txBody>
          <a:bodyPr lIns="91440" tIns="0" rIns="91440" anchor="t"/>
          <a:lstStyle>
            <a:lvl1pPr marL="0" marR="18288" indent="0" algn="r">
              <a:buNone/>
              <a:defRPr sz="1400"/>
            </a:lvl1pPr>
            <a:lvl2pPr>
              <a:defRPr sz="1200"/>
            </a:lvl2pPr>
            <a:lvl3pPr>
              <a:defRPr sz="1000"/>
            </a:lvl3pPr>
            <a:lvl4pPr>
              <a:defRPr sz="900"/>
            </a:lvl4pPr>
            <a:lvl5pPr>
              <a:defRPr sz="900"/>
            </a:lvl5pPr>
            <a:extLst/>
          </a:lstStyle>
          <a:p>
            <a:pPr lvl="0" eaLnBrk="1" latinLnBrk="0" hangingPunct="1"/>
            <a:r>
              <a:rPr kumimoji="0" lang="zh-CN" altLang="en-US" smtClean="0"/>
              <a:t>单击此处编辑母版文本样式</a:t>
            </a:r>
          </a:p>
        </p:txBody>
      </p:sp>
      <p:sp>
        <p:nvSpPr>
          <p:cNvPr id="3" name="图片占位符 2"/>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lstStyle>
            <a:lvl1pPr marL="0" indent="0">
              <a:buNone/>
              <a:defRPr sz="3200"/>
            </a:lvl1pPr>
            <a:extLst/>
          </a:lstStyle>
          <a:p>
            <a:r>
              <a:rPr kumimoji="0" lang="zh-CN" altLang="en-US" smtClean="0"/>
              <a:t>单击图标添加图片</a:t>
            </a:r>
            <a:endParaRPr kumimoji="0" lang="en-US" dirty="0"/>
          </a:p>
        </p:txBody>
      </p:sp>
      <p:sp>
        <p:nvSpPr>
          <p:cNvPr id="5" name="日期占位符 4"/>
          <p:cNvSpPr>
            <a:spLocks noGrp="1"/>
          </p:cNvSpPr>
          <p:nvPr>
            <p:ph type="dt" sz="half" idx="10"/>
          </p:nvPr>
        </p:nvSpPr>
        <p:spPr/>
        <p:txBody>
          <a:bodyPr/>
          <a:lstStyle>
            <a:lvl1pPr>
              <a:defRPr>
                <a:solidFill>
                  <a:schemeClr val="tx1"/>
                </a:solidFill>
              </a:defRPr>
            </a:lvl1pPr>
            <a:extLst/>
          </a:lstStyle>
          <a:p>
            <a:fld id="{05DC0C71-DAF7-4600-AD13-7DE87EF3CF86}" type="datetimeFigureOut">
              <a:rPr lang="zh-CN" altLang="en-US" smtClean="0"/>
              <a:t>2023/6/12</a:t>
            </a:fld>
            <a:endParaRPr lang="zh-CN" altLang="en-US"/>
          </a:p>
        </p:txBody>
      </p:sp>
      <p:sp>
        <p:nvSpPr>
          <p:cNvPr id="6" name="页脚占位符 5"/>
          <p:cNvSpPr>
            <a:spLocks noGrp="1"/>
          </p:cNvSpPr>
          <p:nvPr>
            <p:ph type="ftr" sz="quarter" idx="11"/>
          </p:nvPr>
        </p:nvSpPr>
        <p:spPr>
          <a:xfrm>
            <a:off x="4380072" y="6407944"/>
            <a:ext cx="2350681" cy="365125"/>
          </a:xfrm>
        </p:spPr>
        <p:txBody>
          <a:bodyPr/>
          <a:lstStyle>
            <a:lvl1pPr>
              <a:defRPr>
                <a:solidFill>
                  <a:schemeClr val="tx1"/>
                </a:solidFill>
              </a:defRPr>
            </a:lvl1pPr>
            <a:extLst/>
          </a:lstStyle>
          <a:p>
            <a:endParaRPr lang="zh-CN" altLang="en-US"/>
          </a:p>
        </p:txBody>
      </p:sp>
      <p:sp>
        <p:nvSpPr>
          <p:cNvPr id="7" name="灯片编号占位符 6"/>
          <p:cNvSpPr>
            <a:spLocks noGrp="1"/>
          </p:cNvSpPr>
          <p:nvPr>
            <p:ph type="sldNum" sz="quarter" idx="12"/>
          </p:nvPr>
        </p:nvSpPr>
        <p:spPr/>
        <p:txBody>
          <a:bodyPr/>
          <a:lstStyle>
            <a:lvl1pPr>
              <a:defRPr>
                <a:solidFill>
                  <a:schemeClr val="tx1"/>
                </a:solidFill>
              </a:defRPr>
            </a:lvl1pPr>
            <a:extLst/>
          </a:lstStyle>
          <a:p>
            <a:fld id="{25E89365-E4EB-4AEB-8A0A-1CB2C1F27A7F}" type="slidenum">
              <a:rPr lang="zh-CN" altLang="en-US" smtClean="0"/>
              <a:t>‹#›</a:t>
            </a:fld>
            <a:endParaRPr lang="zh-CN" altLang="en-US"/>
          </a:p>
        </p:txBody>
      </p:sp>
      <p:sp>
        <p:nvSpPr>
          <p:cNvPr id="2" name="标题 1"/>
          <p:cNvSpPr>
            <a:spLocks noGrp="1"/>
          </p:cNvSpPr>
          <p:nvPr>
            <p:ph type="title"/>
          </p:nvPr>
        </p:nvSpPr>
        <p:spPr>
          <a:xfrm>
            <a:off x="228600" y="4865122"/>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kumimoji="0" lang="zh-CN" altLang="en-US" smtClean="0"/>
              <a:t>单击此处编辑母版标题样式</a:t>
            </a:r>
            <a:endParaRPr kumimoji="0" lang="en-US"/>
          </a:p>
        </p:txBody>
      </p:sp>
      <p:sp>
        <p:nvSpPr>
          <p:cNvPr id="8" name="任意多边形 7"/>
          <p:cNvSpPr>
            <a:spLocks/>
          </p:cNvSpPr>
          <p:nvPr/>
        </p:nvSpPr>
        <p:spPr bwMode="auto">
          <a:xfrm>
            <a:off x="499273" y="5944936"/>
            <a:ext cx="4940624"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9" name="任意多边形 8"/>
          <p:cNvSpPr>
            <a:spLocks/>
          </p:cNvSpPr>
          <p:nvPr/>
        </p:nvSpPr>
        <p:spPr bwMode="auto">
          <a:xfrm>
            <a:off x="485717" y="5939011"/>
            <a:ext cx="369045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0" name="直角三角形 9"/>
          <p:cNvSpPr>
            <a:spLocks/>
          </p:cNvSpPr>
          <p:nvPr/>
        </p:nvSpPr>
        <p:spPr bwMode="auto">
          <a:xfrm>
            <a:off x="-6042" y="5791253"/>
            <a:ext cx="3402314" cy="1080868"/>
          </a:xfrm>
          <a:prstGeom prst="rtTriangle">
            <a:avLst/>
          </a:pr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1" name="直接连接符 10"/>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12" name="燕尾形 11"/>
          <p:cNvSpPr/>
          <p:nvPr/>
        </p:nvSpPr>
        <p:spPr>
          <a:xfrm>
            <a:off x="8664112"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13" name="燕尾形 12"/>
          <p:cNvSpPr/>
          <p:nvPr/>
        </p:nvSpPr>
        <p:spPr>
          <a:xfrm>
            <a:off x="8477696"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 name="任意多边形 12"/>
          <p:cNvSpPr>
            <a:spLocks/>
          </p:cNvSpPr>
          <p:nvPr/>
        </p:nvSpPr>
        <p:spPr bwMode="auto">
          <a:xfrm>
            <a:off x="499273" y="5944936"/>
            <a:ext cx="4940624"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2" name="任意多边形 11"/>
          <p:cNvSpPr>
            <a:spLocks/>
          </p:cNvSpPr>
          <p:nvPr/>
        </p:nvSpPr>
        <p:spPr bwMode="auto">
          <a:xfrm>
            <a:off x="485717" y="5939011"/>
            <a:ext cx="369045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4" name="直角三角形 13"/>
          <p:cNvSpPr>
            <a:spLocks/>
          </p:cNvSpPr>
          <p:nvPr/>
        </p:nvSpPr>
        <p:spPr bwMode="auto">
          <a:xfrm>
            <a:off x="-6042" y="5791253"/>
            <a:ext cx="3402314" cy="1080868"/>
          </a:xfrm>
          <a:prstGeom prst="rtTriangle">
            <a:avLst/>
          </a:prstGeom>
          <a:blipFill>
            <a:blip r:embed="rId13">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5" name="直接连接符 14"/>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标题占位符 8"/>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extLst/>
          </a:lstStyle>
          <a:p>
            <a:r>
              <a:rPr kumimoji="0" lang="zh-CN" altLang="en-US" smtClean="0"/>
              <a:t>单击此处编辑母版标题样式</a:t>
            </a:r>
            <a:endParaRPr kumimoji="0" lang="en-US"/>
          </a:p>
        </p:txBody>
      </p:sp>
      <p:sp>
        <p:nvSpPr>
          <p:cNvPr id="30" name="文本占位符 29"/>
          <p:cNvSpPr>
            <a:spLocks noGrp="1"/>
          </p:cNvSpPr>
          <p:nvPr>
            <p:ph type="body" idx="1"/>
          </p:nvPr>
        </p:nvSpPr>
        <p:spPr>
          <a:xfrm>
            <a:off x="457200" y="1481328"/>
            <a:ext cx="8229600" cy="4525963"/>
          </a:xfrm>
          <a:prstGeom prst="rect">
            <a:avLst/>
          </a:prstGeom>
        </p:spPr>
        <p:txBody>
          <a:bodyPr vert="horz">
            <a:normAutofit/>
          </a:bodyPr>
          <a:lstStyle>
            <a:extLst/>
          </a:lstStyle>
          <a:p>
            <a:pPr lvl="0" eaLnBrk="1" latinLnBrk="0" hangingPunct="1"/>
            <a:r>
              <a:rPr kumimoji="0" lang="zh-CN" altLang="en-US" smtClean="0"/>
              <a:t>单击此处编辑母版文本样式</a:t>
            </a:r>
          </a:p>
          <a:p>
            <a:pPr lvl="1" eaLnBrk="1" latinLnBrk="0" hangingPunct="1"/>
            <a:r>
              <a:rPr kumimoji="0" lang="zh-CN" altLang="en-US" smtClean="0"/>
              <a:t>第二级</a:t>
            </a:r>
          </a:p>
          <a:p>
            <a:pPr lvl="2" eaLnBrk="1" latinLnBrk="0" hangingPunct="1"/>
            <a:r>
              <a:rPr kumimoji="0" lang="zh-CN" altLang="en-US" smtClean="0"/>
              <a:t>第三级</a:t>
            </a:r>
          </a:p>
          <a:p>
            <a:pPr lvl="3" eaLnBrk="1" latinLnBrk="0" hangingPunct="1"/>
            <a:r>
              <a:rPr kumimoji="0" lang="zh-CN" altLang="en-US" smtClean="0"/>
              <a:t>第四级</a:t>
            </a:r>
          </a:p>
          <a:p>
            <a:pPr lvl="4" eaLnBrk="1" latinLnBrk="0" hangingPunct="1"/>
            <a:r>
              <a:rPr kumimoji="0" lang="zh-CN" altLang="en-US" smtClean="0"/>
              <a:t>第五级</a:t>
            </a:r>
            <a:endParaRPr kumimoji="0" lang="en-US"/>
          </a:p>
        </p:txBody>
      </p:sp>
      <p:sp>
        <p:nvSpPr>
          <p:cNvPr id="10" name="日期占位符 9"/>
          <p:cNvSpPr>
            <a:spLocks noGrp="1"/>
          </p:cNvSpPr>
          <p:nvPr>
            <p:ph type="dt" sz="half" idx="2"/>
          </p:nvPr>
        </p:nvSpPr>
        <p:spPr>
          <a:xfrm>
            <a:off x="6727032" y="6407944"/>
            <a:ext cx="1920240" cy="365760"/>
          </a:xfrm>
          <a:prstGeom prst="rect">
            <a:avLst/>
          </a:prstGeom>
        </p:spPr>
        <p:txBody>
          <a:bodyPr vert="horz" anchor="b"/>
          <a:lstStyle>
            <a:lvl1pPr algn="l" eaLnBrk="1" latinLnBrk="0" hangingPunct="1">
              <a:defRPr kumimoji="0" sz="1000">
                <a:solidFill>
                  <a:schemeClr val="tx1"/>
                </a:solidFill>
              </a:defRPr>
            </a:lvl1pPr>
            <a:extLst/>
          </a:lstStyle>
          <a:p>
            <a:fld id="{05DC0C71-DAF7-4600-AD13-7DE87EF3CF86}" type="datetimeFigureOut">
              <a:rPr lang="zh-CN" altLang="en-US" smtClean="0"/>
              <a:t>2023/6/12</a:t>
            </a:fld>
            <a:endParaRPr lang="zh-CN" altLang="en-US"/>
          </a:p>
        </p:txBody>
      </p:sp>
      <p:sp>
        <p:nvSpPr>
          <p:cNvPr id="22" name="页脚占位符 21"/>
          <p:cNvSpPr>
            <a:spLocks noGrp="1"/>
          </p:cNvSpPr>
          <p:nvPr>
            <p:ph type="ftr" sz="quarter" idx="3"/>
          </p:nvPr>
        </p:nvSpPr>
        <p:spPr>
          <a:xfrm>
            <a:off x="4380072" y="6407944"/>
            <a:ext cx="2350681" cy="365125"/>
          </a:xfrm>
          <a:prstGeom prst="rect">
            <a:avLst/>
          </a:prstGeom>
        </p:spPr>
        <p:txBody>
          <a:bodyPr vert="horz" anchor="b"/>
          <a:lstStyle>
            <a:lvl1pPr algn="r" eaLnBrk="1" latinLnBrk="0" hangingPunct="1">
              <a:defRPr kumimoji="0" sz="1000">
                <a:solidFill>
                  <a:schemeClr val="tx1"/>
                </a:solidFill>
              </a:defRPr>
            </a:lvl1pPr>
            <a:extLst/>
          </a:lstStyle>
          <a:p>
            <a:endParaRPr lang="zh-CN" altLang="en-US"/>
          </a:p>
        </p:txBody>
      </p:sp>
      <p:sp>
        <p:nvSpPr>
          <p:cNvPr id="18" name="灯片编号占位符 17"/>
          <p:cNvSpPr>
            <a:spLocks noGrp="1"/>
          </p:cNvSpPr>
          <p:nvPr>
            <p:ph type="sldNum" sz="quarter" idx="4"/>
          </p:nvPr>
        </p:nvSpPr>
        <p:spPr>
          <a:xfrm>
            <a:off x="8647272" y="6407944"/>
            <a:ext cx="365760" cy="365125"/>
          </a:xfrm>
          <a:prstGeom prst="rect">
            <a:avLst/>
          </a:prstGeom>
        </p:spPr>
        <p:txBody>
          <a:bodyPr vert="horz" anchor="b"/>
          <a:lstStyle>
            <a:lvl1pPr algn="r" eaLnBrk="1" latinLnBrk="0" hangingPunct="1">
              <a:defRPr kumimoji="0" sz="1000" b="0">
                <a:solidFill>
                  <a:schemeClr val="tx1"/>
                </a:solidFill>
              </a:defRPr>
            </a:lvl1pPr>
            <a:extLst/>
          </a:lstStyle>
          <a:p>
            <a:fld id="{25E89365-E4EB-4AEB-8A0A-1CB2C1F27A7F}"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txStyles>
    <p:titleStyle>
      <a:lvl1pPr algn="l" rtl="0" eaLnBrk="1" latinLnBrk="0" hangingPunct="1">
        <a:spcBef>
          <a:spcPct val="0"/>
        </a:spcBef>
        <a:buNone/>
        <a:defRPr kumimoji="0" sz="4100" b="1" kern="1200">
          <a:solidFill>
            <a:schemeClr val="tx2"/>
          </a:solidFill>
          <a:effectLst>
            <a:outerShdw blurRad="31750" dist="25400" dir="5400000" algn="tl" rotWithShape="0">
              <a:srgbClr val="000000">
                <a:alpha val="25000"/>
              </a:srgbClr>
            </a:outerShdw>
          </a:effectLst>
          <a:latin typeface="+mj-lt"/>
          <a:ea typeface="+mj-ea"/>
          <a:cs typeface="+mj-cs"/>
        </a:defRPr>
      </a:lvl1pPr>
      <a:extLst/>
    </p:titleStyle>
    <p:bodyStyle>
      <a:lvl1pPr marL="365760" indent="-256032" algn="l" rtl="0" eaLnBrk="1" latinLnBrk="0" hangingPunct="1">
        <a:spcBef>
          <a:spcPts val="400"/>
        </a:spcBef>
        <a:spcAft>
          <a:spcPts val="0"/>
        </a:spcAft>
        <a:buClr>
          <a:schemeClr val="accent1"/>
        </a:buClr>
        <a:buSzPct val="68000"/>
        <a:buFont typeface="Wingdings 3"/>
        <a:buChar char=""/>
        <a:defRPr kumimoji="0" sz="2700" kern="1200">
          <a:solidFill>
            <a:schemeClr val="tx1"/>
          </a:solidFill>
          <a:latin typeface="+mn-lt"/>
          <a:ea typeface="+mn-ea"/>
          <a:cs typeface="+mn-cs"/>
        </a:defRPr>
      </a:lvl1pPr>
      <a:lvl2pPr marL="621792" indent="-228600" algn="l" rtl="0" eaLnBrk="1" latinLnBrk="0" hangingPunct="1">
        <a:spcBef>
          <a:spcPts val="324"/>
        </a:spcBef>
        <a:buClr>
          <a:schemeClr val="accent1"/>
        </a:buClr>
        <a:buFont typeface="Verdana"/>
        <a:buChar char="◦"/>
        <a:defRPr kumimoji="0" sz="2300" kern="1200">
          <a:solidFill>
            <a:schemeClr val="tx1"/>
          </a:solidFill>
          <a:latin typeface="+mn-lt"/>
          <a:ea typeface="+mn-ea"/>
          <a:cs typeface="+mn-cs"/>
        </a:defRPr>
      </a:lvl2pPr>
      <a:lvl3pPr marL="859536" indent="-228600" algn="l" rtl="0" eaLnBrk="1" latinLnBrk="0" hangingPunct="1">
        <a:spcBef>
          <a:spcPts val="350"/>
        </a:spcBef>
        <a:buClr>
          <a:schemeClr val="accent2"/>
        </a:buClr>
        <a:buSzPct val="100000"/>
        <a:buFont typeface="Wingdings 2"/>
        <a:buChar char=""/>
        <a:defRPr kumimoji="0" sz="2100" kern="1200">
          <a:solidFill>
            <a:schemeClr val="tx1"/>
          </a:solidFill>
          <a:latin typeface="+mn-lt"/>
          <a:ea typeface="+mn-ea"/>
          <a:cs typeface="+mn-cs"/>
        </a:defRPr>
      </a:lvl3pPr>
      <a:lvl4pPr marL="1143000" indent="-228600" algn="l" rtl="0" eaLnBrk="1" latinLnBrk="0" hangingPunct="1">
        <a:spcBef>
          <a:spcPts val="350"/>
        </a:spcBef>
        <a:buClr>
          <a:schemeClr val="accent2"/>
        </a:buClr>
        <a:buFont typeface="Wingdings 2"/>
        <a:buChar char=""/>
        <a:defRPr kumimoji="0" sz="1900" kern="1200">
          <a:solidFill>
            <a:schemeClr val="tx1"/>
          </a:solidFill>
          <a:latin typeface="+mn-lt"/>
          <a:ea typeface="+mn-ea"/>
          <a:cs typeface="+mn-cs"/>
        </a:defRPr>
      </a:lvl4pPr>
      <a:lvl5pPr marL="1371600" indent="-228600" algn="l" rtl="0" eaLnBrk="1" latinLnBrk="0" hangingPunct="1">
        <a:spcBef>
          <a:spcPts val="350"/>
        </a:spcBef>
        <a:buClr>
          <a:schemeClr val="accent2"/>
        </a:buClr>
        <a:buFont typeface="Wingdings 2"/>
        <a:buChar char=""/>
        <a:defRPr kumimoji="0" sz="18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2.xml"/><Relationship Id="rId4" Type="http://schemas.openxmlformats.org/officeDocument/2006/relationships/image" Target="../media/image14.png"/></Relationships>
</file>

<file path=ppt/slides/_rels/slide17.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7.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20.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40.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43.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image" Target="../media/image46.pn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image" Target="../media/image52.pn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image" Target="../media/image57.png"/><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image" Target="../media/image58.png"/><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image" Target="../media/image59.png"/><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image" Target="../media/image60.png"/><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image" Target="../media/image61.png"/><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image" Target="../media/image62.png"/><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image" Target="../media/image64.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2" Type="http://schemas.openxmlformats.org/officeDocument/2006/relationships/image" Target="../media/image66.jpeg"/><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2" Type="http://schemas.openxmlformats.org/officeDocument/2006/relationships/image" Target="../media/image67.jpeg"/><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2" Type="http://schemas.openxmlformats.org/officeDocument/2006/relationships/image" Target="../media/image68.png"/><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2" Type="http://schemas.openxmlformats.org/officeDocument/2006/relationships/image" Target="../media/image69.jpeg"/><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2" Type="http://schemas.openxmlformats.org/officeDocument/2006/relationships/image" Target="../media/image70.png"/><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2" Type="http://schemas.openxmlformats.org/officeDocument/2006/relationships/image" Target="../media/image71.png"/><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2" Type="http://schemas.openxmlformats.org/officeDocument/2006/relationships/image" Target="../media/image72.png"/><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8.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0" y="908720"/>
            <a:ext cx="8964488" cy="3168352"/>
          </a:xfrm>
        </p:spPr>
        <p:txBody>
          <a:bodyPr>
            <a:no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lnSpc>
                <a:spcPct val="150000"/>
              </a:lnSpc>
            </a:pPr>
            <a:r>
              <a:rPr lang="zh-CN" altLang="zh-CN" sz="8800"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latin typeface="华文新魏" pitchFamily="2" charset="-122"/>
                <a:ea typeface="华文新魏" pitchFamily="2" charset="-122"/>
              </a:rPr>
              <a:t>第 </a:t>
            </a:r>
            <a:r>
              <a:rPr lang="en-US" altLang="zh-CN" sz="8800"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latin typeface="华文新魏" pitchFamily="2" charset="-122"/>
                <a:ea typeface="华文新魏" pitchFamily="2" charset="-122"/>
              </a:rPr>
              <a:t>3 </a:t>
            </a:r>
            <a:r>
              <a:rPr lang="zh-CN" altLang="zh-CN" sz="8800"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latin typeface="华文新魏" pitchFamily="2" charset="-122"/>
                <a:ea typeface="华文新魏" pitchFamily="2" charset="-122"/>
              </a:rPr>
              <a:t>章</a:t>
            </a:r>
            <a:r>
              <a:rPr lang="en-US" altLang="zh-CN" sz="8800"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latin typeface="华文新魏" pitchFamily="2" charset="-122"/>
                <a:ea typeface="华文新魏" pitchFamily="2" charset="-122"/>
              </a:rPr>
              <a:t> </a:t>
            </a:r>
            <a:r>
              <a:rPr lang="en-US" altLang="zh-CN" sz="7200"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latin typeface="华文新魏" pitchFamily="2" charset="-122"/>
                <a:ea typeface="华文新魏" pitchFamily="2" charset="-122"/>
              </a:rPr>
              <a:t/>
            </a:r>
            <a:br>
              <a:rPr lang="en-US" altLang="zh-CN" sz="7200"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latin typeface="华文新魏" pitchFamily="2" charset="-122"/>
                <a:ea typeface="华文新魏" pitchFamily="2" charset="-122"/>
              </a:rPr>
            </a:br>
            <a:r>
              <a:rPr lang="en-US" altLang="zh-CN" sz="7200" dirty="0">
                <a:effectLst/>
              </a:rPr>
              <a:t>JavaScript</a:t>
            </a:r>
            <a:r>
              <a:rPr lang="zh-CN" altLang="en-US" sz="7200"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latin typeface="华文新魏" pitchFamily="2" charset="-122"/>
                <a:ea typeface="华文新魏" pitchFamily="2" charset="-122"/>
              </a:rPr>
              <a:t>语法基础</a:t>
            </a:r>
            <a:endParaRPr lang="zh-CN" altLang="en-US" sz="7200"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latin typeface="华文新魏" pitchFamily="2" charset="-122"/>
              <a:ea typeface="华文新魏" pitchFamily="2" charset="-122"/>
            </a:endParaRPr>
          </a:p>
        </p:txBody>
      </p:sp>
    </p:spTree>
    <p:extLst>
      <p:ext uri="{BB962C8B-B14F-4D97-AF65-F5344CB8AC3E}">
        <p14:creationId xmlns:p14="http://schemas.microsoft.com/office/powerpoint/2010/main" val="365490734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normAutofit/>
          </a:bodyPr>
          <a:lstStyle/>
          <a:p>
            <a:r>
              <a:rPr lang="en-US" altLang="zh-CN" sz="3200" dirty="0" smtClean="0">
                <a:solidFill>
                  <a:schemeClr val="tx1"/>
                </a:solidFill>
                <a:latin typeface="微软雅黑" panose="020B0503020204020204" pitchFamily="34" charset="-122"/>
                <a:ea typeface="微软雅黑" panose="020B0503020204020204" pitchFamily="34" charset="-122"/>
                <a:cs typeface="+mn-ea"/>
              </a:rPr>
              <a:t>3.1.4   </a:t>
            </a:r>
            <a:r>
              <a:rPr lang="en-US" altLang="zh-CN" sz="3200" dirty="0">
                <a:solidFill>
                  <a:schemeClr val="tx1"/>
                </a:solidFill>
                <a:latin typeface="微软雅黑" panose="020B0503020204020204" pitchFamily="34" charset="-122"/>
                <a:ea typeface="微软雅黑" panose="020B0503020204020204" pitchFamily="34" charset="-122"/>
                <a:cs typeface="+mn-ea"/>
              </a:rPr>
              <a:t>JavaScript </a:t>
            </a:r>
            <a:r>
              <a:rPr lang="zh-CN" altLang="en-US" sz="3200" dirty="0">
                <a:solidFill>
                  <a:schemeClr val="tx1"/>
                </a:solidFill>
                <a:latin typeface="微软雅黑" panose="020B0503020204020204" pitchFamily="34" charset="-122"/>
                <a:ea typeface="微软雅黑" panose="020B0503020204020204" pitchFamily="34" charset="-122"/>
                <a:cs typeface="+mn-ea"/>
              </a:rPr>
              <a:t>常用输入输出语句</a:t>
            </a:r>
            <a:endParaRPr lang="zh-CN" altLang="en-US" sz="3200" dirty="0">
              <a:solidFill>
                <a:schemeClr val="tx1"/>
              </a:solidFill>
              <a:latin typeface="微软雅黑" panose="020B0503020204020204" pitchFamily="34" charset="-122"/>
              <a:ea typeface="微软雅黑" panose="020B0503020204020204" pitchFamily="34" charset="-122"/>
              <a:cs typeface="+mn-ea"/>
            </a:endParaRP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内容占位符 4"/>
          <p:cNvSpPr>
            <a:spLocks noGrp="1"/>
          </p:cNvSpPr>
          <p:nvPr>
            <p:ph idx="1"/>
          </p:nvPr>
        </p:nvSpPr>
        <p:spPr>
          <a:xfrm>
            <a:off x="179512" y="1412776"/>
            <a:ext cx="8784976" cy="2160240"/>
          </a:xfrm>
        </p:spPr>
        <p:txBody>
          <a:bodyPr>
            <a:noAutofit/>
          </a:bodyPr>
          <a:lstStyle/>
          <a:p>
            <a:pPr marL="109728" indent="0" eaLnBrk="0">
              <a:buNone/>
            </a:pPr>
            <a:r>
              <a:rPr lang="en-US" altLang="zh-CN" sz="2200" dirty="0" smtClean="0"/>
              <a:t>( 4) </a:t>
            </a:r>
            <a:r>
              <a:rPr lang="en-US" altLang="zh-CN" sz="2400" dirty="0"/>
              <a:t>prompt( </a:t>
            </a:r>
            <a:r>
              <a:rPr lang="en-US" altLang="zh-CN" sz="2400" dirty="0"/>
              <a:t>)</a:t>
            </a:r>
            <a:endParaRPr lang="zh-CN" altLang="zh-CN" sz="2400" dirty="0"/>
          </a:p>
          <a:p>
            <a:pPr marL="109728" indent="457200" eaLnBrk="0">
              <a:buNone/>
            </a:pPr>
            <a:r>
              <a:rPr lang="zh-CN" altLang="en-US" sz="2400" dirty="0"/>
              <a:t>弹出一个提示用户输入信息的对话框 </a:t>
            </a:r>
            <a:r>
              <a:rPr lang="en-US" altLang="zh-CN" sz="2400" dirty="0"/>
              <a:t>, </a:t>
            </a:r>
            <a:r>
              <a:rPr lang="zh-CN" altLang="en-US" sz="2400" dirty="0"/>
              <a:t>可以接收用户输入的值 </a:t>
            </a:r>
            <a:r>
              <a:rPr lang="en-US" altLang="zh-CN" sz="2400" dirty="0"/>
              <a:t>, </a:t>
            </a:r>
            <a:r>
              <a:rPr lang="zh-CN" altLang="en-US" sz="2400" dirty="0"/>
              <a:t>其使用</a:t>
            </a:r>
            <a:r>
              <a:rPr lang="zh-CN" altLang="en-US" sz="2400" dirty="0" smtClean="0"/>
              <a:t>如下：</a:t>
            </a:r>
            <a:endParaRPr lang="en-US" altLang="zh-CN" sz="2400" dirty="0" smtClean="0"/>
          </a:p>
          <a:p>
            <a:pPr marL="109728" indent="457200" eaLnBrk="0">
              <a:buNone/>
            </a:pPr>
            <a:endParaRPr lang="en-US" altLang="zh-CN" sz="2400" dirty="0"/>
          </a:p>
          <a:p>
            <a:pPr marL="109728" indent="457200" eaLnBrk="0">
              <a:buNone/>
            </a:pPr>
            <a:endParaRPr lang="en-US" altLang="zh-CN" sz="2400" dirty="0" smtClean="0"/>
          </a:p>
          <a:p>
            <a:pPr marL="109728" indent="457200" eaLnBrk="0">
              <a:buNone/>
            </a:pPr>
            <a:r>
              <a:rPr lang="zh-CN" altLang="en-US" sz="2400" dirty="0" smtClean="0"/>
              <a:t>运行</a:t>
            </a:r>
            <a:r>
              <a:rPr lang="zh-CN" altLang="en-US" sz="2400" dirty="0"/>
              <a:t>结果如</a:t>
            </a:r>
            <a:r>
              <a:rPr lang="zh-CN" altLang="en-US" sz="2400" dirty="0" smtClean="0"/>
              <a:t>图所示：</a:t>
            </a:r>
            <a:endParaRPr lang="zh-CN" altLang="en-US" sz="2400" dirty="0"/>
          </a:p>
          <a:p>
            <a:pPr marL="109728" indent="457200" eaLnBrk="0">
              <a:buNone/>
            </a:pPr>
            <a:endParaRPr lang="zh-CN" altLang="zh-CN" sz="2400" dirty="0"/>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35696" y="2708920"/>
            <a:ext cx="5808038" cy="6480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 name="IM 164"/>
          <p:cNvPicPr/>
          <p:nvPr/>
        </p:nvPicPr>
        <p:blipFill>
          <a:blip r:embed="rId3"/>
          <a:stretch>
            <a:fillRect/>
          </a:stretch>
        </p:blipFill>
        <p:spPr>
          <a:xfrm>
            <a:off x="1691680" y="4117022"/>
            <a:ext cx="5760640" cy="2264306"/>
          </a:xfrm>
          <a:prstGeom prst="rect">
            <a:avLst/>
          </a:prstGeom>
        </p:spPr>
      </p:pic>
    </p:spTree>
    <p:extLst>
      <p:ext uri="{BB962C8B-B14F-4D97-AF65-F5344CB8AC3E}">
        <p14:creationId xmlns:p14="http://schemas.microsoft.com/office/powerpoint/2010/main" val="860219277"/>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936000"/>
          </a:xfrm>
        </p:spPr>
        <p:style>
          <a:lnRef idx="3">
            <a:schemeClr val="lt1"/>
          </a:lnRef>
          <a:fillRef idx="1">
            <a:schemeClr val="accent1"/>
          </a:fillRef>
          <a:effectRef idx="1">
            <a:schemeClr val="accent1"/>
          </a:effectRef>
          <a:fontRef idx="minor">
            <a:schemeClr val="lt1"/>
          </a:fontRef>
        </p:style>
        <p:txBody>
          <a:bodyPr>
            <a:normAutofit/>
          </a:bodyPr>
          <a:lstStyle/>
          <a:p>
            <a:r>
              <a:rPr lang="en-US" altLang="zh-CN" sz="3200" dirty="0" smtClean="0">
                <a:solidFill>
                  <a:schemeClr val="tx1"/>
                </a:solidFill>
                <a:latin typeface="微软雅黑" panose="020B0503020204020204" pitchFamily="34" charset="-122"/>
                <a:ea typeface="微软雅黑" panose="020B0503020204020204" pitchFamily="34" charset="-122"/>
                <a:cs typeface="+mn-ea"/>
              </a:rPr>
              <a:t>3.2 JavaScript </a:t>
            </a:r>
            <a:r>
              <a:rPr lang="zh-CN" altLang="en-US" sz="3200" dirty="0" smtClean="0">
                <a:solidFill>
                  <a:schemeClr val="tx1"/>
                </a:solidFill>
                <a:latin typeface="微软雅黑" panose="020B0503020204020204" pitchFamily="34" charset="-122"/>
                <a:ea typeface="微软雅黑" panose="020B0503020204020204" pitchFamily="34" charset="-122"/>
                <a:cs typeface="+mn-ea"/>
              </a:rPr>
              <a:t>基 础 语 法</a:t>
            </a:r>
            <a:endParaRPr lang="zh-CN" altLang="en-US" sz="3200" dirty="0">
              <a:solidFill>
                <a:schemeClr val="tx1"/>
              </a:solidFill>
              <a:latin typeface="微软雅黑" panose="020B0503020204020204" pitchFamily="34" charset="-122"/>
              <a:ea typeface="微软雅黑" panose="020B0503020204020204" pitchFamily="34" charset="-122"/>
              <a:cs typeface="+mn-ea"/>
            </a:endParaRPr>
          </a:p>
        </p:txBody>
      </p:sp>
      <p:sp>
        <p:nvSpPr>
          <p:cNvPr id="3" name="内容占位符 2"/>
          <p:cNvSpPr>
            <a:spLocks noGrp="1"/>
          </p:cNvSpPr>
          <p:nvPr>
            <p:ph idx="1"/>
          </p:nvPr>
        </p:nvSpPr>
        <p:spPr>
          <a:xfrm>
            <a:off x="323528" y="1988840"/>
            <a:ext cx="8435280" cy="3387832"/>
          </a:xfrm>
        </p:spPr>
        <p:txBody>
          <a:bodyPr/>
          <a:lstStyle/>
          <a:p>
            <a:pPr marL="109728" indent="457200" eaLnBrk="0">
              <a:lnSpc>
                <a:spcPct val="150000"/>
              </a:lnSpc>
              <a:buNone/>
            </a:pPr>
            <a:r>
              <a:rPr lang="en-US" altLang="zh-CN" dirty="0" smtClean="0"/>
              <a:t>1</a:t>
            </a:r>
            <a:r>
              <a:rPr lang="zh-CN" altLang="en-US" dirty="0" smtClean="0"/>
              <a:t>、变量</a:t>
            </a:r>
            <a:endParaRPr lang="en-US" altLang="zh-CN" dirty="0" smtClean="0"/>
          </a:p>
          <a:p>
            <a:pPr marL="109728" indent="457200" eaLnBrk="0">
              <a:lnSpc>
                <a:spcPct val="150000"/>
              </a:lnSpc>
              <a:buNone/>
            </a:pPr>
            <a:r>
              <a:rPr lang="en-US" altLang="zh-CN" dirty="0" smtClean="0"/>
              <a:t>2</a:t>
            </a:r>
            <a:r>
              <a:rPr lang="zh-CN" altLang="en-US" dirty="0" smtClean="0"/>
              <a:t>、数据类型</a:t>
            </a:r>
            <a:endParaRPr lang="en-US" altLang="zh-CN" dirty="0" smtClean="0"/>
          </a:p>
          <a:p>
            <a:pPr marL="109728" indent="457200" eaLnBrk="0">
              <a:lnSpc>
                <a:spcPct val="150000"/>
              </a:lnSpc>
              <a:buNone/>
            </a:pPr>
            <a:r>
              <a:rPr lang="en-US" altLang="zh-CN" dirty="0" smtClean="0"/>
              <a:t>3</a:t>
            </a:r>
            <a:r>
              <a:rPr lang="zh-CN" altLang="en-US" dirty="0" smtClean="0"/>
              <a:t>、运算符</a:t>
            </a:r>
            <a:endParaRPr lang="zh-CN" altLang="en-US" dirty="0"/>
          </a:p>
        </p:txBody>
      </p:sp>
    </p:spTree>
    <p:extLst>
      <p:ext uri="{BB962C8B-B14F-4D97-AF65-F5344CB8AC3E}">
        <p14:creationId xmlns:p14="http://schemas.microsoft.com/office/powerpoint/2010/main" val="2574671839"/>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normAutofit/>
          </a:bodyPr>
          <a:lstStyle/>
          <a:p>
            <a:r>
              <a:rPr lang="en-US" altLang="zh-CN" sz="3200" dirty="0" smtClean="0">
                <a:solidFill>
                  <a:schemeClr val="tx1"/>
                </a:solidFill>
                <a:latin typeface="微软雅黑" panose="020B0503020204020204" pitchFamily="34" charset="-122"/>
                <a:ea typeface="微软雅黑" panose="020B0503020204020204" pitchFamily="34" charset="-122"/>
                <a:cs typeface="+mn-ea"/>
              </a:rPr>
              <a:t>3.2.1 </a:t>
            </a:r>
            <a:r>
              <a:rPr lang="zh-CN" altLang="en-US" sz="3200" dirty="0" smtClean="0">
                <a:solidFill>
                  <a:schemeClr val="tx1"/>
                </a:solidFill>
                <a:latin typeface="微软雅黑" panose="020B0503020204020204" pitchFamily="34" charset="-122"/>
                <a:ea typeface="微软雅黑" panose="020B0503020204020204" pitchFamily="34" charset="-122"/>
                <a:cs typeface="+mn-ea"/>
              </a:rPr>
              <a:t>变量</a:t>
            </a:r>
            <a:endParaRPr lang="zh-CN" altLang="en-US" sz="3200" dirty="0">
              <a:solidFill>
                <a:schemeClr val="tx1"/>
              </a:solidFill>
              <a:latin typeface="微软雅黑" panose="020B0503020204020204" pitchFamily="34" charset="-122"/>
              <a:ea typeface="微软雅黑" panose="020B0503020204020204" pitchFamily="34" charset="-122"/>
              <a:cs typeface="+mn-ea"/>
            </a:endParaRP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内容占位符 4"/>
          <p:cNvSpPr>
            <a:spLocks noGrp="1"/>
          </p:cNvSpPr>
          <p:nvPr>
            <p:ph idx="1"/>
          </p:nvPr>
        </p:nvSpPr>
        <p:spPr>
          <a:xfrm>
            <a:off x="719572" y="1556792"/>
            <a:ext cx="7704856" cy="4392488"/>
          </a:xfrm>
        </p:spPr>
        <p:txBody>
          <a:bodyPr>
            <a:noAutofit/>
          </a:bodyPr>
          <a:lstStyle/>
          <a:p>
            <a:pPr marL="109728" indent="457200" eaLnBrk="0">
              <a:lnSpc>
                <a:spcPct val="150000"/>
              </a:lnSpc>
              <a:buNone/>
            </a:pPr>
            <a:r>
              <a:rPr lang="zh-CN" altLang="en-US" sz="2400" dirty="0"/>
              <a:t>变量即会变化的量 </a:t>
            </a:r>
            <a:r>
              <a:rPr lang="en-US" altLang="zh-CN" sz="2400" dirty="0"/>
              <a:t>,  </a:t>
            </a:r>
            <a:r>
              <a:rPr lang="zh-CN" altLang="en-US" sz="2400" dirty="0"/>
              <a:t>主要作用是用于存储数据 </a:t>
            </a:r>
            <a:r>
              <a:rPr lang="en-US" altLang="zh-CN" sz="2400" dirty="0"/>
              <a:t>, </a:t>
            </a:r>
            <a:r>
              <a:rPr lang="zh-CN" altLang="en-US" sz="2400" dirty="0"/>
              <a:t>一个变量只能存储一个值 </a:t>
            </a:r>
            <a:r>
              <a:rPr lang="en-US" altLang="zh-CN" sz="2400" dirty="0"/>
              <a:t>, </a:t>
            </a:r>
            <a:r>
              <a:rPr lang="zh-CN" altLang="en-US" sz="2400" dirty="0"/>
              <a:t>我们可以 通过该变量的名字来获取其中存储的值 。变量的命名规范遵循标识符的命名规范 </a:t>
            </a:r>
            <a:r>
              <a:rPr lang="en-US" altLang="zh-CN" sz="2400" dirty="0"/>
              <a:t>,  </a:t>
            </a:r>
            <a:r>
              <a:rPr lang="zh-CN" altLang="en-US" sz="2400" dirty="0"/>
              <a:t>为了提 高程序的可读性 </a:t>
            </a:r>
            <a:r>
              <a:rPr lang="en-US" altLang="zh-CN" sz="2400" dirty="0"/>
              <a:t>, </a:t>
            </a:r>
            <a:r>
              <a:rPr lang="zh-CN" altLang="en-US" sz="2400" dirty="0"/>
              <a:t>在程序中应尽量使用有意义的名字来命名变量 </a:t>
            </a:r>
            <a:r>
              <a:rPr lang="en-US" altLang="zh-CN" sz="2400" dirty="0"/>
              <a:t>,  </a:t>
            </a:r>
            <a:r>
              <a:rPr lang="zh-CN" altLang="en-US" sz="2400" dirty="0"/>
              <a:t>另外 </a:t>
            </a:r>
            <a:r>
              <a:rPr lang="en-US" altLang="zh-CN" sz="2400" dirty="0"/>
              <a:t>JS </a:t>
            </a:r>
            <a:r>
              <a:rPr lang="zh-CN" altLang="en-US" sz="2400" dirty="0"/>
              <a:t>中的变量名是 区分大小写的 </a:t>
            </a:r>
            <a:r>
              <a:rPr lang="en-US" altLang="zh-CN" sz="2400" dirty="0"/>
              <a:t>, </a:t>
            </a:r>
            <a:r>
              <a:rPr lang="zh-CN" altLang="en-US" sz="2400" dirty="0"/>
              <a:t>如 </a:t>
            </a:r>
            <a:r>
              <a:rPr lang="en-US" altLang="zh-CN" sz="2400" dirty="0"/>
              <a:t>user </a:t>
            </a:r>
            <a:r>
              <a:rPr lang="zh-CN" altLang="en-US" sz="2400" dirty="0"/>
              <a:t>和 </a:t>
            </a:r>
            <a:r>
              <a:rPr lang="en-US" altLang="zh-CN" sz="2400" dirty="0"/>
              <a:t>User </a:t>
            </a:r>
            <a:r>
              <a:rPr lang="zh-CN" altLang="en-US" sz="2400" dirty="0"/>
              <a:t>是两个不同的变量名</a:t>
            </a:r>
            <a:r>
              <a:rPr lang="zh-CN" altLang="en-US" sz="2400" dirty="0" smtClean="0"/>
              <a:t>。</a:t>
            </a:r>
            <a:endParaRPr lang="zh-CN" altLang="en-US" sz="2400" dirty="0"/>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Tree>
    <p:extLst>
      <p:ext uri="{BB962C8B-B14F-4D97-AF65-F5344CB8AC3E}">
        <p14:creationId xmlns:p14="http://schemas.microsoft.com/office/powerpoint/2010/main" val="3406116464"/>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normAutofit/>
          </a:bodyPr>
          <a:lstStyle/>
          <a:p>
            <a:r>
              <a:rPr lang="en-US" altLang="zh-CN" sz="3200" dirty="0" smtClean="0">
                <a:solidFill>
                  <a:schemeClr val="tx1"/>
                </a:solidFill>
                <a:latin typeface="微软雅黑" panose="020B0503020204020204" pitchFamily="34" charset="-122"/>
                <a:ea typeface="微软雅黑" panose="020B0503020204020204" pitchFamily="34" charset="-122"/>
                <a:cs typeface="+mn-ea"/>
              </a:rPr>
              <a:t>3.2.2 </a:t>
            </a:r>
            <a:r>
              <a:rPr lang="zh-CN" altLang="en-US" sz="3200" dirty="0" smtClean="0">
                <a:solidFill>
                  <a:schemeClr val="tx1"/>
                </a:solidFill>
                <a:latin typeface="微软雅黑" panose="020B0503020204020204" pitchFamily="34" charset="-122"/>
                <a:ea typeface="微软雅黑" panose="020B0503020204020204" pitchFamily="34" charset="-122"/>
                <a:cs typeface="+mn-ea"/>
              </a:rPr>
              <a:t>数据类型</a:t>
            </a:r>
            <a:endParaRPr lang="zh-CN" altLang="en-US" sz="3200" dirty="0">
              <a:solidFill>
                <a:schemeClr val="tx1"/>
              </a:solidFill>
              <a:latin typeface="微软雅黑" panose="020B0503020204020204" pitchFamily="34" charset="-122"/>
              <a:ea typeface="微软雅黑" panose="020B0503020204020204" pitchFamily="34" charset="-122"/>
              <a:cs typeface="+mn-ea"/>
            </a:endParaRP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内容占位符 4"/>
          <p:cNvSpPr>
            <a:spLocks noGrp="1"/>
          </p:cNvSpPr>
          <p:nvPr>
            <p:ph idx="1"/>
          </p:nvPr>
        </p:nvSpPr>
        <p:spPr>
          <a:xfrm>
            <a:off x="395536" y="1700808"/>
            <a:ext cx="8352928" cy="4536504"/>
          </a:xfrm>
        </p:spPr>
        <p:txBody>
          <a:bodyPr>
            <a:noAutofit/>
          </a:bodyPr>
          <a:lstStyle/>
          <a:p>
            <a:pPr marL="109728" indent="457200" eaLnBrk="0">
              <a:buNone/>
            </a:pPr>
            <a:r>
              <a:rPr lang="zh-CN" altLang="en-US" sz="2400" dirty="0"/>
              <a:t>数据类型指的是数据的类型 </a:t>
            </a:r>
            <a:r>
              <a:rPr lang="en-US" altLang="zh-CN" sz="2400" dirty="0"/>
              <a:t>, </a:t>
            </a:r>
            <a:r>
              <a:rPr lang="zh-CN" altLang="en-US" sz="2400" dirty="0"/>
              <a:t>如汉字和数字一样 </a:t>
            </a:r>
            <a:r>
              <a:rPr lang="en-US" altLang="zh-CN" sz="2400" dirty="0"/>
              <a:t>, </a:t>
            </a:r>
            <a:r>
              <a:rPr lang="zh-CN" altLang="en-US" sz="2400" dirty="0"/>
              <a:t>分别代表不同的含义 。为什么要有 数据类型这个概念呢</a:t>
            </a:r>
            <a:r>
              <a:rPr lang="en-US" altLang="zh-CN" sz="2400" dirty="0"/>
              <a:t>?  </a:t>
            </a:r>
            <a:r>
              <a:rPr lang="zh-CN" altLang="en-US" sz="2400" dirty="0"/>
              <a:t>因为不同数据类型的数据在内存中所占的空间大小是不一样的 </a:t>
            </a:r>
            <a:r>
              <a:rPr lang="en-US" altLang="zh-CN" sz="2400" dirty="0"/>
              <a:t>,  </a:t>
            </a:r>
            <a:r>
              <a:rPr lang="zh-CN" altLang="en-US" sz="2400" dirty="0"/>
              <a:t>比 如说一个汉字可能会占有 </a:t>
            </a:r>
            <a:r>
              <a:rPr lang="en-US" altLang="zh-CN" sz="2400" dirty="0"/>
              <a:t>4 </a:t>
            </a:r>
            <a:r>
              <a:rPr lang="zh-CN" altLang="en-US" sz="2400" dirty="0"/>
              <a:t>个单位的空间 </a:t>
            </a:r>
            <a:r>
              <a:rPr lang="en-US" altLang="zh-CN" sz="2400" dirty="0"/>
              <a:t>, </a:t>
            </a:r>
            <a:r>
              <a:rPr lang="zh-CN" altLang="en-US" sz="2400" dirty="0"/>
              <a:t>而一个数字可能只会占有一个单位的空间 </a:t>
            </a:r>
            <a:r>
              <a:rPr lang="en-US" altLang="zh-CN" sz="2400" dirty="0"/>
              <a:t>,  </a:t>
            </a:r>
            <a:r>
              <a:rPr lang="zh-CN" altLang="en-US" sz="2400" dirty="0"/>
              <a:t>为 了能够最大化地利用内存 </a:t>
            </a:r>
            <a:r>
              <a:rPr lang="en-US" altLang="zh-CN" sz="2400" dirty="0"/>
              <a:t>, </a:t>
            </a:r>
            <a:r>
              <a:rPr lang="zh-CN" altLang="en-US" sz="2400" dirty="0"/>
              <a:t>从而产生了不同的数据类型。</a:t>
            </a:r>
          </a:p>
          <a:p>
            <a:pPr marL="109728" indent="457200" eaLnBrk="0">
              <a:buNone/>
            </a:pPr>
            <a:r>
              <a:rPr lang="en-US" altLang="zh-CN" sz="2400" dirty="0"/>
              <a:t>JS </a:t>
            </a:r>
            <a:r>
              <a:rPr lang="zh-CN" altLang="en-US" sz="2400" dirty="0"/>
              <a:t>中的数据按类型分可以大致分为两大类 </a:t>
            </a:r>
            <a:r>
              <a:rPr lang="en-US" altLang="zh-CN" sz="2400" dirty="0"/>
              <a:t>: </a:t>
            </a:r>
            <a:r>
              <a:rPr lang="zh-CN" altLang="en-US" sz="2400" dirty="0"/>
              <a:t>简单数据类型与复杂数据类型 </a:t>
            </a:r>
            <a:r>
              <a:rPr lang="en-US" altLang="zh-CN" sz="2400" dirty="0"/>
              <a:t>, </a:t>
            </a:r>
            <a:r>
              <a:rPr lang="zh-CN" altLang="en-US" sz="2400" dirty="0"/>
              <a:t>也称为原 始类型和引用类型。</a:t>
            </a:r>
          </a:p>
          <a:p>
            <a:pPr marL="109728" indent="457200" eaLnBrk="0">
              <a:buNone/>
            </a:pPr>
            <a:r>
              <a:rPr lang="zh-CN" altLang="en-US" sz="2400" dirty="0"/>
              <a:t>简单数据类型又可以分为 </a:t>
            </a:r>
            <a:r>
              <a:rPr lang="en-US" altLang="zh-CN" sz="2400" dirty="0"/>
              <a:t>5 </a:t>
            </a:r>
            <a:r>
              <a:rPr lang="zh-CN" altLang="en-US" sz="2400" dirty="0"/>
              <a:t>类 </a:t>
            </a:r>
            <a:r>
              <a:rPr lang="en-US" altLang="zh-CN" sz="2400" dirty="0"/>
              <a:t>:  Number  ( </a:t>
            </a:r>
            <a:r>
              <a:rPr lang="zh-CN" altLang="en-US" sz="2400" dirty="0"/>
              <a:t>数字</a:t>
            </a:r>
            <a:r>
              <a:rPr lang="en-US" altLang="zh-CN" sz="2400" dirty="0"/>
              <a:t>) </a:t>
            </a:r>
            <a:r>
              <a:rPr lang="zh-CN" altLang="en-US" sz="2400" dirty="0"/>
              <a:t>、</a:t>
            </a:r>
            <a:r>
              <a:rPr lang="en-US" altLang="zh-CN" sz="2400" dirty="0"/>
              <a:t>String  ( </a:t>
            </a:r>
            <a:r>
              <a:rPr lang="zh-CN" altLang="en-US" sz="2400" dirty="0"/>
              <a:t>字符</a:t>
            </a:r>
            <a:r>
              <a:rPr lang="en-US" altLang="zh-CN" sz="2400" dirty="0"/>
              <a:t>) </a:t>
            </a:r>
            <a:r>
              <a:rPr lang="zh-CN" altLang="en-US" sz="2400" dirty="0"/>
              <a:t>、</a:t>
            </a:r>
            <a:r>
              <a:rPr lang="en-US" altLang="zh-CN" sz="2400" dirty="0"/>
              <a:t>Boolean  ( </a:t>
            </a:r>
            <a:r>
              <a:rPr lang="zh-CN" altLang="en-US" sz="2400" dirty="0"/>
              <a:t>布尔</a:t>
            </a:r>
            <a:r>
              <a:rPr lang="en-US" altLang="zh-CN" sz="2400" dirty="0"/>
              <a:t>) </a:t>
            </a:r>
            <a:r>
              <a:rPr lang="zh-CN" altLang="en-US" sz="2400" dirty="0"/>
              <a:t>、 </a:t>
            </a:r>
            <a:r>
              <a:rPr lang="en-US" altLang="zh-CN" sz="2400" dirty="0"/>
              <a:t>Undefined  ( </a:t>
            </a:r>
            <a:r>
              <a:rPr lang="zh-CN" altLang="en-US" sz="2400" dirty="0"/>
              <a:t>未定义</a:t>
            </a:r>
            <a:r>
              <a:rPr lang="en-US" altLang="zh-CN" sz="2400" dirty="0"/>
              <a:t>)  </a:t>
            </a:r>
            <a:r>
              <a:rPr lang="zh-CN" altLang="en-US" sz="2400" dirty="0"/>
              <a:t>和 </a:t>
            </a:r>
            <a:r>
              <a:rPr lang="en-US" altLang="zh-CN" sz="2400" dirty="0"/>
              <a:t>Null  ( </a:t>
            </a:r>
            <a:r>
              <a:rPr lang="zh-CN" altLang="en-US" sz="2400" dirty="0"/>
              <a:t>空</a:t>
            </a:r>
            <a:r>
              <a:rPr lang="en-US" altLang="zh-CN" sz="2400" dirty="0"/>
              <a:t>) ; </a:t>
            </a:r>
            <a:r>
              <a:rPr lang="zh-CN" altLang="en-US" sz="2400" dirty="0"/>
              <a:t>复杂数据类型到后面碰到时再进行说明。</a:t>
            </a:r>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Tree>
    <p:extLst>
      <p:ext uri="{BB962C8B-B14F-4D97-AF65-F5344CB8AC3E}">
        <p14:creationId xmlns:p14="http://schemas.microsoft.com/office/powerpoint/2010/main" val="1876829375"/>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normAutofit/>
          </a:bodyPr>
          <a:lstStyle/>
          <a:p>
            <a:r>
              <a:rPr lang="en-US" altLang="zh-CN" sz="3200" dirty="0" smtClean="0">
                <a:solidFill>
                  <a:schemeClr val="tx1"/>
                </a:solidFill>
                <a:latin typeface="微软雅黑" panose="020B0503020204020204" pitchFamily="34" charset="-122"/>
                <a:ea typeface="微软雅黑" panose="020B0503020204020204" pitchFamily="34" charset="-122"/>
                <a:cs typeface="+mn-ea"/>
              </a:rPr>
              <a:t>3.2.2 </a:t>
            </a:r>
            <a:r>
              <a:rPr lang="zh-CN" altLang="en-US" sz="3200" dirty="0" smtClean="0">
                <a:solidFill>
                  <a:schemeClr val="tx1"/>
                </a:solidFill>
                <a:latin typeface="微软雅黑" panose="020B0503020204020204" pitchFamily="34" charset="-122"/>
                <a:ea typeface="微软雅黑" panose="020B0503020204020204" pitchFamily="34" charset="-122"/>
                <a:cs typeface="+mn-ea"/>
              </a:rPr>
              <a:t>数据类型</a:t>
            </a:r>
            <a:endParaRPr lang="zh-CN" altLang="en-US" sz="3200" dirty="0">
              <a:solidFill>
                <a:schemeClr val="tx1"/>
              </a:solidFill>
              <a:latin typeface="微软雅黑" panose="020B0503020204020204" pitchFamily="34" charset="-122"/>
              <a:ea typeface="微软雅黑" panose="020B0503020204020204" pitchFamily="34" charset="-122"/>
              <a:cs typeface="+mn-ea"/>
            </a:endParaRP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内容占位符 4"/>
          <p:cNvSpPr>
            <a:spLocks noGrp="1"/>
          </p:cNvSpPr>
          <p:nvPr>
            <p:ph idx="1"/>
          </p:nvPr>
        </p:nvSpPr>
        <p:spPr>
          <a:xfrm>
            <a:off x="251520" y="1412776"/>
            <a:ext cx="8352928" cy="4536504"/>
          </a:xfrm>
        </p:spPr>
        <p:txBody>
          <a:bodyPr>
            <a:noAutofit/>
          </a:bodyPr>
          <a:lstStyle/>
          <a:p>
            <a:pPr marL="342900" indent="-342900" eaLnBrk="0">
              <a:buFont typeface="Wingdings" pitchFamily="2" charset="2"/>
              <a:buChar char="l"/>
            </a:pPr>
            <a:r>
              <a:rPr lang="en-US" altLang="zh-CN" sz="2400" dirty="0" smtClean="0"/>
              <a:t>Number</a:t>
            </a:r>
            <a:endParaRPr lang="en-US" altLang="zh-CN" sz="2400" dirty="0"/>
          </a:p>
          <a:p>
            <a:pPr marL="109728" indent="457200" eaLnBrk="0">
              <a:buNone/>
            </a:pPr>
            <a:r>
              <a:rPr lang="en-US" altLang="zh-CN" sz="2400" dirty="0"/>
              <a:t>number </a:t>
            </a:r>
            <a:r>
              <a:rPr lang="zh-CN" altLang="en-US" sz="2400" dirty="0"/>
              <a:t>类型包括整数 、小数  </a:t>
            </a:r>
            <a:r>
              <a:rPr lang="en-US" altLang="zh-CN" sz="2400" dirty="0"/>
              <a:t>( </a:t>
            </a:r>
            <a:r>
              <a:rPr lang="zh-CN" altLang="en-US" sz="2400" dirty="0"/>
              <a:t>浮点数</a:t>
            </a:r>
            <a:r>
              <a:rPr lang="en-US" altLang="zh-CN" sz="2400" dirty="0"/>
              <a:t>)  </a:t>
            </a:r>
            <a:r>
              <a:rPr lang="zh-CN" altLang="en-US" sz="2400" dirty="0"/>
              <a:t>等 </a:t>
            </a:r>
            <a:r>
              <a:rPr lang="en-US" altLang="zh-CN" sz="2400" dirty="0"/>
              <a:t>, </a:t>
            </a:r>
            <a:r>
              <a:rPr lang="zh-CN" altLang="en-US" sz="2400" dirty="0"/>
              <a:t>如 </a:t>
            </a:r>
            <a:r>
              <a:rPr lang="en-US" altLang="zh-CN" sz="2400" dirty="0" err="1"/>
              <a:t>var</a:t>
            </a:r>
            <a:r>
              <a:rPr lang="en-US" altLang="zh-CN" sz="2400" dirty="0"/>
              <a:t> a = 5 , </a:t>
            </a:r>
            <a:r>
              <a:rPr lang="zh-CN" altLang="en-US" sz="2400" dirty="0"/>
              <a:t>此时变量 </a:t>
            </a:r>
            <a:r>
              <a:rPr lang="en-US" altLang="zh-CN" sz="2400" dirty="0"/>
              <a:t>a </a:t>
            </a:r>
            <a:r>
              <a:rPr lang="zh-CN" altLang="en-US" sz="2400" dirty="0"/>
              <a:t>的数据类型就 是 </a:t>
            </a:r>
            <a:r>
              <a:rPr lang="en-US" altLang="zh-CN" sz="2400" dirty="0"/>
              <a:t>number </a:t>
            </a:r>
            <a:r>
              <a:rPr lang="zh-CN" altLang="en-US" sz="2400" dirty="0"/>
              <a:t>类型</a:t>
            </a:r>
            <a:r>
              <a:rPr lang="zh-CN" altLang="en-US" sz="2400" dirty="0" smtClean="0"/>
              <a:t>。</a:t>
            </a:r>
            <a:endParaRPr lang="en-US" altLang="zh-CN" sz="2400" dirty="0" smtClean="0"/>
          </a:p>
          <a:p>
            <a:pPr marL="109728" indent="457200" eaLnBrk="0">
              <a:buNone/>
            </a:pPr>
            <a:endParaRPr lang="zh-CN" altLang="en-US" sz="2400" dirty="0"/>
          </a:p>
          <a:p>
            <a:pPr marL="109728" indent="457200" eaLnBrk="0">
              <a:buNone/>
            </a:pPr>
            <a:r>
              <a:rPr lang="en-US" altLang="zh-CN" sz="2400" dirty="0"/>
              <a:t>1. </a:t>
            </a:r>
            <a:r>
              <a:rPr lang="zh-CN" altLang="en-US" sz="2400" dirty="0"/>
              <a:t>数字型三个特殊值</a:t>
            </a:r>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59632" y="3501008"/>
            <a:ext cx="6624736" cy="25401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246752633"/>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normAutofit/>
          </a:bodyPr>
          <a:lstStyle/>
          <a:p>
            <a:r>
              <a:rPr lang="en-US" altLang="zh-CN" sz="3200" dirty="0" smtClean="0">
                <a:solidFill>
                  <a:schemeClr val="tx1"/>
                </a:solidFill>
                <a:latin typeface="微软雅黑" panose="020B0503020204020204" pitchFamily="34" charset="-122"/>
                <a:ea typeface="微软雅黑" panose="020B0503020204020204" pitchFamily="34" charset="-122"/>
                <a:cs typeface="+mn-ea"/>
              </a:rPr>
              <a:t>3.2.2 </a:t>
            </a:r>
            <a:r>
              <a:rPr lang="zh-CN" altLang="en-US" sz="3200" dirty="0" smtClean="0">
                <a:solidFill>
                  <a:schemeClr val="tx1"/>
                </a:solidFill>
                <a:latin typeface="微软雅黑" panose="020B0503020204020204" pitchFamily="34" charset="-122"/>
                <a:ea typeface="微软雅黑" panose="020B0503020204020204" pitchFamily="34" charset="-122"/>
                <a:cs typeface="+mn-ea"/>
              </a:rPr>
              <a:t>数据类型</a:t>
            </a:r>
            <a:endParaRPr lang="zh-CN" altLang="en-US" sz="3200" dirty="0">
              <a:solidFill>
                <a:schemeClr val="tx1"/>
              </a:solidFill>
              <a:latin typeface="微软雅黑" panose="020B0503020204020204" pitchFamily="34" charset="-122"/>
              <a:ea typeface="微软雅黑" panose="020B0503020204020204" pitchFamily="34" charset="-122"/>
              <a:cs typeface="+mn-ea"/>
            </a:endParaRP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内容占位符 4"/>
          <p:cNvSpPr>
            <a:spLocks noGrp="1"/>
          </p:cNvSpPr>
          <p:nvPr>
            <p:ph idx="1"/>
          </p:nvPr>
        </p:nvSpPr>
        <p:spPr>
          <a:xfrm>
            <a:off x="251520" y="1412776"/>
            <a:ext cx="8352928" cy="2160240"/>
          </a:xfrm>
        </p:spPr>
        <p:txBody>
          <a:bodyPr>
            <a:noAutofit/>
          </a:bodyPr>
          <a:lstStyle/>
          <a:p>
            <a:pPr marL="342900" indent="-342900" eaLnBrk="0">
              <a:buFont typeface="Wingdings" pitchFamily="2" charset="2"/>
              <a:buChar char="l"/>
            </a:pPr>
            <a:r>
              <a:rPr lang="en-US" altLang="zh-CN" sz="2400" dirty="0" smtClean="0"/>
              <a:t>Number</a:t>
            </a:r>
            <a:endParaRPr lang="en-US" altLang="zh-CN" sz="2400" dirty="0"/>
          </a:p>
          <a:p>
            <a:pPr marL="109728" indent="457200" eaLnBrk="0">
              <a:buNone/>
            </a:pPr>
            <a:endParaRPr lang="zh-CN" altLang="en-US" sz="2400" dirty="0"/>
          </a:p>
          <a:p>
            <a:pPr marL="109728" indent="457200" eaLnBrk="0">
              <a:buNone/>
            </a:pPr>
            <a:r>
              <a:rPr lang="en-US" altLang="zh-CN" sz="2400" dirty="0"/>
              <a:t>2</a:t>
            </a:r>
            <a:r>
              <a:rPr lang="en-US" altLang="zh-CN" sz="2400" dirty="0" smtClean="0"/>
              <a:t>. </a:t>
            </a:r>
            <a:r>
              <a:rPr lang="en-US" altLang="zh-CN" sz="2400" dirty="0" err="1" smtClean="0"/>
              <a:t>isNaN</a:t>
            </a:r>
            <a:r>
              <a:rPr lang="en-US" altLang="zh-CN" sz="2400" dirty="0" smtClean="0"/>
              <a:t> </a:t>
            </a:r>
            <a:r>
              <a:rPr lang="en-US" altLang="zh-CN" sz="2400" dirty="0"/>
              <a:t>( </a:t>
            </a:r>
            <a:r>
              <a:rPr lang="en-US" altLang="zh-CN" sz="2400" dirty="0" smtClean="0"/>
              <a:t>)</a:t>
            </a:r>
          </a:p>
          <a:p>
            <a:pPr marL="109728" indent="457200" eaLnBrk="0">
              <a:buNone/>
            </a:pPr>
            <a:r>
              <a:rPr lang="zh-CN" altLang="en-US" sz="2400" dirty="0"/>
              <a:t>用来判断一个变量是否为非数字的类型 </a:t>
            </a:r>
            <a:r>
              <a:rPr lang="en-US" altLang="zh-CN" sz="2400" dirty="0"/>
              <a:t>, </a:t>
            </a:r>
            <a:r>
              <a:rPr lang="zh-CN" altLang="en-US" sz="2400" dirty="0"/>
              <a:t>返回 </a:t>
            </a:r>
            <a:r>
              <a:rPr lang="en-US" altLang="zh-CN" sz="2400" dirty="0"/>
              <a:t>true </a:t>
            </a:r>
            <a:r>
              <a:rPr lang="zh-CN" altLang="en-US" sz="2400" dirty="0"/>
              <a:t>或者 </a:t>
            </a:r>
            <a:r>
              <a:rPr lang="en-US" altLang="zh-CN" sz="2400" dirty="0" smtClean="0"/>
              <a:t>false</a:t>
            </a:r>
            <a:r>
              <a:rPr lang="zh-CN" altLang="en-US" sz="2400" dirty="0" smtClean="0"/>
              <a:t>。</a:t>
            </a:r>
            <a:endParaRPr lang="zh-CN" altLang="en-US" sz="2400" dirty="0"/>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pic>
        <p:nvPicPr>
          <p:cNvPr id="7" name="IM 167"/>
          <p:cNvPicPr/>
          <p:nvPr/>
        </p:nvPicPr>
        <p:blipFill>
          <a:blip r:embed="rId2"/>
          <a:stretch>
            <a:fillRect/>
          </a:stretch>
        </p:blipFill>
        <p:spPr>
          <a:xfrm>
            <a:off x="1979960" y="3353046"/>
            <a:ext cx="5760640" cy="864097"/>
          </a:xfrm>
          <a:prstGeom prst="rect">
            <a:avLst/>
          </a:prstGeom>
        </p:spPr>
      </p:pic>
      <p:pic>
        <p:nvPicPr>
          <p:cNvPr id="512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9027" y="4509120"/>
            <a:ext cx="8625946" cy="12241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548528129"/>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normAutofit/>
          </a:bodyPr>
          <a:lstStyle/>
          <a:p>
            <a:r>
              <a:rPr lang="en-US" altLang="zh-CN" sz="3200" dirty="0" smtClean="0">
                <a:solidFill>
                  <a:schemeClr val="tx1"/>
                </a:solidFill>
                <a:latin typeface="微软雅黑" panose="020B0503020204020204" pitchFamily="34" charset="-122"/>
                <a:ea typeface="微软雅黑" panose="020B0503020204020204" pitchFamily="34" charset="-122"/>
                <a:cs typeface="+mn-ea"/>
              </a:rPr>
              <a:t>3.2.2 </a:t>
            </a:r>
            <a:r>
              <a:rPr lang="zh-CN" altLang="en-US" sz="3200" dirty="0" smtClean="0">
                <a:solidFill>
                  <a:schemeClr val="tx1"/>
                </a:solidFill>
                <a:latin typeface="微软雅黑" panose="020B0503020204020204" pitchFamily="34" charset="-122"/>
                <a:ea typeface="微软雅黑" panose="020B0503020204020204" pitchFamily="34" charset="-122"/>
                <a:cs typeface="+mn-ea"/>
              </a:rPr>
              <a:t>数据类型</a:t>
            </a:r>
            <a:endParaRPr lang="zh-CN" altLang="en-US" sz="3200" dirty="0">
              <a:solidFill>
                <a:schemeClr val="tx1"/>
              </a:solidFill>
              <a:latin typeface="微软雅黑" panose="020B0503020204020204" pitchFamily="34" charset="-122"/>
              <a:ea typeface="微软雅黑" panose="020B0503020204020204" pitchFamily="34" charset="-122"/>
              <a:cs typeface="+mn-ea"/>
            </a:endParaRP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内容占位符 4"/>
          <p:cNvSpPr>
            <a:spLocks noGrp="1"/>
          </p:cNvSpPr>
          <p:nvPr>
            <p:ph idx="1"/>
          </p:nvPr>
        </p:nvSpPr>
        <p:spPr>
          <a:xfrm>
            <a:off x="251520" y="1412776"/>
            <a:ext cx="8352928" cy="4392488"/>
          </a:xfrm>
        </p:spPr>
        <p:txBody>
          <a:bodyPr>
            <a:noAutofit/>
          </a:bodyPr>
          <a:lstStyle/>
          <a:p>
            <a:pPr marL="342900" indent="-342900" eaLnBrk="0">
              <a:buFont typeface="Wingdings" pitchFamily="2" charset="2"/>
              <a:buChar char="l"/>
            </a:pPr>
            <a:r>
              <a:rPr lang="en-US" altLang="zh-CN" sz="2400" dirty="0"/>
              <a:t> </a:t>
            </a:r>
            <a:r>
              <a:rPr lang="en-US" altLang="zh-CN" sz="2400" dirty="0" smtClean="0"/>
              <a:t>String</a:t>
            </a:r>
            <a:endParaRPr lang="en-US" altLang="zh-CN" sz="2400" dirty="0"/>
          </a:p>
          <a:p>
            <a:pPr marL="109728" indent="457200" eaLnBrk="0">
              <a:buNone/>
            </a:pPr>
            <a:endParaRPr lang="zh-CN" altLang="en-US" sz="2400" dirty="0"/>
          </a:p>
          <a:p>
            <a:pPr marL="109728" indent="457200" eaLnBrk="0">
              <a:buNone/>
            </a:pPr>
            <a:r>
              <a:rPr lang="zh-CN" altLang="en-US" sz="2400" dirty="0"/>
              <a:t>字符或字符串。指的是在</a:t>
            </a:r>
            <a:r>
              <a:rPr lang="en-US" altLang="zh-CN" sz="2400" dirty="0"/>
              <a:t>JS </a:t>
            </a:r>
            <a:r>
              <a:rPr lang="zh-CN" altLang="en-US" sz="2400" dirty="0"/>
              <a:t>中通过单引号或双引号引起来的一串字符 </a:t>
            </a:r>
            <a:r>
              <a:rPr lang="en-US" altLang="zh-CN" sz="2400" dirty="0"/>
              <a:t>, </a:t>
            </a:r>
            <a:r>
              <a:rPr lang="zh-CN" altLang="en-US" sz="2400" dirty="0"/>
              <a:t>也可以是空字符。 如 </a:t>
            </a:r>
            <a:r>
              <a:rPr lang="zh-CN" altLang="en-US" sz="2400" dirty="0" smtClean="0"/>
              <a:t>：</a:t>
            </a:r>
            <a:endParaRPr lang="en-US" altLang="zh-CN" sz="2400" dirty="0" smtClean="0"/>
          </a:p>
          <a:p>
            <a:pPr marL="109728" indent="457200" eaLnBrk="0">
              <a:buNone/>
            </a:pPr>
            <a:endParaRPr lang="en-US" altLang="zh-CN" sz="2400" dirty="0"/>
          </a:p>
          <a:p>
            <a:pPr marL="109728" indent="457200" eaLnBrk="0">
              <a:buNone/>
            </a:pPr>
            <a:endParaRPr lang="en-US" altLang="zh-CN" sz="2400" dirty="0" smtClean="0"/>
          </a:p>
          <a:p>
            <a:pPr marL="109728" indent="457200" eaLnBrk="0">
              <a:buNone/>
            </a:pPr>
            <a:endParaRPr lang="en-US" altLang="zh-CN" sz="2400" dirty="0"/>
          </a:p>
          <a:p>
            <a:pPr marL="109728" indent="457200" eaLnBrk="0">
              <a:buNone/>
            </a:pPr>
            <a:endParaRPr lang="en-US" altLang="zh-CN" sz="2400" dirty="0" smtClean="0"/>
          </a:p>
          <a:p>
            <a:pPr marL="109728" indent="457200" eaLnBrk="0">
              <a:buNone/>
            </a:pPr>
            <a:r>
              <a:rPr lang="en-US" altLang="zh-CN" sz="2400" dirty="0"/>
              <a:t>JS </a:t>
            </a:r>
            <a:r>
              <a:rPr lang="zh-CN" altLang="zh-CN" sz="2400" dirty="0"/>
              <a:t>规定由单引号定界的字符串中可以包含双引号</a:t>
            </a:r>
            <a:r>
              <a:rPr lang="en-US" altLang="zh-CN" sz="2400" dirty="0"/>
              <a:t> ,  </a:t>
            </a:r>
            <a:r>
              <a:rPr lang="zh-CN" altLang="zh-CN" sz="2400" dirty="0"/>
              <a:t>由双引号定界的字符串中也可以包 含单引号 </a:t>
            </a:r>
            <a:r>
              <a:rPr lang="zh-CN" altLang="zh-CN" sz="2400" dirty="0" smtClean="0"/>
              <a:t>。</a:t>
            </a:r>
            <a:r>
              <a:rPr lang="zh-CN" altLang="zh-CN" sz="2400" dirty="0"/>
              <a:t>如</a:t>
            </a:r>
            <a:r>
              <a:rPr lang="en-US" altLang="zh-CN" sz="2400" dirty="0"/>
              <a:t> </a:t>
            </a:r>
            <a:r>
              <a:rPr lang="en-US" altLang="zh-CN" sz="2400" dirty="0" smtClean="0"/>
              <a:t>:</a:t>
            </a:r>
            <a:endParaRPr lang="zh-CN" altLang="zh-CN" sz="2400" dirty="0"/>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63588" y="3184525"/>
            <a:ext cx="7416824" cy="7198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4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63588" y="3929800"/>
            <a:ext cx="7416824" cy="3632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48"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63588" y="5589240"/>
            <a:ext cx="7691980" cy="7200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21635442"/>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normAutofit/>
          </a:bodyPr>
          <a:lstStyle/>
          <a:p>
            <a:r>
              <a:rPr lang="en-US" altLang="zh-CN" sz="3200" dirty="0" smtClean="0">
                <a:solidFill>
                  <a:schemeClr val="tx1"/>
                </a:solidFill>
                <a:latin typeface="微软雅黑" panose="020B0503020204020204" pitchFamily="34" charset="-122"/>
                <a:ea typeface="微软雅黑" panose="020B0503020204020204" pitchFamily="34" charset="-122"/>
                <a:cs typeface="+mn-ea"/>
              </a:rPr>
              <a:t>3.2.2 </a:t>
            </a:r>
            <a:r>
              <a:rPr lang="zh-CN" altLang="en-US" sz="3200" dirty="0" smtClean="0">
                <a:solidFill>
                  <a:schemeClr val="tx1"/>
                </a:solidFill>
                <a:latin typeface="微软雅黑" panose="020B0503020204020204" pitchFamily="34" charset="-122"/>
                <a:ea typeface="微软雅黑" panose="020B0503020204020204" pitchFamily="34" charset="-122"/>
                <a:cs typeface="+mn-ea"/>
              </a:rPr>
              <a:t>数据类型</a:t>
            </a:r>
            <a:endParaRPr lang="zh-CN" altLang="en-US" sz="3200" dirty="0">
              <a:solidFill>
                <a:schemeClr val="tx1"/>
              </a:solidFill>
              <a:latin typeface="微软雅黑" panose="020B0503020204020204" pitchFamily="34" charset="-122"/>
              <a:ea typeface="微软雅黑" panose="020B0503020204020204" pitchFamily="34" charset="-122"/>
              <a:cs typeface="+mn-ea"/>
            </a:endParaRP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内容占位符 4"/>
          <p:cNvSpPr>
            <a:spLocks noGrp="1"/>
          </p:cNvSpPr>
          <p:nvPr>
            <p:ph idx="1"/>
          </p:nvPr>
        </p:nvSpPr>
        <p:spPr>
          <a:xfrm>
            <a:off x="251520" y="1412776"/>
            <a:ext cx="8352928" cy="4392488"/>
          </a:xfrm>
        </p:spPr>
        <p:txBody>
          <a:bodyPr>
            <a:noAutofit/>
          </a:bodyPr>
          <a:lstStyle/>
          <a:p>
            <a:pPr marL="342900" indent="-342900" eaLnBrk="0">
              <a:buFont typeface="Wingdings" pitchFamily="2" charset="2"/>
              <a:buChar char="l"/>
            </a:pPr>
            <a:r>
              <a:rPr lang="en-US" altLang="zh-CN" sz="2400" dirty="0"/>
              <a:t> </a:t>
            </a:r>
            <a:r>
              <a:rPr lang="en-US" altLang="zh-CN" sz="2400" dirty="0" smtClean="0"/>
              <a:t>String</a:t>
            </a:r>
            <a:endParaRPr lang="en-US" altLang="zh-CN" sz="2400" dirty="0"/>
          </a:p>
          <a:p>
            <a:pPr marL="109728" indent="457200" eaLnBrk="0">
              <a:buNone/>
            </a:pPr>
            <a:endParaRPr lang="zh-CN" altLang="en-US" sz="2400" dirty="0"/>
          </a:p>
          <a:p>
            <a:pPr marL="109728" indent="457200" eaLnBrk="0">
              <a:buNone/>
            </a:pPr>
            <a:r>
              <a:rPr lang="en-US" altLang="zh-CN" sz="2400" dirty="0"/>
              <a:t>1.  </a:t>
            </a:r>
            <a:r>
              <a:rPr lang="zh-CN" altLang="en-US" sz="2400" dirty="0"/>
              <a:t>字符串嵌套</a:t>
            </a:r>
          </a:p>
          <a:p>
            <a:pPr marL="109728" indent="457200" eaLnBrk="0">
              <a:buNone/>
            </a:pPr>
            <a:r>
              <a:rPr lang="en-US" altLang="zh-CN" sz="2400" dirty="0"/>
              <a:t>JS </a:t>
            </a:r>
            <a:r>
              <a:rPr lang="zh-CN" altLang="en-US" sz="2400" dirty="0"/>
              <a:t>可以用单引号嵌套双引号 </a:t>
            </a:r>
            <a:r>
              <a:rPr lang="en-US" altLang="zh-CN" sz="2400" dirty="0"/>
              <a:t>, </a:t>
            </a:r>
            <a:r>
              <a:rPr lang="zh-CN" altLang="en-US" sz="2400" dirty="0"/>
              <a:t>或者用双引号嵌套单引号 </a:t>
            </a:r>
            <a:r>
              <a:rPr lang="en-US" altLang="zh-CN" sz="2400" dirty="0"/>
              <a:t>(</a:t>
            </a:r>
            <a:r>
              <a:rPr lang="zh-CN" altLang="en-US" sz="2400" dirty="0"/>
              <a:t>外双内单 </a:t>
            </a:r>
            <a:r>
              <a:rPr lang="en-US" altLang="zh-CN" sz="2400" dirty="0"/>
              <a:t>, </a:t>
            </a:r>
            <a:r>
              <a:rPr lang="zh-CN" altLang="en-US" sz="2400" dirty="0"/>
              <a:t>外单内双</a:t>
            </a:r>
            <a:r>
              <a:rPr lang="en-US" altLang="zh-CN" sz="2400" dirty="0"/>
              <a:t>)</a:t>
            </a:r>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pic>
        <p:nvPicPr>
          <p:cNvPr id="71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3528" y="3933056"/>
            <a:ext cx="8650486" cy="14401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201635358"/>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normAutofit/>
          </a:bodyPr>
          <a:lstStyle/>
          <a:p>
            <a:r>
              <a:rPr lang="en-US" altLang="zh-CN" sz="3200" dirty="0" smtClean="0">
                <a:solidFill>
                  <a:schemeClr val="tx1"/>
                </a:solidFill>
                <a:latin typeface="微软雅黑" panose="020B0503020204020204" pitchFamily="34" charset="-122"/>
                <a:ea typeface="微软雅黑" panose="020B0503020204020204" pitchFamily="34" charset="-122"/>
                <a:cs typeface="+mn-ea"/>
              </a:rPr>
              <a:t>3.2.2 </a:t>
            </a:r>
            <a:r>
              <a:rPr lang="zh-CN" altLang="en-US" sz="3200" dirty="0" smtClean="0">
                <a:solidFill>
                  <a:schemeClr val="tx1"/>
                </a:solidFill>
                <a:latin typeface="微软雅黑" panose="020B0503020204020204" pitchFamily="34" charset="-122"/>
                <a:ea typeface="微软雅黑" panose="020B0503020204020204" pitchFamily="34" charset="-122"/>
                <a:cs typeface="+mn-ea"/>
              </a:rPr>
              <a:t>数据类型</a:t>
            </a:r>
            <a:endParaRPr lang="zh-CN" altLang="en-US" sz="3200" dirty="0">
              <a:solidFill>
                <a:schemeClr val="tx1"/>
              </a:solidFill>
              <a:latin typeface="微软雅黑" panose="020B0503020204020204" pitchFamily="34" charset="-122"/>
              <a:ea typeface="微软雅黑" panose="020B0503020204020204" pitchFamily="34" charset="-122"/>
              <a:cs typeface="+mn-ea"/>
            </a:endParaRP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内容占位符 4"/>
          <p:cNvSpPr>
            <a:spLocks noGrp="1"/>
          </p:cNvSpPr>
          <p:nvPr>
            <p:ph idx="1"/>
          </p:nvPr>
        </p:nvSpPr>
        <p:spPr>
          <a:xfrm>
            <a:off x="251520" y="1412776"/>
            <a:ext cx="8352928" cy="4392488"/>
          </a:xfrm>
        </p:spPr>
        <p:txBody>
          <a:bodyPr>
            <a:noAutofit/>
          </a:bodyPr>
          <a:lstStyle/>
          <a:p>
            <a:pPr marL="342900" indent="-342900" eaLnBrk="0">
              <a:buFont typeface="Wingdings" pitchFamily="2" charset="2"/>
              <a:buChar char="l"/>
            </a:pPr>
            <a:r>
              <a:rPr lang="en-US" altLang="zh-CN" sz="2400" dirty="0"/>
              <a:t> </a:t>
            </a:r>
            <a:r>
              <a:rPr lang="en-US" altLang="zh-CN" sz="2400" dirty="0" smtClean="0"/>
              <a:t>String</a:t>
            </a:r>
            <a:endParaRPr lang="en-US" altLang="zh-CN" sz="2400" dirty="0"/>
          </a:p>
          <a:p>
            <a:pPr marL="109728" indent="457200" eaLnBrk="0">
              <a:buNone/>
            </a:pPr>
            <a:endParaRPr lang="zh-CN" altLang="en-US" sz="2400" dirty="0"/>
          </a:p>
          <a:p>
            <a:pPr marL="109728" indent="457200" eaLnBrk="0">
              <a:buNone/>
            </a:pPr>
            <a:r>
              <a:rPr lang="en-US" altLang="zh-CN" sz="2400" dirty="0"/>
              <a:t>2.  </a:t>
            </a:r>
            <a:r>
              <a:rPr lang="zh-CN" altLang="en-US" sz="2400" dirty="0"/>
              <a:t>字符串转义</a:t>
            </a:r>
            <a:r>
              <a:rPr lang="zh-CN" altLang="en-US" sz="2400" dirty="0" smtClean="0"/>
              <a:t>符</a:t>
            </a:r>
            <a:endParaRPr lang="zh-CN" altLang="en-US" sz="2400" dirty="0"/>
          </a:p>
          <a:p>
            <a:pPr marL="109728" indent="457200" eaLnBrk="0">
              <a:buNone/>
            </a:pPr>
            <a:r>
              <a:rPr lang="zh-CN" altLang="en-US" sz="2400" dirty="0"/>
              <a:t>类似 </a:t>
            </a:r>
            <a:r>
              <a:rPr lang="en-US" altLang="zh-CN" sz="2400" dirty="0"/>
              <a:t>HTML </a:t>
            </a:r>
            <a:r>
              <a:rPr lang="zh-CN" altLang="en-US" sz="2400" dirty="0"/>
              <a:t>里面的特殊字符 </a:t>
            </a:r>
            <a:r>
              <a:rPr lang="en-US" altLang="zh-CN" sz="2400" dirty="0"/>
              <a:t>, </a:t>
            </a:r>
            <a:r>
              <a:rPr lang="zh-CN" altLang="en-US" sz="2400" dirty="0"/>
              <a:t>字符串中也有特殊字符 </a:t>
            </a:r>
            <a:r>
              <a:rPr lang="en-US" altLang="zh-CN" sz="2400" dirty="0"/>
              <a:t>, </a:t>
            </a:r>
            <a:r>
              <a:rPr lang="zh-CN" altLang="en-US" sz="2400" dirty="0"/>
              <a:t>我们称之为转义符。 转义符都是</a:t>
            </a:r>
            <a:r>
              <a:rPr lang="en-US" altLang="zh-CN" sz="2400" dirty="0"/>
              <a:t>\ </a:t>
            </a:r>
            <a:r>
              <a:rPr lang="zh-CN" altLang="en-US" sz="2400" dirty="0"/>
              <a:t>开头的 </a:t>
            </a:r>
            <a:r>
              <a:rPr lang="en-US" altLang="zh-CN" sz="2400" dirty="0"/>
              <a:t>, </a:t>
            </a:r>
            <a:r>
              <a:rPr lang="zh-CN" altLang="en-US" sz="2400" dirty="0"/>
              <a:t>常用的转义符及其说明如下 </a:t>
            </a:r>
            <a:r>
              <a:rPr lang="zh-CN" altLang="en-US" sz="2400" dirty="0" smtClean="0"/>
              <a:t>：</a:t>
            </a:r>
            <a:endParaRPr lang="en-US" altLang="zh-CN" sz="2400" dirty="0"/>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pic>
        <p:nvPicPr>
          <p:cNvPr id="8195"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39752" y="3501008"/>
            <a:ext cx="6479767" cy="30963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585126492"/>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normAutofit/>
          </a:bodyPr>
          <a:lstStyle/>
          <a:p>
            <a:r>
              <a:rPr lang="en-US" altLang="zh-CN" sz="3200" dirty="0" smtClean="0">
                <a:solidFill>
                  <a:schemeClr val="tx1"/>
                </a:solidFill>
                <a:latin typeface="微软雅黑" panose="020B0503020204020204" pitchFamily="34" charset="-122"/>
                <a:ea typeface="微软雅黑" panose="020B0503020204020204" pitchFamily="34" charset="-122"/>
                <a:cs typeface="+mn-ea"/>
              </a:rPr>
              <a:t>3.2.2 </a:t>
            </a:r>
            <a:r>
              <a:rPr lang="zh-CN" altLang="en-US" sz="3200" dirty="0" smtClean="0">
                <a:solidFill>
                  <a:schemeClr val="tx1"/>
                </a:solidFill>
                <a:latin typeface="微软雅黑" panose="020B0503020204020204" pitchFamily="34" charset="-122"/>
                <a:ea typeface="微软雅黑" panose="020B0503020204020204" pitchFamily="34" charset="-122"/>
                <a:cs typeface="+mn-ea"/>
              </a:rPr>
              <a:t>数据类型</a:t>
            </a:r>
            <a:endParaRPr lang="zh-CN" altLang="en-US" sz="3200" dirty="0">
              <a:solidFill>
                <a:schemeClr val="tx1"/>
              </a:solidFill>
              <a:latin typeface="微软雅黑" panose="020B0503020204020204" pitchFamily="34" charset="-122"/>
              <a:ea typeface="微软雅黑" panose="020B0503020204020204" pitchFamily="34" charset="-122"/>
              <a:cs typeface="+mn-ea"/>
            </a:endParaRP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内容占位符 4"/>
          <p:cNvSpPr>
            <a:spLocks noGrp="1"/>
          </p:cNvSpPr>
          <p:nvPr>
            <p:ph idx="1"/>
          </p:nvPr>
        </p:nvSpPr>
        <p:spPr>
          <a:xfrm>
            <a:off x="251520" y="1412776"/>
            <a:ext cx="8352928" cy="4392488"/>
          </a:xfrm>
        </p:spPr>
        <p:txBody>
          <a:bodyPr>
            <a:noAutofit/>
          </a:bodyPr>
          <a:lstStyle/>
          <a:p>
            <a:pPr marL="342900" indent="-342900" eaLnBrk="0">
              <a:buFont typeface="Wingdings" pitchFamily="2" charset="2"/>
              <a:buChar char="l"/>
            </a:pPr>
            <a:r>
              <a:rPr lang="en-US" altLang="zh-CN" sz="2400" dirty="0"/>
              <a:t> </a:t>
            </a:r>
            <a:r>
              <a:rPr lang="en-US" altLang="zh-CN" sz="2400" dirty="0" smtClean="0"/>
              <a:t>String</a:t>
            </a:r>
            <a:endParaRPr lang="en-US" altLang="zh-CN" sz="2400" dirty="0"/>
          </a:p>
          <a:p>
            <a:pPr marL="109728" indent="457200" eaLnBrk="0">
              <a:buNone/>
            </a:pPr>
            <a:endParaRPr lang="zh-CN" altLang="en-US" sz="2400" dirty="0"/>
          </a:p>
          <a:p>
            <a:pPr marL="109728" indent="457200" eaLnBrk="0">
              <a:buNone/>
            </a:pPr>
            <a:r>
              <a:rPr lang="en-US" altLang="zh-CN" sz="2400" dirty="0"/>
              <a:t>3.  </a:t>
            </a:r>
            <a:r>
              <a:rPr lang="zh-CN" altLang="en-US" sz="2400" dirty="0"/>
              <a:t>字符串长度</a:t>
            </a:r>
          </a:p>
          <a:p>
            <a:pPr marL="109728" indent="457200" eaLnBrk="0">
              <a:buNone/>
            </a:pPr>
            <a:r>
              <a:rPr lang="zh-CN" altLang="en-US" sz="2400" dirty="0"/>
              <a:t>字符串是由若干字符组成的 </a:t>
            </a:r>
            <a:r>
              <a:rPr lang="en-US" altLang="zh-CN" sz="2400" dirty="0"/>
              <a:t>,  </a:t>
            </a:r>
            <a:r>
              <a:rPr lang="zh-CN" altLang="en-US" sz="2400" dirty="0"/>
              <a:t>这些字符的数量就是字符串的长度 。通过字符串的 </a:t>
            </a:r>
            <a:r>
              <a:rPr lang="en-US" altLang="zh-CN" sz="2400" dirty="0"/>
              <a:t>length </a:t>
            </a:r>
            <a:r>
              <a:rPr lang="zh-CN" altLang="en-US" sz="2400" dirty="0"/>
              <a:t>属性可以获取整个字符串的长度。</a:t>
            </a:r>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pic>
        <p:nvPicPr>
          <p:cNvPr id="921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18365" y="4077072"/>
            <a:ext cx="7907269" cy="11521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74760224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4"/>
          <p:cNvSpPr txBox="1"/>
          <p:nvPr/>
        </p:nvSpPr>
        <p:spPr>
          <a:xfrm>
            <a:off x="395536" y="476672"/>
            <a:ext cx="4775842" cy="662532"/>
          </a:xfrm>
          <a:prstGeom prst="rect">
            <a:avLst/>
          </a:prstGeom>
        </p:spPr>
        <p:txBody>
          <a:bodyPr lIns="121917" tIns="60958" rIns="121917" bIns="60958"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zh-CN" altLang="en-US" b="1" dirty="0">
                <a:latin typeface="微软雅黑" panose="020B0503020204020204" pitchFamily="34" charset="-122"/>
                <a:ea typeface="微软雅黑" panose="020B0503020204020204" pitchFamily="34" charset="-122"/>
                <a:cs typeface="+mn-ea"/>
                <a:sym typeface="+mn-lt"/>
              </a:rPr>
              <a:t>学习</a:t>
            </a:r>
            <a:r>
              <a:rPr lang="zh-CN" altLang="en-US" b="1" dirty="0" smtClean="0">
                <a:latin typeface="微软雅黑" panose="020B0503020204020204" pitchFamily="34" charset="-122"/>
                <a:ea typeface="微软雅黑" panose="020B0503020204020204" pitchFamily="34" charset="-122"/>
                <a:cs typeface="+mn-ea"/>
                <a:sym typeface="+mn-lt"/>
              </a:rPr>
              <a:t>目标</a:t>
            </a:r>
            <a:endParaRPr lang="en-GB" altLang="zh-CN" dirty="0">
              <a:latin typeface="微软雅黑" panose="020B0503020204020204" pitchFamily="34" charset="-122"/>
              <a:ea typeface="微软雅黑" panose="020B0503020204020204" pitchFamily="34" charset="-122"/>
              <a:cs typeface="+mn-ea"/>
              <a:sym typeface="+mn-lt"/>
            </a:endParaRPr>
          </a:p>
        </p:txBody>
      </p:sp>
      <p:sp>
        <p:nvSpPr>
          <p:cNvPr id="3" name="AutoShape 2" descr="https://img1.maka.im/user/4284850/17f67e376b1976d6a78fd2c38443f79b.jpeg"/>
          <p:cNvSpPr>
            <a:spLocks noChangeAspect="1" noChangeArrowheads="1"/>
          </p:cNvSpPr>
          <p:nvPr/>
        </p:nvSpPr>
        <p:spPr bwMode="auto">
          <a:xfrm>
            <a:off x="155575" y="-1257300"/>
            <a:ext cx="3495675" cy="2619375"/>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graphicFrame>
        <p:nvGraphicFramePr>
          <p:cNvPr id="4" name="图示 3"/>
          <p:cNvGraphicFramePr/>
          <p:nvPr>
            <p:extLst>
              <p:ext uri="{D42A27DB-BD31-4B8C-83A1-F6EECF244321}">
                <p14:modId xmlns:p14="http://schemas.microsoft.com/office/powerpoint/2010/main" val="2222079338"/>
              </p:ext>
            </p:extLst>
          </p:nvPr>
        </p:nvGraphicFramePr>
        <p:xfrm>
          <a:off x="1043608" y="1139204"/>
          <a:ext cx="7224464" cy="524212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矩形 4"/>
          <p:cNvSpPr/>
          <p:nvPr/>
        </p:nvSpPr>
        <p:spPr>
          <a:xfrm>
            <a:off x="1475656" y="1916832"/>
            <a:ext cx="622286" cy="923330"/>
          </a:xfrm>
          <a:prstGeom prst="rect">
            <a:avLst/>
          </a:prstGeom>
          <a:noFill/>
        </p:spPr>
        <p:txBody>
          <a:bodyPr wrap="none" lIns="91440" tIns="45720" rIns="91440" bIns="45720">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r>
              <a:rPr lang="en-US" altLang="zh-CN" sz="5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outerShdw blurRad="38100" dist="38100" dir="2700000" algn="tl">
                    <a:srgbClr val="000000">
                      <a:alpha val="43137"/>
                    </a:srgbClr>
                  </a:outerShdw>
                </a:effectLst>
              </a:rPr>
              <a:t>1</a:t>
            </a:r>
            <a:endParaRPr lang="zh-CN" altLang="en-US" sz="5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outerShdw blurRad="38100" dist="38100" dir="2700000" algn="tl">
                  <a:srgbClr val="000000">
                    <a:alpha val="43137"/>
                  </a:srgbClr>
                </a:outerShdw>
              </a:effectLst>
            </a:endParaRPr>
          </a:p>
        </p:txBody>
      </p:sp>
      <p:sp>
        <p:nvSpPr>
          <p:cNvPr id="6" name="矩形 5"/>
          <p:cNvSpPr/>
          <p:nvPr/>
        </p:nvSpPr>
        <p:spPr>
          <a:xfrm>
            <a:off x="1801941" y="3369766"/>
            <a:ext cx="622286" cy="923330"/>
          </a:xfrm>
          <a:prstGeom prst="rect">
            <a:avLst/>
          </a:prstGeom>
          <a:noFill/>
        </p:spPr>
        <p:txBody>
          <a:bodyPr wrap="none" lIns="91440" tIns="45720" rIns="91440" bIns="45720">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r>
              <a:rPr lang="en-US" altLang="zh-CN" sz="5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outerShdw blurRad="38100" dist="38100" dir="2700000" algn="tl">
                    <a:srgbClr val="000000">
                      <a:alpha val="43137"/>
                    </a:srgbClr>
                  </a:outerShdw>
                </a:effectLst>
              </a:rPr>
              <a:t>2</a:t>
            </a:r>
            <a:endParaRPr lang="zh-CN" altLang="en-US" sz="5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outerShdw blurRad="38100" dist="38100" dir="2700000" algn="tl">
                  <a:srgbClr val="000000">
                    <a:alpha val="43137"/>
                  </a:srgbClr>
                </a:outerShdw>
              </a:effectLst>
            </a:endParaRPr>
          </a:p>
        </p:txBody>
      </p:sp>
      <p:sp>
        <p:nvSpPr>
          <p:cNvPr id="7" name="矩形 6"/>
          <p:cNvSpPr/>
          <p:nvPr/>
        </p:nvSpPr>
        <p:spPr>
          <a:xfrm>
            <a:off x="1461483" y="4869160"/>
            <a:ext cx="622286" cy="923330"/>
          </a:xfrm>
          <a:prstGeom prst="rect">
            <a:avLst/>
          </a:prstGeom>
          <a:noFill/>
        </p:spPr>
        <p:txBody>
          <a:bodyPr wrap="none" lIns="91440" tIns="45720" rIns="91440" bIns="45720">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r>
              <a:rPr lang="en-US" altLang="zh-CN" sz="5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outerShdw blurRad="38100" dist="38100" dir="2700000" algn="tl">
                    <a:srgbClr val="000000">
                      <a:alpha val="43137"/>
                    </a:srgbClr>
                  </a:outerShdw>
                </a:effectLst>
              </a:rPr>
              <a:t>3</a:t>
            </a:r>
            <a:endParaRPr lang="zh-CN" altLang="en-US" sz="5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821418644"/>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normAutofit/>
          </a:bodyPr>
          <a:lstStyle/>
          <a:p>
            <a:r>
              <a:rPr lang="en-US" altLang="zh-CN" sz="3200" dirty="0" smtClean="0">
                <a:solidFill>
                  <a:schemeClr val="tx1"/>
                </a:solidFill>
                <a:latin typeface="微软雅黑" panose="020B0503020204020204" pitchFamily="34" charset="-122"/>
                <a:ea typeface="微软雅黑" panose="020B0503020204020204" pitchFamily="34" charset="-122"/>
                <a:cs typeface="+mn-ea"/>
              </a:rPr>
              <a:t>3.2.2 </a:t>
            </a:r>
            <a:r>
              <a:rPr lang="zh-CN" altLang="en-US" sz="3200" dirty="0" smtClean="0">
                <a:solidFill>
                  <a:schemeClr val="tx1"/>
                </a:solidFill>
                <a:latin typeface="微软雅黑" panose="020B0503020204020204" pitchFamily="34" charset="-122"/>
                <a:ea typeface="微软雅黑" panose="020B0503020204020204" pitchFamily="34" charset="-122"/>
                <a:cs typeface="+mn-ea"/>
              </a:rPr>
              <a:t>数据类型</a:t>
            </a:r>
            <a:endParaRPr lang="zh-CN" altLang="en-US" sz="3200" dirty="0">
              <a:solidFill>
                <a:schemeClr val="tx1"/>
              </a:solidFill>
              <a:latin typeface="微软雅黑" panose="020B0503020204020204" pitchFamily="34" charset="-122"/>
              <a:ea typeface="微软雅黑" panose="020B0503020204020204" pitchFamily="34" charset="-122"/>
              <a:cs typeface="+mn-ea"/>
            </a:endParaRP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内容占位符 4"/>
          <p:cNvSpPr>
            <a:spLocks noGrp="1"/>
          </p:cNvSpPr>
          <p:nvPr>
            <p:ph idx="1"/>
          </p:nvPr>
        </p:nvSpPr>
        <p:spPr>
          <a:xfrm>
            <a:off x="251520" y="1412776"/>
            <a:ext cx="8352928" cy="4392488"/>
          </a:xfrm>
        </p:spPr>
        <p:txBody>
          <a:bodyPr>
            <a:noAutofit/>
          </a:bodyPr>
          <a:lstStyle/>
          <a:p>
            <a:pPr marL="342900" indent="-342900" eaLnBrk="0">
              <a:buFont typeface="Wingdings" pitchFamily="2" charset="2"/>
              <a:buChar char="l"/>
            </a:pPr>
            <a:r>
              <a:rPr lang="en-US" altLang="zh-CN" sz="2400" dirty="0"/>
              <a:t> </a:t>
            </a:r>
            <a:r>
              <a:rPr lang="en-US" altLang="zh-CN" sz="2400" dirty="0" smtClean="0"/>
              <a:t>String</a:t>
            </a:r>
            <a:endParaRPr lang="en-US" altLang="zh-CN" sz="2400" dirty="0"/>
          </a:p>
          <a:p>
            <a:pPr marL="109728" indent="457200" eaLnBrk="0">
              <a:buNone/>
            </a:pPr>
            <a:endParaRPr lang="zh-CN" altLang="en-US" sz="2400" dirty="0"/>
          </a:p>
          <a:p>
            <a:pPr marL="109728" indent="457200" eaLnBrk="0">
              <a:buNone/>
            </a:pPr>
            <a:r>
              <a:rPr lang="en-US" altLang="zh-CN" sz="2400" dirty="0"/>
              <a:t>4.  </a:t>
            </a:r>
            <a:r>
              <a:rPr lang="zh-CN" altLang="en-US" sz="2400" dirty="0"/>
              <a:t>字符串拼接</a:t>
            </a:r>
          </a:p>
          <a:p>
            <a:pPr marL="109728" indent="457200" eaLnBrk="0">
              <a:buNone/>
            </a:pPr>
            <a:r>
              <a:rPr lang="zh-CN" altLang="en-US" sz="2400" dirty="0"/>
              <a:t>多个字符串之间可以使用 </a:t>
            </a:r>
            <a:r>
              <a:rPr lang="en-US" altLang="zh-CN" sz="2400" dirty="0"/>
              <a:t>+ </a:t>
            </a:r>
            <a:r>
              <a:rPr lang="zh-CN" altLang="en-US" sz="2400" dirty="0"/>
              <a:t>进行拼接 </a:t>
            </a:r>
            <a:r>
              <a:rPr lang="en-US" altLang="zh-CN" sz="2400" dirty="0"/>
              <a:t>, </a:t>
            </a:r>
            <a:r>
              <a:rPr lang="zh-CN" altLang="en-US" sz="2400" dirty="0"/>
              <a:t>其拼接方式为 字符串 </a:t>
            </a:r>
            <a:r>
              <a:rPr lang="en-US" altLang="zh-CN" sz="2400" dirty="0"/>
              <a:t>+ </a:t>
            </a:r>
            <a:r>
              <a:rPr lang="zh-CN" altLang="en-US" sz="2400" dirty="0"/>
              <a:t>任何类型 </a:t>
            </a:r>
            <a:r>
              <a:rPr lang="en-US" altLang="zh-CN" sz="2400" dirty="0"/>
              <a:t>= </a:t>
            </a:r>
            <a:r>
              <a:rPr lang="zh-CN" altLang="en-US" sz="2400" dirty="0"/>
              <a:t>拼接</a:t>
            </a:r>
            <a:r>
              <a:rPr lang="zh-CN" altLang="en-US" sz="2400" dirty="0" smtClean="0"/>
              <a:t>之后的</a:t>
            </a:r>
            <a:r>
              <a:rPr lang="zh-CN" altLang="en-US" sz="2400" dirty="0"/>
              <a:t>新</a:t>
            </a:r>
            <a:r>
              <a:rPr lang="zh-CN" altLang="en-US" sz="2400" dirty="0" smtClean="0"/>
              <a:t>字符串。</a:t>
            </a:r>
            <a:endParaRPr lang="zh-CN" altLang="en-US" sz="2400" dirty="0"/>
          </a:p>
          <a:p>
            <a:pPr marL="109728" indent="457200" eaLnBrk="0">
              <a:buNone/>
            </a:pPr>
            <a:r>
              <a:rPr lang="zh-CN" altLang="en-US" sz="2400" dirty="0"/>
              <a:t>拼接前会把与字符串相加的任何类型转成字符串 </a:t>
            </a:r>
            <a:r>
              <a:rPr lang="en-US" altLang="zh-CN" sz="2400" dirty="0"/>
              <a:t>, </a:t>
            </a:r>
            <a:r>
              <a:rPr lang="zh-CN" altLang="en-US" sz="2400" dirty="0"/>
              <a:t>再拼接成一个新的</a:t>
            </a:r>
            <a:r>
              <a:rPr lang="zh-CN" altLang="en-US" sz="2400" dirty="0" smtClean="0"/>
              <a:t>字符串。</a:t>
            </a:r>
            <a:endParaRPr lang="zh-CN" altLang="en-US" sz="2400" dirty="0"/>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pic>
        <p:nvPicPr>
          <p:cNvPr id="1024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03648" y="4286250"/>
            <a:ext cx="6840760" cy="24544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574476047"/>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normAutofit/>
          </a:bodyPr>
          <a:lstStyle/>
          <a:p>
            <a:r>
              <a:rPr lang="en-US" altLang="zh-CN" sz="3200" dirty="0" smtClean="0">
                <a:solidFill>
                  <a:schemeClr val="tx1"/>
                </a:solidFill>
                <a:latin typeface="微软雅黑" panose="020B0503020204020204" pitchFamily="34" charset="-122"/>
                <a:ea typeface="微软雅黑" panose="020B0503020204020204" pitchFamily="34" charset="-122"/>
                <a:cs typeface="+mn-ea"/>
              </a:rPr>
              <a:t>3.2.2 </a:t>
            </a:r>
            <a:r>
              <a:rPr lang="zh-CN" altLang="en-US" sz="3200" dirty="0" smtClean="0">
                <a:solidFill>
                  <a:schemeClr val="tx1"/>
                </a:solidFill>
                <a:latin typeface="微软雅黑" panose="020B0503020204020204" pitchFamily="34" charset="-122"/>
                <a:ea typeface="微软雅黑" panose="020B0503020204020204" pitchFamily="34" charset="-122"/>
                <a:cs typeface="+mn-ea"/>
              </a:rPr>
              <a:t>数据类型</a:t>
            </a:r>
            <a:endParaRPr lang="zh-CN" altLang="en-US" sz="3200" dirty="0">
              <a:solidFill>
                <a:schemeClr val="tx1"/>
              </a:solidFill>
              <a:latin typeface="微软雅黑" panose="020B0503020204020204" pitchFamily="34" charset="-122"/>
              <a:ea typeface="微软雅黑" panose="020B0503020204020204" pitchFamily="34" charset="-122"/>
              <a:cs typeface="+mn-ea"/>
            </a:endParaRP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内容占位符 4"/>
          <p:cNvSpPr>
            <a:spLocks noGrp="1"/>
          </p:cNvSpPr>
          <p:nvPr>
            <p:ph idx="1"/>
          </p:nvPr>
        </p:nvSpPr>
        <p:spPr>
          <a:xfrm>
            <a:off x="251520" y="1412776"/>
            <a:ext cx="8352928" cy="2160240"/>
          </a:xfrm>
        </p:spPr>
        <p:txBody>
          <a:bodyPr>
            <a:noAutofit/>
          </a:bodyPr>
          <a:lstStyle/>
          <a:p>
            <a:pPr marL="342900" indent="-342900" eaLnBrk="0">
              <a:buFont typeface="Wingdings" pitchFamily="2" charset="2"/>
              <a:buChar char="l"/>
            </a:pPr>
            <a:r>
              <a:rPr lang="en-US" altLang="zh-CN" sz="2400" dirty="0"/>
              <a:t> </a:t>
            </a:r>
            <a:r>
              <a:rPr lang="en-US" altLang="zh-CN" sz="2400" dirty="0" smtClean="0"/>
              <a:t>Boolean</a:t>
            </a:r>
            <a:endParaRPr lang="en-US" altLang="zh-CN" sz="2400" dirty="0"/>
          </a:p>
          <a:p>
            <a:pPr marL="109728" indent="457200" eaLnBrk="0">
              <a:buNone/>
            </a:pPr>
            <a:endParaRPr lang="zh-CN" altLang="en-US" sz="2400" dirty="0"/>
          </a:p>
          <a:p>
            <a:pPr marL="109728" indent="457200" eaLnBrk="0">
              <a:buNone/>
            </a:pPr>
            <a:r>
              <a:rPr lang="zh-CN" altLang="en-US" sz="2400" dirty="0"/>
              <a:t>布尔类型只有两个字</a:t>
            </a:r>
            <a:r>
              <a:rPr lang="en-US" altLang="zh-CN" sz="2400" dirty="0"/>
              <a:t>, true </a:t>
            </a:r>
            <a:r>
              <a:rPr lang="zh-CN" altLang="en-US" sz="2400" dirty="0"/>
              <a:t>和 </a:t>
            </a:r>
            <a:r>
              <a:rPr lang="en-US" altLang="zh-CN" sz="2400" dirty="0"/>
              <a:t>false , </a:t>
            </a:r>
            <a:r>
              <a:rPr lang="zh-CN" altLang="en-US" sz="2400" dirty="0"/>
              <a:t>分别表示对和错</a:t>
            </a:r>
            <a:r>
              <a:rPr lang="en-US" altLang="zh-CN" sz="2400" dirty="0"/>
              <a:t>, </a:t>
            </a:r>
            <a:r>
              <a:rPr lang="zh-CN" altLang="en-US" sz="2400" dirty="0"/>
              <a:t>一般在参与运算时 </a:t>
            </a:r>
            <a:r>
              <a:rPr lang="en-US" altLang="zh-CN" sz="2400" dirty="0"/>
              <a:t>true </a:t>
            </a:r>
            <a:r>
              <a:rPr lang="zh-CN" altLang="en-US" sz="2400" dirty="0"/>
              <a:t>会自动 转化为数字 </a:t>
            </a:r>
            <a:r>
              <a:rPr lang="en-US" altLang="zh-CN" sz="2400" dirty="0"/>
              <a:t>1 , false </a:t>
            </a:r>
            <a:r>
              <a:rPr lang="zh-CN" altLang="en-US" sz="2400" dirty="0"/>
              <a:t>会自动转化为数字 </a:t>
            </a:r>
            <a:r>
              <a:rPr lang="en-US" altLang="zh-CN" sz="2400" dirty="0" smtClean="0"/>
              <a:t>0</a:t>
            </a:r>
            <a:r>
              <a:rPr lang="zh-CN" altLang="en-US" sz="2400" dirty="0" smtClean="0"/>
              <a:t>。</a:t>
            </a:r>
            <a:endParaRPr lang="zh-CN" altLang="en-US" sz="2400" dirty="0"/>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7" name="内容占位符 4"/>
          <p:cNvSpPr txBox="1">
            <a:spLocks/>
          </p:cNvSpPr>
          <p:nvPr/>
        </p:nvSpPr>
        <p:spPr>
          <a:xfrm>
            <a:off x="251520" y="4149080"/>
            <a:ext cx="8208912" cy="2160240"/>
          </a:xfrm>
          <a:prstGeom prst="rect">
            <a:avLst/>
          </a:prstGeom>
        </p:spPr>
        <p:txBody>
          <a:bodyPr vert="horz">
            <a:noAutofit/>
          </a:bodyPr>
          <a:lstStyle>
            <a:lvl1pPr marL="365760" indent="-256032" algn="l" rtl="0" eaLnBrk="1" latinLnBrk="0" hangingPunct="1">
              <a:spcBef>
                <a:spcPts val="400"/>
              </a:spcBef>
              <a:spcAft>
                <a:spcPts val="0"/>
              </a:spcAft>
              <a:buClr>
                <a:schemeClr val="accent1"/>
              </a:buClr>
              <a:buSzPct val="68000"/>
              <a:buFont typeface="Wingdings 3"/>
              <a:buChar char=""/>
              <a:defRPr kumimoji="0" sz="2700" kern="1200">
                <a:solidFill>
                  <a:schemeClr val="tx1"/>
                </a:solidFill>
                <a:latin typeface="+mn-lt"/>
                <a:ea typeface="+mn-ea"/>
                <a:cs typeface="+mn-cs"/>
              </a:defRPr>
            </a:lvl1pPr>
            <a:lvl2pPr marL="621792" indent="-228600" algn="l" rtl="0" eaLnBrk="1" latinLnBrk="0" hangingPunct="1">
              <a:spcBef>
                <a:spcPts val="324"/>
              </a:spcBef>
              <a:buClr>
                <a:schemeClr val="accent1"/>
              </a:buClr>
              <a:buFont typeface="Verdana"/>
              <a:buChar char="◦"/>
              <a:defRPr kumimoji="0" sz="2300" kern="1200">
                <a:solidFill>
                  <a:schemeClr val="tx1"/>
                </a:solidFill>
                <a:latin typeface="+mn-lt"/>
                <a:ea typeface="+mn-ea"/>
                <a:cs typeface="+mn-cs"/>
              </a:defRPr>
            </a:lvl2pPr>
            <a:lvl3pPr marL="859536" indent="-228600" algn="l" rtl="0" eaLnBrk="1" latinLnBrk="0" hangingPunct="1">
              <a:spcBef>
                <a:spcPts val="350"/>
              </a:spcBef>
              <a:buClr>
                <a:schemeClr val="accent2"/>
              </a:buClr>
              <a:buSzPct val="100000"/>
              <a:buFont typeface="Wingdings 2"/>
              <a:buChar char=""/>
              <a:defRPr kumimoji="0" sz="2100" kern="1200">
                <a:solidFill>
                  <a:schemeClr val="tx1"/>
                </a:solidFill>
                <a:latin typeface="+mn-lt"/>
                <a:ea typeface="+mn-ea"/>
                <a:cs typeface="+mn-cs"/>
              </a:defRPr>
            </a:lvl3pPr>
            <a:lvl4pPr marL="1143000" indent="-228600" algn="l" rtl="0" eaLnBrk="1" latinLnBrk="0" hangingPunct="1">
              <a:spcBef>
                <a:spcPts val="350"/>
              </a:spcBef>
              <a:buClr>
                <a:schemeClr val="accent2"/>
              </a:buClr>
              <a:buFont typeface="Wingdings 2"/>
              <a:buChar char=""/>
              <a:defRPr kumimoji="0" sz="1900" kern="1200">
                <a:solidFill>
                  <a:schemeClr val="tx1"/>
                </a:solidFill>
                <a:latin typeface="+mn-lt"/>
                <a:ea typeface="+mn-ea"/>
                <a:cs typeface="+mn-cs"/>
              </a:defRPr>
            </a:lvl4pPr>
            <a:lvl5pPr marL="1371600" indent="-228600" algn="l" rtl="0" eaLnBrk="1" latinLnBrk="0" hangingPunct="1">
              <a:spcBef>
                <a:spcPts val="350"/>
              </a:spcBef>
              <a:buClr>
                <a:schemeClr val="accent2"/>
              </a:buClr>
              <a:buFont typeface="Wingdings 2"/>
              <a:buChar char=""/>
              <a:defRPr kumimoji="0" sz="18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a:lstStyle>
          <a:p>
            <a:pPr marL="342900" indent="-342900" eaLnBrk="0">
              <a:buFont typeface="Wingdings" pitchFamily="2" charset="2"/>
              <a:buChar char="l"/>
            </a:pPr>
            <a:r>
              <a:rPr lang="en-US" altLang="zh-CN" sz="2400" dirty="0"/>
              <a:t> </a:t>
            </a:r>
            <a:r>
              <a:rPr lang="en-US" altLang="zh-CN" sz="2400" dirty="0" smtClean="0"/>
              <a:t>Undefined</a:t>
            </a:r>
          </a:p>
          <a:p>
            <a:pPr marL="109728" indent="457200" eaLnBrk="0">
              <a:buFont typeface="Wingdings 3"/>
              <a:buNone/>
            </a:pPr>
            <a:endParaRPr lang="zh-CN" altLang="en-US" sz="2400" dirty="0" smtClean="0"/>
          </a:p>
          <a:p>
            <a:pPr marL="109728" indent="457200" eaLnBrk="0">
              <a:buNone/>
            </a:pPr>
            <a:r>
              <a:rPr lang="zh-CN" altLang="en-US" sz="2400" dirty="0"/>
              <a:t>当声明一个变量但未为其赋值</a:t>
            </a:r>
            <a:r>
              <a:rPr lang="en-US" altLang="zh-CN" sz="2400" dirty="0"/>
              <a:t>, </a:t>
            </a:r>
            <a:r>
              <a:rPr lang="zh-CN" altLang="en-US" sz="2400" dirty="0"/>
              <a:t>则它的值默认就是 </a:t>
            </a:r>
            <a:r>
              <a:rPr lang="en-US" altLang="zh-CN" sz="2400" dirty="0"/>
              <a:t>undefined</a:t>
            </a:r>
            <a:r>
              <a:rPr lang="zh-CN" altLang="en-US" sz="2400" dirty="0"/>
              <a:t>。</a:t>
            </a:r>
          </a:p>
        </p:txBody>
      </p:sp>
    </p:spTree>
    <p:extLst>
      <p:ext uri="{BB962C8B-B14F-4D97-AF65-F5344CB8AC3E}">
        <p14:creationId xmlns:p14="http://schemas.microsoft.com/office/powerpoint/2010/main" val="2583080714"/>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normAutofit/>
          </a:bodyPr>
          <a:lstStyle/>
          <a:p>
            <a:r>
              <a:rPr lang="en-US" altLang="zh-CN" sz="3200" dirty="0" smtClean="0">
                <a:solidFill>
                  <a:schemeClr val="tx1"/>
                </a:solidFill>
                <a:latin typeface="微软雅黑" panose="020B0503020204020204" pitchFamily="34" charset="-122"/>
                <a:ea typeface="微软雅黑" panose="020B0503020204020204" pitchFamily="34" charset="-122"/>
                <a:cs typeface="+mn-ea"/>
              </a:rPr>
              <a:t>3.2.2 </a:t>
            </a:r>
            <a:r>
              <a:rPr lang="zh-CN" altLang="en-US" sz="3200" dirty="0" smtClean="0">
                <a:solidFill>
                  <a:schemeClr val="tx1"/>
                </a:solidFill>
                <a:latin typeface="微软雅黑" panose="020B0503020204020204" pitchFamily="34" charset="-122"/>
                <a:ea typeface="微软雅黑" panose="020B0503020204020204" pitchFamily="34" charset="-122"/>
                <a:cs typeface="+mn-ea"/>
              </a:rPr>
              <a:t>数据类型</a:t>
            </a:r>
            <a:endParaRPr lang="zh-CN" altLang="en-US" sz="3200" dirty="0">
              <a:solidFill>
                <a:schemeClr val="tx1"/>
              </a:solidFill>
              <a:latin typeface="微软雅黑" panose="020B0503020204020204" pitchFamily="34" charset="-122"/>
              <a:ea typeface="微软雅黑" panose="020B0503020204020204" pitchFamily="34" charset="-122"/>
              <a:cs typeface="+mn-ea"/>
            </a:endParaRP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内容占位符 4"/>
          <p:cNvSpPr>
            <a:spLocks noGrp="1"/>
          </p:cNvSpPr>
          <p:nvPr>
            <p:ph idx="1"/>
          </p:nvPr>
        </p:nvSpPr>
        <p:spPr>
          <a:xfrm>
            <a:off x="251520" y="1412776"/>
            <a:ext cx="8352928" cy="2160240"/>
          </a:xfrm>
        </p:spPr>
        <p:txBody>
          <a:bodyPr>
            <a:noAutofit/>
          </a:bodyPr>
          <a:lstStyle/>
          <a:p>
            <a:pPr marL="342900" indent="-342900" eaLnBrk="0">
              <a:buFont typeface="Wingdings" pitchFamily="2" charset="2"/>
              <a:buChar char="l"/>
            </a:pPr>
            <a:r>
              <a:rPr lang="en-US" altLang="zh-CN" sz="2400" dirty="0"/>
              <a:t> </a:t>
            </a:r>
            <a:r>
              <a:rPr lang="en-US" altLang="zh-CN" sz="2400" dirty="0" smtClean="0"/>
              <a:t>Null</a:t>
            </a:r>
            <a:endParaRPr lang="en-US" altLang="zh-CN" sz="2400" dirty="0"/>
          </a:p>
          <a:p>
            <a:pPr marL="109728" indent="457200" eaLnBrk="0">
              <a:buNone/>
            </a:pPr>
            <a:endParaRPr lang="zh-CN" altLang="en-US" sz="2400" dirty="0"/>
          </a:p>
          <a:p>
            <a:pPr marL="109728" indent="457200" eaLnBrk="0">
              <a:buNone/>
            </a:pPr>
            <a:r>
              <a:rPr lang="zh-CN" altLang="en-US" sz="2400" dirty="0"/>
              <a:t>表示变量里面存储的值为空。</a:t>
            </a:r>
          </a:p>
          <a:p>
            <a:pPr marL="109728" indent="457200" eaLnBrk="0">
              <a:buNone/>
            </a:pPr>
            <a:r>
              <a:rPr lang="zh-CN" altLang="en-US" sz="2400" dirty="0"/>
              <a:t>可以使用 </a:t>
            </a:r>
            <a:r>
              <a:rPr lang="en-US" altLang="zh-CN" sz="2400" dirty="0" err="1"/>
              <a:t>typeof</a:t>
            </a:r>
            <a:r>
              <a:rPr lang="en-US" altLang="zh-CN" sz="2400" dirty="0"/>
              <a:t> </a:t>
            </a:r>
            <a:r>
              <a:rPr lang="zh-CN" altLang="en-US" sz="2400" dirty="0"/>
              <a:t>运算符来判断变量的数据类型</a:t>
            </a:r>
            <a:r>
              <a:rPr lang="en-US" altLang="zh-CN" sz="2400" dirty="0"/>
              <a:t>, </a:t>
            </a:r>
            <a:r>
              <a:rPr lang="zh-CN" altLang="en-US" sz="2400" dirty="0"/>
              <a:t>其使用方法如下 </a:t>
            </a:r>
            <a:r>
              <a:rPr lang="zh-CN" altLang="en-US" sz="2400" dirty="0" smtClean="0"/>
              <a:t>：</a:t>
            </a:r>
            <a:endParaRPr lang="en-US" altLang="zh-CN" sz="2400" dirty="0" smtClean="0"/>
          </a:p>
          <a:p>
            <a:pPr marL="109728" indent="457200" eaLnBrk="0">
              <a:buNone/>
            </a:pPr>
            <a:endParaRPr lang="en-US" altLang="zh-CN" sz="2400" dirty="0"/>
          </a:p>
          <a:p>
            <a:pPr marL="109728" indent="457200" eaLnBrk="0">
              <a:buNone/>
            </a:pPr>
            <a:endParaRPr lang="en-US" altLang="zh-CN" sz="2400" dirty="0" smtClean="0"/>
          </a:p>
          <a:p>
            <a:pPr marL="109728" indent="457200" eaLnBrk="0">
              <a:buNone/>
            </a:pPr>
            <a:r>
              <a:rPr lang="zh-CN" altLang="zh-CN" sz="2400" dirty="0"/>
              <a:t>其打印结果如</a:t>
            </a:r>
            <a:r>
              <a:rPr lang="zh-CN" altLang="zh-CN" sz="2400" dirty="0" smtClean="0"/>
              <a:t>图所示</a:t>
            </a:r>
            <a:r>
              <a:rPr lang="zh-CN" altLang="en-US" sz="2400" dirty="0" smtClean="0"/>
              <a:t>：</a:t>
            </a:r>
            <a:endParaRPr lang="en-US" altLang="zh-CN" sz="2400" dirty="0"/>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pic>
        <p:nvPicPr>
          <p:cNvPr id="1126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23727" y="3429000"/>
            <a:ext cx="3827539" cy="7920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 name="IM 172"/>
          <p:cNvPicPr/>
          <p:nvPr/>
        </p:nvPicPr>
        <p:blipFill>
          <a:blip r:embed="rId3"/>
          <a:stretch>
            <a:fillRect/>
          </a:stretch>
        </p:blipFill>
        <p:spPr>
          <a:xfrm>
            <a:off x="2145059" y="4869160"/>
            <a:ext cx="3806207" cy="1368152"/>
          </a:xfrm>
          <a:prstGeom prst="rect">
            <a:avLst/>
          </a:prstGeom>
        </p:spPr>
      </p:pic>
    </p:spTree>
    <p:extLst>
      <p:ext uri="{BB962C8B-B14F-4D97-AF65-F5344CB8AC3E}">
        <p14:creationId xmlns:p14="http://schemas.microsoft.com/office/powerpoint/2010/main" val="1495284498"/>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normAutofit/>
          </a:bodyPr>
          <a:lstStyle/>
          <a:p>
            <a:r>
              <a:rPr lang="en-US" altLang="zh-CN" sz="3200" dirty="0" smtClean="0">
                <a:solidFill>
                  <a:schemeClr val="tx1"/>
                </a:solidFill>
                <a:latin typeface="微软雅黑" panose="020B0503020204020204" pitchFamily="34" charset="-122"/>
                <a:ea typeface="微软雅黑" panose="020B0503020204020204" pitchFamily="34" charset="-122"/>
                <a:cs typeface="+mn-ea"/>
              </a:rPr>
              <a:t>3.2.2 </a:t>
            </a:r>
            <a:r>
              <a:rPr lang="zh-CN" altLang="en-US" sz="3200" dirty="0" smtClean="0">
                <a:solidFill>
                  <a:schemeClr val="tx1"/>
                </a:solidFill>
                <a:latin typeface="微软雅黑" panose="020B0503020204020204" pitchFamily="34" charset="-122"/>
                <a:ea typeface="微软雅黑" panose="020B0503020204020204" pitchFamily="34" charset="-122"/>
                <a:cs typeface="+mn-ea"/>
              </a:rPr>
              <a:t>数据类型</a:t>
            </a:r>
            <a:endParaRPr lang="zh-CN" altLang="en-US" sz="3200" dirty="0">
              <a:solidFill>
                <a:schemeClr val="tx1"/>
              </a:solidFill>
              <a:latin typeface="微软雅黑" panose="020B0503020204020204" pitchFamily="34" charset="-122"/>
              <a:ea typeface="微软雅黑" panose="020B0503020204020204" pitchFamily="34" charset="-122"/>
              <a:cs typeface="+mn-ea"/>
            </a:endParaRP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内容占位符 4"/>
          <p:cNvSpPr>
            <a:spLocks noGrp="1"/>
          </p:cNvSpPr>
          <p:nvPr>
            <p:ph idx="1"/>
          </p:nvPr>
        </p:nvSpPr>
        <p:spPr>
          <a:xfrm>
            <a:off x="251520" y="1412776"/>
            <a:ext cx="8640960" cy="2160240"/>
          </a:xfrm>
        </p:spPr>
        <p:txBody>
          <a:bodyPr>
            <a:noAutofit/>
          </a:bodyPr>
          <a:lstStyle/>
          <a:p>
            <a:pPr marL="342900" indent="-342900" eaLnBrk="0">
              <a:buFont typeface="Wingdings" pitchFamily="2" charset="2"/>
              <a:buChar char="l"/>
            </a:pPr>
            <a:r>
              <a:rPr lang="en-US" altLang="zh-CN" sz="2400" dirty="0"/>
              <a:t> </a:t>
            </a:r>
            <a:r>
              <a:rPr lang="en-US" altLang="zh-CN" sz="2400" dirty="0" smtClean="0"/>
              <a:t>Null</a:t>
            </a:r>
            <a:endParaRPr lang="en-US" altLang="zh-CN" sz="2400" dirty="0"/>
          </a:p>
          <a:p>
            <a:pPr marL="109728" indent="457200" eaLnBrk="0">
              <a:buNone/>
            </a:pPr>
            <a:endParaRPr lang="zh-CN" altLang="en-US" sz="2400" dirty="0"/>
          </a:p>
          <a:p>
            <a:pPr marL="109728" indent="457200" eaLnBrk="0">
              <a:buNone/>
            </a:pPr>
            <a:r>
              <a:rPr lang="en-US" altLang="zh-CN" sz="2400" dirty="0"/>
              <a:t>1. </a:t>
            </a:r>
            <a:r>
              <a:rPr lang="zh-CN" altLang="en-US" sz="2400" dirty="0"/>
              <a:t>数据类型转换</a:t>
            </a:r>
          </a:p>
          <a:p>
            <a:pPr marL="109728" indent="457200" eaLnBrk="0">
              <a:buNone/>
            </a:pPr>
            <a:r>
              <a:rPr lang="zh-CN" altLang="en-US" sz="2400" dirty="0"/>
              <a:t>使用表单、</a:t>
            </a:r>
            <a:r>
              <a:rPr lang="en-US" altLang="zh-CN" sz="2400" dirty="0"/>
              <a:t>prompt </a:t>
            </a:r>
            <a:r>
              <a:rPr lang="zh-CN" altLang="en-US" sz="2400" dirty="0"/>
              <a:t>获取过来的数据默认是字符串类型的</a:t>
            </a:r>
            <a:r>
              <a:rPr lang="en-US" altLang="zh-CN" sz="2400" dirty="0"/>
              <a:t>, </a:t>
            </a:r>
            <a:r>
              <a:rPr lang="zh-CN" altLang="en-US" sz="2400" dirty="0"/>
              <a:t>此时就不能直接简单的进行 加法运算</a:t>
            </a:r>
            <a:r>
              <a:rPr lang="en-US" altLang="zh-CN" sz="2400" dirty="0"/>
              <a:t>, </a:t>
            </a:r>
            <a:r>
              <a:rPr lang="zh-CN" altLang="en-US" sz="2400" dirty="0"/>
              <a:t>而需要转换变量的数据类型。通俗来说</a:t>
            </a:r>
            <a:r>
              <a:rPr lang="en-US" altLang="zh-CN" sz="2400" dirty="0"/>
              <a:t>, </a:t>
            </a:r>
            <a:r>
              <a:rPr lang="zh-CN" altLang="en-US" sz="2400" dirty="0"/>
              <a:t>就是把一种数据类型的变量转换成另 外一种数据类型。</a:t>
            </a:r>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pic>
        <p:nvPicPr>
          <p:cNvPr id="1229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0939" y="4437112"/>
            <a:ext cx="8382121" cy="19442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770014111"/>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normAutofit/>
          </a:bodyPr>
          <a:lstStyle/>
          <a:p>
            <a:r>
              <a:rPr lang="en-US" altLang="zh-CN" sz="3200" dirty="0" smtClean="0">
                <a:solidFill>
                  <a:schemeClr val="tx1"/>
                </a:solidFill>
                <a:latin typeface="微软雅黑" panose="020B0503020204020204" pitchFamily="34" charset="-122"/>
                <a:ea typeface="微软雅黑" panose="020B0503020204020204" pitchFamily="34" charset="-122"/>
                <a:cs typeface="+mn-ea"/>
              </a:rPr>
              <a:t>3.2.2 </a:t>
            </a:r>
            <a:r>
              <a:rPr lang="zh-CN" altLang="en-US" sz="3200" dirty="0" smtClean="0">
                <a:solidFill>
                  <a:schemeClr val="tx1"/>
                </a:solidFill>
                <a:latin typeface="微软雅黑" panose="020B0503020204020204" pitchFamily="34" charset="-122"/>
                <a:ea typeface="微软雅黑" panose="020B0503020204020204" pitchFamily="34" charset="-122"/>
                <a:cs typeface="+mn-ea"/>
              </a:rPr>
              <a:t>数据类型</a:t>
            </a:r>
            <a:endParaRPr lang="zh-CN" altLang="en-US" sz="3200" dirty="0">
              <a:solidFill>
                <a:schemeClr val="tx1"/>
              </a:solidFill>
              <a:latin typeface="微软雅黑" panose="020B0503020204020204" pitchFamily="34" charset="-122"/>
              <a:ea typeface="微软雅黑" panose="020B0503020204020204" pitchFamily="34" charset="-122"/>
              <a:cs typeface="+mn-ea"/>
            </a:endParaRP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内容占位符 4"/>
          <p:cNvSpPr>
            <a:spLocks noGrp="1"/>
          </p:cNvSpPr>
          <p:nvPr>
            <p:ph idx="1"/>
          </p:nvPr>
        </p:nvSpPr>
        <p:spPr>
          <a:xfrm>
            <a:off x="251520" y="1412776"/>
            <a:ext cx="8352928" cy="2160240"/>
          </a:xfrm>
        </p:spPr>
        <p:txBody>
          <a:bodyPr>
            <a:noAutofit/>
          </a:bodyPr>
          <a:lstStyle/>
          <a:p>
            <a:pPr marL="342900" indent="-342900" eaLnBrk="0">
              <a:buFont typeface="Wingdings" pitchFamily="2" charset="2"/>
              <a:buChar char="l"/>
            </a:pPr>
            <a:r>
              <a:rPr lang="en-US" altLang="zh-CN" sz="2400" dirty="0"/>
              <a:t> </a:t>
            </a:r>
            <a:r>
              <a:rPr lang="en-US" altLang="zh-CN" sz="2400" dirty="0" smtClean="0"/>
              <a:t>Null</a:t>
            </a:r>
            <a:endParaRPr lang="en-US" altLang="zh-CN" sz="2400" dirty="0"/>
          </a:p>
          <a:p>
            <a:pPr marL="109728" indent="457200" eaLnBrk="0">
              <a:buNone/>
            </a:pPr>
            <a:endParaRPr lang="zh-CN" altLang="en-US" sz="2400" dirty="0"/>
          </a:p>
          <a:p>
            <a:pPr marL="109728" indent="457200" eaLnBrk="0">
              <a:buNone/>
            </a:pPr>
            <a:r>
              <a:rPr lang="en-US" altLang="zh-CN" sz="2400" dirty="0"/>
              <a:t>(2)  </a:t>
            </a:r>
            <a:r>
              <a:rPr lang="zh-CN" altLang="en-US" sz="2400" dirty="0"/>
              <a:t>转换为数字型  </a:t>
            </a:r>
            <a:r>
              <a:rPr lang="en-US" altLang="zh-CN" sz="2400" dirty="0"/>
              <a:t>( </a:t>
            </a:r>
            <a:r>
              <a:rPr lang="zh-CN" altLang="en-US" sz="2400" dirty="0"/>
              <a:t>重点</a:t>
            </a:r>
            <a:r>
              <a:rPr lang="en-US" altLang="zh-CN" sz="2400" dirty="0"/>
              <a:t>)</a:t>
            </a:r>
          </a:p>
          <a:p>
            <a:pPr marL="109728" indent="457200" eaLnBrk="0">
              <a:buNone/>
            </a:pPr>
            <a:r>
              <a:rPr lang="zh-CN" altLang="en-US" sz="2400" dirty="0"/>
              <a:t>注意 </a:t>
            </a:r>
            <a:r>
              <a:rPr lang="en-US" altLang="zh-CN" sz="2400" dirty="0"/>
              <a:t>: </a:t>
            </a:r>
            <a:r>
              <a:rPr lang="en-US" altLang="zh-CN" sz="2400" dirty="0" err="1"/>
              <a:t>parseInt</a:t>
            </a:r>
            <a:r>
              <a:rPr lang="en-US" altLang="zh-CN" sz="2400" dirty="0"/>
              <a:t> </a:t>
            </a:r>
            <a:r>
              <a:rPr lang="zh-CN" altLang="en-US" sz="2400" dirty="0"/>
              <a:t>和 </a:t>
            </a:r>
            <a:r>
              <a:rPr lang="en-US" altLang="zh-CN" sz="2400" dirty="0" err="1"/>
              <a:t>parseFloat</a:t>
            </a:r>
            <a:r>
              <a:rPr lang="en-US" altLang="zh-CN" sz="2400" dirty="0"/>
              <a:t> </a:t>
            </a:r>
            <a:r>
              <a:rPr lang="zh-CN" altLang="en-US" sz="2400" dirty="0"/>
              <a:t>单词的大小写 </a:t>
            </a:r>
            <a:r>
              <a:rPr lang="en-US" altLang="zh-CN" sz="2400" dirty="0"/>
              <a:t>, </a:t>
            </a:r>
            <a:r>
              <a:rPr lang="zh-CN" altLang="en-US" sz="2400" dirty="0"/>
              <a:t>这 </a:t>
            </a:r>
            <a:r>
              <a:rPr lang="en-US" altLang="zh-CN" sz="2400" dirty="0"/>
              <a:t>2 </a:t>
            </a:r>
            <a:r>
              <a:rPr lang="zh-CN" altLang="en-US" sz="2400" dirty="0"/>
              <a:t>个是重点。</a:t>
            </a:r>
          </a:p>
          <a:p>
            <a:pPr marL="109728" indent="457200" eaLnBrk="0">
              <a:buNone/>
            </a:pPr>
            <a:r>
              <a:rPr lang="zh-CN" altLang="en-US" sz="2400" dirty="0"/>
              <a:t>隐式转换是我们在进行算数运算的时候 </a:t>
            </a:r>
            <a:r>
              <a:rPr lang="en-US" altLang="zh-CN" sz="2400" dirty="0"/>
              <a:t>, JS </a:t>
            </a:r>
            <a:r>
              <a:rPr lang="zh-CN" altLang="en-US" sz="2400" dirty="0"/>
              <a:t>自动转换了数据类型。</a:t>
            </a:r>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Tree>
    <p:extLst>
      <p:ext uri="{BB962C8B-B14F-4D97-AF65-F5344CB8AC3E}">
        <p14:creationId xmlns:p14="http://schemas.microsoft.com/office/powerpoint/2010/main" val="979738116"/>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normAutofit/>
          </a:bodyPr>
          <a:lstStyle/>
          <a:p>
            <a:pPr algn="ctr"/>
            <a:r>
              <a:rPr lang="zh-CN" altLang="en-US" sz="3200" dirty="0" smtClean="0">
                <a:solidFill>
                  <a:schemeClr val="tx1"/>
                </a:solidFill>
                <a:latin typeface="微软雅黑" panose="020B0503020204020204" pitchFamily="34" charset="-122"/>
                <a:ea typeface="微软雅黑" panose="020B0503020204020204" pitchFamily="34" charset="-122"/>
                <a:cs typeface="+mn-ea"/>
              </a:rPr>
              <a:t>案例    简单加法器</a:t>
            </a:r>
            <a:endParaRPr lang="zh-CN" altLang="en-US" sz="3200" dirty="0">
              <a:solidFill>
                <a:schemeClr val="tx1"/>
              </a:solidFill>
              <a:latin typeface="微软雅黑" panose="020B0503020204020204" pitchFamily="34" charset="-122"/>
              <a:ea typeface="微软雅黑" panose="020B0503020204020204" pitchFamily="34" charset="-122"/>
              <a:cs typeface="+mn-ea"/>
            </a:endParaRP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pSp>
        <p:nvGrpSpPr>
          <p:cNvPr id="5" name="组合 4"/>
          <p:cNvGrpSpPr/>
          <p:nvPr/>
        </p:nvGrpSpPr>
        <p:grpSpPr>
          <a:xfrm>
            <a:off x="670180" y="1713326"/>
            <a:ext cx="8019663" cy="4439460"/>
            <a:chOff x="670180" y="1713326"/>
            <a:chExt cx="8019663" cy="4439460"/>
          </a:xfrm>
        </p:grpSpPr>
        <p:sp>
          <p:nvSpPr>
            <p:cNvPr id="8" name="任意多边形 7"/>
            <p:cNvSpPr/>
            <p:nvPr/>
          </p:nvSpPr>
          <p:spPr>
            <a:xfrm>
              <a:off x="670180" y="2489675"/>
              <a:ext cx="373428" cy="3287356"/>
            </a:xfrm>
            <a:custGeom>
              <a:avLst/>
              <a:gdLst>
                <a:gd name="connsiteX0" fmla="*/ 0 w 3287355"/>
                <a:gd name="connsiteY0" fmla="*/ 0 h 278678"/>
                <a:gd name="connsiteX1" fmla="*/ 3148016 w 3287355"/>
                <a:gd name="connsiteY1" fmla="*/ 0 h 278678"/>
                <a:gd name="connsiteX2" fmla="*/ 3287355 w 3287355"/>
                <a:gd name="connsiteY2" fmla="*/ 139339 h 278678"/>
                <a:gd name="connsiteX3" fmla="*/ 3148016 w 3287355"/>
                <a:gd name="connsiteY3" fmla="*/ 278678 h 278678"/>
                <a:gd name="connsiteX4" fmla="*/ 0 w 3287355"/>
                <a:gd name="connsiteY4" fmla="*/ 278678 h 278678"/>
                <a:gd name="connsiteX5" fmla="*/ 139339 w 3287355"/>
                <a:gd name="connsiteY5" fmla="*/ 139339 h 278678"/>
                <a:gd name="connsiteX6" fmla="*/ 0 w 3287355"/>
                <a:gd name="connsiteY6" fmla="*/ 0 h 278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287355" h="278678">
                  <a:moveTo>
                    <a:pt x="3287349" y="0"/>
                  </a:moveTo>
                  <a:lnTo>
                    <a:pt x="3287349" y="266866"/>
                  </a:lnTo>
                  <a:lnTo>
                    <a:pt x="1643678" y="278678"/>
                  </a:lnTo>
                  <a:lnTo>
                    <a:pt x="6" y="266866"/>
                  </a:lnTo>
                  <a:lnTo>
                    <a:pt x="6" y="0"/>
                  </a:lnTo>
                  <a:lnTo>
                    <a:pt x="1643677" y="11812"/>
                  </a:lnTo>
                  <a:lnTo>
                    <a:pt x="3287349" y="0"/>
                  </a:lnTo>
                  <a:close/>
                </a:path>
              </a:pathLst>
            </a:custGeom>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6510" tIns="155850" rIns="16511" bIns="155849" numCol="1" spcCol="1270" anchor="ctr" anchorCtr="0">
              <a:noAutofit/>
            </a:bodyPr>
            <a:lstStyle/>
            <a:p>
              <a:pPr lvl="0" algn="l" defTabSz="1155700">
                <a:lnSpc>
                  <a:spcPct val="90000"/>
                </a:lnSpc>
                <a:spcBef>
                  <a:spcPct val="0"/>
                </a:spcBef>
                <a:spcAft>
                  <a:spcPct val="35000"/>
                </a:spcAft>
              </a:pPr>
              <a:r>
                <a:rPr lang="zh-CN" altLang="en-US" sz="2600" kern="1200" dirty="0" smtClean="0"/>
                <a:t>核心代码</a:t>
              </a:r>
              <a:endParaRPr lang="zh-CN" altLang="en-US" sz="2600" kern="1200" dirty="0"/>
            </a:p>
          </p:txBody>
        </p:sp>
        <p:sp>
          <p:nvSpPr>
            <p:cNvPr id="9" name="任意多边形 8"/>
            <p:cNvSpPr/>
            <p:nvPr/>
          </p:nvSpPr>
          <p:spPr>
            <a:xfrm>
              <a:off x="1210114" y="1713326"/>
              <a:ext cx="7479729" cy="4439460"/>
            </a:xfrm>
            <a:custGeom>
              <a:avLst/>
              <a:gdLst>
                <a:gd name="connsiteX0" fmla="*/ 739925 w 4439459"/>
                <a:gd name="connsiteY0" fmla="*/ 0 h 7479729"/>
                <a:gd name="connsiteX1" fmla="*/ 3699534 w 4439459"/>
                <a:gd name="connsiteY1" fmla="*/ 0 h 7479729"/>
                <a:gd name="connsiteX2" fmla="*/ 4439459 w 4439459"/>
                <a:gd name="connsiteY2" fmla="*/ 739925 h 7479729"/>
                <a:gd name="connsiteX3" fmla="*/ 4439459 w 4439459"/>
                <a:gd name="connsiteY3" fmla="*/ 7479729 h 7479729"/>
                <a:gd name="connsiteX4" fmla="*/ 4439459 w 4439459"/>
                <a:gd name="connsiteY4" fmla="*/ 7479729 h 7479729"/>
                <a:gd name="connsiteX5" fmla="*/ 0 w 4439459"/>
                <a:gd name="connsiteY5" fmla="*/ 7479729 h 7479729"/>
                <a:gd name="connsiteX6" fmla="*/ 0 w 4439459"/>
                <a:gd name="connsiteY6" fmla="*/ 7479729 h 7479729"/>
                <a:gd name="connsiteX7" fmla="*/ 0 w 4439459"/>
                <a:gd name="connsiteY7" fmla="*/ 739925 h 7479729"/>
                <a:gd name="connsiteX8" fmla="*/ 739925 w 4439459"/>
                <a:gd name="connsiteY8" fmla="*/ 0 h 74797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439459" h="7479729">
                  <a:moveTo>
                    <a:pt x="4439459" y="1246647"/>
                  </a:moveTo>
                  <a:lnTo>
                    <a:pt x="4439459" y="6233082"/>
                  </a:lnTo>
                  <a:cubicBezTo>
                    <a:pt x="4439459" y="6921586"/>
                    <a:pt x="4242836" y="7479729"/>
                    <a:pt x="4000290" y="7479729"/>
                  </a:cubicBezTo>
                  <a:lnTo>
                    <a:pt x="0" y="7479729"/>
                  </a:lnTo>
                  <a:lnTo>
                    <a:pt x="0" y="7479729"/>
                  </a:lnTo>
                  <a:lnTo>
                    <a:pt x="0" y="0"/>
                  </a:lnTo>
                  <a:lnTo>
                    <a:pt x="0" y="0"/>
                  </a:lnTo>
                  <a:lnTo>
                    <a:pt x="4000290" y="0"/>
                  </a:lnTo>
                  <a:cubicBezTo>
                    <a:pt x="4242836" y="0"/>
                    <a:pt x="4439459" y="558143"/>
                    <a:pt x="4439459" y="1246647"/>
                  </a:cubicBezTo>
                  <a:close/>
                </a:path>
              </a:pathLst>
            </a:cu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184913" tIns="233228" rIns="233226" bIns="233227" numCol="1" spcCol="1270" anchor="ctr" anchorCtr="0">
              <a:noAutofit/>
            </a:bodyPr>
            <a:lstStyle/>
            <a:p>
              <a:pPr marL="0" lvl="1" algn="l" defTabSz="1155700">
                <a:lnSpc>
                  <a:spcPct val="90000"/>
                </a:lnSpc>
                <a:spcBef>
                  <a:spcPct val="0"/>
                </a:spcBef>
                <a:spcAft>
                  <a:spcPct val="15000"/>
                </a:spcAft>
              </a:pPr>
              <a:endParaRPr lang="zh-CN" sz="2600" kern="1200" dirty="0"/>
            </a:p>
          </p:txBody>
        </p:sp>
      </p:grpSp>
      <p:pic>
        <p:nvPicPr>
          <p:cNvPr id="1331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03648" y="2672754"/>
            <a:ext cx="7159344" cy="25206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879171113"/>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normAutofit/>
          </a:bodyPr>
          <a:lstStyle/>
          <a:p>
            <a:r>
              <a:rPr lang="en-US" altLang="zh-CN" sz="3200" dirty="0" smtClean="0">
                <a:solidFill>
                  <a:schemeClr val="tx1"/>
                </a:solidFill>
                <a:latin typeface="微软雅黑" panose="020B0503020204020204" pitchFamily="34" charset="-122"/>
                <a:ea typeface="微软雅黑" panose="020B0503020204020204" pitchFamily="34" charset="-122"/>
                <a:cs typeface="+mn-ea"/>
              </a:rPr>
              <a:t>3.2.3 </a:t>
            </a:r>
            <a:r>
              <a:rPr lang="zh-CN" altLang="en-US" sz="3200" dirty="0" smtClean="0">
                <a:solidFill>
                  <a:schemeClr val="tx1"/>
                </a:solidFill>
                <a:latin typeface="微软雅黑" panose="020B0503020204020204" pitchFamily="34" charset="-122"/>
                <a:ea typeface="微软雅黑" panose="020B0503020204020204" pitchFamily="34" charset="-122"/>
                <a:cs typeface="+mn-ea"/>
              </a:rPr>
              <a:t>运算符</a:t>
            </a:r>
            <a:endParaRPr lang="zh-CN" altLang="en-US" sz="3200" dirty="0">
              <a:solidFill>
                <a:schemeClr val="tx1"/>
              </a:solidFill>
              <a:latin typeface="微软雅黑" panose="020B0503020204020204" pitchFamily="34" charset="-122"/>
              <a:ea typeface="微软雅黑" panose="020B0503020204020204" pitchFamily="34" charset="-122"/>
              <a:cs typeface="+mn-ea"/>
            </a:endParaRP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内容占位符 4"/>
          <p:cNvSpPr>
            <a:spLocks noGrp="1"/>
          </p:cNvSpPr>
          <p:nvPr>
            <p:ph idx="1"/>
          </p:nvPr>
        </p:nvSpPr>
        <p:spPr>
          <a:xfrm>
            <a:off x="251520" y="1268760"/>
            <a:ext cx="8352928" cy="2160240"/>
          </a:xfrm>
        </p:spPr>
        <p:txBody>
          <a:bodyPr>
            <a:noAutofit/>
          </a:bodyPr>
          <a:lstStyle/>
          <a:p>
            <a:pPr marL="0" indent="457200" eaLnBrk="0">
              <a:buNone/>
            </a:pPr>
            <a:r>
              <a:rPr lang="en-US" altLang="zh-CN" sz="2400" dirty="0"/>
              <a:t>JavaScript </a:t>
            </a:r>
            <a:r>
              <a:rPr lang="zh-CN" altLang="en-US" sz="2400" dirty="0"/>
              <a:t>运算符也被称为操作符 </a:t>
            </a:r>
            <a:r>
              <a:rPr lang="en-US" altLang="zh-CN" sz="2400" dirty="0"/>
              <a:t>, </a:t>
            </a:r>
            <a:r>
              <a:rPr lang="zh-CN" altLang="en-US" sz="2400" dirty="0"/>
              <a:t>主要用于赋值 </a:t>
            </a:r>
            <a:r>
              <a:rPr lang="en-US" altLang="zh-CN" sz="2400" dirty="0"/>
              <a:t>, </a:t>
            </a:r>
            <a:r>
              <a:rPr lang="zh-CN" altLang="en-US" sz="2400" dirty="0"/>
              <a:t>比较值 </a:t>
            </a:r>
            <a:r>
              <a:rPr lang="en-US" altLang="zh-CN" sz="2400" dirty="0"/>
              <a:t>, </a:t>
            </a:r>
            <a:r>
              <a:rPr lang="zh-CN" altLang="en-US" sz="2400" dirty="0"/>
              <a:t>执行算术运算等。 </a:t>
            </a:r>
            <a:endParaRPr lang="en-US" altLang="zh-CN" sz="2400" dirty="0" smtClean="0"/>
          </a:p>
          <a:p>
            <a:pPr marL="0" indent="457200" eaLnBrk="0">
              <a:buNone/>
            </a:pPr>
            <a:r>
              <a:rPr lang="en-US" altLang="zh-CN" sz="2400" dirty="0" smtClean="0"/>
              <a:t>JavaScript </a:t>
            </a:r>
            <a:r>
              <a:rPr lang="zh-CN" altLang="en-US" sz="2400" dirty="0"/>
              <a:t>中常用的运算符如下。</a:t>
            </a:r>
            <a:endParaRPr lang="en-US" altLang="zh-CN" sz="2400" dirty="0"/>
          </a:p>
          <a:p>
            <a:pPr marL="109728" indent="457200" eaLnBrk="0">
              <a:buNone/>
            </a:pPr>
            <a:endParaRPr lang="zh-CN" altLang="en-US" sz="2400" dirty="0"/>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6" name="内容占位符 4"/>
          <p:cNvSpPr txBox="1">
            <a:spLocks/>
          </p:cNvSpPr>
          <p:nvPr/>
        </p:nvSpPr>
        <p:spPr>
          <a:xfrm>
            <a:off x="381348" y="2564532"/>
            <a:ext cx="8352928" cy="639688"/>
          </a:xfrm>
          <a:prstGeom prst="rect">
            <a:avLst/>
          </a:prstGeom>
        </p:spPr>
        <p:txBody>
          <a:bodyPr vert="horz">
            <a:noAutofit/>
          </a:bodyPr>
          <a:lstStyle>
            <a:lvl1pPr marL="365760" indent="-256032" algn="l" rtl="0" eaLnBrk="1" latinLnBrk="0" hangingPunct="1">
              <a:spcBef>
                <a:spcPts val="400"/>
              </a:spcBef>
              <a:spcAft>
                <a:spcPts val="0"/>
              </a:spcAft>
              <a:buClr>
                <a:schemeClr val="accent1"/>
              </a:buClr>
              <a:buSzPct val="68000"/>
              <a:buFont typeface="Wingdings 3"/>
              <a:buChar char=""/>
              <a:defRPr kumimoji="0" sz="2700" kern="1200">
                <a:solidFill>
                  <a:schemeClr val="tx1"/>
                </a:solidFill>
                <a:latin typeface="+mn-lt"/>
                <a:ea typeface="+mn-ea"/>
                <a:cs typeface="+mn-cs"/>
              </a:defRPr>
            </a:lvl1pPr>
            <a:lvl2pPr marL="621792" indent="-228600" algn="l" rtl="0" eaLnBrk="1" latinLnBrk="0" hangingPunct="1">
              <a:spcBef>
                <a:spcPts val="324"/>
              </a:spcBef>
              <a:buClr>
                <a:schemeClr val="accent1"/>
              </a:buClr>
              <a:buFont typeface="Verdana"/>
              <a:buChar char="◦"/>
              <a:defRPr kumimoji="0" sz="2300" kern="1200">
                <a:solidFill>
                  <a:schemeClr val="tx1"/>
                </a:solidFill>
                <a:latin typeface="+mn-lt"/>
                <a:ea typeface="+mn-ea"/>
                <a:cs typeface="+mn-cs"/>
              </a:defRPr>
            </a:lvl2pPr>
            <a:lvl3pPr marL="859536" indent="-228600" algn="l" rtl="0" eaLnBrk="1" latinLnBrk="0" hangingPunct="1">
              <a:spcBef>
                <a:spcPts val="350"/>
              </a:spcBef>
              <a:buClr>
                <a:schemeClr val="accent2"/>
              </a:buClr>
              <a:buSzPct val="100000"/>
              <a:buFont typeface="Wingdings 2"/>
              <a:buChar char=""/>
              <a:defRPr kumimoji="0" sz="2100" kern="1200">
                <a:solidFill>
                  <a:schemeClr val="tx1"/>
                </a:solidFill>
                <a:latin typeface="+mn-lt"/>
                <a:ea typeface="+mn-ea"/>
                <a:cs typeface="+mn-cs"/>
              </a:defRPr>
            </a:lvl3pPr>
            <a:lvl4pPr marL="1143000" indent="-228600" algn="l" rtl="0" eaLnBrk="1" latinLnBrk="0" hangingPunct="1">
              <a:spcBef>
                <a:spcPts val="350"/>
              </a:spcBef>
              <a:buClr>
                <a:schemeClr val="accent2"/>
              </a:buClr>
              <a:buFont typeface="Wingdings 2"/>
              <a:buChar char=""/>
              <a:defRPr kumimoji="0" sz="1900" kern="1200">
                <a:solidFill>
                  <a:schemeClr val="tx1"/>
                </a:solidFill>
                <a:latin typeface="+mn-lt"/>
                <a:ea typeface="+mn-ea"/>
                <a:cs typeface="+mn-cs"/>
              </a:defRPr>
            </a:lvl4pPr>
            <a:lvl5pPr marL="1371600" indent="-228600" algn="l" rtl="0" eaLnBrk="1" latinLnBrk="0" hangingPunct="1">
              <a:spcBef>
                <a:spcPts val="350"/>
              </a:spcBef>
              <a:buClr>
                <a:schemeClr val="accent2"/>
              </a:buClr>
              <a:buFont typeface="Wingdings 2"/>
              <a:buChar char=""/>
              <a:defRPr kumimoji="0" sz="18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a:lstStyle>
          <a:p>
            <a:pPr marL="342900" indent="-342900" eaLnBrk="0">
              <a:buFont typeface="Wingdings" pitchFamily="2" charset="2"/>
              <a:buChar char="l"/>
            </a:pPr>
            <a:r>
              <a:rPr lang="zh-CN" altLang="en-US" sz="2400" dirty="0" smtClean="0"/>
              <a:t>算数运算符</a:t>
            </a:r>
            <a:endParaRPr lang="en-US" altLang="zh-CN" sz="2400" dirty="0" smtClean="0"/>
          </a:p>
          <a:p>
            <a:pPr marL="109728" indent="457200" eaLnBrk="0">
              <a:buFont typeface="Wingdings 3"/>
              <a:buNone/>
            </a:pPr>
            <a:endParaRPr lang="zh-CN" altLang="en-US" sz="2400" dirty="0"/>
          </a:p>
        </p:txBody>
      </p:sp>
      <p:pic>
        <p:nvPicPr>
          <p:cNvPr id="1433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9604" y="3192388"/>
            <a:ext cx="8453537" cy="25290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698391753"/>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normAutofit/>
          </a:bodyPr>
          <a:lstStyle/>
          <a:p>
            <a:r>
              <a:rPr lang="en-US" altLang="zh-CN" sz="3200" dirty="0" smtClean="0">
                <a:solidFill>
                  <a:schemeClr val="tx1"/>
                </a:solidFill>
                <a:latin typeface="微软雅黑" panose="020B0503020204020204" pitchFamily="34" charset="-122"/>
                <a:ea typeface="微软雅黑" panose="020B0503020204020204" pitchFamily="34" charset="-122"/>
                <a:cs typeface="+mn-ea"/>
              </a:rPr>
              <a:t>3.2.3 </a:t>
            </a:r>
            <a:r>
              <a:rPr lang="zh-CN" altLang="en-US" sz="3200" dirty="0" smtClean="0">
                <a:solidFill>
                  <a:schemeClr val="tx1"/>
                </a:solidFill>
                <a:latin typeface="微软雅黑" panose="020B0503020204020204" pitchFamily="34" charset="-122"/>
                <a:ea typeface="微软雅黑" panose="020B0503020204020204" pitchFamily="34" charset="-122"/>
                <a:cs typeface="+mn-ea"/>
              </a:rPr>
              <a:t>运算符</a:t>
            </a:r>
            <a:endParaRPr lang="zh-CN" altLang="en-US" sz="3200" dirty="0">
              <a:solidFill>
                <a:schemeClr val="tx1"/>
              </a:solidFill>
              <a:latin typeface="微软雅黑" panose="020B0503020204020204" pitchFamily="34" charset="-122"/>
              <a:ea typeface="微软雅黑" panose="020B0503020204020204" pitchFamily="34" charset="-122"/>
              <a:cs typeface="+mn-ea"/>
            </a:endParaRP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内容占位符 4"/>
          <p:cNvSpPr>
            <a:spLocks noGrp="1"/>
          </p:cNvSpPr>
          <p:nvPr>
            <p:ph idx="1"/>
          </p:nvPr>
        </p:nvSpPr>
        <p:spPr>
          <a:xfrm>
            <a:off x="251520" y="1268760"/>
            <a:ext cx="8352928" cy="504056"/>
          </a:xfrm>
        </p:spPr>
        <p:txBody>
          <a:bodyPr>
            <a:noAutofit/>
          </a:bodyPr>
          <a:lstStyle/>
          <a:p>
            <a:pPr marL="0" indent="457200" eaLnBrk="0">
              <a:buNone/>
            </a:pPr>
            <a:r>
              <a:rPr lang="en-US" altLang="zh-CN" sz="2400" dirty="0" smtClean="0"/>
              <a:t>JavaScript </a:t>
            </a:r>
            <a:r>
              <a:rPr lang="zh-CN" altLang="en-US" sz="2400" dirty="0"/>
              <a:t>中常用的运算符如下。</a:t>
            </a:r>
            <a:endParaRPr lang="en-US" altLang="zh-CN" sz="2400" dirty="0"/>
          </a:p>
          <a:p>
            <a:pPr marL="109728" indent="457200" eaLnBrk="0">
              <a:buNone/>
            </a:pPr>
            <a:endParaRPr lang="zh-CN" altLang="en-US" sz="2400" dirty="0"/>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6" name="内容占位符 4"/>
          <p:cNvSpPr txBox="1">
            <a:spLocks/>
          </p:cNvSpPr>
          <p:nvPr/>
        </p:nvSpPr>
        <p:spPr>
          <a:xfrm>
            <a:off x="251520" y="1988840"/>
            <a:ext cx="8640960" cy="1719808"/>
          </a:xfrm>
          <a:prstGeom prst="rect">
            <a:avLst/>
          </a:prstGeom>
        </p:spPr>
        <p:txBody>
          <a:bodyPr vert="horz">
            <a:noAutofit/>
          </a:bodyPr>
          <a:lstStyle>
            <a:lvl1pPr marL="365760" indent="-256032" algn="l" rtl="0" eaLnBrk="1" latinLnBrk="0" hangingPunct="1">
              <a:spcBef>
                <a:spcPts val="400"/>
              </a:spcBef>
              <a:spcAft>
                <a:spcPts val="0"/>
              </a:spcAft>
              <a:buClr>
                <a:schemeClr val="accent1"/>
              </a:buClr>
              <a:buSzPct val="68000"/>
              <a:buFont typeface="Wingdings 3"/>
              <a:buChar char=""/>
              <a:defRPr kumimoji="0" sz="2700" kern="1200">
                <a:solidFill>
                  <a:schemeClr val="tx1"/>
                </a:solidFill>
                <a:latin typeface="+mn-lt"/>
                <a:ea typeface="+mn-ea"/>
                <a:cs typeface="+mn-cs"/>
              </a:defRPr>
            </a:lvl1pPr>
            <a:lvl2pPr marL="621792" indent="-228600" algn="l" rtl="0" eaLnBrk="1" latinLnBrk="0" hangingPunct="1">
              <a:spcBef>
                <a:spcPts val="324"/>
              </a:spcBef>
              <a:buClr>
                <a:schemeClr val="accent1"/>
              </a:buClr>
              <a:buFont typeface="Verdana"/>
              <a:buChar char="◦"/>
              <a:defRPr kumimoji="0" sz="2300" kern="1200">
                <a:solidFill>
                  <a:schemeClr val="tx1"/>
                </a:solidFill>
                <a:latin typeface="+mn-lt"/>
                <a:ea typeface="+mn-ea"/>
                <a:cs typeface="+mn-cs"/>
              </a:defRPr>
            </a:lvl2pPr>
            <a:lvl3pPr marL="859536" indent="-228600" algn="l" rtl="0" eaLnBrk="1" latinLnBrk="0" hangingPunct="1">
              <a:spcBef>
                <a:spcPts val="350"/>
              </a:spcBef>
              <a:buClr>
                <a:schemeClr val="accent2"/>
              </a:buClr>
              <a:buSzPct val="100000"/>
              <a:buFont typeface="Wingdings 2"/>
              <a:buChar char=""/>
              <a:defRPr kumimoji="0" sz="2100" kern="1200">
                <a:solidFill>
                  <a:schemeClr val="tx1"/>
                </a:solidFill>
                <a:latin typeface="+mn-lt"/>
                <a:ea typeface="+mn-ea"/>
                <a:cs typeface="+mn-cs"/>
              </a:defRPr>
            </a:lvl3pPr>
            <a:lvl4pPr marL="1143000" indent="-228600" algn="l" rtl="0" eaLnBrk="1" latinLnBrk="0" hangingPunct="1">
              <a:spcBef>
                <a:spcPts val="350"/>
              </a:spcBef>
              <a:buClr>
                <a:schemeClr val="accent2"/>
              </a:buClr>
              <a:buFont typeface="Wingdings 2"/>
              <a:buChar char=""/>
              <a:defRPr kumimoji="0" sz="1900" kern="1200">
                <a:solidFill>
                  <a:schemeClr val="tx1"/>
                </a:solidFill>
                <a:latin typeface="+mn-lt"/>
                <a:ea typeface="+mn-ea"/>
                <a:cs typeface="+mn-cs"/>
              </a:defRPr>
            </a:lvl4pPr>
            <a:lvl5pPr marL="1371600" indent="-228600" algn="l" rtl="0" eaLnBrk="1" latinLnBrk="0" hangingPunct="1">
              <a:spcBef>
                <a:spcPts val="350"/>
              </a:spcBef>
              <a:buClr>
                <a:schemeClr val="accent2"/>
              </a:buClr>
              <a:buFont typeface="Wingdings 2"/>
              <a:buChar char=""/>
              <a:defRPr kumimoji="0" sz="18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a:lstStyle>
          <a:p>
            <a:pPr marL="342900" indent="-342900" eaLnBrk="0">
              <a:buFont typeface="Wingdings" pitchFamily="2" charset="2"/>
              <a:buChar char="l"/>
            </a:pPr>
            <a:r>
              <a:rPr lang="zh-CN" altLang="en-US" sz="2400" dirty="0"/>
              <a:t>比较</a:t>
            </a:r>
            <a:r>
              <a:rPr lang="zh-CN" altLang="en-US" sz="2400" dirty="0" smtClean="0"/>
              <a:t>运算符</a:t>
            </a:r>
            <a:endParaRPr lang="en-US" altLang="zh-CN" sz="2400" dirty="0" smtClean="0"/>
          </a:p>
          <a:p>
            <a:pPr marL="0" indent="457200" eaLnBrk="0">
              <a:buNone/>
            </a:pPr>
            <a:r>
              <a:rPr lang="zh-CN" altLang="zh-CN" sz="2400" dirty="0"/>
              <a:t>比较运算符用于逻辑语句的判断 </a:t>
            </a:r>
            <a:r>
              <a:rPr lang="en-US" altLang="zh-CN" sz="2400" dirty="0"/>
              <a:t>, </a:t>
            </a:r>
            <a:r>
              <a:rPr lang="zh-CN" altLang="zh-CN" sz="2400" dirty="0"/>
              <a:t>从而确定两个值或变量是否相等</a:t>
            </a:r>
            <a:r>
              <a:rPr lang="zh-CN" altLang="zh-CN" sz="2400" dirty="0" smtClean="0"/>
              <a:t>。</a:t>
            </a:r>
            <a:endParaRPr lang="en-US" altLang="zh-CN" sz="2400" dirty="0" smtClean="0"/>
          </a:p>
          <a:p>
            <a:pPr marL="109728" indent="457200" eaLnBrk="0">
              <a:buFont typeface="Wingdings 3"/>
              <a:buNone/>
            </a:pPr>
            <a:endParaRPr lang="zh-CN" altLang="en-US" sz="2400" dirty="0"/>
          </a:p>
        </p:txBody>
      </p:sp>
      <p:pic>
        <p:nvPicPr>
          <p:cNvPr id="1536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47850" y="2996952"/>
            <a:ext cx="5448300" cy="3330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518962891"/>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normAutofit/>
          </a:bodyPr>
          <a:lstStyle/>
          <a:p>
            <a:r>
              <a:rPr lang="en-US" altLang="zh-CN" sz="3200" dirty="0" smtClean="0">
                <a:solidFill>
                  <a:schemeClr val="tx1"/>
                </a:solidFill>
                <a:latin typeface="微软雅黑" panose="020B0503020204020204" pitchFamily="34" charset="-122"/>
                <a:ea typeface="微软雅黑" panose="020B0503020204020204" pitchFamily="34" charset="-122"/>
                <a:cs typeface="+mn-ea"/>
              </a:rPr>
              <a:t>3.2.3 </a:t>
            </a:r>
            <a:r>
              <a:rPr lang="zh-CN" altLang="en-US" sz="3200" dirty="0" smtClean="0">
                <a:solidFill>
                  <a:schemeClr val="tx1"/>
                </a:solidFill>
                <a:latin typeface="微软雅黑" panose="020B0503020204020204" pitchFamily="34" charset="-122"/>
                <a:ea typeface="微软雅黑" panose="020B0503020204020204" pitchFamily="34" charset="-122"/>
                <a:cs typeface="+mn-ea"/>
              </a:rPr>
              <a:t>运算符</a:t>
            </a:r>
            <a:endParaRPr lang="zh-CN" altLang="en-US" sz="3200" dirty="0">
              <a:solidFill>
                <a:schemeClr val="tx1"/>
              </a:solidFill>
              <a:latin typeface="微软雅黑" panose="020B0503020204020204" pitchFamily="34" charset="-122"/>
              <a:ea typeface="微软雅黑" panose="020B0503020204020204" pitchFamily="34" charset="-122"/>
              <a:cs typeface="+mn-ea"/>
            </a:endParaRP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内容占位符 4"/>
          <p:cNvSpPr>
            <a:spLocks noGrp="1"/>
          </p:cNvSpPr>
          <p:nvPr>
            <p:ph idx="1"/>
          </p:nvPr>
        </p:nvSpPr>
        <p:spPr>
          <a:xfrm>
            <a:off x="251520" y="1268760"/>
            <a:ext cx="8352928" cy="504056"/>
          </a:xfrm>
        </p:spPr>
        <p:txBody>
          <a:bodyPr>
            <a:noAutofit/>
          </a:bodyPr>
          <a:lstStyle/>
          <a:p>
            <a:pPr marL="0" indent="457200" eaLnBrk="0">
              <a:buNone/>
            </a:pPr>
            <a:r>
              <a:rPr lang="en-US" altLang="zh-CN" sz="2400" dirty="0" smtClean="0"/>
              <a:t>JavaScript </a:t>
            </a:r>
            <a:r>
              <a:rPr lang="zh-CN" altLang="en-US" sz="2400" dirty="0"/>
              <a:t>中常用的运算符如下。</a:t>
            </a:r>
            <a:endParaRPr lang="en-US" altLang="zh-CN" sz="2400" dirty="0"/>
          </a:p>
          <a:p>
            <a:pPr marL="109728" indent="457200" eaLnBrk="0">
              <a:buNone/>
            </a:pPr>
            <a:endParaRPr lang="zh-CN" altLang="en-US" sz="2400" dirty="0"/>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6" name="内容占位符 4"/>
          <p:cNvSpPr txBox="1">
            <a:spLocks/>
          </p:cNvSpPr>
          <p:nvPr/>
        </p:nvSpPr>
        <p:spPr>
          <a:xfrm>
            <a:off x="251520" y="1988840"/>
            <a:ext cx="8640960" cy="1719808"/>
          </a:xfrm>
          <a:prstGeom prst="rect">
            <a:avLst/>
          </a:prstGeom>
        </p:spPr>
        <p:txBody>
          <a:bodyPr vert="horz">
            <a:noAutofit/>
          </a:bodyPr>
          <a:lstStyle>
            <a:lvl1pPr marL="365760" indent="-256032" algn="l" rtl="0" eaLnBrk="1" latinLnBrk="0" hangingPunct="1">
              <a:spcBef>
                <a:spcPts val="400"/>
              </a:spcBef>
              <a:spcAft>
                <a:spcPts val="0"/>
              </a:spcAft>
              <a:buClr>
                <a:schemeClr val="accent1"/>
              </a:buClr>
              <a:buSzPct val="68000"/>
              <a:buFont typeface="Wingdings 3"/>
              <a:buChar char=""/>
              <a:defRPr kumimoji="0" sz="2700" kern="1200">
                <a:solidFill>
                  <a:schemeClr val="tx1"/>
                </a:solidFill>
                <a:latin typeface="+mn-lt"/>
                <a:ea typeface="+mn-ea"/>
                <a:cs typeface="+mn-cs"/>
              </a:defRPr>
            </a:lvl1pPr>
            <a:lvl2pPr marL="621792" indent="-228600" algn="l" rtl="0" eaLnBrk="1" latinLnBrk="0" hangingPunct="1">
              <a:spcBef>
                <a:spcPts val="324"/>
              </a:spcBef>
              <a:buClr>
                <a:schemeClr val="accent1"/>
              </a:buClr>
              <a:buFont typeface="Verdana"/>
              <a:buChar char="◦"/>
              <a:defRPr kumimoji="0" sz="2300" kern="1200">
                <a:solidFill>
                  <a:schemeClr val="tx1"/>
                </a:solidFill>
                <a:latin typeface="+mn-lt"/>
                <a:ea typeface="+mn-ea"/>
                <a:cs typeface="+mn-cs"/>
              </a:defRPr>
            </a:lvl2pPr>
            <a:lvl3pPr marL="859536" indent="-228600" algn="l" rtl="0" eaLnBrk="1" latinLnBrk="0" hangingPunct="1">
              <a:spcBef>
                <a:spcPts val="350"/>
              </a:spcBef>
              <a:buClr>
                <a:schemeClr val="accent2"/>
              </a:buClr>
              <a:buSzPct val="100000"/>
              <a:buFont typeface="Wingdings 2"/>
              <a:buChar char=""/>
              <a:defRPr kumimoji="0" sz="2100" kern="1200">
                <a:solidFill>
                  <a:schemeClr val="tx1"/>
                </a:solidFill>
                <a:latin typeface="+mn-lt"/>
                <a:ea typeface="+mn-ea"/>
                <a:cs typeface="+mn-cs"/>
              </a:defRPr>
            </a:lvl3pPr>
            <a:lvl4pPr marL="1143000" indent="-228600" algn="l" rtl="0" eaLnBrk="1" latinLnBrk="0" hangingPunct="1">
              <a:spcBef>
                <a:spcPts val="350"/>
              </a:spcBef>
              <a:buClr>
                <a:schemeClr val="accent2"/>
              </a:buClr>
              <a:buFont typeface="Wingdings 2"/>
              <a:buChar char=""/>
              <a:defRPr kumimoji="0" sz="1900" kern="1200">
                <a:solidFill>
                  <a:schemeClr val="tx1"/>
                </a:solidFill>
                <a:latin typeface="+mn-lt"/>
                <a:ea typeface="+mn-ea"/>
                <a:cs typeface="+mn-cs"/>
              </a:defRPr>
            </a:lvl4pPr>
            <a:lvl5pPr marL="1371600" indent="-228600" algn="l" rtl="0" eaLnBrk="1" latinLnBrk="0" hangingPunct="1">
              <a:spcBef>
                <a:spcPts val="350"/>
              </a:spcBef>
              <a:buClr>
                <a:schemeClr val="accent2"/>
              </a:buClr>
              <a:buFont typeface="Wingdings 2"/>
              <a:buChar char=""/>
              <a:defRPr kumimoji="0" sz="18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a:lstStyle>
          <a:p>
            <a:pPr marL="342900" indent="-342900" eaLnBrk="0">
              <a:buFont typeface="Wingdings" pitchFamily="2" charset="2"/>
              <a:buChar char="l"/>
            </a:pPr>
            <a:r>
              <a:rPr lang="zh-CN" altLang="en-US" sz="2400" dirty="0"/>
              <a:t>逻辑</a:t>
            </a:r>
            <a:r>
              <a:rPr lang="zh-CN" altLang="en-US" sz="2400" dirty="0" smtClean="0"/>
              <a:t>运算符</a:t>
            </a:r>
            <a:endParaRPr lang="en-US" altLang="zh-CN" sz="2400" dirty="0" smtClean="0"/>
          </a:p>
          <a:p>
            <a:pPr marL="0" indent="457200" eaLnBrk="0">
              <a:buNone/>
            </a:pPr>
            <a:r>
              <a:rPr lang="zh-CN" altLang="en-US" sz="2400" dirty="0"/>
              <a:t>逻辑运算符用来确定变量或值之间的逻辑关系。</a:t>
            </a:r>
          </a:p>
        </p:txBody>
      </p:sp>
      <p:pic>
        <p:nvPicPr>
          <p:cNvPr id="1638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85495" y="3429000"/>
            <a:ext cx="8173010" cy="15841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122709386"/>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normAutofit/>
          </a:bodyPr>
          <a:lstStyle/>
          <a:p>
            <a:r>
              <a:rPr lang="en-US" altLang="zh-CN" sz="3200" dirty="0" smtClean="0">
                <a:solidFill>
                  <a:schemeClr val="tx1"/>
                </a:solidFill>
                <a:latin typeface="微软雅黑" panose="020B0503020204020204" pitchFamily="34" charset="-122"/>
                <a:ea typeface="微软雅黑" panose="020B0503020204020204" pitchFamily="34" charset="-122"/>
                <a:cs typeface="+mn-ea"/>
              </a:rPr>
              <a:t>3.2.3 </a:t>
            </a:r>
            <a:r>
              <a:rPr lang="zh-CN" altLang="en-US" sz="3200" dirty="0" smtClean="0">
                <a:solidFill>
                  <a:schemeClr val="tx1"/>
                </a:solidFill>
                <a:latin typeface="微软雅黑" panose="020B0503020204020204" pitchFamily="34" charset="-122"/>
                <a:ea typeface="微软雅黑" panose="020B0503020204020204" pitchFamily="34" charset="-122"/>
                <a:cs typeface="+mn-ea"/>
              </a:rPr>
              <a:t>运算符</a:t>
            </a:r>
            <a:endParaRPr lang="zh-CN" altLang="en-US" sz="3200" dirty="0">
              <a:solidFill>
                <a:schemeClr val="tx1"/>
              </a:solidFill>
              <a:latin typeface="微软雅黑" panose="020B0503020204020204" pitchFamily="34" charset="-122"/>
              <a:ea typeface="微软雅黑" panose="020B0503020204020204" pitchFamily="34" charset="-122"/>
              <a:cs typeface="+mn-ea"/>
            </a:endParaRP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内容占位符 4"/>
          <p:cNvSpPr>
            <a:spLocks noGrp="1"/>
          </p:cNvSpPr>
          <p:nvPr>
            <p:ph idx="1"/>
          </p:nvPr>
        </p:nvSpPr>
        <p:spPr>
          <a:xfrm>
            <a:off x="251520" y="1268760"/>
            <a:ext cx="8352928" cy="504056"/>
          </a:xfrm>
        </p:spPr>
        <p:txBody>
          <a:bodyPr>
            <a:noAutofit/>
          </a:bodyPr>
          <a:lstStyle/>
          <a:p>
            <a:pPr marL="0" indent="457200" eaLnBrk="0">
              <a:buNone/>
            </a:pPr>
            <a:r>
              <a:rPr lang="en-US" altLang="zh-CN" sz="2400" dirty="0" smtClean="0"/>
              <a:t>JavaScript </a:t>
            </a:r>
            <a:r>
              <a:rPr lang="zh-CN" altLang="en-US" sz="2400" dirty="0"/>
              <a:t>中常用的运算符如下。</a:t>
            </a:r>
            <a:endParaRPr lang="en-US" altLang="zh-CN" sz="2400" dirty="0"/>
          </a:p>
          <a:p>
            <a:pPr marL="109728" indent="457200" eaLnBrk="0">
              <a:buNone/>
            </a:pPr>
            <a:endParaRPr lang="zh-CN" altLang="en-US" sz="2400" dirty="0"/>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6" name="内容占位符 4"/>
          <p:cNvSpPr txBox="1">
            <a:spLocks/>
          </p:cNvSpPr>
          <p:nvPr/>
        </p:nvSpPr>
        <p:spPr>
          <a:xfrm>
            <a:off x="251520" y="1988840"/>
            <a:ext cx="8640960" cy="1719808"/>
          </a:xfrm>
          <a:prstGeom prst="rect">
            <a:avLst/>
          </a:prstGeom>
        </p:spPr>
        <p:txBody>
          <a:bodyPr vert="horz">
            <a:noAutofit/>
          </a:bodyPr>
          <a:lstStyle>
            <a:lvl1pPr marL="365760" indent="-256032" algn="l" rtl="0" eaLnBrk="1" latinLnBrk="0" hangingPunct="1">
              <a:spcBef>
                <a:spcPts val="400"/>
              </a:spcBef>
              <a:spcAft>
                <a:spcPts val="0"/>
              </a:spcAft>
              <a:buClr>
                <a:schemeClr val="accent1"/>
              </a:buClr>
              <a:buSzPct val="68000"/>
              <a:buFont typeface="Wingdings 3"/>
              <a:buChar char=""/>
              <a:defRPr kumimoji="0" sz="2700" kern="1200">
                <a:solidFill>
                  <a:schemeClr val="tx1"/>
                </a:solidFill>
                <a:latin typeface="+mn-lt"/>
                <a:ea typeface="+mn-ea"/>
                <a:cs typeface="+mn-cs"/>
              </a:defRPr>
            </a:lvl1pPr>
            <a:lvl2pPr marL="621792" indent="-228600" algn="l" rtl="0" eaLnBrk="1" latinLnBrk="0" hangingPunct="1">
              <a:spcBef>
                <a:spcPts val="324"/>
              </a:spcBef>
              <a:buClr>
                <a:schemeClr val="accent1"/>
              </a:buClr>
              <a:buFont typeface="Verdana"/>
              <a:buChar char="◦"/>
              <a:defRPr kumimoji="0" sz="2300" kern="1200">
                <a:solidFill>
                  <a:schemeClr val="tx1"/>
                </a:solidFill>
                <a:latin typeface="+mn-lt"/>
                <a:ea typeface="+mn-ea"/>
                <a:cs typeface="+mn-cs"/>
              </a:defRPr>
            </a:lvl2pPr>
            <a:lvl3pPr marL="859536" indent="-228600" algn="l" rtl="0" eaLnBrk="1" latinLnBrk="0" hangingPunct="1">
              <a:spcBef>
                <a:spcPts val="350"/>
              </a:spcBef>
              <a:buClr>
                <a:schemeClr val="accent2"/>
              </a:buClr>
              <a:buSzPct val="100000"/>
              <a:buFont typeface="Wingdings 2"/>
              <a:buChar char=""/>
              <a:defRPr kumimoji="0" sz="2100" kern="1200">
                <a:solidFill>
                  <a:schemeClr val="tx1"/>
                </a:solidFill>
                <a:latin typeface="+mn-lt"/>
                <a:ea typeface="+mn-ea"/>
                <a:cs typeface="+mn-cs"/>
              </a:defRPr>
            </a:lvl3pPr>
            <a:lvl4pPr marL="1143000" indent="-228600" algn="l" rtl="0" eaLnBrk="1" latinLnBrk="0" hangingPunct="1">
              <a:spcBef>
                <a:spcPts val="350"/>
              </a:spcBef>
              <a:buClr>
                <a:schemeClr val="accent2"/>
              </a:buClr>
              <a:buFont typeface="Wingdings 2"/>
              <a:buChar char=""/>
              <a:defRPr kumimoji="0" sz="1900" kern="1200">
                <a:solidFill>
                  <a:schemeClr val="tx1"/>
                </a:solidFill>
                <a:latin typeface="+mn-lt"/>
                <a:ea typeface="+mn-ea"/>
                <a:cs typeface="+mn-cs"/>
              </a:defRPr>
            </a:lvl4pPr>
            <a:lvl5pPr marL="1371600" indent="-228600" algn="l" rtl="0" eaLnBrk="1" latinLnBrk="0" hangingPunct="1">
              <a:spcBef>
                <a:spcPts val="350"/>
              </a:spcBef>
              <a:buClr>
                <a:schemeClr val="accent2"/>
              </a:buClr>
              <a:buFont typeface="Wingdings 2"/>
              <a:buChar char=""/>
              <a:defRPr kumimoji="0" sz="18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a:lstStyle>
          <a:p>
            <a:pPr marL="342900" indent="-342900" eaLnBrk="0">
              <a:buFont typeface="Wingdings" pitchFamily="2" charset="2"/>
              <a:buChar char="l"/>
            </a:pPr>
            <a:r>
              <a:rPr lang="zh-CN" altLang="en-US" sz="2400" dirty="0"/>
              <a:t>赋值</a:t>
            </a:r>
            <a:r>
              <a:rPr lang="zh-CN" altLang="en-US" sz="2400" dirty="0" smtClean="0"/>
              <a:t>运算符</a:t>
            </a:r>
            <a:endParaRPr lang="en-US" altLang="zh-CN" sz="2400" dirty="0" smtClean="0"/>
          </a:p>
        </p:txBody>
      </p:sp>
      <p:pic>
        <p:nvPicPr>
          <p:cNvPr id="1741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6593" y="2996952"/>
            <a:ext cx="8350814" cy="23762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2857637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936000"/>
          </a:xfrm>
        </p:spPr>
        <p:style>
          <a:lnRef idx="3">
            <a:schemeClr val="lt1"/>
          </a:lnRef>
          <a:fillRef idx="1">
            <a:schemeClr val="accent1"/>
          </a:fillRef>
          <a:effectRef idx="1">
            <a:schemeClr val="accent1"/>
          </a:effectRef>
          <a:fontRef idx="minor">
            <a:schemeClr val="lt1"/>
          </a:fontRef>
        </p:style>
        <p:txBody>
          <a:bodyPr>
            <a:normAutofit/>
          </a:bodyPr>
          <a:lstStyle/>
          <a:p>
            <a:r>
              <a:rPr lang="en-US" altLang="zh-CN" sz="3200" dirty="0">
                <a:solidFill>
                  <a:schemeClr val="tx1"/>
                </a:solidFill>
                <a:latin typeface="微软雅黑" panose="020B0503020204020204" pitchFamily="34" charset="-122"/>
                <a:ea typeface="微软雅黑" panose="020B0503020204020204" pitchFamily="34" charset="-122"/>
                <a:cs typeface="+mn-ea"/>
              </a:rPr>
              <a:t>3.1 </a:t>
            </a:r>
            <a:r>
              <a:rPr lang="en-US" altLang="zh-CN" sz="3200" dirty="0" smtClean="0">
                <a:solidFill>
                  <a:schemeClr val="tx1"/>
                </a:solidFill>
                <a:latin typeface="微软雅黑" panose="020B0503020204020204" pitchFamily="34" charset="-122"/>
                <a:ea typeface="微软雅黑" panose="020B0503020204020204" pitchFamily="34" charset="-122"/>
                <a:cs typeface="+mn-ea"/>
              </a:rPr>
              <a:t>JavaScript </a:t>
            </a:r>
            <a:r>
              <a:rPr lang="zh-CN" altLang="zh-CN" sz="3200" dirty="0" smtClean="0">
                <a:solidFill>
                  <a:schemeClr val="tx1"/>
                </a:solidFill>
                <a:latin typeface="微软雅黑" panose="020B0503020204020204" pitchFamily="34" charset="-122"/>
                <a:ea typeface="微软雅黑" panose="020B0503020204020204" pitchFamily="34" charset="-122"/>
                <a:cs typeface="+mn-ea"/>
              </a:rPr>
              <a:t>简</a:t>
            </a:r>
            <a:r>
              <a:rPr lang="en-US" altLang="zh-CN" sz="3200" dirty="0" smtClean="0">
                <a:solidFill>
                  <a:schemeClr val="tx1"/>
                </a:solidFill>
                <a:latin typeface="微软雅黑" panose="020B0503020204020204" pitchFamily="34" charset="-122"/>
                <a:ea typeface="微软雅黑" panose="020B0503020204020204" pitchFamily="34" charset="-122"/>
                <a:cs typeface="+mn-ea"/>
              </a:rPr>
              <a:t> </a:t>
            </a:r>
            <a:r>
              <a:rPr lang="zh-CN" altLang="zh-CN" sz="3200" dirty="0" smtClean="0">
                <a:solidFill>
                  <a:schemeClr val="tx1"/>
                </a:solidFill>
                <a:latin typeface="微软雅黑" panose="020B0503020204020204" pitchFamily="34" charset="-122"/>
                <a:ea typeface="微软雅黑" panose="020B0503020204020204" pitchFamily="34" charset="-122"/>
                <a:cs typeface="+mn-ea"/>
              </a:rPr>
              <a:t>介</a:t>
            </a:r>
            <a:endParaRPr lang="zh-CN" altLang="en-US" sz="3200" dirty="0">
              <a:solidFill>
                <a:schemeClr val="tx1"/>
              </a:solidFill>
              <a:latin typeface="微软雅黑" panose="020B0503020204020204" pitchFamily="34" charset="-122"/>
              <a:ea typeface="微软雅黑" panose="020B0503020204020204" pitchFamily="34" charset="-122"/>
              <a:cs typeface="+mn-ea"/>
            </a:endParaRPr>
          </a:p>
        </p:txBody>
      </p:sp>
      <p:sp>
        <p:nvSpPr>
          <p:cNvPr id="3" name="内容占位符 2"/>
          <p:cNvSpPr>
            <a:spLocks noGrp="1"/>
          </p:cNvSpPr>
          <p:nvPr>
            <p:ph idx="1"/>
          </p:nvPr>
        </p:nvSpPr>
        <p:spPr>
          <a:xfrm>
            <a:off x="323528" y="1988840"/>
            <a:ext cx="8435280" cy="3387832"/>
          </a:xfrm>
        </p:spPr>
        <p:txBody>
          <a:bodyPr/>
          <a:lstStyle/>
          <a:p>
            <a:pPr marL="109728" indent="457200" eaLnBrk="0">
              <a:lnSpc>
                <a:spcPct val="150000"/>
              </a:lnSpc>
              <a:buNone/>
            </a:pPr>
            <a:r>
              <a:rPr lang="en-US" altLang="zh-CN" dirty="0"/>
              <a:t>JavaScript </a:t>
            </a:r>
            <a:r>
              <a:rPr lang="zh-CN" altLang="en-US" dirty="0"/>
              <a:t>是为满足制作动态网页的需要而诞生的一种编程语言 </a:t>
            </a:r>
            <a:r>
              <a:rPr lang="en-US" altLang="zh-CN" dirty="0"/>
              <a:t>, </a:t>
            </a:r>
            <a:r>
              <a:rPr lang="zh-CN" altLang="en-US" dirty="0"/>
              <a:t>是由 </a:t>
            </a:r>
            <a:r>
              <a:rPr lang="en-US" altLang="zh-CN" dirty="0"/>
              <a:t>Netscape  (</a:t>
            </a:r>
            <a:r>
              <a:rPr lang="zh-CN" altLang="en-US" dirty="0"/>
              <a:t>网景 公司</a:t>
            </a:r>
            <a:r>
              <a:rPr lang="en-US" altLang="zh-CN" dirty="0"/>
              <a:t>)  </a:t>
            </a:r>
            <a:r>
              <a:rPr lang="zh-CN" altLang="en-US" dirty="0"/>
              <a:t>开发的嵌入到 </a:t>
            </a:r>
            <a:r>
              <a:rPr lang="en-US" altLang="zh-CN" dirty="0"/>
              <a:t>HTML </a:t>
            </a:r>
            <a:r>
              <a:rPr lang="zh-CN" altLang="en-US" dirty="0"/>
              <a:t>文件中的基于对象和事件驱动的脚本语言 。使用 </a:t>
            </a:r>
            <a:r>
              <a:rPr lang="en-US" altLang="zh-CN" dirty="0"/>
              <a:t>JavaScript </a:t>
            </a:r>
            <a:r>
              <a:rPr lang="zh-CN" altLang="en-US" dirty="0"/>
              <a:t>可 以开发出交互式的网页 </a:t>
            </a:r>
            <a:r>
              <a:rPr lang="en-US" altLang="zh-CN" dirty="0"/>
              <a:t>, </a:t>
            </a:r>
            <a:r>
              <a:rPr lang="zh-CN" altLang="en-US" dirty="0"/>
              <a:t>他的出现使得网页和用户之间可以实现实时的动态交互。</a:t>
            </a:r>
            <a:endParaRPr lang="zh-CN" altLang="en-US" dirty="0"/>
          </a:p>
        </p:txBody>
      </p:sp>
    </p:spTree>
    <p:extLst>
      <p:ext uri="{BB962C8B-B14F-4D97-AF65-F5344CB8AC3E}">
        <p14:creationId xmlns:p14="http://schemas.microsoft.com/office/powerpoint/2010/main" val="532625877"/>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normAutofit/>
          </a:bodyPr>
          <a:lstStyle/>
          <a:p>
            <a:r>
              <a:rPr lang="en-US" altLang="zh-CN" sz="3200" dirty="0" smtClean="0">
                <a:solidFill>
                  <a:schemeClr val="tx1"/>
                </a:solidFill>
                <a:latin typeface="微软雅黑" panose="020B0503020204020204" pitchFamily="34" charset="-122"/>
                <a:ea typeface="微软雅黑" panose="020B0503020204020204" pitchFamily="34" charset="-122"/>
                <a:cs typeface="+mn-ea"/>
              </a:rPr>
              <a:t>3.2.3 </a:t>
            </a:r>
            <a:r>
              <a:rPr lang="zh-CN" altLang="en-US" sz="3200" dirty="0" smtClean="0">
                <a:solidFill>
                  <a:schemeClr val="tx1"/>
                </a:solidFill>
                <a:latin typeface="微软雅黑" panose="020B0503020204020204" pitchFamily="34" charset="-122"/>
                <a:ea typeface="微软雅黑" panose="020B0503020204020204" pitchFamily="34" charset="-122"/>
                <a:cs typeface="+mn-ea"/>
              </a:rPr>
              <a:t>运算符</a:t>
            </a:r>
            <a:endParaRPr lang="zh-CN" altLang="en-US" sz="3200" dirty="0">
              <a:solidFill>
                <a:schemeClr val="tx1"/>
              </a:solidFill>
              <a:latin typeface="微软雅黑" panose="020B0503020204020204" pitchFamily="34" charset="-122"/>
              <a:ea typeface="微软雅黑" panose="020B0503020204020204" pitchFamily="34" charset="-122"/>
              <a:cs typeface="+mn-ea"/>
            </a:endParaRP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内容占位符 4"/>
          <p:cNvSpPr>
            <a:spLocks noGrp="1"/>
          </p:cNvSpPr>
          <p:nvPr>
            <p:ph idx="1"/>
          </p:nvPr>
        </p:nvSpPr>
        <p:spPr>
          <a:xfrm>
            <a:off x="251520" y="1268760"/>
            <a:ext cx="8352928" cy="504056"/>
          </a:xfrm>
        </p:spPr>
        <p:txBody>
          <a:bodyPr>
            <a:noAutofit/>
          </a:bodyPr>
          <a:lstStyle/>
          <a:p>
            <a:pPr marL="0" indent="457200" eaLnBrk="0">
              <a:buNone/>
            </a:pPr>
            <a:r>
              <a:rPr lang="en-US" altLang="zh-CN" sz="2400" dirty="0" smtClean="0"/>
              <a:t>JavaScript </a:t>
            </a:r>
            <a:r>
              <a:rPr lang="zh-CN" altLang="en-US" sz="2400" dirty="0"/>
              <a:t>中常用的运算符如下。</a:t>
            </a:r>
            <a:endParaRPr lang="en-US" altLang="zh-CN" sz="2400" dirty="0"/>
          </a:p>
          <a:p>
            <a:pPr marL="109728" indent="457200" eaLnBrk="0">
              <a:buNone/>
            </a:pPr>
            <a:endParaRPr lang="zh-CN" altLang="en-US" sz="2400" dirty="0"/>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6" name="内容占位符 4"/>
          <p:cNvSpPr txBox="1">
            <a:spLocks/>
          </p:cNvSpPr>
          <p:nvPr/>
        </p:nvSpPr>
        <p:spPr>
          <a:xfrm>
            <a:off x="251520" y="1988840"/>
            <a:ext cx="8640960" cy="1719808"/>
          </a:xfrm>
          <a:prstGeom prst="rect">
            <a:avLst/>
          </a:prstGeom>
        </p:spPr>
        <p:txBody>
          <a:bodyPr vert="horz">
            <a:noAutofit/>
          </a:bodyPr>
          <a:lstStyle>
            <a:lvl1pPr marL="365760" indent="-256032" algn="l" rtl="0" eaLnBrk="1" latinLnBrk="0" hangingPunct="1">
              <a:spcBef>
                <a:spcPts val="400"/>
              </a:spcBef>
              <a:spcAft>
                <a:spcPts val="0"/>
              </a:spcAft>
              <a:buClr>
                <a:schemeClr val="accent1"/>
              </a:buClr>
              <a:buSzPct val="68000"/>
              <a:buFont typeface="Wingdings 3"/>
              <a:buChar char=""/>
              <a:defRPr kumimoji="0" sz="2700" kern="1200">
                <a:solidFill>
                  <a:schemeClr val="tx1"/>
                </a:solidFill>
                <a:latin typeface="+mn-lt"/>
                <a:ea typeface="+mn-ea"/>
                <a:cs typeface="+mn-cs"/>
              </a:defRPr>
            </a:lvl1pPr>
            <a:lvl2pPr marL="621792" indent="-228600" algn="l" rtl="0" eaLnBrk="1" latinLnBrk="0" hangingPunct="1">
              <a:spcBef>
                <a:spcPts val="324"/>
              </a:spcBef>
              <a:buClr>
                <a:schemeClr val="accent1"/>
              </a:buClr>
              <a:buFont typeface="Verdana"/>
              <a:buChar char="◦"/>
              <a:defRPr kumimoji="0" sz="2300" kern="1200">
                <a:solidFill>
                  <a:schemeClr val="tx1"/>
                </a:solidFill>
                <a:latin typeface="+mn-lt"/>
                <a:ea typeface="+mn-ea"/>
                <a:cs typeface="+mn-cs"/>
              </a:defRPr>
            </a:lvl2pPr>
            <a:lvl3pPr marL="859536" indent="-228600" algn="l" rtl="0" eaLnBrk="1" latinLnBrk="0" hangingPunct="1">
              <a:spcBef>
                <a:spcPts val="350"/>
              </a:spcBef>
              <a:buClr>
                <a:schemeClr val="accent2"/>
              </a:buClr>
              <a:buSzPct val="100000"/>
              <a:buFont typeface="Wingdings 2"/>
              <a:buChar char=""/>
              <a:defRPr kumimoji="0" sz="2100" kern="1200">
                <a:solidFill>
                  <a:schemeClr val="tx1"/>
                </a:solidFill>
                <a:latin typeface="+mn-lt"/>
                <a:ea typeface="+mn-ea"/>
                <a:cs typeface="+mn-cs"/>
              </a:defRPr>
            </a:lvl3pPr>
            <a:lvl4pPr marL="1143000" indent="-228600" algn="l" rtl="0" eaLnBrk="1" latinLnBrk="0" hangingPunct="1">
              <a:spcBef>
                <a:spcPts val="350"/>
              </a:spcBef>
              <a:buClr>
                <a:schemeClr val="accent2"/>
              </a:buClr>
              <a:buFont typeface="Wingdings 2"/>
              <a:buChar char=""/>
              <a:defRPr kumimoji="0" sz="1900" kern="1200">
                <a:solidFill>
                  <a:schemeClr val="tx1"/>
                </a:solidFill>
                <a:latin typeface="+mn-lt"/>
                <a:ea typeface="+mn-ea"/>
                <a:cs typeface="+mn-cs"/>
              </a:defRPr>
            </a:lvl4pPr>
            <a:lvl5pPr marL="1371600" indent="-228600" algn="l" rtl="0" eaLnBrk="1" latinLnBrk="0" hangingPunct="1">
              <a:spcBef>
                <a:spcPts val="350"/>
              </a:spcBef>
              <a:buClr>
                <a:schemeClr val="accent2"/>
              </a:buClr>
              <a:buFont typeface="Wingdings 2"/>
              <a:buChar char=""/>
              <a:defRPr kumimoji="0" sz="18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a:lstStyle>
          <a:p>
            <a:pPr marL="342900" indent="-342900" eaLnBrk="0">
              <a:buFont typeface="Wingdings" pitchFamily="2" charset="2"/>
              <a:buChar char="l"/>
            </a:pPr>
            <a:r>
              <a:rPr lang="zh-CN" altLang="en-US" sz="2400" dirty="0" smtClean="0"/>
              <a:t>运算符优先级</a:t>
            </a:r>
            <a:endParaRPr lang="en-US" altLang="zh-CN" sz="2400" dirty="0" smtClean="0"/>
          </a:p>
        </p:txBody>
      </p:sp>
      <p:pic>
        <p:nvPicPr>
          <p:cNvPr id="1843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71084" y="2519164"/>
            <a:ext cx="7801831" cy="3600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387944117"/>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normAutofit/>
          </a:bodyPr>
          <a:lstStyle/>
          <a:p>
            <a:r>
              <a:rPr lang="en-US" altLang="zh-CN" sz="3200" dirty="0" smtClean="0">
                <a:solidFill>
                  <a:schemeClr val="tx1"/>
                </a:solidFill>
                <a:latin typeface="微软雅黑" panose="020B0503020204020204" pitchFamily="34" charset="-122"/>
                <a:ea typeface="微软雅黑" panose="020B0503020204020204" pitchFamily="34" charset="-122"/>
                <a:cs typeface="+mn-ea"/>
              </a:rPr>
              <a:t>3.2.4 </a:t>
            </a:r>
            <a:r>
              <a:rPr lang="zh-CN" altLang="en-US" sz="3200" dirty="0" smtClean="0">
                <a:solidFill>
                  <a:schemeClr val="tx1"/>
                </a:solidFill>
                <a:latin typeface="微软雅黑" panose="020B0503020204020204" pitchFamily="34" charset="-122"/>
                <a:ea typeface="微软雅黑" panose="020B0503020204020204" pitchFamily="34" charset="-122"/>
                <a:cs typeface="+mn-ea"/>
              </a:rPr>
              <a:t>分支循环</a:t>
            </a:r>
            <a:endParaRPr lang="zh-CN" altLang="en-US" sz="3200" dirty="0">
              <a:solidFill>
                <a:schemeClr val="tx1"/>
              </a:solidFill>
              <a:latin typeface="微软雅黑" panose="020B0503020204020204" pitchFamily="34" charset="-122"/>
              <a:ea typeface="微软雅黑" panose="020B0503020204020204" pitchFamily="34" charset="-122"/>
              <a:cs typeface="+mn-ea"/>
            </a:endParaRP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内容占位符 4"/>
          <p:cNvSpPr>
            <a:spLocks noGrp="1"/>
          </p:cNvSpPr>
          <p:nvPr>
            <p:ph idx="1"/>
          </p:nvPr>
        </p:nvSpPr>
        <p:spPr>
          <a:xfrm>
            <a:off x="395536" y="1556792"/>
            <a:ext cx="8352928" cy="4680520"/>
          </a:xfrm>
        </p:spPr>
        <p:txBody>
          <a:bodyPr>
            <a:noAutofit/>
          </a:bodyPr>
          <a:lstStyle/>
          <a:p>
            <a:pPr marL="0" indent="457200" eaLnBrk="0">
              <a:lnSpc>
                <a:spcPct val="150000"/>
              </a:lnSpc>
              <a:buNone/>
            </a:pPr>
            <a:r>
              <a:rPr lang="zh-CN" altLang="en-US" sz="2400" dirty="0"/>
              <a:t>顺序结构的程序虽然能解决计算、输出等问题 </a:t>
            </a:r>
            <a:r>
              <a:rPr lang="en-US" altLang="zh-CN" sz="2400" dirty="0"/>
              <a:t>, </a:t>
            </a:r>
            <a:r>
              <a:rPr lang="zh-CN" altLang="en-US" sz="2400" dirty="0"/>
              <a:t>但不能做判断再选择。分支结构的执行 是依据一定的条件选择执行路径 </a:t>
            </a:r>
            <a:r>
              <a:rPr lang="en-US" altLang="zh-CN" sz="2400" dirty="0"/>
              <a:t>, </a:t>
            </a:r>
            <a:r>
              <a:rPr lang="zh-CN" altLang="en-US" sz="2400" dirty="0"/>
              <a:t>而不是严格按照语句出现的物理顺序。比如在日常生活中我们需要买菜我们会根据自己金额的大小来选择购买的菜。分支结构的程序设计方法的关键 在于构造合适的分支条件和分析程序流程 </a:t>
            </a:r>
            <a:r>
              <a:rPr lang="en-US" altLang="zh-CN" sz="2400" dirty="0"/>
              <a:t>, </a:t>
            </a:r>
            <a:r>
              <a:rPr lang="zh-CN" altLang="en-US" sz="2400" dirty="0"/>
              <a:t>根据不同的程序流程选择适当的分支语句。</a:t>
            </a:r>
          </a:p>
          <a:p>
            <a:pPr marL="0" indent="457200" eaLnBrk="0">
              <a:lnSpc>
                <a:spcPct val="150000"/>
              </a:lnSpc>
              <a:buNone/>
            </a:pPr>
            <a:r>
              <a:rPr lang="en-US" altLang="zh-CN" sz="2400" dirty="0"/>
              <a:t>JS </a:t>
            </a:r>
            <a:r>
              <a:rPr lang="zh-CN" altLang="en-US" sz="2400" dirty="0"/>
              <a:t>的分支结构包括 </a:t>
            </a:r>
            <a:r>
              <a:rPr lang="en-US" altLang="zh-CN" sz="2400" dirty="0"/>
              <a:t>if-else </a:t>
            </a:r>
            <a:r>
              <a:rPr lang="zh-CN" altLang="en-US" sz="2400" dirty="0"/>
              <a:t>结构 、多重 </a:t>
            </a:r>
            <a:r>
              <a:rPr lang="en-US" altLang="zh-CN" sz="2400" dirty="0"/>
              <a:t>if </a:t>
            </a:r>
            <a:r>
              <a:rPr lang="zh-CN" altLang="en-US" sz="2400" dirty="0"/>
              <a:t>结构 、嵌套 </a:t>
            </a:r>
            <a:r>
              <a:rPr lang="en-US" altLang="zh-CN" sz="2400" dirty="0"/>
              <a:t>if </a:t>
            </a:r>
            <a:r>
              <a:rPr lang="zh-CN" altLang="en-US" sz="2400" dirty="0"/>
              <a:t>结构和 </a:t>
            </a:r>
            <a:r>
              <a:rPr lang="en-US" altLang="zh-CN" sz="2400" dirty="0"/>
              <a:t>switch-case </a:t>
            </a:r>
            <a:r>
              <a:rPr lang="zh-CN" altLang="en-US" sz="2400" dirty="0"/>
              <a:t>结构。</a:t>
            </a:r>
          </a:p>
          <a:p>
            <a:pPr marL="0" indent="457200" eaLnBrk="0">
              <a:lnSpc>
                <a:spcPct val="150000"/>
              </a:lnSpc>
              <a:buNone/>
            </a:pPr>
            <a:endParaRPr lang="zh-CN" altLang="en-US" sz="2400" dirty="0"/>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Tree>
    <p:extLst>
      <p:ext uri="{BB962C8B-B14F-4D97-AF65-F5344CB8AC3E}">
        <p14:creationId xmlns:p14="http://schemas.microsoft.com/office/powerpoint/2010/main" val="1821455030"/>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normAutofit/>
          </a:bodyPr>
          <a:lstStyle/>
          <a:p>
            <a:r>
              <a:rPr lang="en-US" altLang="zh-CN" sz="3200" dirty="0">
                <a:solidFill>
                  <a:schemeClr val="tx1"/>
                </a:solidFill>
                <a:latin typeface="微软雅黑" panose="020B0503020204020204" pitchFamily="34" charset="-122"/>
                <a:ea typeface="微软雅黑" panose="020B0503020204020204" pitchFamily="34" charset="-122"/>
                <a:cs typeface="+mn-ea"/>
              </a:rPr>
              <a:t>3.2.4 </a:t>
            </a:r>
            <a:r>
              <a:rPr lang="zh-CN" altLang="en-US" sz="3200" dirty="0">
                <a:solidFill>
                  <a:schemeClr val="tx1"/>
                </a:solidFill>
                <a:latin typeface="微软雅黑" panose="020B0503020204020204" pitchFamily="34" charset="-122"/>
                <a:ea typeface="微软雅黑" panose="020B0503020204020204" pitchFamily="34" charset="-122"/>
                <a:cs typeface="+mn-ea"/>
              </a:rPr>
              <a:t>分支循环</a:t>
            </a:r>
            <a:endParaRPr lang="zh-CN" altLang="en-US" sz="3200" dirty="0">
              <a:solidFill>
                <a:schemeClr val="tx1"/>
              </a:solidFill>
              <a:latin typeface="微软雅黑" panose="020B0503020204020204" pitchFamily="34" charset="-122"/>
              <a:ea typeface="微软雅黑" panose="020B0503020204020204" pitchFamily="34" charset="-122"/>
              <a:cs typeface="+mn-ea"/>
            </a:endParaRP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6" name="内容占位符 4"/>
          <p:cNvSpPr txBox="1">
            <a:spLocks/>
          </p:cNvSpPr>
          <p:nvPr/>
        </p:nvSpPr>
        <p:spPr>
          <a:xfrm>
            <a:off x="245716" y="1340768"/>
            <a:ext cx="8640960" cy="1719808"/>
          </a:xfrm>
          <a:prstGeom prst="rect">
            <a:avLst/>
          </a:prstGeom>
        </p:spPr>
        <p:txBody>
          <a:bodyPr vert="horz">
            <a:noAutofit/>
          </a:bodyPr>
          <a:lstStyle>
            <a:lvl1pPr marL="365760" indent="-256032" algn="l" rtl="0" eaLnBrk="1" latinLnBrk="0" hangingPunct="1">
              <a:spcBef>
                <a:spcPts val="400"/>
              </a:spcBef>
              <a:spcAft>
                <a:spcPts val="0"/>
              </a:spcAft>
              <a:buClr>
                <a:schemeClr val="accent1"/>
              </a:buClr>
              <a:buSzPct val="68000"/>
              <a:buFont typeface="Wingdings 3"/>
              <a:buChar char=""/>
              <a:defRPr kumimoji="0" sz="2700" kern="1200">
                <a:solidFill>
                  <a:schemeClr val="tx1"/>
                </a:solidFill>
                <a:latin typeface="+mn-lt"/>
                <a:ea typeface="+mn-ea"/>
                <a:cs typeface="+mn-cs"/>
              </a:defRPr>
            </a:lvl1pPr>
            <a:lvl2pPr marL="621792" indent="-228600" algn="l" rtl="0" eaLnBrk="1" latinLnBrk="0" hangingPunct="1">
              <a:spcBef>
                <a:spcPts val="324"/>
              </a:spcBef>
              <a:buClr>
                <a:schemeClr val="accent1"/>
              </a:buClr>
              <a:buFont typeface="Verdana"/>
              <a:buChar char="◦"/>
              <a:defRPr kumimoji="0" sz="2300" kern="1200">
                <a:solidFill>
                  <a:schemeClr val="tx1"/>
                </a:solidFill>
                <a:latin typeface="+mn-lt"/>
                <a:ea typeface="+mn-ea"/>
                <a:cs typeface="+mn-cs"/>
              </a:defRPr>
            </a:lvl2pPr>
            <a:lvl3pPr marL="859536" indent="-228600" algn="l" rtl="0" eaLnBrk="1" latinLnBrk="0" hangingPunct="1">
              <a:spcBef>
                <a:spcPts val="350"/>
              </a:spcBef>
              <a:buClr>
                <a:schemeClr val="accent2"/>
              </a:buClr>
              <a:buSzPct val="100000"/>
              <a:buFont typeface="Wingdings 2"/>
              <a:buChar char=""/>
              <a:defRPr kumimoji="0" sz="2100" kern="1200">
                <a:solidFill>
                  <a:schemeClr val="tx1"/>
                </a:solidFill>
                <a:latin typeface="+mn-lt"/>
                <a:ea typeface="+mn-ea"/>
                <a:cs typeface="+mn-cs"/>
              </a:defRPr>
            </a:lvl3pPr>
            <a:lvl4pPr marL="1143000" indent="-228600" algn="l" rtl="0" eaLnBrk="1" latinLnBrk="0" hangingPunct="1">
              <a:spcBef>
                <a:spcPts val="350"/>
              </a:spcBef>
              <a:buClr>
                <a:schemeClr val="accent2"/>
              </a:buClr>
              <a:buFont typeface="Wingdings 2"/>
              <a:buChar char=""/>
              <a:defRPr kumimoji="0" sz="1900" kern="1200">
                <a:solidFill>
                  <a:schemeClr val="tx1"/>
                </a:solidFill>
                <a:latin typeface="+mn-lt"/>
                <a:ea typeface="+mn-ea"/>
                <a:cs typeface="+mn-cs"/>
              </a:defRPr>
            </a:lvl4pPr>
            <a:lvl5pPr marL="1371600" indent="-228600" algn="l" rtl="0" eaLnBrk="1" latinLnBrk="0" hangingPunct="1">
              <a:spcBef>
                <a:spcPts val="350"/>
              </a:spcBef>
              <a:buClr>
                <a:schemeClr val="accent2"/>
              </a:buClr>
              <a:buFont typeface="Wingdings 2"/>
              <a:buChar char=""/>
              <a:defRPr kumimoji="0" sz="18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a:lstStyle>
          <a:p>
            <a:pPr marL="342900" indent="-342900" eaLnBrk="0">
              <a:buFont typeface="Wingdings" pitchFamily="2" charset="2"/>
              <a:buChar char="l"/>
            </a:pPr>
            <a:r>
              <a:rPr lang="en-US" altLang="zh-CN" sz="2400" dirty="0"/>
              <a:t> if </a:t>
            </a:r>
            <a:r>
              <a:rPr lang="zh-CN" altLang="en-US" sz="2400" dirty="0"/>
              <a:t>结构</a:t>
            </a:r>
            <a:endParaRPr lang="en-US" altLang="zh-CN" sz="2400" dirty="0" smtClean="0"/>
          </a:p>
        </p:txBody>
      </p:sp>
      <p:pic>
        <p:nvPicPr>
          <p:cNvPr id="1945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27584" y="2053208"/>
            <a:ext cx="6961711" cy="41764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930903633"/>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normAutofit/>
          </a:bodyPr>
          <a:lstStyle/>
          <a:p>
            <a:r>
              <a:rPr lang="en-US" altLang="zh-CN" sz="3200" dirty="0">
                <a:solidFill>
                  <a:schemeClr val="tx1"/>
                </a:solidFill>
                <a:latin typeface="微软雅黑" panose="020B0503020204020204" pitchFamily="34" charset="-122"/>
                <a:ea typeface="微软雅黑" panose="020B0503020204020204" pitchFamily="34" charset="-122"/>
                <a:cs typeface="+mn-ea"/>
              </a:rPr>
              <a:t>3.2.4 </a:t>
            </a:r>
            <a:r>
              <a:rPr lang="zh-CN" altLang="en-US" sz="3200" dirty="0">
                <a:solidFill>
                  <a:schemeClr val="tx1"/>
                </a:solidFill>
                <a:latin typeface="微软雅黑" panose="020B0503020204020204" pitchFamily="34" charset="-122"/>
                <a:ea typeface="微软雅黑" panose="020B0503020204020204" pitchFamily="34" charset="-122"/>
                <a:cs typeface="+mn-ea"/>
              </a:rPr>
              <a:t>分支循环</a:t>
            </a:r>
            <a:endParaRPr lang="zh-CN" altLang="en-US" sz="3200" dirty="0">
              <a:solidFill>
                <a:schemeClr val="tx1"/>
              </a:solidFill>
              <a:latin typeface="微软雅黑" panose="020B0503020204020204" pitchFamily="34" charset="-122"/>
              <a:ea typeface="微软雅黑" panose="020B0503020204020204" pitchFamily="34" charset="-122"/>
              <a:cs typeface="+mn-ea"/>
            </a:endParaRP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6" name="内容占位符 4"/>
          <p:cNvSpPr txBox="1">
            <a:spLocks/>
          </p:cNvSpPr>
          <p:nvPr/>
        </p:nvSpPr>
        <p:spPr>
          <a:xfrm>
            <a:off x="175268" y="1844824"/>
            <a:ext cx="8640960" cy="720080"/>
          </a:xfrm>
          <a:prstGeom prst="rect">
            <a:avLst/>
          </a:prstGeom>
        </p:spPr>
        <p:txBody>
          <a:bodyPr vert="horz">
            <a:noAutofit/>
          </a:bodyPr>
          <a:lstStyle>
            <a:lvl1pPr marL="365760" indent="-256032" algn="l" rtl="0" eaLnBrk="1" latinLnBrk="0" hangingPunct="1">
              <a:spcBef>
                <a:spcPts val="400"/>
              </a:spcBef>
              <a:spcAft>
                <a:spcPts val="0"/>
              </a:spcAft>
              <a:buClr>
                <a:schemeClr val="accent1"/>
              </a:buClr>
              <a:buSzPct val="68000"/>
              <a:buFont typeface="Wingdings 3"/>
              <a:buChar char=""/>
              <a:defRPr kumimoji="0" sz="2700" kern="1200">
                <a:solidFill>
                  <a:schemeClr val="tx1"/>
                </a:solidFill>
                <a:latin typeface="+mn-lt"/>
                <a:ea typeface="+mn-ea"/>
                <a:cs typeface="+mn-cs"/>
              </a:defRPr>
            </a:lvl1pPr>
            <a:lvl2pPr marL="621792" indent="-228600" algn="l" rtl="0" eaLnBrk="1" latinLnBrk="0" hangingPunct="1">
              <a:spcBef>
                <a:spcPts val="324"/>
              </a:spcBef>
              <a:buClr>
                <a:schemeClr val="accent1"/>
              </a:buClr>
              <a:buFont typeface="Verdana"/>
              <a:buChar char="◦"/>
              <a:defRPr kumimoji="0" sz="2300" kern="1200">
                <a:solidFill>
                  <a:schemeClr val="tx1"/>
                </a:solidFill>
                <a:latin typeface="+mn-lt"/>
                <a:ea typeface="+mn-ea"/>
                <a:cs typeface="+mn-cs"/>
              </a:defRPr>
            </a:lvl2pPr>
            <a:lvl3pPr marL="859536" indent="-228600" algn="l" rtl="0" eaLnBrk="1" latinLnBrk="0" hangingPunct="1">
              <a:spcBef>
                <a:spcPts val="350"/>
              </a:spcBef>
              <a:buClr>
                <a:schemeClr val="accent2"/>
              </a:buClr>
              <a:buSzPct val="100000"/>
              <a:buFont typeface="Wingdings 2"/>
              <a:buChar char=""/>
              <a:defRPr kumimoji="0" sz="2100" kern="1200">
                <a:solidFill>
                  <a:schemeClr val="tx1"/>
                </a:solidFill>
                <a:latin typeface="+mn-lt"/>
                <a:ea typeface="+mn-ea"/>
                <a:cs typeface="+mn-cs"/>
              </a:defRPr>
            </a:lvl3pPr>
            <a:lvl4pPr marL="1143000" indent="-228600" algn="l" rtl="0" eaLnBrk="1" latinLnBrk="0" hangingPunct="1">
              <a:spcBef>
                <a:spcPts val="350"/>
              </a:spcBef>
              <a:buClr>
                <a:schemeClr val="accent2"/>
              </a:buClr>
              <a:buFont typeface="Wingdings 2"/>
              <a:buChar char=""/>
              <a:defRPr kumimoji="0" sz="1900" kern="1200">
                <a:solidFill>
                  <a:schemeClr val="tx1"/>
                </a:solidFill>
                <a:latin typeface="+mn-lt"/>
                <a:ea typeface="+mn-ea"/>
                <a:cs typeface="+mn-cs"/>
              </a:defRPr>
            </a:lvl4pPr>
            <a:lvl5pPr marL="1371600" indent="-228600" algn="l" rtl="0" eaLnBrk="1" latinLnBrk="0" hangingPunct="1">
              <a:spcBef>
                <a:spcPts val="350"/>
              </a:spcBef>
              <a:buClr>
                <a:schemeClr val="accent2"/>
              </a:buClr>
              <a:buFont typeface="Wingdings 2"/>
              <a:buChar char=""/>
              <a:defRPr kumimoji="0" sz="18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a:lstStyle>
          <a:p>
            <a:pPr marL="342900" indent="-342900" eaLnBrk="0">
              <a:buFont typeface="Wingdings" pitchFamily="2" charset="2"/>
              <a:buChar char="l"/>
            </a:pPr>
            <a:r>
              <a:rPr lang="en-US" altLang="zh-CN" sz="2400" dirty="0"/>
              <a:t> if-else </a:t>
            </a:r>
            <a:r>
              <a:rPr lang="zh-CN" altLang="en-US" sz="2400" dirty="0" smtClean="0"/>
              <a:t>结构</a:t>
            </a:r>
            <a:endParaRPr lang="en-US" altLang="zh-CN" sz="2400" dirty="0" smtClean="0"/>
          </a:p>
        </p:txBody>
      </p:sp>
      <p:pic>
        <p:nvPicPr>
          <p:cNvPr id="2048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7772" y="2492896"/>
            <a:ext cx="8488456" cy="28803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24159797"/>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normAutofit/>
          </a:bodyPr>
          <a:lstStyle/>
          <a:p>
            <a:r>
              <a:rPr lang="en-US" altLang="zh-CN" sz="3200" dirty="0">
                <a:solidFill>
                  <a:schemeClr val="tx1"/>
                </a:solidFill>
                <a:latin typeface="微软雅黑" panose="020B0503020204020204" pitchFamily="34" charset="-122"/>
                <a:ea typeface="微软雅黑" panose="020B0503020204020204" pitchFamily="34" charset="-122"/>
                <a:cs typeface="+mn-ea"/>
              </a:rPr>
              <a:t>3.2.4 </a:t>
            </a:r>
            <a:r>
              <a:rPr lang="zh-CN" altLang="en-US" sz="3200" dirty="0">
                <a:solidFill>
                  <a:schemeClr val="tx1"/>
                </a:solidFill>
                <a:latin typeface="微软雅黑" panose="020B0503020204020204" pitchFamily="34" charset="-122"/>
                <a:ea typeface="微软雅黑" panose="020B0503020204020204" pitchFamily="34" charset="-122"/>
                <a:cs typeface="+mn-ea"/>
              </a:rPr>
              <a:t>分支循环</a:t>
            </a:r>
            <a:endParaRPr lang="zh-CN" altLang="en-US" sz="3200" dirty="0">
              <a:solidFill>
                <a:schemeClr val="tx1"/>
              </a:solidFill>
              <a:latin typeface="微软雅黑" panose="020B0503020204020204" pitchFamily="34" charset="-122"/>
              <a:ea typeface="微软雅黑" panose="020B0503020204020204" pitchFamily="34" charset="-122"/>
              <a:cs typeface="+mn-ea"/>
            </a:endParaRP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6" name="内容占位符 4"/>
          <p:cNvSpPr txBox="1">
            <a:spLocks/>
          </p:cNvSpPr>
          <p:nvPr/>
        </p:nvSpPr>
        <p:spPr>
          <a:xfrm>
            <a:off x="245716" y="1628800"/>
            <a:ext cx="8640960" cy="4104456"/>
          </a:xfrm>
          <a:prstGeom prst="rect">
            <a:avLst/>
          </a:prstGeom>
        </p:spPr>
        <p:txBody>
          <a:bodyPr vert="horz">
            <a:noAutofit/>
          </a:bodyPr>
          <a:lstStyle>
            <a:lvl1pPr marL="365760" indent="-256032" algn="l" rtl="0" eaLnBrk="1" latinLnBrk="0" hangingPunct="1">
              <a:spcBef>
                <a:spcPts val="400"/>
              </a:spcBef>
              <a:spcAft>
                <a:spcPts val="0"/>
              </a:spcAft>
              <a:buClr>
                <a:schemeClr val="accent1"/>
              </a:buClr>
              <a:buSzPct val="68000"/>
              <a:buFont typeface="Wingdings 3"/>
              <a:buChar char=""/>
              <a:defRPr kumimoji="0" sz="2700" kern="1200">
                <a:solidFill>
                  <a:schemeClr val="tx1"/>
                </a:solidFill>
                <a:latin typeface="+mn-lt"/>
                <a:ea typeface="+mn-ea"/>
                <a:cs typeface="+mn-cs"/>
              </a:defRPr>
            </a:lvl1pPr>
            <a:lvl2pPr marL="621792" indent="-228600" algn="l" rtl="0" eaLnBrk="1" latinLnBrk="0" hangingPunct="1">
              <a:spcBef>
                <a:spcPts val="324"/>
              </a:spcBef>
              <a:buClr>
                <a:schemeClr val="accent1"/>
              </a:buClr>
              <a:buFont typeface="Verdana"/>
              <a:buChar char="◦"/>
              <a:defRPr kumimoji="0" sz="2300" kern="1200">
                <a:solidFill>
                  <a:schemeClr val="tx1"/>
                </a:solidFill>
                <a:latin typeface="+mn-lt"/>
                <a:ea typeface="+mn-ea"/>
                <a:cs typeface="+mn-cs"/>
              </a:defRPr>
            </a:lvl2pPr>
            <a:lvl3pPr marL="859536" indent="-228600" algn="l" rtl="0" eaLnBrk="1" latinLnBrk="0" hangingPunct="1">
              <a:spcBef>
                <a:spcPts val="350"/>
              </a:spcBef>
              <a:buClr>
                <a:schemeClr val="accent2"/>
              </a:buClr>
              <a:buSzPct val="100000"/>
              <a:buFont typeface="Wingdings 2"/>
              <a:buChar char=""/>
              <a:defRPr kumimoji="0" sz="2100" kern="1200">
                <a:solidFill>
                  <a:schemeClr val="tx1"/>
                </a:solidFill>
                <a:latin typeface="+mn-lt"/>
                <a:ea typeface="+mn-ea"/>
                <a:cs typeface="+mn-cs"/>
              </a:defRPr>
            </a:lvl3pPr>
            <a:lvl4pPr marL="1143000" indent="-228600" algn="l" rtl="0" eaLnBrk="1" latinLnBrk="0" hangingPunct="1">
              <a:spcBef>
                <a:spcPts val="350"/>
              </a:spcBef>
              <a:buClr>
                <a:schemeClr val="accent2"/>
              </a:buClr>
              <a:buFont typeface="Wingdings 2"/>
              <a:buChar char=""/>
              <a:defRPr kumimoji="0" sz="1900" kern="1200">
                <a:solidFill>
                  <a:schemeClr val="tx1"/>
                </a:solidFill>
                <a:latin typeface="+mn-lt"/>
                <a:ea typeface="+mn-ea"/>
                <a:cs typeface="+mn-cs"/>
              </a:defRPr>
            </a:lvl4pPr>
            <a:lvl5pPr marL="1371600" indent="-228600" algn="l" rtl="0" eaLnBrk="1" latinLnBrk="0" hangingPunct="1">
              <a:spcBef>
                <a:spcPts val="350"/>
              </a:spcBef>
              <a:buClr>
                <a:schemeClr val="accent2"/>
              </a:buClr>
              <a:buFont typeface="Wingdings 2"/>
              <a:buChar char=""/>
              <a:defRPr kumimoji="0" sz="18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a:lstStyle>
          <a:p>
            <a:pPr marL="342900" indent="-342900" eaLnBrk="0">
              <a:buFont typeface="Wingdings" pitchFamily="2" charset="2"/>
              <a:buChar char="l"/>
            </a:pPr>
            <a:r>
              <a:rPr lang="zh-CN" altLang="en-US" sz="2400" dirty="0"/>
              <a:t>多重分支</a:t>
            </a:r>
            <a:r>
              <a:rPr lang="zh-CN" altLang="en-US" sz="2400" dirty="0" smtClean="0"/>
              <a:t>结构</a:t>
            </a:r>
            <a:endParaRPr lang="en-US" altLang="zh-CN" sz="2400" dirty="0" smtClean="0"/>
          </a:p>
          <a:p>
            <a:pPr marL="0" indent="0" eaLnBrk="0">
              <a:buNone/>
            </a:pPr>
            <a:endParaRPr lang="en-US" altLang="zh-CN" sz="2400" dirty="0"/>
          </a:p>
          <a:p>
            <a:pPr marL="0" indent="457200" eaLnBrk="0">
              <a:buNone/>
            </a:pPr>
            <a:r>
              <a:rPr lang="zh-CN" altLang="en-US" sz="2400" dirty="0"/>
              <a:t>多分支可以有若干个 </a:t>
            </a:r>
            <a:r>
              <a:rPr lang="en-US" altLang="zh-CN" sz="2400" dirty="0"/>
              <a:t>else if ,  else </a:t>
            </a:r>
            <a:r>
              <a:rPr lang="zh-CN" altLang="en-US" sz="2400" dirty="0"/>
              <a:t>根据需要可以有也可以没有当多个条件都满足时 </a:t>
            </a:r>
            <a:r>
              <a:rPr lang="en-US" altLang="zh-CN" sz="2400" dirty="0"/>
              <a:t>, </a:t>
            </a:r>
            <a:r>
              <a:rPr lang="zh-CN" altLang="en-US" sz="2400" dirty="0"/>
              <a:t>只会执行第一个满足条件的表达式对应的代码块  </a:t>
            </a:r>
            <a:r>
              <a:rPr lang="en-US" altLang="zh-CN" sz="2400" dirty="0"/>
              <a:t>( </a:t>
            </a:r>
            <a:r>
              <a:rPr lang="zh-CN" altLang="en-US" sz="2400" dirty="0"/>
              <a:t>代码是从上往下依次执行的</a:t>
            </a:r>
            <a:r>
              <a:rPr lang="en-US" altLang="zh-CN" sz="2400" dirty="0"/>
              <a:t>) </a:t>
            </a:r>
            <a:r>
              <a:rPr lang="zh-CN" altLang="en-US" sz="2400" dirty="0"/>
              <a:t>。</a:t>
            </a:r>
          </a:p>
          <a:p>
            <a:pPr marL="0" indent="457200" eaLnBrk="0">
              <a:buNone/>
            </a:pPr>
            <a:r>
              <a:rPr lang="zh-CN" altLang="en-US" sz="2400" dirty="0" smtClean="0"/>
              <a:t>如：</a:t>
            </a:r>
            <a:endParaRPr lang="en-US" altLang="zh-CN" sz="2400" dirty="0" smtClean="0"/>
          </a:p>
          <a:p>
            <a:pPr marL="0" indent="457200" eaLnBrk="0">
              <a:buNone/>
            </a:pPr>
            <a:r>
              <a:rPr lang="zh-CN" altLang="en-US" sz="2400" dirty="0" smtClean="0"/>
              <a:t>成绩</a:t>
            </a:r>
            <a:r>
              <a:rPr lang="zh-CN" altLang="en-US" sz="2400" dirty="0"/>
              <a:t>在  </a:t>
            </a:r>
            <a:r>
              <a:rPr lang="en-US" altLang="zh-CN" sz="2400" dirty="0"/>
              <a:t>[0 , 60)  </a:t>
            </a:r>
            <a:r>
              <a:rPr lang="zh-CN" altLang="en-US" sz="2400" dirty="0"/>
              <a:t>之间 </a:t>
            </a:r>
            <a:r>
              <a:rPr lang="en-US" altLang="zh-CN" sz="2400" dirty="0"/>
              <a:t>, </a:t>
            </a:r>
            <a:r>
              <a:rPr lang="zh-CN" altLang="en-US" sz="2400" dirty="0" smtClean="0"/>
              <a:t>输出及格</a:t>
            </a:r>
            <a:endParaRPr lang="zh-CN" altLang="en-US" sz="2400" dirty="0"/>
          </a:p>
          <a:p>
            <a:pPr marL="0" indent="457200" eaLnBrk="0">
              <a:buNone/>
            </a:pPr>
            <a:r>
              <a:rPr lang="zh-CN" altLang="en-US" sz="2400" dirty="0"/>
              <a:t>成绩在  </a:t>
            </a:r>
            <a:r>
              <a:rPr lang="en-US" altLang="zh-CN" sz="2400" dirty="0"/>
              <a:t>[60 , 80)  </a:t>
            </a:r>
            <a:r>
              <a:rPr lang="zh-CN" altLang="en-US" sz="2400" dirty="0"/>
              <a:t>之间 </a:t>
            </a:r>
            <a:r>
              <a:rPr lang="en-US" altLang="zh-CN" sz="2400" dirty="0"/>
              <a:t>, </a:t>
            </a:r>
            <a:r>
              <a:rPr lang="zh-CN" altLang="en-US" sz="2400" dirty="0"/>
              <a:t>输出及格</a:t>
            </a:r>
          </a:p>
          <a:p>
            <a:pPr marL="0" indent="457200" eaLnBrk="0">
              <a:buNone/>
            </a:pPr>
            <a:r>
              <a:rPr lang="zh-CN" altLang="en-US" sz="2400" dirty="0"/>
              <a:t>成绩在  </a:t>
            </a:r>
            <a:r>
              <a:rPr lang="en-US" altLang="zh-CN" sz="2400" dirty="0"/>
              <a:t>[ 80 , 90)  </a:t>
            </a:r>
            <a:r>
              <a:rPr lang="zh-CN" altLang="en-US" sz="2400" dirty="0"/>
              <a:t>之间 </a:t>
            </a:r>
            <a:r>
              <a:rPr lang="en-US" altLang="zh-CN" sz="2400" dirty="0"/>
              <a:t>, </a:t>
            </a:r>
            <a:r>
              <a:rPr lang="zh-CN" altLang="en-US" sz="2400" dirty="0"/>
              <a:t>输出良好</a:t>
            </a:r>
          </a:p>
          <a:p>
            <a:pPr marL="0" indent="457200" eaLnBrk="0">
              <a:buNone/>
            </a:pPr>
            <a:r>
              <a:rPr lang="zh-CN" altLang="en-US" sz="2400" dirty="0"/>
              <a:t>成绩在  </a:t>
            </a:r>
            <a:r>
              <a:rPr lang="en-US" altLang="zh-CN" sz="2400" dirty="0"/>
              <a:t>[90 , 100)  </a:t>
            </a:r>
            <a:r>
              <a:rPr lang="zh-CN" altLang="en-US" sz="2400" dirty="0"/>
              <a:t>之间 </a:t>
            </a:r>
            <a:r>
              <a:rPr lang="en-US" altLang="zh-CN" sz="2400" dirty="0"/>
              <a:t>, </a:t>
            </a:r>
            <a:r>
              <a:rPr lang="zh-CN" altLang="en-US" sz="2400" dirty="0"/>
              <a:t>输出优秀</a:t>
            </a:r>
          </a:p>
          <a:p>
            <a:pPr marL="0" indent="0" eaLnBrk="0">
              <a:buNone/>
            </a:pPr>
            <a:endParaRPr lang="en-US" altLang="zh-CN" sz="2400" dirty="0" smtClean="0"/>
          </a:p>
        </p:txBody>
      </p:sp>
    </p:spTree>
    <p:extLst>
      <p:ext uri="{BB962C8B-B14F-4D97-AF65-F5344CB8AC3E}">
        <p14:creationId xmlns:p14="http://schemas.microsoft.com/office/powerpoint/2010/main" val="612918604"/>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normAutofit/>
          </a:bodyPr>
          <a:lstStyle/>
          <a:p>
            <a:r>
              <a:rPr lang="en-US" altLang="zh-CN" sz="3200" dirty="0">
                <a:solidFill>
                  <a:schemeClr val="tx1"/>
                </a:solidFill>
                <a:latin typeface="微软雅黑" panose="020B0503020204020204" pitchFamily="34" charset="-122"/>
                <a:ea typeface="微软雅黑" panose="020B0503020204020204" pitchFamily="34" charset="-122"/>
                <a:cs typeface="+mn-ea"/>
              </a:rPr>
              <a:t>3.2.4 </a:t>
            </a:r>
            <a:r>
              <a:rPr lang="zh-CN" altLang="en-US" sz="3200" dirty="0">
                <a:solidFill>
                  <a:schemeClr val="tx1"/>
                </a:solidFill>
                <a:latin typeface="微软雅黑" panose="020B0503020204020204" pitchFamily="34" charset="-122"/>
                <a:ea typeface="微软雅黑" panose="020B0503020204020204" pitchFamily="34" charset="-122"/>
                <a:cs typeface="+mn-ea"/>
              </a:rPr>
              <a:t>分支循环</a:t>
            </a:r>
            <a:endParaRPr lang="zh-CN" altLang="en-US" sz="3200" dirty="0">
              <a:solidFill>
                <a:schemeClr val="tx1"/>
              </a:solidFill>
              <a:latin typeface="微软雅黑" panose="020B0503020204020204" pitchFamily="34" charset="-122"/>
              <a:ea typeface="微软雅黑" panose="020B0503020204020204" pitchFamily="34" charset="-122"/>
              <a:cs typeface="+mn-ea"/>
            </a:endParaRP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6" name="内容占位符 4"/>
          <p:cNvSpPr txBox="1">
            <a:spLocks/>
          </p:cNvSpPr>
          <p:nvPr/>
        </p:nvSpPr>
        <p:spPr>
          <a:xfrm>
            <a:off x="245716" y="1628800"/>
            <a:ext cx="8640960" cy="864096"/>
          </a:xfrm>
          <a:prstGeom prst="rect">
            <a:avLst/>
          </a:prstGeom>
        </p:spPr>
        <p:txBody>
          <a:bodyPr vert="horz">
            <a:noAutofit/>
          </a:bodyPr>
          <a:lstStyle>
            <a:lvl1pPr marL="365760" indent="-256032" algn="l" rtl="0" eaLnBrk="1" latinLnBrk="0" hangingPunct="1">
              <a:spcBef>
                <a:spcPts val="400"/>
              </a:spcBef>
              <a:spcAft>
                <a:spcPts val="0"/>
              </a:spcAft>
              <a:buClr>
                <a:schemeClr val="accent1"/>
              </a:buClr>
              <a:buSzPct val="68000"/>
              <a:buFont typeface="Wingdings 3"/>
              <a:buChar char=""/>
              <a:defRPr kumimoji="0" sz="2700" kern="1200">
                <a:solidFill>
                  <a:schemeClr val="tx1"/>
                </a:solidFill>
                <a:latin typeface="+mn-lt"/>
                <a:ea typeface="+mn-ea"/>
                <a:cs typeface="+mn-cs"/>
              </a:defRPr>
            </a:lvl1pPr>
            <a:lvl2pPr marL="621792" indent="-228600" algn="l" rtl="0" eaLnBrk="1" latinLnBrk="0" hangingPunct="1">
              <a:spcBef>
                <a:spcPts val="324"/>
              </a:spcBef>
              <a:buClr>
                <a:schemeClr val="accent1"/>
              </a:buClr>
              <a:buFont typeface="Verdana"/>
              <a:buChar char="◦"/>
              <a:defRPr kumimoji="0" sz="2300" kern="1200">
                <a:solidFill>
                  <a:schemeClr val="tx1"/>
                </a:solidFill>
                <a:latin typeface="+mn-lt"/>
                <a:ea typeface="+mn-ea"/>
                <a:cs typeface="+mn-cs"/>
              </a:defRPr>
            </a:lvl2pPr>
            <a:lvl3pPr marL="859536" indent="-228600" algn="l" rtl="0" eaLnBrk="1" latinLnBrk="0" hangingPunct="1">
              <a:spcBef>
                <a:spcPts val="350"/>
              </a:spcBef>
              <a:buClr>
                <a:schemeClr val="accent2"/>
              </a:buClr>
              <a:buSzPct val="100000"/>
              <a:buFont typeface="Wingdings 2"/>
              <a:buChar char=""/>
              <a:defRPr kumimoji="0" sz="2100" kern="1200">
                <a:solidFill>
                  <a:schemeClr val="tx1"/>
                </a:solidFill>
                <a:latin typeface="+mn-lt"/>
                <a:ea typeface="+mn-ea"/>
                <a:cs typeface="+mn-cs"/>
              </a:defRPr>
            </a:lvl3pPr>
            <a:lvl4pPr marL="1143000" indent="-228600" algn="l" rtl="0" eaLnBrk="1" latinLnBrk="0" hangingPunct="1">
              <a:spcBef>
                <a:spcPts val="350"/>
              </a:spcBef>
              <a:buClr>
                <a:schemeClr val="accent2"/>
              </a:buClr>
              <a:buFont typeface="Wingdings 2"/>
              <a:buChar char=""/>
              <a:defRPr kumimoji="0" sz="1900" kern="1200">
                <a:solidFill>
                  <a:schemeClr val="tx1"/>
                </a:solidFill>
                <a:latin typeface="+mn-lt"/>
                <a:ea typeface="+mn-ea"/>
                <a:cs typeface="+mn-cs"/>
              </a:defRPr>
            </a:lvl4pPr>
            <a:lvl5pPr marL="1371600" indent="-228600" algn="l" rtl="0" eaLnBrk="1" latinLnBrk="0" hangingPunct="1">
              <a:spcBef>
                <a:spcPts val="350"/>
              </a:spcBef>
              <a:buClr>
                <a:schemeClr val="accent2"/>
              </a:buClr>
              <a:buFont typeface="Wingdings 2"/>
              <a:buChar char=""/>
              <a:defRPr kumimoji="0" sz="18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a:lstStyle>
          <a:p>
            <a:pPr marL="342900" indent="-342900" eaLnBrk="0">
              <a:buFont typeface="Wingdings" pitchFamily="2" charset="2"/>
              <a:buChar char="l"/>
            </a:pPr>
            <a:r>
              <a:rPr lang="zh-CN" altLang="en-US" sz="2400" dirty="0"/>
              <a:t>三元</a:t>
            </a:r>
            <a:r>
              <a:rPr lang="zh-CN" altLang="en-US" sz="2400" dirty="0" smtClean="0"/>
              <a:t>表达式</a:t>
            </a:r>
            <a:endParaRPr lang="en-US" altLang="zh-CN" sz="2400" dirty="0" smtClean="0"/>
          </a:p>
          <a:p>
            <a:pPr marL="0" indent="0" eaLnBrk="0">
              <a:buNone/>
            </a:pPr>
            <a:endParaRPr lang="en-US" altLang="zh-CN" sz="2400" dirty="0"/>
          </a:p>
          <a:p>
            <a:pPr marL="0" indent="0" eaLnBrk="0">
              <a:buNone/>
            </a:pPr>
            <a:endParaRPr lang="en-US" altLang="zh-CN" sz="2400" dirty="0" smtClean="0"/>
          </a:p>
        </p:txBody>
      </p:sp>
      <p:pic>
        <p:nvPicPr>
          <p:cNvPr id="2150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74068" y="2376934"/>
            <a:ext cx="8413299" cy="11240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514684412"/>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normAutofit/>
          </a:bodyPr>
          <a:lstStyle/>
          <a:p>
            <a:r>
              <a:rPr lang="en-US" altLang="zh-CN" sz="3200" dirty="0">
                <a:solidFill>
                  <a:schemeClr val="tx1"/>
                </a:solidFill>
                <a:latin typeface="微软雅黑" panose="020B0503020204020204" pitchFamily="34" charset="-122"/>
                <a:ea typeface="微软雅黑" panose="020B0503020204020204" pitchFamily="34" charset="-122"/>
                <a:cs typeface="+mn-ea"/>
              </a:rPr>
              <a:t>3.2.4 </a:t>
            </a:r>
            <a:r>
              <a:rPr lang="zh-CN" altLang="en-US" sz="3200" dirty="0">
                <a:solidFill>
                  <a:schemeClr val="tx1"/>
                </a:solidFill>
                <a:latin typeface="微软雅黑" panose="020B0503020204020204" pitchFamily="34" charset="-122"/>
                <a:ea typeface="微软雅黑" panose="020B0503020204020204" pitchFamily="34" charset="-122"/>
                <a:cs typeface="+mn-ea"/>
              </a:rPr>
              <a:t>分支循环</a:t>
            </a:r>
            <a:endParaRPr lang="zh-CN" altLang="en-US" sz="3200" dirty="0">
              <a:solidFill>
                <a:schemeClr val="tx1"/>
              </a:solidFill>
              <a:latin typeface="微软雅黑" panose="020B0503020204020204" pitchFamily="34" charset="-122"/>
              <a:ea typeface="微软雅黑" panose="020B0503020204020204" pitchFamily="34" charset="-122"/>
              <a:cs typeface="+mn-ea"/>
            </a:endParaRP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6" name="内容占位符 4"/>
          <p:cNvSpPr txBox="1">
            <a:spLocks/>
          </p:cNvSpPr>
          <p:nvPr/>
        </p:nvSpPr>
        <p:spPr>
          <a:xfrm>
            <a:off x="245716" y="1628800"/>
            <a:ext cx="8640960" cy="864096"/>
          </a:xfrm>
          <a:prstGeom prst="rect">
            <a:avLst/>
          </a:prstGeom>
        </p:spPr>
        <p:txBody>
          <a:bodyPr vert="horz">
            <a:noAutofit/>
          </a:bodyPr>
          <a:lstStyle>
            <a:lvl1pPr marL="365760" indent="-256032" algn="l" rtl="0" eaLnBrk="1" latinLnBrk="0" hangingPunct="1">
              <a:spcBef>
                <a:spcPts val="400"/>
              </a:spcBef>
              <a:spcAft>
                <a:spcPts val="0"/>
              </a:spcAft>
              <a:buClr>
                <a:schemeClr val="accent1"/>
              </a:buClr>
              <a:buSzPct val="68000"/>
              <a:buFont typeface="Wingdings 3"/>
              <a:buChar char=""/>
              <a:defRPr kumimoji="0" sz="2700" kern="1200">
                <a:solidFill>
                  <a:schemeClr val="tx1"/>
                </a:solidFill>
                <a:latin typeface="+mn-lt"/>
                <a:ea typeface="+mn-ea"/>
                <a:cs typeface="+mn-cs"/>
              </a:defRPr>
            </a:lvl1pPr>
            <a:lvl2pPr marL="621792" indent="-228600" algn="l" rtl="0" eaLnBrk="1" latinLnBrk="0" hangingPunct="1">
              <a:spcBef>
                <a:spcPts val="324"/>
              </a:spcBef>
              <a:buClr>
                <a:schemeClr val="accent1"/>
              </a:buClr>
              <a:buFont typeface="Verdana"/>
              <a:buChar char="◦"/>
              <a:defRPr kumimoji="0" sz="2300" kern="1200">
                <a:solidFill>
                  <a:schemeClr val="tx1"/>
                </a:solidFill>
                <a:latin typeface="+mn-lt"/>
                <a:ea typeface="+mn-ea"/>
                <a:cs typeface="+mn-cs"/>
              </a:defRPr>
            </a:lvl2pPr>
            <a:lvl3pPr marL="859536" indent="-228600" algn="l" rtl="0" eaLnBrk="1" latinLnBrk="0" hangingPunct="1">
              <a:spcBef>
                <a:spcPts val="350"/>
              </a:spcBef>
              <a:buClr>
                <a:schemeClr val="accent2"/>
              </a:buClr>
              <a:buSzPct val="100000"/>
              <a:buFont typeface="Wingdings 2"/>
              <a:buChar char=""/>
              <a:defRPr kumimoji="0" sz="2100" kern="1200">
                <a:solidFill>
                  <a:schemeClr val="tx1"/>
                </a:solidFill>
                <a:latin typeface="+mn-lt"/>
                <a:ea typeface="+mn-ea"/>
                <a:cs typeface="+mn-cs"/>
              </a:defRPr>
            </a:lvl3pPr>
            <a:lvl4pPr marL="1143000" indent="-228600" algn="l" rtl="0" eaLnBrk="1" latinLnBrk="0" hangingPunct="1">
              <a:spcBef>
                <a:spcPts val="350"/>
              </a:spcBef>
              <a:buClr>
                <a:schemeClr val="accent2"/>
              </a:buClr>
              <a:buFont typeface="Wingdings 2"/>
              <a:buChar char=""/>
              <a:defRPr kumimoji="0" sz="1900" kern="1200">
                <a:solidFill>
                  <a:schemeClr val="tx1"/>
                </a:solidFill>
                <a:latin typeface="+mn-lt"/>
                <a:ea typeface="+mn-ea"/>
                <a:cs typeface="+mn-cs"/>
              </a:defRPr>
            </a:lvl4pPr>
            <a:lvl5pPr marL="1371600" indent="-228600" algn="l" rtl="0" eaLnBrk="1" latinLnBrk="0" hangingPunct="1">
              <a:spcBef>
                <a:spcPts val="350"/>
              </a:spcBef>
              <a:buClr>
                <a:schemeClr val="accent2"/>
              </a:buClr>
              <a:buFont typeface="Wingdings 2"/>
              <a:buChar char=""/>
              <a:defRPr kumimoji="0" sz="18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a:lstStyle>
          <a:p>
            <a:pPr marL="342900" indent="-342900" eaLnBrk="0">
              <a:buFont typeface="Wingdings" pitchFamily="2" charset="2"/>
              <a:buChar char="l"/>
            </a:pPr>
            <a:r>
              <a:rPr lang="en-US" altLang="zh-CN" sz="2400" dirty="0"/>
              <a:t>switch </a:t>
            </a:r>
            <a:r>
              <a:rPr lang="zh-CN" altLang="en-US" sz="2400" dirty="0" smtClean="0"/>
              <a:t>表达式</a:t>
            </a:r>
            <a:endParaRPr lang="en-US" altLang="zh-CN" sz="2400" dirty="0" smtClean="0"/>
          </a:p>
          <a:p>
            <a:pPr marL="0" indent="0" eaLnBrk="0">
              <a:buNone/>
            </a:pPr>
            <a:endParaRPr lang="en-US" altLang="zh-CN" sz="2400" dirty="0"/>
          </a:p>
          <a:p>
            <a:pPr marL="0" indent="0" eaLnBrk="0">
              <a:buNone/>
            </a:pPr>
            <a:endParaRPr lang="en-US" altLang="zh-CN" sz="2400" dirty="0" smtClean="0"/>
          </a:p>
        </p:txBody>
      </p:sp>
      <p:pic>
        <p:nvPicPr>
          <p:cNvPr id="2253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75656" y="2247900"/>
            <a:ext cx="5611450" cy="39894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625004720"/>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normAutofit/>
          </a:bodyPr>
          <a:lstStyle/>
          <a:p>
            <a:r>
              <a:rPr lang="en-US" altLang="zh-CN" sz="3200" dirty="0">
                <a:solidFill>
                  <a:schemeClr val="tx1"/>
                </a:solidFill>
                <a:latin typeface="微软雅黑" panose="020B0503020204020204" pitchFamily="34" charset="-122"/>
                <a:ea typeface="微软雅黑" panose="020B0503020204020204" pitchFamily="34" charset="-122"/>
                <a:cs typeface="+mn-ea"/>
              </a:rPr>
              <a:t>3.2.4 </a:t>
            </a:r>
            <a:r>
              <a:rPr lang="zh-CN" altLang="en-US" sz="3200" dirty="0">
                <a:solidFill>
                  <a:schemeClr val="tx1"/>
                </a:solidFill>
                <a:latin typeface="微软雅黑" panose="020B0503020204020204" pitchFamily="34" charset="-122"/>
                <a:ea typeface="微软雅黑" panose="020B0503020204020204" pitchFamily="34" charset="-122"/>
                <a:cs typeface="+mn-ea"/>
              </a:rPr>
              <a:t>分支循环</a:t>
            </a:r>
            <a:endParaRPr lang="zh-CN" altLang="en-US" sz="3200" dirty="0">
              <a:solidFill>
                <a:schemeClr val="tx1"/>
              </a:solidFill>
              <a:latin typeface="微软雅黑" panose="020B0503020204020204" pitchFamily="34" charset="-122"/>
              <a:ea typeface="微软雅黑" panose="020B0503020204020204" pitchFamily="34" charset="-122"/>
              <a:cs typeface="+mn-ea"/>
            </a:endParaRP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6" name="内容占位符 4"/>
          <p:cNvSpPr txBox="1">
            <a:spLocks/>
          </p:cNvSpPr>
          <p:nvPr/>
        </p:nvSpPr>
        <p:spPr>
          <a:xfrm>
            <a:off x="245716" y="1628800"/>
            <a:ext cx="8640960" cy="1440160"/>
          </a:xfrm>
          <a:prstGeom prst="rect">
            <a:avLst/>
          </a:prstGeom>
        </p:spPr>
        <p:txBody>
          <a:bodyPr vert="horz">
            <a:noAutofit/>
          </a:bodyPr>
          <a:lstStyle>
            <a:lvl1pPr marL="365760" indent="-256032" algn="l" rtl="0" eaLnBrk="1" latinLnBrk="0" hangingPunct="1">
              <a:spcBef>
                <a:spcPts val="400"/>
              </a:spcBef>
              <a:spcAft>
                <a:spcPts val="0"/>
              </a:spcAft>
              <a:buClr>
                <a:schemeClr val="accent1"/>
              </a:buClr>
              <a:buSzPct val="68000"/>
              <a:buFont typeface="Wingdings 3"/>
              <a:buChar char=""/>
              <a:defRPr kumimoji="0" sz="2700" kern="1200">
                <a:solidFill>
                  <a:schemeClr val="tx1"/>
                </a:solidFill>
                <a:latin typeface="+mn-lt"/>
                <a:ea typeface="+mn-ea"/>
                <a:cs typeface="+mn-cs"/>
              </a:defRPr>
            </a:lvl1pPr>
            <a:lvl2pPr marL="621792" indent="-228600" algn="l" rtl="0" eaLnBrk="1" latinLnBrk="0" hangingPunct="1">
              <a:spcBef>
                <a:spcPts val="324"/>
              </a:spcBef>
              <a:buClr>
                <a:schemeClr val="accent1"/>
              </a:buClr>
              <a:buFont typeface="Verdana"/>
              <a:buChar char="◦"/>
              <a:defRPr kumimoji="0" sz="2300" kern="1200">
                <a:solidFill>
                  <a:schemeClr val="tx1"/>
                </a:solidFill>
                <a:latin typeface="+mn-lt"/>
                <a:ea typeface="+mn-ea"/>
                <a:cs typeface="+mn-cs"/>
              </a:defRPr>
            </a:lvl2pPr>
            <a:lvl3pPr marL="859536" indent="-228600" algn="l" rtl="0" eaLnBrk="1" latinLnBrk="0" hangingPunct="1">
              <a:spcBef>
                <a:spcPts val="350"/>
              </a:spcBef>
              <a:buClr>
                <a:schemeClr val="accent2"/>
              </a:buClr>
              <a:buSzPct val="100000"/>
              <a:buFont typeface="Wingdings 2"/>
              <a:buChar char=""/>
              <a:defRPr kumimoji="0" sz="2100" kern="1200">
                <a:solidFill>
                  <a:schemeClr val="tx1"/>
                </a:solidFill>
                <a:latin typeface="+mn-lt"/>
                <a:ea typeface="+mn-ea"/>
                <a:cs typeface="+mn-cs"/>
              </a:defRPr>
            </a:lvl3pPr>
            <a:lvl4pPr marL="1143000" indent="-228600" algn="l" rtl="0" eaLnBrk="1" latinLnBrk="0" hangingPunct="1">
              <a:spcBef>
                <a:spcPts val="350"/>
              </a:spcBef>
              <a:buClr>
                <a:schemeClr val="accent2"/>
              </a:buClr>
              <a:buFont typeface="Wingdings 2"/>
              <a:buChar char=""/>
              <a:defRPr kumimoji="0" sz="1900" kern="1200">
                <a:solidFill>
                  <a:schemeClr val="tx1"/>
                </a:solidFill>
                <a:latin typeface="+mn-lt"/>
                <a:ea typeface="+mn-ea"/>
                <a:cs typeface="+mn-cs"/>
              </a:defRPr>
            </a:lvl4pPr>
            <a:lvl5pPr marL="1371600" indent="-228600" algn="l" rtl="0" eaLnBrk="1" latinLnBrk="0" hangingPunct="1">
              <a:spcBef>
                <a:spcPts val="350"/>
              </a:spcBef>
              <a:buClr>
                <a:schemeClr val="accent2"/>
              </a:buClr>
              <a:buFont typeface="Wingdings 2"/>
              <a:buChar char=""/>
              <a:defRPr kumimoji="0" sz="18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a:lstStyle>
          <a:p>
            <a:pPr marL="342900" indent="-342900" eaLnBrk="0">
              <a:buFont typeface="Wingdings" pitchFamily="2" charset="2"/>
              <a:buChar char="l"/>
            </a:pPr>
            <a:r>
              <a:rPr lang="en-US" altLang="zh-CN" sz="2400" dirty="0"/>
              <a:t>for </a:t>
            </a:r>
            <a:r>
              <a:rPr lang="zh-CN" altLang="en-US" sz="2400" dirty="0"/>
              <a:t>循环</a:t>
            </a:r>
            <a:r>
              <a:rPr lang="zh-CN" altLang="en-US" sz="2400" dirty="0" smtClean="0"/>
              <a:t>语句</a:t>
            </a:r>
            <a:endParaRPr lang="en-US" altLang="zh-CN" sz="2400" dirty="0" smtClean="0"/>
          </a:p>
          <a:p>
            <a:pPr marL="0" indent="457200" eaLnBrk="0">
              <a:buNone/>
            </a:pPr>
            <a:r>
              <a:rPr lang="zh-CN" altLang="en-US" sz="2400" dirty="0"/>
              <a:t>如果想一遍又一遍地运行相同的代码 </a:t>
            </a:r>
            <a:r>
              <a:rPr lang="en-US" altLang="zh-CN" sz="2400" dirty="0"/>
              <a:t>, </a:t>
            </a:r>
            <a:r>
              <a:rPr lang="zh-CN" altLang="en-US" sz="2400" dirty="0"/>
              <a:t>并且每次的值都不同 </a:t>
            </a:r>
            <a:r>
              <a:rPr lang="en-US" altLang="zh-CN" sz="2400" dirty="0"/>
              <a:t>, </a:t>
            </a:r>
            <a:r>
              <a:rPr lang="zh-CN" altLang="en-US" sz="2400" dirty="0"/>
              <a:t>那么使用循环是很</a:t>
            </a:r>
            <a:r>
              <a:rPr lang="zh-CN" altLang="en-US" sz="2400" dirty="0" smtClean="0"/>
              <a:t>方便的 </a:t>
            </a:r>
            <a:r>
              <a:rPr lang="zh-CN" altLang="en-US" sz="2400" dirty="0"/>
              <a:t>。我们可以这样输出数组的</a:t>
            </a:r>
            <a:r>
              <a:rPr lang="zh-CN" altLang="en-US" sz="2400" dirty="0" smtClean="0"/>
              <a:t>值：</a:t>
            </a:r>
            <a:endParaRPr lang="en-US" altLang="zh-CN" sz="2400" dirty="0"/>
          </a:p>
          <a:p>
            <a:pPr marL="0" indent="0" eaLnBrk="0">
              <a:buNone/>
            </a:pPr>
            <a:endParaRPr lang="en-US" altLang="zh-CN" sz="2400" dirty="0"/>
          </a:p>
          <a:p>
            <a:pPr marL="0" indent="0" eaLnBrk="0">
              <a:buNone/>
            </a:pPr>
            <a:endParaRPr lang="en-US" altLang="zh-CN" sz="2400" dirty="0" smtClean="0"/>
          </a:p>
        </p:txBody>
      </p:sp>
      <p:pic>
        <p:nvPicPr>
          <p:cNvPr id="2355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15616" y="2852936"/>
            <a:ext cx="5963694" cy="15121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355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15616" y="4391744"/>
            <a:ext cx="5958763" cy="22776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720513060"/>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normAutofit/>
          </a:bodyPr>
          <a:lstStyle/>
          <a:p>
            <a:r>
              <a:rPr lang="en-US" altLang="zh-CN" sz="3200" dirty="0">
                <a:solidFill>
                  <a:schemeClr val="tx1"/>
                </a:solidFill>
                <a:latin typeface="微软雅黑" panose="020B0503020204020204" pitchFamily="34" charset="-122"/>
                <a:ea typeface="微软雅黑" panose="020B0503020204020204" pitchFamily="34" charset="-122"/>
                <a:cs typeface="+mn-ea"/>
              </a:rPr>
              <a:t>3.2.4 </a:t>
            </a:r>
            <a:r>
              <a:rPr lang="zh-CN" altLang="en-US" sz="3200" dirty="0">
                <a:solidFill>
                  <a:schemeClr val="tx1"/>
                </a:solidFill>
                <a:latin typeface="微软雅黑" panose="020B0503020204020204" pitchFamily="34" charset="-122"/>
                <a:ea typeface="微软雅黑" panose="020B0503020204020204" pitchFamily="34" charset="-122"/>
                <a:cs typeface="+mn-ea"/>
              </a:rPr>
              <a:t>分支循环</a:t>
            </a:r>
            <a:endParaRPr lang="zh-CN" altLang="en-US" sz="3200" dirty="0">
              <a:solidFill>
                <a:schemeClr val="tx1"/>
              </a:solidFill>
              <a:latin typeface="微软雅黑" panose="020B0503020204020204" pitchFamily="34" charset="-122"/>
              <a:ea typeface="微软雅黑" panose="020B0503020204020204" pitchFamily="34" charset="-122"/>
              <a:cs typeface="+mn-ea"/>
            </a:endParaRP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6" name="内容占位符 4"/>
          <p:cNvSpPr txBox="1">
            <a:spLocks/>
          </p:cNvSpPr>
          <p:nvPr/>
        </p:nvSpPr>
        <p:spPr>
          <a:xfrm>
            <a:off x="245716" y="1628800"/>
            <a:ext cx="8640960" cy="1440160"/>
          </a:xfrm>
          <a:prstGeom prst="rect">
            <a:avLst/>
          </a:prstGeom>
        </p:spPr>
        <p:txBody>
          <a:bodyPr vert="horz">
            <a:noAutofit/>
          </a:bodyPr>
          <a:lstStyle>
            <a:lvl1pPr marL="365760" indent="-256032" algn="l" rtl="0" eaLnBrk="1" latinLnBrk="0" hangingPunct="1">
              <a:spcBef>
                <a:spcPts val="400"/>
              </a:spcBef>
              <a:spcAft>
                <a:spcPts val="0"/>
              </a:spcAft>
              <a:buClr>
                <a:schemeClr val="accent1"/>
              </a:buClr>
              <a:buSzPct val="68000"/>
              <a:buFont typeface="Wingdings 3"/>
              <a:buChar char=""/>
              <a:defRPr kumimoji="0" sz="2700" kern="1200">
                <a:solidFill>
                  <a:schemeClr val="tx1"/>
                </a:solidFill>
                <a:latin typeface="+mn-lt"/>
                <a:ea typeface="+mn-ea"/>
                <a:cs typeface="+mn-cs"/>
              </a:defRPr>
            </a:lvl1pPr>
            <a:lvl2pPr marL="621792" indent="-228600" algn="l" rtl="0" eaLnBrk="1" latinLnBrk="0" hangingPunct="1">
              <a:spcBef>
                <a:spcPts val="324"/>
              </a:spcBef>
              <a:buClr>
                <a:schemeClr val="accent1"/>
              </a:buClr>
              <a:buFont typeface="Verdana"/>
              <a:buChar char="◦"/>
              <a:defRPr kumimoji="0" sz="2300" kern="1200">
                <a:solidFill>
                  <a:schemeClr val="tx1"/>
                </a:solidFill>
                <a:latin typeface="+mn-lt"/>
                <a:ea typeface="+mn-ea"/>
                <a:cs typeface="+mn-cs"/>
              </a:defRPr>
            </a:lvl2pPr>
            <a:lvl3pPr marL="859536" indent="-228600" algn="l" rtl="0" eaLnBrk="1" latinLnBrk="0" hangingPunct="1">
              <a:spcBef>
                <a:spcPts val="350"/>
              </a:spcBef>
              <a:buClr>
                <a:schemeClr val="accent2"/>
              </a:buClr>
              <a:buSzPct val="100000"/>
              <a:buFont typeface="Wingdings 2"/>
              <a:buChar char=""/>
              <a:defRPr kumimoji="0" sz="2100" kern="1200">
                <a:solidFill>
                  <a:schemeClr val="tx1"/>
                </a:solidFill>
                <a:latin typeface="+mn-lt"/>
                <a:ea typeface="+mn-ea"/>
                <a:cs typeface="+mn-cs"/>
              </a:defRPr>
            </a:lvl3pPr>
            <a:lvl4pPr marL="1143000" indent="-228600" algn="l" rtl="0" eaLnBrk="1" latinLnBrk="0" hangingPunct="1">
              <a:spcBef>
                <a:spcPts val="350"/>
              </a:spcBef>
              <a:buClr>
                <a:schemeClr val="accent2"/>
              </a:buClr>
              <a:buFont typeface="Wingdings 2"/>
              <a:buChar char=""/>
              <a:defRPr kumimoji="0" sz="1900" kern="1200">
                <a:solidFill>
                  <a:schemeClr val="tx1"/>
                </a:solidFill>
                <a:latin typeface="+mn-lt"/>
                <a:ea typeface="+mn-ea"/>
                <a:cs typeface="+mn-cs"/>
              </a:defRPr>
            </a:lvl4pPr>
            <a:lvl5pPr marL="1371600" indent="-228600" algn="l" rtl="0" eaLnBrk="1" latinLnBrk="0" hangingPunct="1">
              <a:spcBef>
                <a:spcPts val="350"/>
              </a:spcBef>
              <a:buClr>
                <a:schemeClr val="accent2"/>
              </a:buClr>
              <a:buFont typeface="Wingdings 2"/>
              <a:buChar char=""/>
              <a:defRPr kumimoji="0" sz="18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a:lstStyle>
          <a:p>
            <a:pPr marL="342900" indent="-342900" eaLnBrk="0">
              <a:buFont typeface="Wingdings" pitchFamily="2" charset="2"/>
              <a:buChar char="l"/>
            </a:pPr>
            <a:r>
              <a:rPr lang="en-US" altLang="zh-CN" sz="2400" dirty="0"/>
              <a:t>while </a:t>
            </a:r>
            <a:r>
              <a:rPr lang="zh-CN" altLang="en-US" sz="2400" dirty="0"/>
              <a:t>循环语句</a:t>
            </a:r>
            <a:endParaRPr lang="en-US" altLang="zh-CN" sz="2400" dirty="0" smtClean="0"/>
          </a:p>
          <a:p>
            <a:pPr marL="0" indent="0" eaLnBrk="0">
              <a:buNone/>
            </a:pPr>
            <a:endParaRPr lang="en-US" altLang="zh-CN" sz="2400" dirty="0"/>
          </a:p>
          <a:p>
            <a:pPr marL="0" indent="0" eaLnBrk="0">
              <a:buNone/>
            </a:pPr>
            <a:endParaRPr lang="en-US" altLang="zh-CN" sz="2400" dirty="0" smtClean="0"/>
          </a:p>
        </p:txBody>
      </p:sp>
      <p:pic>
        <p:nvPicPr>
          <p:cNvPr id="2457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31640" y="2247900"/>
            <a:ext cx="5040962" cy="2981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586195460"/>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normAutofit/>
          </a:bodyPr>
          <a:lstStyle/>
          <a:p>
            <a:r>
              <a:rPr lang="en-US" altLang="zh-CN" sz="3200" dirty="0">
                <a:solidFill>
                  <a:schemeClr val="tx1"/>
                </a:solidFill>
                <a:latin typeface="微软雅黑" panose="020B0503020204020204" pitchFamily="34" charset="-122"/>
                <a:ea typeface="微软雅黑" panose="020B0503020204020204" pitchFamily="34" charset="-122"/>
                <a:cs typeface="+mn-ea"/>
              </a:rPr>
              <a:t>3.2.4 </a:t>
            </a:r>
            <a:r>
              <a:rPr lang="zh-CN" altLang="en-US" sz="3200" dirty="0">
                <a:solidFill>
                  <a:schemeClr val="tx1"/>
                </a:solidFill>
                <a:latin typeface="微软雅黑" panose="020B0503020204020204" pitchFamily="34" charset="-122"/>
                <a:ea typeface="微软雅黑" panose="020B0503020204020204" pitchFamily="34" charset="-122"/>
                <a:cs typeface="+mn-ea"/>
              </a:rPr>
              <a:t>分支循环</a:t>
            </a:r>
            <a:endParaRPr lang="zh-CN" altLang="en-US" sz="3200" dirty="0">
              <a:solidFill>
                <a:schemeClr val="tx1"/>
              </a:solidFill>
              <a:latin typeface="微软雅黑" panose="020B0503020204020204" pitchFamily="34" charset="-122"/>
              <a:ea typeface="微软雅黑" panose="020B0503020204020204" pitchFamily="34" charset="-122"/>
              <a:cs typeface="+mn-ea"/>
            </a:endParaRP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6" name="内容占位符 4"/>
          <p:cNvSpPr txBox="1">
            <a:spLocks/>
          </p:cNvSpPr>
          <p:nvPr/>
        </p:nvSpPr>
        <p:spPr>
          <a:xfrm>
            <a:off x="245716" y="1628800"/>
            <a:ext cx="8640960" cy="1440160"/>
          </a:xfrm>
          <a:prstGeom prst="rect">
            <a:avLst/>
          </a:prstGeom>
        </p:spPr>
        <p:txBody>
          <a:bodyPr vert="horz">
            <a:noAutofit/>
          </a:bodyPr>
          <a:lstStyle>
            <a:lvl1pPr marL="365760" indent="-256032" algn="l" rtl="0" eaLnBrk="1" latinLnBrk="0" hangingPunct="1">
              <a:spcBef>
                <a:spcPts val="400"/>
              </a:spcBef>
              <a:spcAft>
                <a:spcPts val="0"/>
              </a:spcAft>
              <a:buClr>
                <a:schemeClr val="accent1"/>
              </a:buClr>
              <a:buSzPct val="68000"/>
              <a:buFont typeface="Wingdings 3"/>
              <a:buChar char=""/>
              <a:defRPr kumimoji="0" sz="2700" kern="1200">
                <a:solidFill>
                  <a:schemeClr val="tx1"/>
                </a:solidFill>
                <a:latin typeface="+mn-lt"/>
                <a:ea typeface="+mn-ea"/>
                <a:cs typeface="+mn-cs"/>
              </a:defRPr>
            </a:lvl1pPr>
            <a:lvl2pPr marL="621792" indent="-228600" algn="l" rtl="0" eaLnBrk="1" latinLnBrk="0" hangingPunct="1">
              <a:spcBef>
                <a:spcPts val="324"/>
              </a:spcBef>
              <a:buClr>
                <a:schemeClr val="accent1"/>
              </a:buClr>
              <a:buFont typeface="Verdana"/>
              <a:buChar char="◦"/>
              <a:defRPr kumimoji="0" sz="2300" kern="1200">
                <a:solidFill>
                  <a:schemeClr val="tx1"/>
                </a:solidFill>
                <a:latin typeface="+mn-lt"/>
                <a:ea typeface="+mn-ea"/>
                <a:cs typeface="+mn-cs"/>
              </a:defRPr>
            </a:lvl2pPr>
            <a:lvl3pPr marL="859536" indent="-228600" algn="l" rtl="0" eaLnBrk="1" latinLnBrk="0" hangingPunct="1">
              <a:spcBef>
                <a:spcPts val="350"/>
              </a:spcBef>
              <a:buClr>
                <a:schemeClr val="accent2"/>
              </a:buClr>
              <a:buSzPct val="100000"/>
              <a:buFont typeface="Wingdings 2"/>
              <a:buChar char=""/>
              <a:defRPr kumimoji="0" sz="2100" kern="1200">
                <a:solidFill>
                  <a:schemeClr val="tx1"/>
                </a:solidFill>
                <a:latin typeface="+mn-lt"/>
                <a:ea typeface="+mn-ea"/>
                <a:cs typeface="+mn-cs"/>
              </a:defRPr>
            </a:lvl3pPr>
            <a:lvl4pPr marL="1143000" indent="-228600" algn="l" rtl="0" eaLnBrk="1" latinLnBrk="0" hangingPunct="1">
              <a:spcBef>
                <a:spcPts val="350"/>
              </a:spcBef>
              <a:buClr>
                <a:schemeClr val="accent2"/>
              </a:buClr>
              <a:buFont typeface="Wingdings 2"/>
              <a:buChar char=""/>
              <a:defRPr kumimoji="0" sz="1900" kern="1200">
                <a:solidFill>
                  <a:schemeClr val="tx1"/>
                </a:solidFill>
                <a:latin typeface="+mn-lt"/>
                <a:ea typeface="+mn-ea"/>
                <a:cs typeface="+mn-cs"/>
              </a:defRPr>
            </a:lvl4pPr>
            <a:lvl5pPr marL="1371600" indent="-228600" algn="l" rtl="0" eaLnBrk="1" latinLnBrk="0" hangingPunct="1">
              <a:spcBef>
                <a:spcPts val="350"/>
              </a:spcBef>
              <a:buClr>
                <a:schemeClr val="accent2"/>
              </a:buClr>
              <a:buFont typeface="Wingdings 2"/>
              <a:buChar char=""/>
              <a:defRPr kumimoji="0" sz="18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a:lstStyle>
          <a:p>
            <a:pPr marL="342900" indent="-342900" eaLnBrk="0">
              <a:buFont typeface="Wingdings" pitchFamily="2" charset="2"/>
              <a:buChar char="l"/>
            </a:pPr>
            <a:r>
              <a:rPr lang="en-US" altLang="zh-CN" sz="2400" dirty="0"/>
              <a:t>do/while</a:t>
            </a:r>
            <a:r>
              <a:rPr lang="zh-CN" altLang="en-US" sz="2400" dirty="0" smtClean="0"/>
              <a:t>循环</a:t>
            </a:r>
            <a:endParaRPr lang="en-US" altLang="zh-CN" sz="2400" dirty="0" smtClean="0"/>
          </a:p>
          <a:p>
            <a:pPr marL="0" indent="457200" eaLnBrk="0">
              <a:buNone/>
            </a:pPr>
            <a:r>
              <a:rPr lang="zh-CN" altLang="en-US" sz="2400" dirty="0"/>
              <a:t>该循环会在检查条件是否为真之前执行一次代码块 </a:t>
            </a:r>
            <a:r>
              <a:rPr lang="en-US" altLang="zh-CN" sz="2400" dirty="0"/>
              <a:t>, </a:t>
            </a:r>
            <a:r>
              <a:rPr lang="zh-CN" altLang="en-US" sz="2400" dirty="0"/>
              <a:t>然后如果条件为真的话 </a:t>
            </a:r>
            <a:r>
              <a:rPr lang="en-US" altLang="zh-CN" sz="2400" dirty="0"/>
              <a:t>, </a:t>
            </a:r>
            <a:r>
              <a:rPr lang="zh-CN" altLang="en-US" sz="2400" dirty="0"/>
              <a:t>就会重 复这个循环。</a:t>
            </a:r>
            <a:endParaRPr lang="en-US" altLang="zh-CN" sz="2400" dirty="0"/>
          </a:p>
          <a:p>
            <a:pPr marL="0" indent="0" eaLnBrk="0">
              <a:buNone/>
            </a:pPr>
            <a:endParaRPr lang="en-US" altLang="zh-CN" sz="2400" dirty="0" smtClean="0"/>
          </a:p>
        </p:txBody>
      </p:sp>
      <p:pic>
        <p:nvPicPr>
          <p:cNvPr id="2560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30945" y="2935858"/>
            <a:ext cx="5580208" cy="16452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560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19760" y="4619228"/>
            <a:ext cx="5591394" cy="8259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98253297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normAutofit/>
          </a:bodyPr>
          <a:lstStyle/>
          <a:p>
            <a:r>
              <a:rPr lang="en-US" altLang="zh-CN" sz="3200" dirty="0">
                <a:solidFill>
                  <a:schemeClr val="tx1"/>
                </a:solidFill>
                <a:latin typeface="微软雅黑" panose="020B0503020204020204" pitchFamily="34" charset="-122"/>
                <a:ea typeface="微软雅黑" panose="020B0503020204020204" pitchFamily="34" charset="-122"/>
                <a:cs typeface="+mn-ea"/>
              </a:rPr>
              <a:t>3.1.1 JavaScript </a:t>
            </a:r>
            <a:r>
              <a:rPr lang="zh-CN" altLang="en-US" sz="3200" dirty="0">
                <a:solidFill>
                  <a:schemeClr val="tx1"/>
                </a:solidFill>
                <a:latin typeface="微软雅黑" panose="020B0503020204020204" pitchFamily="34" charset="-122"/>
                <a:ea typeface="微软雅黑" panose="020B0503020204020204" pitchFamily="34" charset="-122"/>
                <a:cs typeface="+mn-ea"/>
              </a:rPr>
              <a:t>的诞生</a:t>
            </a:r>
            <a:endParaRPr lang="zh-CN" altLang="en-US" sz="3200" dirty="0">
              <a:solidFill>
                <a:schemeClr val="tx1"/>
              </a:solidFill>
              <a:latin typeface="微软雅黑" panose="020B0503020204020204" pitchFamily="34" charset="-122"/>
              <a:ea typeface="微软雅黑" panose="020B0503020204020204" pitchFamily="34" charset="-122"/>
              <a:cs typeface="+mn-ea"/>
            </a:endParaRP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内容占位符 4"/>
          <p:cNvSpPr>
            <a:spLocks noGrp="1"/>
          </p:cNvSpPr>
          <p:nvPr>
            <p:ph idx="1"/>
          </p:nvPr>
        </p:nvSpPr>
        <p:spPr>
          <a:xfrm>
            <a:off x="179512" y="1700808"/>
            <a:ext cx="8784976" cy="4608512"/>
          </a:xfrm>
        </p:spPr>
        <p:txBody>
          <a:bodyPr>
            <a:noAutofit/>
          </a:bodyPr>
          <a:lstStyle/>
          <a:p>
            <a:pPr marL="109728" indent="457200" eaLnBrk="0">
              <a:lnSpc>
                <a:spcPct val="120000"/>
              </a:lnSpc>
              <a:buNone/>
            </a:pPr>
            <a:r>
              <a:rPr lang="en-US" altLang="zh-CN" sz="2400" dirty="0"/>
              <a:t>JavaScript </a:t>
            </a:r>
            <a:r>
              <a:rPr lang="zh-CN" altLang="en-US" sz="2400" dirty="0"/>
              <a:t>最初由网景公司的 </a:t>
            </a:r>
            <a:r>
              <a:rPr lang="en-US" altLang="zh-CN" sz="2400" dirty="0"/>
              <a:t>Brendan </a:t>
            </a:r>
            <a:r>
              <a:rPr lang="en-US" altLang="zh-CN" sz="2400" dirty="0" err="1"/>
              <a:t>Eich</a:t>
            </a:r>
            <a:r>
              <a:rPr lang="en-US" altLang="zh-CN" sz="2400" dirty="0"/>
              <a:t> </a:t>
            </a:r>
            <a:r>
              <a:rPr lang="zh-CN" altLang="en-US" sz="2400" dirty="0"/>
              <a:t>开发 </a:t>
            </a:r>
            <a:r>
              <a:rPr lang="en-US" altLang="zh-CN" sz="2400" dirty="0"/>
              <a:t>, </a:t>
            </a:r>
            <a:r>
              <a:rPr lang="zh-CN" altLang="en-US" sz="2400" dirty="0"/>
              <a:t>开发的主要用途是代替 </a:t>
            </a:r>
            <a:r>
              <a:rPr lang="en-US" altLang="zh-CN" sz="2400" dirty="0" err="1"/>
              <a:t>perl</a:t>
            </a:r>
            <a:r>
              <a:rPr lang="en-US" altLang="zh-CN" sz="2400" dirty="0"/>
              <a:t> </a:t>
            </a:r>
            <a:r>
              <a:rPr lang="zh-CN" altLang="en-US" sz="2400" dirty="0"/>
              <a:t>等服务器 端语言处理输入验证 。在此之前 </a:t>
            </a:r>
            <a:r>
              <a:rPr lang="en-US" altLang="zh-CN" sz="2400" dirty="0"/>
              <a:t>, </a:t>
            </a:r>
            <a:r>
              <a:rPr lang="zh-CN" altLang="en-US" sz="2400" dirty="0"/>
              <a:t>要验证某个必填字段是否已填写 </a:t>
            </a:r>
            <a:r>
              <a:rPr lang="en-US" altLang="zh-CN" sz="2400" dirty="0"/>
              <a:t>, </a:t>
            </a:r>
            <a:r>
              <a:rPr lang="zh-CN" altLang="en-US" sz="2400" dirty="0"/>
              <a:t>或者某个输入的值是 否有效 </a:t>
            </a:r>
            <a:r>
              <a:rPr lang="en-US" altLang="zh-CN" sz="2400" dirty="0"/>
              <a:t>, </a:t>
            </a:r>
            <a:r>
              <a:rPr lang="zh-CN" altLang="en-US" sz="2400" dirty="0"/>
              <a:t>需要与服务器进行一次往返通信 。网景公司希望通过在其 </a:t>
            </a:r>
            <a:r>
              <a:rPr lang="en-US" altLang="zh-CN" sz="2400" dirty="0"/>
              <a:t>Navigator </a:t>
            </a:r>
            <a:r>
              <a:rPr lang="zh-CN" altLang="en-US" sz="2400" dirty="0"/>
              <a:t>浏览器中加入 </a:t>
            </a:r>
            <a:r>
              <a:rPr lang="en-US" altLang="zh-CN" sz="2400" dirty="0"/>
              <a:t>JavaScript </a:t>
            </a:r>
            <a:r>
              <a:rPr lang="zh-CN" altLang="en-US" sz="2400" dirty="0"/>
              <a:t>来改变这个局面 </a:t>
            </a:r>
            <a:r>
              <a:rPr lang="en-US" altLang="zh-CN" sz="2400" dirty="0"/>
              <a:t>,  </a:t>
            </a:r>
            <a:r>
              <a:rPr lang="zh-CN" altLang="en-US" sz="2400" dirty="0"/>
              <a:t>以此提高网页的响应速度 。</a:t>
            </a:r>
            <a:r>
              <a:rPr lang="en-US" altLang="zh-CN" sz="2400" dirty="0"/>
              <a:t>JS </a:t>
            </a:r>
            <a:r>
              <a:rPr lang="zh-CN" altLang="en-US" sz="2400" dirty="0"/>
              <a:t>最初叫作 </a:t>
            </a:r>
            <a:r>
              <a:rPr lang="en-US" altLang="zh-CN" sz="2400" dirty="0" err="1"/>
              <a:t>LiveScript</a:t>
            </a:r>
            <a:r>
              <a:rPr lang="en-US" altLang="zh-CN" sz="2400" dirty="0"/>
              <a:t> , </a:t>
            </a:r>
            <a:r>
              <a:rPr lang="zh-CN" altLang="en-US" sz="2400" dirty="0"/>
              <a:t>后来因为 网景公司与 </a:t>
            </a:r>
            <a:r>
              <a:rPr lang="en-US" altLang="zh-CN" sz="2400" dirty="0"/>
              <a:t>Sun </a:t>
            </a:r>
            <a:r>
              <a:rPr lang="zh-CN" altLang="en-US" sz="2400" dirty="0"/>
              <a:t>公司合作 </a:t>
            </a:r>
            <a:r>
              <a:rPr lang="en-US" altLang="zh-CN" sz="2400" dirty="0"/>
              <a:t>, </a:t>
            </a:r>
            <a:r>
              <a:rPr lang="zh-CN" altLang="en-US" sz="2400" dirty="0"/>
              <a:t>而当时 </a:t>
            </a:r>
            <a:r>
              <a:rPr lang="en-US" altLang="zh-CN" sz="2400" dirty="0"/>
              <a:t>Sun </a:t>
            </a:r>
            <a:r>
              <a:rPr lang="zh-CN" altLang="en-US" sz="2400" dirty="0"/>
              <a:t>公司的 </a:t>
            </a:r>
            <a:r>
              <a:rPr lang="en-US" altLang="zh-CN" sz="2400" dirty="0"/>
              <a:t>Java </a:t>
            </a:r>
            <a:r>
              <a:rPr lang="zh-CN" altLang="en-US" sz="2400" dirty="0"/>
              <a:t>正处于强劲的发展势头 </a:t>
            </a:r>
            <a:r>
              <a:rPr lang="en-US" altLang="zh-CN" sz="2400" dirty="0"/>
              <a:t>, </a:t>
            </a:r>
            <a:r>
              <a:rPr lang="zh-CN" altLang="en-US" sz="2400" dirty="0"/>
              <a:t>为了扩大其影 响力 </a:t>
            </a:r>
            <a:r>
              <a:rPr lang="en-US" altLang="zh-CN" sz="2400" dirty="0"/>
              <a:t>, </a:t>
            </a:r>
            <a:r>
              <a:rPr lang="zh-CN" altLang="en-US" sz="2400" dirty="0"/>
              <a:t>蹭一波热度 </a:t>
            </a:r>
            <a:r>
              <a:rPr lang="en-US" altLang="zh-CN" sz="2400" dirty="0"/>
              <a:t>, </a:t>
            </a:r>
            <a:r>
              <a:rPr lang="zh-CN" altLang="en-US" sz="2400" dirty="0"/>
              <a:t>最终决定将 </a:t>
            </a:r>
            <a:r>
              <a:rPr lang="en-US" altLang="zh-CN" sz="2400" dirty="0" err="1"/>
              <a:t>LiveScript</a:t>
            </a:r>
            <a:r>
              <a:rPr lang="en-US" altLang="zh-CN" sz="2400" dirty="0"/>
              <a:t> </a:t>
            </a:r>
            <a:r>
              <a:rPr lang="zh-CN" altLang="en-US" sz="2400" dirty="0"/>
              <a:t>改为 </a:t>
            </a:r>
            <a:r>
              <a:rPr lang="en-US" altLang="zh-CN" sz="2400" dirty="0"/>
              <a:t>JavaScript</a:t>
            </a:r>
            <a:r>
              <a:rPr lang="zh-CN" altLang="en-US" sz="2400" dirty="0"/>
              <a:t>。</a:t>
            </a:r>
            <a:endParaRPr lang="zh-CN" altLang="zh-CN" sz="2400" dirty="0"/>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Tree>
    <p:extLst>
      <p:ext uri="{BB962C8B-B14F-4D97-AF65-F5344CB8AC3E}">
        <p14:creationId xmlns:p14="http://schemas.microsoft.com/office/powerpoint/2010/main" val="967539290"/>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normAutofit fontScale="90000"/>
          </a:bodyPr>
          <a:lstStyle/>
          <a:p>
            <a:pPr algn="ctr"/>
            <a:r>
              <a:rPr lang="zh-CN" altLang="en-US" sz="3200" dirty="0" smtClean="0">
                <a:solidFill>
                  <a:schemeClr val="tx1"/>
                </a:solidFill>
                <a:latin typeface="微软雅黑" panose="020B0503020204020204" pitchFamily="34" charset="-122"/>
                <a:ea typeface="微软雅黑" panose="020B0503020204020204" pitchFamily="34" charset="-122"/>
                <a:cs typeface="+mn-ea"/>
              </a:rPr>
              <a:t>案例  输入一个</a:t>
            </a:r>
            <a:r>
              <a:rPr lang="zh-CN" altLang="en-US" sz="3200" dirty="0">
                <a:solidFill>
                  <a:schemeClr val="tx1"/>
                </a:solidFill>
                <a:latin typeface="微软雅黑" panose="020B0503020204020204" pitchFamily="34" charset="-122"/>
                <a:ea typeface="微软雅黑" panose="020B0503020204020204" pitchFamily="34" charset="-122"/>
                <a:cs typeface="+mn-ea"/>
              </a:rPr>
              <a:t>整数 </a:t>
            </a:r>
            <a:r>
              <a:rPr lang="en-US" altLang="zh-CN" sz="3200" dirty="0">
                <a:solidFill>
                  <a:schemeClr val="tx1"/>
                </a:solidFill>
                <a:latin typeface="微软雅黑" panose="020B0503020204020204" pitchFamily="34" charset="-122"/>
                <a:ea typeface="微软雅黑" panose="020B0503020204020204" pitchFamily="34" charset="-122"/>
                <a:cs typeface="+mn-ea"/>
              </a:rPr>
              <a:t>, </a:t>
            </a:r>
            <a:r>
              <a:rPr lang="zh-CN" altLang="en-US" sz="3200" dirty="0">
                <a:solidFill>
                  <a:schemeClr val="tx1"/>
                </a:solidFill>
                <a:latin typeface="微软雅黑" panose="020B0503020204020204" pitchFamily="34" charset="-122"/>
                <a:ea typeface="微软雅黑" panose="020B0503020204020204" pitchFamily="34" charset="-122"/>
                <a:cs typeface="+mn-ea"/>
              </a:rPr>
              <a:t>判断该数字是奇数</a:t>
            </a:r>
            <a:r>
              <a:rPr lang="zh-CN" altLang="en-US" sz="3200" dirty="0" smtClean="0">
                <a:solidFill>
                  <a:schemeClr val="tx1"/>
                </a:solidFill>
                <a:latin typeface="微软雅黑" panose="020B0503020204020204" pitchFamily="34" charset="-122"/>
                <a:ea typeface="微软雅黑" panose="020B0503020204020204" pitchFamily="34" charset="-122"/>
                <a:cs typeface="+mn-ea"/>
              </a:rPr>
              <a:t>还是偶数</a:t>
            </a:r>
            <a:endParaRPr lang="zh-CN" altLang="en-US" sz="3200" dirty="0">
              <a:solidFill>
                <a:schemeClr val="tx1"/>
              </a:solidFill>
              <a:latin typeface="微软雅黑" panose="020B0503020204020204" pitchFamily="34" charset="-122"/>
              <a:ea typeface="微软雅黑" panose="020B0503020204020204" pitchFamily="34" charset="-122"/>
              <a:cs typeface="+mn-ea"/>
            </a:endParaRP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pSp>
        <p:nvGrpSpPr>
          <p:cNvPr id="5" name="组合 4"/>
          <p:cNvGrpSpPr/>
          <p:nvPr/>
        </p:nvGrpSpPr>
        <p:grpSpPr>
          <a:xfrm>
            <a:off x="670180" y="1713326"/>
            <a:ext cx="8019663" cy="4439460"/>
            <a:chOff x="670180" y="1713326"/>
            <a:chExt cx="8019663" cy="4439460"/>
          </a:xfrm>
        </p:grpSpPr>
        <p:sp>
          <p:nvSpPr>
            <p:cNvPr id="8" name="任意多边形 7"/>
            <p:cNvSpPr/>
            <p:nvPr/>
          </p:nvSpPr>
          <p:spPr>
            <a:xfrm>
              <a:off x="670180" y="2489675"/>
              <a:ext cx="373428" cy="3287356"/>
            </a:xfrm>
            <a:custGeom>
              <a:avLst/>
              <a:gdLst>
                <a:gd name="connsiteX0" fmla="*/ 0 w 3287355"/>
                <a:gd name="connsiteY0" fmla="*/ 0 h 278678"/>
                <a:gd name="connsiteX1" fmla="*/ 3148016 w 3287355"/>
                <a:gd name="connsiteY1" fmla="*/ 0 h 278678"/>
                <a:gd name="connsiteX2" fmla="*/ 3287355 w 3287355"/>
                <a:gd name="connsiteY2" fmla="*/ 139339 h 278678"/>
                <a:gd name="connsiteX3" fmla="*/ 3148016 w 3287355"/>
                <a:gd name="connsiteY3" fmla="*/ 278678 h 278678"/>
                <a:gd name="connsiteX4" fmla="*/ 0 w 3287355"/>
                <a:gd name="connsiteY4" fmla="*/ 278678 h 278678"/>
                <a:gd name="connsiteX5" fmla="*/ 139339 w 3287355"/>
                <a:gd name="connsiteY5" fmla="*/ 139339 h 278678"/>
                <a:gd name="connsiteX6" fmla="*/ 0 w 3287355"/>
                <a:gd name="connsiteY6" fmla="*/ 0 h 278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287355" h="278678">
                  <a:moveTo>
                    <a:pt x="3287349" y="0"/>
                  </a:moveTo>
                  <a:lnTo>
                    <a:pt x="3287349" y="266866"/>
                  </a:lnTo>
                  <a:lnTo>
                    <a:pt x="1643678" y="278678"/>
                  </a:lnTo>
                  <a:lnTo>
                    <a:pt x="6" y="266866"/>
                  </a:lnTo>
                  <a:lnTo>
                    <a:pt x="6" y="0"/>
                  </a:lnTo>
                  <a:lnTo>
                    <a:pt x="1643677" y="11812"/>
                  </a:lnTo>
                  <a:lnTo>
                    <a:pt x="3287349" y="0"/>
                  </a:lnTo>
                  <a:close/>
                </a:path>
              </a:pathLst>
            </a:custGeom>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6510" tIns="155850" rIns="16511" bIns="155849" numCol="1" spcCol="1270" anchor="ctr" anchorCtr="0">
              <a:noAutofit/>
            </a:bodyPr>
            <a:lstStyle/>
            <a:p>
              <a:pPr lvl="0" algn="l" defTabSz="1155700">
                <a:lnSpc>
                  <a:spcPct val="90000"/>
                </a:lnSpc>
                <a:spcBef>
                  <a:spcPct val="0"/>
                </a:spcBef>
                <a:spcAft>
                  <a:spcPct val="35000"/>
                </a:spcAft>
              </a:pPr>
              <a:r>
                <a:rPr lang="zh-CN" altLang="en-US" sz="2600" kern="1200" dirty="0" smtClean="0"/>
                <a:t>核心代码</a:t>
              </a:r>
              <a:endParaRPr lang="zh-CN" altLang="en-US" sz="2600" kern="1200" dirty="0"/>
            </a:p>
          </p:txBody>
        </p:sp>
        <p:sp>
          <p:nvSpPr>
            <p:cNvPr id="9" name="任意多边形 8"/>
            <p:cNvSpPr/>
            <p:nvPr/>
          </p:nvSpPr>
          <p:spPr>
            <a:xfrm>
              <a:off x="1210114" y="1713326"/>
              <a:ext cx="7479729" cy="4439460"/>
            </a:xfrm>
            <a:custGeom>
              <a:avLst/>
              <a:gdLst>
                <a:gd name="connsiteX0" fmla="*/ 739925 w 4439459"/>
                <a:gd name="connsiteY0" fmla="*/ 0 h 7479729"/>
                <a:gd name="connsiteX1" fmla="*/ 3699534 w 4439459"/>
                <a:gd name="connsiteY1" fmla="*/ 0 h 7479729"/>
                <a:gd name="connsiteX2" fmla="*/ 4439459 w 4439459"/>
                <a:gd name="connsiteY2" fmla="*/ 739925 h 7479729"/>
                <a:gd name="connsiteX3" fmla="*/ 4439459 w 4439459"/>
                <a:gd name="connsiteY3" fmla="*/ 7479729 h 7479729"/>
                <a:gd name="connsiteX4" fmla="*/ 4439459 w 4439459"/>
                <a:gd name="connsiteY4" fmla="*/ 7479729 h 7479729"/>
                <a:gd name="connsiteX5" fmla="*/ 0 w 4439459"/>
                <a:gd name="connsiteY5" fmla="*/ 7479729 h 7479729"/>
                <a:gd name="connsiteX6" fmla="*/ 0 w 4439459"/>
                <a:gd name="connsiteY6" fmla="*/ 7479729 h 7479729"/>
                <a:gd name="connsiteX7" fmla="*/ 0 w 4439459"/>
                <a:gd name="connsiteY7" fmla="*/ 739925 h 7479729"/>
                <a:gd name="connsiteX8" fmla="*/ 739925 w 4439459"/>
                <a:gd name="connsiteY8" fmla="*/ 0 h 74797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439459" h="7479729">
                  <a:moveTo>
                    <a:pt x="4439459" y="1246647"/>
                  </a:moveTo>
                  <a:lnTo>
                    <a:pt x="4439459" y="6233082"/>
                  </a:lnTo>
                  <a:cubicBezTo>
                    <a:pt x="4439459" y="6921586"/>
                    <a:pt x="4242836" y="7479729"/>
                    <a:pt x="4000290" y="7479729"/>
                  </a:cubicBezTo>
                  <a:lnTo>
                    <a:pt x="0" y="7479729"/>
                  </a:lnTo>
                  <a:lnTo>
                    <a:pt x="0" y="7479729"/>
                  </a:lnTo>
                  <a:lnTo>
                    <a:pt x="0" y="0"/>
                  </a:lnTo>
                  <a:lnTo>
                    <a:pt x="0" y="0"/>
                  </a:lnTo>
                  <a:lnTo>
                    <a:pt x="4000290" y="0"/>
                  </a:lnTo>
                  <a:cubicBezTo>
                    <a:pt x="4242836" y="0"/>
                    <a:pt x="4439459" y="558143"/>
                    <a:pt x="4439459" y="1246647"/>
                  </a:cubicBezTo>
                  <a:close/>
                </a:path>
              </a:pathLst>
            </a:cu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184913" tIns="233228" rIns="233226" bIns="233227" numCol="1" spcCol="1270" anchor="ctr" anchorCtr="0">
              <a:noAutofit/>
            </a:bodyPr>
            <a:lstStyle/>
            <a:p>
              <a:pPr marL="0" lvl="1" algn="l" defTabSz="1155700">
                <a:lnSpc>
                  <a:spcPct val="90000"/>
                </a:lnSpc>
                <a:spcBef>
                  <a:spcPct val="0"/>
                </a:spcBef>
                <a:spcAft>
                  <a:spcPct val="15000"/>
                </a:spcAft>
              </a:pPr>
              <a:endParaRPr lang="zh-CN" sz="2600" kern="1200" dirty="0"/>
            </a:p>
          </p:txBody>
        </p:sp>
      </p:grpSp>
      <p:pic>
        <p:nvPicPr>
          <p:cNvPr id="266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75236" y="2502871"/>
            <a:ext cx="6193527" cy="25662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257331752"/>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normAutofit fontScale="90000"/>
          </a:bodyPr>
          <a:lstStyle/>
          <a:p>
            <a:pPr algn="ctr"/>
            <a:r>
              <a:rPr lang="zh-CN" altLang="en-US" sz="3200" dirty="0" smtClean="0">
                <a:solidFill>
                  <a:schemeClr val="tx1"/>
                </a:solidFill>
                <a:latin typeface="微软雅黑" panose="020B0503020204020204" pitchFamily="34" charset="-122"/>
                <a:ea typeface="微软雅黑" panose="020B0503020204020204" pitchFamily="34" charset="-122"/>
                <a:cs typeface="+mn-ea"/>
              </a:rPr>
              <a:t>案例</a:t>
            </a:r>
            <a:r>
              <a:rPr lang="zh-CN" altLang="en-US" sz="3200" dirty="0">
                <a:solidFill>
                  <a:schemeClr val="tx1"/>
                </a:solidFill>
                <a:latin typeface="微软雅黑" panose="020B0503020204020204" pitchFamily="34" charset="-122"/>
                <a:ea typeface="微软雅黑" panose="020B0503020204020204" pitchFamily="34" charset="-122"/>
                <a:cs typeface="+mn-ea"/>
              </a:rPr>
              <a:t> </a:t>
            </a:r>
            <a:r>
              <a:rPr lang="zh-CN" altLang="en-US" sz="3200" dirty="0" smtClean="0">
                <a:solidFill>
                  <a:schemeClr val="tx1"/>
                </a:solidFill>
                <a:latin typeface="微软雅黑" panose="020B0503020204020204" pitchFamily="34" charset="-122"/>
                <a:ea typeface="微软雅黑" panose="020B0503020204020204" pitchFamily="34" charset="-122"/>
                <a:cs typeface="+mn-ea"/>
              </a:rPr>
              <a:t> 变量 </a:t>
            </a:r>
            <a:r>
              <a:rPr lang="en-US" altLang="zh-CN" sz="3200" dirty="0">
                <a:solidFill>
                  <a:schemeClr val="tx1"/>
                </a:solidFill>
                <a:latin typeface="微软雅黑" panose="020B0503020204020204" pitchFamily="34" charset="-122"/>
                <a:ea typeface="微软雅黑" panose="020B0503020204020204" pitchFamily="34" charset="-122"/>
                <a:cs typeface="+mn-ea"/>
              </a:rPr>
              <a:t>a</a:t>
            </a:r>
            <a:r>
              <a:rPr lang="zh-CN" altLang="en-US" sz="3200" dirty="0">
                <a:solidFill>
                  <a:schemeClr val="tx1"/>
                </a:solidFill>
                <a:latin typeface="微软雅黑" panose="020B0503020204020204" pitchFamily="34" charset="-122"/>
                <a:ea typeface="微软雅黑" panose="020B0503020204020204" pitchFamily="34" charset="-122"/>
                <a:cs typeface="+mn-ea"/>
              </a:rPr>
              <a:t>和 </a:t>
            </a:r>
            <a:r>
              <a:rPr lang="en-US" altLang="zh-CN" sz="3200" dirty="0">
                <a:solidFill>
                  <a:schemeClr val="tx1"/>
                </a:solidFill>
                <a:latin typeface="微软雅黑" panose="020B0503020204020204" pitchFamily="34" charset="-122"/>
                <a:ea typeface="微软雅黑" panose="020B0503020204020204" pitchFamily="34" charset="-122"/>
                <a:cs typeface="+mn-ea"/>
              </a:rPr>
              <a:t>b , </a:t>
            </a:r>
            <a:r>
              <a:rPr lang="zh-CN" altLang="en-US" sz="3200" dirty="0" smtClean="0">
                <a:solidFill>
                  <a:schemeClr val="tx1"/>
                </a:solidFill>
                <a:latin typeface="微软雅黑" panose="020B0503020204020204" pitchFamily="34" charset="-122"/>
                <a:ea typeface="微软雅黑" panose="020B0503020204020204" pitchFamily="34" charset="-122"/>
                <a:cs typeface="+mn-ea"/>
              </a:rPr>
              <a:t>要交换</a:t>
            </a:r>
            <a:r>
              <a:rPr lang="zh-CN" altLang="en-US" sz="3200" dirty="0">
                <a:solidFill>
                  <a:schemeClr val="tx1"/>
                </a:solidFill>
                <a:latin typeface="微软雅黑" panose="020B0503020204020204" pitchFamily="34" charset="-122"/>
                <a:ea typeface="微软雅黑" panose="020B0503020204020204" pitchFamily="34" charset="-122"/>
                <a:cs typeface="+mn-ea"/>
              </a:rPr>
              <a:t>这两个变量中所</a:t>
            </a:r>
            <a:r>
              <a:rPr lang="zh-CN" altLang="en-US" sz="3200" dirty="0" smtClean="0">
                <a:solidFill>
                  <a:schemeClr val="tx1"/>
                </a:solidFill>
                <a:latin typeface="微软雅黑" panose="020B0503020204020204" pitchFamily="34" charset="-122"/>
                <a:ea typeface="微软雅黑" panose="020B0503020204020204" pitchFamily="34" charset="-122"/>
                <a:cs typeface="+mn-ea"/>
              </a:rPr>
              <a:t>存的</a:t>
            </a:r>
            <a:r>
              <a:rPr lang="zh-CN" altLang="en-US" sz="3200" dirty="0">
                <a:solidFill>
                  <a:schemeClr val="tx1"/>
                </a:solidFill>
                <a:latin typeface="微软雅黑" panose="020B0503020204020204" pitchFamily="34" charset="-122"/>
                <a:ea typeface="微软雅黑" panose="020B0503020204020204" pitchFamily="34" charset="-122"/>
                <a:cs typeface="+mn-ea"/>
              </a:rPr>
              <a:t>值</a:t>
            </a:r>
            <a:endParaRPr lang="zh-CN" altLang="en-US" sz="3200" dirty="0">
              <a:solidFill>
                <a:schemeClr val="tx1"/>
              </a:solidFill>
              <a:latin typeface="微软雅黑" panose="020B0503020204020204" pitchFamily="34" charset="-122"/>
              <a:ea typeface="微软雅黑" panose="020B0503020204020204" pitchFamily="34" charset="-122"/>
              <a:cs typeface="+mn-ea"/>
            </a:endParaRP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pSp>
        <p:nvGrpSpPr>
          <p:cNvPr id="5" name="组合 4"/>
          <p:cNvGrpSpPr/>
          <p:nvPr/>
        </p:nvGrpSpPr>
        <p:grpSpPr>
          <a:xfrm>
            <a:off x="670180" y="1713326"/>
            <a:ext cx="8019663" cy="4439460"/>
            <a:chOff x="670180" y="1713326"/>
            <a:chExt cx="8019663" cy="4439460"/>
          </a:xfrm>
        </p:grpSpPr>
        <p:sp>
          <p:nvSpPr>
            <p:cNvPr id="8" name="任意多边形 7"/>
            <p:cNvSpPr/>
            <p:nvPr/>
          </p:nvSpPr>
          <p:spPr>
            <a:xfrm>
              <a:off x="670180" y="2489675"/>
              <a:ext cx="373428" cy="3287356"/>
            </a:xfrm>
            <a:custGeom>
              <a:avLst/>
              <a:gdLst>
                <a:gd name="connsiteX0" fmla="*/ 0 w 3287355"/>
                <a:gd name="connsiteY0" fmla="*/ 0 h 278678"/>
                <a:gd name="connsiteX1" fmla="*/ 3148016 w 3287355"/>
                <a:gd name="connsiteY1" fmla="*/ 0 h 278678"/>
                <a:gd name="connsiteX2" fmla="*/ 3287355 w 3287355"/>
                <a:gd name="connsiteY2" fmla="*/ 139339 h 278678"/>
                <a:gd name="connsiteX3" fmla="*/ 3148016 w 3287355"/>
                <a:gd name="connsiteY3" fmla="*/ 278678 h 278678"/>
                <a:gd name="connsiteX4" fmla="*/ 0 w 3287355"/>
                <a:gd name="connsiteY4" fmla="*/ 278678 h 278678"/>
                <a:gd name="connsiteX5" fmla="*/ 139339 w 3287355"/>
                <a:gd name="connsiteY5" fmla="*/ 139339 h 278678"/>
                <a:gd name="connsiteX6" fmla="*/ 0 w 3287355"/>
                <a:gd name="connsiteY6" fmla="*/ 0 h 278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287355" h="278678">
                  <a:moveTo>
                    <a:pt x="3287349" y="0"/>
                  </a:moveTo>
                  <a:lnTo>
                    <a:pt x="3287349" y="266866"/>
                  </a:lnTo>
                  <a:lnTo>
                    <a:pt x="1643678" y="278678"/>
                  </a:lnTo>
                  <a:lnTo>
                    <a:pt x="6" y="266866"/>
                  </a:lnTo>
                  <a:lnTo>
                    <a:pt x="6" y="0"/>
                  </a:lnTo>
                  <a:lnTo>
                    <a:pt x="1643677" y="11812"/>
                  </a:lnTo>
                  <a:lnTo>
                    <a:pt x="3287349" y="0"/>
                  </a:lnTo>
                  <a:close/>
                </a:path>
              </a:pathLst>
            </a:custGeom>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6510" tIns="155850" rIns="16511" bIns="155849" numCol="1" spcCol="1270" anchor="ctr" anchorCtr="0">
              <a:noAutofit/>
            </a:bodyPr>
            <a:lstStyle/>
            <a:p>
              <a:pPr lvl="0" algn="l" defTabSz="1155700">
                <a:lnSpc>
                  <a:spcPct val="90000"/>
                </a:lnSpc>
                <a:spcBef>
                  <a:spcPct val="0"/>
                </a:spcBef>
                <a:spcAft>
                  <a:spcPct val="35000"/>
                </a:spcAft>
              </a:pPr>
              <a:r>
                <a:rPr lang="zh-CN" altLang="en-US" sz="2600" kern="1200" dirty="0" smtClean="0"/>
                <a:t>核心代码</a:t>
              </a:r>
              <a:endParaRPr lang="zh-CN" altLang="en-US" sz="2600" kern="1200" dirty="0"/>
            </a:p>
          </p:txBody>
        </p:sp>
        <p:sp>
          <p:nvSpPr>
            <p:cNvPr id="9" name="任意多边形 8"/>
            <p:cNvSpPr/>
            <p:nvPr/>
          </p:nvSpPr>
          <p:spPr>
            <a:xfrm>
              <a:off x="1210114" y="1713326"/>
              <a:ext cx="7479729" cy="4439460"/>
            </a:xfrm>
            <a:custGeom>
              <a:avLst/>
              <a:gdLst>
                <a:gd name="connsiteX0" fmla="*/ 739925 w 4439459"/>
                <a:gd name="connsiteY0" fmla="*/ 0 h 7479729"/>
                <a:gd name="connsiteX1" fmla="*/ 3699534 w 4439459"/>
                <a:gd name="connsiteY1" fmla="*/ 0 h 7479729"/>
                <a:gd name="connsiteX2" fmla="*/ 4439459 w 4439459"/>
                <a:gd name="connsiteY2" fmla="*/ 739925 h 7479729"/>
                <a:gd name="connsiteX3" fmla="*/ 4439459 w 4439459"/>
                <a:gd name="connsiteY3" fmla="*/ 7479729 h 7479729"/>
                <a:gd name="connsiteX4" fmla="*/ 4439459 w 4439459"/>
                <a:gd name="connsiteY4" fmla="*/ 7479729 h 7479729"/>
                <a:gd name="connsiteX5" fmla="*/ 0 w 4439459"/>
                <a:gd name="connsiteY5" fmla="*/ 7479729 h 7479729"/>
                <a:gd name="connsiteX6" fmla="*/ 0 w 4439459"/>
                <a:gd name="connsiteY6" fmla="*/ 7479729 h 7479729"/>
                <a:gd name="connsiteX7" fmla="*/ 0 w 4439459"/>
                <a:gd name="connsiteY7" fmla="*/ 739925 h 7479729"/>
                <a:gd name="connsiteX8" fmla="*/ 739925 w 4439459"/>
                <a:gd name="connsiteY8" fmla="*/ 0 h 74797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439459" h="7479729">
                  <a:moveTo>
                    <a:pt x="4439459" y="1246647"/>
                  </a:moveTo>
                  <a:lnTo>
                    <a:pt x="4439459" y="6233082"/>
                  </a:lnTo>
                  <a:cubicBezTo>
                    <a:pt x="4439459" y="6921586"/>
                    <a:pt x="4242836" y="7479729"/>
                    <a:pt x="4000290" y="7479729"/>
                  </a:cubicBezTo>
                  <a:lnTo>
                    <a:pt x="0" y="7479729"/>
                  </a:lnTo>
                  <a:lnTo>
                    <a:pt x="0" y="7479729"/>
                  </a:lnTo>
                  <a:lnTo>
                    <a:pt x="0" y="0"/>
                  </a:lnTo>
                  <a:lnTo>
                    <a:pt x="0" y="0"/>
                  </a:lnTo>
                  <a:lnTo>
                    <a:pt x="4000290" y="0"/>
                  </a:lnTo>
                  <a:cubicBezTo>
                    <a:pt x="4242836" y="0"/>
                    <a:pt x="4439459" y="558143"/>
                    <a:pt x="4439459" y="1246647"/>
                  </a:cubicBezTo>
                  <a:close/>
                </a:path>
              </a:pathLst>
            </a:cu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184913" tIns="233228" rIns="233226" bIns="233227" numCol="1" spcCol="1270" anchor="ctr" anchorCtr="0">
              <a:noAutofit/>
            </a:bodyPr>
            <a:lstStyle/>
            <a:p>
              <a:pPr marL="0" lvl="1" algn="l" defTabSz="1155700">
                <a:lnSpc>
                  <a:spcPct val="90000"/>
                </a:lnSpc>
                <a:spcBef>
                  <a:spcPct val="0"/>
                </a:spcBef>
                <a:spcAft>
                  <a:spcPct val="15000"/>
                </a:spcAft>
              </a:pPr>
              <a:endParaRPr lang="zh-CN" sz="2600" kern="1200" dirty="0"/>
            </a:p>
          </p:txBody>
        </p:sp>
      </p:grpSp>
      <p:pic>
        <p:nvPicPr>
          <p:cNvPr id="276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63688" y="2448152"/>
            <a:ext cx="4392488" cy="29698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71483211"/>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normAutofit fontScale="90000"/>
          </a:bodyPr>
          <a:lstStyle/>
          <a:p>
            <a:pPr algn="ctr"/>
            <a:r>
              <a:rPr lang="zh-CN" altLang="en-US" sz="3200" dirty="0" smtClean="0">
                <a:solidFill>
                  <a:schemeClr val="tx1"/>
                </a:solidFill>
                <a:latin typeface="微软雅黑" panose="020B0503020204020204" pitchFamily="34" charset="-122"/>
                <a:ea typeface="微软雅黑" panose="020B0503020204020204" pitchFamily="34" charset="-122"/>
                <a:cs typeface="+mn-ea"/>
              </a:rPr>
              <a:t>案例   求</a:t>
            </a:r>
            <a:r>
              <a:rPr lang="zh-CN" altLang="en-US" sz="3200" dirty="0">
                <a:solidFill>
                  <a:schemeClr val="tx1"/>
                </a:solidFill>
                <a:latin typeface="微软雅黑" panose="020B0503020204020204" pitchFamily="34" charset="-122"/>
                <a:ea typeface="微软雅黑" panose="020B0503020204020204" pitchFamily="34" charset="-122"/>
                <a:cs typeface="+mn-ea"/>
              </a:rPr>
              <a:t>出 </a:t>
            </a:r>
            <a:r>
              <a:rPr lang="en-US" altLang="zh-CN" sz="3200" dirty="0">
                <a:solidFill>
                  <a:schemeClr val="tx1"/>
                </a:solidFill>
                <a:latin typeface="微软雅黑" panose="020B0503020204020204" pitchFamily="34" charset="-122"/>
                <a:ea typeface="微软雅黑" panose="020B0503020204020204" pitchFamily="34" charset="-122"/>
                <a:cs typeface="+mn-ea"/>
              </a:rPr>
              <a:t>100 </a:t>
            </a:r>
            <a:r>
              <a:rPr lang="zh-CN" altLang="en-US" sz="3200" dirty="0">
                <a:solidFill>
                  <a:schemeClr val="tx1"/>
                </a:solidFill>
                <a:latin typeface="微软雅黑" panose="020B0503020204020204" pitchFamily="34" charset="-122"/>
                <a:ea typeface="微软雅黑" panose="020B0503020204020204" pitchFamily="34" charset="-122"/>
                <a:cs typeface="+mn-ea"/>
              </a:rPr>
              <a:t>以内能被 </a:t>
            </a:r>
            <a:r>
              <a:rPr lang="en-US" altLang="zh-CN" sz="3200" dirty="0">
                <a:solidFill>
                  <a:schemeClr val="tx1"/>
                </a:solidFill>
                <a:latin typeface="微软雅黑" panose="020B0503020204020204" pitchFamily="34" charset="-122"/>
                <a:ea typeface="微软雅黑" panose="020B0503020204020204" pitchFamily="34" charset="-122"/>
                <a:cs typeface="+mn-ea"/>
              </a:rPr>
              <a:t>5 </a:t>
            </a:r>
            <a:r>
              <a:rPr lang="zh-CN" altLang="en-US" sz="3200" dirty="0">
                <a:solidFill>
                  <a:schemeClr val="tx1"/>
                </a:solidFill>
                <a:latin typeface="微软雅黑" panose="020B0503020204020204" pitchFamily="34" charset="-122"/>
                <a:ea typeface="微软雅黑" panose="020B0503020204020204" pitchFamily="34" charset="-122"/>
                <a:cs typeface="+mn-ea"/>
              </a:rPr>
              <a:t>整除的所有数字之和</a:t>
            </a:r>
            <a:endParaRPr lang="zh-CN" altLang="en-US" sz="3200" dirty="0">
              <a:solidFill>
                <a:schemeClr val="tx1"/>
              </a:solidFill>
              <a:latin typeface="微软雅黑" panose="020B0503020204020204" pitchFamily="34" charset="-122"/>
              <a:ea typeface="微软雅黑" panose="020B0503020204020204" pitchFamily="34" charset="-122"/>
              <a:cs typeface="+mn-ea"/>
            </a:endParaRP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pSp>
        <p:nvGrpSpPr>
          <p:cNvPr id="5" name="组合 4"/>
          <p:cNvGrpSpPr/>
          <p:nvPr/>
        </p:nvGrpSpPr>
        <p:grpSpPr>
          <a:xfrm>
            <a:off x="670180" y="1713326"/>
            <a:ext cx="8019663" cy="4439460"/>
            <a:chOff x="670180" y="1713326"/>
            <a:chExt cx="8019663" cy="4439460"/>
          </a:xfrm>
        </p:grpSpPr>
        <p:sp>
          <p:nvSpPr>
            <p:cNvPr id="8" name="任意多边形 7"/>
            <p:cNvSpPr/>
            <p:nvPr/>
          </p:nvSpPr>
          <p:spPr>
            <a:xfrm>
              <a:off x="670180" y="2489675"/>
              <a:ext cx="373428" cy="3287356"/>
            </a:xfrm>
            <a:custGeom>
              <a:avLst/>
              <a:gdLst>
                <a:gd name="connsiteX0" fmla="*/ 0 w 3287355"/>
                <a:gd name="connsiteY0" fmla="*/ 0 h 278678"/>
                <a:gd name="connsiteX1" fmla="*/ 3148016 w 3287355"/>
                <a:gd name="connsiteY1" fmla="*/ 0 h 278678"/>
                <a:gd name="connsiteX2" fmla="*/ 3287355 w 3287355"/>
                <a:gd name="connsiteY2" fmla="*/ 139339 h 278678"/>
                <a:gd name="connsiteX3" fmla="*/ 3148016 w 3287355"/>
                <a:gd name="connsiteY3" fmla="*/ 278678 h 278678"/>
                <a:gd name="connsiteX4" fmla="*/ 0 w 3287355"/>
                <a:gd name="connsiteY4" fmla="*/ 278678 h 278678"/>
                <a:gd name="connsiteX5" fmla="*/ 139339 w 3287355"/>
                <a:gd name="connsiteY5" fmla="*/ 139339 h 278678"/>
                <a:gd name="connsiteX6" fmla="*/ 0 w 3287355"/>
                <a:gd name="connsiteY6" fmla="*/ 0 h 278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287355" h="278678">
                  <a:moveTo>
                    <a:pt x="3287349" y="0"/>
                  </a:moveTo>
                  <a:lnTo>
                    <a:pt x="3287349" y="266866"/>
                  </a:lnTo>
                  <a:lnTo>
                    <a:pt x="1643678" y="278678"/>
                  </a:lnTo>
                  <a:lnTo>
                    <a:pt x="6" y="266866"/>
                  </a:lnTo>
                  <a:lnTo>
                    <a:pt x="6" y="0"/>
                  </a:lnTo>
                  <a:lnTo>
                    <a:pt x="1643677" y="11812"/>
                  </a:lnTo>
                  <a:lnTo>
                    <a:pt x="3287349" y="0"/>
                  </a:lnTo>
                  <a:close/>
                </a:path>
              </a:pathLst>
            </a:custGeom>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6510" tIns="155850" rIns="16511" bIns="155849" numCol="1" spcCol="1270" anchor="ctr" anchorCtr="0">
              <a:noAutofit/>
            </a:bodyPr>
            <a:lstStyle/>
            <a:p>
              <a:pPr lvl="0" algn="l" defTabSz="1155700">
                <a:lnSpc>
                  <a:spcPct val="90000"/>
                </a:lnSpc>
                <a:spcBef>
                  <a:spcPct val="0"/>
                </a:spcBef>
                <a:spcAft>
                  <a:spcPct val="35000"/>
                </a:spcAft>
              </a:pPr>
              <a:r>
                <a:rPr lang="zh-CN" altLang="en-US" sz="2600" kern="1200" dirty="0" smtClean="0"/>
                <a:t>核心代码</a:t>
              </a:r>
              <a:endParaRPr lang="zh-CN" altLang="en-US" sz="2600" kern="1200" dirty="0"/>
            </a:p>
          </p:txBody>
        </p:sp>
        <p:sp>
          <p:nvSpPr>
            <p:cNvPr id="9" name="任意多边形 8"/>
            <p:cNvSpPr/>
            <p:nvPr/>
          </p:nvSpPr>
          <p:spPr>
            <a:xfrm>
              <a:off x="1210114" y="1713326"/>
              <a:ext cx="7479729" cy="4439460"/>
            </a:xfrm>
            <a:custGeom>
              <a:avLst/>
              <a:gdLst>
                <a:gd name="connsiteX0" fmla="*/ 739925 w 4439459"/>
                <a:gd name="connsiteY0" fmla="*/ 0 h 7479729"/>
                <a:gd name="connsiteX1" fmla="*/ 3699534 w 4439459"/>
                <a:gd name="connsiteY1" fmla="*/ 0 h 7479729"/>
                <a:gd name="connsiteX2" fmla="*/ 4439459 w 4439459"/>
                <a:gd name="connsiteY2" fmla="*/ 739925 h 7479729"/>
                <a:gd name="connsiteX3" fmla="*/ 4439459 w 4439459"/>
                <a:gd name="connsiteY3" fmla="*/ 7479729 h 7479729"/>
                <a:gd name="connsiteX4" fmla="*/ 4439459 w 4439459"/>
                <a:gd name="connsiteY4" fmla="*/ 7479729 h 7479729"/>
                <a:gd name="connsiteX5" fmla="*/ 0 w 4439459"/>
                <a:gd name="connsiteY5" fmla="*/ 7479729 h 7479729"/>
                <a:gd name="connsiteX6" fmla="*/ 0 w 4439459"/>
                <a:gd name="connsiteY6" fmla="*/ 7479729 h 7479729"/>
                <a:gd name="connsiteX7" fmla="*/ 0 w 4439459"/>
                <a:gd name="connsiteY7" fmla="*/ 739925 h 7479729"/>
                <a:gd name="connsiteX8" fmla="*/ 739925 w 4439459"/>
                <a:gd name="connsiteY8" fmla="*/ 0 h 74797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439459" h="7479729">
                  <a:moveTo>
                    <a:pt x="4439459" y="1246647"/>
                  </a:moveTo>
                  <a:lnTo>
                    <a:pt x="4439459" y="6233082"/>
                  </a:lnTo>
                  <a:cubicBezTo>
                    <a:pt x="4439459" y="6921586"/>
                    <a:pt x="4242836" y="7479729"/>
                    <a:pt x="4000290" y="7479729"/>
                  </a:cubicBezTo>
                  <a:lnTo>
                    <a:pt x="0" y="7479729"/>
                  </a:lnTo>
                  <a:lnTo>
                    <a:pt x="0" y="7479729"/>
                  </a:lnTo>
                  <a:lnTo>
                    <a:pt x="0" y="0"/>
                  </a:lnTo>
                  <a:lnTo>
                    <a:pt x="0" y="0"/>
                  </a:lnTo>
                  <a:lnTo>
                    <a:pt x="4000290" y="0"/>
                  </a:lnTo>
                  <a:cubicBezTo>
                    <a:pt x="4242836" y="0"/>
                    <a:pt x="4439459" y="558143"/>
                    <a:pt x="4439459" y="1246647"/>
                  </a:cubicBezTo>
                  <a:close/>
                </a:path>
              </a:pathLst>
            </a:cu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184913" tIns="233228" rIns="233226" bIns="233227" numCol="1" spcCol="1270" anchor="ctr" anchorCtr="0">
              <a:noAutofit/>
            </a:bodyPr>
            <a:lstStyle/>
            <a:p>
              <a:pPr marL="0" lvl="1" algn="l" defTabSz="1155700">
                <a:lnSpc>
                  <a:spcPct val="90000"/>
                </a:lnSpc>
                <a:spcBef>
                  <a:spcPct val="0"/>
                </a:spcBef>
                <a:spcAft>
                  <a:spcPct val="15000"/>
                </a:spcAft>
              </a:pPr>
              <a:endParaRPr lang="zh-CN" sz="2600" kern="1200" dirty="0"/>
            </a:p>
          </p:txBody>
        </p:sp>
      </p:grpSp>
      <p:pic>
        <p:nvPicPr>
          <p:cNvPr id="286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91659" y="2316981"/>
            <a:ext cx="6154501" cy="30562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493981950"/>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936000"/>
          </a:xfrm>
        </p:spPr>
        <p:style>
          <a:lnRef idx="3">
            <a:schemeClr val="lt1"/>
          </a:lnRef>
          <a:fillRef idx="1">
            <a:schemeClr val="accent1"/>
          </a:fillRef>
          <a:effectRef idx="1">
            <a:schemeClr val="accent1"/>
          </a:effectRef>
          <a:fontRef idx="minor">
            <a:schemeClr val="lt1"/>
          </a:fontRef>
        </p:style>
        <p:txBody>
          <a:bodyPr>
            <a:normAutofit/>
          </a:bodyPr>
          <a:lstStyle/>
          <a:p>
            <a:r>
              <a:rPr lang="en-US" altLang="zh-CN" sz="3200" dirty="0" smtClean="0">
                <a:solidFill>
                  <a:schemeClr val="tx1"/>
                </a:solidFill>
                <a:latin typeface="微软雅黑" panose="020B0503020204020204" pitchFamily="34" charset="-122"/>
                <a:ea typeface="微软雅黑" panose="020B0503020204020204" pitchFamily="34" charset="-122"/>
                <a:cs typeface="+mn-ea"/>
              </a:rPr>
              <a:t>3.3 </a:t>
            </a:r>
            <a:r>
              <a:rPr lang="zh-CN" altLang="en-US" sz="3200" dirty="0" smtClean="0">
                <a:solidFill>
                  <a:schemeClr val="tx1"/>
                </a:solidFill>
                <a:latin typeface="微软雅黑" panose="020B0503020204020204" pitchFamily="34" charset="-122"/>
                <a:ea typeface="微软雅黑" panose="020B0503020204020204" pitchFamily="34" charset="-122"/>
                <a:cs typeface="+mn-ea"/>
              </a:rPr>
              <a:t>数 组</a:t>
            </a:r>
            <a:endParaRPr lang="zh-CN" altLang="en-US" sz="3200" dirty="0">
              <a:solidFill>
                <a:schemeClr val="tx1"/>
              </a:solidFill>
              <a:latin typeface="微软雅黑" panose="020B0503020204020204" pitchFamily="34" charset="-122"/>
              <a:ea typeface="微软雅黑" panose="020B0503020204020204" pitchFamily="34" charset="-122"/>
              <a:cs typeface="+mn-ea"/>
            </a:endParaRPr>
          </a:p>
        </p:txBody>
      </p:sp>
      <p:sp>
        <p:nvSpPr>
          <p:cNvPr id="3" name="内容占位符 2"/>
          <p:cNvSpPr>
            <a:spLocks noGrp="1"/>
          </p:cNvSpPr>
          <p:nvPr>
            <p:ph idx="1"/>
          </p:nvPr>
        </p:nvSpPr>
        <p:spPr>
          <a:xfrm>
            <a:off x="323528" y="1988840"/>
            <a:ext cx="8435280" cy="2376264"/>
          </a:xfrm>
        </p:spPr>
        <p:txBody>
          <a:bodyPr/>
          <a:lstStyle/>
          <a:p>
            <a:pPr marL="109728" indent="457200" eaLnBrk="0">
              <a:lnSpc>
                <a:spcPct val="150000"/>
              </a:lnSpc>
              <a:buNone/>
            </a:pPr>
            <a:r>
              <a:rPr lang="zh-CN" altLang="en-US" dirty="0"/>
              <a:t>数组指的是一组数据的集合 </a:t>
            </a:r>
            <a:r>
              <a:rPr lang="en-US" altLang="zh-CN" dirty="0"/>
              <a:t>, </a:t>
            </a:r>
            <a:r>
              <a:rPr lang="zh-CN" altLang="en-US" dirty="0"/>
              <a:t>其中的每个数据被称为元素 </a:t>
            </a:r>
            <a:r>
              <a:rPr lang="en-US" altLang="zh-CN" dirty="0"/>
              <a:t>, </a:t>
            </a:r>
            <a:r>
              <a:rPr lang="zh-CN" altLang="en-US" dirty="0"/>
              <a:t>在数组中可以存放任意类 型的数据 </a:t>
            </a:r>
            <a:r>
              <a:rPr lang="en-US" altLang="zh-CN" dirty="0"/>
              <a:t>, </a:t>
            </a:r>
            <a:r>
              <a:rPr lang="zh-CN" altLang="en-US" dirty="0"/>
              <a:t>数组是一种将数据存储在单个变量名下的方式。</a:t>
            </a:r>
            <a:endParaRPr lang="zh-CN" altLang="en-US" dirty="0"/>
          </a:p>
        </p:txBody>
      </p:sp>
    </p:spTree>
    <p:extLst>
      <p:ext uri="{BB962C8B-B14F-4D97-AF65-F5344CB8AC3E}">
        <p14:creationId xmlns:p14="http://schemas.microsoft.com/office/powerpoint/2010/main" val="3480555860"/>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normAutofit/>
          </a:bodyPr>
          <a:lstStyle/>
          <a:p>
            <a:r>
              <a:rPr lang="en-US" altLang="zh-CN" sz="3200" dirty="0" smtClean="0">
                <a:solidFill>
                  <a:schemeClr val="tx1"/>
                </a:solidFill>
                <a:latin typeface="微软雅黑" panose="020B0503020204020204" pitchFamily="34" charset="-122"/>
                <a:ea typeface="微软雅黑" panose="020B0503020204020204" pitchFamily="34" charset="-122"/>
                <a:cs typeface="+mn-ea"/>
              </a:rPr>
              <a:t>3.3.1 </a:t>
            </a:r>
            <a:r>
              <a:rPr lang="zh-CN" altLang="en-US" sz="3200" dirty="0" smtClean="0">
                <a:solidFill>
                  <a:schemeClr val="tx1"/>
                </a:solidFill>
                <a:latin typeface="微软雅黑" panose="020B0503020204020204" pitchFamily="34" charset="-122"/>
                <a:ea typeface="微软雅黑" panose="020B0503020204020204" pitchFamily="34" charset="-122"/>
                <a:cs typeface="+mn-ea"/>
              </a:rPr>
              <a:t>数 组 简 介</a:t>
            </a:r>
            <a:endParaRPr lang="zh-CN" altLang="en-US" sz="3200" dirty="0">
              <a:solidFill>
                <a:schemeClr val="tx1"/>
              </a:solidFill>
              <a:latin typeface="微软雅黑" panose="020B0503020204020204" pitchFamily="34" charset="-122"/>
              <a:ea typeface="微软雅黑" panose="020B0503020204020204" pitchFamily="34" charset="-122"/>
              <a:cs typeface="+mn-ea"/>
            </a:endParaRP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6" name="内容占位符 4"/>
          <p:cNvSpPr txBox="1">
            <a:spLocks/>
          </p:cNvSpPr>
          <p:nvPr/>
        </p:nvSpPr>
        <p:spPr>
          <a:xfrm>
            <a:off x="245716" y="1628800"/>
            <a:ext cx="8640960" cy="2016224"/>
          </a:xfrm>
          <a:prstGeom prst="rect">
            <a:avLst/>
          </a:prstGeom>
        </p:spPr>
        <p:txBody>
          <a:bodyPr vert="horz">
            <a:noAutofit/>
          </a:bodyPr>
          <a:lstStyle>
            <a:lvl1pPr marL="365760" indent="-256032" algn="l" rtl="0" eaLnBrk="1" latinLnBrk="0" hangingPunct="1">
              <a:spcBef>
                <a:spcPts val="400"/>
              </a:spcBef>
              <a:spcAft>
                <a:spcPts val="0"/>
              </a:spcAft>
              <a:buClr>
                <a:schemeClr val="accent1"/>
              </a:buClr>
              <a:buSzPct val="68000"/>
              <a:buFont typeface="Wingdings 3"/>
              <a:buChar char=""/>
              <a:defRPr kumimoji="0" sz="2700" kern="1200">
                <a:solidFill>
                  <a:schemeClr val="tx1"/>
                </a:solidFill>
                <a:latin typeface="+mn-lt"/>
                <a:ea typeface="+mn-ea"/>
                <a:cs typeface="+mn-cs"/>
              </a:defRPr>
            </a:lvl1pPr>
            <a:lvl2pPr marL="621792" indent="-228600" algn="l" rtl="0" eaLnBrk="1" latinLnBrk="0" hangingPunct="1">
              <a:spcBef>
                <a:spcPts val="324"/>
              </a:spcBef>
              <a:buClr>
                <a:schemeClr val="accent1"/>
              </a:buClr>
              <a:buFont typeface="Verdana"/>
              <a:buChar char="◦"/>
              <a:defRPr kumimoji="0" sz="2300" kern="1200">
                <a:solidFill>
                  <a:schemeClr val="tx1"/>
                </a:solidFill>
                <a:latin typeface="+mn-lt"/>
                <a:ea typeface="+mn-ea"/>
                <a:cs typeface="+mn-cs"/>
              </a:defRPr>
            </a:lvl2pPr>
            <a:lvl3pPr marL="859536" indent="-228600" algn="l" rtl="0" eaLnBrk="1" latinLnBrk="0" hangingPunct="1">
              <a:spcBef>
                <a:spcPts val="350"/>
              </a:spcBef>
              <a:buClr>
                <a:schemeClr val="accent2"/>
              </a:buClr>
              <a:buSzPct val="100000"/>
              <a:buFont typeface="Wingdings 2"/>
              <a:buChar char=""/>
              <a:defRPr kumimoji="0" sz="2100" kern="1200">
                <a:solidFill>
                  <a:schemeClr val="tx1"/>
                </a:solidFill>
                <a:latin typeface="+mn-lt"/>
                <a:ea typeface="+mn-ea"/>
                <a:cs typeface="+mn-cs"/>
              </a:defRPr>
            </a:lvl3pPr>
            <a:lvl4pPr marL="1143000" indent="-228600" algn="l" rtl="0" eaLnBrk="1" latinLnBrk="0" hangingPunct="1">
              <a:spcBef>
                <a:spcPts val="350"/>
              </a:spcBef>
              <a:buClr>
                <a:schemeClr val="accent2"/>
              </a:buClr>
              <a:buFont typeface="Wingdings 2"/>
              <a:buChar char=""/>
              <a:defRPr kumimoji="0" sz="1900" kern="1200">
                <a:solidFill>
                  <a:schemeClr val="tx1"/>
                </a:solidFill>
                <a:latin typeface="+mn-lt"/>
                <a:ea typeface="+mn-ea"/>
                <a:cs typeface="+mn-cs"/>
              </a:defRPr>
            </a:lvl4pPr>
            <a:lvl5pPr marL="1371600" indent="-228600" algn="l" rtl="0" eaLnBrk="1" latinLnBrk="0" hangingPunct="1">
              <a:spcBef>
                <a:spcPts val="350"/>
              </a:spcBef>
              <a:buClr>
                <a:schemeClr val="accent2"/>
              </a:buClr>
              <a:buFont typeface="Wingdings 2"/>
              <a:buChar char=""/>
              <a:defRPr kumimoji="0" sz="18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a:lstStyle>
          <a:p>
            <a:pPr marL="0" indent="457200" eaLnBrk="0">
              <a:buNone/>
            </a:pPr>
            <a:r>
              <a:rPr lang="zh-CN" altLang="en-US" sz="2400" dirty="0"/>
              <a:t>普通变量一次只能存储一个</a:t>
            </a:r>
            <a:r>
              <a:rPr lang="zh-CN" altLang="en-US" sz="2400" dirty="0" smtClean="0"/>
              <a:t>值，如：</a:t>
            </a:r>
            <a:endParaRPr lang="en-US" altLang="zh-CN" sz="2400" dirty="0" smtClean="0"/>
          </a:p>
          <a:p>
            <a:pPr marL="0" indent="457200" eaLnBrk="0">
              <a:buNone/>
            </a:pPr>
            <a:endParaRPr lang="en-US" altLang="zh-CN" sz="2400" dirty="0"/>
          </a:p>
          <a:p>
            <a:pPr marL="0" indent="457200" eaLnBrk="0">
              <a:buNone/>
            </a:pPr>
            <a:endParaRPr lang="en-US" altLang="zh-CN" sz="2400" dirty="0" smtClean="0"/>
          </a:p>
          <a:p>
            <a:pPr marL="0" indent="457200" eaLnBrk="0">
              <a:buNone/>
            </a:pPr>
            <a:r>
              <a:rPr lang="zh-CN" altLang="zh-CN" sz="2400" dirty="0"/>
              <a:t>数组一次可以存储多个</a:t>
            </a:r>
            <a:r>
              <a:rPr lang="zh-CN" altLang="zh-CN" sz="2400" dirty="0" smtClean="0"/>
              <a:t>值</a:t>
            </a:r>
            <a:r>
              <a:rPr lang="zh-CN" altLang="en-US" sz="2400" dirty="0" smtClean="0"/>
              <a:t>，</a:t>
            </a:r>
            <a:r>
              <a:rPr lang="zh-CN" altLang="zh-CN" sz="2400" dirty="0" smtClean="0"/>
              <a:t>如</a:t>
            </a:r>
            <a:r>
              <a:rPr lang="zh-CN" altLang="en-US" sz="2400" dirty="0" smtClean="0"/>
              <a:t>：</a:t>
            </a:r>
            <a:endParaRPr lang="zh-CN" altLang="zh-CN" sz="2400" dirty="0"/>
          </a:p>
          <a:p>
            <a:pPr marL="0" indent="457200" eaLnBrk="0">
              <a:buNone/>
            </a:pPr>
            <a:endParaRPr lang="en-US" altLang="zh-CN" sz="2400" dirty="0"/>
          </a:p>
          <a:p>
            <a:pPr marL="0" indent="0" eaLnBrk="0">
              <a:buNone/>
            </a:pPr>
            <a:endParaRPr lang="en-US" altLang="zh-CN" sz="2400" dirty="0"/>
          </a:p>
          <a:p>
            <a:pPr marL="0" indent="0" eaLnBrk="0">
              <a:buNone/>
            </a:pPr>
            <a:endParaRPr lang="en-US" altLang="zh-CN" sz="2400" dirty="0" smtClean="0"/>
          </a:p>
        </p:txBody>
      </p:sp>
      <p:pic>
        <p:nvPicPr>
          <p:cNvPr id="296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75656" y="2132856"/>
            <a:ext cx="3006835" cy="5040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969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27585" y="3645024"/>
            <a:ext cx="5688632" cy="6280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299219274"/>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normAutofit/>
          </a:bodyPr>
          <a:lstStyle/>
          <a:p>
            <a:r>
              <a:rPr lang="en-US" altLang="zh-CN" sz="3200" dirty="0" smtClean="0">
                <a:solidFill>
                  <a:schemeClr val="tx1"/>
                </a:solidFill>
                <a:latin typeface="微软雅黑" panose="020B0503020204020204" pitchFamily="34" charset="-122"/>
                <a:ea typeface="微软雅黑" panose="020B0503020204020204" pitchFamily="34" charset="-122"/>
                <a:cs typeface="+mn-ea"/>
              </a:rPr>
              <a:t>3.3.2 </a:t>
            </a:r>
            <a:r>
              <a:rPr lang="zh-CN" altLang="en-US" sz="3200" dirty="0" smtClean="0">
                <a:solidFill>
                  <a:schemeClr val="tx1"/>
                </a:solidFill>
                <a:latin typeface="微软雅黑" panose="020B0503020204020204" pitchFamily="34" charset="-122"/>
                <a:ea typeface="微软雅黑" panose="020B0503020204020204" pitchFamily="34" charset="-122"/>
                <a:cs typeface="+mn-ea"/>
              </a:rPr>
              <a:t>数 组 的 使 用</a:t>
            </a:r>
            <a:endParaRPr lang="zh-CN" altLang="en-US" sz="3200" dirty="0">
              <a:solidFill>
                <a:schemeClr val="tx1"/>
              </a:solidFill>
              <a:latin typeface="微软雅黑" panose="020B0503020204020204" pitchFamily="34" charset="-122"/>
              <a:ea typeface="微软雅黑" panose="020B0503020204020204" pitchFamily="34" charset="-122"/>
              <a:cs typeface="+mn-ea"/>
            </a:endParaRP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6" name="内容占位符 4"/>
          <p:cNvSpPr txBox="1">
            <a:spLocks/>
          </p:cNvSpPr>
          <p:nvPr/>
        </p:nvSpPr>
        <p:spPr>
          <a:xfrm>
            <a:off x="245716" y="1628800"/>
            <a:ext cx="8640960" cy="2016224"/>
          </a:xfrm>
          <a:prstGeom prst="rect">
            <a:avLst/>
          </a:prstGeom>
        </p:spPr>
        <p:txBody>
          <a:bodyPr vert="horz">
            <a:noAutofit/>
          </a:bodyPr>
          <a:lstStyle>
            <a:lvl1pPr marL="365760" indent="-256032" algn="l" rtl="0" eaLnBrk="1" latinLnBrk="0" hangingPunct="1">
              <a:spcBef>
                <a:spcPts val="400"/>
              </a:spcBef>
              <a:spcAft>
                <a:spcPts val="0"/>
              </a:spcAft>
              <a:buClr>
                <a:schemeClr val="accent1"/>
              </a:buClr>
              <a:buSzPct val="68000"/>
              <a:buFont typeface="Wingdings 3"/>
              <a:buChar char=""/>
              <a:defRPr kumimoji="0" sz="2700" kern="1200">
                <a:solidFill>
                  <a:schemeClr val="tx1"/>
                </a:solidFill>
                <a:latin typeface="+mn-lt"/>
                <a:ea typeface="+mn-ea"/>
                <a:cs typeface="+mn-cs"/>
              </a:defRPr>
            </a:lvl1pPr>
            <a:lvl2pPr marL="621792" indent="-228600" algn="l" rtl="0" eaLnBrk="1" latinLnBrk="0" hangingPunct="1">
              <a:spcBef>
                <a:spcPts val="324"/>
              </a:spcBef>
              <a:buClr>
                <a:schemeClr val="accent1"/>
              </a:buClr>
              <a:buFont typeface="Verdana"/>
              <a:buChar char="◦"/>
              <a:defRPr kumimoji="0" sz="2300" kern="1200">
                <a:solidFill>
                  <a:schemeClr val="tx1"/>
                </a:solidFill>
                <a:latin typeface="+mn-lt"/>
                <a:ea typeface="+mn-ea"/>
                <a:cs typeface="+mn-cs"/>
              </a:defRPr>
            </a:lvl2pPr>
            <a:lvl3pPr marL="859536" indent="-228600" algn="l" rtl="0" eaLnBrk="1" latinLnBrk="0" hangingPunct="1">
              <a:spcBef>
                <a:spcPts val="350"/>
              </a:spcBef>
              <a:buClr>
                <a:schemeClr val="accent2"/>
              </a:buClr>
              <a:buSzPct val="100000"/>
              <a:buFont typeface="Wingdings 2"/>
              <a:buChar char=""/>
              <a:defRPr kumimoji="0" sz="2100" kern="1200">
                <a:solidFill>
                  <a:schemeClr val="tx1"/>
                </a:solidFill>
                <a:latin typeface="+mn-lt"/>
                <a:ea typeface="+mn-ea"/>
                <a:cs typeface="+mn-cs"/>
              </a:defRPr>
            </a:lvl3pPr>
            <a:lvl4pPr marL="1143000" indent="-228600" algn="l" rtl="0" eaLnBrk="1" latinLnBrk="0" hangingPunct="1">
              <a:spcBef>
                <a:spcPts val="350"/>
              </a:spcBef>
              <a:buClr>
                <a:schemeClr val="accent2"/>
              </a:buClr>
              <a:buFont typeface="Wingdings 2"/>
              <a:buChar char=""/>
              <a:defRPr kumimoji="0" sz="1900" kern="1200">
                <a:solidFill>
                  <a:schemeClr val="tx1"/>
                </a:solidFill>
                <a:latin typeface="+mn-lt"/>
                <a:ea typeface="+mn-ea"/>
                <a:cs typeface="+mn-cs"/>
              </a:defRPr>
            </a:lvl4pPr>
            <a:lvl5pPr marL="1371600" indent="-228600" algn="l" rtl="0" eaLnBrk="1" latinLnBrk="0" hangingPunct="1">
              <a:spcBef>
                <a:spcPts val="350"/>
              </a:spcBef>
              <a:buClr>
                <a:schemeClr val="accent2"/>
              </a:buClr>
              <a:buFont typeface="Wingdings 2"/>
              <a:buChar char=""/>
              <a:defRPr kumimoji="0" sz="18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a:lstStyle>
          <a:p>
            <a:pPr marL="0" indent="457200" eaLnBrk="0">
              <a:buNone/>
            </a:pPr>
            <a:r>
              <a:rPr lang="zh-CN" altLang="en-US" sz="2400" dirty="0" smtClean="0"/>
              <a:t>（</a:t>
            </a:r>
            <a:r>
              <a:rPr lang="en-US" altLang="zh-CN" sz="2400" dirty="0" smtClean="0"/>
              <a:t>1</a:t>
            </a:r>
            <a:r>
              <a:rPr lang="zh-CN" altLang="en-US" sz="2400" dirty="0" smtClean="0"/>
              <a:t>）创建</a:t>
            </a:r>
            <a:r>
              <a:rPr lang="zh-CN" altLang="en-US" sz="2400" dirty="0"/>
              <a:t>数组</a:t>
            </a:r>
          </a:p>
          <a:p>
            <a:pPr marL="0" indent="457200" eaLnBrk="0">
              <a:buNone/>
            </a:pPr>
            <a:r>
              <a:rPr lang="en-US" altLang="zh-CN" sz="2400" dirty="0"/>
              <a:t>JS </a:t>
            </a:r>
            <a:r>
              <a:rPr lang="zh-CN" altLang="en-US" sz="2400" dirty="0"/>
              <a:t>中有两种创建数组的</a:t>
            </a:r>
            <a:r>
              <a:rPr lang="zh-CN" altLang="en-US" sz="2400" dirty="0" smtClean="0"/>
              <a:t>方式：</a:t>
            </a:r>
            <a:endParaRPr lang="en-US" altLang="zh-CN" sz="2400" dirty="0"/>
          </a:p>
          <a:p>
            <a:pPr marL="0" indent="457200" eaLnBrk="0">
              <a:buNone/>
            </a:pPr>
            <a:endParaRPr lang="en-US" altLang="zh-CN" sz="2400" dirty="0"/>
          </a:p>
          <a:p>
            <a:pPr marL="0" indent="0" eaLnBrk="0">
              <a:buNone/>
            </a:pPr>
            <a:endParaRPr lang="en-US" altLang="zh-CN" sz="2400" dirty="0"/>
          </a:p>
          <a:p>
            <a:pPr marL="0" indent="0" eaLnBrk="0">
              <a:buNone/>
            </a:pPr>
            <a:endParaRPr lang="en-US" altLang="zh-CN" sz="2400" dirty="0" smtClean="0"/>
          </a:p>
        </p:txBody>
      </p:sp>
      <p:pic>
        <p:nvPicPr>
          <p:cNvPr id="307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90556" y="2929060"/>
            <a:ext cx="7551279" cy="2516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623422756"/>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normAutofit/>
          </a:bodyPr>
          <a:lstStyle/>
          <a:p>
            <a:r>
              <a:rPr lang="en-US" altLang="zh-CN" sz="3200" dirty="0" smtClean="0">
                <a:solidFill>
                  <a:schemeClr val="tx1"/>
                </a:solidFill>
                <a:latin typeface="微软雅黑" panose="020B0503020204020204" pitchFamily="34" charset="-122"/>
                <a:ea typeface="微软雅黑" panose="020B0503020204020204" pitchFamily="34" charset="-122"/>
                <a:cs typeface="+mn-ea"/>
              </a:rPr>
              <a:t>3.3.2 </a:t>
            </a:r>
            <a:r>
              <a:rPr lang="zh-CN" altLang="en-US" sz="3200" dirty="0" smtClean="0">
                <a:solidFill>
                  <a:schemeClr val="tx1"/>
                </a:solidFill>
                <a:latin typeface="微软雅黑" panose="020B0503020204020204" pitchFamily="34" charset="-122"/>
                <a:ea typeface="微软雅黑" panose="020B0503020204020204" pitchFamily="34" charset="-122"/>
                <a:cs typeface="+mn-ea"/>
              </a:rPr>
              <a:t>数 组 的 使 用</a:t>
            </a:r>
            <a:endParaRPr lang="zh-CN" altLang="en-US" sz="3200" dirty="0">
              <a:solidFill>
                <a:schemeClr val="tx1"/>
              </a:solidFill>
              <a:latin typeface="微软雅黑" panose="020B0503020204020204" pitchFamily="34" charset="-122"/>
              <a:ea typeface="微软雅黑" panose="020B0503020204020204" pitchFamily="34" charset="-122"/>
              <a:cs typeface="+mn-ea"/>
            </a:endParaRP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6" name="内容占位符 4"/>
          <p:cNvSpPr txBox="1">
            <a:spLocks/>
          </p:cNvSpPr>
          <p:nvPr/>
        </p:nvSpPr>
        <p:spPr>
          <a:xfrm>
            <a:off x="245716" y="1628800"/>
            <a:ext cx="8640960" cy="2016224"/>
          </a:xfrm>
          <a:prstGeom prst="rect">
            <a:avLst/>
          </a:prstGeom>
        </p:spPr>
        <p:txBody>
          <a:bodyPr vert="horz">
            <a:noAutofit/>
          </a:bodyPr>
          <a:lstStyle>
            <a:lvl1pPr marL="365760" indent="-256032" algn="l" rtl="0" eaLnBrk="1" latinLnBrk="0" hangingPunct="1">
              <a:spcBef>
                <a:spcPts val="400"/>
              </a:spcBef>
              <a:spcAft>
                <a:spcPts val="0"/>
              </a:spcAft>
              <a:buClr>
                <a:schemeClr val="accent1"/>
              </a:buClr>
              <a:buSzPct val="68000"/>
              <a:buFont typeface="Wingdings 3"/>
              <a:buChar char=""/>
              <a:defRPr kumimoji="0" sz="2700" kern="1200">
                <a:solidFill>
                  <a:schemeClr val="tx1"/>
                </a:solidFill>
                <a:latin typeface="+mn-lt"/>
                <a:ea typeface="+mn-ea"/>
                <a:cs typeface="+mn-cs"/>
              </a:defRPr>
            </a:lvl1pPr>
            <a:lvl2pPr marL="621792" indent="-228600" algn="l" rtl="0" eaLnBrk="1" latinLnBrk="0" hangingPunct="1">
              <a:spcBef>
                <a:spcPts val="324"/>
              </a:spcBef>
              <a:buClr>
                <a:schemeClr val="accent1"/>
              </a:buClr>
              <a:buFont typeface="Verdana"/>
              <a:buChar char="◦"/>
              <a:defRPr kumimoji="0" sz="2300" kern="1200">
                <a:solidFill>
                  <a:schemeClr val="tx1"/>
                </a:solidFill>
                <a:latin typeface="+mn-lt"/>
                <a:ea typeface="+mn-ea"/>
                <a:cs typeface="+mn-cs"/>
              </a:defRPr>
            </a:lvl2pPr>
            <a:lvl3pPr marL="859536" indent="-228600" algn="l" rtl="0" eaLnBrk="1" latinLnBrk="0" hangingPunct="1">
              <a:spcBef>
                <a:spcPts val="350"/>
              </a:spcBef>
              <a:buClr>
                <a:schemeClr val="accent2"/>
              </a:buClr>
              <a:buSzPct val="100000"/>
              <a:buFont typeface="Wingdings 2"/>
              <a:buChar char=""/>
              <a:defRPr kumimoji="0" sz="2100" kern="1200">
                <a:solidFill>
                  <a:schemeClr val="tx1"/>
                </a:solidFill>
                <a:latin typeface="+mn-lt"/>
                <a:ea typeface="+mn-ea"/>
                <a:cs typeface="+mn-cs"/>
              </a:defRPr>
            </a:lvl3pPr>
            <a:lvl4pPr marL="1143000" indent="-228600" algn="l" rtl="0" eaLnBrk="1" latinLnBrk="0" hangingPunct="1">
              <a:spcBef>
                <a:spcPts val="350"/>
              </a:spcBef>
              <a:buClr>
                <a:schemeClr val="accent2"/>
              </a:buClr>
              <a:buFont typeface="Wingdings 2"/>
              <a:buChar char=""/>
              <a:defRPr kumimoji="0" sz="1900" kern="1200">
                <a:solidFill>
                  <a:schemeClr val="tx1"/>
                </a:solidFill>
                <a:latin typeface="+mn-lt"/>
                <a:ea typeface="+mn-ea"/>
                <a:cs typeface="+mn-cs"/>
              </a:defRPr>
            </a:lvl4pPr>
            <a:lvl5pPr marL="1371600" indent="-228600" algn="l" rtl="0" eaLnBrk="1" latinLnBrk="0" hangingPunct="1">
              <a:spcBef>
                <a:spcPts val="350"/>
              </a:spcBef>
              <a:buClr>
                <a:schemeClr val="accent2"/>
              </a:buClr>
              <a:buFont typeface="Wingdings 2"/>
              <a:buChar char=""/>
              <a:defRPr kumimoji="0" sz="18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a:lstStyle>
          <a:p>
            <a:pPr marL="0" indent="457200" eaLnBrk="0">
              <a:buNone/>
            </a:pPr>
            <a:r>
              <a:rPr lang="zh-CN" altLang="en-US" sz="2400" dirty="0" smtClean="0"/>
              <a:t>（</a:t>
            </a:r>
            <a:r>
              <a:rPr lang="en-US" altLang="zh-CN" sz="2400" dirty="0" smtClean="0"/>
              <a:t>2</a:t>
            </a:r>
            <a:r>
              <a:rPr lang="zh-CN" altLang="en-US" sz="2400" dirty="0" smtClean="0"/>
              <a:t>）访问数组元素</a:t>
            </a:r>
            <a:endParaRPr lang="zh-CN" altLang="en-US" sz="2400" dirty="0"/>
          </a:p>
          <a:p>
            <a:pPr marL="0" indent="457200" eaLnBrk="0">
              <a:buNone/>
            </a:pPr>
            <a:endParaRPr lang="en-US" altLang="zh-CN" sz="2400" dirty="0"/>
          </a:p>
          <a:p>
            <a:pPr marL="0" indent="0" eaLnBrk="0">
              <a:buNone/>
            </a:pPr>
            <a:endParaRPr lang="en-US" altLang="zh-CN" sz="2400" dirty="0"/>
          </a:p>
          <a:p>
            <a:pPr marL="0" indent="0" eaLnBrk="0">
              <a:buNone/>
            </a:pPr>
            <a:endParaRPr lang="en-US" altLang="zh-CN" sz="2400" dirty="0" smtClean="0"/>
          </a:p>
        </p:txBody>
      </p:sp>
      <p:pic>
        <p:nvPicPr>
          <p:cNvPr id="317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5536" y="2132856"/>
            <a:ext cx="8012174" cy="11521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内容占位符 4"/>
          <p:cNvSpPr txBox="1">
            <a:spLocks/>
          </p:cNvSpPr>
          <p:nvPr/>
        </p:nvSpPr>
        <p:spPr>
          <a:xfrm>
            <a:off x="179512" y="3607048"/>
            <a:ext cx="8640960" cy="2016224"/>
          </a:xfrm>
          <a:prstGeom prst="rect">
            <a:avLst/>
          </a:prstGeom>
        </p:spPr>
        <p:txBody>
          <a:bodyPr vert="horz">
            <a:noAutofit/>
          </a:bodyPr>
          <a:lstStyle>
            <a:lvl1pPr marL="365760" indent="-256032" algn="l" rtl="0" eaLnBrk="1" latinLnBrk="0" hangingPunct="1">
              <a:spcBef>
                <a:spcPts val="400"/>
              </a:spcBef>
              <a:spcAft>
                <a:spcPts val="0"/>
              </a:spcAft>
              <a:buClr>
                <a:schemeClr val="accent1"/>
              </a:buClr>
              <a:buSzPct val="68000"/>
              <a:buFont typeface="Wingdings 3"/>
              <a:buChar char=""/>
              <a:defRPr kumimoji="0" sz="2700" kern="1200">
                <a:solidFill>
                  <a:schemeClr val="tx1"/>
                </a:solidFill>
                <a:latin typeface="+mn-lt"/>
                <a:ea typeface="+mn-ea"/>
                <a:cs typeface="+mn-cs"/>
              </a:defRPr>
            </a:lvl1pPr>
            <a:lvl2pPr marL="621792" indent="-228600" algn="l" rtl="0" eaLnBrk="1" latinLnBrk="0" hangingPunct="1">
              <a:spcBef>
                <a:spcPts val="324"/>
              </a:spcBef>
              <a:buClr>
                <a:schemeClr val="accent1"/>
              </a:buClr>
              <a:buFont typeface="Verdana"/>
              <a:buChar char="◦"/>
              <a:defRPr kumimoji="0" sz="2300" kern="1200">
                <a:solidFill>
                  <a:schemeClr val="tx1"/>
                </a:solidFill>
                <a:latin typeface="+mn-lt"/>
                <a:ea typeface="+mn-ea"/>
                <a:cs typeface="+mn-cs"/>
              </a:defRPr>
            </a:lvl2pPr>
            <a:lvl3pPr marL="859536" indent="-228600" algn="l" rtl="0" eaLnBrk="1" latinLnBrk="0" hangingPunct="1">
              <a:spcBef>
                <a:spcPts val="350"/>
              </a:spcBef>
              <a:buClr>
                <a:schemeClr val="accent2"/>
              </a:buClr>
              <a:buSzPct val="100000"/>
              <a:buFont typeface="Wingdings 2"/>
              <a:buChar char=""/>
              <a:defRPr kumimoji="0" sz="2100" kern="1200">
                <a:solidFill>
                  <a:schemeClr val="tx1"/>
                </a:solidFill>
                <a:latin typeface="+mn-lt"/>
                <a:ea typeface="+mn-ea"/>
                <a:cs typeface="+mn-cs"/>
              </a:defRPr>
            </a:lvl3pPr>
            <a:lvl4pPr marL="1143000" indent="-228600" algn="l" rtl="0" eaLnBrk="1" latinLnBrk="0" hangingPunct="1">
              <a:spcBef>
                <a:spcPts val="350"/>
              </a:spcBef>
              <a:buClr>
                <a:schemeClr val="accent2"/>
              </a:buClr>
              <a:buFont typeface="Wingdings 2"/>
              <a:buChar char=""/>
              <a:defRPr kumimoji="0" sz="1900" kern="1200">
                <a:solidFill>
                  <a:schemeClr val="tx1"/>
                </a:solidFill>
                <a:latin typeface="+mn-lt"/>
                <a:ea typeface="+mn-ea"/>
                <a:cs typeface="+mn-cs"/>
              </a:defRPr>
            </a:lvl4pPr>
            <a:lvl5pPr marL="1371600" indent="-228600" algn="l" rtl="0" eaLnBrk="1" latinLnBrk="0" hangingPunct="1">
              <a:spcBef>
                <a:spcPts val="350"/>
              </a:spcBef>
              <a:buClr>
                <a:schemeClr val="accent2"/>
              </a:buClr>
              <a:buFont typeface="Wingdings 2"/>
              <a:buChar char=""/>
              <a:defRPr kumimoji="0" sz="18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a:lstStyle>
          <a:p>
            <a:pPr marL="0" indent="457200" eaLnBrk="0">
              <a:buNone/>
            </a:pPr>
            <a:r>
              <a:rPr lang="zh-CN" altLang="en-US" sz="2400" dirty="0" smtClean="0"/>
              <a:t>（</a:t>
            </a:r>
            <a:r>
              <a:rPr lang="en-US" altLang="zh-CN" sz="2400" dirty="0" smtClean="0"/>
              <a:t>3</a:t>
            </a:r>
            <a:r>
              <a:rPr lang="zh-CN" altLang="en-US" sz="2400" dirty="0"/>
              <a:t>）数组的属性和</a:t>
            </a:r>
            <a:r>
              <a:rPr lang="zh-CN" altLang="en-US" sz="2400" dirty="0" smtClean="0"/>
              <a:t>方法</a:t>
            </a:r>
            <a:endParaRPr lang="zh-CN" altLang="en-US" sz="2400" dirty="0"/>
          </a:p>
          <a:p>
            <a:pPr marL="0" indent="457200" eaLnBrk="0">
              <a:buNone/>
            </a:pPr>
            <a:endParaRPr lang="en-US" altLang="zh-CN" sz="2400" dirty="0"/>
          </a:p>
          <a:p>
            <a:pPr marL="0" indent="0" eaLnBrk="0">
              <a:buNone/>
            </a:pPr>
            <a:endParaRPr lang="en-US" altLang="zh-CN" sz="2400" dirty="0"/>
          </a:p>
          <a:p>
            <a:pPr marL="0" indent="0" eaLnBrk="0">
              <a:buNone/>
            </a:pPr>
            <a:endParaRPr lang="en-US" altLang="zh-CN" sz="2400" dirty="0" smtClean="0"/>
          </a:p>
        </p:txBody>
      </p:sp>
      <p:pic>
        <p:nvPicPr>
          <p:cNvPr id="3174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99356" y="4221087"/>
            <a:ext cx="6480720" cy="159077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312901061"/>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normAutofit/>
          </a:bodyPr>
          <a:lstStyle/>
          <a:p>
            <a:r>
              <a:rPr lang="en-US" altLang="zh-CN" sz="3200" dirty="0" smtClean="0">
                <a:solidFill>
                  <a:schemeClr val="tx1"/>
                </a:solidFill>
                <a:latin typeface="微软雅黑" panose="020B0503020204020204" pitchFamily="34" charset="-122"/>
                <a:ea typeface="微软雅黑" panose="020B0503020204020204" pitchFamily="34" charset="-122"/>
                <a:cs typeface="+mn-ea"/>
              </a:rPr>
              <a:t>3.3.3 </a:t>
            </a:r>
            <a:r>
              <a:rPr lang="zh-CN" altLang="en-US" sz="3200" dirty="0" smtClean="0">
                <a:solidFill>
                  <a:schemeClr val="tx1"/>
                </a:solidFill>
                <a:latin typeface="微软雅黑" panose="020B0503020204020204" pitchFamily="34" charset="-122"/>
                <a:ea typeface="微软雅黑" panose="020B0503020204020204" pitchFamily="34" charset="-122"/>
                <a:cs typeface="+mn-ea"/>
              </a:rPr>
              <a:t>数 组 常 用 方 法</a:t>
            </a:r>
            <a:endParaRPr lang="zh-CN" altLang="en-US" sz="3200" dirty="0">
              <a:solidFill>
                <a:schemeClr val="tx1"/>
              </a:solidFill>
              <a:latin typeface="微软雅黑" panose="020B0503020204020204" pitchFamily="34" charset="-122"/>
              <a:ea typeface="微软雅黑" panose="020B0503020204020204" pitchFamily="34" charset="-122"/>
              <a:cs typeface="+mn-ea"/>
            </a:endParaRP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6" name="内容占位符 4"/>
          <p:cNvSpPr txBox="1">
            <a:spLocks/>
          </p:cNvSpPr>
          <p:nvPr/>
        </p:nvSpPr>
        <p:spPr>
          <a:xfrm>
            <a:off x="245716" y="1628800"/>
            <a:ext cx="8640960" cy="2016224"/>
          </a:xfrm>
          <a:prstGeom prst="rect">
            <a:avLst/>
          </a:prstGeom>
        </p:spPr>
        <p:txBody>
          <a:bodyPr vert="horz">
            <a:noAutofit/>
          </a:bodyPr>
          <a:lstStyle>
            <a:lvl1pPr marL="365760" indent="-256032" algn="l" rtl="0" eaLnBrk="1" latinLnBrk="0" hangingPunct="1">
              <a:spcBef>
                <a:spcPts val="400"/>
              </a:spcBef>
              <a:spcAft>
                <a:spcPts val="0"/>
              </a:spcAft>
              <a:buClr>
                <a:schemeClr val="accent1"/>
              </a:buClr>
              <a:buSzPct val="68000"/>
              <a:buFont typeface="Wingdings 3"/>
              <a:buChar char=""/>
              <a:defRPr kumimoji="0" sz="2700" kern="1200">
                <a:solidFill>
                  <a:schemeClr val="tx1"/>
                </a:solidFill>
                <a:latin typeface="+mn-lt"/>
                <a:ea typeface="+mn-ea"/>
                <a:cs typeface="+mn-cs"/>
              </a:defRPr>
            </a:lvl1pPr>
            <a:lvl2pPr marL="621792" indent="-228600" algn="l" rtl="0" eaLnBrk="1" latinLnBrk="0" hangingPunct="1">
              <a:spcBef>
                <a:spcPts val="324"/>
              </a:spcBef>
              <a:buClr>
                <a:schemeClr val="accent1"/>
              </a:buClr>
              <a:buFont typeface="Verdana"/>
              <a:buChar char="◦"/>
              <a:defRPr kumimoji="0" sz="2300" kern="1200">
                <a:solidFill>
                  <a:schemeClr val="tx1"/>
                </a:solidFill>
                <a:latin typeface="+mn-lt"/>
                <a:ea typeface="+mn-ea"/>
                <a:cs typeface="+mn-cs"/>
              </a:defRPr>
            </a:lvl2pPr>
            <a:lvl3pPr marL="859536" indent="-228600" algn="l" rtl="0" eaLnBrk="1" latinLnBrk="0" hangingPunct="1">
              <a:spcBef>
                <a:spcPts val="350"/>
              </a:spcBef>
              <a:buClr>
                <a:schemeClr val="accent2"/>
              </a:buClr>
              <a:buSzPct val="100000"/>
              <a:buFont typeface="Wingdings 2"/>
              <a:buChar char=""/>
              <a:defRPr kumimoji="0" sz="2100" kern="1200">
                <a:solidFill>
                  <a:schemeClr val="tx1"/>
                </a:solidFill>
                <a:latin typeface="+mn-lt"/>
                <a:ea typeface="+mn-ea"/>
                <a:cs typeface="+mn-cs"/>
              </a:defRPr>
            </a:lvl3pPr>
            <a:lvl4pPr marL="1143000" indent="-228600" algn="l" rtl="0" eaLnBrk="1" latinLnBrk="0" hangingPunct="1">
              <a:spcBef>
                <a:spcPts val="350"/>
              </a:spcBef>
              <a:buClr>
                <a:schemeClr val="accent2"/>
              </a:buClr>
              <a:buFont typeface="Wingdings 2"/>
              <a:buChar char=""/>
              <a:defRPr kumimoji="0" sz="1900" kern="1200">
                <a:solidFill>
                  <a:schemeClr val="tx1"/>
                </a:solidFill>
                <a:latin typeface="+mn-lt"/>
                <a:ea typeface="+mn-ea"/>
                <a:cs typeface="+mn-cs"/>
              </a:defRPr>
            </a:lvl4pPr>
            <a:lvl5pPr marL="1371600" indent="-228600" algn="l" rtl="0" eaLnBrk="1" latinLnBrk="0" hangingPunct="1">
              <a:spcBef>
                <a:spcPts val="350"/>
              </a:spcBef>
              <a:buClr>
                <a:schemeClr val="accent2"/>
              </a:buClr>
              <a:buFont typeface="Wingdings 2"/>
              <a:buChar char=""/>
              <a:defRPr kumimoji="0" sz="18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a:lstStyle>
          <a:p>
            <a:pPr marL="0" indent="457200" eaLnBrk="0">
              <a:buNone/>
            </a:pPr>
            <a:r>
              <a:rPr lang="zh-CN" altLang="en-US" sz="2400" dirty="0" smtClean="0"/>
              <a:t>（</a:t>
            </a:r>
            <a:r>
              <a:rPr lang="en-US" altLang="zh-CN" sz="2400" dirty="0" smtClean="0"/>
              <a:t>1</a:t>
            </a:r>
            <a:r>
              <a:rPr lang="zh-CN" altLang="en-US" sz="2400" dirty="0"/>
              <a:t>）</a:t>
            </a:r>
            <a:r>
              <a:rPr lang="zh-CN" altLang="en-US" sz="2400" dirty="0" smtClean="0"/>
              <a:t>遍历数组</a:t>
            </a:r>
            <a:endParaRPr lang="zh-CN" altLang="en-US" sz="2400" dirty="0"/>
          </a:p>
          <a:p>
            <a:pPr marL="0" indent="457200" eaLnBrk="0">
              <a:buNone/>
            </a:pPr>
            <a:r>
              <a:rPr lang="zh-CN" altLang="en-US" sz="2400" dirty="0"/>
              <a:t>遍历数组的最安全方法是使用“</a:t>
            </a:r>
            <a:r>
              <a:rPr lang="en-US" altLang="zh-CN" sz="2400" dirty="0"/>
              <a:t>for”  </a:t>
            </a:r>
            <a:r>
              <a:rPr lang="zh-CN" altLang="en-US" sz="2400" dirty="0" smtClean="0"/>
              <a:t>循环：</a:t>
            </a:r>
            <a:endParaRPr lang="en-US" altLang="zh-CN" sz="2400" dirty="0"/>
          </a:p>
          <a:p>
            <a:pPr marL="0" indent="457200" eaLnBrk="0">
              <a:buNone/>
            </a:pPr>
            <a:endParaRPr lang="en-US" altLang="zh-CN" sz="2400" dirty="0"/>
          </a:p>
          <a:p>
            <a:pPr marL="0" indent="0" eaLnBrk="0">
              <a:buNone/>
            </a:pPr>
            <a:endParaRPr lang="en-US" altLang="zh-CN" sz="2400" dirty="0"/>
          </a:p>
          <a:p>
            <a:pPr marL="0" indent="0" eaLnBrk="0">
              <a:buNone/>
            </a:pPr>
            <a:endParaRPr lang="en-US" altLang="zh-CN" sz="2400" dirty="0" smtClean="0"/>
          </a:p>
        </p:txBody>
      </p:sp>
      <p:pic>
        <p:nvPicPr>
          <p:cNvPr id="327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75656" y="2636912"/>
            <a:ext cx="5322028" cy="30963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230183262"/>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normAutofit/>
          </a:bodyPr>
          <a:lstStyle/>
          <a:p>
            <a:r>
              <a:rPr lang="en-US" altLang="zh-CN" sz="3200" dirty="0" smtClean="0">
                <a:solidFill>
                  <a:schemeClr val="tx1"/>
                </a:solidFill>
                <a:latin typeface="微软雅黑" panose="020B0503020204020204" pitchFamily="34" charset="-122"/>
                <a:ea typeface="微软雅黑" panose="020B0503020204020204" pitchFamily="34" charset="-122"/>
                <a:cs typeface="+mn-ea"/>
              </a:rPr>
              <a:t>3.3.3 </a:t>
            </a:r>
            <a:r>
              <a:rPr lang="zh-CN" altLang="en-US" sz="3200" dirty="0" smtClean="0">
                <a:solidFill>
                  <a:schemeClr val="tx1"/>
                </a:solidFill>
                <a:latin typeface="微软雅黑" panose="020B0503020204020204" pitchFamily="34" charset="-122"/>
                <a:ea typeface="微软雅黑" panose="020B0503020204020204" pitchFamily="34" charset="-122"/>
                <a:cs typeface="+mn-ea"/>
              </a:rPr>
              <a:t>数 组 常 用 方 法</a:t>
            </a:r>
            <a:endParaRPr lang="zh-CN" altLang="en-US" sz="3200" dirty="0">
              <a:solidFill>
                <a:schemeClr val="tx1"/>
              </a:solidFill>
              <a:latin typeface="微软雅黑" panose="020B0503020204020204" pitchFamily="34" charset="-122"/>
              <a:ea typeface="微软雅黑" panose="020B0503020204020204" pitchFamily="34" charset="-122"/>
              <a:cs typeface="+mn-ea"/>
            </a:endParaRP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6" name="内容占位符 4"/>
          <p:cNvSpPr txBox="1">
            <a:spLocks/>
          </p:cNvSpPr>
          <p:nvPr/>
        </p:nvSpPr>
        <p:spPr>
          <a:xfrm>
            <a:off x="245716" y="1628800"/>
            <a:ext cx="8640960" cy="2016224"/>
          </a:xfrm>
          <a:prstGeom prst="rect">
            <a:avLst/>
          </a:prstGeom>
        </p:spPr>
        <p:txBody>
          <a:bodyPr vert="horz">
            <a:noAutofit/>
          </a:bodyPr>
          <a:lstStyle>
            <a:lvl1pPr marL="365760" indent="-256032" algn="l" rtl="0" eaLnBrk="1" latinLnBrk="0" hangingPunct="1">
              <a:spcBef>
                <a:spcPts val="400"/>
              </a:spcBef>
              <a:spcAft>
                <a:spcPts val="0"/>
              </a:spcAft>
              <a:buClr>
                <a:schemeClr val="accent1"/>
              </a:buClr>
              <a:buSzPct val="68000"/>
              <a:buFont typeface="Wingdings 3"/>
              <a:buChar char=""/>
              <a:defRPr kumimoji="0" sz="2700" kern="1200">
                <a:solidFill>
                  <a:schemeClr val="tx1"/>
                </a:solidFill>
                <a:latin typeface="+mn-lt"/>
                <a:ea typeface="+mn-ea"/>
                <a:cs typeface="+mn-cs"/>
              </a:defRPr>
            </a:lvl1pPr>
            <a:lvl2pPr marL="621792" indent="-228600" algn="l" rtl="0" eaLnBrk="1" latinLnBrk="0" hangingPunct="1">
              <a:spcBef>
                <a:spcPts val="324"/>
              </a:spcBef>
              <a:buClr>
                <a:schemeClr val="accent1"/>
              </a:buClr>
              <a:buFont typeface="Verdana"/>
              <a:buChar char="◦"/>
              <a:defRPr kumimoji="0" sz="2300" kern="1200">
                <a:solidFill>
                  <a:schemeClr val="tx1"/>
                </a:solidFill>
                <a:latin typeface="+mn-lt"/>
                <a:ea typeface="+mn-ea"/>
                <a:cs typeface="+mn-cs"/>
              </a:defRPr>
            </a:lvl2pPr>
            <a:lvl3pPr marL="859536" indent="-228600" algn="l" rtl="0" eaLnBrk="1" latinLnBrk="0" hangingPunct="1">
              <a:spcBef>
                <a:spcPts val="350"/>
              </a:spcBef>
              <a:buClr>
                <a:schemeClr val="accent2"/>
              </a:buClr>
              <a:buSzPct val="100000"/>
              <a:buFont typeface="Wingdings 2"/>
              <a:buChar char=""/>
              <a:defRPr kumimoji="0" sz="2100" kern="1200">
                <a:solidFill>
                  <a:schemeClr val="tx1"/>
                </a:solidFill>
                <a:latin typeface="+mn-lt"/>
                <a:ea typeface="+mn-ea"/>
                <a:cs typeface="+mn-cs"/>
              </a:defRPr>
            </a:lvl3pPr>
            <a:lvl4pPr marL="1143000" indent="-228600" algn="l" rtl="0" eaLnBrk="1" latinLnBrk="0" hangingPunct="1">
              <a:spcBef>
                <a:spcPts val="350"/>
              </a:spcBef>
              <a:buClr>
                <a:schemeClr val="accent2"/>
              </a:buClr>
              <a:buFont typeface="Wingdings 2"/>
              <a:buChar char=""/>
              <a:defRPr kumimoji="0" sz="1900" kern="1200">
                <a:solidFill>
                  <a:schemeClr val="tx1"/>
                </a:solidFill>
                <a:latin typeface="+mn-lt"/>
                <a:ea typeface="+mn-ea"/>
                <a:cs typeface="+mn-cs"/>
              </a:defRPr>
            </a:lvl4pPr>
            <a:lvl5pPr marL="1371600" indent="-228600" algn="l" rtl="0" eaLnBrk="1" latinLnBrk="0" hangingPunct="1">
              <a:spcBef>
                <a:spcPts val="350"/>
              </a:spcBef>
              <a:buClr>
                <a:schemeClr val="accent2"/>
              </a:buClr>
              <a:buFont typeface="Wingdings 2"/>
              <a:buChar char=""/>
              <a:defRPr kumimoji="0" sz="18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a:lstStyle>
          <a:p>
            <a:pPr marL="0" indent="457200" eaLnBrk="0">
              <a:buNone/>
            </a:pPr>
            <a:r>
              <a:rPr lang="zh-CN" altLang="en-US" sz="2400" dirty="0" smtClean="0"/>
              <a:t>（</a:t>
            </a:r>
            <a:r>
              <a:rPr lang="en-US" altLang="zh-CN" sz="2400" dirty="0" smtClean="0"/>
              <a:t>2</a:t>
            </a:r>
            <a:r>
              <a:rPr lang="zh-CN" altLang="en-US" sz="2400" dirty="0"/>
              <a:t>）数组中新增</a:t>
            </a:r>
            <a:r>
              <a:rPr lang="zh-CN" altLang="en-US" sz="2400" dirty="0" smtClean="0"/>
              <a:t>元素</a:t>
            </a:r>
            <a:endParaRPr lang="zh-CN" altLang="en-US" sz="2400" dirty="0"/>
          </a:p>
          <a:p>
            <a:pPr marL="0" indent="457200" eaLnBrk="0">
              <a:buNone/>
            </a:pPr>
            <a:r>
              <a:rPr lang="zh-CN" altLang="en-US" sz="2400" dirty="0"/>
              <a:t>向数组添加新元素的最佳方法是使用 </a:t>
            </a:r>
            <a:r>
              <a:rPr lang="en-US" altLang="zh-CN" sz="2400" dirty="0"/>
              <a:t>push( ) </a:t>
            </a:r>
            <a:r>
              <a:rPr lang="zh-CN" altLang="en-US" sz="2400" dirty="0"/>
              <a:t>方法</a:t>
            </a:r>
            <a:r>
              <a:rPr lang="zh-CN" altLang="en-US" sz="2400" dirty="0" smtClean="0"/>
              <a:t>：</a:t>
            </a:r>
            <a:endParaRPr lang="en-US" altLang="zh-CN" sz="2400" dirty="0" smtClean="0"/>
          </a:p>
          <a:p>
            <a:pPr marL="0" indent="457200" eaLnBrk="0">
              <a:buNone/>
            </a:pPr>
            <a:endParaRPr lang="en-US" altLang="zh-CN" sz="2400" dirty="0"/>
          </a:p>
          <a:p>
            <a:pPr marL="0" indent="457200" eaLnBrk="0">
              <a:buNone/>
            </a:pPr>
            <a:endParaRPr lang="en-US" altLang="zh-CN" sz="2400" dirty="0" smtClean="0"/>
          </a:p>
          <a:p>
            <a:pPr marL="0" indent="457200" eaLnBrk="0">
              <a:buNone/>
            </a:pPr>
            <a:endParaRPr lang="en-US" altLang="zh-CN" sz="2400" dirty="0"/>
          </a:p>
          <a:p>
            <a:pPr marL="0" indent="457200" eaLnBrk="0">
              <a:buNone/>
            </a:pPr>
            <a:endParaRPr lang="en-US" altLang="zh-CN" sz="2400" dirty="0" smtClean="0"/>
          </a:p>
          <a:p>
            <a:pPr marL="0" indent="457200" eaLnBrk="0">
              <a:buNone/>
            </a:pPr>
            <a:endParaRPr lang="en-US" altLang="zh-CN" sz="2400" dirty="0"/>
          </a:p>
          <a:p>
            <a:pPr marL="0" indent="457200" eaLnBrk="0">
              <a:buNone/>
            </a:pPr>
            <a:r>
              <a:rPr lang="zh-CN" altLang="zh-CN" sz="2400" dirty="0"/>
              <a:t>也可以使用 </a:t>
            </a:r>
            <a:r>
              <a:rPr lang="en-US" altLang="zh-CN" sz="2400" dirty="0"/>
              <a:t>length </a:t>
            </a:r>
            <a:r>
              <a:rPr lang="zh-CN" altLang="zh-CN" sz="2400" dirty="0"/>
              <a:t>属性向数组添加新元素</a:t>
            </a:r>
            <a:r>
              <a:rPr lang="en-US" altLang="zh-CN" sz="2400" dirty="0"/>
              <a:t>:</a:t>
            </a:r>
            <a:endParaRPr lang="zh-CN" altLang="zh-CN" sz="2400" dirty="0"/>
          </a:p>
          <a:p>
            <a:pPr marL="0" indent="457200" eaLnBrk="0">
              <a:buNone/>
            </a:pPr>
            <a:endParaRPr lang="en-US" altLang="zh-CN" sz="2400" dirty="0"/>
          </a:p>
          <a:p>
            <a:pPr marL="0" indent="457200" eaLnBrk="0">
              <a:buNone/>
            </a:pPr>
            <a:endParaRPr lang="en-US" altLang="zh-CN" sz="2400" dirty="0"/>
          </a:p>
          <a:p>
            <a:pPr marL="0" indent="0" eaLnBrk="0">
              <a:buNone/>
            </a:pPr>
            <a:endParaRPr lang="en-US" altLang="zh-CN" sz="2400" dirty="0"/>
          </a:p>
          <a:p>
            <a:pPr marL="0" indent="0" eaLnBrk="0">
              <a:buNone/>
            </a:pPr>
            <a:endParaRPr lang="en-US" altLang="zh-CN" sz="2400" dirty="0" smtClean="0"/>
          </a:p>
        </p:txBody>
      </p:sp>
      <p:pic>
        <p:nvPicPr>
          <p:cNvPr id="3379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87624" y="2632472"/>
            <a:ext cx="4968552" cy="16285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379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59632" y="5013176"/>
            <a:ext cx="4896544" cy="15985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162190254"/>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normAutofit/>
          </a:bodyPr>
          <a:lstStyle/>
          <a:p>
            <a:r>
              <a:rPr lang="en-US" altLang="zh-CN" sz="3200" dirty="0" smtClean="0">
                <a:solidFill>
                  <a:schemeClr val="tx1"/>
                </a:solidFill>
                <a:latin typeface="微软雅黑" panose="020B0503020204020204" pitchFamily="34" charset="-122"/>
                <a:ea typeface="微软雅黑" panose="020B0503020204020204" pitchFamily="34" charset="-122"/>
                <a:cs typeface="+mn-ea"/>
              </a:rPr>
              <a:t>3.3.3 </a:t>
            </a:r>
            <a:r>
              <a:rPr lang="zh-CN" altLang="en-US" sz="3200" dirty="0" smtClean="0">
                <a:solidFill>
                  <a:schemeClr val="tx1"/>
                </a:solidFill>
                <a:latin typeface="微软雅黑" panose="020B0503020204020204" pitchFamily="34" charset="-122"/>
                <a:ea typeface="微软雅黑" panose="020B0503020204020204" pitchFamily="34" charset="-122"/>
                <a:cs typeface="+mn-ea"/>
              </a:rPr>
              <a:t>数 组 常 用 方 法</a:t>
            </a:r>
            <a:endParaRPr lang="zh-CN" altLang="en-US" sz="3200" dirty="0">
              <a:solidFill>
                <a:schemeClr val="tx1"/>
              </a:solidFill>
              <a:latin typeface="微软雅黑" panose="020B0503020204020204" pitchFamily="34" charset="-122"/>
              <a:ea typeface="微软雅黑" panose="020B0503020204020204" pitchFamily="34" charset="-122"/>
              <a:cs typeface="+mn-ea"/>
            </a:endParaRP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6" name="内容占位符 4"/>
          <p:cNvSpPr txBox="1">
            <a:spLocks/>
          </p:cNvSpPr>
          <p:nvPr/>
        </p:nvSpPr>
        <p:spPr>
          <a:xfrm>
            <a:off x="245716" y="1628800"/>
            <a:ext cx="8640960" cy="2016224"/>
          </a:xfrm>
          <a:prstGeom prst="rect">
            <a:avLst/>
          </a:prstGeom>
        </p:spPr>
        <p:txBody>
          <a:bodyPr vert="horz">
            <a:noAutofit/>
          </a:bodyPr>
          <a:lstStyle>
            <a:lvl1pPr marL="365760" indent="-256032" algn="l" rtl="0" eaLnBrk="1" latinLnBrk="0" hangingPunct="1">
              <a:spcBef>
                <a:spcPts val="400"/>
              </a:spcBef>
              <a:spcAft>
                <a:spcPts val="0"/>
              </a:spcAft>
              <a:buClr>
                <a:schemeClr val="accent1"/>
              </a:buClr>
              <a:buSzPct val="68000"/>
              <a:buFont typeface="Wingdings 3"/>
              <a:buChar char=""/>
              <a:defRPr kumimoji="0" sz="2700" kern="1200">
                <a:solidFill>
                  <a:schemeClr val="tx1"/>
                </a:solidFill>
                <a:latin typeface="+mn-lt"/>
                <a:ea typeface="+mn-ea"/>
                <a:cs typeface="+mn-cs"/>
              </a:defRPr>
            </a:lvl1pPr>
            <a:lvl2pPr marL="621792" indent="-228600" algn="l" rtl="0" eaLnBrk="1" latinLnBrk="0" hangingPunct="1">
              <a:spcBef>
                <a:spcPts val="324"/>
              </a:spcBef>
              <a:buClr>
                <a:schemeClr val="accent1"/>
              </a:buClr>
              <a:buFont typeface="Verdana"/>
              <a:buChar char="◦"/>
              <a:defRPr kumimoji="0" sz="2300" kern="1200">
                <a:solidFill>
                  <a:schemeClr val="tx1"/>
                </a:solidFill>
                <a:latin typeface="+mn-lt"/>
                <a:ea typeface="+mn-ea"/>
                <a:cs typeface="+mn-cs"/>
              </a:defRPr>
            </a:lvl2pPr>
            <a:lvl3pPr marL="859536" indent="-228600" algn="l" rtl="0" eaLnBrk="1" latinLnBrk="0" hangingPunct="1">
              <a:spcBef>
                <a:spcPts val="350"/>
              </a:spcBef>
              <a:buClr>
                <a:schemeClr val="accent2"/>
              </a:buClr>
              <a:buSzPct val="100000"/>
              <a:buFont typeface="Wingdings 2"/>
              <a:buChar char=""/>
              <a:defRPr kumimoji="0" sz="2100" kern="1200">
                <a:solidFill>
                  <a:schemeClr val="tx1"/>
                </a:solidFill>
                <a:latin typeface="+mn-lt"/>
                <a:ea typeface="+mn-ea"/>
                <a:cs typeface="+mn-cs"/>
              </a:defRPr>
            </a:lvl3pPr>
            <a:lvl4pPr marL="1143000" indent="-228600" algn="l" rtl="0" eaLnBrk="1" latinLnBrk="0" hangingPunct="1">
              <a:spcBef>
                <a:spcPts val="350"/>
              </a:spcBef>
              <a:buClr>
                <a:schemeClr val="accent2"/>
              </a:buClr>
              <a:buFont typeface="Wingdings 2"/>
              <a:buChar char=""/>
              <a:defRPr kumimoji="0" sz="1900" kern="1200">
                <a:solidFill>
                  <a:schemeClr val="tx1"/>
                </a:solidFill>
                <a:latin typeface="+mn-lt"/>
                <a:ea typeface="+mn-ea"/>
                <a:cs typeface="+mn-cs"/>
              </a:defRPr>
            </a:lvl4pPr>
            <a:lvl5pPr marL="1371600" indent="-228600" algn="l" rtl="0" eaLnBrk="1" latinLnBrk="0" hangingPunct="1">
              <a:spcBef>
                <a:spcPts val="350"/>
              </a:spcBef>
              <a:buClr>
                <a:schemeClr val="accent2"/>
              </a:buClr>
              <a:buFont typeface="Wingdings 2"/>
              <a:buChar char=""/>
              <a:defRPr kumimoji="0" sz="18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a:lstStyle>
          <a:p>
            <a:pPr marL="0" indent="457200" eaLnBrk="0">
              <a:buNone/>
            </a:pPr>
            <a:r>
              <a:rPr lang="zh-CN" altLang="en-US" sz="2400" dirty="0" smtClean="0"/>
              <a:t>（</a:t>
            </a:r>
            <a:r>
              <a:rPr lang="en-US" altLang="zh-CN" sz="2400" dirty="0" smtClean="0"/>
              <a:t>3</a:t>
            </a:r>
            <a:r>
              <a:rPr lang="zh-CN" altLang="en-US" sz="2400" dirty="0"/>
              <a:t>）删除数组指定</a:t>
            </a:r>
            <a:r>
              <a:rPr lang="zh-CN" altLang="en-US" sz="2400" dirty="0" smtClean="0"/>
              <a:t>元素</a:t>
            </a:r>
            <a:endParaRPr lang="en-US" altLang="zh-CN" sz="2400" dirty="0" smtClean="0"/>
          </a:p>
          <a:p>
            <a:pPr marL="0" indent="457200" eaLnBrk="0">
              <a:buNone/>
            </a:pPr>
            <a:endParaRPr lang="en-US" altLang="zh-CN" sz="2400" dirty="0" smtClean="0"/>
          </a:p>
          <a:p>
            <a:pPr marL="0" indent="457200" eaLnBrk="0">
              <a:buNone/>
            </a:pPr>
            <a:r>
              <a:rPr lang="zh-CN" altLang="en-US" sz="2400" dirty="0"/>
              <a:t>既然 </a:t>
            </a:r>
            <a:r>
              <a:rPr lang="en-US" altLang="zh-CN" sz="2400" dirty="0"/>
              <a:t>JavaScript </a:t>
            </a:r>
            <a:r>
              <a:rPr lang="zh-CN" altLang="en-US" sz="2400" dirty="0"/>
              <a:t>数组属于对象 </a:t>
            </a:r>
            <a:r>
              <a:rPr lang="en-US" altLang="zh-CN" sz="2400" dirty="0"/>
              <a:t>, </a:t>
            </a:r>
            <a:r>
              <a:rPr lang="zh-CN" altLang="en-US" sz="2400" dirty="0"/>
              <a:t>其中的元素就可以使用 </a:t>
            </a:r>
            <a:r>
              <a:rPr lang="en-US" altLang="zh-CN" sz="2400" dirty="0"/>
              <a:t>JavaScript delete </a:t>
            </a:r>
            <a:r>
              <a:rPr lang="zh-CN" altLang="en-US" sz="2400" dirty="0"/>
              <a:t>运算符来删除：</a:t>
            </a:r>
            <a:endParaRPr lang="en-US" altLang="zh-CN" sz="2400" dirty="0"/>
          </a:p>
          <a:p>
            <a:pPr marL="0" indent="457200" eaLnBrk="0">
              <a:buNone/>
            </a:pPr>
            <a:endParaRPr lang="en-US" altLang="zh-CN" sz="2400" dirty="0"/>
          </a:p>
          <a:p>
            <a:pPr marL="0" indent="0" eaLnBrk="0">
              <a:buNone/>
            </a:pPr>
            <a:endParaRPr lang="en-US" altLang="zh-CN" sz="2400" dirty="0"/>
          </a:p>
          <a:p>
            <a:pPr marL="0" indent="0" eaLnBrk="0">
              <a:buNone/>
            </a:pPr>
            <a:endParaRPr lang="en-US" altLang="zh-CN" sz="2400" dirty="0" smtClean="0"/>
          </a:p>
        </p:txBody>
      </p:sp>
      <p:pic>
        <p:nvPicPr>
          <p:cNvPr id="3481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2008" y="3630538"/>
            <a:ext cx="9036496" cy="188669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21445044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normAutofit/>
          </a:bodyPr>
          <a:lstStyle/>
          <a:p>
            <a:r>
              <a:rPr lang="en-US" altLang="zh-CN" sz="3200" dirty="0">
                <a:solidFill>
                  <a:schemeClr val="tx1"/>
                </a:solidFill>
                <a:latin typeface="微软雅黑" panose="020B0503020204020204" pitchFamily="34" charset="-122"/>
                <a:ea typeface="微软雅黑" panose="020B0503020204020204" pitchFamily="34" charset="-122"/>
                <a:cs typeface="+mn-ea"/>
              </a:rPr>
              <a:t>3. 1. 2   JavaScript </a:t>
            </a:r>
            <a:r>
              <a:rPr lang="zh-CN" altLang="en-US" sz="3200" dirty="0">
                <a:solidFill>
                  <a:schemeClr val="tx1"/>
                </a:solidFill>
                <a:latin typeface="微软雅黑" panose="020B0503020204020204" pitchFamily="34" charset="-122"/>
                <a:ea typeface="微软雅黑" panose="020B0503020204020204" pitchFamily="34" charset="-122"/>
                <a:cs typeface="+mn-ea"/>
              </a:rPr>
              <a:t>的发展</a:t>
            </a:r>
            <a:endParaRPr lang="zh-CN" altLang="en-US" sz="3200" dirty="0">
              <a:solidFill>
                <a:schemeClr val="tx1"/>
              </a:solidFill>
              <a:latin typeface="微软雅黑" panose="020B0503020204020204" pitchFamily="34" charset="-122"/>
              <a:ea typeface="微软雅黑" panose="020B0503020204020204" pitchFamily="34" charset="-122"/>
              <a:cs typeface="+mn-ea"/>
            </a:endParaRP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内容占位符 4"/>
          <p:cNvSpPr>
            <a:spLocks noGrp="1"/>
          </p:cNvSpPr>
          <p:nvPr>
            <p:ph idx="1"/>
          </p:nvPr>
        </p:nvSpPr>
        <p:spPr>
          <a:xfrm>
            <a:off x="179512" y="1700808"/>
            <a:ext cx="8784976" cy="4608512"/>
          </a:xfrm>
        </p:spPr>
        <p:txBody>
          <a:bodyPr>
            <a:noAutofit/>
          </a:bodyPr>
          <a:lstStyle/>
          <a:p>
            <a:pPr marL="109728" indent="457200" eaLnBrk="0">
              <a:lnSpc>
                <a:spcPct val="120000"/>
              </a:lnSpc>
              <a:buNone/>
            </a:pPr>
            <a:r>
              <a:rPr lang="zh-CN" altLang="en-US" sz="2000" dirty="0"/>
              <a:t>当时的微软  </a:t>
            </a:r>
            <a:r>
              <a:rPr lang="en-US" altLang="zh-CN" sz="2000" dirty="0"/>
              <a:t>( Microsoft)  </a:t>
            </a:r>
            <a:r>
              <a:rPr lang="zh-CN" altLang="en-US" sz="2000" dirty="0"/>
              <a:t>为了取得技术上的优势 </a:t>
            </a:r>
            <a:r>
              <a:rPr lang="en-US" altLang="zh-CN" sz="2000" dirty="0"/>
              <a:t>, </a:t>
            </a:r>
            <a:r>
              <a:rPr lang="zh-CN" altLang="en-US" sz="2000" dirty="0"/>
              <a:t>在 </a:t>
            </a:r>
            <a:r>
              <a:rPr lang="en-US" altLang="zh-CN" sz="2000" dirty="0"/>
              <a:t>IE3. 0 </a:t>
            </a:r>
            <a:r>
              <a:rPr lang="zh-CN" altLang="en-US" sz="2000" dirty="0"/>
              <a:t>上发布了 </a:t>
            </a:r>
            <a:r>
              <a:rPr lang="en-US" altLang="zh-CN" sz="2000" dirty="0"/>
              <a:t>VBScript , </a:t>
            </a:r>
            <a:r>
              <a:rPr lang="zh-CN" altLang="en-US" sz="2000" dirty="0"/>
              <a:t>并将 其命名为 </a:t>
            </a:r>
            <a:r>
              <a:rPr lang="en-US" altLang="zh-CN" sz="2000" dirty="0" err="1"/>
              <a:t>JScript</a:t>
            </a:r>
            <a:r>
              <a:rPr lang="en-US" altLang="zh-CN" sz="2000" dirty="0"/>
              <a:t> ,  </a:t>
            </a:r>
            <a:r>
              <a:rPr lang="zh-CN" altLang="en-US" sz="2000" dirty="0"/>
              <a:t>以此来应对 </a:t>
            </a:r>
            <a:r>
              <a:rPr lang="en-US" altLang="zh-CN" sz="2000" dirty="0"/>
              <a:t>JavaScript </a:t>
            </a:r>
            <a:r>
              <a:rPr lang="zh-CN" altLang="en-US" sz="2000" dirty="0"/>
              <a:t>。之后 </a:t>
            </a:r>
            <a:r>
              <a:rPr lang="en-US" altLang="zh-CN" sz="2000" dirty="0"/>
              <a:t>, </a:t>
            </a:r>
            <a:r>
              <a:rPr lang="zh-CN" altLang="en-US" sz="2000" dirty="0"/>
              <a:t>为了争夺市场份额 </a:t>
            </a:r>
            <a:r>
              <a:rPr lang="en-US" altLang="zh-CN" sz="2000" dirty="0"/>
              <a:t>,  </a:t>
            </a:r>
            <a:r>
              <a:rPr lang="zh-CN" altLang="en-US" sz="2000" dirty="0"/>
              <a:t>网景公司和微软这两 大浏览器厂商不断在各自的浏览器中添加新的特性和各种版本的 </a:t>
            </a:r>
            <a:r>
              <a:rPr lang="en-US" altLang="zh-CN" sz="2000" dirty="0"/>
              <a:t>JavaScript </a:t>
            </a:r>
            <a:r>
              <a:rPr lang="zh-CN" altLang="en-US" sz="2000" dirty="0"/>
              <a:t>实现 。  由于他 们在实现各自的 </a:t>
            </a:r>
            <a:r>
              <a:rPr lang="en-US" altLang="zh-CN" sz="2000" dirty="0"/>
              <a:t>JavaScript </a:t>
            </a:r>
            <a:r>
              <a:rPr lang="zh-CN" altLang="en-US" sz="2000" dirty="0"/>
              <a:t>时没有遵循共同的标准 </a:t>
            </a:r>
            <a:r>
              <a:rPr lang="en-US" altLang="zh-CN" sz="2000" dirty="0"/>
              <a:t>, </a:t>
            </a:r>
            <a:r>
              <a:rPr lang="zh-CN" altLang="en-US" sz="2000" dirty="0"/>
              <a:t>这就使得他们的浏览器对 </a:t>
            </a:r>
            <a:r>
              <a:rPr lang="en-US" altLang="zh-CN" sz="2000" dirty="0"/>
              <a:t>JavaScript </a:t>
            </a:r>
            <a:r>
              <a:rPr lang="zh-CN" altLang="en-US" sz="2000" dirty="0"/>
              <a:t>的 兼容性问题越来越大 </a:t>
            </a:r>
            <a:r>
              <a:rPr lang="en-US" altLang="zh-CN" sz="2000" dirty="0"/>
              <a:t>, </a:t>
            </a:r>
            <a:r>
              <a:rPr lang="zh-CN" altLang="en-US" sz="2000" dirty="0"/>
              <a:t>从而给 </a:t>
            </a:r>
            <a:r>
              <a:rPr lang="en-US" altLang="zh-CN" sz="2000" dirty="0"/>
              <a:t>JavaScript </a:t>
            </a:r>
            <a:r>
              <a:rPr lang="zh-CN" altLang="en-US" sz="2000" dirty="0"/>
              <a:t>开发人员带来巨大的痛苦 。为了达到使用上的一致性 </a:t>
            </a:r>
            <a:r>
              <a:rPr lang="en-US" altLang="zh-CN" sz="2000" dirty="0"/>
              <a:t>, </a:t>
            </a:r>
            <a:r>
              <a:rPr lang="zh-CN" altLang="en-US" sz="2000" dirty="0"/>
              <a:t>减轻 </a:t>
            </a:r>
            <a:r>
              <a:rPr lang="en-US" altLang="zh-CN" sz="2000" dirty="0"/>
              <a:t>JavaScript </a:t>
            </a:r>
            <a:r>
              <a:rPr lang="zh-CN" altLang="en-US" sz="2000" dirty="0"/>
              <a:t>开发人员的痛苦 </a:t>
            </a:r>
            <a:r>
              <a:rPr lang="en-US" altLang="zh-CN" sz="2000" dirty="0"/>
              <a:t>,  1997 </a:t>
            </a:r>
            <a:r>
              <a:rPr lang="zh-CN" altLang="en-US" sz="2000" dirty="0"/>
              <a:t>年 </a:t>
            </a:r>
            <a:r>
              <a:rPr lang="en-US" altLang="zh-CN" sz="2000" dirty="0"/>
              <a:t>, </a:t>
            </a:r>
            <a:r>
              <a:rPr lang="zh-CN" altLang="en-US" sz="2000" dirty="0"/>
              <a:t>在 </a:t>
            </a:r>
            <a:r>
              <a:rPr lang="en-US" altLang="zh-CN" sz="2000" dirty="0"/>
              <a:t>ECMA  ( </a:t>
            </a:r>
            <a:r>
              <a:rPr lang="zh-CN" altLang="en-US" sz="2000" dirty="0"/>
              <a:t>欧洲计算机制造商协会</a:t>
            </a:r>
            <a:r>
              <a:rPr lang="en-US" altLang="zh-CN" sz="2000" dirty="0"/>
              <a:t>)  </a:t>
            </a:r>
            <a:r>
              <a:rPr lang="zh-CN" altLang="en-US" sz="2000" dirty="0"/>
              <a:t>的 协调下 </a:t>
            </a:r>
            <a:r>
              <a:rPr lang="en-US" altLang="zh-CN" sz="2000" dirty="0"/>
              <a:t>,  </a:t>
            </a:r>
            <a:r>
              <a:rPr lang="zh-CN" altLang="en-US" sz="2000" dirty="0"/>
              <a:t>由 </a:t>
            </a:r>
            <a:r>
              <a:rPr lang="en-US" altLang="zh-CN" sz="2000" dirty="0"/>
              <a:t>Netscape </a:t>
            </a:r>
            <a:r>
              <a:rPr lang="zh-CN" altLang="en-US" sz="2000" dirty="0"/>
              <a:t>、</a:t>
            </a:r>
            <a:r>
              <a:rPr lang="en-US" altLang="zh-CN" sz="2000" dirty="0"/>
              <a:t>Sun </a:t>
            </a:r>
            <a:r>
              <a:rPr lang="zh-CN" altLang="en-US" sz="2000" dirty="0"/>
              <a:t>、</a:t>
            </a:r>
            <a:r>
              <a:rPr lang="en-US" altLang="zh-CN" sz="2000" dirty="0"/>
              <a:t>Microsoft </a:t>
            </a:r>
            <a:r>
              <a:rPr lang="zh-CN" altLang="en-US" sz="2000" dirty="0"/>
              <a:t>、</a:t>
            </a:r>
            <a:r>
              <a:rPr lang="en-US" altLang="zh-CN" sz="2000" dirty="0"/>
              <a:t>Borland </a:t>
            </a:r>
            <a:r>
              <a:rPr lang="zh-CN" altLang="en-US" sz="2000" dirty="0"/>
              <a:t>组成的工作组对 </a:t>
            </a:r>
            <a:r>
              <a:rPr lang="en-US" altLang="zh-CN" sz="2000" dirty="0"/>
              <a:t>JavaScript </a:t>
            </a:r>
            <a:r>
              <a:rPr lang="zh-CN" altLang="en-US" sz="2000" dirty="0"/>
              <a:t>和 </a:t>
            </a:r>
            <a:r>
              <a:rPr lang="en-US" altLang="zh-CN" sz="2000" dirty="0" err="1"/>
              <a:t>JScript</a:t>
            </a:r>
            <a:r>
              <a:rPr lang="en-US" altLang="zh-CN" sz="2000" dirty="0"/>
              <a:t> </a:t>
            </a:r>
            <a:r>
              <a:rPr lang="zh-CN" altLang="en-US" sz="2000" dirty="0"/>
              <a:t>等当时 存在的主要的脚本语言确定了统一标准</a:t>
            </a:r>
            <a:r>
              <a:rPr lang="en-US" altLang="zh-CN" sz="2000" dirty="0"/>
              <a:t>:  ECMA - 262 </a:t>
            </a:r>
            <a:r>
              <a:rPr lang="zh-CN" altLang="en-US" sz="2000" dirty="0"/>
              <a:t>该标准定义了一个名为 </a:t>
            </a:r>
            <a:r>
              <a:rPr lang="en-US" altLang="zh-CN" sz="2000" dirty="0" err="1"/>
              <a:t>ECMAScript</a:t>
            </a:r>
            <a:r>
              <a:rPr lang="en-US" altLang="zh-CN" sz="2000" dirty="0"/>
              <a:t> </a:t>
            </a:r>
            <a:r>
              <a:rPr lang="zh-CN" altLang="en-US" sz="2000" dirty="0"/>
              <a:t>的脚本语言 </a:t>
            </a:r>
            <a:r>
              <a:rPr lang="en-US" altLang="zh-CN" sz="2000" dirty="0"/>
              <a:t>, </a:t>
            </a:r>
            <a:r>
              <a:rPr lang="zh-CN" altLang="en-US" sz="2000" dirty="0"/>
              <a:t>规定了 </a:t>
            </a:r>
            <a:r>
              <a:rPr lang="en-US" altLang="zh-CN" sz="2000" dirty="0"/>
              <a:t>JavaScript </a:t>
            </a:r>
            <a:r>
              <a:rPr lang="zh-CN" altLang="en-US" sz="2000" dirty="0"/>
              <a:t>的基本内容 </a:t>
            </a:r>
            <a:r>
              <a:rPr lang="en-US" altLang="zh-CN" sz="2000" dirty="0"/>
              <a:t>, </a:t>
            </a:r>
            <a:r>
              <a:rPr lang="zh-CN" altLang="en-US" sz="2000" dirty="0"/>
              <a:t>其中主要包括语法 、类型 、语句 、关键字、 保留字 、操作符和对象这几方面的内容。</a:t>
            </a:r>
            <a:endParaRPr lang="zh-CN" altLang="zh-CN" sz="2000" dirty="0"/>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Tree>
    <p:extLst>
      <p:ext uri="{BB962C8B-B14F-4D97-AF65-F5344CB8AC3E}">
        <p14:creationId xmlns:p14="http://schemas.microsoft.com/office/powerpoint/2010/main" val="659884529"/>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normAutofit/>
          </a:bodyPr>
          <a:lstStyle/>
          <a:p>
            <a:r>
              <a:rPr lang="en-US" altLang="zh-CN" sz="3200" dirty="0" smtClean="0">
                <a:solidFill>
                  <a:schemeClr val="tx1"/>
                </a:solidFill>
                <a:latin typeface="微软雅黑" panose="020B0503020204020204" pitchFamily="34" charset="-122"/>
                <a:ea typeface="微软雅黑" panose="020B0503020204020204" pitchFamily="34" charset="-122"/>
                <a:cs typeface="+mn-ea"/>
              </a:rPr>
              <a:t>3.3.3 </a:t>
            </a:r>
            <a:r>
              <a:rPr lang="zh-CN" altLang="en-US" sz="3200" dirty="0" smtClean="0">
                <a:solidFill>
                  <a:schemeClr val="tx1"/>
                </a:solidFill>
                <a:latin typeface="微软雅黑" panose="020B0503020204020204" pitchFamily="34" charset="-122"/>
                <a:ea typeface="微软雅黑" panose="020B0503020204020204" pitchFamily="34" charset="-122"/>
                <a:cs typeface="+mn-ea"/>
              </a:rPr>
              <a:t>数 组 常 用 方 法</a:t>
            </a:r>
            <a:endParaRPr lang="zh-CN" altLang="en-US" sz="3200" dirty="0">
              <a:solidFill>
                <a:schemeClr val="tx1"/>
              </a:solidFill>
              <a:latin typeface="微软雅黑" panose="020B0503020204020204" pitchFamily="34" charset="-122"/>
              <a:ea typeface="微软雅黑" panose="020B0503020204020204" pitchFamily="34" charset="-122"/>
              <a:cs typeface="+mn-ea"/>
            </a:endParaRP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6" name="内容占位符 4"/>
          <p:cNvSpPr txBox="1">
            <a:spLocks/>
          </p:cNvSpPr>
          <p:nvPr/>
        </p:nvSpPr>
        <p:spPr>
          <a:xfrm>
            <a:off x="245716" y="1628800"/>
            <a:ext cx="8640960" cy="2016224"/>
          </a:xfrm>
          <a:prstGeom prst="rect">
            <a:avLst/>
          </a:prstGeom>
        </p:spPr>
        <p:txBody>
          <a:bodyPr vert="horz">
            <a:noAutofit/>
          </a:bodyPr>
          <a:lstStyle>
            <a:lvl1pPr marL="365760" indent="-256032" algn="l" rtl="0" eaLnBrk="1" latinLnBrk="0" hangingPunct="1">
              <a:spcBef>
                <a:spcPts val="400"/>
              </a:spcBef>
              <a:spcAft>
                <a:spcPts val="0"/>
              </a:spcAft>
              <a:buClr>
                <a:schemeClr val="accent1"/>
              </a:buClr>
              <a:buSzPct val="68000"/>
              <a:buFont typeface="Wingdings 3"/>
              <a:buChar char=""/>
              <a:defRPr kumimoji="0" sz="2700" kern="1200">
                <a:solidFill>
                  <a:schemeClr val="tx1"/>
                </a:solidFill>
                <a:latin typeface="+mn-lt"/>
                <a:ea typeface="+mn-ea"/>
                <a:cs typeface="+mn-cs"/>
              </a:defRPr>
            </a:lvl1pPr>
            <a:lvl2pPr marL="621792" indent="-228600" algn="l" rtl="0" eaLnBrk="1" latinLnBrk="0" hangingPunct="1">
              <a:spcBef>
                <a:spcPts val="324"/>
              </a:spcBef>
              <a:buClr>
                <a:schemeClr val="accent1"/>
              </a:buClr>
              <a:buFont typeface="Verdana"/>
              <a:buChar char="◦"/>
              <a:defRPr kumimoji="0" sz="2300" kern="1200">
                <a:solidFill>
                  <a:schemeClr val="tx1"/>
                </a:solidFill>
                <a:latin typeface="+mn-lt"/>
                <a:ea typeface="+mn-ea"/>
                <a:cs typeface="+mn-cs"/>
              </a:defRPr>
            </a:lvl2pPr>
            <a:lvl3pPr marL="859536" indent="-228600" algn="l" rtl="0" eaLnBrk="1" latinLnBrk="0" hangingPunct="1">
              <a:spcBef>
                <a:spcPts val="350"/>
              </a:spcBef>
              <a:buClr>
                <a:schemeClr val="accent2"/>
              </a:buClr>
              <a:buSzPct val="100000"/>
              <a:buFont typeface="Wingdings 2"/>
              <a:buChar char=""/>
              <a:defRPr kumimoji="0" sz="2100" kern="1200">
                <a:solidFill>
                  <a:schemeClr val="tx1"/>
                </a:solidFill>
                <a:latin typeface="+mn-lt"/>
                <a:ea typeface="+mn-ea"/>
                <a:cs typeface="+mn-cs"/>
              </a:defRPr>
            </a:lvl3pPr>
            <a:lvl4pPr marL="1143000" indent="-228600" algn="l" rtl="0" eaLnBrk="1" latinLnBrk="0" hangingPunct="1">
              <a:spcBef>
                <a:spcPts val="350"/>
              </a:spcBef>
              <a:buClr>
                <a:schemeClr val="accent2"/>
              </a:buClr>
              <a:buFont typeface="Wingdings 2"/>
              <a:buChar char=""/>
              <a:defRPr kumimoji="0" sz="1900" kern="1200">
                <a:solidFill>
                  <a:schemeClr val="tx1"/>
                </a:solidFill>
                <a:latin typeface="+mn-lt"/>
                <a:ea typeface="+mn-ea"/>
                <a:cs typeface="+mn-cs"/>
              </a:defRPr>
            </a:lvl4pPr>
            <a:lvl5pPr marL="1371600" indent="-228600" algn="l" rtl="0" eaLnBrk="1" latinLnBrk="0" hangingPunct="1">
              <a:spcBef>
                <a:spcPts val="350"/>
              </a:spcBef>
              <a:buClr>
                <a:schemeClr val="accent2"/>
              </a:buClr>
              <a:buFont typeface="Wingdings 2"/>
              <a:buChar char=""/>
              <a:defRPr kumimoji="0" sz="18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a:lstStyle>
          <a:p>
            <a:pPr marL="0" indent="457200" eaLnBrk="0">
              <a:buNone/>
            </a:pPr>
            <a:r>
              <a:rPr lang="zh-CN" altLang="en-US" sz="2400" dirty="0" smtClean="0"/>
              <a:t>（</a:t>
            </a:r>
            <a:r>
              <a:rPr lang="en-US" altLang="zh-CN" sz="2400" dirty="0"/>
              <a:t>4</a:t>
            </a:r>
            <a:r>
              <a:rPr lang="zh-CN" altLang="en-US" sz="2400" dirty="0"/>
              <a:t>）合并  </a:t>
            </a:r>
            <a:r>
              <a:rPr lang="en-US" altLang="zh-CN" sz="2400" dirty="0"/>
              <a:t>( </a:t>
            </a:r>
            <a:r>
              <a:rPr lang="zh-CN" altLang="en-US" sz="2400" dirty="0"/>
              <a:t>连接</a:t>
            </a:r>
            <a:r>
              <a:rPr lang="en-US" altLang="zh-CN" sz="2400" dirty="0"/>
              <a:t>)  </a:t>
            </a:r>
            <a:r>
              <a:rPr lang="zh-CN" altLang="en-US" sz="2400" dirty="0" smtClean="0"/>
              <a:t>数组</a:t>
            </a:r>
            <a:endParaRPr lang="en-US" altLang="zh-CN" sz="2400" dirty="0" smtClean="0"/>
          </a:p>
          <a:p>
            <a:pPr marL="0" indent="457200" eaLnBrk="0">
              <a:buNone/>
            </a:pPr>
            <a:endParaRPr lang="en-US" altLang="zh-CN" sz="2400" dirty="0" smtClean="0"/>
          </a:p>
          <a:p>
            <a:pPr marL="0" indent="457200" eaLnBrk="0">
              <a:buNone/>
            </a:pPr>
            <a:r>
              <a:rPr lang="en-US" altLang="zh-CN" sz="2400" dirty="0" err="1" smtClean="0"/>
              <a:t>concat</a:t>
            </a:r>
            <a:r>
              <a:rPr lang="en-US" altLang="zh-CN" sz="2400" dirty="0"/>
              <a:t>( ) </a:t>
            </a:r>
            <a:r>
              <a:rPr lang="zh-CN" altLang="en-US" sz="2400" dirty="0"/>
              <a:t>方法通过合并  </a:t>
            </a:r>
            <a:r>
              <a:rPr lang="en-US" altLang="zh-CN" sz="2400" dirty="0"/>
              <a:t>( </a:t>
            </a:r>
            <a:r>
              <a:rPr lang="zh-CN" altLang="en-US" sz="2400" dirty="0"/>
              <a:t>连接</a:t>
            </a:r>
            <a:r>
              <a:rPr lang="en-US" altLang="zh-CN" sz="2400" dirty="0"/>
              <a:t>)  </a:t>
            </a:r>
            <a:r>
              <a:rPr lang="zh-CN" altLang="en-US" sz="2400" dirty="0"/>
              <a:t>现有数组来创建一个新</a:t>
            </a:r>
            <a:r>
              <a:rPr lang="zh-CN" altLang="en-US" sz="2400" dirty="0" smtClean="0"/>
              <a:t>数组：</a:t>
            </a:r>
            <a:endParaRPr lang="en-US" altLang="zh-CN" sz="2400" dirty="0"/>
          </a:p>
          <a:p>
            <a:pPr marL="0" indent="457200" eaLnBrk="0">
              <a:buNone/>
            </a:pPr>
            <a:endParaRPr lang="en-US" altLang="zh-CN" sz="2400" dirty="0"/>
          </a:p>
          <a:p>
            <a:pPr marL="0" indent="0" eaLnBrk="0">
              <a:buNone/>
            </a:pPr>
            <a:endParaRPr lang="en-US" altLang="zh-CN" sz="2400" dirty="0"/>
          </a:p>
          <a:p>
            <a:pPr marL="0" indent="0" eaLnBrk="0">
              <a:buNone/>
            </a:pPr>
            <a:endParaRPr lang="en-US" altLang="zh-CN" sz="2400" dirty="0" smtClean="0"/>
          </a:p>
        </p:txBody>
      </p:sp>
      <p:pic>
        <p:nvPicPr>
          <p:cNvPr id="3584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27584" y="3620244"/>
            <a:ext cx="6834093" cy="14401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793432506"/>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normAutofit/>
          </a:bodyPr>
          <a:lstStyle/>
          <a:p>
            <a:pPr algn="ctr"/>
            <a:r>
              <a:rPr lang="zh-CN" altLang="en-US" sz="3200" dirty="0" smtClean="0">
                <a:solidFill>
                  <a:schemeClr val="tx1"/>
                </a:solidFill>
                <a:latin typeface="微软雅黑" panose="020B0503020204020204" pitchFamily="34" charset="-122"/>
                <a:ea typeface="微软雅黑" panose="020B0503020204020204" pitchFamily="34" charset="-122"/>
                <a:cs typeface="+mn-ea"/>
              </a:rPr>
              <a:t>案例    找出数组中</a:t>
            </a:r>
            <a:r>
              <a:rPr lang="zh-CN" altLang="en-US" sz="3200" dirty="0">
                <a:solidFill>
                  <a:schemeClr val="tx1"/>
                </a:solidFill>
                <a:latin typeface="微软雅黑" panose="020B0503020204020204" pitchFamily="34" charset="-122"/>
                <a:ea typeface="微软雅黑" panose="020B0503020204020204" pitchFamily="34" charset="-122"/>
                <a:cs typeface="+mn-ea"/>
              </a:rPr>
              <a:t>的最大</a:t>
            </a:r>
            <a:r>
              <a:rPr lang="zh-CN" altLang="en-US" sz="3200" dirty="0" smtClean="0">
                <a:solidFill>
                  <a:schemeClr val="tx1"/>
                </a:solidFill>
                <a:latin typeface="微软雅黑" panose="020B0503020204020204" pitchFamily="34" charset="-122"/>
                <a:ea typeface="微软雅黑" panose="020B0503020204020204" pitchFamily="34" charset="-122"/>
                <a:cs typeface="+mn-ea"/>
              </a:rPr>
              <a:t>值的数</a:t>
            </a:r>
            <a:endParaRPr lang="zh-CN" altLang="en-US" sz="3200" dirty="0">
              <a:solidFill>
                <a:schemeClr val="tx1"/>
              </a:solidFill>
              <a:latin typeface="微软雅黑" panose="020B0503020204020204" pitchFamily="34" charset="-122"/>
              <a:ea typeface="微软雅黑" panose="020B0503020204020204" pitchFamily="34" charset="-122"/>
              <a:cs typeface="+mn-ea"/>
            </a:endParaRP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pSp>
        <p:nvGrpSpPr>
          <p:cNvPr id="5" name="组合 4"/>
          <p:cNvGrpSpPr/>
          <p:nvPr/>
        </p:nvGrpSpPr>
        <p:grpSpPr>
          <a:xfrm>
            <a:off x="670180" y="1713326"/>
            <a:ext cx="8019663" cy="4439460"/>
            <a:chOff x="670180" y="1713326"/>
            <a:chExt cx="8019663" cy="4439460"/>
          </a:xfrm>
        </p:grpSpPr>
        <p:sp>
          <p:nvSpPr>
            <p:cNvPr id="8" name="任意多边形 7"/>
            <p:cNvSpPr/>
            <p:nvPr/>
          </p:nvSpPr>
          <p:spPr>
            <a:xfrm>
              <a:off x="670180" y="2489675"/>
              <a:ext cx="373428" cy="3287356"/>
            </a:xfrm>
            <a:custGeom>
              <a:avLst/>
              <a:gdLst>
                <a:gd name="connsiteX0" fmla="*/ 0 w 3287355"/>
                <a:gd name="connsiteY0" fmla="*/ 0 h 278678"/>
                <a:gd name="connsiteX1" fmla="*/ 3148016 w 3287355"/>
                <a:gd name="connsiteY1" fmla="*/ 0 h 278678"/>
                <a:gd name="connsiteX2" fmla="*/ 3287355 w 3287355"/>
                <a:gd name="connsiteY2" fmla="*/ 139339 h 278678"/>
                <a:gd name="connsiteX3" fmla="*/ 3148016 w 3287355"/>
                <a:gd name="connsiteY3" fmla="*/ 278678 h 278678"/>
                <a:gd name="connsiteX4" fmla="*/ 0 w 3287355"/>
                <a:gd name="connsiteY4" fmla="*/ 278678 h 278678"/>
                <a:gd name="connsiteX5" fmla="*/ 139339 w 3287355"/>
                <a:gd name="connsiteY5" fmla="*/ 139339 h 278678"/>
                <a:gd name="connsiteX6" fmla="*/ 0 w 3287355"/>
                <a:gd name="connsiteY6" fmla="*/ 0 h 278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287355" h="278678">
                  <a:moveTo>
                    <a:pt x="3287349" y="0"/>
                  </a:moveTo>
                  <a:lnTo>
                    <a:pt x="3287349" y="266866"/>
                  </a:lnTo>
                  <a:lnTo>
                    <a:pt x="1643678" y="278678"/>
                  </a:lnTo>
                  <a:lnTo>
                    <a:pt x="6" y="266866"/>
                  </a:lnTo>
                  <a:lnTo>
                    <a:pt x="6" y="0"/>
                  </a:lnTo>
                  <a:lnTo>
                    <a:pt x="1643677" y="11812"/>
                  </a:lnTo>
                  <a:lnTo>
                    <a:pt x="3287349" y="0"/>
                  </a:lnTo>
                  <a:close/>
                </a:path>
              </a:pathLst>
            </a:custGeom>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6510" tIns="155850" rIns="16511" bIns="155849" numCol="1" spcCol="1270" anchor="ctr" anchorCtr="0">
              <a:noAutofit/>
            </a:bodyPr>
            <a:lstStyle/>
            <a:p>
              <a:pPr lvl="0" algn="l" defTabSz="1155700">
                <a:lnSpc>
                  <a:spcPct val="90000"/>
                </a:lnSpc>
                <a:spcBef>
                  <a:spcPct val="0"/>
                </a:spcBef>
                <a:spcAft>
                  <a:spcPct val="35000"/>
                </a:spcAft>
              </a:pPr>
              <a:r>
                <a:rPr lang="zh-CN" altLang="en-US" sz="2600" kern="1200" dirty="0" smtClean="0"/>
                <a:t>案例要求</a:t>
              </a:r>
              <a:endParaRPr lang="zh-CN" altLang="en-US" sz="2600" kern="1200" dirty="0"/>
            </a:p>
          </p:txBody>
        </p:sp>
        <p:sp>
          <p:nvSpPr>
            <p:cNvPr id="9" name="任意多边形 8"/>
            <p:cNvSpPr/>
            <p:nvPr/>
          </p:nvSpPr>
          <p:spPr>
            <a:xfrm>
              <a:off x="1210114" y="1713326"/>
              <a:ext cx="7479729" cy="4439460"/>
            </a:xfrm>
            <a:custGeom>
              <a:avLst/>
              <a:gdLst>
                <a:gd name="connsiteX0" fmla="*/ 739925 w 4439459"/>
                <a:gd name="connsiteY0" fmla="*/ 0 h 7479729"/>
                <a:gd name="connsiteX1" fmla="*/ 3699534 w 4439459"/>
                <a:gd name="connsiteY1" fmla="*/ 0 h 7479729"/>
                <a:gd name="connsiteX2" fmla="*/ 4439459 w 4439459"/>
                <a:gd name="connsiteY2" fmla="*/ 739925 h 7479729"/>
                <a:gd name="connsiteX3" fmla="*/ 4439459 w 4439459"/>
                <a:gd name="connsiteY3" fmla="*/ 7479729 h 7479729"/>
                <a:gd name="connsiteX4" fmla="*/ 4439459 w 4439459"/>
                <a:gd name="connsiteY4" fmla="*/ 7479729 h 7479729"/>
                <a:gd name="connsiteX5" fmla="*/ 0 w 4439459"/>
                <a:gd name="connsiteY5" fmla="*/ 7479729 h 7479729"/>
                <a:gd name="connsiteX6" fmla="*/ 0 w 4439459"/>
                <a:gd name="connsiteY6" fmla="*/ 7479729 h 7479729"/>
                <a:gd name="connsiteX7" fmla="*/ 0 w 4439459"/>
                <a:gd name="connsiteY7" fmla="*/ 739925 h 7479729"/>
                <a:gd name="connsiteX8" fmla="*/ 739925 w 4439459"/>
                <a:gd name="connsiteY8" fmla="*/ 0 h 74797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439459" h="7479729">
                  <a:moveTo>
                    <a:pt x="4439459" y="1246647"/>
                  </a:moveTo>
                  <a:lnTo>
                    <a:pt x="4439459" y="6233082"/>
                  </a:lnTo>
                  <a:cubicBezTo>
                    <a:pt x="4439459" y="6921586"/>
                    <a:pt x="4242836" y="7479729"/>
                    <a:pt x="4000290" y="7479729"/>
                  </a:cubicBezTo>
                  <a:lnTo>
                    <a:pt x="0" y="7479729"/>
                  </a:lnTo>
                  <a:lnTo>
                    <a:pt x="0" y="7479729"/>
                  </a:lnTo>
                  <a:lnTo>
                    <a:pt x="0" y="0"/>
                  </a:lnTo>
                  <a:lnTo>
                    <a:pt x="0" y="0"/>
                  </a:lnTo>
                  <a:lnTo>
                    <a:pt x="4000290" y="0"/>
                  </a:lnTo>
                  <a:cubicBezTo>
                    <a:pt x="4242836" y="0"/>
                    <a:pt x="4439459" y="558143"/>
                    <a:pt x="4439459" y="1246647"/>
                  </a:cubicBezTo>
                  <a:close/>
                </a:path>
              </a:pathLst>
            </a:cu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184913" tIns="233228" rIns="233226" bIns="233227" numCol="1" spcCol="1270" anchor="ctr" anchorCtr="0">
              <a:noAutofit/>
            </a:bodyPr>
            <a:lstStyle/>
            <a:p>
              <a:pPr marL="0" lvl="1" algn="l" defTabSz="1155700">
                <a:lnSpc>
                  <a:spcPct val="90000"/>
                </a:lnSpc>
                <a:spcBef>
                  <a:spcPct val="0"/>
                </a:spcBef>
                <a:spcAft>
                  <a:spcPct val="15000"/>
                </a:spcAft>
              </a:pPr>
              <a:endParaRPr lang="zh-CN" sz="2600" kern="1200" dirty="0"/>
            </a:p>
          </p:txBody>
        </p:sp>
      </p:grpSp>
      <p:sp>
        <p:nvSpPr>
          <p:cNvPr id="6" name="矩形 5"/>
          <p:cNvSpPr/>
          <p:nvPr/>
        </p:nvSpPr>
        <p:spPr>
          <a:xfrm>
            <a:off x="1547664" y="2224896"/>
            <a:ext cx="6768752" cy="3785652"/>
          </a:xfrm>
          <a:prstGeom prst="rect">
            <a:avLst/>
          </a:prstGeom>
        </p:spPr>
        <p:txBody>
          <a:bodyPr wrap="square">
            <a:spAutoFit/>
          </a:bodyPr>
          <a:lstStyle/>
          <a:p>
            <a:pPr indent="457200" eaLnBrk="0"/>
            <a:r>
              <a:rPr lang="zh-CN" altLang="zh-CN" sz="2400" dirty="0"/>
              <a:t>现有数组</a:t>
            </a:r>
            <a:r>
              <a:rPr lang="en-US" altLang="zh-CN" sz="2400" dirty="0"/>
              <a:t>  [ 1 , 3 , 5 , 7 , 32 , 64 , 15 , 11 , 14 , 86 , 33] , </a:t>
            </a:r>
            <a:r>
              <a:rPr lang="zh-CN" altLang="zh-CN" sz="2400" dirty="0"/>
              <a:t>现要求找出其中的最大值。</a:t>
            </a:r>
          </a:p>
          <a:p>
            <a:pPr indent="457200" eaLnBrk="0"/>
            <a:r>
              <a:rPr lang="zh-CN" altLang="zh-CN" sz="2400" dirty="0"/>
              <a:t>思路</a:t>
            </a:r>
            <a:r>
              <a:rPr lang="zh-CN" altLang="zh-CN" sz="2400" dirty="0" smtClean="0"/>
              <a:t>分析</a:t>
            </a:r>
            <a:r>
              <a:rPr lang="zh-CN" altLang="en-US" sz="2400" dirty="0" smtClean="0"/>
              <a:t>：</a:t>
            </a:r>
            <a:r>
              <a:rPr lang="en-US" altLang="zh-CN" sz="2400" dirty="0" smtClean="0"/>
              <a:t> </a:t>
            </a:r>
            <a:r>
              <a:rPr lang="zh-CN" altLang="zh-CN" sz="2400" dirty="0"/>
              <a:t>既然要获取其中最大值</a:t>
            </a:r>
            <a:r>
              <a:rPr lang="en-US" altLang="zh-CN" sz="2400" dirty="0"/>
              <a:t> , </a:t>
            </a:r>
            <a:r>
              <a:rPr lang="zh-CN" altLang="zh-CN" sz="2400" dirty="0"/>
              <a:t>肯定要对其中所有元素进行依次比较</a:t>
            </a:r>
            <a:r>
              <a:rPr lang="en-US" altLang="zh-CN" sz="2400" dirty="0"/>
              <a:t> ,  </a:t>
            </a:r>
            <a:r>
              <a:rPr lang="zh-CN" altLang="zh-CN" sz="2400" dirty="0"/>
              <a:t>因此需要 对数组进行遍历</a:t>
            </a:r>
            <a:r>
              <a:rPr lang="en-US" altLang="zh-CN" sz="2400" dirty="0"/>
              <a:t> ,  </a:t>
            </a:r>
            <a:r>
              <a:rPr lang="zh-CN" altLang="zh-CN" sz="2400" dirty="0"/>
              <a:t>以此来获取其中每一个元素</a:t>
            </a:r>
            <a:r>
              <a:rPr lang="en-US" altLang="zh-CN" sz="2400" dirty="0"/>
              <a:t> , </a:t>
            </a:r>
            <a:r>
              <a:rPr lang="zh-CN" altLang="zh-CN" sz="2400" dirty="0"/>
              <a:t>然后可以声明一个变量</a:t>
            </a:r>
            <a:r>
              <a:rPr lang="en-US" altLang="zh-CN" sz="2400" dirty="0"/>
              <a:t> , </a:t>
            </a:r>
            <a:r>
              <a:rPr lang="zh-CN" altLang="zh-CN" sz="2400" dirty="0"/>
              <a:t>用来存储其最大 值 </a:t>
            </a:r>
            <a:r>
              <a:rPr lang="en-US" altLang="zh-CN" sz="2400" dirty="0"/>
              <a:t>, </a:t>
            </a:r>
            <a:r>
              <a:rPr lang="zh-CN" altLang="zh-CN" sz="2400" dirty="0"/>
              <a:t>然后先将数组第一个元素存入其中作为暂定的极值</a:t>
            </a:r>
            <a:r>
              <a:rPr lang="en-US" altLang="zh-CN" sz="2400" dirty="0"/>
              <a:t> , </a:t>
            </a:r>
            <a:r>
              <a:rPr lang="zh-CN" altLang="zh-CN" sz="2400" dirty="0"/>
              <a:t>依次去和后面元素进行比较</a:t>
            </a:r>
            <a:r>
              <a:rPr lang="en-US" altLang="zh-CN" sz="2400" dirty="0"/>
              <a:t> , </a:t>
            </a:r>
            <a:r>
              <a:rPr lang="zh-CN" altLang="zh-CN" sz="2400" dirty="0"/>
              <a:t>然 后将其中较大的那一个元素存入其中</a:t>
            </a:r>
            <a:r>
              <a:rPr lang="en-US" altLang="zh-CN" sz="2400" dirty="0"/>
              <a:t> , </a:t>
            </a:r>
            <a:r>
              <a:rPr lang="zh-CN" altLang="zh-CN" sz="2400" dirty="0"/>
              <a:t>这样遍历结束之后该变量中一定存储的是其中的最 大值。</a:t>
            </a:r>
          </a:p>
        </p:txBody>
      </p:sp>
    </p:spTree>
    <p:extLst>
      <p:ext uri="{BB962C8B-B14F-4D97-AF65-F5344CB8AC3E}">
        <p14:creationId xmlns:p14="http://schemas.microsoft.com/office/powerpoint/2010/main" val="2774648116"/>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normAutofit/>
          </a:bodyPr>
          <a:lstStyle/>
          <a:p>
            <a:pPr algn="ctr"/>
            <a:r>
              <a:rPr lang="zh-CN" altLang="en-US" sz="3200" dirty="0" smtClean="0">
                <a:solidFill>
                  <a:schemeClr val="tx1"/>
                </a:solidFill>
                <a:latin typeface="微软雅黑" panose="020B0503020204020204" pitchFamily="34" charset="-122"/>
                <a:ea typeface="微软雅黑" panose="020B0503020204020204" pitchFamily="34" charset="-122"/>
                <a:cs typeface="+mn-ea"/>
              </a:rPr>
              <a:t>案例    找出数组中</a:t>
            </a:r>
            <a:r>
              <a:rPr lang="zh-CN" altLang="en-US" sz="3200" dirty="0">
                <a:solidFill>
                  <a:schemeClr val="tx1"/>
                </a:solidFill>
                <a:latin typeface="微软雅黑" panose="020B0503020204020204" pitchFamily="34" charset="-122"/>
                <a:ea typeface="微软雅黑" panose="020B0503020204020204" pitchFamily="34" charset="-122"/>
                <a:cs typeface="+mn-ea"/>
              </a:rPr>
              <a:t>的最大</a:t>
            </a:r>
            <a:r>
              <a:rPr lang="zh-CN" altLang="en-US" sz="3200" dirty="0" smtClean="0">
                <a:solidFill>
                  <a:schemeClr val="tx1"/>
                </a:solidFill>
                <a:latin typeface="微软雅黑" panose="020B0503020204020204" pitchFamily="34" charset="-122"/>
                <a:ea typeface="微软雅黑" panose="020B0503020204020204" pitchFamily="34" charset="-122"/>
                <a:cs typeface="+mn-ea"/>
              </a:rPr>
              <a:t>值的数</a:t>
            </a:r>
            <a:endParaRPr lang="zh-CN" altLang="en-US" sz="3200" dirty="0">
              <a:solidFill>
                <a:schemeClr val="tx1"/>
              </a:solidFill>
              <a:latin typeface="微软雅黑" panose="020B0503020204020204" pitchFamily="34" charset="-122"/>
              <a:ea typeface="微软雅黑" panose="020B0503020204020204" pitchFamily="34" charset="-122"/>
              <a:cs typeface="+mn-ea"/>
            </a:endParaRP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pSp>
        <p:nvGrpSpPr>
          <p:cNvPr id="5" name="组合 4"/>
          <p:cNvGrpSpPr/>
          <p:nvPr/>
        </p:nvGrpSpPr>
        <p:grpSpPr>
          <a:xfrm>
            <a:off x="670180" y="1713326"/>
            <a:ext cx="8019663" cy="4439460"/>
            <a:chOff x="670180" y="1713326"/>
            <a:chExt cx="8019663" cy="4439460"/>
          </a:xfrm>
        </p:grpSpPr>
        <p:sp>
          <p:nvSpPr>
            <p:cNvPr id="8" name="任意多边形 7"/>
            <p:cNvSpPr/>
            <p:nvPr/>
          </p:nvSpPr>
          <p:spPr>
            <a:xfrm>
              <a:off x="670180" y="2489675"/>
              <a:ext cx="373428" cy="3287356"/>
            </a:xfrm>
            <a:custGeom>
              <a:avLst/>
              <a:gdLst>
                <a:gd name="connsiteX0" fmla="*/ 0 w 3287355"/>
                <a:gd name="connsiteY0" fmla="*/ 0 h 278678"/>
                <a:gd name="connsiteX1" fmla="*/ 3148016 w 3287355"/>
                <a:gd name="connsiteY1" fmla="*/ 0 h 278678"/>
                <a:gd name="connsiteX2" fmla="*/ 3287355 w 3287355"/>
                <a:gd name="connsiteY2" fmla="*/ 139339 h 278678"/>
                <a:gd name="connsiteX3" fmla="*/ 3148016 w 3287355"/>
                <a:gd name="connsiteY3" fmla="*/ 278678 h 278678"/>
                <a:gd name="connsiteX4" fmla="*/ 0 w 3287355"/>
                <a:gd name="connsiteY4" fmla="*/ 278678 h 278678"/>
                <a:gd name="connsiteX5" fmla="*/ 139339 w 3287355"/>
                <a:gd name="connsiteY5" fmla="*/ 139339 h 278678"/>
                <a:gd name="connsiteX6" fmla="*/ 0 w 3287355"/>
                <a:gd name="connsiteY6" fmla="*/ 0 h 278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287355" h="278678">
                  <a:moveTo>
                    <a:pt x="3287349" y="0"/>
                  </a:moveTo>
                  <a:lnTo>
                    <a:pt x="3287349" y="266866"/>
                  </a:lnTo>
                  <a:lnTo>
                    <a:pt x="1643678" y="278678"/>
                  </a:lnTo>
                  <a:lnTo>
                    <a:pt x="6" y="266866"/>
                  </a:lnTo>
                  <a:lnTo>
                    <a:pt x="6" y="0"/>
                  </a:lnTo>
                  <a:lnTo>
                    <a:pt x="1643677" y="11812"/>
                  </a:lnTo>
                  <a:lnTo>
                    <a:pt x="3287349" y="0"/>
                  </a:lnTo>
                  <a:close/>
                </a:path>
              </a:pathLst>
            </a:custGeom>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6510" tIns="155850" rIns="16511" bIns="155849" numCol="1" spcCol="1270" anchor="ctr" anchorCtr="0">
              <a:noAutofit/>
            </a:bodyPr>
            <a:lstStyle/>
            <a:p>
              <a:pPr lvl="0" algn="l" defTabSz="1155700">
                <a:lnSpc>
                  <a:spcPct val="90000"/>
                </a:lnSpc>
                <a:spcBef>
                  <a:spcPct val="0"/>
                </a:spcBef>
                <a:spcAft>
                  <a:spcPct val="35000"/>
                </a:spcAft>
              </a:pPr>
              <a:r>
                <a:rPr lang="zh-CN" altLang="en-US" sz="2600" kern="1200" dirty="0" smtClean="0"/>
                <a:t>核心代码</a:t>
              </a:r>
              <a:endParaRPr lang="zh-CN" altLang="en-US" sz="2600" kern="1200" dirty="0"/>
            </a:p>
          </p:txBody>
        </p:sp>
        <p:sp>
          <p:nvSpPr>
            <p:cNvPr id="9" name="任意多边形 8"/>
            <p:cNvSpPr/>
            <p:nvPr/>
          </p:nvSpPr>
          <p:spPr>
            <a:xfrm>
              <a:off x="1210114" y="1713326"/>
              <a:ext cx="7479729" cy="4439460"/>
            </a:xfrm>
            <a:custGeom>
              <a:avLst/>
              <a:gdLst>
                <a:gd name="connsiteX0" fmla="*/ 739925 w 4439459"/>
                <a:gd name="connsiteY0" fmla="*/ 0 h 7479729"/>
                <a:gd name="connsiteX1" fmla="*/ 3699534 w 4439459"/>
                <a:gd name="connsiteY1" fmla="*/ 0 h 7479729"/>
                <a:gd name="connsiteX2" fmla="*/ 4439459 w 4439459"/>
                <a:gd name="connsiteY2" fmla="*/ 739925 h 7479729"/>
                <a:gd name="connsiteX3" fmla="*/ 4439459 w 4439459"/>
                <a:gd name="connsiteY3" fmla="*/ 7479729 h 7479729"/>
                <a:gd name="connsiteX4" fmla="*/ 4439459 w 4439459"/>
                <a:gd name="connsiteY4" fmla="*/ 7479729 h 7479729"/>
                <a:gd name="connsiteX5" fmla="*/ 0 w 4439459"/>
                <a:gd name="connsiteY5" fmla="*/ 7479729 h 7479729"/>
                <a:gd name="connsiteX6" fmla="*/ 0 w 4439459"/>
                <a:gd name="connsiteY6" fmla="*/ 7479729 h 7479729"/>
                <a:gd name="connsiteX7" fmla="*/ 0 w 4439459"/>
                <a:gd name="connsiteY7" fmla="*/ 739925 h 7479729"/>
                <a:gd name="connsiteX8" fmla="*/ 739925 w 4439459"/>
                <a:gd name="connsiteY8" fmla="*/ 0 h 74797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439459" h="7479729">
                  <a:moveTo>
                    <a:pt x="4439459" y="1246647"/>
                  </a:moveTo>
                  <a:lnTo>
                    <a:pt x="4439459" y="6233082"/>
                  </a:lnTo>
                  <a:cubicBezTo>
                    <a:pt x="4439459" y="6921586"/>
                    <a:pt x="4242836" y="7479729"/>
                    <a:pt x="4000290" y="7479729"/>
                  </a:cubicBezTo>
                  <a:lnTo>
                    <a:pt x="0" y="7479729"/>
                  </a:lnTo>
                  <a:lnTo>
                    <a:pt x="0" y="7479729"/>
                  </a:lnTo>
                  <a:lnTo>
                    <a:pt x="0" y="0"/>
                  </a:lnTo>
                  <a:lnTo>
                    <a:pt x="0" y="0"/>
                  </a:lnTo>
                  <a:lnTo>
                    <a:pt x="4000290" y="0"/>
                  </a:lnTo>
                  <a:cubicBezTo>
                    <a:pt x="4242836" y="0"/>
                    <a:pt x="4439459" y="558143"/>
                    <a:pt x="4439459" y="1246647"/>
                  </a:cubicBezTo>
                  <a:close/>
                </a:path>
              </a:pathLst>
            </a:cu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184913" tIns="233228" rIns="233226" bIns="233227" numCol="1" spcCol="1270" anchor="ctr" anchorCtr="0">
              <a:noAutofit/>
            </a:bodyPr>
            <a:lstStyle/>
            <a:p>
              <a:pPr marL="0" lvl="1" algn="l" defTabSz="1155700">
                <a:lnSpc>
                  <a:spcPct val="90000"/>
                </a:lnSpc>
                <a:spcBef>
                  <a:spcPct val="0"/>
                </a:spcBef>
                <a:spcAft>
                  <a:spcPct val="15000"/>
                </a:spcAft>
              </a:pPr>
              <a:endParaRPr lang="zh-CN" sz="2600" kern="1200" dirty="0"/>
            </a:p>
          </p:txBody>
        </p:sp>
      </p:grpSp>
      <p:pic>
        <p:nvPicPr>
          <p:cNvPr id="3686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03648" y="2471737"/>
            <a:ext cx="6966105" cy="29734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070144590"/>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936000"/>
          </a:xfrm>
        </p:spPr>
        <p:style>
          <a:lnRef idx="3">
            <a:schemeClr val="lt1"/>
          </a:lnRef>
          <a:fillRef idx="1">
            <a:schemeClr val="accent1"/>
          </a:fillRef>
          <a:effectRef idx="1">
            <a:schemeClr val="accent1"/>
          </a:effectRef>
          <a:fontRef idx="minor">
            <a:schemeClr val="lt1"/>
          </a:fontRef>
        </p:style>
        <p:txBody>
          <a:bodyPr>
            <a:normAutofit/>
          </a:bodyPr>
          <a:lstStyle/>
          <a:p>
            <a:r>
              <a:rPr lang="en-US" altLang="zh-CN" sz="3200" dirty="0" smtClean="0">
                <a:solidFill>
                  <a:schemeClr val="tx1"/>
                </a:solidFill>
                <a:latin typeface="微软雅黑" panose="020B0503020204020204" pitchFamily="34" charset="-122"/>
                <a:ea typeface="微软雅黑" panose="020B0503020204020204" pitchFamily="34" charset="-122"/>
                <a:cs typeface="+mn-ea"/>
              </a:rPr>
              <a:t>3.4 </a:t>
            </a:r>
            <a:r>
              <a:rPr lang="zh-CN" altLang="en-US" sz="3200" dirty="0" smtClean="0">
                <a:solidFill>
                  <a:schemeClr val="tx1"/>
                </a:solidFill>
                <a:latin typeface="微软雅黑" panose="020B0503020204020204" pitchFamily="34" charset="-122"/>
                <a:ea typeface="微软雅黑" panose="020B0503020204020204" pitchFamily="34" charset="-122"/>
                <a:cs typeface="+mn-ea"/>
              </a:rPr>
              <a:t>函 数 </a:t>
            </a:r>
            <a:endParaRPr lang="zh-CN" altLang="en-US" sz="3200" dirty="0">
              <a:solidFill>
                <a:schemeClr val="tx1"/>
              </a:solidFill>
              <a:latin typeface="微软雅黑" panose="020B0503020204020204" pitchFamily="34" charset="-122"/>
              <a:ea typeface="微软雅黑" panose="020B0503020204020204" pitchFamily="34" charset="-122"/>
              <a:cs typeface="+mn-ea"/>
            </a:endParaRPr>
          </a:p>
        </p:txBody>
      </p:sp>
      <p:sp>
        <p:nvSpPr>
          <p:cNvPr id="3" name="内容占位符 2"/>
          <p:cNvSpPr>
            <a:spLocks noGrp="1"/>
          </p:cNvSpPr>
          <p:nvPr>
            <p:ph idx="1"/>
          </p:nvPr>
        </p:nvSpPr>
        <p:spPr>
          <a:xfrm>
            <a:off x="323528" y="1988840"/>
            <a:ext cx="8435280" cy="1440160"/>
          </a:xfrm>
        </p:spPr>
        <p:txBody>
          <a:bodyPr>
            <a:normAutofit/>
          </a:bodyPr>
          <a:lstStyle/>
          <a:p>
            <a:pPr marL="109728" indent="457200" eaLnBrk="0">
              <a:lnSpc>
                <a:spcPct val="150000"/>
              </a:lnSpc>
              <a:buNone/>
            </a:pPr>
            <a:r>
              <a:rPr lang="zh-CN" altLang="en-US" dirty="0"/>
              <a:t>函数是 </a:t>
            </a:r>
            <a:r>
              <a:rPr lang="en-US" altLang="zh-CN" dirty="0" err="1"/>
              <a:t>ECMAScript</a:t>
            </a:r>
            <a:r>
              <a:rPr lang="en-US" altLang="zh-CN" dirty="0"/>
              <a:t> </a:t>
            </a:r>
            <a:r>
              <a:rPr lang="zh-CN" altLang="en-US" dirty="0"/>
              <a:t>中最有意思的部分之一 </a:t>
            </a:r>
            <a:r>
              <a:rPr lang="en-US" altLang="zh-CN" dirty="0"/>
              <a:t>, </a:t>
            </a:r>
            <a:r>
              <a:rPr lang="zh-CN" altLang="en-US" dirty="0"/>
              <a:t>这主要是因为函数实际上是对象 </a:t>
            </a:r>
            <a:r>
              <a:rPr lang="zh-CN" altLang="en-US" dirty="0" smtClean="0"/>
              <a:t>。</a:t>
            </a:r>
            <a:endParaRPr lang="zh-CN" altLang="en-US" dirty="0"/>
          </a:p>
        </p:txBody>
      </p:sp>
    </p:spTree>
    <p:extLst>
      <p:ext uri="{BB962C8B-B14F-4D97-AF65-F5344CB8AC3E}">
        <p14:creationId xmlns:p14="http://schemas.microsoft.com/office/powerpoint/2010/main" val="1829504477"/>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936000"/>
          </a:xfrm>
        </p:spPr>
        <p:style>
          <a:lnRef idx="3">
            <a:schemeClr val="lt1"/>
          </a:lnRef>
          <a:fillRef idx="1">
            <a:schemeClr val="accent1"/>
          </a:fillRef>
          <a:effectRef idx="1">
            <a:schemeClr val="accent1"/>
          </a:effectRef>
          <a:fontRef idx="minor">
            <a:schemeClr val="lt1"/>
          </a:fontRef>
        </p:style>
        <p:txBody>
          <a:bodyPr>
            <a:normAutofit/>
          </a:bodyPr>
          <a:lstStyle/>
          <a:p>
            <a:r>
              <a:rPr lang="en-US" altLang="zh-CN" sz="3200" dirty="0" smtClean="0">
                <a:solidFill>
                  <a:schemeClr val="tx1"/>
                </a:solidFill>
                <a:latin typeface="微软雅黑" panose="020B0503020204020204" pitchFamily="34" charset="-122"/>
                <a:ea typeface="微软雅黑" panose="020B0503020204020204" pitchFamily="34" charset="-122"/>
                <a:cs typeface="+mn-ea"/>
              </a:rPr>
              <a:t>3.4.1 </a:t>
            </a:r>
            <a:r>
              <a:rPr lang="zh-CN" altLang="en-US" sz="3200" dirty="0" smtClean="0">
                <a:solidFill>
                  <a:schemeClr val="tx1"/>
                </a:solidFill>
                <a:latin typeface="微软雅黑" panose="020B0503020204020204" pitchFamily="34" charset="-122"/>
                <a:ea typeface="微软雅黑" panose="020B0503020204020204" pitchFamily="34" charset="-122"/>
                <a:cs typeface="+mn-ea"/>
              </a:rPr>
              <a:t>函 数 简 介</a:t>
            </a:r>
            <a:endParaRPr lang="zh-CN" altLang="en-US" sz="3200" dirty="0">
              <a:solidFill>
                <a:schemeClr val="tx1"/>
              </a:solidFill>
              <a:latin typeface="微软雅黑" panose="020B0503020204020204" pitchFamily="34" charset="-122"/>
              <a:ea typeface="微软雅黑" panose="020B0503020204020204" pitchFamily="34" charset="-122"/>
              <a:cs typeface="+mn-ea"/>
            </a:endParaRPr>
          </a:p>
        </p:txBody>
      </p:sp>
      <p:sp>
        <p:nvSpPr>
          <p:cNvPr id="3" name="内容占位符 2"/>
          <p:cNvSpPr>
            <a:spLocks noGrp="1"/>
          </p:cNvSpPr>
          <p:nvPr>
            <p:ph idx="1"/>
          </p:nvPr>
        </p:nvSpPr>
        <p:spPr>
          <a:xfrm>
            <a:off x="323528" y="1988840"/>
            <a:ext cx="8435280" cy="3384376"/>
          </a:xfrm>
        </p:spPr>
        <p:txBody>
          <a:bodyPr>
            <a:normAutofit/>
          </a:bodyPr>
          <a:lstStyle/>
          <a:p>
            <a:pPr marL="109728" indent="457200" eaLnBrk="0">
              <a:lnSpc>
                <a:spcPct val="150000"/>
              </a:lnSpc>
              <a:buNone/>
            </a:pPr>
            <a:r>
              <a:rPr lang="zh-CN" altLang="en-US" dirty="0" smtClean="0"/>
              <a:t>每个 </a:t>
            </a:r>
            <a:r>
              <a:rPr lang="zh-CN" altLang="en-US" dirty="0"/>
              <a:t>函数都是 </a:t>
            </a:r>
            <a:r>
              <a:rPr lang="en-US" altLang="zh-CN" dirty="0"/>
              <a:t>Function </a:t>
            </a:r>
            <a:r>
              <a:rPr lang="zh-CN" altLang="en-US" dirty="0"/>
              <a:t>类型的实例 </a:t>
            </a:r>
            <a:r>
              <a:rPr lang="en-US" altLang="zh-CN" dirty="0"/>
              <a:t>, </a:t>
            </a:r>
            <a:r>
              <a:rPr lang="zh-CN" altLang="en-US" dirty="0"/>
              <a:t>而 </a:t>
            </a:r>
            <a:r>
              <a:rPr lang="en-US" altLang="zh-CN" dirty="0"/>
              <a:t>Function </a:t>
            </a:r>
            <a:r>
              <a:rPr lang="zh-CN" altLang="en-US" dirty="0"/>
              <a:t>也有属性和方法 </a:t>
            </a:r>
            <a:r>
              <a:rPr lang="en-US" altLang="zh-CN" dirty="0"/>
              <a:t>, </a:t>
            </a:r>
            <a:r>
              <a:rPr lang="zh-CN" altLang="en-US" dirty="0"/>
              <a:t>跟其他引用类型一样 。因为 函数是对象 </a:t>
            </a:r>
            <a:r>
              <a:rPr lang="en-US" altLang="zh-CN" dirty="0"/>
              <a:t>, </a:t>
            </a:r>
            <a:r>
              <a:rPr lang="zh-CN" altLang="en-US" dirty="0"/>
              <a:t>所以函数名就是指向函数对象的指针 </a:t>
            </a:r>
            <a:r>
              <a:rPr lang="en-US" altLang="zh-CN" dirty="0"/>
              <a:t>, </a:t>
            </a:r>
            <a:r>
              <a:rPr lang="zh-CN" altLang="en-US" dirty="0"/>
              <a:t>而且不一定与函数本身紧密绑定。</a:t>
            </a:r>
            <a:endParaRPr lang="zh-CN" altLang="en-US" dirty="0"/>
          </a:p>
        </p:txBody>
      </p:sp>
    </p:spTree>
    <p:extLst>
      <p:ext uri="{BB962C8B-B14F-4D97-AF65-F5344CB8AC3E}">
        <p14:creationId xmlns:p14="http://schemas.microsoft.com/office/powerpoint/2010/main" val="2221071801"/>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936000"/>
          </a:xfrm>
        </p:spPr>
        <p:style>
          <a:lnRef idx="3">
            <a:schemeClr val="lt1"/>
          </a:lnRef>
          <a:fillRef idx="1">
            <a:schemeClr val="accent1"/>
          </a:fillRef>
          <a:effectRef idx="1">
            <a:schemeClr val="accent1"/>
          </a:effectRef>
          <a:fontRef idx="minor">
            <a:schemeClr val="lt1"/>
          </a:fontRef>
        </p:style>
        <p:txBody>
          <a:bodyPr>
            <a:normAutofit/>
          </a:bodyPr>
          <a:lstStyle/>
          <a:p>
            <a:r>
              <a:rPr lang="en-US" altLang="zh-CN" sz="3200" dirty="0" smtClean="0">
                <a:solidFill>
                  <a:schemeClr val="tx1"/>
                </a:solidFill>
                <a:latin typeface="微软雅黑" panose="020B0503020204020204" pitchFamily="34" charset="-122"/>
                <a:ea typeface="微软雅黑" panose="020B0503020204020204" pitchFamily="34" charset="-122"/>
                <a:cs typeface="+mn-ea"/>
              </a:rPr>
              <a:t>3.4.2 </a:t>
            </a:r>
            <a:r>
              <a:rPr lang="zh-CN" altLang="en-US" sz="3200" dirty="0">
                <a:solidFill>
                  <a:schemeClr val="tx1"/>
                </a:solidFill>
                <a:latin typeface="微软雅黑" panose="020B0503020204020204" pitchFamily="34" charset="-122"/>
                <a:ea typeface="微软雅黑" panose="020B0503020204020204" pitchFamily="34" charset="-122"/>
                <a:cs typeface="+mn-ea"/>
              </a:rPr>
              <a:t>函 </a:t>
            </a:r>
            <a:r>
              <a:rPr lang="zh-CN" altLang="en-US" sz="3200" dirty="0" smtClean="0">
                <a:solidFill>
                  <a:schemeClr val="tx1"/>
                </a:solidFill>
                <a:latin typeface="微软雅黑" panose="020B0503020204020204" pitchFamily="34" charset="-122"/>
                <a:ea typeface="微软雅黑" panose="020B0503020204020204" pitchFamily="34" charset="-122"/>
                <a:cs typeface="+mn-ea"/>
              </a:rPr>
              <a:t>数 的 声 明 与 使 用</a:t>
            </a:r>
            <a:endParaRPr lang="zh-CN" altLang="en-US" sz="3200" dirty="0">
              <a:solidFill>
                <a:schemeClr val="tx1"/>
              </a:solidFill>
              <a:latin typeface="微软雅黑" panose="020B0503020204020204" pitchFamily="34" charset="-122"/>
              <a:ea typeface="微软雅黑" panose="020B0503020204020204" pitchFamily="34" charset="-122"/>
              <a:cs typeface="+mn-ea"/>
            </a:endParaRPr>
          </a:p>
        </p:txBody>
      </p:sp>
      <p:sp>
        <p:nvSpPr>
          <p:cNvPr id="3" name="内容占位符 2"/>
          <p:cNvSpPr>
            <a:spLocks noGrp="1"/>
          </p:cNvSpPr>
          <p:nvPr>
            <p:ph idx="1"/>
          </p:nvPr>
        </p:nvSpPr>
        <p:spPr>
          <a:xfrm>
            <a:off x="179512" y="1484784"/>
            <a:ext cx="8712968" cy="3384376"/>
          </a:xfrm>
        </p:spPr>
        <p:txBody>
          <a:bodyPr>
            <a:normAutofit/>
          </a:bodyPr>
          <a:lstStyle/>
          <a:p>
            <a:pPr marL="109728" indent="0" eaLnBrk="0">
              <a:lnSpc>
                <a:spcPct val="150000"/>
              </a:lnSpc>
              <a:buNone/>
            </a:pPr>
            <a:r>
              <a:rPr lang="zh-CN" altLang="en-US" dirty="0" smtClean="0"/>
              <a:t>（</a:t>
            </a:r>
            <a:r>
              <a:rPr lang="en-US" altLang="zh-CN" dirty="0" smtClean="0"/>
              <a:t>1</a:t>
            </a:r>
            <a:r>
              <a:rPr lang="zh-CN" altLang="en-US" dirty="0" smtClean="0"/>
              <a:t>）</a:t>
            </a:r>
            <a:r>
              <a:rPr lang="en-US" altLang="zh-CN" dirty="0" smtClean="0"/>
              <a:t> </a:t>
            </a:r>
            <a:r>
              <a:rPr lang="en-US" altLang="zh-CN" dirty="0"/>
              <a:t>JS </a:t>
            </a:r>
            <a:r>
              <a:rPr lang="zh-CN" altLang="en-US" dirty="0"/>
              <a:t>中函数的三种定义方式</a:t>
            </a:r>
          </a:p>
          <a:p>
            <a:pPr marL="109728" indent="457200" eaLnBrk="0">
              <a:buNone/>
            </a:pPr>
            <a:r>
              <a:rPr lang="zh-CN" altLang="en-US" sz="2600" dirty="0"/>
              <a:t>第一</a:t>
            </a:r>
            <a:r>
              <a:rPr lang="zh-CN" altLang="en-US" sz="2600" dirty="0" smtClean="0"/>
              <a:t>种</a:t>
            </a:r>
            <a:r>
              <a:rPr lang="en-US" altLang="zh-CN" sz="2600" dirty="0" smtClean="0"/>
              <a:t>, </a:t>
            </a:r>
            <a:r>
              <a:rPr lang="zh-CN" altLang="en-US" sz="2600" dirty="0" smtClean="0"/>
              <a:t>函数</a:t>
            </a:r>
            <a:r>
              <a:rPr lang="zh-CN" altLang="en-US" sz="2600" dirty="0"/>
              <a:t>声明是一种独立的结构 </a:t>
            </a:r>
            <a:r>
              <a:rPr lang="en-US" altLang="zh-CN" sz="2600" dirty="0"/>
              <a:t>,  </a:t>
            </a:r>
            <a:r>
              <a:rPr lang="zh-CN" altLang="en-US" sz="2600" dirty="0"/>
              <a:t>它会声明一个具名函数 </a:t>
            </a:r>
            <a:r>
              <a:rPr lang="en-US" altLang="zh-CN" sz="2600" dirty="0"/>
              <a:t>, </a:t>
            </a:r>
            <a:r>
              <a:rPr lang="zh-CN" altLang="en-US" sz="2600" dirty="0"/>
              <a:t>并必须以 </a:t>
            </a:r>
            <a:r>
              <a:rPr lang="en-US" altLang="zh-CN" sz="2600" dirty="0"/>
              <a:t>function </a:t>
            </a:r>
            <a:r>
              <a:rPr lang="zh-CN" altLang="en-US" sz="2600" dirty="0" smtClean="0"/>
              <a:t>开头 </a:t>
            </a:r>
            <a:r>
              <a:rPr lang="en-US" altLang="zh-CN" sz="2600" dirty="0"/>
              <a:t>, </a:t>
            </a:r>
            <a:r>
              <a:rPr lang="zh-CN" altLang="en-US" sz="2600" dirty="0"/>
              <a:t>且函数声明会进行函数提升 </a:t>
            </a:r>
            <a:r>
              <a:rPr lang="en-US" altLang="zh-CN" sz="2600" dirty="0"/>
              <a:t>, </a:t>
            </a:r>
            <a:r>
              <a:rPr lang="zh-CN" altLang="en-US" sz="2600" dirty="0"/>
              <a:t>使它能在其所在作用域的任意位置被调用 </a:t>
            </a:r>
            <a:r>
              <a:rPr lang="en-US" altLang="zh-CN" sz="2600" dirty="0"/>
              <a:t>,  </a:t>
            </a:r>
            <a:r>
              <a:rPr lang="zh-CN" altLang="en-US" sz="2600" dirty="0"/>
              <a:t>即后面的代 码可以将此函数通过函数名赋给变量或者对象属性</a:t>
            </a:r>
            <a:r>
              <a:rPr lang="zh-CN" altLang="en-US" dirty="0"/>
              <a:t>。</a:t>
            </a:r>
          </a:p>
        </p:txBody>
      </p:sp>
      <p:pic>
        <p:nvPicPr>
          <p:cNvPr id="3789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87624" y="4293096"/>
            <a:ext cx="6120681" cy="13522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083762651"/>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936000"/>
          </a:xfrm>
        </p:spPr>
        <p:style>
          <a:lnRef idx="3">
            <a:schemeClr val="lt1"/>
          </a:lnRef>
          <a:fillRef idx="1">
            <a:schemeClr val="accent1"/>
          </a:fillRef>
          <a:effectRef idx="1">
            <a:schemeClr val="accent1"/>
          </a:effectRef>
          <a:fontRef idx="minor">
            <a:schemeClr val="lt1"/>
          </a:fontRef>
        </p:style>
        <p:txBody>
          <a:bodyPr>
            <a:normAutofit/>
          </a:bodyPr>
          <a:lstStyle/>
          <a:p>
            <a:r>
              <a:rPr lang="en-US" altLang="zh-CN" sz="3200" dirty="0" smtClean="0">
                <a:solidFill>
                  <a:schemeClr val="tx1"/>
                </a:solidFill>
                <a:latin typeface="微软雅黑" panose="020B0503020204020204" pitchFamily="34" charset="-122"/>
                <a:ea typeface="微软雅黑" panose="020B0503020204020204" pitchFamily="34" charset="-122"/>
                <a:cs typeface="+mn-ea"/>
              </a:rPr>
              <a:t>3.4.2 </a:t>
            </a:r>
            <a:r>
              <a:rPr lang="zh-CN" altLang="en-US" sz="3200" dirty="0">
                <a:solidFill>
                  <a:schemeClr val="tx1"/>
                </a:solidFill>
                <a:latin typeface="微软雅黑" panose="020B0503020204020204" pitchFamily="34" charset="-122"/>
                <a:ea typeface="微软雅黑" panose="020B0503020204020204" pitchFamily="34" charset="-122"/>
                <a:cs typeface="+mn-ea"/>
              </a:rPr>
              <a:t>函 </a:t>
            </a:r>
            <a:r>
              <a:rPr lang="zh-CN" altLang="en-US" sz="3200" dirty="0" smtClean="0">
                <a:solidFill>
                  <a:schemeClr val="tx1"/>
                </a:solidFill>
                <a:latin typeface="微软雅黑" panose="020B0503020204020204" pitchFamily="34" charset="-122"/>
                <a:ea typeface="微软雅黑" panose="020B0503020204020204" pitchFamily="34" charset="-122"/>
                <a:cs typeface="+mn-ea"/>
              </a:rPr>
              <a:t>数 的 声 明 与 使 用</a:t>
            </a:r>
            <a:endParaRPr lang="zh-CN" altLang="en-US" sz="3200" dirty="0">
              <a:solidFill>
                <a:schemeClr val="tx1"/>
              </a:solidFill>
              <a:latin typeface="微软雅黑" panose="020B0503020204020204" pitchFamily="34" charset="-122"/>
              <a:ea typeface="微软雅黑" panose="020B0503020204020204" pitchFamily="34" charset="-122"/>
              <a:cs typeface="+mn-ea"/>
            </a:endParaRPr>
          </a:p>
        </p:txBody>
      </p:sp>
      <p:sp>
        <p:nvSpPr>
          <p:cNvPr id="3" name="内容占位符 2"/>
          <p:cNvSpPr>
            <a:spLocks noGrp="1"/>
          </p:cNvSpPr>
          <p:nvPr>
            <p:ph idx="1"/>
          </p:nvPr>
        </p:nvSpPr>
        <p:spPr>
          <a:xfrm>
            <a:off x="107504" y="1196752"/>
            <a:ext cx="8712968" cy="5184576"/>
          </a:xfrm>
        </p:spPr>
        <p:txBody>
          <a:bodyPr>
            <a:normAutofit/>
          </a:bodyPr>
          <a:lstStyle/>
          <a:p>
            <a:pPr marL="109728" indent="0" eaLnBrk="0">
              <a:lnSpc>
                <a:spcPct val="150000"/>
              </a:lnSpc>
              <a:buNone/>
            </a:pPr>
            <a:r>
              <a:rPr lang="zh-CN" altLang="en-US" dirty="0" smtClean="0"/>
              <a:t>（</a:t>
            </a:r>
            <a:r>
              <a:rPr lang="en-US" altLang="zh-CN" dirty="0" smtClean="0"/>
              <a:t>1</a:t>
            </a:r>
            <a:r>
              <a:rPr lang="zh-CN" altLang="en-US" dirty="0" smtClean="0"/>
              <a:t>）</a:t>
            </a:r>
            <a:r>
              <a:rPr lang="en-US" altLang="zh-CN" dirty="0" smtClean="0"/>
              <a:t> </a:t>
            </a:r>
            <a:r>
              <a:rPr lang="en-US" altLang="zh-CN" dirty="0"/>
              <a:t>JS </a:t>
            </a:r>
            <a:r>
              <a:rPr lang="zh-CN" altLang="en-US" dirty="0"/>
              <a:t>中函数的三种定义方式</a:t>
            </a:r>
          </a:p>
          <a:p>
            <a:pPr marL="109728" indent="457200" eaLnBrk="0">
              <a:buNone/>
            </a:pPr>
            <a:r>
              <a:rPr lang="zh-CN" altLang="en-US" sz="2400" dirty="0"/>
              <a:t>第二种 </a:t>
            </a:r>
            <a:r>
              <a:rPr lang="en-US" altLang="zh-CN" sz="2400" dirty="0"/>
              <a:t>,  </a:t>
            </a:r>
            <a:r>
              <a:rPr lang="zh-CN" altLang="en-US" sz="2400" dirty="0"/>
              <a:t>函数</a:t>
            </a:r>
            <a:r>
              <a:rPr lang="zh-CN" altLang="en-US" sz="2400" dirty="0" smtClean="0"/>
              <a:t>表达式：没有</a:t>
            </a:r>
            <a:r>
              <a:rPr lang="zh-CN" altLang="en-US" sz="2400" dirty="0"/>
              <a:t>函数名的函数被称为匿名函数 。函数表达式就是将匿名函 数赋给一个变量或者对象的属性中</a:t>
            </a:r>
            <a:r>
              <a:rPr lang="zh-CN" altLang="en-US" sz="2400" dirty="0" smtClean="0"/>
              <a:t>。</a:t>
            </a:r>
            <a:endParaRPr lang="en-US" altLang="zh-CN" sz="2400" dirty="0" smtClean="0"/>
          </a:p>
          <a:p>
            <a:pPr marL="109728" indent="457200" eaLnBrk="0">
              <a:buNone/>
            </a:pPr>
            <a:endParaRPr lang="en-US" altLang="zh-CN" sz="2600" dirty="0"/>
          </a:p>
          <a:p>
            <a:pPr marL="109728" indent="457200" eaLnBrk="0">
              <a:buNone/>
            </a:pPr>
            <a:endParaRPr lang="en-US" altLang="zh-CN" sz="2600" dirty="0" smtClean="0"/>
          </a:p>
          <a:p>
            <a:pPr marL="109728" indent="457200" eaLnBrk="0">
              <a:buNone/>
            </a:pPr>
            <a:endParaRPr lang="en-US" altLang="zh-CN" sz="2600" dirty="0"/>
          </a:p>
          <a:p>
            <a:pPr marL="109728" indent="457200" eaLnBrk="0">
              <a:buNone/>
            </a:pPr>
            <a:endParaRPr lang="en-US" altLang="zh-CN" sz="2600" dirty="0" smtClean="0"/>
          </a:p>
          <a:p>
            <a:pPr marL="109728" indent="457200" eaLnBrk="0">
              <a:buNone/>
            </a:pPr>
            <a:endParaRPr lang="en-US" altLang="zh-CN" sz="2600" dirty="0" smtClean="0"/>
          </a:p>
          <a:p>
            <a:pPr marL="109728" indent="457200" eaLnBrk="0">
              <a:buNone/>
            </a:pPr>
            <a:endParaRPr lang="en-US" altLang="zh-CN" sz="2600" dirty="0"/>
          </a:p>
          <a:p>
            <a:pPr marL="109728" indent="457200" eaLnBrk="0">
              <a:buNone/>
            </a:pPr>
            <a:r>
              <a:rPr lang="zh-CN" altLang="zh-CN" sz="2400" dirty="0"/>
              <a:t>第三种</a:t>
            </a:r>
            <a:r>
              <a:rPr lang="en-US" altLang="zh-CN" sz="2400" dirty="0"/>
              <a:t> , </a:t>
            </a:r>
            <a:r>
              <a:rPr lang="zh-CN" altLang="zh-CN" sz="2400" dirty="0"/>
              <a:t>通过实例化构造函数生成</a:t>
            </a:r>
            <a:r>
              <a:rPr lang="en-US" altLang="zh-CN" sz="2400" dirty="0"/>
              <a:t> </a:t>
            </a:r>
            <a:r>
              <a:rPr lang="zh-CN" altLang="en-US" sz="2400" dirty="0" smtClean="0"/>
              <a:t>：</a:t>
            </a:r>
            <a:r>
              <a:rPr lang="zh-CN" altLang="zh-CN" sz="2400" dirty="0" smtClean="0"/>
              <a:t>使用 </a:t>
            </a:r>
            <a:r>
              <a:rPr lang="en-US" altLang="zh-CN" sz="2400" dirty="0"/>
              <a:t>Function( ) </a:t>
            </a:r>
            <a:r>
              <a:rPr lang="zh-CN" altLang="zh-CN" sz="2400" dirty="0"/>
              <a:t>构造函数</a:t>
            </a:r>
            <a:r>
              <a:rPr lang="en-US" altLang="zh-CN" sz="2400" dirty="0"/>
              <a:t> , </a:t>
            </a:r>
            <a:r>
              <a:rPr lang="zh-CN" altLang="zh-CN" sz="2400" dirty="0"/>
              <a:t>并不推荐使用。</a:t>
            </a:r>
            <a:endParaRPr lang="zh-CN" altLang="en-US" sz="2400" dirty="0"/>
          </a:p>
        </p:txBody>
      </p:sp>
      <p:pic>
        <p:nvPicPr>
          <p:cNvPr id="3891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79712" y="2780928"/>
            <a:ext cx="4536504" cy="24639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891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15616" y="6237312"/>
            <a:ext cx="7402241" cy="4320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870867698"/>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936000"/>
          </a:xfrm>
        </p:spPr>
        <p:style>
          <a:lnRef idx="3">
            <a:schemeClr val="lt1"/>
          </a:lnRef>
          <a:fillRef idx="1">
            <a:schemeClr val="accent1"/>
          </a:fillRef>
          <a:effectRef idx="1">
            <a:schemeClr val="accent1"/>
          </a:effectRef>
          <a:fontRef idx="minor">
            <a:schemeClr val="lt1"/>
          </a:fontRef>
        </p:style>
        <p:txBody>
          <a:bodyPr>
            <a:normAutofit/>
          </a:bodyPr>
          <a:lstStyle/>
          <a:p>
            <a:r>
              <a:rPr lang="en-US" altLang="zh-CN" sz="3200" dirty="0" smtClean="0">
                <a:solidFill>
                  <a:schemeClr val="tx1"/>
                </a:solidFill>
                <a:latin typeface="微软雅黑" panose="020B0503020204020204" pitchFamily="34" charset="-122"/>
                <a:ea typeface="微软雅黑" panose="020B0503020204020204" pitchFamily="34" charset="-122"/>
                <a:cs typeface="+mn-ea"/>
              </a:rPr>
              <a:t>3.4.2 </a:t>
            </a:r>
            <a:r>
              <a:rPr lang="zh-CN" altLang="en-US" sz="3200" dirty="0">
                <a:solidFill>
                  <a:schemeClr val="tx1"/>
                </a:solidFill>
                <a:latin typeface="微软雅黑" panose="020B0503020204020204" pitchFamily="34" charset="-122"/>
                <a:ea typeface="微软雅黑" panose="020B0503020204020204" pitchFamily="34" charset="-122"/>
                <a:cs typeface="+mn-ea"/>
              </a:rPr>
              <a:t>函 </a:t>
            </a:r>
            <a:r>
              <a:rPr lang="zh-CN" altLang="en-US" sz="3200" dirty="0" smtClean="0">
                <a:solidFill>
                  <a:schemeClr val="tx1"/>
                </a:solidFill>
                <a:latin typeface="微软雅黑" panose="020B0503020204020204" pitchFamily="34" charset="-122"/>
                <a:ea typeface="微软雅黑" panose="020B0503020204020204" pitchFamily="34" charset="-122"/>
                <a:cs typeface="+mn-ea"/>
              </a:rPr>
              <a:t>数 的 声 明 与 使 用</a:t>
            </a:r>
            <a:endParaRPr lang="zh-CN" altLang="en-US" sz="3200" dirty="0">
              <a:solidFill>
                <a:schemeClr val="tx1"/>
              </a:solidFill>
              <a:latin typeface="微软雅黑" panose="020B0503020204020204" pitchFamily="34" charset="-122"/>
              <a:ea typeface="微软雅黑" panose="020B0503020204020204" pitchFamily="34" charset="-122"/>
              <a:cs typeface="+mn-ea"/>
            </a:endParaRPr>
          </a:p>
        </p:txBody>
      </p:sp>
      <p:sp>
        <p:nvSpPr>
          <p:cNvPr id="3" name="内容占位符 2"/>
          <p:cNvSpPr>
            <a:spLocks noGrp="1"/>
          </p:cNvSpPr>
          <p:nvPr>
            <p:ph idx="1"/>
          </p:nvPr>
        </p:nvSpPr>
        <p:spPr>
          <a:xfrm>
            <a:off x="107504" y="1268760"/>
            <a:ext cx="8712968" cy="1656184"/>
          </a:xfrm>
        </p:spPr>
        <p:txBody>
          <a:bodyPr>
            <a:normAutofit/>
          </a:bodyPr>
          <a:lstStyle/>
          <a:p>
            <a:pPr marL="109728" indent="0" eaLnBrk="0">
              <a:lnSpc>
                <a:spcPct val="150000"/>
              </a:lnSpc>
              <a:buNone/>
            </a:pPr>
            <a:r>
              <a:rPr lang="zh-CN" altLang="en-US" dirty="0" smtClean="0"/>
              <a:t>（</a:t>
            </a:r>
            <a:r>
              <a:rPr lang="en-US" altLang="zh-CN" dirty="0" smtClean="0"/>
              <a:t>2</a:t>
            </a:r>
            <a:r>
              <a:rPr lang="zh-CN" altLang="en-US" dirty="0" smtClean="0"/>
              <a:t>）函数的使用</a:t>
            </a:r>
            <a:endParaRPr lang="zh-CN" altLang="en-US" dirty="0"/>
          </a:p>
          <a:p>
            <a:pPr marL="109728" indent="457200" eaLnBrk="0">
              <a:buNone/>
            </a:pPr>
            <a:r>
              <a:rPr lang="zh-CN" altLang="en-US" sz="2600" dirty="0"/>
              <a:t>现有一个无参函数和一个含参的函数  </a:t>
            </a:r>
            <a:r>
              <a:rPr lang="en-US" altLang="zh-CN" sz="2600" dirty="0"/>
              <a:t>(</a:t>
            </a:r>
            <a:r>
              <a:rPr lang="zh-CN" altLang="en-US" sz="2600" dirty="0"/>
              <a:t>此处的参数是形参用来接受调用时传入的实参</a:t>
            </a:r>
            <a:r>
              <a:rPr lang="en-US" altLang="zh-CN" sz="2600" dirty="0"/>
              <a:t>)</a:t>
            </a:r>
            <a:endParaRPr lang="zh-CN" altLang="en-US" dirty="0"/>
          </a:p>
        </p:txBody>
      </p:sp>
      <p:pic>
        <p:nvPicPr>
          <p:cNvPr id="3993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47664" y="2868708"/>
            <a:ext cx="5616623" cy="39605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542376663"/>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936000"/>
          </a:xfrm>
        </p:spPr>
        <p:style>
          <a:lnRef idx="3">
            <a:schemeClr val="lt1"/>
          </a:lnRef>
          <a:fillRef idx="1">
            <a:schemeClr val="accent1"/>
          </a:fillRef>
          <a:effectRef idx="1">
            <a:schemeClr val="accent1"/>
          </a:effectRef>
          <a:fontRef idx="minor">
            <a:schemeClr val="lt1"/>
          </a:fontRef>
        </p:style>
        <p:txBody>
          <a:bodyPr>
            <a:normAutofit/>
          </a:bodyPr>
          <a:lstStyle/>
          <a:p>
            <a:r>
              <a:rPr lang="en-US" altLang="zh-CN" sz="3200" dirty="0" smtClean="0">
                <a:solidFill>
                  <a:schemeClr val="tx1"/>
                </a:solidFill>
                <a:latin typeface="微软雅黑" panose="020B0503020204020204" pitchFamily="34" charset="-122"/>
                <a:ea typeface="微软雅黑" panose="020B0503020204020204" pitchFamily="34" charset="-122"/>
                <a:cs typeface="+mn-ea"/>
              </a:rPr>
              <a:t>3.4.3 </a:t>
            </a:r>
            <a:r>
              <a:rPr lang="zh-CN" altLang="en-US" sz="3200" dirty="0" smtClean="0">
                <a:solidFill>
                  <a:schemeClr val="tx1"/>
                </a:solidFill>
                <a:latin typeface="微软雅黑" panose="020B0503020204020204" pitchFamily="34" charset="-122"/>
                <a:ea typeface="微软雅黑" panose="020B0503020204020204" pitchFamily="34" charset="-122"/>
                <a:cs typeface="+mn-ea"/>
              </a:rPr>
              <a:t>变 量 的 作 用 域</a:t>
            </a:r>
            <a:endParaRPr lang="zh-CN" altLang="en-US" sz="3200" dirty="0">
              <a:solidFill>
                <a:schemeClr val="tx1"/>
              </a:solidFill>
              <a:latin typeface="微软雅黑" panose="020B0503020204020204" pitchFamily="34" charset="-122"/>
              <a:ea typeface="微软雅黑" panose="020B0503020204020204" pitchFamily="34" charset="-122"/>
              <a:cs typeface="+mn-ea"/>
            </a:endParaRPr>
          </a:p>
        </p:txBody>
      </p:sp>
      <p:sp>
        <p:nvSpPr>
          <p:cNvPr id="3" name="内容占位符 2"/>
          <p:cNvSpPr>
            <a:spLocks noGrp="1"/>
          </p:cNvSpPr>
          <p:nvPr>
            <p:ph idx="1"/>
          </p:nvPr>
        </p:nvSpPr>
        <p:spPr>
          <a:xfrm>
            <a:off x="107504" y="1268760"/>
            <a:ext cx="8712968" cy="4896544"/>
          </a:xfrm>
        </p:spPr>
        <p:txBody>
          <a:bodyPr>
            <a:normAutofit/>
          </a:bodyPr>
          <a:lstStyle/>
          <a:p>
            <a:pPr marL="109728" indent="0" eaLnBrk="0">
              <a:lnSpc>
                <a:spcPct val="150000"/>
              </a:lnSpc>
              <a:buNone/>
            </a:pPr>
            <a:r>
              <a:rPr lang="zh-CN" altLang="en-US" dirty="0" smtClean="0"/>
              <a:t>（</a:t>
            </a:r>
            <a:r>
              <a:rPr lang="en-US" altLang="zh-CN" dirty="0"/>
              <a:t>1</a:t>
            </a:r>
            <a:r>
              <a:rPr lang="zh-CN" altLang="en-US" dirty="0"/>
              <a:t>）全局</a:t>
            </a:r>
            <a:r>
              <a:rPr lang="zh-CN" altLang="en-US" dirty="0" smtClean="0"/>
              <a:t>作用域</a:t>
            </a:r>
          </a:p>
          <a:p>
            <a:pPr eaLnBrk="0">
              <a:lnSpc>
                <a:spcPct val="150000"/>
              </a:lnSpc>
            </a:pPr>
            <a:r>
              <a:rPr lang="zh-CN" altLang="zh-CN" sz="2400" dirty="0" smtClean="0"/>
              <a:t>全局</a:t>
            </a:r>
            <a:r>
              <a:rPr lang="zh-CN" altLang="zh-CN" sz="2400" dirty="0"/>
              <a:t>作用域在页面打开时被创建</a:t>
            </a:r>
            <a:r>
              <a:rPr lang="en-US" altLang="zh-CN" sz="2400" dirty="0"/>
              <a:t> , </a:t>
            </a:r>
            <a:r>
              <a:rPr lang="zh-CN" altLang="zh-CN" sz="2400" dirty="0"/>
              <a:t>页面关闭时被销毁。</a:t>
            </a:r>
          </a:p>
          <a:p>
            <a:pPr eaLnBrk="0">
              <a:lnSpc>
                <a:spcPct val="150000"/>
              </a:lnSpc>
            </a:pPr>
            <a:r>
              <a:rPr lang="zh-CN" altLang="zh-CN" sz="2400" dirty="0" smtClean="0"/>
              <a:t>编写</a:t>
            </a:r>
            <a:r>
              <a:rPr lang="zh-CN" altLang="zh-CN" sz="2400" dirty="0"/>
              <a:t>在 </a:t>
            </a:r>
            <a:r>
              <a:rPr lang="en-US" altLang="zh-CN" sz="2400" dirty="0"/>
              <a:t>script </a:t>
            </a:r>
            <a:r>
              <a:rPr lang="zh-CN" altLang="zh-CN" sz="2400" dirty="0"/>
              <a:t>标签中的变量和函数</a:t>
            </a:r>
            <a:r>
              <a:rPr lang="en-US" altLang="zh-CN" sz="2400" dirty="0"/>
              <a:t> , </a:t>
            </a:r>
            <a:r>
              <a:rPr lang="zh-CN" altLang="zh-CN" sz="2400" dirty="0"/>
              <a:t>作用域为全局</a:t>
            </a:r>
            <a:r>
              <a:rPr lang="en-US" altLang="zh-CN" sz="2400" dirty="0"/>
              <a:t> , </a:t>
            </a:r>
            <a:r>
              <a:rPr lang="zh-CN" altLang="zh-CN" sz="2400" dirty="0"/>
              <a:t>在页面的任意位置都可以</a:t>
            </a:r>
            <a:r>
              <a:rPr lang="zh-CN" altLang="zh-CN" sz="2400" dirty="0" smtClean="0"/>
              <a:t>访问</a:t>
            </a:r>
            <a:r>
              <a:rPr lang="zh-CN" altLang="zh-CN" sz="2400" dirty="0"/>
              <a:t>到。</a:t>
            </a:r>
          </a:p>
          <a:p>
            <a:pPr eaLnBrk="0">
              <a:lnSpc>
                <a:spcPct val="150000"/>
              </a:lnSpc>
            </a:pPr>
            <a:r>
              <a:rPr lang="zh-CN" altLang="zh-CN" sz="2400" dirty="0" smtClean="0"/>
              <a:t>在</a:t>
            </a:r>
            <a:r>
              <a:rPr lang="zh-CN" altLang="zh-CN" sz="2400" dirty="0"/>
              <a:t>全局作用域中有全局对象 </a:t>
            </a:r>
            <a:r>
              <a:rPr lang="en-US" altLang="zh-CN" sz="2400" dirty="0"/>
              <a:t>window , </a:t>
            </a:r>
            <a:r>
              <a:rPr lang="zh-CN" altLang="zh-CN" sz="2400" dirty="0"/>
              <a:t>代表一个浏览器窗 口</a:t>
            </a:r>
            <a:r>
              <a:rPr lang="en-US" altLang="zh-CN" sz="2400" dirty="0"/>
              <a:t> ,  </a:t>
            </a:r>
            <a:r>
              <a:rPr lang="zh-CN" altLang="zh-CN" sz="2400" dirty="0"/>
              <a:t>由浏览器创建</a:t>
            </a:r>
            <a:r>
              <a:rPr lang="en-US" altLang="zh-CN" sz="2400" dirty="0"/>
              <a:t> ,  </a:t>
            </a:r>
            <a:r>
              <a:rPr lang="zh-CN" altLang="zh-CN" sz="2400" dirty="0"/>
              <a:t>可 以直接调用。</a:t>
            </a:r>
          </a:p>
          <a:p>
            <a:pPr>
              <a:lnSpc>
                <a:spcPct val="150000"/>
              </a:lnSpc>
            </a:pPr>
            <a:r>
              <a:rPr lang="zh-CN" altLang="zh-CN" sz="2400" dirty="0" smtClean="0"/>
              <a:t>全局</a:t>
            </a:r>
            <a:r>
              <a:rPr lang="zh-CN" altLang="zh-CN" sz="2400" dirty="0"/>
              <a:t>作用域中声明的变量和函数会作为 </a:t>
            </a:r>
            <a:r>
              <a:rPr lang="en-US" altLang="zh-CN" sz="2400" dirty="0"/>
              <a:t>window </a:t>
            </a:r>
            <a:r>
              <a:rPr lang="zh-CN" altLang="zh-CN" sz="2400" dirty="0"/>
              <a:t>对象的属性和方法保存。</a:t>
            </a:r>
            <a:endParaRPr lang="zh-CN" altLang="en-US" dirty="0"/>
          </a:p>
        </p:txBody>
      </p:sp>
    </p:spTree>
    <p:extLst>
      <p:ext uri="{BB962C8B-B14F-4D97-AF65-F5344CB8AC3E}">
        <p14:creationId xmlns:p14="http://schemas.microsoft.com/office/powerpoint/2010/main" val="407345289"/>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936000"/>
          </a:xfrm>
        </p:spPr>
        <p:style>
          <a:lnRef idx="3">
            <a:schemeClr val="lt1"/>
          </a:lnRef>
          <a:fillRef idx="1">
            <a:schemeClr val="accent1"/>
          </a:fillRef>
          <a:effectRef idx="1">
            <a:schemeClr val="accent1"/>
          </a:effectRef>
          <a:fontRef idx="minor">
            <a:schemeClr val="lt1"/>
          </a:fontRef>
        </p:style>
        <p:txBody>
          <a:bodyPr>
            <a:normAutofit/>
          </a:bodyPr>
          <a:lstStyle/>
          <a:p>
            <a:r>
              <a:rPr lang="en-US" altLang="zh-CN" sz="3200" dirty="0" smtClean="0">
                <a:solidFill>
                  <a:schemeClr val="tx1"/>
                </a:solidFill>
                <a:latin typeface="微软雅黑" panose="020B0503020204020204" pitchFamily="34" charset="-122"/>
                <a:ea typeface="微软雅黑" panose="020B0503020204020204" pitchFamily="34" charset="-122"/>
                <a:cs typeface="+mn-ea"/>
              </a:rPr>
              <a:t>3.4.3 </a:t>
            </a:r>
            <a:r>
              <a:rPr lang="zh-CN" altLang="en-US" sz="3200" dirty="0" smtClean="0">
                <a:solidFill>
                  <a:schemeClr val="tx1"/>
                </a:solidFill>
                <a:latin typeface="微软雅黑" panose="020B0503020204020204" pitchFamily="34" charset="-122"/>
                <a:ea typeface="微软雅黑" panose="020B0503020204020204" pitchFamily="34" charset="-122"/>
                <a:cs typeface="+mn-ea"/>
              </a:rPr>
              <a:t>变 量 的 作 用 域</a:t>
            </a:r>
            <a:endParaRPr lang="zh-CN" altLang="en-US" sz="3200" dirty="0">
              <a:solidFill>
                <a:schemeClr val="tx1"/>
              </a:solidFill>
              <a:latin typeface="微软雅黑" panose="020B0503020204020204" pitchFamily="34" charset="-122"/>
              <a:ea typeface="微软雅黑" panose="020B0503020204020204" pitchFamily="34" charset="-122"/>
              <a:cs typeface="+mn-ea"/>
            </a:endParaRPr>
          </a:p>
        </p:txBody>
      </p:sp>
      <p:sp>
        <p:nvSpPr>
          <p:cNvPr id="3" name="内容占位符 2"/>
          <p:cNvSpPr>
            <a:spLocks noGrp="1"/>
          </p:cNvSpPr>
          <p:nvPr>
            <p:ph idx="1"/>
          </p:nvPr>
        </p:nvSpPr>
        <p:spPr>
          <a:xfrm>
            <a:off x="107504" y="1268760"/>
            <a:ext cx="8712968" cy="5472608"/>
          </a:xfrm>
        </p:spPr>
        <p:txBody>
          <a:bodyPr>
            <a:normAutofit/>
          </a:bodyPr>
          <a:lstStyle/>
          <a:p>
            <a:pPr marL="109728" indent="0" eaLnBrk="0">
              <a:lnSpc>
                <a:spcPct val="150000"/>
              </a:lnSpc>
              <a:buNone/>
            </a:pPr>
            <a:r>
              <a:rPr lang="zh-CN" altLang="en-US" dirty="0" smtClean="0"/>
              <a:t>（</a:t>
            </a:r>
            <a:r>
              <a:rPr lang="en-US" altLang="zh-CN" dirty="0" smtClean="0"/>
              <a:t>2</a:t>
            </a:r>
            <a:r>
              <a:rPr lang="zh-CN" altLang="en-US" dirty="0"/>
              <a:t>）函数作用域</a:t>
            </a:r>
            <a:endParaRPr lang="zh-CN" altLang="en-US" dirty="0" smtClean="0"/>
          </a:p>
          <a:p>
            <a:pPr eaLnBrk="0">
              <a:lnSpc>
                <a:spcPct val="150000"/>
              </a:lnSpc>
            </a:pPr>
            <a:r>
              <a:rPr lang="zh-CN" altLang="en-US" sz="2000" dirty="0"/>
              <a:t>调用函数时 </a:t>
            </a:r>
            <a:r>
              <a:rPr lang="en-US" altLang="zh-CN" sz="2000" dirty="0"/>
              <a:t>,  </a:t>
            </a:r>
            <a:r>
              <a:rPr lang="zh-CN" altLang="en-US" sz="2000" dirty="0"/>
              <a:t>函数作用域被创建 </a:t>
            </a:r>
            <a:r>
              <a:rPr lang="en-US" altLang="zh-CN" sz="2000" dirty="0"/>
              <a:t>,  </a:t>
            </a:r>
            <a:r>
              <a:rPr lang="zh-CN" altLang="en-US" sz="2000" dirty="0"/>
              <a:t>函数执行完毕 </a:t>
            </a:r>
            <a:r>
              <a:rPr lang="en-US" altLang="zh-CN" sz="2000" dirty="0"/>
              <a:t>,  </a:t>
            </a:r>
            <a:r>
              <a:rPr lang="zh-CN" altLang="en-US" sz="2000" dirty="0"/>
              <a:t>函数作用域被销毁。</a:t>
            </a:r>
          </a:p>
          <a:p>
            <a:pPr eaLnBrk="0">
              <a:lnSpc>
                <a:spcPct val="150000"/>
              </a:lnSpc>
            </a:pPr>
            <a:r>
              <a:rPr lang="zh-CN" altLang="en-US" sz="2000" dirty="0" smtClean="0"/>
              <a:t>每</a:t>
            </a:r>
            <a:r>
              <a:rPr lang="zh-CN" altLang="en-US" sz="2000" dirty="0"/>
              <a:t>调用一次函数就会创建一个新的函数作用域 </a:t>
            </a:r>
            <a:r>
              <a:rPr lang="en-US" altLang="zh-CN" sz="2000" dirty="0"/>
              <a:t>, </a:t>
            </a:r>
            <a:r>
              <a:rPr lang="zh-CN" altLang="en-US" sz="2000" dirty="0"/>
              <a:t>他们之间是相互独立的。</a:t>
            </a:r>
          </a:p>
          <a:p>
            <a:pPr eaLnBrk="0">
              <a:lnSpc>
                <a:spcPct val="150000"/>
              </a:lnSpc>
            </a:pPr>
            <a:r>
              <a:rPr lang="zh-CN" altLang="en-US" sz="2000" dirty="0" smtClean="0"/>
              <a:t>在</a:t>
            </a:r>
            <a:r>
              <a:rPr lang="zh-CN" altLang="en-US" sz="2000" dirty="0"/>
              <a:t>函数作用域中可以访问到全局作用域的变量 </a:t>
            </a:r>
            <a:r>
              <a:rPr lang="en-US" altLang="zh-CN" sz="2000" dirty="0"/>
              <a:t>, </a:t>
            </a:r>
            <a:r>
              <a:rPr lang="zh-CN" altLang="en-US" sz="2000" dirty="0"/>
              <a:t>在函数外无法访问到函数</a:t>
            </a:r>
            <a:r>
              <a:rPr lang="zh-CN" altLang="en-US" sz="2000" dirty="0" smtClean="0"/>
              <a:t>作用域内</a:t>
            </a:r>
            <a:r>
              <a:rPr lang="zh-CN" altLang="en-US" sz="2000" dirty="0"/>
              <a:t>的变量</a:t>
            </a:r>
            <a:r>
              <a:rPr lang="zh-CN" altLang="en-US" sz="2000" dirty="0" smtClean="0"/>
              <a:t>。</a:t>
            </a:r>
            <a:endParaRPr lang="zh-CN" altLang="en-US" sz="2000" dirty="0"/>
          </a:p>
          <a:p>
            <a:pPr eaLnBrk="0">
              <a:lnSpc>
                <a:spcPct val="150000"/>
              </a:lnSpc>
            </a:pPr>
            <a:endParaRPr lang="zh-CN" altLang="en-US" sz="2400" dirty="0"/>
          </a:p>
        </p:txBody>
      </p:sp>
      <p:pic>
        <p:nvPicPr>
          <p:cNvPr id="4096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35696" y="4136231"/>
            <a:ext cx="5119092" cy="21401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01147327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normAutofit/>
          </a:bodyPr>
          <a:lstStyle/>
          <a:p>
            <a:r>
              <a:rPr lang="en-US" altLang="zh-CN" sz="3200" dirty="0" smtClean="0">
                <a:solidFill>
                  <a:schemeClr val="tx1"/>
                </a:solidFill>
                <a:latin typeface="微软雅黑" panose="020B0503020204020204" pitchFamily="34" charset="-122"/>
                <a:ea typeface="微软雅黑" panose="020B0503020204020204" pitchFamily="34" charset="-122"/>
                <a:cs typeface="+mn-ea"/>
              </a:rPr>
              <a:t>3.1.3 </a:t>
            </a:r>
            <a:r>
              <a:rPr lang="en-US" altLang="zh-CN" sz="3200" dirty="0">
                <a:solidFill>
                  <a:schemeClr val="tx1"/>
                </a:solidFill>
                <a:latin typeface="微软雅黑" panose="020B0503020204020204" pitchFamily="34" charset="-122"/>
                <a:ea typeface="微软雅黑" panose="020B0503020204020204" pitchFamily="34" charset="-122"/>
                <a:cs typeface="+mn-ea"/>
              </a:rPr>
              <a:t>JavaScript </a:t>
            </a:r>
            <a:r>
              <a:rPr lang="zh-CN" altLang="en-US" sz="3200" dirty="0" smtClean="0">
                <a:solidFill>
                  <a:schemeClr val="tx1"/>
                </a:solidFill>
                <a:latin typeface="微软雅黑" panose="020B0503020204020204" pitchFamily="34" charset="-122"/>
                <a:ea typeface="微软雅黑" panose="020B0503020204020204" pitchFamily="34" charset="-122"/>
                <a:cs typeface="+mn-ea"/>
              </a:rPr>
              <a:t>的</a:t>
            </a:r>
            <a:r>
              <a:rPr lang="zh-CN" altLang="en-US" sz="3200" dirty="0">
                <a:solidFill>
                  <a:schemeClr val="tx1"/>
                </a:solidFill>
                <a:latin typeface="微软雅黑" panose="020B0503020204020204" pitchFamily="34" charset="-122"/>
                <a:ea typeface="微软雅黑" panose="020B0503020204020204" pitchFamily="34" charset="-122"/>
                <a:cs typeface="+mn-ea"/>
              </a:rPr>
              <a:t>特性</a:t>
            </a:r>
            <a:endParaRPr lang="zh-CN" altLang="en-US" sz="3200" dirty="0">
              <a:solidFill>
                <a:schemeClr val="tx1"/>
              </a:solidFill>
              <a:latin typeface="微软雅黑" panose="020B0503020204020204" pitchFamily="34" charset="-122"/>
              <a:ea typeface="微软雅黑" panose="020B0503020204020204" pitchFamily="34" charset="-122"/>
              <a:cs typeface="+mn-ea"/>
            </a:endParaRP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内容占位符 4"/>
          <p:cNvSpPr>
            <a:spLocks noGrp="1"/>
          </p:cNvSpPr>
          <p:nvPr>
            <p:ph idx="1"/>
          </p:nvPr>
        </p:nvSpPr>
        <p:spPr>
          <a:xfrm>
            <a:off x="179512" y="1412776"/>
            <a:ext cx="8784976" cy="5184576"/>
          </a:xfrm>
        </p:spPr>
        <p:txBody>
          <a:bodyPr>
            <a:noAutofit/>
          </a:bodyPr>
          <a:lstStyle/>
          <a:p>
            <a:pPr marL="109728" indent="457200" eaLnBrk="0">
              <a:lnSpc>
                <a:spcPct val="120000"/>
              </a:lnSpc>
              <a:buNone/>
            </a:pPr>
            <a:r>
              <a:rPr lang="en-US" altLang="zh-CN" sz="2200" dirty="0"/>
              <a:t>JavaScript </a:t>
            </a:r>
            <a:r>
              <a:rPr lang="zh-CN" altLang="en-US" sz="2200" dirty="0"/>
              <a:t>是一种运行在浏览器端的主要用于增强网页的动态效果 </a:t>
            </a:r>
            <a:r>
              <a:rPr lang="en-US" altLang="zh-CN" sz="2200" dirty="0"/>
              <a:t>,  </a:t>
            </a:r>
            <a:r>
              <a:rPr lang="zh-CN" altLang="en-US" sz="2200" dirty="0"/>
              <a:t>提高用户体验的 编程语言 </a:t>
            </a:r>
            <a:r>
              <a:rPr lang="en-US" altLang="zh-CN" sz="2200" dirty="0"/>
              <a:t>, </a:t>
            </a:r>
            <a:r>
              <a:rPr lang="zh-CN" altLang="en-US" sz="2200" dirty="0"/>
              <a:t>相比于前途编程语言 </a:t>
            </a:r>
            <a:r>
              <a:rPr lang="en-US" altLang="zh-CN" sz="2200" dirty="0"/>
              <a:t>, JS </a:t>
            </a:r>
            <a:r>
              <a:rPr lang="zh-CN" altLang="en-US" sz="2200" dirty="0"/>
              <a:t>具有许多特性 </a:t>
            </a:r>
            <a:r>
              <a:rPr lang="en-US" altLang="zh-CN" sz="2200" dirty="0"/>
              <a:t>,  </a:t>
            </a:r>
            <a:r>
              <a:rPr lang="zh-CN" altLang="en-US" sz="2200" dirty="0"/>
              <a:t>主要包括以下几方面。</a:t>
            </a:r>
          </a:p>
          <a:p>
            <a:pPr marL="109728" indent="457200" eaLnBrk="0">
              <a:lnSpc>
                <a:spcPct val="120000"/>
              </a:lnSpc>
              <a:buNone/>
            </a:pPr>
            <a:r>
              <a:rPr lang="en-US" altLang="zh-CN" sz="2200" dirty="0"/>
              <a:t>( 1)  </a:t>
            </a:r>
            <a:r>
              <a:rPr lang="zh-CN" altLang="en-US" sz="2200" dirty="0"/>
              <a:t>解释性   </a:t>
            </a:r>
            <a:r>
              <a:rPr lang="en-US" altLang="zh-CN" sz="2200" dirty="0"/>
              <a:t>JS </a:t>
            </a:r>
            <a:r>
              <a:rPr lang="zh-CN" altLang="en-US" sz="2200" dirty="0"/>
              <a:t>的源代码不需要编译 </a:t>
            </a:r>
            <a:r>
              <a:rPr lang="en-US" altLang="zh-CN" sz="2200" dirty="0"/>
              <a:t>, </a:t>
            </a:r>
            <a:r>
              <a:rPr lang="zh-CN" altLang="en-US" sz="2200" dirty="0"/>
              <a:t>可以直接在浏览器中运行时进行解释。</a:t>
            </a:r>
          </a:p>
          <a:p>
            <a:pPr marL="109728" indent="457200" eaLnBrk="0">
              <a:lnSpc>
                <a:spcPct val="120000"/>
              </a:lnSpc>
              <a:buNone/>
            </a:pPr>
            <a:r>
              <a:rPr lang="en-US" altLang="zh-CN" sz="2200" dirty="0"/>
              <a:t>(2)  </a:t>
            </a:r>
            <a:r>
              <a:rPr lang="zh-CN" altLang="en-US" sz="2200" dirty="0"/>
              <a:t>单线程   </a:t>
            </a:r>
            <a:r>
              <a:rPr lang="en-US" altLang="zh-CN" sz="2200" dirty="0"/>
              <a:t>JS </a:t>
            </a:r>
            <a:r>
              <a:rPr lang="zh-CN" altLang="en-US" sz="2200" dirty="0"/>
              <a:t>的执行顺序是单线程的 </a:t>
            </a:r>
            <a:r>
              <a:rPr lang="en-US" altLang="zh-CN" sz="2200" dirty="0"/>
              <a:t>,  </a:t>
            </a:r>
            <a:r>
              <a:rPr lang="zh-CN" altLang="en-US" sz="2200" dirty="0"/>
              <a:t>即代码的执行是从上往下依次执行。</a:t>
            </a:r>
          </a:p>
          <a:p>
            <a:pPr marL="109728" indent="457200" eaLnBrk="0">
              <a:lnSpc>
                <a:spcPct val="120000"/>
              </a:lnSpc>
              <a:buNone/>
            </a:pPr>
            <a:r>
              <a:rPr lang="en-US" altLang="zh-CN" sz="2200" dirty="0"/>
              <a:t>(3)  </a:t>
            </a:r>
            <a:r>
              <a:rPr lang="zh-CN" altLang="en-US" sz="2200" dirty="0"/>
              <a:t>基于对象   </a:t>
            </a:r>
            <a:r>
              <a:rPr lang="en-US" altLang="zh-CN" sz="2200" dirty="0"/>
              <a:t>JS </a:t>
            </a:r>
            <a:r>
              <a:rPr lang="zh-CN" altLang="en-US" sz="2200" dirty="0"/>
              <a:t>是一种基于对象的语言 </a:t>
            </a:r>
            <a:r>
              <a:rPr lang="en-US" altLang="zh-CN" sz="2200" dirty="0"/>
              <a:t>, </a:t>
            </a:r>
            <a:r>
              <a:rPr lang="zh-CN" altLang="en-US" sz="2200" dirty="0"/>
              <a:t>也是一种面向对象的语言 </a:t>
            </a:r>
            <a:r>
              <a:rPr lang="en-US" altLang="zh-CN" sz="2200" dirty="0"/>
              <a:t>,  </a:t>
            </a:r>
            <a:r>
              <a:rPr lang="zh-CN" altLang="en-US" sz="2200" dirty="0"/>
              <a:t>它能够运用 自己已经创建的对象 </a:t>
            </a:r>
            <a:r>
              <a:rPr lang="en-US" altLang="zh-CN" sz="2200" dirty="0"/>
              <a:t>,  </a:t>
            </a:r>
            <a:r>
              <a:rPr lang="zh-CN" altLang="en-US" sz="2200" dirty="0"/>
              <a:t>因此许多功能可以来自于脚本环境中对象的方法与脚本的相互 作用。</a:t>
            </a:r>
          </a:p>
          <a:p>
            <a:pPr marL="109728" indent="457200" eaLnBrk="0">
              <a:lnSpc>
                <a:spcPct val="120000"/>
              </a:lnSpc>
              <a:buNone/>
            </a:pPr>
            <a:r>
              <a:rPr lang="en-US" altLang="zh-CN" sz="2200" dirty="0"/>
              <a:t>(4)  </a:t>
            </a:r>
            <a:r>
              <a:rPr lang="zh-CN" altLang="en-US" sz="2200" dirty="0"/>
              <a:t>事件驱动   </a:t>
            </a:r>
            <a:r>
              <a:rPr lang="en-US" altLang="zh-CN" sz="2200" dirty="0"/>
              <a:t>JS </a:t>
            </a:r>
            <a:r>
              <a:rPr lang="zh-CN" altLang="en-US" sz="2200" dirty="0"/>
              <a:t>的主要作用是和用户进行交互 </a:t>
            </a:r>
            <a:r>
              <a:rPr lang="en-US" altLang="zh-CN" sz="2200" dirty="0"/>
              <a:t>,  </a:t>
            </a:r>
            <a:r>
              <a:rPr lang="zh-CN" altLang="en-US" sz="2200" dirty="0"/>
              <a:t>因此只有当某件事情发生时特定 的 </a:t>
            </a:r>
            <a:r>
              <a:rPr lang="en-US" altLang="zh-CN" sz="2200" dirty="0"/>
              <a:t>JS </a:t>
            </a:r>
            <a:r>
              <a:rPr lang="zh-CN" altLang="en-US" sz="2200" dirty="0"/>
              <a:t>才会执行。</a:t>
            </a:r>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Tree>
    <p:extLst>
      <p:ext uri="{BB962C8B-B14F-4D97-AF65-F5344CB8AC3E}">
        <p14:creationId xmlns:p14="http://schemas.microsoft.com/office/powerpoint/2010/main" val="2578905766"/>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936000"/>
          </a:xfrm>
        </p:spPr>
        <p:style>
          <a:lnRef idx="3">
            <a:schemeClr val="lt1"/>
          </a:lnRef>
          <a:fillRef idx="1">
            <a:schemeClr val="accent1"/>
          </a:fillRef>
          <a:effectRef idx="1">
            <a:schemeClr val="accent1"/>
          </a:effectRef>
          <a:fontRef idx="minor">
            <a:schemeClr val="lt1"/>
          </a:fontRef>
        </p:style>
        <p:txBody>
          <a:bodyPr>
            <a:normAutofit/>
          </a:bodyPr>
          <a:lstStyle/>
          <a:p>
            <a:r>
              <a:rPr lang="en-US" altLang="zh-CN" sz="3200" dirty="0" smtClean="0">
                <a:solidFill>
                  <a:schemeClr val="tx1"/>
                </a:solidFill>
                <a:latin typeface="微软雅黑" panose="020B0503020204020204" pitchFamily="34" charset="-122"/>
                <a:ea typeface="微软雅黑" panose="020B0503020204020204" pitchFamily="34" charset="-122"/>
                <a:cs typeface="+mn-ea"/>
              </a:rPr>
              <a:t>3.4.3 </a:t>
            </a:r>
            <a:r>
              <a:rPr lang="zh-CN" altLang="en-US" sz="3200" dirty="0" smtClean="0">
                <a:solidFill>
                  <a:schemeClr val="tx1"/>
                </a:solidFill>
                <a:latin typeface="微软雅黑" panose="020B0503020204020204" pitchFamily="34" charset="-122"/>
                <a:ea typeface="微软雅黑" panose="020B0503020204020204" pitchFamily="34" charset="-122"/>
                <a:cs typeface="+mn-ea"/>
              </a:rPr>
              <a:t>变 量 的 作 用 域</a:t>
            </a:r>
            <a:endParaRPr lang="zh-CN" altLang="en-US" sz="3200" dirty="0">
              <a:solidFill>
                <a:schemeClr val="tx1"/>
              </a:solidFill>
              <a:latin typeface="微软雅黑" panose="020B0503020204020204" pitchFamily="34" charset="-122"/>
              <a:ea typeface="微软雅黑" panose="020B0503020204020204" pitchFamily="34" charset="-122"/>
              <a:cs typeface="+mn-ea"/>
            </a:endParaRPr>
          </a:p>
        </p:txBody>
      </p:sp>
      <p:sp>
        <p:nvSpPr>
          <p:cNvPr id="3" name="内容占位符 2"/>
          <p:cNvSpPr>
            <a:spLocks noGrp="1"/>
          </p:cNvSpPr>
          <p:nvPr>
            <p:ph idx="1"/>
          </p:nvPr>
        </p:nvSpPr>
        <p:spPr>
          <a:xfrm>
            <a:off x="107504" y="1268760"/>
            <a:ext cx="8712968" cy="5472608"/>
          </a:xfrm>
        </p:spPr>
        <p:txBody>
          <a:bodyPr>
            <a:normAutofit/>
          </a:bodyPr>
          <a:lstStyle/>
          <a:p>
            <a:pPr marL="109728" indent="0" eaLnBrk="0">
              <a:lnSpc>
                <a:spcPct val="150000"/>
              </a:lnSpc>
              <a:buNone/>
            </a:pPr>
            <a:r>
              <a:rPr lang="zh-CN" altLang="en-US" dirty="0" smtClean="0"/>
              <a:t>（</a:t>
            </a:r>
            <a:r>
              <a:rPr lang="en-US" altLang="zh-CN" dirty="0" smtClean="0"/>
              <a:t>2</a:t>
            </a:r>
            <a:r>
              <a:rPr lang="zh-CN" altLang="en-US" dirty="0"/>
              <a:t>）函数作用域</a:t>
            </a:r>
            <a:endParaRPr lang="zh-CN" altLang="en-US" dirty="0" smtClean="0"/>
          </a:p>
          <a:p>
            <a:pPr eaLnBrk="0">
              <a:lnSpc>
                <a:spcPct val="150000"/>
              </a:lnSpc>
            </a:pPr>
            <a:r>
              <a:rPr lang="zh-CN" altLang="en-US" sz="2000" dirty="0" smtClean="0"/>
              <a:t>在</a:t>
            </a:r>
            <a:r>
              <a:rPr lang="zh-CN" altLang="en-US" sz="2000" dirty="0"/>
              <a:t>函数作用域中访问变量 、函数时 </a:t>
            </a:r>
            <a:r>
              <a:rPr lang="en-US" altLang="zh-CN" sz="2000" dirty="0"/>
              <a:t>, </a:t>
            </a:r>
            <a:r>
              <a:rPr lang="zh-CN" altLang="en-US" sz="2000" dirty="0"/>
              <a:t>会先在自身作用域中寻找 </a:t>
            </a:r>
            <a:r>
              <a:rPr lang="en-US" altLang="zh-CN" sz="2000" dirty="0"/>
              <a:t>, </a:t>
            </a:r>
            <a:r>
              <a:rPr lang="zh-CN" altLang="en-US" sz="2000" dirty="0"/>
              <a:t>若没有找到 </a:t>
            </a:r>
            <a:r>
              <a:rPr lang="en-US" altLang="zh-CN" sz="2000" dirty="0"/>
              <a:t>, </a:t>
            </a:r>
            <a:r>
              <a:rPr lang="zh-CN" altLang="en-US" sz="2000" dirty="0"/>
              <a:t>则 会到函数的上一级作用域中寻找 </a:t>
            </a:r>
            <a:r>
              <a:rPr lang="en-US" altLang="zh-CN" sz="2000" dirty="0"/>
              <a:t>, </a:t>
            </a:r>
            <a:r>
              <a:rPr lang="zh-CN" altLang="en-US" sz="2000" dirty="0"/>
              <a:t>一直到全局作用域。</a:t>
            </a:r>
          </a:p>
          <a:p>
            <a:pPr eaLnBrk="0">
              <a:lnSpc>
                <a:spcPct val="150000"/>
              </a:lnSpc>
            </a:pPr>
            <a:r>
              <a:rPr lang="zh-CN" altLang="en-US" sz="2000" dirty="0" smtClean="0"/>
              <a:t>在</a:t>
            </a:r>
            <a:r>
              <a:rPr lang="zh-CN" altLang="en-US" sz="2000" dirty="0"/>
              <a:t>函数作用域中也有声明提前的特性 </a:t>
            </a:r>
            <a:r>
              <a:rPr lang="en-US" altLang="zh-CN" sz="2000" dirty="0"/>
              <a:t>, </a:t>
            </a:r>
            <a:r>
              <a:rPr lang="zh-CN" altLang="en-US" sz="2000" dirty="0"/>
              <a:t>对于变量和函数都起作用 </a:t>
            </a:r>
            <a:r>
              <a:rPr lang="en-US" altLang="zh-CN" sz="2000" dirty="0"/>
              <a:t>, </a:t>
            </a:r>
            <a:r>
              <a:rPr lang="zh-CN" altLang="en-US" sz="2000" dirty="0"/>
              <a:t>此时函数作用域相当于一个小的全局作用域。</a:t>
            </a:r>
          </a:p>
          <a:p>
            <a:pPr eaLnBrk="0">
              <a:lnSpc>
                <a:spcPct val="150000"/>
              </a:lnSpc>
            </a:pPr>
            <a:r>
              <a:rPr lang="zh-CN" altLang="en-US" sz="2000" dirty="0" smtClean="0"/>
              <a:t>在</a:t>
            </a:r>
            <a:r>
              <a:rPr lang="zh-CN" altLang="en-US" sz="2000" dirty="0"/>
              <a:t>函数作用域中</a:t>
            </a:r>
            <a:r>
              <a:rPr lang="en-US" altLang="zh-CN" sz="2000" dirty="0"/>
              <a:t>, </a:t>
            </a:r>
            <a:r>
              <a:rPr lang="zh-CN" altLang="en-US" sz="2000" dirty="0"/>
              <a:t>不使用变量关键字声明的变量</a:t>
            </a:r>
            <a:r>
              <a:rPr lang="en-US" altLang="zh-CN" sz="2000" dirty="0"/>
              <a:t>, </a:t>
            </a:r>
            <a:r>
              <a:rPr lang="zh-CN" altLang="en-US" sz="2000" dirty="0"/>
              <a:t>在赋值时会往上一级作用域寻 找已经声明的同名变量</a:t>
            </a:r>
            <a:r>
              <a:rPr lang="en-US" altLang="zh-CN" sz="2000" dirty="0"/>
              <a:t>, </a:t>
            </a:r>
            <a:r>
              <a:rPr lang="zh-CN" altLang="en-US" sz="2000" dirty="0"/>
              <a:t>直到全局作用域时还没找到</a:t>
            </a:r>
            <a:r>
              <a:rPr lang="en-US" altLang="zh-CN" sz="2000" dirty="0"/>
              <a:t>, </a:t>
            </a:r>
            <a:r>
              <a:rPr lang="zh-CN" altLang="en-US" sz="2000" dirty="0"/>
              <a:t>则会成为 </a:t>
            </a:r>
            <a:r>
              <a:rPr lang="en-US" altLang="zh-CN" sz="2000" dirty="0"/>
              <a:t>window </a:t>
            </a:r>
            <a:r>
              <a:rPr lang="zh-CN" altLang="en-US" sz="2000" dirty="0"/>
              <a:t>的属性。</a:t>
            </a:r>
          </a:p>
          <a:p>
            <a:pPr eaLnBrk="0">
              <a:lnSpc>
                <a:spcPct val="150000"/>
              </a:lnSpc>
            </a:pPr>
            <a:endParaRPr lang="zh-CN" altLang="en-US" sz="2400" dirty="0"/>
          </a:p>
          <a:p>
            <a:pPr eaLnBrk="0">
              <a:lnSpc>
                <a:spcPct val="150000"/>
              </a:lnSpc>
            </a:pPr>
            <a:endParaRPr lang="zh-CN" altLang="en-US" sz="2400" dirty="0"/>
          </a:p>
        </p:txBody>
      </p:sp>
      <p:pic>
        <p:nvPicPr>
          <p:cNvPr id="4198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99792" y="4869160"/>
            <a:ext cx="3528392" cy="191810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866762576"/>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936000"/>
          </a:xfrm>
        </p:spPr>
        <p:style>
          <a:lnRef idx="3">
            <a:schemeClr val="lt1"/>
          </a:lnRef>
          <a:fillRef idx="1">
            <a:schemeClr val="accent1"/>
          </a:fillRef>
          <a:effectRef idx="1">
            <a:schemeClr val="accent1"/>
          </a:effectRef>
          <a:fontRef idx="minor">
            <a:schemeClr val="lt1"/>
          </a:fontRef>
        </p:style>
        <p:txBody>
          <a:bodyPr>
            <a:normAutofit/>
          </a:bodyPr>
          <a:lstStyle/>
          <a:p>
            <a:r>
              <a:rPr lang="en-US" altLang="zh-CN" sz="3200" dirty="0" smtClean="0">
                <a:solidFill>
                  <a:schemeClr val="tx1"/>
                </a:solidFill>
                <a:latin typeface="微软雅黑" panose="020B0503020204020204" pitchFamily="34" charset="-122"/>
                <a:ea typeface="微软雅黑" panose="020B0503020204020204" pitchFamily="34" charset="-122"/>
                <a:cs typeface="+mn-ea"/>
              </a:rPr>
              <a:t>3.4.3 </a:t>
            </a:r>
            <a:r>
              <a:rPr lang="zh-CN" altLang="en-US" sz="3200" dirty="0" smtClean="0">
                <a:solidFill>
                  <a:schemeClr val="tx1"/>
                </a:solidFill>
                <a:latin typeface="微软雅黑" panose="020B0503020204020204" pitchFamily="34" charset="-122"/>
                <a:ea typeface="微软雅黑" panose="020B0503020204020204" pitchFamily="34" charset="-122"/>
                <a:cs typeface="+mn-ea"/>
              </a:rPr>
              <a:t>变 量 的 作 用 域</a:t>
            </a:r>
            <a:endParaRPr lang="zh-CN" altLang="en-US" sz="3200" dirty="0">
              <a:solidFill>
                <a:schemeClr val="tx1"/>
              </a:solidFill>
              <a:latin typeface="微软雅黑" panose="020B0503020204020204" pitchFamily="34" charset="-122"/>
              <a:ea typeface="微软雅黑" panose="020B0503020204020204" pitchFamily="34" charset="-122"/>
              <a:cs typeface="+mn-ea"/>
            </a:endParaRPr>
          </a:p>
        </p:txBody>
      </p:sp>
      <p:sp>
        <p:nvSpPr>
          <p:cNvPr id="3" name="内容占位符 2"/>
          <p:cNvSpPr>
            <a:spLocks noGrp="1"/>
          </p:cNvSpPr>
          <p:nvPr>
            <p:ph idx="1"/>
          </p:nvPr>
        </p:nvSpPr>
        <p:spPr>
          <a:xfrm>
            <a:off x="107504" y="1268760"/>
            <a:ext cx="8712968" cy="5472608"/>
          </a:xfrm>
        </p:spPr>
        <p:txBody>
          <a:bodyPr>
            <a:normAutofit/>
          </a:bodyPr>
          <a:lstStyle/>
          <a:p>
            <a:pPr marL="109728" indent="0" eaLnBrk="0">
              <a:lnSpc>
                <a:spcPct val="150000"/>
              </a:lnSpc>
              <a:buNone/>
            </a:pPr>
            <a:r>
              <a:rPr lang="zh-CN" altLang="en-US" dirty="0" smtClean="0"/>
              <a:t>（</a:t>
            </a:r>
            <a:r>
              <a:rPr lang="en-US" altLang="zh-CN" dirty="0" smtClean="0"/>
              <a:t>2</a:t>
            </a:r>
            <a:r>
              <a:rPr lang="zh-CN" altLang="en-US" dirty="0"/>
              <a:t>）函数作用域</a:t>
            </a:r>
            <a:endParaRPr lang="zh-CN" altLang="en-US" dirty="0" smtClean="0"/>
          </a:p>
          <a:p>
            <a:pPr eaLnBrk="0">
              <a:lnSpc>
                <a:spcPct val="150000"/>
              </a:lnSpc>
            </a:pPr>
            <a:r>
              <a:rPr lang="zh-CN" altLang="zh-CN" sz="2000" dirty="0"/>
              <a:t>在函数中定义形参</a:t>
            </a:r>
            <a:r>
              <a:rPr lang="en-US" altLang="zh-CN" sz="2000" dirty="0"/>
              <a:t>, </a:t>
            </a:r>
            <a:r>
              <a:rPr lang="zh-CN" altLang="zh-CN" sz="2000" dirty="0"/>
              <a:t>等同于声明变量</a:t>
            </a:r>
            <a:r>
              <a:rPr lang="zh-CN" altLang="zh-CN" sz="2000" dirty="0" smtClean="0"/>
              <a:t>。</a:t>
            </a:r>
            <a:endParaRPr lang="zh-CN" altLang="en-US" sz="2400" dirty="0"/>
          </a:p>
        </p:txBody>
      </p:sp>
      <p:pic>
        <p:nvPicPr>
          <p:cNvPr id="4301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79712" y="2564904"/>
            <a:ext cx="3528392" cy="35854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383921825"/>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936000"/>
          </a:xfrm>
        </p:spPr>
        <p:style>
          <a:lnRef idx="3">
            <a:schemeClr val="lt1"/>
          </a:lnRef>
          <a:fillRef idx="1">
            <a:schemeClr val="accent1"/>
          </a:fillRef>
          <a:effectRef idx="1">
            <a:schemeClr val="accent1"/>
          </a:effectRef>
          <a:fontRef idx="minor">
            <a:schemeClr val="lt1"/>
          </a:fontRef>
        </p:style>
        <p:txBody>
          <a:bodyPr>
            <a:normAutofit/>
          </a:bodyPr>
          <a:lstStyle/>
          <a:p>
            <a:r>
              <a:rPr lang="en-US" altLang="zh-CN" sz="3200" dirty="0" smtClean="0">
                <a:solidFill>
                  <a:schemeClr val="tx1"/>
                </a:solidFill>
                <a:latin typeface="微软雅黑" panose="020B0503020204020204" pitchFamily="34" charset="-122"/>
                <a:ea typeface="微软雅黑" panose="020B0503020204020204" pitchFamily="34" charset="-122"/>
                <a:cs typeface="+mn-ea"/>
              </a:rPr>
              <a:t>3.4.4 </a:t>
            </a:r>
            <a:r>
              <a:rPr lang="zh-CN" altLang="en-US" sz="3200" dirty="0" smtClean="0">
                <a:solidFill>
                  <a:schemeClr val="tx1"/>
                </a:solidFill>
                <a:latin typeface="微软雅黑" panose="020B0503020204020204" pitchFamily="34" charset="-122"/>
                <a:ea typeface="微软雅黑" panose="020B0503020204020204" pitchFamily="34" charset="-122"/>
                <a:cs typeface="+mn-ea"/>
              </a:rPr>
              <a:t>定 时 器 函 数</a:t>
            </a:r>
            <a:endParaRPr lang="zh-CN" altLang="en-US" sz="3200" dirty="0">
              <a:solidFill>
                <a:schemeClr val="tx1"/>
              </a:solidFill>
              <a:latin typeface="微软雅黑" panose="020B0503020204020204" pitchFamily="34" charset="-122"/>
              <a:ea typeface="微软雅黑" panose="020B0503020204020204" pitchFamily="34" charset="-122"/>
              <a:cs typeface="+mn-ea"/>
            </a:endParaRPr>
          </a:p>
        </p:txBody>
      </p:sp>
      <p:sp>
        <p:nvSpPr>
          <p:cNvPr id="3" name="内容占位符 2"/>
          <p:cNvSpPr>
            <a:spLocks noGrp="1"/>
          </p:cNvSpPr>
          <p:nvPr>
            <p:ph idx="1"/>
          </p:nvPr>
        </p:nvSpPr>
        <p:spPr>
          <a:xfrm>
            <a:off x="107504" y="1268760"/>
            <a:ext cx="8712968" cy="5472608"/>
          </a:xfrm>
        </p:spPr>
        <p:txBody>
          <a:bodyPr>
            <a:normAutofit/>
          </a:bodyPr>
          <a:lstStyle/>
          <a:p>
            <a:pPr marL="109728" indent="457200" eaLnBrk="0">
              <a:lnSpc>
                <a:spcPct val="150000"/>
              </a:lnSpc>
              <a:buNone/>
            </a:pPr>
            <a:r>
              <a:rPr lang="en-US" altLang="zh-CN" sz="2400" dirty="0"/>
              <a:t>JS </a:t>
            </a:r>
            <a:r>
              <a:rPr lang="zh-CN" altLang="zh-CN" sz="2400" dirty="0"/>
              <a:t>给我们提供了两个非常有意思的内置定时函数</a:t>
            </a:r>
            <a:r>
              <a:rPr lang="en-US" altLang="zh-CN" sz="2400" dirty="0"/>
              <a:t>, </a:t>
            </a:r>
            <a:r>
              <a:rPr lang="zh-CN" altLang="zh-CN" sz="2400" dirty="0"/>
              <a:t>分别是</a:t>
            </a:r>
            <a:r>
              <a:rPr lang="en-US" altLang="zh-CN" sz="2400" dirty="0"/>
              <a:t> </a:t>
            </a:r>
            <a:r>
              <a:rPr lang="en-US" altLang="zh-CN" sz="2400" dirty="0" err="1"/>
              <a:t>setTimeout</a:t>
            </a:r>
            <a:r>
              <a:rPr lang="en-US" altLang="zh-CN" sz="2400" dirty="0"/>
              <a:t>()</a:t>
            </a:r>
            <a:r>
              <a:rPr lang="zh-CN" altLang="zh-CN" sz="2400" dirty="0"/>
              <a:t>与</a:t>
            </a:r>
            <a:r>
              <a:rPr lang="en-US" altLang="zh-CN" sz="2400" dirty="0"/>
              <a:t> </a:t>
            </a:r>
            <a:r>
              <a:rPr lang="en-US" altLang="zh-CN" sz="2400" dirty="0" err="1"/>
              <a:t>setInterval</a:t>
            </a:r>
            <a:r>
              <a:rPr lang="en-US" altLang="zh-CN" sz="2400" dirty="0"/>
              <a:t>()</a:t>
            </a:r>
            <a:r>
              <a:rPr lang="zh-CN" altLang="zh-CN" sz="2400" dirty="0"/>
              <a:t>。</a:t>
            </a:r>
          </a:p>
          <a:p>
            <a:pPr marL="109728" indent="0" eaLnBrk="0">
              <a:lnSpc>
                <a:spcPct val="150000"/>
              </a:lnSpc>
              <a:buNone/>
            </a:pPr>
            <a:endParaRPr lang="en-US" altLang="zh-CN" dirty="0" smtClean="0"/>
          </a:p>
          <a:p>
            <a:pPr marL="109728" indent="0" eaLnBrk="0">
              <a:lnSpc>
                <a:spcPct val="150000"/>
              </a:lnSpc>
              <a:buNone/>
            </a:pPr>
            <a:r>
              <a:rPr lang="zh-CN" altLang="en-US" dirty="0" smtClean="0"/>
              <a:t>（</a:t>
            </a:r>
            <a:r>
              <a:rPr lang="en-US" altLang="zh-CN" dirty="0" smtClean="0"/>
              <a:t>1</a:t>
            </a:r>
            <a:r>
              <a:rPr lang="zh-CN" altLang="en-US" dirty="0"/>
              <a:t>）倒计时定时器 </a:t>
            </a:r>
            <a:r>
              <a:rPr lang="en-US" altLang="zh-CN" dirty="0"/>
              <a:t>, </a:t>
            </a:r>
            <a:r>
              <a:rPr lang="zh-CN" altLang="en-US" dirty="0"/>
              <a:t>能够让某件事情延迟</a:t>
            </a:r>
            <a:r>
              <a:rPr lang="zh-CN" altLang="en-US" dirty="0" smtClean="0"/>
              <a:t>执行</a:t>
            </a:r>
          </a:p>
        </p:txBody>
      </p:sp>
      <p:pic>
        <p:nvPicPr>
          <p:cNvPr id="4403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35696" y="3929484"/>
            <a:ext cx="4641943" cy="12961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757393311"/>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936000"/>
          </a:xfrm>
        </p:spPr>
        <p:style>
          <a:lnRef idx="3">
            <a:schemeClr val="lt1"/>
          </a:lnRef>
          <a:fillRef idx="1">
            <a:schemeClr val="accent1"/>
          </a:fillRef>
          <a:effectRef idx="1">
            <a:schemeClr val="accent1"/>
          </a:effectRef>
          <a:fontRef idx="minor">
            <a:schemeClr val="lt1"/>
          </a:fontRef>
        </p:style>
        <p:txBody>
          <a:bodyPr>
            <a:normAutofit/>
          </a:bodyPr>
          <a:lstStyle/>
          <a:p>
            <a:r>
              <a:rPr lang="en-US" altLang="zh-CN" sz="3200" dirty="0" smtClean="0">
                <a:solidFill>
                  <a:schemeClr val="tx1"/>
                </a:solidFill>
                <a:latin typeface="微软雅黑" panose="020B0503020204020204" pitchFamily="34" charset="-122"/>
                <a:ea typeface="微软雅黑" panose="020B0503020204020204" pitchFamily="34" charset="-122"/>
                <a:cs typeface="+mn-ea"/>
              </a:rPr>
              <a:t>3.4.4 </a:t>
            </a:r>
            <a:r>
              <a:rPr lang="zh-CN" altLang="en-US" sz="3200" dirty="0" smtClean="0">
                <a:solidFill>
                  <a:schemeClr val="tx1"/>
                </a:solidFill>
                <a:latin typeface="微软雅黑" panose="020B0503020204020204" pitchFamily="34" charset="-122"/>
                <a:ea typeface="微软雅黑" panose="020B0503020204020204" pitchFamily="34" charset="-122"/>
                <a:cs typeface="+mn-ea"/>
              </a:rPr>
              <a:t>定 时 器 函 数</a:t>
            </a:r>
            <a:endParaRPr lang="zh-CN" altLang="en-US" sz="3200" dirty="0">
              <a:solidFill>
                <a:schemeClr val="tx1"/>
              </a:solidFill>
              <a:latin typeface="微软雅黑" panose="020B0503020204020204" pitchFamily="34" charset="-122"/>
              <a:ea typeface="微软雅黑" panose="020B0503020204020204" pitchFamily="34" charset="-122"/>
              <a:cs typeface="+mn-ea"/>
            </a:endParaRPr>
          </a:p>
        </p:txBody>
      </p:sp>
      <p:sp>
        <p:nvSpPr>
          <p:cNvPr id="3" name="内容占位符 2"/>
          <p:cNvSpPr>
            <a:spLocks noGrp="1"/>
          </p:cNvSpPr>
          <p:nvPr>
            <p:ph idx="1"/>
          </p:nvPr>
        </p:nvSpPr>
        <p:spPr>
          <a:xfrm>
            <a:off x="107504" y="1268760"/>
            <a:ext cx="8712968" cy="5472608"/>
          </a:xfrm>
        </p:spPr>
        <p:txBody>
          <a:bodyPr>
            <a:normAutofit/>
          </a:bodyPr>
          <a:lstStyle/>
          <a:p>
            <a:pPr marL="109728" indent="0" eaLnBrk="0">
              <a:lnSpc>
                <a:spcPct val="150000"/>
              </a:lnSpc>
              <a:buNone/>
            </a:pPr>
            <a:r>
              <a:rPr lang="zh-CN" altLang="en-US" dirty="0" smtClean="0"/>
              <a:t>（</a:t>
            </a:r>
            <a:r>
              <a:rPr lang="en-US" altLang="zh-CN" dirty="0" smtClean="0"/>
              <a:t>2</a:t>
            </a:r>
            <a:r>
              <a:rPr lang="zh-CN" altLang="en-US" dirty="0"/>
              <a:t>）循环定时器 </a:t>
            </a:r>
            <a:r>
              <a:rPr lang="en-US" altLang="zh-CN" dirty="0"/>
              <a:t>, </a:t>
            </a:r>
            <a:r>
              <a:rPr lang="zh-CN" altLang="en-US" dirty="0"/>
              <a:t>能够让某件事情每隔一段时间循环执行一</a:t>
            </a:r>
            <a:r>
              <a:rPr lang="zh-CN" altLang="en-US" dirty="0" smtClean="0"/>
              <a:t>次</a:t>
            </a:r>
          </a:p>
        </p:txBody>
      </p:sp>
      <p:pic>
        <p:nvPicPr>
          <p:cNvPr id="4505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03648" y="2852936"/>
            <a:ext cx="5370570" cy="15841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202109726"/>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936000"/>
          </a:xfrm>
        </p:spPr>
        <p:style>
          <a:lnRef idx="3">
            <a:schemeClr val="lt1"/>
          </a:lnRef>
          <a:fillRef idx="1">
            <a:schemeClr val="accent1"/>
          </a:fillRef>
          <a:effectRef idx="1">
            <a:schemeClr val="accent1"/>
          </a:effectRef>
          <a:fontRef idx="minor">
            <a:schemeClr val="lt1"/>
          </a:fontRef>
        </p:style>
        <p:txBody>
          <a:bodyPr>
            <a:normAutofit/>
          </a:bodyPr>
          <a:lstStyle/>
          <a:p>
            <a:r>
              <a:rPr lang="en-US" altLang="zh-CN" sz="3200" dirty="0" smtClean="0">
                <a:solidFill>
                  <a:schemeClr val="tx1"/>
                </a:solidFill>
                <a:latin typeface="微软雅黑" panose="020B0503020204020204" pitchFamily="34" charset="-122"/>
                <a:ea typeface="微软雅黑" panose="020B0503020204020204" pitchFamily="34" charset="-122"/>
                <a:cs typeface="+mn-ea"/>
              </a:rPr>
              <a:t>3.5 </a:t>
            </a:r>
            <a:r>
              <a:rPr lang="zh-CN" altLang="en-US" sz="3200" dirty="0" smtClean="0">
                <a:solidFill>
                  <a:schemeClr val="tx1"/>
                </a:solidFill>
                <a:latin typeface="微软雅黑" panose="020B0503020204020204" pitchFamily="34" charset="-122"/>
                <a:ea typeface="微软雅黑" panose="020B0503020204020204" pitchFamily="34" charset="-122"/>
                <a:cs typeface="+mn-ea"/>
              </a:rPr>
              <a:t>对 象</a:t>
            </a:r>
            <a:endParaRPr lang="zh-CN" altLang="en-US" sz="3200" dirty="0">
              <a:solidFill>
                <a:schemeClr val="tx1"/>
              </a:solidFill>
              <a:latin typeface="微软雅黑" panose="020B0503020204020204" pitchFamily="34" charset="-122"/>
              <a:ea typeface="微软雅黑" panose="020B0503020204020204" pitchFamily="34" charset="-122"/>
              <a:cs typeface="+mn-ea"/>
            </a:endParaRPr>
          </a:p>
        </p:txBody>
      </p:sp>
      <p:sp>
        <p:nvSpPr>
          <p:cNvPr id="3" name="内容占位符 2"/>
          <p:cNvSpPr>
            <a:spLocks noGrp="1"/>
          </p:cNvSpPr>
          <p:nvPr>
            <p:ph idx="1"/>
          </p:nvPr>
        </p:nvSpPr>
        <p:spPr>
          <a:xfrm>
            <a:off x="323528" y="1988840"/>
            <a:ext cx="8435280" cy="1440160"/>
          </a:xfrm>
        </p:spPr>
        <p:txBody>
          <a:bodyPr>
            <a:normAutofit fontScale="92500"/>
          </a:bodyPr>
          <a:lstStyle/>
          <a:p>
            <a:pPr marL="109728" indent="457200" eaLnBrk="0">
              <a:lnSpc>
                <a:spcPct val="150000"/>
              </a:lnSpc>
              <a:buNone/>
            </a:pPr>
            <a:r>
              <a:rPr lang="zh-CN" altLang="en-US" dirty="0"/>
              <a:t>对象是单个事物的抽象 。一 台电脑 、一个程序员 、一辆法拉利 、一个服务器等等 </a:t>
            </a:r>
            <a:r>
              <a:rPr lang="en-US" altLang="zh-CN" dirty="0"/>
              <a:t>, </a:t>
            </a:r>
            <a:r>
              <a:rPr lang="zh-CN" altLang="en-US" dirty="0"/>
              <a:t>这 些都可以称之为对象。</a:t>
            </a:r>
            <a:endParaRPr lang="zh-CN" altLang="en-US" dirty="0"/>
          </a:p>
        </p:txBody>
      </p:sp>
    </p:spTree>
    <p:extLst>
      <p:ext uri="{BB962C8B-B14F-4D97-AF65-F5344CB8AC3E}">
        <p14:creationId xmlns:p14="http://schemas.microsoft.com/office/powerpoint/2010/main" val="484201298"/>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936000"/>
          </a:xfrm>
        </p:spPr>
        <p:style>
          <a:lnRef idx="3">
            <a:schemeClr val="lt1"/>
          </a:lnRef>
          <a:fillRef idx="1">
            <a:schemeClr val="accent1"/>
          </a:fillRef>
          <a:effectRef idx="1">
            <a:schemeClr val="accent1"/>
          </a:effectRef>
          <a:fontRef idx="minor">
            <a:schemeClr val="lt1"/>
          </a:fontRef>
        </p:style>
        <p:txBody>
          <a:bodyPr>
            <a:normAutofit/>
          </a:bodyPr>
          <a:lstStyle/>
          <a:p>
            <a:r>
              <a:rPr lang="en-US" altLang="zh-CN" sz="3200" dirty="0" smtClean="0">
                <a:solidFill>
                  <a:schemeClr val="tx1"/>
                </a:solidFill>
                <a:latin typeface="微软雅黑" panose="020B0503020204020204" pitchFamily="34" charset="-122"/>
                <a:ea typeface="微软雅黑" panose="020B0503020204020204" pitchFamily="34" charset="-122"/>
                <a:cs typeface="+mn-ea"/>
              </a:rPr>
              <a:t>3.5.1 </a:t>
            </a:r>
            <a:r>
              <a:rPr lang="zh-CN" altLang="en-US" sz="3200" dirty="0" smtClean="0">
                <a:solidFill>
                  <a:schemeClr val="tx1"/>
                </a:solidFill>
                <a:latin typeface="微软雅黑" panose="020B0503020204020204" pitchFamily="34" charset="-122"/>
                <a:ea typeface="微软雅黑" panose="020B0503020204020204" pitchFamily="34" charset="-122"/>
                <a:cs typeface="+mn-ea"/>
              </a:rPr>
              <a:t>什 么 是 对 象</a:t>
            </a:r>
            <a:endParaRPr lang="zh-CN" altLang="en-US" sz="3200" dirty="0">
              <a:solidFill>
                <a:schemeClr val="tx1"/>
              </a:solidFill>
              <a:latin typeface="微软雅黑" panose="020B0503020204020204" pitchFamily="34" charset="-122"/>
              <a:ea typeface="微软雅黑" panose="020B0503020204020204" pitchFamily="34" charset="-122"/>
              <a:cs typeface="+mn-ea"/>
            </a:endParaRPr>
          </a:p>
        </p:txBody>
      </p:sp>
      <p:sp>
        <p:nvSpPr>
          <p:cNvPr id="3" name="内容占位符 2"/>
          <p:cNvSpPr>
            <a:spLocks noGrp="1"/>
          </p:cNvSpPr>
          <p:nvPr>
            <p:ph idx="1"/>
          </p:nvPr>
        </p:nvSpPr>
        <p:spPr>
          <a:xfrm>
            <a:off x="323528" y="1988840"/>
            <a:ext cx="8435280" cy="2880320"/>
          </a:xfrm>
        </p:spPr>
        <p:txBody>
          <a:bodyPr>
            <a:normAutofit/>
          </a:bodyPr>
          <a:lstStyle/>
          <a:p>
            <a:pPr marL="109728" indent="457200" eaLnBrk="0">
              <a:lnSpc>
                <a:spcPct val="150000"/>
              </a:lnSpc>
              <a:buNone/>
            </a:pPr>
            <a:r>
              <a:rPr lang="zh-CN" altLang="en-US" dirty="0"/>
              <a:t>对象是一个容器 </a:t>
            </a:r>
            <a:r>
              <a:rPr lang="en-US" altLang="zh-CN" dirty="0"/>
              <a:t>, </a:t>
            </a:r>
            <a:r>
              <a:rPr lang="zh-CN" altLang="en-US" dirty="0"/>
              <a:t>封装了属性  </a:t>
            </a:r>
            <a:r>
              <a:rPr lang="en-US" altLang="zh-CN" dirty="0"/>
              <a:t>( property)  </a:t>
            </a:r>
            <a:r>
              <a:rPr lang="zh-CN" altLang="en-US" dirty="0"/>
              <a:t>和方法  </a:t>
            </a:r>
            <a:r>
              <a:rPr lang="en-US" altLang="zh-CN" dirty="0"/>
              <a:t>( method </a:t>
            </a:r>
            <a:r>
              <a:rPr lang="en-US" altLang="zh-CN" dirty="0" smtClean="0"/>
              <a:t>)</a:t>
            </a:r>
            <a:r>
              <a:rPr lang="zh-CN" altLang="en-US" dirty="0" smtClean="0"/>
              <a:t>。</a:t>
            </a:r>
            <a:endParaRPr lang="en-US" altLang="zh-CN" dirty="0" smtClean="0"/>
          </a:p>
          <a:p>
            <a:pPr marL="109728" indent="457200" eaLnBrk="0">
              <a:lnSpc>
                <a:spcPct val="150000"/>
              </a:lnSpc>
              <a:buNone/>
            </a:pPr>
            <a:r>
              <a:rPr lang="zh-CN" altLang="en-US" dirty="0"/>
              <a:t>在实际开发中 </a:t>
            </a:r>
            <a:r>
              <a:rPr lang="en-US" altLang="zh-CN" dirty="0"/>
              <a:t>, </a:t>
            </a:r>
            <a:r>
              <a:rPr lang="zh-CN" altLang="en-US" dirty="0"/>
              <a:t>对象是一个抽象的概念 </a:t>
            </a:r>
            <a:r>
              <a:rPr lang="en-US" altLang="zh-CN" dirty="0"/>
              <a:t>, </a:t>
            </a:r>
            <a:r>
              <a:rPr lang="zh-CN" altLang="en-US" dirty="0"/>
              <a:t>可以将其简单理解为数据集或功能集。</a:t>
            </a:r>
            <a:endParaRPr lang="zh-CN" altLang="en-US" dirty="0"/>
          </a:p>
        </p:txBody>
      </p:sp>
    </p:spTree>
    <p:extLst>
      <p:ext uri="{BB962C8B-B14F-4D97-AF65-F5344CB8AC3E}">
        <p14:creationId xmlns:p14="http://schemas.microsoft.com/office/powerpoint/2010/main" val="3027931332"/>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936000"/>
          </a:xfrm>
        </p:spPr>
        <p:style>
          <a:lnRef idx="3">
            <a:schemeClr val="lt1"/>
          </a:lnRef>
          <a:fillRef idx="1">
            <a:schemeClr val="accent1"/>
          </a:fillRef>
          <a:effectRef idx="1">
            <a:schemeClr val="accent1"/>
          </a:effectRef>
          <a:fontRef idx="minor">
            <a:schemeClr val="lt1"/>
          </a:fontRef>
        </p:style>
        <p:txBody>
          <a:bodyPr>
            <a:normAutofit/>
          </a:bodyPr>
          <a:lstStyle/>
          <a:p>
            <a:r>
              <a:rPr lang="en-US" altLang="zh-CN" sz="3200" dirty="0" smtClean="0">
                <a:solidFill>
                  <a:schemeClr val="tx1"/>
                </a:solidFill>
                <a:latin typeface="微软雅黑" panose="020B0503020204020204" pitchFamily="34" charset="-122"/>
                <a:ea typeface="微软雅黑" panose="020B0503020204020204" pitchFamily="34" charset="-122"/>
                <a:cs typeface="+mn-ea"/>
              </a:rPr>
              <a:t>3.5.2 </a:t>
            </a:r>
            <a:r>
              <a:rPr lang="zh-CN" altLang="en-US" sz="3200" dirty="0" smtClean="0">
                <a:solidFill>
                  <a:schemeClr val="tx1"/>
                </a:solidFill>
                <a:latin typeface="微软雅黑" panose="020B0503020204020204" pitchFamily="34" charset="-122"/>
                <a:ea typeface="微软雅黑" panose="020B0503020204020204" pitchFamily="34" charset="-122"/>
                <a:cs typeface="+mn-ea"/>
              </a:rPr>
              <a:t>对 象 的 声 明 与 使 用</a:t>
            </a:r>
            <a:endParaRPr lang="zh-CN" altLang="en-US" sz="3200" dirty="0">
              <a:solidFill>
                <a:schemeClr val="tx1"/>
              </a:solidFill>
              <a:latin typeface="微软雅黑" panose="020B0503020204020204" pitchFamily="34" charset="-122"/>
              <a:ea typeface="微软雅黑" panose="020B0503020204020204" pitchFamily="34" charset="-122"/>
              <a:cs typeface="+mn-ea"/>
            </a:endParaRPr>
          </a:p>
        </p:txBody>
      </p:sp>
      <p:sp>
        <p:nvSpPr>
          <p:cNvPr id="3" name="内容占位符 2"/>
          <p:cNvSpPr>
            <a:spLocks noGrp="1"/>
          </p:cNvSpPr>
          <p:nvPr>
            <p:ph idx="1"/>
          </p:nvPr>
        </p:nvSpPr>
        <p:spPr>
          <a:xfrm>
            <a:off x="251520" y="1412776"/>
            <a:ext cx="8435280" cy="2880320"/>
          </a:xfrm>
        </p:spPr>
        <p:txBody>
          <a:bodyPr>
            <a:normAutofit/>
          </a:bodyPr>
          <a:lstStyle/>
          <a:p>
            <a:pPr marL="109728" indent="0" eaLnBrk="0">
              <a:lnSpc>
                <a:spcPct val="150000"/>
              </a:lnSpc>
              <a:buNone/>
            </a:pPr>
            <a:r>
              <a:rPr lang="zh-CN" altLang="en-US" dirty="0" smtClean="0"/>
              <a:t>（</a:t>
            </a:r>
            <a:r>
              <a:rPr lang="en-US" altLang="zh-CN" dirty="0" smtClean="0"/>
              <a:t>1</a:t>
            </a:r>
            <a:r>
              <a:rPr lang="zh-CN" altLang="en-US" dirty="0" smtClean="0"/>
              <a:t>）对象</a:t>
            </a:r>
            <a:r>
              <a:rPr lang="zh-CN" altLang="en-US" dirty="0"/>
              <a:t>的声明</a:t>
            </a:r>
          </a:p>
          <a:p>
            <a:pPr marL="109728" indent="457200" eaLnBrk="0">
              <a:lnSpc>
                <a:spcPct val="150000"/>
              </a:lnSpc>
              <a:buNone/>
            </a:pPr>
            <a:r>
              <a:rPr lang="zh-CN" altLang="en-US" dirty="0"/>
              <a:t>显式地创建 </a:t>
            </a:r>
            <a:r>
              <a:rPr lang="en-US" altLang="zh-CN" dirty="0"/>
              <a:t>Object </a:t>
            </a:r>
            <a:r>
              <a:rPr lang="zh-CN" altLang="en-US" dirty="0"/>
              <a:t>的实例有两种方式 。第一种是使用 </a:t>
            </a:r>
            <a:r>
              <a:rPr lang="en-US" altLang="zh-CN" dirty="0"/>
              <a:t>new </a:t>
            </a:r>
            <a:r>
              <a:rPr lang="zh-CN" altLang="en-US" dirty="0"/>
              <a:t>操作符和 </a:t>
            </a:r>
            <a:r>
              <a:rPr lang="en-US" altLang="zh-CN" dirty="0"/>
              <a:t>Object </a:t>
            </a:r>
            <a:r>
              <a:rPr lang="zh-CN" altLang="en-US" dirty="0"/>
              <a:t>构造函数 </a:t>
            </a:r>
            <a:r>
              <a:rPr lang="en-US" altLang="zh-CN" dirty="0"/>
              <a:t>, </a:t>
            </a:r>
            <a:r>
              <a:rPr lang="zh-CN" altLang="en-US" dirty="0"/>
              <a:t>如下所示 </a:t>
            </a:r>
            <a:r>
              <a:rPr lang="en-US" altLang="zh-CN" dirty="0"/>
              <a:t>:</a:t>
            </a:r>
          </a:p>
        </p:txBody>
      </p:sp>
      <p:pic>
        <p:nvPicPr>
          <p:cNvPr id="4608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47664" y="3573016"/>
            <a:ext cx="5325465" cy="14994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086130579"/>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936000"/>
          </a:xfrm>
        </p:spPr>
        <p:style>
          <a:lnRef idx="3">
            <a:schemeClr val="lt1"/>
          </a:lnRef>
          <a:fillRef idx="1">
            <a:schemeClr val="accent1"/>
          </a:fillRef>
          <a:effectRef idx="1">
            <a:schemeClr val="accent1"/>
          </a:effectRef>
          <a:fontRef idx="minor">
            <a:schemeClr val="lt1"/>
          </a:fontRef>
        </p:style>
        <p:txBody>
          <a:bodyPr>
            <a:normAutofit/>
          </a:bodyPr>
          <a:lstStyle/>
          <a:p>
            <a:r>
              <a:rPr lang="en-US" altLang="zh-CN" sz="3200" dirty="0" smtClean="0">
                <a:solidFill>
                  <a:schemeClr val="tx1"/>
                </a:solidFill>
                <a:latin typeface="微软雅黑" panose="020B0503020204020204" pitchFamily="34" charset="-122"/>
                <a:ea typeface="微软雅黑" panose="020B0503020204020204" pitchFamily="34" charset="-122"/>
                <a:cs typeface="+mn-ea"/>
              </a:rPr>
              <a:t>3.5.2 </a:t>
            </a:r>
            <a:r>
              <a:rPr lang="zh-CN" altLang="en-US" sz="3200" dirty="0" smtClean="0">
                <a:solidFill>
                  <a:schemeClr val="tx1"/>
                </a:solidFill>
                <a:latin typeface="微软雅黑" panose="020B0503020204020204" pitchFamily="34" charset="-122"/>
                <a:ea typeface="微软雅黑" panose="020B0503020204020204" pitchFamily="34" charset="-122"/>
                <a:cs typeface="+mn-ea"/>
              </a:rPr>
              <a:t>对 象 的 声 明 与 使 用</a:t>
            </a:r>
            <a:endParaRPr lang="zh-CN" altLang="en-US" sz="3200" dirty="0">
              <a:solidFill>
                <a:schemeClr val="tx1"/>
              </a:solidFill>
              <a:latin typeface="微软雅黑" panose="020B0503020204020204" pitchFamily="34" charset="-122"/>
              <a:ea typeface="微软雅黑" panose="020B0503020204020204" pitchFamily="34" charset="-122"/>
              <a:cs typeface="+mn-ea"/>
            </a:endParaRPr>
          </a:p>
        </p:txBody>
      </p:sp>
      <p:sp>
        <p:nvSpPr>
          <p:cNvPr id="3" name="内容占位符 2"/>
          <p:cNvSpPr>
            <a:spLocks noGrp="1"/>
          </p:cNvSpPr>
          <p:nvPr>
            <p:ph idx="1"/>
          </p:nvPr>
        </p:nvSpPr>
        <p:spPr>
          <a:xfrm>
            <a:off x="251520" y="1412776"/>
            <a:ext cx="8435280" cy="2880320"/>
          </a:xfrm>
        </p:spPr>
        <p:txBody>
          <a:bodyPr>
            <a:normAutofit fontScale="85000" lnSpcReduction="10000"/>
          </a:bodyPr>
          <a:lstStyle/>
          <a:p>
            <a:pPr marL="109728" indent="0" eaLnBrk="0">
              <a:lnSpc>
                <a:spcPct val="150000"/>
              </a:lnSpc>
              <a:buNone/>
            </a:pPr>
            <a:r>
              <a:rPr lang="zh-CN" altLang="en-US" dirty="0" smtClean="0"/>
              <a:t>（</a:t>
            </a:r>
            <a:r>
              <a:rPr lang="en-US" altLang="zh-CN" dirty="0" smtClean="0"/>
              <a:t>1</a:t>
            </a:r>
            <a:r>
              <a:rPr lang="zh-CN" altLang="en-US" dirty="0" smtClean="0"/>
              <a:t>）对象</a:t>
            </a:r>
            <a:r>
              <a:rPr lang="zh-CN" altLang="en-US" dirty="0"/>
              <a:t>的声明</a:t>
            </a:r>
          </a:p>
          <a:p>
            <a:pPr marL="109728" indent="457200" eaLnBrk="0">
              <a:lnSpc>
                <a:spcPct val="150000"/>
              </a:lnSpc>
              <a:buNone/>
            </a:pPr>
            <a:r>
              <a:rPr lang="zh-CN" altLang="en-US" dirty="0"/>
              <a:t>另一种方式是使用对象字面量  </a:t>
            </a:r>
            <a:r>
              <a:rPr lang="en-US" altLang="zh-CN" dirty="0"/>
              <a:t>( object literal )  </a:t>
            </a:r>
            <a:r>
              <a:rPr lang="zh-CN" altLang="en-US" dirty="0"/>
              <a:t>表示法 。对象字面量是对象定义的简写 形式 </a:t>
            </a:r>
            <a:r>
              <a:rPr lang="en-US" altLang="zh-CN" dirty="0"/>
              <a:t>,  </a:t>
            </a:r>
            <a:r>
              <a:rPr lang="zh-CN" altLang="en-US" dirty="0"/>
              <a:t>目的是为了简化包含大量属性的对象的创建 。  比如下面的代码定义了与前面示例相 同的 </a:t>
            </a:r>
            <a:r>
              <a:rPr lang="en-US" altLang="zh-CN" dirty="0"/>
              <a:t>person </a:t>
            </a:r>
            <a:r>
              <a:rPr lang="zh-CN" altLang="en-US" dirty="0"/>
              <a:t>对象 </a:t>
            </a:r>
            <a:r>
              <a:rPr lang="en-US" altLang="zh-CN" dirty="0"/>
              <a:t>, </a:t>
            </a:r>
            <a:r>
              <a:rPr lang="zh-CN" altLang="en-US" dirty="0"/>
              <a:t>但使用的是对象字面量表示法 </a:t>
            </a:r>
            <a:r>
              <a:rPr lang="en-US" altLang="zh-CN" dirty="0"/>
              <a:t>:</a:t>
            </a:r>
          </a:p>
        </p:txBody>
      </p:sp>
      <p:pic>
        <p:nvPicPr>
          <p:cNvPr id="4710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03648" y="4040312"/>
            <a:ext cx="5083451" cy="20529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3393557"/>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936000"/>
          </a:xfrm>
        </p:spPr>
        <p:style>
          <a:lnRef idx="3">
            <a:schemeClr val="lt1"/>
          </a:lnRef>
          <a:fillRef idx="1">
            <a:schemeClr val="accent1"/>
          </a:fillRef>
          <a:effectRef idx="1">
            <a:schemeClr val="accent1"/>
          </a:effectRef>
          <a:fontRef idx="minor">
            <a:schemeClr val="lt1"/>
          </a:fontRef>
        </p:style>
        <p:txBody>
          <a:bodyPr>
            <a:normAutofit/>
          </a:bodyPr>
          <a:lstStyle/>
          <a:p>
            <a:r>
              <a:rPr lang="en-US" altLang="zh-CN" sz="3200" dirty="0" smtClean="0">
                <a:solidFill>
                  <a:schemeClr val="tx1"/>
                </a:solidFill>
                <a:latin typeface="微软雅黑" panose="020B0503020204020204" pitchFamily="34" charset="-122"/>
                <a:ea typeface="微软雅黑" panose="020B0503020204020204" pitchFamily="34" charset="-122"/>
                <a:cs typeface="+mn-ea"/>
              </a:rPr>
              <a:t>3.5.2 </a:t>
            </a:r>
            <a:r>
              <a:rPr lang="zh-CN" altLang="en-US" sz="3200" dirty="0" smtClean="0">
                <a:solidFill>
                  <a:schemeClr val="tx1"/>
                </a:solidFill>
                <a:latin typeface="微软雅黑" panose="020B0503020204020204" pitchFamily="34" charset="-122"/>
                <a:ea typeface="微软雅黑" panose="020B0503020204020204" pitchFamily="34" charset="-122"/>
                <a:cs typeface="+mn-ea"/>
              </a:rPr>
              <a:t>对 象 的 声 明 与 使 用</a:t>
            </a:r>
            <a:endParaRPr lang="zh-CN" altLang="en-US" sz="3200" dirty="0">
              <a:solidFill>
                <a:schemeClr val="tx1"/>
              </a:solidFill>
              <a:latin typeface="微软雅黑" panose="020B0503020204020204" pitchFamily="34" charset="-122"/>
              <a:ea typeface="微软雅黑" panose="020B0503020204020204" pitchFamily="34" charset="-122"/>
              <a:cs typeface="+mn-ea"/>
            </a:endParaRPr>
          </a:p>
        </p:txBody>
      </p:sp>
      <p:sp>
        <p:nvSpPr>
          <p:cNvPr id="3" name="内容占位符 2"/>
          <p:cNvSpPr>
            <a:spLocks noGrp="1"/>
          </p:cNvSpPr>
          <p:nvPr>
            <p:ph idx="1"/>
          </p:nvPr>
        </p:nvSpPr>
        <p:spPr>
          <a:xfrm>
            <a:off x="251520" y="1412776"/>
            <a:ext cx="8435280" cy="3816424"/>
          </a:xfrm>
        </p:spPr>
        <p:txBody>
          <a:bodyPr>
            <a:normAutofit/>
          </a:bodyPr>
          <a:lstStyle/>
          <a:p>
            <a:pPr marL="109728" indent="0" eaLnBrk="0">
              <a:lnSpc>
                <a:spcPct val="150000"/>
              </a:lnSpc>
              <a:buNone/>
            </a:pPr>
            <a:r>
              <a:rPr lang="zh-CN" altLang="en-US" dirty="0" smtClean="0"/>
              <a:t>（</a:t>
            </a:r>
            <a:r>
              <a:rPr lang="en-US" altLang="zh-CN" dirty="0" smtClean="0"/>
              <a:t>2</a:t>
            </a:r>
            <a:r>
              <a:rPr lang="zh-CN" altLang="en-US" dirty="0" smtClean="0"/>
              <a:t>）对象的基本使用</a:t>
            </a:r>
            <a:endParaRPr lang="en-US" altLang="zh-CN" dirty="0" smtClean="0"/>
          </a:p>
          <a:p>
            <a:pPr eaLnBrk="0">
              <a:lnSpc>
                <a:spcPct val="150000"/>
              </a:lnSpc>
              <a:buFont typeface="Wingdings" pitchFamily="2" charset="2"/>
              <a:buChar char="l"/>
            </a:pPr>
            <a:r>
              <a:rPr lang="zh-CN" altLang="zh-CN" sz="2400" dirty="0" smtClean="0"/>
              <a:t>向</a:t>
            </a:r>
            <a:r>
              <a:rPr lang="zh-CN" altLang="zh-CN" sz="2400" dirty="0"/>
              <a:t>对象中添加</a:t>
            </a:r>
            <a:r>
              <a:rPr lang="zh-CN" altLang="zh-CN" sz="2400" dirty="0" smtClean="0"/>
              <a:t>属性</a:t>
            </a:r>
            <a:endParaRPr lang="en-US" altLang="zh-CN" sz="2400" dirty="0" smtClean="0"/>
          </a:p>
          <a:p>
            <a:pPr eaLnBrk="0">
              <a:lnSpc>
                <a:spcPct val="150000"/>
              </a:lnSpc>
              <a:buFont typeface="Wingdings" pitchFamily="2" charset="2"/>
              <a:buChar char="l"/>
            </a:pPr>
            <a:endParaRPr lang="en-US" altLang="zh-CN" sz="2400" dirty="0"/>
          </a:p>
          <a:p>
            <a:pPr eaLnBrk="0">
              <a:lnSpc>
                <a:spcPct val="150000"/>
              </a:lnSpc>
              <a:buFont typeface="Wingdings" pitchFamily="2" charset="2"/>
              <a:buChar char="l"/>
            </a:pPr>
            <a:endParaRPr lang="en-US" altLang="zh-CN" sz="2400" dirty="0" smtClean="0"/>
          </a:p>
          <a:p>
            <a:pPr eaLnBrk="0">
              <a:lnSpc>
                <a:spcPct val="150000"/>
              </a:lnSpc>
              <a:buFont typeface="Wingdings" pitchFamily="2" charset="2"/>
              <a:buChar char="l"/>
            </a:pPr>
            <a:r>
              <a:rPr lang="zh-CN" altLang="zh-CN" sz="2400" dirty="0"/>
              <a:t>读取对象中的属性</a:t>
            </a:r>
            <a:endParaRPr lang="zh-CN" altLang="en-US" sz="2400" dirty="0"/>
          </a:p>
        </p:txBody>
      </p:sp>
      <p:pic>
        <p:nvPicPr>
          <p:cNvPr id="4813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27584" y="2708920"/>
            <a:ext cx="7478732" cy="1008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813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27584" y="4581128"/>
            <a:ext cx="4759012" cy="9361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544629194"/>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936000"/>
          </a:xfrm>
        </p:spPr>
        <p:style>
          <a:lnRef idx="3">
            <a:schemeClr val="lt1"/>
          </a:lnRef>
          <a:fillRef idx="1">
            <a:schemeClr val="accent1"/>
          </a:fillRef>
          <a:effectRef idx="1">
            <a:schemeClr val="accent1"/>
          </a:effectRef>
          <a:fontRef idx="minor">
            <a:schemeClr val="lt1"/>
          </a:fontRef>
        </p:style>
        <p:txBody>
          <a:bodyPr>
            <a:normAutofit/>
          </a:bodyPr>
          <a:lstStyle/>
          <a:p>
            <a:r>
              <a:rPr lang="en-US" altLang="zh-CN" sz="3200" dirty="0" smtClean="0">
                <a:solidFill>
                  <a:schemeClr val="tx1"/>
                </a:solidFill>
                <a:latin typeface="微软雅黑" panose="020B0503020204020204" pitchFamily="34" charset="-122"/>
                <a:ea typeface="微软雅黑" panose="020B0503020204020204" pitchFamily="34" charset="-122"/>
                <a:cs typeface="+mn-ea"/>
              </a:rPr>
              <a:t>3.5.2 </a:t>
            </a:r>
            <a:r>
              <a:rPr lang="zh-CN" altLang="en-US" sz="3200" dirty="0" smtClean="0">
                <a:solidFill>
                  <a:schemeClr val="tx1"/>
                </a:solidFill>
                <a:latin typeface="微软雅黑" panose="020B0503020204020204" pitchFamily="34" charset="-122"/>
                <a:ea typeface="微软雅黑" panose="020B0503020204020204" pitchFamily="34" charset="-122"/>
                <a:cs typeface="+mn-ea"/>
              </a:rPr>
              <a:t>对 象 的 声 明 与 使 用</a:t>
            </a:r>
            <a:endParaRPr lang="zh-CN" altLang="en-US" sz="3200" dirty="0">
              <a:solidFill>
                <a:schemeClr val="tx1"/>
              </a:solidFill>
              <a:latin typeface="微软雅黑" panose="020B0503020204020204" pitchFamily="34" charset="-122"/>
              <a:ea typeface="微软雅黑" panose="020B0503020204020204" pitchFamily="34" charset="-122"/>
              <a:cs typeface="+mn-ea"/>
            </a:endParaRPr>
          </a:p>
        </p:txBody>
      </p:sp>
      <p:sp>
        <p:nvSpPr>
          <p:cNvPr id="3" name="内容占位符 2"/>
          <p:cNvSpPr>
            <a:spLocks noGrp="1"/>
          </p:cNvSpPr>
          <p:nvPr>
            <p:ph idx="1"/>
          </p:nvPr>
        </p:nvSpPr>
        <p:spPr>
          <a:xfrm>
            <a:off x="251520" y="1412776"/>
            <a:ext cx="8435280" cy="3816424"/>
          </a:xfrm>
        </p:spPr>
        <p:txBody>
          <a:bodyPr>
            <a:normAutofit/>
          </a:bodyPr>
          <a:lstStyle/>
          <a:p>
            <a:pPr marL="109728" indent="0" eaLnBrk="0">
              <a:lnSpc>
                <a:spcPct val="150000"/>
              </a:lnSpc>
              <a:buNone/>
            </a:pPr>
            <a:r>
              <a:rPr lang="zh-CN" altLang="en-US" dirty="0" smtClean="0"/>
              <a:t>（</a:t>
            </a:r>
            <a:r>
              <a:rPr lang="en-US" altLang="zh-CN" dirty="0" smtClean="0"/>
              <a:t>2</a:t>
            </a:r>
            <a:r>
              <a:rPr lang="zh-CN" altLang="en-US" dirty="0" smtClean="0"/>
              <a:t>）对象的基本使用</a:t>
            </a:r>
            <a:endParaRPr lang="en-US" altLang="zh-CN" dirty="0" smtClean="0"/>
          </a:p>
          <a:p>
            <a:pPr eaLnBrk="0">
              <a:lnSpc>
                <a:spcPct val="150000"/>
              </a:lnSpc>
              <a:buFont typeface="Wingdings" pitchFamily="2" charset="2"/>
              <a:buChar char="l"/>
            </a:pPr>
            <a:r>
              <a:rPr lang="zh-CN" altLang="en-US" sz="2400" dirty="0"/>
              <a:t>修改</a:t>
            </a:r>
            <a:r>
              <a:rPr lang="zh-CN" altLang="zh-CN" sz="2400" dirty="0" smtClean="0"/>
              <a:t>属性</a:t>
            </a:r>
            <a:endParaRPr lang="en-US" altLang="zh-CN" sz="2400" dirty="0" smtClean="0"/>
          </a:p>
          <a:p>
            <a:pPr eaLnBrk="0">
              <a:lnSpc>
                <a:spcPct val="150000"/>
              </a:lnSpc>
              <a:buFont typeface="Wingdings" pitchFamily="2" charset="2"/>
              <a:buChar char="l"/>
            </a:pPr>
            <a:endParaRPr lang="en-US" altLang="zh-CN" sz="2400" dirty="0"/>
          </a:p>
          <a:p>
            <a:pPr eaLnBrk="0">
              <a:lnSpc>
                <a:spcPct val="150000"/>
              </a:lnSpc>
              <a:buFont typeface="Wingdings" pitchFamily="2" charset="2"/>
              <a:buChar char="l"/>
            </a:pPr>
            <a:endParaRPr lang="en-US" altLang="zh-CN" sz="2400" dirty="0" smtClean="0"/>
          </a:p>
          <a:p>
            <a:pPr eaLnBrk="0">
              <a:lnSpc>
                <a:spcPct val="150000"/>
              </a:lnSpc>
              <a:buFont typeface="Wingdings" pitchFamily="2" charset="2"/>
              <a:buChar char="l"/>
            </a:pPr>
            <a:endParaRPr lang="en-US" altLang="zh-CN" sz="2400" dirty="0" smtClean="0"/>
          </a:p>
          <a:p>
            <a:pPr eaLnBrk="0">
              <a:lnSpc>
                <a:spcPct val="150000"/>
              </a:lnSpc>
              <a:buFont typeface="Wingdings" pitchFamily="2" charset="2"/>
              <a:buChar char="l"/>
            </a:pPr>
            <a:r>
              <a:rPr lang="zh-CN" altLang="en-US" sz="2400" dirty="0" smtClean="0"/>
              <a:t>删除</a:t>
            </a:r>
            <a:r>
              <a:rPr lang="zh-CN" altLang="zh-CN" sz="2400" dirty="0" smtClean="0"/>
              <a:t>属性</a:t>
            </a:r>
            <a:endParaRPr lang="zh-CN" altLang="en-US" sz="2400" dirty="0"/>
          </a:p>
        </p:txBody>
      </p:sp>
      <p:pic>
        <p:nvPicPr>
          <p:cNvPr id="4915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55576" y="2705100"/>
            <a:ext cx="6583326" cy="11559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915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55576" y="5301208"/>
            <a:ext cx="7655124" cy="7920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42932383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normAutofit/>
          </a:bodyPr>
          <a:lstStyle/>
          <a:p>
            <a:r>
              <a:rPr lang="en-US" altLang="zh-CN" sz="3200" dirty="0" smtClean="0">
                <a:solidFill>
                  <a:schemeClr val="tx1"/>
                </a:solidFill>
                <a:latin typeface="微软雅黑" panose="020B0503020204020204" pitchFamily="34" charset="-122"/>
                <a:ea typeface="微软雅黑" panose="020B0503020204020204" pitchFamily="34" charset="-122"/>
                <a:cs typeface="+mn-ea"/>
              </a:rPr>
              <a:t>3.1.4   </a:t>
            </a:r>
            <a:r>
              <a:rPr lang="en-US" altLang="zh-CN" sz="3200" dirty="0">
                <a:solidFill>
                  <a:schemeClr val="tx1"/>
                </a:solidFill>
                <a:latin typeface="微软雅黑" panose="020B0503020204020204" pitchFamily="34" charset="-122"/>
                <a:ea typeface="微软雅黑" panose="020B0503020204020204" pitchFamily="34" charset="-122"/>
                <a:cs typeface="+mn-ea"/>
              </a:rPr>
              <a:t>JavaScript </a:t>
            </a:r>
            <a:r>
              <a:rPr lang="zh-CN" altLang="en-US" sz="3200" dirty="0">
                <a:solidFill>
                  <a:schemeClr val="tx1"/>
                </a:solidFill>
                <a:latin typeface="微软雅黑" panose="020B0503020204020204" pitchFamily="34" charset="-122"/>
                <a:ea typeface="微软雅黑" panose="020B0503020204020204" pitchFamily="34" charset="-122"/>
                <a:cs typeface="+mn-ea"/>
              </a:rPr>
              <a:t>常用输入输出语句</a:t>
            </a:r>
            <a:endParaRPr lang="zh-CN" altLang="en-US" sz="3200" dirty="0">
              <a:solidFill>
                <a:schemeClr val="tx1"/>
              </a:solidFill>
              <a:latin typeface="微软雅黑" panose="020B0503020204020204" pitchFamily="34" charset="-122"/>
              <a:ea typeface="微软雅黑" panose="020B0503020204020204" pitchFamily="34" charset="-122"/>
              <a:cs typeface="+mn-ea"/>
            </a:endParaRP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内容占位符 4"/>
          <p:cNvSpPr>
            <a:spLocks noGrp="1"/>
          </p:cNvSpPr>
          <p:nvPr>
            <p:ph idx="1"/>
          </p:nvPr>
        </p:nvSpPr>
        <p:spPr>
          <a:xfrm>
            <a:off x="179512" y="1412776"/>
            <a:ext cx="8784976" cy="2160240"/>
          </a:xfrm>
        </p:spPr>
        <p:txBody>
          <a:bodyPr>
            <a:noAutofit/>
          </a:bodyPr>
          <a:lstStyle/>
          <a:p>
            <a:pPr marL="109728" indent="0" eaLnBrk="0">
              <a:buNone/>
            </a:pPr>
            <a:r>
              <a:rPr lang="en-US" altLang="zh-CN" sz="2200" dirty="0" smtClean="0"/>
              <a:t>( </a:t>
            </a:r>
            <a:r>
              <a:rPr lang="en-US" altLang="zh-CN" sz="2200" dirty="0"/>
              <a:t>1) </a:t>
            </a:r>
            <a:r>
              <a:rPr lang="en-US" altLang="zh-CN" sz="2400" dirty="0"/>
              <a:t>alert( )</a:t>
            </a:r>
            <a:endParaRPr lang="zh-CN" altLang="zh-CN" sz="2400" dirty="0"/>
          </a:p>
          <a:p>
            <a:pPr marL="109728" indent="457200" eaLnBrk="0">
              <a:buNone/>
            </a:pPr>
            <a:r>
              <a:rPr lang="zh-CN" altLang="zh-CN" sz="2400" dirty="0"/>
              <a:t>用于弹出一个警示框</a:t>
            </a:r>
            <a:r>
              <a:rPr lang="en-US" altLang="zh-CN" sz="2400" dirty="0"/>
              <a:t> , </a:t>
            </a:r>
            <a:r>
              <a:rPr lang="zh-CN" altLang="zh-CN" sz="2400" dirty="0"/>
              <a:t>警示框内所显示的内容需放在小括号中</a:t>
            </a:r>
            <a:r>
              <a:rPr lang="en-US" altLang="zh-CN" sz="2400" dirty="0"/>
              <a:t> , </a:t>
            </a:r>
            <a:r>
              <a:rPr lang="zh-CN" altLang="zh-CN" sz="2400" dirty="0"/>
              <a:t>其使用</a:t>
            </a:r>
            <a:r>
              <a:rPr lang="zh-CN" altLang="zh-CN" sz="2400" dirty="0" smtClean="0"/>
              <a:t>如下</a:t>
            </a:r>
            <a:r>
              <a:rPr lang="zh-CN" altLang="en-US" sz="2400" dirty="0" smtClean="0"/>
              <a:t>：</a:t>
            </a:r>
            <a:endParaRPr lang="en-US" altLang="zh-CN" sz="2400" dirty="0" smtClean="0"/>
          </a:p>
          <a:p>
            <a:pPr marL="109728" indent="457200" eaLnBrk="0">
              <a:buNone/>
            </a:pPr>
            <a:r>
              <a:rPr lang="en-US" altLang="zh-CN" sz="2400" dirty="0"/>
              <a:t>alert  (  ‘ </a:t>
            </a:r>
            <a:r>
              <a:rPr lang="zh-CN" altLang="en-US" sz="2400" dirty="0"/>
              <a:t>你好呀’  </a:t>
            </a:r>
            <a:r>
              <a:rPr lang="en-US" altLang="zh-CN" sz="2400" dirty="0"/>
              <a:t>)</a:t>
            </a:r>
          </a:p>
          <a:p>
            <a:pPr marL="109728" indent="457200" eaLnBrk="0">
              <a:buNone/>
            </a:pPr>
            <a:r>
              <a:rPr lang="zh-CN" altLang="en-US" sz="2400" dirty="0"/>
              <a:t>运行结果如</a:t>
            </a:r>
            <a:r>
              <a:rPr lang="zh-CN" altLang="en-US" sz="2400" dirty="0" smtClean="0"/>
              <a:t>图所</a:t>
            </a:r>
            <a:r>
              <a:rPr lang="zh-CN" altLang="en-US" sz="2400" dirty="0"/>
              <a:t>示。</a:t>
            </a:r>
          </a:p>
          <a:p>
            <a:pPr marL="109728" indent="457200" eaLnBrk="0">
              <a:buNone/>
            </a:pPr>
            <a:endParaRPr lang="zh-CN" altLang="zh-CN" sz="2400" dirty="0"/>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pic>
        <p:nvPicPr>
          <p:cNvPr id="6" name="IM 159"/>
          <p:cNvPicPr/>
          <p:nvPr/>
        </p:nvPicPr>
        <p:blipFill>
          <a:blip r:embed="rId2"/>
          <a:stretch>
            <a:fillRect/>
          </a:stretch>
        </p:blipFill>
        <p:spPr>
          <a:xfrm>
            <a:off x="1691680" y="3645024"/>
            <a:ext cx="5328592" cy="2592288"/>
          </a:xfrm>
          <a:prstGeom prst="rect">
            <a:avLst/>
          </a:prstGeom>
        </p:spPr>
      </p:pic>
    </p:spTree>
    <p:extLst>
      <p:ext uri="{BB962C8B-B14F-4D97-AF65-F5344CB8AC3E}">
        <p14:creationId xmlns:p14="http://schemas.microsoft.com/office/powerpoint/2010/main" val="1982889572"/>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936000"/>
          </a:xfrm>
        </p:spPr>
        <p:style>
          <a:lnRef idx="3">
            <a:schemeClr val="lt1"/>
          </a:lnRef>
          <a:fillRef idx="1">
            <a:schemeClr val="accent1"/>
          </a:fillRef>
          <a:effectRef idx="1">
            <a:schemeClr val="accent1"/>
          </a:effectRef>
          <a:fontRef idx="minor">
            <a:schemeClr val="lt1"/>
          </a:fontRef>
        </p:style>
        <p:txBody>
          <a:bodyPr>
            <a:normAutofit/>
          </a:bodyPr>
          <a:lstStyle/>
          <a:p>
            <a:r>
              <a:rPr lang="en-US" altLang="zh-CN" sz="3200" dirty="0">
                <a:solidFill>
                  <a:schemeClr val="tx1"/>
                </a:solidFill>
                <a:latin typeface="微软雅黑" panose="020B0503020204020204" pitchFamily="34" charset="-122"/>
                <a:ea typeface="微软雅黑" panose="020B0503020204020204" pitchFamily="34" charset="-122"/>
                <a:cs typeface="+mn-ea"/>
              </a:rPr>
              <a:t>3.5.3 JavaScript </a:t>
            </a:r>
            <a:r>
              <a:rPr lang="zh-CN" altLang="en-US" sz="3200" dirty="0" smtClean="0">
                <a:solidFill>
                  <a:schemeClr val="tx1"/>
                </a:solidFill>
                <a:latin typeface="微软雅黑" panose="020B0503020204020204" pitchFamily="34" charset="-122"/>
                <a:ea typeface="微软雅黑" panose="020B0503020204020204" pitchFamily="34" charset="-122"/>
                <a:cs typeface="+mn-ea"/>
              </a:rPr>
              <a:t>内 置 对 象</a:t>
            </a:r>
            <a:endParaRPr lang="zh-CN" altLang="en-US" sz="3200" dirty="0">
              <a:solidFill>
                <a:schemeClr val="tx1"/>
              </a:solidFill>
              <a:latin typeface="微软雅黑" panose="020B0503020204020204" pitchFamily="34" charset="-122"/>
              <a:ea typeface="微软雅黑" panose="020B0503020204020204" pitchFamily="34" charset="-122"/>
              <a:cs typeface="+mn-ea"/>
            </a:endParaRPr>
          </a:p>
        </p:txBody>
      </p:sp>
      <p:sp>
        <p:nvSpPr>
          <p:cNvPr id="3" name="内容占位符 2"/>
          <p:cNvSpPr>
            <a:spLocks noGrp="1"/>
          </p:cNvSpPr>
          <p:nvPr>
            <p:ph idx="1"/>
          </p:nvPr>
        </p:nvSpPr>
        <p:spPr>
          <a:xfrm>
            <a:off x="395536" y="1988840"/>
            <a:ext cx="7848872" cy="3024336"/>
          </a:xfrm>
        </p:spPr>
        <p:txBody>
          <a:bodyPr>
            <a:normAutofit fontScale="85000" lnSpcReduction="20000"/>
          </a:bodyPr>
          <a:lstStyle/>
          <a:p>
            <a:pPr marL="109728" indent="457200" eaLnBrk="0">
              <a:lnSpc>
                <a:spcPct val="150000"/>
              </a:lnSpc>
              <a:buNone/>
            </a:pPr>
            <a:r>
              <a:rPr lang="zh-CN" altLang="en-US" dirty="0"/>
              <a:t>内置对象指的是 </a:t>
            </a:r>
            <a:r>
              <a:rPr lang="en-US" altLang="zh-CN" dirty="0"/>
              <a:t>JavaScript </a:t>
            </a:r>
            <a:r>
              <a:rPr lang="zh-CN" altLang="en-US" dirty="0"/>
              <a:t>内部已经提前帮我们定义好的对象 </a:t>
            </a:r>
            <a:r>
              <a:rPr lang="en-US" altLang="zh-CN" dirty="0"/>
              <a:t>,  </a:t>
            </a:r>
            <a:r>
              <a:rPr lang="zh-CN" altLang="en-US" dirty="0"/>
              <a:t>我们可以直接对其进 行使用 </a:t>
            </a:r>
            <a:r>
              <a:rPr lang="en-US" altLang="zh-CN" dirty="0"/>
              <a:t>,  </a:t>
            </a:r>
            <a:r>
              <a:rPr lang="zh-CN" altLang="en-US" dirty="0"/>
              <a:t>不需要再重复定义和声明 。常用的内置对象主要包括 </a:t>
            </a:r>
            <a:r>
              <a:rPr lang="en-US" altLang="zh-CN" dirty="0"/>
              <a:t>String </a:t>
            </a:r>
            <a:r>
              <a:rPr lang="zh-CN" altLang="en-US" dirty="0"/>
              <a:t>、</a:t>
            </a:r>
            <a:r>
              <a:rPr lang="en-US" altLang="zh-CN" dirty="0"/>
              <a:t>Array </a:t>
            </a:r>
            <a:r>
              <a:rPr lang="zh-CN" altLang="en-US" dirty="0"/>
              <a:t>、</a:t>
            </a:r>
            <a:r>
              <a:rPr lang="en-US" altLang="zh-CN" dirty="0"/>
              <a:t>Date </a:t>
            </a:r>
            <a:r>
              <a:rPr lang="zh-CN" altLang="en-US" dirty="0"/>
              <a:t>及 </a:t>
            </a:r>
            <a:r>
              <a:rPr lang="en-US" altLang="zh-CN" dirty="0"/>
              <a:t>Math </a:t>
            </a:r>
            <a:r>
              <a:rPr lang="zh-CN" altLang="en-US" dirty="0"/>
              <a:t>。我们可以直接调用这些对象的属性及方法来实现我们的功能 。这里主要介绍 </a:t>
            </a:r>
            <a:r>
              <a:rPr lang="en-US" altLang="zh-CN" dirty="0"/>
              <a:t>Date </a:t>
            </a:r>
            <a:r>
              <a:rPr lang="zh-CN" altLang="en-US" dirty="0"/>
              <a:t>对象与 </a:t>
            </a:r>
            <a:r>
              <a:rPr lang="en-US" altLang="zh-CN" dirty="0"/>
              <a:t>Math </a:t>
            </a:r>
            <a:r>
              <a:rPr lang="zh-CN" altLang="en-US" dirty="0"/>
              <a:t>对象的基本使用。</a:t>
            </a:r>
            <a:endParaRPr lang="en-US" altLang="zh-CN" dirty="0"/>
          </a:p>
        </p:txBody>
      </p:sp>
    </p:spTree>
    <p:extLst>
      <p:ext uri="{BB962C8B-B14F-4D97-AF65-F5344CB8AC3E}">
        <p14:creationId xmlns:p14="http://schemas.microsoft.com/office/powerpoint/2010/main" val="1310970520"/>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936000"/>
          </a:xfrm>
        </p:spPr>
        <p:style>
          <a:lnRef idx="3">
            <a:schemeClr val="lt1"/>
          </a:lnRef>
          <a:fillRef idx="1">
            <a:schemeClr val="accent1"/>
          </a:fillRef>
          <a:effectRef idx="1">
            <a:schemeClr val="accent1"/>
          </a:effectRef>
          <a:fontRef idx="minor">
            <a:schemeClr val="lt1"/>
          </a:fontRef>
        </p:style>
        <p:txBody>
          <a:bodyPr>
            <a:normAutofit/>
          </a:bodyPr>
          <a:lstStyle/>
          <a:p>
            <a:r>
              <a:rPr lang="en-US" altLang="zh-CN" sz="3200" dirty="0">
                <a:solidFill>
                  <a:schemeClr val="tx1"/>
                </a:solidFill>
                <a:latin typeface="微软雅黑" panose="020B0503020204020204" pitchFamily="34" charset="-122"/>
                <a:ea typeface="微软雅黑" panose="020B0503020204020204" pitchFamily="34" charset="-122"/>
                <a:cs typeface="+mn-ea"/>
              </a:rPr>
              <a:t>3.5.3 JavaScript </a:t>
            </a:r>
            <a:r>
              <a:rPr lang="zh-CN" altLang="en-US" sz="3200" dirty="0" smtClean="0">
                <a:solidFill>
                  <a:schemeClr val="tx1"/>
                </a:solidFill>
                <a:latin typeface="微软雅黑" panose="020B0503020204020204" pitchFamily="34" charset="-122"/>
                <a:ea typeface="微软雅黑" panose="020B0503020204020204" pitchFamily="34" charset="-122"/>
                <a:cs typeface="+mn-ea"/>
              </a:rPr>
              <a:t>内 置 对 象</a:t>
            </a:r>
            <a:endParaRPr lang="zh-CN" altLang="en-US" sz="3200" dirty="0">
              <a:solidFill>
                <a:schemeClr val="tx1"/>
              </a:solidFill>
              <a:latin typeface="微软雅黑" panose="020B0503020204020204" pitchFamily="34" charset="-122"/>
              <a:ea typeface="微软雅黑" panose="020B0503020204020204" pitchFamily="34" charset="-122"/>
              <a:cs typeface="+mn-ea"/>
            </a:endParaRPr>
          </a:p>
        </p:txBody>
      </p:sp>
      <p:sp>
        <p:nvSpPr>
          <p:cNvPr id="3" name="内容占位符 2"/>
          <p:cNvSpPr>
            <a:spLocks noGrp="1"/>
          </p:cNvSpPr>
          <p:nvPr>
            <p:ph idx="1"/>
          </p:nvPr>
        </p:nvSpPr>
        <p:spPr>
          <a:xfrm>
            <a:off x="323528" y="1340768"/>
            <a:ext cx="7848872" cy="1224136"/>
          </a:xfrm>
        </p:spPr>
        <p:txBody>
          <a:bodyPr>
            <a:noAutofit/>
          </a:bodyPr>
          <a:lstStyle/>
          <a:p>
            <a:pPr marL="109728" indent="457200" eaLnBrk="0">
              <a:lnSpc>
                <a:spcPct val="150000"/>
              </a:lnSpc>
              <a:buNone/>
            </a:pPr>
            <a:r>
              <a:rPr lang="en-US" altLang="zh-CN" sz="2400" dirty="0" smtClean="0"/>
              <a:t>Date----</a:t>
            </a:r>
            <a:r>
              <a:rPr lang="zh-CN" altLang="en-US" sz="2400" dirty="0" smtClean="0"/>
              <a:t>日期</a:t>
            </a:r>
            <a:r>
              <a:rPr lang="zh-CN" altLang="en-US" sz="2400" dirty="0"/>
              <a:t>对象 </a:t>
            </a:r>
            <a:r>
              <a:rPr lang="en-US" altLang="zh-CN" sz="2400" dirty="0"/>
              <a:t>, </a:t>
            </a:r>
            <a:r>
              <a:rPr lang="zh-CN" altLang="en-US" sz="2400" dirty="0"/>
              <a:t>其中包含了和日期  </a:t>
            </a:r>
            <a:r>
              <a:rPr lang="en-US" altLang="zh-CN" sz="2400" dirty="0"/>
              <a:t>( </a:t>
            </a:r>
            <a:r>
              <a:rPr lang="zh-CN" altLang="en-US" sz="2400" dirty="0"/>
              <a:t>时间</a:t>
            </a:r>
            <a:r>
              <a:rPr lang="en-US" altLang="zh-CN" sz="2400" dirty="0"/>
              <a:t>)  </a:t>
            </a:r>
            <a:r>
              <a:rPr lang="zh-CN" altLang="en-US" sz="2400" dirty="0"/>
              <a:t>相关的属性与方法 。其常用方法如</a:t>
            </a:r>
            <a:r>
              <a:rPr lang="zh-CN" altLang="en-US" sz="2400" dirty="0" smtClean="0"/>
              <a:t>图：</a:t>
            </a:r>
            <a:endParaRPr lang="zh-CN" altLang="en-US" sz="2400" dirty="0"/>
          </a:p>
          <a:p>
            <a:pPr marL="109728" indent="457200" eaLnBrk="0">
              <a:lnSpc>
                <a:spcPct val="150000"/>
              </a:lnSpc>
              <a:buNone/>
            </a:pPr>
            <a:endParaRPr lang="zh-CN" altLang="en-US" sz="2400" dirty="0"/>
          </a:p>
          <a:p>
            <a:pPr marL="109728" indent="457200" eaLnBrk="0">
              <a:lnSpc>
                <a:spcPct val="150000"/>
              </a:lnSpc>
              <a:buNone/>
            </a:pPr>
            <a:r>
              <a:rPr lang="zh-CN" altLang="en-US" sz="2400" dirty="0"/>
              <a:t> </a:t>
            </a:r>
          </a:p>
          <a:p>
            <a:pPr marL="109728" indent="457200" eaLnBrk="0">
              <a:lnSpc>
                <a:spcPct val="150000"/>
              </a:lnSpc>
              <a:buNone/>
            </a:pPr>
            <a:endParaRPr lang="zh-CN" altLang="en-US" sz="2400" dirty="0"/>
          </a:p>
          <a:p>
            <a:pPr marL="109728" indent="457200" eaLnBrk="0">
              <a:lnSpc>
                <a:spcPct val="150000"/>
              </a:lnSpc>
              <a:buNone/>
            </a:pPr>
            <a:endParaRPr lang="zh-CN" altLang="en-US" sz="2400" dirty="0"/>
          </a:p>
          <a:p>
            <a:pPr marL="109728" indent="457200" eaLnBrk="0">
              <a:lnSpc>
                <a:spcPct val="150000"/>
              </a:lnSpc>
              <a:buNone/>
            </a:pPr>
            <a:endParaRPr lang="zh-CN" altLang="en-US" sz="2400" dirty="0"/>
          </a:p>
          <a:p>
            <a:pPr marL="109728" indent="457200" eaLnBrk="0">
              <a:lnSpc>
                <a:spcPct val="150000"/>
              </a:lnSpc>
              <a:buNone/>
            </a:pPr>
            <a:endParaRPr lang="zh-CN" altLang="en-US" sz="2400" dirty="0"/>
          </a:p>
          <a:p>
            <a:pPr marL="109728" indent="457200" eaLnBrk="0">
              <a:lnSpc>
                <a:spcPct val="150000"/>
              </a:lnSpc>
              <a:buNone/>
            </a:pPr>
            <a:endParaRPr lang="zh-CN" altLang="en-US" sz="2400" dirty="0"/>
          </a:p>
          <a:p>
            <a:pPr marL="109728" indent="457200" eaLnBrk="0">
              <a:lnSpc>
                <a:spcPct val="150000"/>
              </a:lnSpc>
              <a:buNone/>
            </a:pPr>
            <a:endParaRPr lang="zh-CN" altLang="en-US" sz="2400" dirty="0"/>
          </a:p>
          <a:p>
            <a:pPr marL="109728" indent="457200" eaLnBrk="0">
              <a:lnSpc>
                <a:spcPct val="150000"/>
              </a:lnSpc>
              <a:buNone/>
            </a:pPr>
            <a:endParaRPr lang="zh-CN" altLang="en-US" sz="2400" dirty="0"/>
          </a:p>
          <a:p>
            <a:pPr marL="109728" indent="457200" eaLnBrk="0">
              <a:lnSpc>
                <a:spcPct val="150000"/>
              </a:lnSpc>
              <a:buNone/>
            </a:pPr>
            <a:endParaRPr lang="zh-CN" altLang="en-US" sz="2400" dirty="0"/>
          </a:p>
          <a:p>
            <a:pPr marL="109728" indent="457200" eaLnBrk="0">
              <a:lnSpc>
                <a:spcPct val="150000"/>
              </a:lnSpc>
              <a:buNone/>
            </a:pPr>
            <a:endParaRPr lang="zh-CN" altLang="en-US" sz="2400" dirty="0"/>
          </a:p>
          <a:p>
            <a:pPr marL="109728" indent="457200" eaLnBrk="0">
              <a:lnSpc>
                <a:spcPct val="150000"/>
              </a:lnSpc>
              <a:buNone/>
            </a:pPr>
            <a:endParaRPr lang="zh-CN" altLang="en-US" sz="2400" dirty="0"/>
          </a:p>
          <a:p>
            <a:pPr marL="109728" indent="457200" eaLnBrk="0">
              <a:lnSpc>
                <a:spcPct val="150000"/>
              </a:lnSpc>
              <a:buNone/>
            </a:pPr>
            <a:endParaRPr lang="zh-CN" altLang="en-US" sz="2400" dirty="0"/>
          </a:p>
          <a:p>
            <a:pPr marL="109728" indent="457200" eaLnBrk="0">
              <a:lnSpc>
                <a:spcPct val="150000"/>
              </a:lnSpc>
              <a:buNone/>
            </a:pPr>
            <a:endParaRPr lang="zh-CN" altLang="en-US" sz="2400" dirty="0"/>
          </a:p>
          <a:p>
            <a:pPr marL="109728" indent="457200" eaLnBrk="0">
              <a:lnSpc>
                <a:spcPct val="150000"/>
              </a:lnSpc>
              <a:buNone/>
            </a:pPr>
            <a:endParaRPr lang="zh-CN" altLang="en-US" sz="2400" dirty="0"/>
          </a:p>
          <a:p>
            <a:pPr marL="109728" indent="457200" eaLnBrk="0">
              <a:lnSpc>
                <a:spcPct val="150000"/>
              </a:lnSpc>
              <a:buNone/>
            </a:pPr>
            <a:endParaRPr lang="zh-CN" altLang="en-US" sz="2400" dirty="0"/>
          </a:p>
          <a:p>
            <a:pPr marL="109728" indent="457200" eaLnBrk="0">
              <a:lnSpc>
                <a:spcPct val="150000"/>
              </a:lnSpc>
              <a:buNone/>
            </a:pPr>
            <a:endParaRPr lang="zh-CN" altLang="en-US" sz="2400" dirty="0"/>
          </a:p>
          <a:p>
            <a:pPr marL="109728" indent="457200" eaLnBrk="0">
              <a:lnSpc>
                <a:spcPct val="150000"/>
              </a:lnSpc>
              <a:buNone/>
            </a:pPr>
            <a:endParaRPr lang="zh-CN" altLang="en-US" sz="2400" dirty="0"/>
          </a:p>
          <a:p>
            <a:pPr marL="109728" indent="457200" eaLnBrk="0">
              <a:lnSpc>
                <a:spcPct val="150000"/>
              </a:lnSpc>
              <a:buNone/>
            </a:pPr>
            <a:r>
              <a:rPr lang="zh-CN" altLang="en-US" sz="2400" dirty="0"/>
              <a:t> </a:t>
            </a:r>
          </a:p>
          <a:p>
            <a:pPr marL="109728" indent="457200" eaLnBrk="0">
              <a:lnSpc>
                <a:spcPct val="150000"/>
              </a:lnSpc>
              <a:buNone/>
            </a:pPr>
            <a:r>
              <a:rPr lang="zh-CN" altLang="en-US" sz="2400" dirty="0"/>
              <a:t> </a:t>
            </a:r>
          </a:p>
          <a:p>
            <a:pPr marL="109728" indent="457200" eaLnBrk="0">
              <a:lnSpc>
                <a:spcPct val="150000"/>
              </a:lnSpc>
              <a:buNone/>
            </a:pPr>
            <a:endParaRPr lang="zh-CN" altLang="en-US" sz="2400" dirty="0"/>
          </a:p>
          <a:p>
            <a:pPr marL="109728" indent="457200" eaLnBrk="0">
              <a:lnSpc>
                <a:spcPct val="150000"/>
              </a:lnSpc>
              <a:buNone/>
            </a:pPr>
            <a:r>
              <a:rPr lang="en-US" altLang="zh-CN" sz="2400" dirty="0"/>
              <a:t>3-6 </a:t>
            </a:r>
            <a:r>
              <a:rPr lang="zh-CN" altLang="en-US" sz="2400" dirty="0"/>
              <a:t>所示。</a:t>
            </a:r>
          </a:p>
        </p:txBody>
      </p:sp>
      <p:pic>
        <p:nvPicPr>
          <p:cNvPr id="4" name="IM 206"/>
          <p:cNvPicPr/>
          <p:nvPr/>
        </p:nvPicPr>
        <p:blipFill>
          <a:blip r:embed="rId2"/>
          <a:stretch>
            <a:fillRect/>
          </a:stretch>
        </p:blipFill>
        <p:spPr>
          <a:xfrm>
            <a:off x="1547664" y="2564904"/>
            <a:ext cx="5760640" cy="3528392"/>
          </a:xfrm>
          <a:prstGeom prst="rect">
            <a:avLst/>
          </a:prstGeom>
        </p:spPr>
      </p:pic>
    </p:spTree>
    <p:extLst>
      <p:ext uri="{BB962C8B-B14F-4D97-AF65-F5344CB8AC3E}">
        <p14:creationId xmlns:p14="http://schemas.microsoft.com/office/powerpoint/2010/main" val="1590090261"/>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936000"/>
          </a:xfrm>
        </p:spPr>
        <p:style>
          <a:lnRef idx="3">
            <a:schemeClr val="lt1"/>
          </a:lnRef>
          <a:fillRef idx="1">
            <a:schemeClr val="accent1"/>
          </a:fillRef>
          <a:effectRef idx="1">
            <a:schemeClr val="accent1"/>
          </a:effectRef>
          <a:fontRef idx="minor">
            <a:schemeClr val="lt1"/>
          </a:fontRef>
        </p:style>
        <p:txBody>
          <a:bodyPr>
            <a:normAutofit/>
          </a:bodyPr>
          <a:lstStyle/>
          <a:p>
            <a:r>
              <a:rPr lang="en-US" altLang="zh-CN" sz="3200" dirty="0">
                <a:solidFill>
                  <a:schemeClr val="tx1"/>
                </a:solidFill>
                <a:latin typeface="微软雅黑" panose="020B0503020204020204" pitchFamily="34" charset="-122"/>
                <a:ea typeface="微软雅黑" panose="020B0503020204020204" pitchFamily="34" charset="-122"/>
                <a:cs typeface="+mn-ea"/>
              </a:rPr>
              <a:t>3.5.3 JavaScript </a:t>
            </a:r>
            <a:r>
              <a:rPr lang="zh-CN" altLang="en-US" sz="3200" dirty="0" smtClean="0">
                <a:solidFill>
                  <a:schemeClr val="tx1"/>
                </a:solidFill>
                <a:latin typeface="微软雅黑" panose="020B0503020204020204" pitchFamily="34" charset="-122"/>
                <a:ea typeface="微软雅黑" panose="020B0503020204020204" pitchFamily="34" charset="-122"/>
                <a:cs typeface="+mn-ea"/>
              </a:rPr>
              <a:t>内 置 对 象</a:t>
            </a:r>
            <a:endParaRPr lang="zh-CN" altLang="en-US" sz="3200" dirty="0">
              <a:solidFill>
                <a:schemeClr val="tx1"/>
              </a:solidFill>
              <a:latin typeface="微软雅黑" panose="020B0503020204020204" pitchFamily="34" charset="-122"/>
              <a:ea typeface="微软雅黑" panose="020B0503020204020204" pitchFamily="34" charset="-122"/>
              <a:cs typeface="+mn-ea"/>
            </a:endParaRPr>
          </a:p>
        </p:txBody>
      </p:sp>
      <p:sp>
        <p:nvSpPr>
          <p:cNvPr id="3" name="内容占位符 2"/>
          <p:cNvSpPr>
            <a:spLocks noGrp="1"/>
          </p:cNvSpPr>
          <p:nvPr>
            <p:ph idx="1"/>
          </p:nvPr>
        </p:nvSpPr>
        <p:spPr>
          <a:xfrm>
            <a:off x="323528" y="1340768"/>
            <a:ext cx="7848872" cy="1224136"/>
          </a:xfrm>
        </p:spPr>
        <p:txBody>
          <a:bodyPr>
            <a:noAutofit/>
          </a:bodyPr>
          <a:lstStyle/>
          <a:p>
            <a:pPr marL="109728" indent="457200" eaLnBrk="0">
              <a:lnSpc>
                <a:spcPct val="150000"/>
              </a:lnSpc>
              <a:buNone/>
            </a:pPr>
            <a:r>
              <a:rPr lang="en-US" altLang="zh-CN" sz="2400" dirty="0" smtClean="0"/>
              <a:t>Math----</a:t>
            </a:r>
            <a:r>
              <a:rPr lang="zh-CN" altLang="en-US" sz="2400" dirty="0" smtClean="0"/>
              <a:t>数学</a:t>
            </a:r>
            <a:r>
              <a:rPr lang="zh-CN" altLang="en-US" sz="2400" dirty="0"/>
              <a:t>对象 </a:t>
            </a:r>
            <a:r>
              <a:rPr lang="en-US" altLang="zh-CN" sz="2400" dirty="0"/>
              <a:t>, </a:t>
            </a:r>
            <a:r>
              <a:rPr lang="zh-CN" altLang="en-US" sz="2400" dirty="0"/>
              <a:t>其中包含了与数学  </a:t>
            </a:r>
            <a:r>
              <a:rPr lang="en-US" altLang="zh-CN" sz="2400" dirty="0"/>
              <a:t>( </a:t>
            </a:r>
            <a:r>
              <a:rPr lang="zh-CN" altLang="en-US" sz="2400" dirty="0"/>
              <a:t>算术</a:t>
            </a:r>
            <a:r>
              <a:rPr lang="en-US" altLang="zh-CN" sz="2400" dirty="0"/>
              <a:t>)  </a:t>
            </a:r>
            <a:r>
              <a:rPr lang="zh-CN" altLang="en-US" sz="2400" dirty="0"/>
              <a:t>运算相关的方法 </a:t>
            </a:r>
            <a:r>
              <a:rPr lang="en-US" altLang="zh-CN" sz="2400" dirty="0"/>
              <a:t>, </a:t>
            </a:r>
            <a:r>
              <a:rPr lang="zh-CN" altLang="en-US" sz="2400" dirty="0"/>
              <a:t>其常用方法如</a:t>
            </a:r>
            <a:r>
              <a:rPr lang="zh-CN" altLang="en-US" sz="2400" dirty="0" smtClean="0"/>
              <a:t>图所示：</a:t>
            </a:r>
            <a:endParaRPr lang="zh-CN" altLang="en-US" sz="2400" dirty="0"/>
          </a:p>
          <a:p>
            <a:pPr marL="109728" indent="457200" eaLnBrk="0">
              <a:lnSpc>
                <a:spcPct val="150000"/>
              </a:lnSpc>
              <a:buNone/>
            </a:pPr>
            <a:r>
              <a:rPr lang="zh-CN" altLang="en-US" sz="2400" dirty="0"/>
              <a:t> </a:t>
            </a:r>
          </a:p>
          <a:p>
            <a:pPr marL="109728" indent="457200" eaLnBrk="0">
              <a:lnSpc>
                <a:spcPct val="150000"/>
              </a:lnSpc>
              <a:buNone/>
            </a:pPr>
            <a:endParaRPr lang="zh-CN" altLang="en-US" sz="2400" dirty="0"/>
          </a:p>
          <a:p>
            <a:pPr marL="109728" indent="457200" eaLnBrk="0">
              <a:lnSpc>
                <a:spcPct val="150000"/>
              </a:lnSpc>
              <a:buNone/>
            </a:pPr>
            <a:endParaRPr lang="zh-CN" altLang="en-US" sz="2400" dirty="0"/>
          </a:p>
          <a:p>
            <a:pPr marL="109728" indent="457200" eaLnBrk="0">
              <a:lnSpc>
                <a:spcPct val="150000"/>
              </a:lnSpc>
              <a:buNone/>
            </a:pPr>
            <a:endParaRPr lang="zh-CN" altLang="en-US" sz="2400" dirty="0"/>
          </a:p>
          <a:p>
            <a:pPr marL="109728" indent="457200" eaLnBrk="0">
              <a:lnSpc>
                <a:spcPct val="150000"/>
              </a:lnSpc>
              <a:buNone/>
            </a:pPr>
            <a:endParaRPr lang="zh-CN" altLang="en-US" sz="2400" dirty="0"/>
          </a:p>
          <a:p>
            <a:pPr marL="109728" indent="457200" eaLnBrk="0">
              <a:lnSpc>
                <a:spcPct val="150000"/>
              </a:lnSpc>
              <a:buNone/>
            </a:pPr>
            <a:endParaRPr lang="zh-CN" altLang="en-US" sz="2400" dirty="0"/>
          </a:p>
          <a:p>
            <a:pPr marL="109728" indent="457200" eaLnBrk="0">
              <a:lnSpc>
                <a:spcPct val="150000"/>
              </a:lnSpc>
              <a:buNone/>
            </a:pPr>
            <a:endParaRPr lang="zh-CN" altLang="en-US" sz="2400" dirty="0"/>
          </a:p>
          <a:p>
            <a:pPr marL="109728" indent="457200" eaLnBrk="0">
              <a:lnSpc>
                <a:spcPct val="150000"/>
              </a:lnSpc>
              <a:buNone/>
            </a:pPr>
            <a:endParaRPr lang="zh-CN" altLang="en-US" sz="2400" dirty="0"/>
          </a:p>
          <a:p>
            <a:pPr marL="109728" indent="457200" eaLnBrk="0">
              <a:lnSpc>
                <a:spcPct val="150000"/>
              </a:lnSpc>
              <a:buNone/>
            </a:pPr>
            <a:endParaRPr lang="zh-CN" altLang="en-US" sz="2400" dirty="0"/>
          </a:p>
          <a:p>
            <a:pPr marL="109728" indent="457200" eaLnBrk="0">
              <a:lnSpc>
                <a:spcPct val="150000"/>
              </a:lnSpc>
              <a:buNone/>
            </a:pPr>
            <a:endParaRPr lang="zh-CN" altLang="en-US" sz="2400" dirty="0"/>
          </a:p>
          <a:p>
            <a:pPr marL="109728" indent="457200" eaLnBrk="0">
              <a:lnSpc>
                <a:spcPct val="150000"/>
              </a:lnSpc>
              <a:buNone/>
            </a:pPr>
            <a:endParaRPr lang="zh-CN" altLang="en-US" sz="2400" dirty="0"/>
          </a:p>
          <a:p>
            <a:pPr marL="109728" indent="457200" eaLnBrk="0">
              <a:lnSpc>
                <a:spcPct val="150000"/>
              </a:lnSpc>
              <a:buNone/>
            </a:pPr>
            <a:endParaRPr lang="zh-CN" altLang="en-US" sz="2400" dirty="0"/>
          </a:p>
          <a:p>
            <a:pPr marL="109728" indent="457200" eaLnBrk="0">
              <a:lnSpc>
                <a:spcPct val="150000"/>
              </a:lnSpc>
              <a:buNone/>
            </a:pPr>
            <a:endParaRPr lang="zh-CN" altLang="en-US" sz="2400" dirty="0"/>
          </a:p>
          <a:p>
            <a:pPr marL="109728" indent="457200" eaLnBrk="0">
              <a:lnSpc>
                <a:spcPct val="150000"/>
              </a:lnSpc>
              <a:buNone/>
            </a:pPr>
            <a:endParaRPr lang="zh-CN" altLang="en-US" sz="2400" dirty="0"/>
          </a:p>
          <a:p>
            <a:pPr marL="109728" indent="457200" eaLnBrk="0">
              <a:lnSpc>
                <a:spcPct val="150000"/>
              </a:lnSpc>
              <a:buNone/>
            </a:pPr>
            <a:endParaRPr lang="zh-CN" altLang="en-US" sz="2400" dirty="0"/>
          </a:p>
          <a:p>
            <a:pPr marL="109728" indent="457200" eaLnBrk="0">
              <a:lnSpc>
                <a:spcPct val="150000"/>
              </a:lnSpc>
              <a:buNone/>
            </a:pPr>
            <a:endParaRPr lang="zh-CN" altLang="en-US" sz="2400" dirty="0"/>
          </a:p>
          <a:p>
            <a:pPr marL="109728" indent="457200" eaLnBrk="0">
              <a:lnSpc>
                <a:spcPct val="150000"/>
              </a:lnSpc>
              <a:buNone/>
            </a:pPr>
            <a:endParaRPr lang="zh-CN" altLang="en-US" sz="2400" dirty="0"/>
          </a:p>
          <a:p>
            <a:pPr marL="109728" indent="457200" eaLnBrk="0">
              <a:lnSpc>
                <a:spcPct val="150000"/>
              </a:lnSpc>
              <a:buNone/>
            </a:pPr>
            <a:r>
              <a:rPr lang="zh-CN" altLang="en-US" sz="2400" dirty="0"/>
              <a:t> </a:t>
            </a:r>
          </a:p>
          <a:p>
            <a:pPr marL="109728" indent="457200" eaLnBrk="0">
              <a:lnSpc>
                <a:spcPct val="150000"/>
              </a:lnSpc>
              <a:buNone/>
            </a:pPr>
            <a:r>
              <a:rPr lang="zh-CN" altLang="en-US" sz="2400" dirty="0"/>
              <a:t> </a:t>
            </a:r>
          </a:p>
          <a:p>
            <a:pPr marL="109728" indent="457200" eaLnBrk="0">
              <a:lnSpc>
                <a:spcPct val="150000"/>
              </a:lnSpc>
              <a:buNone/>
            </a:pPr>
            <a:endParaRPr lang="zh-CN" altLang="en-US" sz="2400" dirty="0"/>
          </a:p>
          <a:p>
            <a:pPr marL="109728" indent="457200" eaLnBrk="0">
              <a:lnSpc>
                <a:spcPct val="150000"/>
              </a:lnSpc>
              <a:buNone/>
            </a:pPr>
            <a:r>
              <a:rPr lang="en-US" altLang="zh-CN" sz="2400" dirty="0"/>
              <a:t>3-6 </a:t>
            </a:r>
            <a:r>
              <a:rPr lang="zh-CN" altLang="en-US" sz="2400" dirty="0"/>
              <a:t>所示。</a:t>
            </a:r>
          </a:p>
        </p:txBody>
      </p:sp>
      <p:pic>
        <p:nvPicPr>
          <p:cNvPr id="5" name="IM 209"/>
          <p:cNvPicPr/>
          <p:nvPr/>
        </p:nvPicPr>
        <p:blipFill>
          <a:blip r:embed="rId2"/>
          <a:stretch>
            <a:fillRect/>
          </a:stretch>
        </p:blipFill>
        <p:spPr>
          <a:xfrm>
            <a:off x="2843808" y="2708920"/>
            <a:ext cx="2880320" cy="3816424"/>
          </a:xfrm>
          <a:prstGeom prst="rect">
            <a:avLst/>
          </a:prstGeom>
        </p:spPr>
      </p:pic>
    </p:spTree>
    <p:extLst>
      <p:ext uri="{BB962C8B-B14F-4D97-AF65-F5344CB8AC3E}">
        <p14:creationId xmlns:p14="http://schemas.microsoft.com/office/powerpoint/2010/main" val="1561906254"/>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normAutofit/>
          </a:bodyPr>
          <a:lstStyle/>
          <a:p>
            <a:pPr algn="ctr"/>
            <a:r>
              <a:rPr lang="zh-CN" altLang="en-US" sz="3200" dirty="0" smtClean="0">
                <a:solidFill>
                  <a:schemeClr val="tx1"/>
                </a:solidFill>
                <a:latin typeface="微软雅黑" panose="020B0503020204020204" pitchFamily="34" charset="-122"/>
                <a:ea typeface="微软雅黑" panose="020B0503020204020204" pitchFamily="34" charset="-122"/>
                <a:cs typeface="+mn-ea"/>
              </a:rPr>
              <a:t>案例    随机点名</a:t>
            </a:r>
            <a:endParaRPr lang="zh-CN" altLang="en-US" sz="3200" dirty="0">
              <a:solidFill>
                <a:schemeClr val="tx1"/>
              </a:solidFill>
              <a:latin typeface="微软雅黑" panose="020B0503020204020204" pitchFamily="34" charset="-122"/>
              <a:ea typeface="微软雅黑" panose="020B0503020204020204" pitchFamily="34" charset="-122"/>
              <a:cs typeface="+mn-ea"/>
            </a:endParaRP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pSp>
        <p:nvGrpSpPr>
          <p:cNvPr id="5" name="组合 4"/>
          <p:cNvGrpSpPr/>
          <p:nvPr/>
        </p:nvGrpSpPr>
        <p:grpSpPr>
          <a:xfrm>
            <a:off x="670180" y="1713326"/>
            <a:ext cx="8019663" cy="4439460"/>
            <a:chOff x="670180" y="1713326"/>
            <a:chExt cx="8019663" cy="4439460"/>
          </a:xfrm>
        </p:grpSpPr>
        <p:sp>
          <p:nvSpPr>
            <p:cNvPr id="8" name="任意多边形 7"/>
            <p:cNvSpPr/>
            <p:nvPr/>
          </p:nvSpPr>
          <p:spPr>
            <a:xfrm>
              <a:off x="670180" y="2489675"/>
              <a:ext cx="373428" cy="3287356"/>
            </a:xfrm>
            <a:custGeom>
              <a:avLst/>
              <a:gdLst>
                <a:gd name="connsiteX0" fmla="*/ 0 w 3287355"/>
                <a:gd name="connsiteY0" fmla="*/ 0 h 278678"/>
                <a:gd name="connsiteX1" fmla="*/ 3148016 w 3287355"/>
                <a:gd name="connsiteY1" fmla="*/ 0 h 278678"/>
                <a:gd name="connsiteX2" fmla="*/ 3287355 w 3287355"/>
                <a:gd name="connsiteY2" fmla="*/ 139339 h 278678"/>
                <a:gd name="connsiteX3" fmla="*/ 3148016 w 3287355"/>
                <a:gd name="connsiteY3" fmla="*/ 278678 h 278678"/>
                <a:gd name="connsiteX4" fmla="*/ 0 w 3287355"/>
                <a:gd name="connsiteY4" fmla="*/ 278678 h 278678"/>
                <a:gd name="connsiteX5" fmla="*/ 139339 w 3287355"/>
                <a:gd name="connsiteY5" fmla="*/ 139339 h 278678"/>
                <a:gd name="connsiteX6" fmla="*/ 0 w 3287355"/>
                <a:gd name="connsiteY6" fmla="*/ 0 h 278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287355" h="278678">
                  <a:moveTo>
                    <a:pt x="3287349" y="0"/>
                  </a:moveTo>
                  <a:lnTo>
                    <a:pt x="3287349" y="266866"/>
                  </a:lnTo>
                  <a:lnTo>
                    <a:pt x="1643678" y="278678"/>
                  </a:lnTo>
                  <a:lnTo>
                    <a:pt x="6" y="266866"/>
                  </a:lnTo>
                  <a:lnTo>
                    <a:pt x="6" y="0"/>
                  </a:lnTo>
                  <a:lnTo>
                    <a:pt x="1643677" y="11812"/>
                  </a:lnTo>
                  <a:lnTo>
                    <a:pt x="3287349" y="0"/>
                  </a:lnTo>
                  <a:close/>
                </a:path>
              </a:pathLst>
            </a:custGeom>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6510" tIns="155850" rIns="16511" bIns="155849" numCol="1" spcCol="1270" anchor="ctr" anchorCtr="0">
              <a:noAutofit/>
            </a:bodyPr>
            <a:lstStyle/>
            <a:p>
              <a:pPr lvl="0" algn="l" defTabSz="1155700">
                <a:lnSpc>
                  <a:spcPct val="90000"/>
                </a:lnSpc>
                <a:spcBef>
                  <a:spcPct val="0"/>
                </a:spcBef>
                <a:spcAft>
                  <a:spcPct val="35000"/>
                </a:spcAft>
              </a:pPr>
              <a:r>
                <a:rPr lang="zh-CN" altLang="en-US" sz="2600" kern="1200" dirty="0" smtClean="0"/>
                <a:t>案例要求</a:t>
              </a:r>
              <a:endParaRPr lang="zh-CN" altLang="en-US" sz="2600" kern="1200" dirty="0"/>
            </a:p>
          </p:txBody>
        </p:sp>
        <p:sp>
          <p:nvSpPr>
            <p:cNvPr id="9" name="任意多边形 8"/>
            <p:cNvSpPr/>
            <p:nvPr/>
          </p:nvSpPr>
          <p:spPr>
            <a:xfrm>
              <a:off x="1210114" y="1713326"/>
              <a:ext cx="7479729" cy="4439460"/>
            </a:xfrm>
            <a:custGeom>
              <a:avLst/>
              <a:gdLst>
                <a:gd name="connsiteX0" fmla="*/ 739925 w 4439459"/>
                <a:gd name="connsiteY0" fmla="*/ 0 h 7479729"/>
                <a:gd name="connsiteX1" fmla="*/ 3699534 w 4439459"/>
                <a:gd name="connsiteY1" fmla="*/ 0 h 7479729"/>
                <a:gd name="connsiteX2" fmla="*/ 4439459 w 4439459"/>
                <a:gd name="connsiteY2" fmla="*/ 739925 h 7479729"/>
                <a:gd name="connsiteX3" fmla="*/ 4439459 w 4439459"/>
                <a:gd name="connsiteY3" fmla="*/ 7479729 h 7479729"/>
                <a:gd name="connsiteX4" fmla="*/ 4439459 w 4439459"/>
                <a:gd name="connsiteY4" fmla="*/ 7479729 h 7479729"/>
                <a:gd name="connsiteX5" fmla="*/ 0 w 4439459"/>
                <a:gd name="connsiteY5" fmla="*/ 7479729 h 7479729"/>
                <a:gd name="connsiteX6" fmla="*/ 0 w 4439459"/>
                <a:gd name="connsiteY6" fmla="*/ 7479729 h 7479729"/>
                <a:gd name="connsiteX7" fmla="*/ 0 w 4439459"/>
                <a:gd name="connsiteY7" fmla="*/ 739925 h 7479729"/>
                <a:gd name="connsiteX8" fmla="*/ 739925 w 4439459"/>
                <a:gd name="connsiteY8" fmla="*/ 0 h 74797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439459" h="7479729">
                  <a:moveTo>
                    <a:pt x="4439459" y="1246647"/>
                  </a:moveTo>
                  <a:lnTo>
                    <a:pt x="4439459" y="6233082"/>
                  </a:lnTo>
                  <a:cubicBezTo>
                    <a:pt x="4439459" y="6921586"/>
                    <a:pt x="4242836" y="7479729"/>
                    <a:pt x="4000290" y="7479729"/>
                  </a:cubicBezTo>
                  <a:lnTo>
                    <a:pt x="0" y="7479729"/>
                  </a:lnTo>
                  <a:lnTo>
                    <a:pt x="0" y="7479729"/>
                  </a:lnTo>
                  <a:lnTo>
                    <a:pt x="0" y="0"/>
                  </a:lnTo>
                  <a:lnTo>
                    <a:pt x="0" y="0"/>
                  </a:lnTo>
                  <a:lnTo>
                    <a:pt x="4000290" y="0"/>
                  </a:lnTo>
                  <a:cubicBezTo>
                    <a:pt x="4242836" y="0"/>
                    <a:pt x="4439459" y="558143"/>
                    <a:pt x="4439459" y="1246647"/>
                  </a:cubicBezTo>
                  <a:close/>
                </a:path>
              </a:pathLst>
            </a:cu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184913" tIns="233228" rIns="233226" bIns="233227" numCol="1" spcCol="1270" anchor="ctr" anchorCtr="0">
              <a:noAutofit/>
            </a:bodyPr>
            <a:lstStyle/>
            <a:p>
              <a:pPr marL="0" lvl="1" algn="l" defTabSz="1155700">
                <a:lnSpc>
                  <a:spcPct val="90000"/>
                </a:lnSpc>
                <a:spcBef>
                  <a:spcPct val="0"/>
                </a:spcBef>
                <a:spcAft>
                  <a:spcPct val="15000"/>
                </a:spcAft>
              </a:pPr>
              <a:endParaRPr lang="zh-CN" sz="2600" kern="1200" dirty="0"/>
            </a:p>
          </p:txBody>
        </p:sp>
      </p:grpSp>
      <p:sp>
        <p:nvSpPr>
          <p:cNvPr id="6" name="矩形 5"/>
          <p:cNvSpPr/>
          <p:nvPr/>
        </p:nvSpPr>
        <p:spPr>
          <a:xfrm>
            <a:off x="1403648" y="1988840"/>
            <a:ext cx="7128792" cy="4154984"/>
          </a:xfrm>
          <a:prstGeom prst="rect">
            <a:avLst/>
          </a:prstGeom>
        </p:spPr>
        <p:txBody>
          <a:bodyPr wrap="square">
            <a:spAutoFit/>
          </a:bodyPr>
          <a:lstStyle/>
          <a:p>
            <a:pPr marL="342900" indent="-342900">
              <a:buAutoNum type="arabicPeriod"/>
            </a:pPr>
            <a:r>
              <a:rPr lang="zh-CN" altLang="en-US" sz="2400" dirty="0" smtClean="0"/>
              <a:t>现有</a:t>
            </a:r>
            <a:r>
              <a:rPr lang="zh-CN" altLang="en-US" sz="2400" dirty="0"/>
              <a:t>一 数组 </a:t>
            </a:r>
            <a:r>
              <a:rPr lang="en-US" altLang="zh-CN" sz="2400" dirty="0"/>
              <a:t>,  </a:t>
            </a:r>
            <a:r>
              <a:rPr lang="zh-CN" altLang="en-US" sz="2400" dirty="0"/>
              <a:t>其中保存了某班同学的名字 </a:t>
            </a:r>
            <a:r>
              <a:rPr lang="en-US" altLang="zh-CN" sz="2400" dirty="0"/>
              <a:t>,  </a:t>
            </a:r>
            <a:r>
              <a:rPr lang="zh-CN" altLang="en-US" sz="2400" dirty="0"/>
              <a:t>如  </a:t>
            </a:r>
            <a:r>
              <a:rPr lang="en-US" altLang="zh-CN" sz="2400" dirty="0"/>
              <a:t>[ </a:t>
            </a:r>
            <a:r>
              <a:rPr lang="zh-CN" altLang="en-US" sz="2400" dirty="0"/>
              <a:t>小明 </a:t>
            </a:r>
            <a:r>
              <a:rPr lang="en-US" altLang="zh-CN" sz="2400" dirty="0"/>
              <a:t>,  </a:t>
            </a:r>
            <a:r>
              <a:rPr lang="zh-CN" altLang="en-US" sz="2400" dirty="0"/>
              <a:t>小红 </a:t>
            </a:r>
            <a:r>
              <a:rPr lang="en-US" altLang="zh-CN" sz="2400" dirty="0"/>
              <a:t>,  </a:t>
            </a:r>
            <a:r>
              <a:rPr lang="zh-CN" altLang="en-US" sz="2400" dirty="0"/>
              <a:t>小刚 </a:t>
            </a:r>
            <a:r>
              <a:rPr lang="en-US" altLang="zh-CN" sz="2400" dirty="0"/>
              <a:t>,  </a:t>
            </a:r>
            <a:r>
              <a:rPr lang="zh-CN" altLang="en-US" sz="2400" dirty="0"/>
              <a:t>小王 </a:t>
            </a:r>
            <a:r>
              <a:rPr lang="en-US" altLang="zh-CN" sz="2400" dirty="0"/>
              <a:t>,  </a:t>
            </a:r>
            <a:r>
              <a:rPr lang="zh-CN" altLang="en-US" sz="2400" dirty="0"/>
              <a:t>小 伟 </a:t>
            </a:r>
            <a:r>
              <a:rPr lang="en-US" altLang="zh-CN" sz="2400" dirty="0"/>
              <a:t>] , </a:t>
            </a:r>
            <a:r>
              <a:rPr lang="zh-CN" altLang="en-US" sz="2400" dirty="0"/>
              <a:t>现要求在页面中随机输出其中任一 同学的名字到控制台 </a:t>
            </a:r>
            <a:r>
              <a:rPr lang="en-US" altLang="zh-CN" sz="2400" dirty="0"/>
              <a:t>,  </a:t>
            </a:r>
            <a:r>
              <a:rPr lang="zh-CN" altLang="en-US" sz="2400" dirty="0"/>
              <a:t>即实现随机点名的效果</a:t>
            </a:r>
            <a:r>
              <a:rPr lang="zh-CN" altLang="en-US" sz="2400" dirty="0" smtClean="0"/>
              <a:t>。</a:t>
            </a:r>
            <a:endParaRPr lang="en-US" altLang="zh-CN" sz="2400" dirty="0" smtClean="0"/>
          </a:p>
          <a:p>
            <a:endParaRPr lang="zh-CN" altLang="en-US" sz="2400" dirty="0"/>
          </a:p>
          <a:p>
            <a:r>
              <a:rPr lang="zh-CN" altLang="en-US" sz="2400" dirty="0"/>
              <a:t>思路</a:t>
            </a:r>
            <a:r>
              <a:rPr lang="zh-CN" altLang="en-US" sz="2400" dirty="0" smtClean="0"/>
              <a:t>分析：要</a:t>
            </a:r>
            <a:r>
              <a:rPr lang="zh-CN" altLang="en-US" sz="2400" dirty="0"/>
              <a:t>实现随机点名的效果 </a:t>
            </a:r>
            <a:r>
              <a:rPr lang="en-US" altLang="zh-CN" sz="2400" dirty="0"/>
              <a:t>, </a:t>
            </a:r>
            <a:r>
              <a:rPr lang="zh-CN" altLang="en-US" sz="2400" dirty="0"/>
              <a:t>首先要随机获取数据中的元素 </a:t>
            </a:r>
            <a:r>
              <a:rPr lang="en-US" altLang="zh-CN" sz="2400" dirty="0"/>
              <a:t>,  </a:t>
            </a:r>
            <a:r>
              <a:rPr lang="zh-CN" altLang="en-US" sz="2400" dirty="0"/>
              <a:t>即通过下标去操 作元素 </a:t>
            </a:r>
            <a:r>
              <a:rPr lang="en-US" altLang="zh-CN" sz="2400" dirty="0"/>
              <a:t>,  </a:t>
            </a:r>
            <a:r>
              <a:rPr lang="zh-CN" altLang="en-US" sz="2400" dirty="0"/>
              <a:t>因此核心是要获取一个随机的整数 </a:t>
            </a:r>
            <a:r>
              <a:rPr lang="en-US" altLang="zh-CN" sz="2400" dirty="0"/>
              <a:t>, </a:t>
            </a:r>
            <a:r>
              <a:rPr lang="zh-CN" altLang="en-US" sz="2400" dirty="0"/>
              <a:t>并且该整数在 </a:t>
            </a:r>
            <a:r>
              <a:rPr lang="en-US" altLang="zh-CN" sz="2400" dirty="0"/>
              <a:t>0 </a:t>
            </a:r>
            <a:r>
              <a:rPr lang="zh-CN" altLang="en-US" sz="2400" dirty="0"/>
              <a:t>到数组长度之间 </a:t>
            </a:r>
            <a:r>
              <a:rPr lang="en-US" altLang="zh-CN" sz="2400" dirty="0"/>
              <a:t>, </a:t>
            </a:r>
            <a:r>
              <a:rPr lang="zh-CN" altLang="en-US" sz="2400" dirty="0"/>
              <a:t>所以可以 结合 </a:t>
            </a:r>
            <a:r>
              <a:rPr lang="en-US" altLang="zh-CN" sz="2400" dirty="0"/>
              <a:t>Math. random </a:t>
            </a:r>
            <a:r>
              <a:rPr lang="zh-CN" altLang="en-US" sz="2400" dirty="0"/>
              <a:t>方法和 </a:t>
            </a:r>
            <a:r>
              <a:rPr lang="en-US" altLang="zh-CN" sz="2400" dirty="0"/>
              <a:t>Math. floor </a:t>
            </a:r>
            <a:r>
              <a:rPr lang="zh-CN" altLang="en-US" sz="2400" dirty="0"/>
              <a:t>方法来获取该随机整数 </a:t>
            </a:r>
            <a:r>
              <a:rPr lang="en-US" altLang="zh-CN" sz="2400" dirty="0"/>
              <a:t>, </a:t>
            </a:r>
            <a:r>
              <a:rPr lang="zh-CN" altLang="en-US" sz="2400" dirty="0"/>
              <a:t>然后将其作为下标去输出数 组中对应的内容。</a:t>
            </a:r>
          </a:p>
        </p:txBody>
      </p:sp>
    </p:spTree>
    <p:extLst>
      <p:ext uri="{BB962C8B-B14F-4D97-AF65-F5344CB8AC3E}">
        <p14:creationId xmlns:p14="http://schemas.microsoft.com/office/powerpoint/2010/main" val="2172649489"/>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normAutofit/>
          </a:bodyPr>
          <a:lstStyle/>
          <a:p>
            <a:pPr algn="ctr"/>
            <a:r>
              <a:rPr lang="zh-CN" altLang="en-US" sz="3200" dirty="0">
                <a:solidFill>
                  <a:schemeClr val="tx1"/>
                </a:solidFill>
                <a:latin typeface="微软雅黑" panose="020B0503020204020204" pitchFamily="34" charset="-122"/>
                <a:ea typeface="微软雅黑" panose="020B0503020204020204" pitchFamily="34" charset="-122"/>
                <a:cs typeface="+mn-ea"/>
              </a:rPr>
              <a:t>案例    随机</a:t>
            </a:r>
            <a:r>
              <a:rPr lang="zh-CN" altLang="en-US" sz="3200" dirty="0" smtClean="0">
                <a:solidFill>
                  <a:schemeClr val="tx1"/>
                </a:solidFill>
                <a:latin typeface="微软雅黑" panose="020B0503020204020204" pitchFamily="34" charset="-122"/>
                <a:ea typeface="微软雅黑" panose="020B0503020204020204" pitchFamily="34" charset="-122"/>
                <a:cs typeface="+mn-ea"/>
              </a:rPr>
              <a:t>点名</a:t>
            </a:r>
            <a:endParaRPr lang="zh-CN" altLang="en-US" sz="3200" dirty="0">
              <a:solidFill>
                <a:schemeClr val="tx1"/>
              </a:solidFill>
              <a:latin typeface="微软雅黑" panose="020B0503020204020204" pitchFamily="34" charset="-122"/>
              <a:ea typeface="微软雅黑" panose="020B0503020204020204" pitchFamily="34" charset="-122"/>
              <a:cs typeface="+mn-ea"/>
            </a:endParaRP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pSp>
        <p:nvGrpSpPr>
          <p:cNvPr id="5" name="组合 4"/>
          <p:cNvGrpSpPr/>
          <p:nvPr/>
        </p:nvGrpSpPr>
        <p:grpSpPr>
          <a:xfrm>
            <a:off x="670180" y="1713326"/>
            <a:ext cx="8019663" cy="4439460"/>
            <a:chOff x="670180" y="1713326"/>
            <a:chExt cx="8019663" cy="4439460"/>
          </a:xfrm>
        </p:grpSpPr>
        <p:sp>
          <p:nvSpPr>
            <p:cNvPr id="8" name="任意多边形 7"/>
            <p:cNvSpPr/>
            <p:nvPr/>
          </p:nvSpPr>
          <p:spPr>
            <a:xfrm>
              <a:off x="670180" y="2489675"/>
              <a:ext cx="373428" cy="3287356"/>
            </a:xfrm>
            <a:custGeom>
              <a:avLst/>
              <a:gdLst>
                <a:gd name="connsiteX0" fmla="*/ 0 w 3287355"/>
                <a:gd name="connsiteY0" fmla="*/ 0 h 278678"/>
                <a:gd name="connsiteX1" fmla="*/ 3148016 w 3287355"/>
                <a:gd name="connsiteY1" fmla="*/ 0 h 278678"/>
                <a:gd name="connsiteX2" fmla="*/ 3287355 w 3287355"/>
                <a:gd name="connsiteY2" fmla="*/ 139339 h 278678"/>
                <a:gd name="connsiteX3" fmla="*/ 3148016 w 3287355"/>
                <a:gd name="connsiteY3" fmla="*/ 278678 h 278678"/>
                <a:gd name="connsiteX4" fmla="*/ 0 w 3287355"/>
                <a:gd name="connsiteY4" fmla="*/ 278678 h 278678"/>
                <a:gd name="connsiteX5" fmla="*/ 139339 w 3287355"/>
                <a:gd name="connsiteY5" fmla="*/ 139339 h 278678"/>
                <a:gd name="connsiteX6" fmla="*/ 0 w 3287355"/>
                <a:gd name="connsiteY6" fmla="*/ 0 h 278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287355" h="278678">
                  <a:moveTo>
                    <a:pt x="3287349" y="0"/>
                  </a:moveTo>
                  <a:lnTo>
                    <a:pt x="3287349" y="266866"/>
                  </a:lnTo>
                  <a:lnTo>
                    <a:pt x="1643678" y="278678"/>
                  </a:lnTo>
                  <a:lnTo>
                    <a:pt x="6" y="266866"/>
                  </a:lnTo>
                  <a:lnTo>
                    <a:pt x="6" y="0"/>
                  </a:lnTo>
                  <a:lnTo>
                    <a:pt x="1643677" y="11812"/>
                  </a:lnTo>
                  <a:lnTo>
                    <a:pt x="3287349" y="0"/>
                  </a:lnTo>
                  <a:close/>
                </a:path>
              </a:pathLst>
            </a:custGeom>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6510" tIns="155850" rIns="16511" bIns="155849" numCol="1" spcCol="1270" anchor="ctr" anchorCtr="0">
              <a:noAutofit/>
            </a:bodyPr>
            <a:lstStyle/>
            <a:p>
              <a:pPr lvl="0" algn="l" defTabSz="1155700">
                <a:lnSpc>
                  <a:spcPct val="90000"/>
                </a:lnSpc>
                <a:spcBef>
                  <a:spcPct val="0"/>
                </a:spcBef>
                <a:spcAft>
                  <a:spcPct val="35000"/>
                </a:spcAft>
              </a:pPr>
              <a:r>
                <a:rPr lang="zh-CN" altLang="en-US" sz="2600" kern="1200" dirty="0" smtClean="0"/>
                <a:t>核心代码</a:t>
              </a:r>
              <a:endParaRPr lang="zh-CN" altLang="en-US" sz="2600" kern="1200" dirty="0"/>
            </a:p>
          </p:txBody>
        </p:sp>
        <p:sp>
          <p:nvSpPr>
            <p:cNvPr id="9" name="任意多边形 8"/>
            <p:cNvSpPr/>
            <p:nvPr/>
          </p:nvSpPr>
          <p:spPr>
            <a:xfrm>
              <a:off x="1210114" y="1713326"/>
              <a:ext cx="7479729" cy="4439460"/>
            </a:xfrm>
            <a:custGeom>
              <a:avLst/>
              <a:gdLst>
                <a:gd name="connsiteX0" fmla="*/ 739925 w 4439459"/>
                <a:gd name="connsiteY0" fmla="*/ 0 h 7479729"/>
                <a:gd name="connsiteX1" fmla="*/ 3699534 w 4439459"/>
                <a:gd name="connsiteY1" fmla="*/ 0 h 7479729"/>
                <a:gd name="connsiteX2" fmla="*/ 4439459 w 4439459"/>
                <a:gd name="connsiteY2" fmla="*/ 739925 h 7479729"/>
                <a:gd name="connsiteX3" fmla="*/ 4439459 w 4439459"/>
                <a:gd name="connsiteY3" fmla="*/ 7479729 h 7479729"/>
                <a:gd name="connsiteX4" fmla="*/ 4439459 w 4439459"/>
                <a:gd name="connsiteY4" fmla="*/ 7479729 h 7479729"/>
                <a:gd name="connsiteX5" fmla="*/ 0 w 4439459"/>
                <a:gd name="connsiteY5" fmla="*/ 7479729 h 7479729"/>
                <a:gd name="connsiteX6" fmla="*/ 0 w 4439459"/>
                <a:gd name="connsiteY6" fmla="*/ 7479729 h 7479729"/>
                <a:gd name="connsiteX7" fmla="*/ 0 w 4439459"/>
                <a:gd name="connsiteY7" fmla="*/ 739925 h 7479729"/>
                <a:gd name="connsiteX8" fmla="*/ 739925 w 4439459"/>
                <a:gd name="connsiteY8" fmla="*/ 0 h 74797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439459" h="7479729">
                  <a:moveTo>
                    <a:pt x="4439459" y="1246647"/>
                  </a:moveTo>
                  <a:lnTo>
                    <a:pt x="4439459" y="6233082"/>
                  </a:lnTo>
                  <a:cubicBezTo>
                    <a:pt x="4439459" y="6921586"/>
                    <a:pt x="4242836" y="7479729"/>
                    <a:pt x="4000290" y="7479729"/>
                  </a:cubicBezTo>
                  <a:lnTo>
                    <a:pt x="0" y="7479729"/>
                  </a:lnTo>
                  <a:lnTo>
                    <a:pt x="0" y="7479729"/>
                  </a:lnTo>
                  <a:lnTo>
                    <a:pt x="0" y="0"/>
                  </a:lnTo>
                  <a:lnTo>
                    <a:pt x="0" y="0"/>
                  </a:lnTo>
                  <a:lnTo>
                    <a:pt x="4000290" y="0"/>
                  </a:lnTo>
                  <a:cubicBezTo>
                    <a:pt x="4242836" y="0"/>
                    <a:pt x="4439459" y="558143"/>
                    <a:pt x="4439459" y="1246647"/>
                  </a:cubicBezTo>
                  <a:close/>
                </a:path>
              </a:pathLst>
            </a:cu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184913" tIns="233228" rIns="233226" bIns="233227" numCol="1" spcCol="1270" anchor="ctr" anchorCtr="0">
              <a:noAutofit/>
            </a:bodyPr>
            <a:lstStyle/>
            <a:p>
              <a:pPr marL="0" lvl="1" algn="l" defTabSz="1155700">
                <a:lnSpc>
                  <a:spcPct val="90000"/>
                </a:lnSpc>
                <a:spcBef>
                  <a:spcPct val="0"/>
                </a:spcBef>
                <a:spcAft>
                  <a:spcPct val="15000"/>
                </a:spcAft>
              </a:pPr>
              <a:endParaRPr lang="zh-CN" sz="2600" kern="1200" dirty="0"/>
            </a:p>
          </p:txBody>
        </p:sp>
      </p:grpSp>
      <p:pic>
        <p:nvPicPr>
          <p:cNvPr id="5017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31640" y="3068960"/>
            <a:ext cx="6882386" cy="14244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583998403"/>
      </p:ext>
    </p:ext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normAutofit/>
          </a:bodyPr>
          <a:lstStyle/>
          <a:p>
            <a:pPr algn="ctr"/>
            <a:r>
              <a:rPr lang="zh-CN" altLang="en-US" sz="3200" dirty="0" smtClean="0">
                <a:solidFill>
                  <a:schemeClr val="tx1"/>
                </a:solidFill>
                <a:latin typeface="微软雅黑" panose="020B0503020204020204" pitchFamily="34" charset="-122"/>
                <a:ea typeface="微软雅黑" panose="020B0503020204020204" pitchFamily="34" charset="-122"/>
                <a:cs typeface="+mn-ea"/>
              </a:rPr>
              <a:t>案例    实现</a:t>
            </a:r>
            <a:r>
              <a:rPr lang="zh-CN" altLang="en-US" sz="3200" dirty="0">
                <a:solidFill>
                  <a:schemeClr val="tx1"/>
                </a:solidFill>
                <a:latin typeface="微软雅黑" panose="020B0503020204020204" pitchFamily="34" charset="-122"/>
                <a:ea typeface="微软雅黑" panose="020B0503020204020204" pitchFamily="34" charset="-122"/>
                <a:cs typeface="+mn-ea"/>
              </a:rPr>
              <a:t>动态时钟的效果</a:t>
            </a:r>
            <a:endParaRPr lang="zh-CN" altLang="en-US" sz="3200" dirty="0">
              <a:solidFill>
                <a:schemeClr val="tx1"/>
              </a:solidFill>
              <a:latin typeface="微软雅黑" panose="020B0503020204020204" pitchFamily="34" charset="-122"/>
              <a:ea typeface="微软雅黑" panose="020B0503020204020204" pitchFamily="34" charset="-122"/>
              <a:cs typeface="+mn-ea"/>
            </a:endParaRP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pSp>
        <p:nvGrpSpPr>
          <p:cNvPr id="5" name="组合 4"/>
          <p:cNvGrpSpPr/>
          <p:nvPr/>
        </p:nvGrpSpPr>
        <p:grpSpPr>
          <a:xfrm>
            <a:off x="670180" y="1713326"/>
            <a:ext cx="8019663" cy="4439460"/>
            <a:chOff x="670180" y="1713326"/>
            <a:chExt cx="8019663" cy="4439460"/>
          </a:xfrm>
        </p:grpSpPr>
        <p:sp>
          <p:nvSpPr>
            <p:cNvPr id="8" name="任意多边形 7"/>
            <p:cNvSpPr/>
            <p:nvPr/>
          </p:nvSpPr>
          <p:spPr>
            <a:xfrm>
              <a:off x="670180" y="2489675"/>
              <a:ext cx="373428" cy="3287356"/>
            </a:xfrm>
            <a:custGeom>
              <a:avLst/>
              <a:gdLst>
                <a:gd name="connsiteX0" fmla="*/ 0 w 3287355"/>
                <a:gd name="connsiteY0" fmla="*/ 0 h 278678"/>
                <a:gd name="connsiteX1" fmla="*/ 3148016 w 3287355"/>
                <a:gd name="connsiteY1" fmla="*/ 0 h 278678"/>
                <a:gd name="connsiteX2" fmla="*/ 3287355 w 3287355"/>
                <a:gd name="connsiteY2" fmla="*/ 139339 h 278678"/>
                <a:gd name="connsiteX3" fmla="*/ 3148016 w 3287355"/>
                <a:gd name="connsiteY3" fmla="*/ 278678 h 278678"/>
                <a:gd name="connsiteX4" fmla="*/ 0 w 3287355"/>
                <a:gd name="connsiteY4" fmla="*/ 278678 h 278678"/>
                <a:gd name="connsiteX5" fmla="*/ 139339 w 3287355"/>
                <a:gd name="connsiteY5" fmla="*/ 139339 h 278678"/>
                <a:gd name="connsiteX6" fmla="*/ 0 w 3287355"/>
                <a:gd name="connsiteY6" fmla="*/ 0 h 278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287355" h="278678">
                  <a:moveTo>
                    <a:pt x="3287349" y="0"/>
                  </a:moveTo>
                  <a:lnTo>
                    <a:pt x="3287349" y="266866"/>
                  </a:lnTo>
                  <a:lnTo>
                    <a:pt x="1643678" y="278678"/>
                  </a:lnTo>
                  <a:lnTo>
                    <a:pt x="6" y="266866"/>
                  </a:lnTo>
                  <a:lnTo>
                    <a:pt x="6" y="0"/>
                  </a:lnTo>
                  <a:lnTo>
                    <a:pt x="1643677" y="11812"/>
                  </a:lnTo>
                  <a:lnTo>
                    <a:pt x="3287349" y="0"/>
                  </a:lnTo>
                  <a:close/>
                </a:path>
              </a:pathLst>
            </a:custGeom>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6510" tIns="155850" rIns="16511" bIns="155849" numCol="1" spcCol="1270" anchor="ctr" anchorCtr="0">
              <a:noAutofit/>
            </a:bodyPr>
            <a:lstStyle/>
            <a:p>
              <a:pPr lvl="0" algn="l" defTabSz="1155700">
                <a:lnSpc>
                  <a:spcPct val="90000"/>
                </a:lnSpc>
                <a:spcBef>
                  <a:spcPct val="0"/>
                </a:spcBef>
                <a:spcAft>
                  <a:spcPct val="35000"/>
                </a:spcAft>
              </a:pPr>
              <a:r>
                <a:rPr lang="zh-CN" altLang="en-US" sz="2600" kern="1200" dirty="0" smtClean="0"/>
                <a:t>案例要求</a:t>
              </a:r>
              <a:endParaRPr lang="zh-CN" altLang="en-US" sz="2600" kern="1200" dirty="0"/>
            </a:p>
          </p:txBody>
        </p:sp>
        <p:sp>
          <p:nvSpPr>
            <p:cNvPr id="9" name="任意多边形 8"/>
            <p:cNvSpPr/>
            <p:nvPr/>
          </p:nvSpPr>
          <p:spPr>
            <a:xfrm>
              <a:off x="1210114" y="1713326"/>
              <a:ext cx="7479729" cy="4439460"/>
            </a:xfrm>
            <a:custGeom>
              <a:avLst/>
              <a:gdLst>
                <a:gd name="connsiteX0" fmla="*/ 739925 w 4439459"/>
                <a:gd name="connsiteY0" fmla="*/ 0 h 7479729"/>
                <a:gd name="connsiteX1" fmla="*/ 3699534 w 4439459"/>
                <a:gd name="connsiteY1" fmla="*/ 0 h 7479729"/>
                <a:gd name="connsiteX2" fmla="*/ 4439459 w 4439459"/>
                <a:gd name="connsiteY2" fmla="*/ 739925 h 7479729"/>
                <a:gd name="connsiteX3" fmla="*/ 4439459 w 4439459"/>
                <a:gd name="connsiteY3" fmla="*/ 7479729 h 7479729"/>
                <a:gd name="connsiteX4" fmla="*/ 4439459 w 4439459"/>
                <a:gd name="connsiteY4" fmla="*/ 7479729 h 7479729"/>
                <a:gd name="connsiteX5" fmla="*/ 0 w 4439459"/>
                <a:gd name="connsiteY5" fmla="*/ 7479729 h 7479729"/>
                <a:gd name="connsiteX6" fmla="*/ 0 w 4439459"/>
                <a:gd name="connsiteY6" fmla="*/ 7479729 h 7479729"/>
                <a:gd name="connsiteX7" fmla="*/ 0 w 4439459"/>
                <a:gd name="connsiteY7" fmla="*/ 739925 h 7479729"/>
                <a:gd name="connsiteX8" fmla="*/ 739925 w 4439459"/>
                <a:gd name="connsiteY8" fmla="*/ 0 h 74797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439459" h="7479729">
                  <a:moveTo>
                    <a:pt x="4439459" y="1246647"/>
                  </a:moveTo>
                  <a:lnTo>
                    <a:pt x="4439459" y="6233082"/>
                  </a:lnTo>
                  <a:cubicBezTo>
                    <a:pt x="4439459" y="6921586"/>
                    <a:pt x="4242836" y="7479729"/>
                    <a:pt x="4000290" y="7479729"/>
                  </a:cubicBezTo>
                  <a:lnTo>
                    <a:pt x="0" y="7479729"/>
                  </a:lnTo>
                  <a:lnTo>
                    <a:pt x="0" y="7479729"/>
                  </a:lnTo>
                  <a:lnTo>
                    <a:pt x="0" y="0"/>
                  </a:lnTo>
                  <a:lnTo>
                    <a:pt x="0" y="0"/>
                  </a:lnTo>
                  <a:lnTo>
                    <a:pt x="4000290" y="0"/>
                  </a:lnTo>
                  <a:cubicBezTo>
                    <a:pt x="4242836" y="0"/>
                    <a:pt x="4439459" y="558143"/>
                    <a:pt x="4439459" y="1246647"/>
                  </a:cubicBezTo>
                  <a:close/>
                </a:path>
              </a:pathLst>
            </a:cu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184913" tIns="233228" rIns="233226" bIns="233227" numCol="1" spcCol="1270" anchor="ctr" anchorCtr="0">
              <a:noAutofit/>
            </a:bodyPr>
            <a:lstStyle/>
            <a:p>
              <a:pPr marL="0" lvl="1" algn="l" defTabSz="1155700">
                <a:lnSpc>
                  <a:spcPct val="90000"/>
                </a:lnSpc>
                <a:spcBef>
                  <a:spcPct val="0"/>
                </a:spcBef>
                <a:spcAft>
                  <a:spcPct val="15000"/>
                </a:spcAft>
              </a:pPr>
              <a:endParaRPr lang="zh-CN" sz="2600" kern="1200" dirty="0"/>
            </a:p>
          </p:txBody>
        </p:sp>
      </p:grpSp>
      <p:sp>
        <p:nvSpPr>
          <p:cNvPr id="6" name="矩形 5"/>
          <p:cNvSpPr/>
          <p:nvPr/>
        </p:nvSpPr>
        <p:spPr>
          <a:xfrm>
            <a:off x="1403648" y="1988840"/>
            <a:ext cx="7128792" cy="2308324"/>
          </a:xfrm>
          <a:prstGeom prst="rect">
            <a:avLst/>
          </a:prstGeom>
        </p:spPr>
        <p:txBody>
          <a:bodyPr wrap="square">
            <a:spAutoFit/>
          </a:bodyPr>
          <a:lstStyle/>
          <a:p>
            <a:r>
              <a:rPr lang="zh-CN" altLang="zh-CN" sz="2400" dirty="0"/>
              <a:t>思路分析</a:t>
            </a:r>
            <a:r>
              <a:rPr lang="en-US" altLang="zh-CN" sz="2400" dirty="0"/>
              <a:t> : </a:t>
            </a:r>
            <a:r>
              <a:rPr lang="zh-CN" altLang="zh-CN" sz="2400" dirty="0"/>
              <a:t>要实现动态时钟的效果</a:t>
            </a:r>
            <a:r>
              <a:rPr lang="en-US" altLang="zh-CN" sz="2400" dirty="0"/>
              <a:t> , </a:t>
            </a:r>
            <a:r>
              <a:rPr lang="zh-CN" altLang="zh-CN" sz="2400" dirty="0"/>
              <a:t>首先需要通过 </a:t>
            </a:r>
            <a:r>
              <a:rPr lang="en-US" altLang="zh-CN" sz="2400" dirty="0"/>
              <a:t>Date </a:t>
            </a:r>
            <a:r>
              <a:rPr lang="zh-CN" altLang="zh-CN" sz="2400" dirty="0"/>
              <a:t>对象获取当前日期</a:t>
            </a:r>
            <a:r>
              <a:rPr lang="en-US" altLang="zh-CN" sz="2400" dirty="0"/>
              <a:t> , </a:t>
            </a:r>
            <a:r>
              <a:rPr lang="zh-CN" altLang="zh-CN" sz="2400" dirty="0"/>
              <a:t>然后通 过其方法依次获取其年月日以及时分秒</a:t>
            </a:r>
            <a:r>
              <a:rPr lang="en-US" altLang="zh-CN" sz="2400" dirty="0"/>
              <a:t> , </a:t>
            </a:r>
            <a:r>
              <a:rPr lang="zh-CN" altLang="zh-CN" sz="2400" dirty="0"/>
              <a:t>通过字符串拼接的方式将其拼接到一起</a:t>
            </a:r>
            <a:r>
              <a:rPr lang="en-US" altLang="zh-CN" sz="2400" dirty="0"/>
              <a:t> , </a:t>
            </a:r>
            <a:r>
              <a:rPr lang="zh-CN" altLang="zh-CN" sz="2400" dirty="0"/>
              <a:t>最后将 其渲染到页面上即可 。另外为了即时获取当前时间</a:t>
            </a:r>
            <a:r>
              <a:rPr lang="en-US" altLang="zh-CN" sz="2400" dirty="0"/>
              <a:t> , </a:t>
            </a:r>
            <a:r>
              <a:rPr lang="zh-CN" altLang="zh-CN" sz="2400" dirty="0"/>
              <a:t>实现动态的效果</a:t>
            </a:r>
            <a:r>
              <a:rPr lang="en-US" altLang="zh-CN" sz="2400" dirty="0"/>
              <a:t> , </a:t>
            </a:r>
            <a:r>
              <a:rPr lang="zh-CN" altLang="zh-CN" sz="2400" dirty="0"/>
              <a:t>需要通过定时器设 置每一秒获取当前时间。</a:t>
            </a:r>
            <a:endParaRPr lang="zh-CN" altLang="en-US" sz="2400" dirty="0"/>
          </a:p>
        </p:txBody>
      </p:sp>
      <p:pic>
        <p:nvPicPr>
          <p:cNvPr id="10" name="IM 212"/>
          <p:cNvPicPr/>
          <p:nvPr/>
        </p:nvPicPr>
        <p:blipFill>
          <a:blip r:embed="rId2"/>
          <a:stretch>
            <a:fillRect/>
          </a:stretch>
        </p:blipFill>
        <p:spPr>
          <a:xfrm>
            <a:off x="2411760" y="4437112"/>
            <a:ext cx="5040560" cy="864096"/>
          </a:xfrm>
          <a:prstGeom prst="rect">
            <a:avLst/>
          </a:prstGeom>
        </p:spPr>
      </p:pic>
    </p:spTree>
    <p:extLst>
      <p:ext uri="{BB962C8B-B14F-4D97-AF65-F5344CB8AC3E}">
        <p14:creationId xmlns:p14="http://schemas.microsoft.com/office/powerpoint/2010/main" val="3721502372"/>
      </p:ext>
    </p:extLst>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normAutofit/>
          </a:bodyPr>
          <a:lstStyle/>
          <a:p>
            <a:pPr algn="ctr"/>
            <a:r>
              <a:rPr lang="zh-CN" altLang="en-US" sz="3200" dirty="0" smtClean="0">
                <a:solidFill>
                  <a:schemeClr val="tx1"/>
                </a:solidFill>
                <a:latin typeface="微软雅黑" panose="020B0503020204020204" pitchFamily="34" charset="-122"/>
                <a:ea typeface="微软雅黑" panose="020B0503020204020204" pitchFamily="34" charset="-122"/>
                <a:cs typeface="+mn-ea"/>
              </a:rPr>
              <a:t>案例    实现</a:t>
            </a:r>
            <a:r>
              <a:rPr lang="zh-CN" altLang="en-US" sz="3200" dirty="0">
                <a:solidFill>
                  <a:schemeClr val="tx1"/>
                </a:solidFill>
                <a:latin typeface="微软雅黑" panose="020B0503020204020204" pitchFamily="34" charset="-122"/>
                <a:ea typeface="微软雅黑" panose="020B0503020204020204" pitchFamily="34" charset="-122"/>
                <a:cs typeface="+mn-ea"/>
              </a:rPr>
              <a:t>动态时钟的效果</a:t>
            </a:r>
            <a:endParaRPr lang="zh-CN" altLang="en-US" sz="3200" dirty="0">
              <a:solidFill>
                <a:schemeClr val="tx1"/>
              </a:solidFill>
              <a:latin typeface="微软雅黑" panose="020B0503020204020204" pitchFamily="34" charset="-122"/>
              <a:ea typeface="微软雅黑" panose="020B0503020204020204" pitchFamily="34" charset="-122"/>
              <a:cs typeface="+mn-ea"/>
            </a:endParaRP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pSp>
        <p:nvGrpSpPr>
          <p:cNvPr id="5" name="组合 4"/>
          <p:cNvGrpSpPr/>
          <p:nvPr/>
        </p:nvGrpSpPr>
        <p:grpSpPr>
          <a:xfrm>
            <a:off x="670180" y="1713326"/>
            <a:ext cx="8019663" cy="4439460"/>
            <a:chOff x="670180" y="1713326"/>
            <a:chExt cx="8019663" cy="4439460"/>
          </a:xfrm>
        </p:grpSpPr>
        <p:sp>
          <p:nvSpPr>
            <p:cNvPr id="8" name="任意多边形 7"/>
            <p:cNvSpPr/>
            <p:nvPr/>
          </p:nvSpPr>
          <p:spPr>
            <a:xfrm>
              <a:off x="670180" y="2489675"/>
              <a:ext cx="373428" cy="3287356"/>
            </a:xfrm>
            <a:custGeom>
              <a:avLst/>
              <a:gdLst>
                <a:gd name="connsiteX0" fmla="*/ 0 w 3287355"/>
                <a:gd name="connsiteY0" fmla="*/ 0 h 278678"/>
                <a:gd name="connsiteX1" fmla="*/ 3148016 w 3287355"/>
                <a:gd name="connsiteY1" fmla="*/ 0 h 278678"/>
                <a:gd name="connsiteX2" fmla="*/ 3287355 w 3287355"/>
                <a:gd name="connsiteY2" fmla="*/ 139339 h 278678"/>
                <a:gd name="connsiteX3" fmla="*/ 3148016 w 3287355"/>
                <a:gd name="connsiteY3" fmla="*/ 278678 h 278678"/>
                <a:gd name="connsiteX4" fmla="*/ 0 w 3287355"/>
                <a:gd name="connsiteY4" fmla="*/ 278678 h 278678"/>
                <a:gd name="connsiteX5" fmla="*/ 139339 w 3287355"/>
                <a:gd name="connsiteY5" fmla="*/ 139339 h 278678"/>
                <a:gd name="connsiteX6" fmla="*/ 0 w 3287355"/>
                <a:gd name="connsiteY6" fmla="*/ 0 h 278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287355" h="278678">
                  <a:moveTo>
                    <a:pt x="3287349" y="0"/>
                  </a:moveTo>
                  <a:lnTo>
                    <a:pt x="3287349" y="266866"/>
                  </a:lnTo>
                  <a:lnTo>
                    <a:pt x="1643678" y="278678"/>
                  </a:lnTo>
                  <a:lnTo>
                    <a:pt x="6" y="266866"/>
                  </a:lnTo>
                  <a:lnTo>
                    <a:pt x="6" y="0"/>
                  </a:lnTo>
                  <a:lnTo>
                    <a:pt x="1643677" y="11812"/>
                  </a:lnTo>
                  <a:lnTo>
                    <a:pt x="3287349" y="0"/>
                  </a:lnTo>
                  <a:close/>
                </a:path>
              </a:pathLst>
            </a:custGeom>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6510" tIns="155850" rIns="16511" bIns="155849" numCol="1" spcCol="1270" anchor="ctr" anchorCtr="0">
              <a:noAutofit/>
            </a:bodyPr>
            <a:lstStyle/>
            <a:p>
              <a:pPr lvl="0" algn="l" defTabSz="1155700">
                <a:lnSpc>
                  <a:spcPct val="90000"/>
                </a:lnSpc>
                <a:spcBef>
                  <a:spcPct val="0"/>
                </a:spcBef>
                <a:spcAft>
                  <a:spcPct val="35000"/>
                </a:spcAft>
              </a:pPr>
              <a:r>
                <a:rPr lang="zh-CN" altLang="en-US" sz="2600" kern="1200" dirty="0" smtClean="0"/>
                <a:t>核心代码</a:t>
              </a:r>
              <a:endParaRPr lang="zh-CN" altLang="en-US" sz="2600" kern="1200" dirty="0"/>
            </a:p>
          </p:txBody>
        </p:sp>
        <p:sp>
          <p:nvSpPr>
            <p:cNvPr id="9" name="任意多边形 8"/>
            <p:cNvSpPr/>
            <p:nvPr/>
          </p:nvSpPr>
          <p:spPr>
            <a:xfrm>
              <a:off x="1210114" y="1713326"/>
              <a:ext cx="7479729" cy="4439460"/>
            </a:xfrm>
            <a:custGeom>
              <a:avLst/>
              <a:gdLst>
                <a:gd name="connsiteX0" fmla="*/ 739925 w 4439459"/>
                <a:gd name="connsiteY0" fmla="*/ 0 h 7479729"/>
                <a:gd name="connsiteX1" fmla="*/ 3699534 w 4439459"/>
                <a:gd name="connsiteY1" fmla="*/ 0 h 7479729"/>
                <a:gd name="connsiteX2" fmla="*/ 4439459 w 4439459"/>
                <a:gd name="connsiteY2" fmla="*/ 739925 h 7479729"/>
                <a:gd name="connsiteX3" fmla="*/ 4439459 w 4439459"/>
                <a:gd name="connsiteY3" fmla="*/ 7479729 h 7479729"/>
                <a:gd name="connsiteX4" fmla="*/ 4439459 w 4439459"/>
                <a:gd name="connsiteY4" fmla="*/ 7479729 h 7479729"/>
                <a:gd name="connsiteX5" fmla="*/ 0 w 4439459"/>
                <a:gd name="connsiteY5" fmla="*/ 7479729 h 7479729"/>
                <a:gd name="connsiteX6" fmla="*/ 0 w 4439459"/>
                <a:gd name="connsiteY6" fmla="*/ 7479729 h 7479729"/>
                <a:gd name="connsiteX7" fmla="*/ 0 w 4439459"/>
                <a:gd name="connsiteY7" fmla="*/ 739925 h 7479729"/>
                <a:gd name="connsiteX8" fmla="*/ 739925 w 4439459"/>
                <a:gd name="connsiteY8" fmla="*/ 0 h 74797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439459" h="7479729">
                  <a:moveTo>
                    <a:pt x="4439459" y="1246647"/>
                  </a:moveTo>
                  <a:lnTo>
                    <a:pt x="4439459" y="6233082"/>
                  </a:lnTo>
                  <a:cubicBezTo>
                    <a:pt x="4439459" y="6921586"/>
                    <a:pt x="4242836" y="7479729"/>
                    <a:pt x="4000290" y="7479729"/>
                  </a:cubicBezTo>
                  <a:lnTo>
                    <a:pt x="0" y="7479729"/>
                  </a:lnTo>
                  <a:lnTo>
                    <a:pt x="0" y="7479729"/>
                  </a:lnTo>
                  <a:lnTo>
                    <a:pt x="0" y="0"/>
                  </a:lnTo>
                  <a:lnTo>
                    <a:pt x="0" y="0"/>
                  </a:lnTo>
                  <a:lnTo>
                    <a:pt x="4000290" y="0"/>
                  </a:lnTo>
                  <a:cubicBezTo>
                    <a:pt x="4242836" y="0"/>
                    <a:pt x="4439459" y="558143"/>
                    <a:pt x="4439459" y="1246647"/>
                  </a:cubicBezTo>
                  <a:close/>
                </a:path>
              </a:pathLst>
            </a:cu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184913" tIns="233228" rIns="233226" bIns="233227" numCol="1" spcCol="1270" anchor="ctr" anchorCtr="0">
              <a:noAutofit/>
            </a:bodyPr>
            <a:lstStyle/>
            <a:p>
              <a:pPr marL="0" lvl="1" algn="l" defTabSz="1155700">
                <a:lnSpc>
                  <a:spcPct val="90000"/>
                </a:lnSpc>
                <a:spcBef>
                  <a:spcPct val="0"/>
                </a:spcBef>
                <a:spcAft>
                  <a:spcPct val="15000"/>
                </a:spcAft>
              </a:pPr>
              <a:endParaRPr lang="zh-CN" sz="2600" kern="1200" dirty="0"/>
            </a:p>
          </p:txBody>
        </p:sp>
      </p:grpSp>
      <p:pic>
        <p:nvPicPr>
          <p:cNvPr id="5120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07704" y="1844824"/>
            <a:ext cx="4392488" cy="41746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270535739"/>
      </p:ext>
    </p:extLst>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normAutofit/>
          </a:bodyPr>
          <a:lstStyle/>
          <a:p>
            <a:pPr algn="ctr"/>
            <a:r>
              <a:rPr lang="zh-CN" altLang="en-US" sz="3200" dirty="0" smtClean="0">
                <a:solidFill>
                  <a:schemeClr val="tx1"/>
                </a:solidFill>
                <a:latin typeface="微软雅黑" panose="020B0503020204020204" pitchFamily="34" charset="-122"/>
                <a:ea typeface="微软雅黑" panose="020B0503020204020204" pitchFamily="34" charset="-122"/>
                <a:cs typeface="+mn-ea"/>
              </a:rPr>
              <a:t>案例    实现</a:t>
            </a:r>
            <a:r>
              <a:rPr lang="zh-CN" altLang="en-US" sz="3200" dirty="0">
                <a:solidFill>
                  <a:schemeClr val="tx1"/>
                </a:solidFill>
                <a:latin typeface="微软雅黑" panose="020B0503020204020204" pitchFamily="34" charset="-122"/>
                <a:ea typeface="微软雅黑" panose="020B0503020204020204" pitchFamily="34" charset="-122"/>
                <a:cs typeface="+mn-ea"/>
              </a:rPr>
              <a:t>动态时钟的效果</a:t>
            </a:r>
            <a:endParaRPr lang="zh-CN" altLang="en-US" sz="3200" dirty="0">
              <a:solidFill>
                <a:schemeClr val="tx1"/>
              </a:solidFill>
              <a:latin typeface="微软雅黑" panose="020B0503020204020204" pitchFamily="34" charset="-122"/>
              <a:ea typeface="微软雅黑" panose="020B0503020204020204" pitchFamily="34" charset="-122"/>
              <a:cs typeface="+mn-ea"/>
            </a:endParaRP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pSp>
        <p:nvGrpSpPr>
          <p:cNvPr id="5" name="组合 4"/>
          <p:cNvGrpSpPr/>
          <p:nvPr/>
        </p:nvGrpSpPr>
        <p:grpSpPr>
          <a:xfrm>
            <a:off x="670180" y="1713326"/>
            <a:ext cx="8019663" cy="4439460"/>
            <a:chOff x="670180" y="1713326"/>
            <a:chExt cx="8019663" cy="4439460"/>
          </a:xfrm>
        </p:grpSpPr>
        <p:sp>
          <p:nvSpPr>
            <p:cNvPr id="8" name="任意多边形 7"/>
            <p:cNvSpPr/>
            <p:nvPr/>
          </p:nvSpPr>
          <p:spPr>
            <a:xfrm>
              <a:off x="670180" y="2489675"/>
              <a:ext cx="373428" cy="3287356"/>
            </a:xfrm>
            <a:custGeom>
              <a:avLst/>
              <a:gdLst>
                <a:gd name="connsiteX0" fmla="*/ 0 w 3287355"/>
                <a:gd name="connsiteY0" fmla="*/ 0 h 278678"/>
                <a:gd name="connsiteX1" fmla="*/ 3148016 w 3287355"/>
                <a:gd name="connsiteY1" fmla="*/ 0 h 278678"/>
                <a:gd name="connsiteX2" fmla="*/ 3287355 w 3287355"/>
                <a:gd name="connsiteY2" fmla="*/ 139339 h 278678"/>
                <a:gd name="connsiteX3" fmla="*/ 3148016 w 3287355"/>
                <a:gd name="connsiteY3" fmla="*/ 278678 h 278678"/>
                <a:gd name="connsiteX4" fmla="*/ 0 w 3287355"/>
                <a:gd name="connsiteY4" fmla="*/ 278678 h 278678"/>
                <a:gd name="connsiteX5" fmla="*/ 139339 w 3287355"/>
                <a:gd name="connsiteY5" fmla="*/ 139339 h 278678"/>
                <a:gd name="connsiteX6" fmla="*/ 0 w 3287355"/>
                <a:gd name="connsiteY6" fmla="*/ 0 h 278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287355" h="278678">
                  <a:moveTo>
                    <a:pt x="3287349" y="0"/>
                  </a:moveTo>
                  <a:lnTo>
                    <a:pt x="3287349" y="266866"/>
                  </a:lnTo>
                  <a:lnTo>
                    <a:pt x="1643678" y="278678"/>
                  </a:lnTo>
                  <a:lnTo>
                    <a:pt x="6" y="266866"/>
                  </a:lnTo>
                  <a:lnTo>
                    <a:pt x="6" y="0"/>
                  </a:lnTo>
                  <a:lnTo>
                    <a:pt x="1643677" y="11812"/>
                  </a:lnTo>
                  <a:lnTo>
                    <a:pt x="3287349" y="0"/>
                  </a:lnTo>
                  <a:close/>
                </a:path>
              </a:pathLst>
            </a:custGeom>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6510" tIns="155850" rIns="16511" bIns="155849" numCol="1" spcCol="1270" anchor="ctr" anchorCtr="0">
              <a:noAutofit/>
            </a:bodyPr>
            <a:lstStyle/>
            <a:p>
              <a:pPr lvl="0" algn="l" defTabSz="1155700">
                <a:lnSpc>
                  <a:spcPct val="90000"/>
                </a:lnSpc>
                <a:spcBef>
                  <a:spcPct val="0"/>
                </a:spcBef>
                <a:spcAft>
                  <a:spcPct val="35000"/>
                </a:spcAft>
              </a:pPr>
              <a:r>
                <a:rPr lang="zh-CN" altLang="en-US" sz="2600" kern="1200" dirty="0" smtClean="0"/>
                <a:t>核心代码</a:t>
              </a:r>
              <a:endParaRPr lang="zh-CN" altLang="en-US" sz="2600" kern="1200" dirty="0"/>
            </a:p>
          </p:txBody>
        </p:sp>
        <p:sp>
          <p:nvSpPr>
            <p:cNvPr id="9" name="任意多边形 8"/>
            <p:cNvSpPr/>
            <p:nvPr/>
          </p:nvSpPr>
          <p:spPr>
            <a:xfrm>
              <a:off x="1210114" y="1713326"/>
              <a:ext cx="7479729" cy="4439460"/>
            </a:xfrm>
            <a:custGeom>
              <a:avLst/>
              <a:gdLst>
                <a:gd name="connsiteX0" fmla="*/ 739925 w 4439459"/>
                <a:gd name="connsiteY0" fmla="*/ 0 h 7479729"/>
                <a:gd name="connsiteX1" fmla="*/ 3699534 w 4439459"/>
                <a:gd name="connsiteY1" fmla="*/ 0 h 7479729"/>
                <a:gd name="connsiteX2" fmla="*/ 4439459 w 4439459"/>
                <a:gd name="connsiteY2" fmla="*/ 739925 h 7479729"/>
                <a:gd name="connsiteX3" fmla="*/ 4439459 w 4439459"/>
                <a:gd name="connsiteY3" fmla="*/ 7479729 h 7479729"/>
                <a:gd name="connsiteX4" fmla="*/ 4439459 w 4439459"/>
                <a:gd name="connsiteY4" fmla="*/ 7479729 h 7479729"/>
                <a:gd name="connsiteX5" fmla="*/ 0 w 4439459"/>
                <a:gd name="connsiteY5" fmla="*/ 7479729 h 7479729"/>
                <a:gd name="connsiteX6" fmla="*/ 0 w 4439459"/>
                <a:gd name="connsiteY6" fmla="*/ 7479729 h 7479729"/>
                <a:gd name="connsiteX7" fmla="*/ 0 w 4439459"/>
                <a:gd name="connsiteY7" fmla="*/ 739925 h 7479729"/>
                <a:gd name="connsiteX8" fmla="*/ 739925 w 4439459"/>
                <a:gd name="connsiteY8" fmla="*/ 0 h 74797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439459" h="7479729">
                  <a:moveTo>
                    <a:pt x="4439459" y="1246647"/>
                  </a:moveTo>
                  <a:lnTo>
                    <a:pt x="4439459" y="6233082"/>
                  </a:lnTo>
                  <a:cubicBezTo>
                    <a:pt x="4439459" y="6921586"/>
                    <a:pt x="4242836" y="7479729"/>
                    <a:pt x="4000290" y="7479729"/>
                  </a:cubicBezTo>
                  <a:lnTo>
                    <a:pt x="0" y="7479729"/>
                  </a:lnTo>
                  <a:lnTo>
                    <a:pt x="0" y="7479729"/>
                  </a:lnTo>
                  <a:lnTo>
                    <a:pt x="0" y="0"/>
                  </a:lnTo>
                  <a:lnTo>
                    <a:pt x="0" y="0"/>
                  </a:lnTo>
                  <a:lnTo>
                    <a:pt x="4000290" y="0"/>
                  </a:lnTo>
                  <a:cubicBezTo>
                    <a:pt x="4242836" y="0"/>
                    <a:pt x="4439459" y="558143"/>
                    <a:pt x="4439459" y="1246647"/>
                  </a:cubicBezTo>
                  <a:close/>
                </a:path>
              </a:pathLst>
            </a:cu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184913" tIns="233228" rIns="233226" bIns="233227" numCol="1" spcCol="1270" anchor="ctr" anchorCtr="0">
              <a:noAutofit/>
            </a:bodyPr>
            <a:lstStyle/>
            <a:p>
              <a:pPr marL="0" lvl="1" algn="l" defTabSz="1155700">
                <a:lnSpc>
                  <a:spcPct val="90000"/>
                </a:lnSpc>
                <a:spcBef>
                  <a:spcPct val="0"/>
                </a:spcBef>
                <a:spcAft>
                  <a:spcPct val="15000"/>
                </a:spcAft>
              </a:pPr>
              <a:endParaRPr lang="zh-CN" sz="2600" kern="1200" dirty="0"/>
            </a:p>
          </p:txBody>
        </p:sp>
      </p:grpSp>
      <p:pic>
        <p:nvPicPr>
          <p:cNvPr id="522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03647" y="2079471"/>
            <a:ext cx="6938763" cy="37444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29460425"/>
      </p:ext>
    </p:extLst>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normAutofit/>
          </a:bodyPr>
          <a:lstStyle/>
          <a:p>
            <a:pPr algn="ctr"/>
            <a:r>
              <a:rPr lang="zh-CN" altLang="en-US" sz="3200" dirty="0" smtClean="0">
                <a:solidFill>
                  <a:schemeClr val="tx1"/>
                </a:solidFill>
                <a:latin typeface="微软雅黑" panose="020B0503020204020204" pitchFamily="34" charset="-122"/>
                <a:ea typeface="微软雅黑" panose="020B0503020204020204" pitchFamily="34" charset="-122"/>
                <a:cs typeface="+mn-ea"/>
              </a:rPr>
              <a:t>案例    实现</a:t>
            </a:r>
            <a:r>
              <a:rPr lang="zh-CN" altLang="en-US" sz="3200" dirty="0">
                <a:solidFill>
                  <a:schemeClr val="tx1"/>
                </a:solidFill>
                <a:latin typeface="微软雅黑" panose="020B0503020204020204" pitchFamily="34" charset="-122"/>
                <a:ea typeface="微软雅黑" panose="020B0503020204020204" pitchFamily="34" charset="-122"/>
                <a:cs typeface="+mn-ea"/>
              </a:rPr>
              <a:t>动态时钟的效果</a:t>
            </a:r>
            <a:endParaRPr lang="zh-CN" altLang="en-US" sz="3200" dirty="0">
              <a:solidFill>
                <a:schemeClr val="tx1"/>
              </a:solidFill>
              <a:latin typeface="微软雅黑" panose="020B0503020204020204" pitchFamily="34" charset="-122"/>
              <a:ea typeface="微软雅黑" panose="020B0503020204020204" pitchFamily="34" charset="-122"/>
              <a:cs typeface="+mn-ea"/>
            </a:endParaRP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pSp>
        <p:nvGrpSpPr>
          <p:cNvPr id="5" name="组合 4"/>
          <p:cNvGrpSpPr/>
          <p:nvPr/>
        </p:nvGrpSpPr>
        <p:grpSpPr>
          <a:xfrm>
            <a:off x="670180" y="1713326"/>
            <a:ext cx="8019663" cy="4439460"/>
            <a:chOff x="670180" y="1713326"/>
            <a:chExt cx="8019663" cy="4439460"/>
          </a:xfrm>
        </p:grpSpPr>
        <p:sp>
          <p:nvSpPr>
            <p:cNvPr id="8" name="任意多边形 7"/>
            <p:cNvSpPr/>
            <p:nvPr/>
          </p:nvSpPr>
          <p:spPr>
            <a:xfrm>
              <a:off x="670180" y="2489675"/>
              <a:ext cx="373428" cy="3287356"/>
            </a:xfrm>
            <a:custGeom>
              <a:avLst/>
              <a:gdLst>
                <a:gd name="connsiteX0" fmla="*/ 0 w 3287355"/>
                <a:gd name="connsiteY0" fmla="*/ 0 h 278678"/>
                <a:gd name="connsiteX1" fmla="*/ 3148016 w 3287355"/>
                <a:gd name="connsiteY1" fmla="*/ 0 h 278678"/>
                <a:gd name="connsiteX2" fmla="*/ 3287355 w 3287355"/>
                <a:gd name="connsiteY2" fmla="*/ 139339 h 278678"/>
                <a:gd name="connsiteX3" fmla="*/ 3148016 w 3287355"/>
                <a:gd name="connsiteY3" fmla="*/ 278678 h 278678"/>
                <a:gd name="connsiteX4" fmla="*/ 0 w 3287355"/>
                <a:gd name="connsiteY4" fmla="*/ 278678 h 278678"/>
                <a:gd name="connsiteX5" fmla="*/ 139339 w 3287355"/>
                <a:gd name="connsiteY5" fmla="*/ 139339 h 278678"/>
                <a:gd name="connsiteX6" fmla="*/ 0 w 3287355"/>
                <a:gd name="connsiteY6" fmla="*/ 0 h 278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287355" h="278678">
                  <a:moveTo>
                    <a:pt x="3287349" y="0"/>
                  </a:moveTo>
                  <a:lnTo>
                    <a:pt x="3287349" y="266866"/>
                  </a:lnTo>
                  <a:lnTo>
                    <a:pt x="1643678" y="278678"/>
                  </a:lnTo>
                  <a:lnTo>
                    <a:pt x="6" y="266866"/>
                  </a:lnTo>
                  <a:lnTo>
                    <a:pt x="6" y="0"/>
                  </a:lnTo>
                  <a:lnTo>
                    <a:pt x="1643677" y="11812"/>
                  </a:lnTo>
                  <a:lnTo>
                    <a:pt x="3287349" y="0"/>
                  </a:lnTo>
                  <a:close/>
                </a:path>
              </a:pathLst>
            </a:custGeom>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6510" tIns="155850" rIns="16511" bIns="155849" numCol="1" spcCol="1270" anchor="ctr" anchorCtr="0">
              <a:noAutofit/>
            </a:bodyPr>
            <a:lstStyle/>
            <a:p>
              <a:pPr lvl="0" algn="l" defTabSz="1155700">
                <a:lnSpc>
                  <a:spcPct val="90000"/>
                </a:lnSpc>
                <a:spcBef>
                  <a:spcPct val="0"/>
                </a:spcBef>
                <a:spcAft>
                  <a:spcPct val="35000"/>
                </a:spcAft>
              </a:pPr>
              <a:r>
                <a:rPr lang="zh-CN" altLang="en-US" sz="2600" kern="1200" dirty="0" smtClean="0"/>
                <a:t>核心代码</a:t>
              </a:r>
              <a:endParaRPr lang="zh-CN" altLang="en-US" sz="2600" kern="1200" dirty="0"/>
            </a:p>
          </p:txBody>
        </p:sp>
        <p:sp>
          <p:nvSpPr>
            <p:cNvPr id="9" name="任意多边形 8"/>
            <p:cNvSpPr/>
            <p:nvPr/>
          </p:nvSpPr>
          <p:spPr>
            <a:xfrm>
              <a:off x="1210114" y="1713326"/>
              <a:ext cx="7479729" cy="4439460"/>
            </a:xfrm>
            <a:custGeom>
              <a:avLst/>
              <a:gdLst>
                <a:gd name="connsiteX0" fmla="*/ 739925 w 4439459"/>
                <a:gd name="connsiteY0" fmla="*/ 0 h 7479729"/>
                <a:gd name="connsiteX1" fmla="*/ 3699534 w 4439459"/>
                <a:gd name="connsiteY1" fmla="*/ 0 h 7479729"/>
                <a:gd name="connsiteX2" fmla="*/ 4439459 w 4439459"/>
                <a:gd name="connsiteY2" fmla="*/ 739925 h 7479729"/>
                <a:gd name="connsiteX3" fmla="*/ 4439459 w 4439459"/>
                <a:gd name="connsiteY3" fmla="*/ 7479729 h 7479729"/>
                <a:gd name="connsiteX4" fmla="*/ 4439459 w 4439459"/>
                <a:gd name="connsiteY4" fmla="*/ 7479729 h 7479729"/>
                <a:gd name="connsiteX5" fmla="*/ 0 w 4439459"/>
                <a:gd name="connsiteY5" fmla="*/ 7479729 h 7479729"/>
                <a:gd name="connsiteX6" fmla="*/ 0 w 4439459"/>
                <a:gd name="connsiteY6" fmla="*/ 7479729 h 7479729"/>
                <a:gd name="connsiteX7" fmla="*/ 0 w 4439459"/>
                <a:gd name="connsiteY7" fmla="*/ 739925 h 7479729"/>
                <a:gd name="connsiteX8" fmla="*/ 739925 w 4439459"/>
                <a:gd name="connsiteY8" fmla="*/ 0 h 74797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439459" h="7479729">
                  <a:moveTo>
                    <a:pt x="4439459" y="1246647"/>
                  </a:moveTo>
                  <a:lnTo>
                    <a:pt x="4439459" y="6233082"/>
                  </a:lnTo>
                  <a:cubicBezTo>
                    <a:pt x="4439459" y="6921586"/>
                    <a:pt x="4242836" y="7479729"/>
                    <a:pt x="4000290" y="7479729"/>
                  </a:cubicBezTo>
                  <a:lnTo>
                    <a:pt x="0" y="7479729"/>
                  </a:lnTo>
                  <a:lnTo>
                    <a:pt x="0" y="7479729"/>
                  </a:lnTo>
                  <a:lnTo>
                    <a:pt x="0" y="0"/>
                  </a:lnTo>
                  <a:lnTo>
                    <a:pt x="0" y="0"/>
                  </a:lnTo>
                  <a:lnTo>
                    <a:pt x="4000290" y="0"/>
                  </a:lnTo>
                  <a:cubicBezTo>
                    <a:pt x="4242836" y="0"/>
                    <a:pt x="4439459" y="558143"/>
                    <a:pt x="4439459" y="1246647"/>
                  </a:cubicBezTo>
                  <a:close/>
                </a:path>
              </a:pathLst>
            </a:cu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184913" tIns="233228" rIns="233226" bIns="233227" numCol="1" spcCol="1270" anchor="ctr" anchorCtr="0">
              <a:noAutofit/>
            </a:bodyPr>
            <a:lstStyle/>
            <a:p>
              <a:pPr marL="0" lvl="1" algn="l" defTabSz="1155700">
                <a:lnSpc>
                  <a:spcPct val="90000"/>
                </a:lnSpc>
                <a:spcBef>
                  <a:spcPct val="0"/>
                </a:spcBef>
                <a:spcAft>
                  <a:spcPct val="15000"/>
                </a:spcAft>
              </a:pPr>
              <a:endParaRPr lang="zh-CN" sz="2600" kern="1200" dirty="0"/>
            </a:p>
          </p:txBody>
        </p:sp>
      </p:grpSp>
      <p:pic>
        <p:nvPicPr>
          <p:cNvPr id="532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75400" y="2780928"/>
            <a:ext cx="7414443" cy="21194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29460425"/>
      </p:ext>
    </p:extLst>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normAutofit/>
          </a:bodyPr>
          <a:lstStyle/>
          <a:p>
            <a:pPr algn="ctr"/>
            <a:r>
              <a:rPr lang="zh-CN" altLang="en-US" sz="3200" dirty="0" smtClean="0">
                <a:solidFill>
                  <a:schemeClr val="tx1"/>
                </a:solidFill>
                <a:latin typeface="微软雅黑" panose="020B0503020204020204" pitchFamily="34" charset="-122"/>
                <a:ea typeface="微软雅黑" panose="020B0503020204020204" pitchFamily="34" charset="-122"/>
                <a:cs typeface="+mn-ea"/>
              </a:rPr>
              <a:t>课后习题</a:t>
            </a:r>
            <a:endParaRPr lang="zh-CN" altLang="en-US" sz="3200" dirty="0">
              <a:solidFill>
                <a:schemeClr val="tx1"/>
              </a:solidFill>
              <a:latin typeface="微软雅黑" panose="020B0503020204020204" pitchFamily="34" charset="-122"/>
              <a:ea typeface="微软雅黑" panose="020B0503020204020204" pitchFamily="34" charset="-122"/>
              <a:cs typeface="+mn-ea"/>
            </a:endParaRP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6" name="图示 5"/>
          <p:cNvGraphicFramePr/>
          <p:nvPr>
            <p:extLst>
              <p:ext uri="{D42A27DB-BD31-4B8C-83A1-F6EECF244321}">
                <p14:modId xmlns:p14="http://schemas.microsoft.com/office/powerpoint/2010/main" val="2597964974"/>
              </p:ext>
            </p:extLst>
          </p:nvPr>
        </p:nvGraphicFramePr>
        <p:xfrm>
          <a:off x="539552" y="1556792"/>
          <a:ext cx="8280920" cy="496855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16646998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normAutofit/>
          </a:bodyPr>
          <a:lstStyle/>
          <a:p>
            <a:r>
              <a:rPr lang="en-US" altLang="zh-CN" sz="3200" dirty="0" smtClean="0">
                <a:solidFill>
                  <a:schemeClr val="tx1"/>
                </a:solidFill>
                <a:latin typeface="微软雅黑" panose="020B0503020204020204" pitchFamily="34" charset="-122"/>
                <a:ea typeface="微软雅黑" panose="020B0503020204020204" pitchFamily="34" charset="-122"/>
                <a:cs typeface="+mn-ea"/>
              </a:rPr>
              <a:t>3.1.4   </a:t>
            </a:r>
            <a:r>
              <a:rPr lang="en-US" altLang="zh-CN" sz="3200" dirty="0">
                <a:solidFill>
                  <a:schemeClr val="tx1"/>
                </a:solidFill>
                <a:latin typeface="微软雅黑" panose="020B0503020204020204" pitchFamily="34" charset="-122"/>
                <a:ea typeface="微软雅黑" panose="020B0503020204020204" pitchFamily="34" charset="-122"/>
                <a:cs typeface="+mn-ea"/>
              </a:rPr>
              <a:t>JavaScript </a:t>
            </a:r>
            <a:r>
              <a:rPr lang="zh-CN" altLang="en-US" sz="3200" dirty="0">
                <a:solidFill>
                  <a:schemeClr val="tx1"/>
                </a:solidFill>
                <a:latin typeface="微软雅黑" panose="020B0503020204020204" pitchFamily="34" charset="-122"/>
                <a:ea typeface="微软雅黑" panose="020B0503020204020204" pitchFamily="34" charset="-122"/>
                <a:cs typeface="+mn-ea"/>
              </a:rPr>
              <a:t>常用输入输出语句</a:t>
            </a:r>
            <a:endParaRPr lang="zh-CN" altLang="en-US" sz="3200" dirty="0">
              <a:solidFill>
                <a:schemeClr val="tx1"/>
              </a:solidFill>
              <a:latin typeface="微软雅黑" panose="020B0503020204020204" pitchFamily="34" charset="-122"/>
              <a:ea typeface="微软雅黑" panose="020B0503020204020204" pitchFamily="34" charset="-122"/>
              <a:cs typeface="+mn-ea"/>
            </a:endParaRP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内容占位符 4"/>
          <p:cNvSpPr>
            <a:spLocks noGrp="1"/>
          </p:cNvSpPr>
          <p:nvPr>
            <p:ph idx="1"/>
          </p:nvPr>
        </p:nvSpPr>
        <p:spPr>
          <a:xfrm>
            <a:off x="179512" y="1412776"/>
            <a:ext cx="8784976" cy="2160240"/>
          </a:xfrm>
        </p:spPr>
        <p:txBody>
          <a:bodyPr>
            <a:noAutofit/>
          </a:bodyPr>
          <a:lstStyle/>
          <a:p>
            <a:pPr marL="109728" indent="0" eaLnBrk="0">
              <a:buNone/>
            </a:pPr>
            <a:r>
              <a:rPr lang="en-US" altLang="zh-CN" sz="2200" dirty="0" smtClean="0"/>
              <a:t>( 2) </a:t>
            </a:r>
            <a:r>
              <a:rPr lang="en-US" altLang="zh-CN" sz="2400" dirty="0"/>
              <a:t>console. log( </a:t>
            </a:r>
            <a:r>
              <a:rPr lang="en-US" altLang="zh-CN" sz="2400" dirty="0"/>
              <a:t>)</a:t>
            </a:r>
            <a:endParaRPr lang="zh-CN" altLang="zh-CN" sz="2400" dirty="0"/>
          </a:p>
          <a:p>
            <a:pPr marL="109728" indent="457200" eaLnBrk="0">
              <a:buNone/>
            </a:pPr>
            <a:r>
              <a:rPr lang="zh-CN" altLang="en-US" sz="2400" dirty="0"/>
              <a:t>用于在浏览器的控制台打印数据</a:t>
            </a:r>
            <a:r>
              <a:rPr lang="en-US" altLang="zh-CN" sz="2400" dirty="0"/>
              <a:t>, </a:t>
            </a:r>
            <a:r>
              <a:rPr lang="zh-CN" altLang="en-US" sz="2400" dirty="0"/>
              <a:t>也是以后我们调试时经常使用的一种方法</a:t>
            </a:r>
            <a:r>
              <a:rPr lang="en-US" altLang="zh-CN" sz="2400" dirty="0"/>
              <a:t>, </a:t>
            </a:r>
            <a:r>
              <a:rPr lang="zh-CN" altLang="en-US" sz="2400" dirty="0"/>
              <a:t>其使用如下</a:t>
            </a:r>
            <a:r>
              <a:rPr lang="en-US" altLang="zh-CN" sz="2400" dirty="0"/>
              <a:t>:</a:t>
            </a:r>
          </a:p>
          <a:p>
            <a:pPr marL="109728" indent="457200" eaLnBrk="0">
              <a:buNone/>
            </a:pPr>
            <a:r>
              <a:rPr lang="en-US" altLang="zh-CN" sz="2400" dirty="0"/>
              <a:t> </a:t>
            </a:r>
          </a:p>
          <a:p>
            <a:pPr marL="109728" indent="457200" eaLnBrk="0">
              <a:buNone/>
            </a:pPr>
            <a:r>
              <a:rPr lang="zh-CN" altLang="en-US" sz="2400" dirty="0"/>
              <a:t>运行结果如</a:t>
            </a:r>
            <a:r>
              <a:rPr lang="zh-CN" altLang="en-US" sz="2400" dirty="0" smtClean="0"/>
              <a:t>图所示：</a:t>
            </a:r>
            <a:endParaRPr lang="zh-CN" altLang="en-US" sz="2400" dirty="0"/>
          </a:p>
          <a:p>
            <a:pPr marL="109728" indent="457200" eaLnBrk="0">
              <a:buNone/>
            </a:pPr>
            <a:endParaRPr lang="zh-CN" altLang="zh-CN" sz="2400" dirty="0"/>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72000" y="2312876"/>
            <a:ext cx="3653568" cy="5040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 name="IM 160"/>
          <p:cNvPicPr/>
          <p:nvPr/>
        </p:nvPicPr>
        <p:blipFill>
          <a:blip r:embed="rId3"/>
          <a:stretch>
            <a:fillRect/>
          </a:stretch>
        </p:blipFill>
        <p:spPr>
          <a:xfrm>
            <a:off x="2555776" y="3645024"/>
            <a:ext cx="4320480" cy="1944216"/>
          </a:xfrm>
          <a:prstGeom prst="rect">
            <a:avLst/>
          </a:prstGeom>
        </p:spPr>
      </p:pic>
    </p:spTree>
    <p:extLst>
      <p:ext uri="{BB962C8B-B14F-4D97-AF65-F5344CB8AC3E}">
        <p14:creationId xmlns:p14="http://schemas.microsoft.com/office/powerpoint/2010/main" val="241632940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normAutofit/>
          </a:bodyPr>
          <a:lstStyle/>
          <a:p>
            <a:r>
              <a:rPr lang="en-US" altLang="zh-CN" sz="3200" dirty="0" smtClean="0">
                <a:solidFill>
                  <a:schemeClr val="tx1"/>
                </a:solidFill>
                <a:latin typeface="微软雅黑" panose="020B0503020204020204" pitchFamily="34" charset="-122"/>
                <a:ea typeface="微软雅黑" panose="020B0503020204020204" pitchFamily="34" charset="-122"/>
                <a:cs typeface="+mn-ea"/>
              </a:rPr>
              <a:t>3.1.4   </a:t>
            </a:r>
            <a:r>
              <a:rPr lang="en-US" altLang="zh-CN" sz="3200" dirty="0">
                <a:solidFill>
                  <a:schemeClr val="tx1"/>
                </a:solidFill>
                <a:latin typeface="微软雅黑" panose="020B0503020204020204" pitchFamily="34" charset="-122"/>
                <a:ea typeface="微软雅黑" panose="020B0503020204020204" pitchFamily="34" charset="-122"/>
                <a:cs typeface="+mn-ea"/>
              </a:rPr>
              <a:t>JavaScript </a:t>
            </a:r>
            <a:r>
              <a:rPr lang="zh-CN" altLang="en-US" sz="3200" dirty="0">
                <a:solidFill>
                  <a:schemeClr val="tx1"/>
                </a:solidFill>
                <a:latin typeface="微软雅黑" panose="020B0503020204020204" pitchFamily="34" charset="-122"/>
                <a:ea typeface="微软雅黑" panose="020B0503020204020204" pitchFamily="34" charset="-122"/>
                <a:cs typeface="+mn-ea"/>
              </a:rPr>
              <a:t>常用输入输出语句</a:t>
            </a:r>
            <a:endParaRPr lang="zh-CN" altLang="en-US" sz="3200" dirty="0">
              <a:solidFill>
                <a:schemeClr val="tx1"/>
              </a:solidFill>
              <a:latin typeface="微软雅黑" panose="020B0503020204020204" pitchFamily="34" charset="-122"/>
              <a:ea typeface="微软雅黑" panose="020B0503020204020204" pitchFamily="34" charset="-122"/>
              <a:cs typeface="+mn-ea"/>
            </a:endParaRP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内容占位符 4"/>
          <p:cNvSpPr>
            <a:spLocks noGrp="1"/>
          </p:cNvSpPr>
          <p:nvPr>
            <p:ph idx="1"/>
          </p:nvPr>
        </p:nvSpPr>
        <p:spPr>
          <a:xfrm>
            <a:off x="179512" y="1412776"/>
            <a:ext cx="8784976" cy="2160240"/>
          </a:xfrm>
        </p:spPr>
        <p:txBody>
          <a:bodyPr>
            <a:noAutofit/>
          </a:bodyPr>
          <a:lstStyle/>
          <a:p>
            <a:pPr marL="109728" indent="0" eaLnBrk="0">
              <a:buNone/>
            </a:pPr>
            <a:r>
              <a:rPr lang="en-US" altLang="zh-CN" sz="2200" dirty="0" smtClean="0"/>
              <a:t>( 3) </a:t>
            </a:r>
            <a:r>
              <a:rPr lang="en-US" altLang="zh-CN" sz="2400" dirty="0"/>
              <a:t>document. write( </a:t>
            </a:r>
            <a:r>
              <a:rPr lang="en-US" altLang="zh-CN" sz="2400" dirty="0"/>
              <a:t>)</a:t>
            </a:r>
            <a:endParaRPr lang="zh-CN" altLang="zh-CN" sz="2400" dirty="0"/>
          </a:p>
          <a:p>
            <a:pPr marL="109728" indent="457200" eaLnBrk="0">
              <a:buNone/>
            </a:pPr>
            <a:r>
              <a:rPr lang="zh-CN" altLang="en-US" sz="2400" dirty="0"/>
              <a:t>将小括号的内容直接打印到网页中进行展示 </a:t>
            </a:r>
            <a:r>
              <a:rPr lang="en-US" altLang="zh-CN" sz="2400" dirty="0"/>
              <a:t>, </a:t>
            </a:r>
            <a:r>
              <a:rPr lang="zh-CN" altLang="en-US" sz="2400" dirty="0"/>
              <a:t>其使用如下</a:t>
            </a:r>
            <a:r>
              <a:rPr lang="en-US" altLang="zh-CN" sz="2400" dirty="0"/>
              <a:t>: </a:t>
            </a:r>
          </a:p>
          <a:p>
            <a:pPr marL="109728" indent="457200" eaLnBrk="0">
              <a:buNone/>
            </a:pPr>
            <a:endParaRPr lang="en-US" altLang="zh-CN" sz="2400" dirty="0" smtClean="0"/>
          </a:p>
          <a:p>
            <a:pPr marL="109728" indent="457200" eaLnBrk="0">
              <a:buNone/>
            </a:pPr>
            <a:endParaRPr lang="en-US" altLang="zh-CN" sz="2400" dirty="0"/>
          </a:p>
          <a:p>
            <a:pPr marL="109728" indent="457200" eaLnBrk="0">
              <a:buNone/>
            </a:pPr>
            <a:r>
              <a:rPr lang="zh-CN" altLang="en-US" sz="2400" dirty="0" smtClean="0"/>
              <a:t>运行</a:t>
            </a:r>
            <a:r>
              <a:rPr lang="zh-CN" altLang="en-US" sz="2400" dirty="0"/>
              <a:t>结果如</a:t>
            </a:r>
            <a:r>
              <a:rPr lang="zh-CN" altLang="en-US" sz="2400" dirty="0" smtClean="0"/>
              <a:t>图所示：</a:t>
            </a:r>
            <a:endParaRPr lang="zh-CN" altLang="en-US" sz="2400" dirty="0"/>
          </a:p>
          <a:p>
            <a:pPr marL="109728" indent="457200" eaLnBrk="0">
              <a:buNone/>
            </a:pPr>
            <a:endParaRPr lang="zh-CN" altLang="zh-CN" sz="2400" dirty="0"/>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91680" y="2348880"/>
            <a:ext cx="5064291" cy="46640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 name="IM 161"/>
          <p:cNvPicPr/>
          <p:nvPr/>
        </p:nvPicPr>
        <p:blipFill>
          <a:blip r:embed="rId3"/>
          <a:stretch>
            <a:fillRect/>
          </a:stretch>
        </p:blipFill>
        <p:spPr>
          <a:xfrm>
            <a:off x="2494084" y="3717032"/>
            <a:ext cx="4022131" cy="2016224"/>
          </a:xfrm>
          <a:prstGeom prst="rect">
            <a:avLst/>
          </a:prstGeom>
        </p:spPr>
      </p:pic>
    </p:spTree>
    <p:extLst>
      <p:ext uri="{BB962C8B-B14F-4D97-AF65-F5344CB8AC3E}">
        <p14:creationId xmlns:p14="http://schemas.microsoft.com/office/powerpoint/2010/main" val="1193411630"/>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聚合">
  <a:themeElements>
    <a:clrScheme name="聚合">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聚合">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font script="Geor" typeface="Sylfaen"/>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font script="Geor" typeface="Sylfaen"/>
      </a:minorFont>
    </a:fontScheme>
    <a:fmtScheme name="聚合">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65000" b="980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Concourse</Template>
  <TotalTime>444</TotalTime>
  <Words>3809</Words>
  <Application>Microsoft Office PowerPoint</Application>
  <PresentationFormat>全屏显示(4:3)</PresentationFormat>
  <Paragraphs>359</Paragraphs>
  <Slides>79</Slides>
  <Notes>0</Notes>
  <HiddenSlides>0</HiddenSlides>
  <MMClips>0</MMClips>
  <ScaleCrop>false</ScaleCrop>
  <HeadingPairs>
    <vt:vector size="4" baseType="variant">
      <vt:variant>
        <vt:lpstr>主题</vt:lpstr>
      </vt:variant>
      <vt:variant>
        <vt:i4>1</vt:i4>
      </vt:variant>
      <vt:variant>
        <vt:lpstr>幻灯片标题</vt:lpstr>
      </vt:variant>
      <vt:variant>
        <vt:i4>79</vt:i4>
      </vt:variant>
    </vt:vector>
  </HeadingPairs>
  <TitlesOfParts>
    <vt:vector size="80" baseType="lpstr">
      <vt:lpstr>聚合</vt:lpstr>
      <vt:lpstr>第 3 章  JavaScript语法基础</vt:lpstr>
      <vt:lpstr>PowerPoint 演示文稿</vt:lpstr>
      <vt:lpstr>3.1 JavaScript 简 介</vt:lpstr>
      <vt:lpstr>3.1.1 JavaScript 的诞生</vt:lpstr>
      <vt:lpstr>3. 1. 2   JavaScript 的发展</vt:lpstr>
      <vt:lpstr>3.1.3 JavaScript 的特性</vt:lpstr>
      <vt:lpstr>3.1.4   JavaScript 常用输入输出语句</vt:lpstr>
      <vt:lpstr>3.1.4   JavaScript 常用输入输出语句</vt:lpstr>
      <vt:lpstr>3.1.4   JavaScript 常用输入输出语句</vt:lpstr>
      <vt:lpstr>3.1.4   JavaScript 常用输入输出语句</vt:lpstr>
      <vt:lpstr>3.2 JavaScript 基 础 语 法</vt:lpstr>
      <vt:lpstr>3.2.1 变量</vt:lpstr>
      <vt:lpstr>3.2.2 数据类型</vt:lpstr>
      <vt:lpstr>3.2.2 数据类型</vt:lpstr>
      <vt:lpstr>3.2.2 数据类型</vt:lpstr>
      <vt:lpstr>3.2.2 数据类型</vt:lpstr>
      <vt:lpstr>3.2.2 数据类型</vt:lpstr>
      <vt:lpstr>3.2.2 数据类型</vt:lpstr>
      <vt:lpstr>3.2.2 数据类型</vt:lpstr>
      <vt:lpstr>3.2.2 数据类型</vt:lpstr>
      <vt:lpstr>3.2.2 数据类型</vt:lpstr>
      <vt:lpstr>3.2.2 数据类型</vt:lpstr>
      <vt:lpstr>3.2.2 数据类型</vt:lpstr>
      <vt:lpstr>3.2.2 数据类型</vt:lpstr>
      <vt:lpstr>案例    简单加法器</vt:lpstr>
      <vt:lpstr>3.2.3 运算符</vt:lpstr>
      <vt:lpstr>3.2.3 运算符</vt:lpstr>
      <vt:lpstr>3.2.3 运算符</vt:lpstr>
      <vt:lpstr>3.2.3 运算符</vt:lpstr>
      <vt:lpstr>3.2.3 运算符</vt:lpstr>
      <vt:lpstr>3.2.4 分支循环</vt:lpstr>
      <vt:lpstr>3.2.4 分支循环</vt:lpstr>
      <vt:lpstr>3.2.4 分支循环</vt:lpstr>
      <vt:lpstr>3.2.4 分支循环</vt:lpstr>
      <vt:lpstr>3.2.4 分支循环</vt:lpstr>
      <vt:lpstr>3.2.4 分支循环</vt:lpstr>
      <vt:lpstr>3.2.4 分支循环</vt:lpstr>
      <vt:lpstr>3.2.4 分支循环</vt:lpstr>
      <vt:lpstr>3.2.4 分支循环</vt:lpstr>
      <vt:lpstr>案例  输入一个整数 , 判断该数字是奇数还是偶数</vt:lpstr>
      <vt:lpstr>案例  变量 a和 b , 要交换这两个变量中所存的值</vt:lpstr>
      <vt:lpstr>案例   求出 100 以内能被 5 整除的所有数字之和</vt:lpstr>
      <vt:lpstr>3.3 数 组</vt:lpstr>
      <vt:lpstr>3.3.1 数 组 简 介</vt:lpstr>
      <vt:lpstr>3.3.2 数 组 的 使 用</vt:lpstr>
      <vt:lpstr>3.3.2 数 组 的 使 用</vt:lpstr>
      <vt:lpstr>3.3.3 数 组 常 用 方 法</vt:lpstr>
      <vt:lpstr>3.3.3 数 组 常 用 方 法</vt:lpstr>
      <vt:lpstr>3.3.3 数 组 常 用 方 法</vt:lpstr>
      <vt:lpstr>3.3.3 数 组 常 用 方 法</vt:lpstr>
      <vt:lpstr>案例    找出数组中的最大值的数</vt:lpstr>
      <vt:lpstr>案例    找出数组中的最大值的数</vt:lpstr>
      <vt:lpstr>3.4 函 数 </vt:lpstr>
      <vt:lpstr>3.4.1 函 数 简 介</vt:lpstr>
      <vt:lpstr>3.4.2 函 数 的 声 明 与 使 用</vt:lpstr>
      <vt:lpstr>3.4.2 函 数 的 声 明 与 使 用</vt:lpstr>
      <vt:lpstr>3.4.2 函 数 的 声 明 与 使 用</vt:lpstr>
      <vt:lpstr>3.4.3 变 量 的 作 用 域</vt:lpstr>
      <vt:lpstr>3.4.3 变 量 的 作 用 域</vt:lpstr>
      <vt:lpstr>3.4.3 变 量 的 作 用 域</vt:lpstr>
      <vt:lpstr>3.4.3 变 量 的 作 用 域</vt:lpstr>
      <vt:lpstr>3.4.4 定 时 器 函 数</vt:lpstr>
      <vt:lpstr>3.4.4 定 时 器 函 数</vt:lpstr>
      <vt:lpstr>3.5 对 象</vt:lpstr>
      <vt:lpstr>3.5.1 什 么 是 对 象</vt:lpstr>
      <vt:lpstr>3.5.2 对 象 的 声 明 与 使 用</vt:lpstr>
      <vt:lpstr>3.5.2 对 象 的 声 明 与 使 用</vt:lpstr>
      <vt:lpstr>3.5.2 对 象 的 声 明 与 使 用</vt:lpstr>
      <vt:lpstr>3.5.2 对 象 的 声 明 与 使 用</vt:lpstr>
      <vt:lpstr>3.5.3 JavaScript 内 置 对 象</vt:lpstr>
      <vt:lpstr>3.5.3 JavaScript 内 置 对 象</vt:lpstr>
      <vt:lpstr>3.5.3 JavaScript 内 置 对 象</vt:lpstr>
      <vt:lpstr>案例    随机点名</vt:lpstr>
      <vt:lpstr>案例    随机点名</vt:lpstr>
      <vt:lpstr>案例    实现动态时钟的效果</vt:lpstr>
      <vt:lpstr>案例    实现动态时钟的效果</vt:lpstr>
      <vt:lpstr>案例    实现动态时钟的效果</vt:lpstr>
      <vt:lpstr>案例    实现动态时钟的效果</vt:lpstr>
      <vt:lpstr>课后习题</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 1 章  HTML5 页面构建</dc:title>
  <dc:creator>jun</dc:creator>
  <cp:lastModifiedBy>jun</cp:lastModifiedBy>
  <cp:revision>60</cp:revision>
  <dcterms:created xsi:type="dcterms:W3CDTF">2023-06-10T05:27:45Z</dcterms:created>
  <dcterms:modified xsi:type="dcterms:W3CDTF">2023-06-12T06:54:01Z</dcterms:modified>
</cp:coreProperties>
</file>