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317" r:id="rId6"/>
    <p:sldId id="374" r:id="rId7"/>
    <p:sldId id="375" r:id="rId8"/>
    <p:sldId id="376" r:id="rId9"/>
    <p:sldId id="377"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 id="390" r:id="rId23"/>
    <p:sldId id="391" r:id="rId24"/>
    <p:sldId id="392" r:id="rId25"/>
    <p:sldId id="453" r:id="rId26"/>
    <p:sldId id="393" r:id="rId27"/>
    <p:sldId id="394" r:id="rId28"/>
    <p:sldId id="395" r:id="rId29"/>
    <p:sldId id="396" r:id="rId30"/>
    <p:sldId id="397" r:id="rId31"/>
    <p:sldId id="398" r:id="rId32"/>
    <p:sldId id="399" r:id="rId33"/>
    <p:sldId id="400" r:id="rId34"/>
    <p:sldId id="401" r:id="rId35"/>
    <p:sldId id="402" r:id="rId36"/>
    <p:sldId id="403" r:id="rId37"/>
    <p:sldId id="404" r:id="rId38"/>
    <p:sldId id="405" r:id="rId39"/>
    <p:sldId id="421" r:id="rId40"/>
    <p:sldId id="406" r:id="rId41"/>
    <p:sldId id="422" r:id="rId42"/>
    <p:sldId id="423" r:id="rId43"/>
    <p:sldId id="407" r:id="rId44"/>
    <p:sldId id="408" r:id="rId45"/>
    <p:sldId id="409" r:id="rId46"/>
    <p:sldId id="410" r:id="rId47"/>
    <p:sldId id="411" r:id="rId48"/>
    <p:sldId id="412" r:id="rId49"/>
    <p:sldId id="413" r:id="rId50"/>
    <p:sldId id="414" r:id="rId51"/>
    <p:sldId id="415" r:id="rId52"/>
    <p:sldId id="424" r:id="rId53"/>
    <p:sldId id="425" r:id="rId54"/>
    <p:sldId id="426" r:id="rId55"/>
    <p:sldId id="427" r:id="rId56"/>
    <p:sldId id="428" r:id="rId57"/>
    <p:sldId id="429" r:id="rId58"/>
    <p:sldId id="416" r:id="rId59"/>
    <p:sldId id="430" r:id="rId60"/>
    <p:sldId id="417" r:id="rId61"/>
    <p:sldId id="431" r:id="rId62"/>
    <p:sldId id="418" r:id="rId63"/>
    <p:sldId id="432" r:id="rId64"/>
    <p:sldId id="419" r:id="rId65"/>
    <p:sldId id="433" r:id="rId66"/>
    <p:sldId id="434" r:id="rId67"/>
    <p:sldId id="420" r:id="rId68"/>
    <p:sldId id="435" r:id="rId69"/>
    <p:sldId id="436" r:id="rId70"/>
    <p:sldId id="438" r:id="rId71"/>
  </p:sldIdLst>
  <p:sldSz cx="9144000" cy="6858000" type="screen4x3"/>
  <p:notesSz cx="6858000" cy="9144000"/>
  <p:custDataLst>
    <p:tags r:id="rId7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8"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8" autoAdjust="0"/>
    <p:restoredTop sz="94660"/>
  </p:normalViewPr>
  <p:slideViewPr>
    <p:cSldViewPr showGuides="1">
      <p:cViewPr>
        <p:scale>
          <a:sx n="60" d="100"/>
          <a:sy n="60" d="100"/>
        </p:scale>
        <p:origin x="-168" y="-898"/>
      </p:cViewPr>
      <p:guideLst>
        <p:guide orient="horz" pos="219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5" Type="http://schemas.openxmlformats.org/officeDocument/2006/relationships/tags" Target="tags/tag6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135"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任意多边形 7"/>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任意多边形 10"/>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lstStyle>
          <a:p>
            <a:fld id="{05DC0C71-DAF7-4600-AD13-7DE87EF3CF86}" type="datetimeFigureOut">
              <a:rPr lang="zh-CN" altLang="en-US" smtClean="0"/>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lstStyle>
          <a:p>
            <a:fld id="{25E89365-E4EB-4AEB-8A0A-1CB2C1F27A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endParaRPr kumimoji="0" lang="zh-CN" altLang="en-US" smtClean="0"/>
          </a:p>
        </p:txBody>
      </p:sp>
      <p:sp>
        <p:nvSpPr>
          <p:cNvPr id="4" name="日期占位符 3"/>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8" name="标题 7"/>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showMasterSp="0">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endParaRPr kumimoji="0" lang="zh-CN" altLang="en-US" smtClean="0"/>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E89365-E4EB-4AEB-8A0A-1CB2C1F27A7F}" type="slidenum">
              <a:rPr lang="zh-CN" altLang="en-US" smtClean="0"/>
            </a:fld>
            <a:endParaRPr lang="zh-CN" altLang="en-US"/>
          </a:p>
        </p:txBody>
      </p:sp>
      <p:sp>
        <p:nvSpPr>
          <p:cNvPr id="6" name="标题 5"/>
          <p:cNvSpPr>
            <a:spLocks noGrp="1"/>
          </p:cNvSpPr>
          <p:nvPr>
            <p:ph type="title"/>
          </p:nvPr>
        </p:nvSpPr>
        <p:spPr/>
        <p:txBody>
          <a:bodyPr rtlCol="0"/>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5DC0C71-DAF7-4600-AD13-7DE87EF3CF8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endParaRPr kumimoji="0" lang="zh-CN" altLang="en-US" smtClean="0"/>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endParaRPr lang="zh-CN" altLang="en-US" smtClean="0"/>
          </a:p>
          <a:p>
            <a:pPr lvl="1" eaLnBrk="1" latinLnBrk="0" hangingPunct="1"/>
            <a:r>
              <a:rPr lang="zh-CN" altLang="en-US" smtClean="0"/>
              <a:t>第二级</a:t>
            </a:r>
            <a:endParaRPr lang="zh-CN" altLang="en-US" smtClean="0"/>
          </a:p>
          <a:p>
            <a:pPr lvl="2" eaLnBrk="1" latinLnBrk="0" hangingPunct="1"/>
            <a:r>
              <a:rPr lang="zh-CN" altLang="en-US" smtClean="0"/>
              <a:t>第三级</a:t>
            </a:r>
            <a:endParaRPr lang="zh-CN" altLang="en-US" smtClean="0"/>
          </a:p>
          <a:p>
            <a:pPr lvl="3" eaLnBrk="1" latinLnBrk="0" hangingPunct="1"/>
            <a:r>
              <a:rPr lang="zh-CN" altLang="en-US" smtClean="0"/>
              <a:t>第四级</a:t>
            </a:r>
            <a:endParaRPr lang="zh-CN" altLang="en-US" smtClean="0"/>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E89365-E4EB-4AEB-8A0A-1CB2C1F27A7F}" type="slidenum">
              <a:rPr lang="zh-CN" altLang="en-US" smtClean="0"/>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415" indent="0" algn="r">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endParaRPr kumimoji="0" lang="zh-CN" altLang="en-US" smtClean="0"/>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lstStyle>
          <a:p>
            <a:fld id="{05DC0C71-DAF7-4600-AD13-7DE87EF3CF86}" type="datetimeFigureOut">
              <a:rPr lang="zh-CN" altLang="en-US" smtClean="0"/>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lstStyle>
          <a:p>
            <a:fld id="{25E89365-E4EB-4AEB-8A0A-1CB2C1F27A7F}" type="slidenum">
              <a:rPr lang="zh-CN" altLang="en-US" smtClean="0"/>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lstStyle>
          <a:p>
            <a:r>
              <a:rPr kumimoji="0" lang="zh-CN" altLang="en-US" smtClean="0"/>
              <a:t>单击此处编辑母版标题样式</a:t>
            </a:r>
            <a:endParaRPr kumimoji="0" lang="en-US"/>
          </a:p>
        </p:txBody>
      </p:sp>
      <p:sp>
        <p:nvSpPr>
          <p:cNvPr id="8" name="任意多边形 7"/>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任意多边形 8"/>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任意多边形 11"/>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p:nvPr/>
        </p:nvSpPr>
        <p:spPr bwMode="auto">
          <a:xfrm>
            <a:off x="-6042" y="5791253"/>
            <a:ext cx="3402314" cy="1080868"/>
          </a:xfrm>
          <a:prstGeom prst="rtTriangle">
            <a:avLst/>
          </a:prstGeom>
          <a:blipFill>
            <a:blip r:embed="rId1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zh-CN" altLang="en-US" smtClean="0"/>
              <a:t>单击此处编辑母版文本样式</a:t>
            </a:r>
            <a:endParaRPr kumimoji="0" lang="zh-CN" altLang="en-US" smtClean="0"/>
          </a:p>
          <a:p>
            <a:pPr lvl="1" eaLnBrk="1" latinLnBrk="0" hangingPunct="1"/>
            <a:r>
              <a:rPr kumimoji="0" lang="zh-CN" altLang="en-US" smtClean="0"/>
              <a:t>第二级</a:t>
            </a:r>
            <a:endParaRPr kumimoji="0" lang="zh-CN" altLang="en-US" smtClean="0"/>
          </a:p>
          <a:p>
            <a:pPr lvl="2" eaLnBrk="1" latinLnBrk="0" hangingPunct="1"/>
            <a:r>
              <a:rPr kumimoji="0" lang="zh-CN" altLang="en-US" smtClean="0"/>
              <a:t>第三级</a:t>
            </a:r>
            <a:endParaRPr kumimoji="0" lang="zh-CN" altLang="en-US" smtClean="0"/>
          </a:p>
          <a:p>
            <a:pPr lvl="3" eaLnBrk="1" latinLnBrk="0" hangingPunct="1"/>
            <a:r>
              <a:rPr kumimoji="0" lang="zh-CN" altLang="en-US" smtClean="0"/>
              <a:t>第四级</a:t>
            </a:r>
            <a:endParaRPr kumimoji="0" lang="zh-CN" altLang="en-US" smtClean="0"/>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lstStyle>
          <a:p>
            <a:fld id="{05DC0C71-DAF7-4600-AD13-7DE87EF3CF86}" type="datetimeFigureOut">
              <a:rPr lang="zh-CN" altLang="en-US" smtClean="0"/>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lstStyle>
          <a:p>
            <a:fld id="{25E89365-E4EB-4AEB-8A0A-1CB2C1F27A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p:titleStyle>
    <p:body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tags" Target="../tags/tag8.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0.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jpeg"/><Relationship Id="rId2" Type="http://schemas.openxmlformats.org/officeDocument/2006/relationships/tags" Target="../tags/tag29.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jpeg"/><Relationship Id="rId2" Type="http://schemas.openxmlformats.org/officeDocument/2006/relationships/tags" Target="../tags/tag33.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tags" Target="../tags/tag35.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tags" Target="../tags/tag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11.jpeg"/><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tags" Target="../tags/tag45.xml"/><Relationship Id="rId1" Type="http://schemas.openxmlformats.org/officeDocument/2006/relationships/tags" Target="../tags/tag4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1.xml"/><Relationship Id="rId1" Type="http://schemas.openxmlformats.org/officeDocument/2006/relationships/tags" Target="../tags/tag50.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3.xml"/><Relationship Id="rId1" Type="http://schemas.openxmlformats.org/officeDocument/2006/relationships/tags" Target="../tags/tag5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jpeg"/><Relationship Id="rId1" Type="http://schemas.openxmlformats.org/officeDocument/2006/relationships/tags" Target="../tags/tag4.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7.xml"/><Relationship Id="rId1" Type="http://schemas.openxmlformats.org/officeDocument/2006/relationships/tags" Target="../tags/tag5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tags" Target="../tags/tag59.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tags" Target="../tags/tag6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908720"/>
            <a:ext cx="8064896" cy="3168352"/>
          </a:xfrm>
        </p:spPr>
        <p:style>
          <a:lnRef idx="2">
            <a:schemeClr val="accent1"/>
          </a:lnRef>
          <a:fillRef idx="1">
            <a:schemeClr val="lt1"/>
          </a:fillRef>
          <a:effectRef idx="0">
            <a:schemeClr val="accent1"/>
          </a:effectRef>
          <a:fontRef idx="minor">
            <a:schemeClr val="dk1"/>
          </a:fontRef>
        </p:style>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第 </a:t>
            </a:r>
            <a:r>
              <a:rPr lang="en-US"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6 </a:t>
            </a: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章</a:t>
            </a:r>
            <a:b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b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JavaScript</a:t>
            </a:r>
            <a:r>
              <a:rPr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rPr>
              <a:t> 高级</a:t>
            </a:r>
            <a:endParaRPr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6.</a:t>
            </a:r>
            <a:r>
              <a:rPr altLang="zh-CN" sz="3200" dirty="0" smtClean="0">
                <a:solidFill>
                  <a:schemeClr val="tx1"/>
                </a:solidFill>
                <a:latin typeface="微软雅黑" panose="020B0503020204020204" pitchFamily="34" charset="-122"/>
                <a:ea typeface="微软雅黑" panose="020B0503020204020204" pitchFamily="34" charset="-122"/>
                <a:cs typeface="+mn-ea"/>
              </a:rPr>
              <a:t>2  this 关键字</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457200" y="1481328"/>
            <a:ext cx="8435280" cy="4525963"/>
          </a:xfrm>
        </p:spPr>
        <p:txBody>
          <a:bodyPr>
            <a:normAutofit fontScale="90000"/>
          </a:bodyPr>
          <a:lstStyle/>
          <a:p>
            <a:pPr indent="457200"/>
            <a:r>
              <a:rPr lang="zh-CN" altLang="en-US" dirty="0"/>
              <a:t>6. 2. 1   什么是 this</a:t>
            </a:r>
            <a:endParaRPr lang="zh-CN" altLang="en-US" dirty="0"/>
          </a:p>
          <a:p>
            <a:pPr indent="0">
              <a:buNone/>
            </a:pPr>
            <a:r>
              <a:rPr lang="en-US" altLang="zh-CN" dirty="0"/>
              <a:t>     </a:t>
            </a:r>
            <a:r>
              <a:rPr lang="zh-CN" altLang="en-US" dirty="0"/>
              <a:t>如果在对象的方法内部需要使用到该对象的属性时 , 我们一般会使用 this 来代替该对象 , 其基本使用如下：</a:t>
            </a:r>
            <a:endParaRPr lang="zh-CN" altLang="en-US" dirty="0"/>
          </a:p>
          <a:p>
            <a:pPr indent="0">
              <a:buNone/>
            </a:pPr>
            <a:endParaRPr lang="zh-CN" altLang="en-US" dirty="0"/>
          </a:p>
          <a:p>
            <a:pPr indent="0">
              <a:buNone/>
            </a:pPr>
            <a:endParaRPr lang="zh-CN" altLang="en-US" dirty="0"/>
          </a:p>
          <a:p>
            <a:pPr indent="0">
              <a:buNone/>
            </a:pPr>
            <a:endParaRPr lang="zh-CN" altLang="en-US" dirty="0"/>
          </a:p>
          <a:p>
            <a:pPr indent="0">
              <a:buNone/>
            </a:pPr>
            <a:endParaRPr lang="zh-CN" altLang="en-US" dirty="0"/>
          </a:p>
          <a:p>
            <a:pPr indent="0">
              <a:buNone/>
            </a:pPr>
            <a:r>
              <a:rPr lang="en-US" altLang="zh-CN" dirty="0"/>
              <a:t>     </a:t>
            </a:r>
            <a:r>
              <a:rPr lang="zh-CN" altLang="en-US" dirty="0"/>
              <a:t>在上述代码中 , person 对象中的 say 方法要打印该对象的 age 属性 , 按理说此时应该 使用 person. age 来使用该属性 , 但此时我们可以使用 this 来代替该对象 ,  即此时的 this 指 的就是 person。</a:t>
            </a:r>
            <a:endParaRPr lang="zh-CN" altLang="en-US" dirty="0"/>
          </a:p>
        </p:txBody>
      </p:sp>
      <p:sp>
        <p:nvSpPr>
          <p:cNvPr id="1073743105" name="文本框 1073743104"/>
          <p:cNvSpPr txBox="1"/>
          <p:nvPr>
            <p:custDataLst>
              <p:tags r:id="rId1"/>
            </p:custDataLst>
          </p:nvPr>
        </p:nvSpPr>
        <p:spPr>
          <a:xfrm>
            <a:off x="971550" y="2803525"/>
            <a:ext cx="5219065" cy="156781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r>
              <a:rPr lang="zh-CN" altLang="en-US"/>
              <a:t>const person = {</a:t>
            </a:r>
            <a:endParaRPr lang="zh-CN" altLang="en-US"/>
          </a:p>
          <a:p>
            <a:pPr marL="542290">
              <a:lnSpc>
                <a:spcPct val="2000"/>
              </a:lnSpc>
              <a:spcBef>
                <a:spcPts val="520"/>
              </a:spcBef>
            </a:pPr>
            <a:endParaRPr lang="zh-CN" altLang="en-US"/>
          </a:p>
          <a:p>
            <a:pPr marL="542290">
              <a:lnSpc>
                <a:spcPct val="2000"/>
              </a:lnSpc>
              <a:spcBef>
                <a:spcPts val="520"/>
              </a:spcBef>
            </a:pPr>
            <a:endParaRPr lang="zh-CN" altLang="en-US"/>
          </a:p>
          <a:p>
            <a:pPr marL="542290">
              <a:lnSpc>
                <a:spcPct val="2000"/>
              </a:lnSpc>
              <a:spcBef>
                <a:spcPts val="520"/>
              </a:spcBef>
            </a:pPr>
            <a:endParaRPr lang="zh-CN" altLang="en-US"/>
          </a:p>
          <a:p>
            <a:pPr marL="542290">
              <a:lnSpc>
                <a:spcPct val="2000"/>
              </a:lnSpc>
              <a:spcBef>
                <a:spcPts val="520"/>
              </a:spcBef>
            </a:pPr>
            <a:r>
              <a:rPr lang="zh-CN" altLang="en-US"/>
              <a:t>age: 20,</a:t>
            </a:r>
            <a:endParaRPr lang="zh-CN" altLang="en-US"/>
          </a:p>
          <a:p>
            <a:pPr marL="546735">
              <a:lnSpc>
                <a:spcPct val="2000"/>
              </a:lnSpc>
              <a:spcBef>
                <a:spcPts val="520"/>
              </a:spcBef>
            </a:pPr>
            <a:endParaRPr lang="zh-CN" altLang="en-US"/>
          </a:p>
          <a:p>
            <a:pPr marL="546735">
              <a:lnSpc>
                <a:spcPct val="2000"/>
              </a:lnSpc>
              <a:spcBef>
                <a:spcPts val="520"/>
              </a:spcBef>
            </a:pPr>
            <a:endParaRPr lang="zh-CN" altLang="en-US"/>
          </a:p>
          <a:p>
            <a:pPr marL="546735">
              <a:lnSpc>
                <a:spcPct val="2000"/>
              </a:lnSpc>
              <a:spcBef>
                <a:spcPts val="520"/>
              </a:spcBef>
            </a:pPr>
            <a:endParaRPr lang="zh-CN" altLang="en-US"/>
          </a:p>
          <a:p>
            <a:pPr marL="546735">
              <a:lnSpc>
                <a:spcPct val="2000"/>
              </a:lnSpc>
              <a:spcBef>
                <a:spcPts val="520"/>
              </a:spcBef>
            </a:pPr>
            <a:r>
              <a:rPr lang="zh-CN" altLang="en-US"/>
              <a:t>say () {</a:t>
            </a:r>
            <a:endParaRPr lang="zh-CN" altLang="en-US"/>
          </a:p>
          <a:p>
            <a:pPr marL="810260">
              <a:lnSpc>
                <a:spcPct val="2000"/>
              </a:lnSpc>
              <a:spcBef>
                <a:spcPts val="520"/>
              </a:spcBef>
            </a:pPr>
            <a:endParaRPr lang="zh-CN" altLang="en-US"/>
          </a:p>
          <a:p>
            <a:pPr marL="810260">
              <a:lnSpc>
                <a:spcPct val="2000"/>
              </a:lnSpc>
              <a:spcBef>
                <a:spcPts val="520"/>
              </a:spcBef>
            </a:pPr>
            <a:endParaRPr lang="zh-CN" altLang="en-US"/>
          </a:p>
          <a:p>
            <a:pPr marL="810260">
              <a:lnSpc>
                <a:spcPct val="2000"/>
              </a:lnSpc>
              <a:spcBef>
                <a:spcPts val="520"/>
              </a:spcBef>
            </a:pPr>
            <a:endParaRPr lang="zh-CN" altLang="en-US"/>
          </a:p>
          <a:p>
            <a:pPr marL="810260">
              <a:lnSpc>
                <a:spcPct val="2000"/>
              </a:lnSpc>
              <a:spcBef>
                <a:spcPts val="520"/>
              </a:spcBef>
            </a:pPr>
            <a:r>
              <a:rPr lang="zh-CN" altLang="en-US"/>
              <a:t>console. log (this. age);</a:t>
            </a:r>
            <a:endParaRPr lang="zh-CN" altLang="en-US"/>
          </a:p>
          <a:p>
            <a:pPr marL="558800">
              <a:lnSpc>
                <a:spcPts val="1150"/>
              </a:lnSpc>
            </a:pPr>
            <a:endParaRPr lang="zh-CN" altLang="en-US"/>
          </a:p>
          <a:p>
            <a:pPr marL="558800">
              <a:lnSpc>
                <a:spcPts val="1150"/>
              </a:lnSpc>
            </a:pPr>
            <a:r>
              <a:rPr lang="zh-CN" altLang="en-US"/>
              <a:t>}</a:t>
            </a:r>
            <a:endParaRPr lang="zh-CN" altLang="en-US"/>
          </a:p>
          <a:p>
            <a:pPr marL="292735">
              <a:lnSpc>
                <a:spcPts val="1155"/>
              </a:lnSpc>
              <a:spcBef>
                <a:spcPts val="455"/>
              </a:spcBef>
            </a:pPr>
            <a:r>
              <a:rPr lang="zh-CN" altLang="en-US"/>
              <a:t>}</a:t>
            </a:r>
            <a:endParaRPr lang="zh-CN" altLang="en-US"/>
          </a:p>
          <a:p>
            <a:endParaRPr lang="zh-CN" altLang="en-US"/>
          </a:p>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sz="3200" dirty="0" smtClean="0">
                <a:solidFill>
                  <a:schemeClr val="tx1"/>
                </a:solidFill>
                <a:latin typeface="微软雅黑" panose="020B0503020204020204" pitchFamily="34" charset="-122"/>
                <a:ea typeface="微软雅黑" panose="020B0503020204020204" pitchFamily="34" charset="-122"/>
                <a:cs typeface="+mn-ea"/>
              </a:rPr>
              <a:t>6. 2. 2   如何使用 this</a:t>
            </a:r>
            <a:endParaRPr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457200" y="1481455"/>
            <a:ext cx="8435340" cy="3707130"/>
          </a:xfrm>
        </p:spPr>
        <p:txBody>
          <a:bodyPr>
            <a:normAutofit fontScale="50000"/>
          </a:bodyPr>
          <a:lstStyle/>
          <a:p>
            <a:pPr indent="0">
              <a:buNone/>
            </a:pPr>
            <a:r>
              <a:rPr lang="zh-CN" altLang="en-US" sz="3600" dirty="0"/>
              <a:t>关于 this 的使用其实比较复杂 , 这里我们主要介绍几种简单的情况。</a:t>
            </a:r>
            <a:endParaRPr lang="zh-CN" altLang="en-US" sz="3600" dirty="0"/>
          </a:p>
          <a:p>
            <a:pPr indent="0">
              <a:buFont typeface="Wingdings" panose="05000000000000000000" charset="0"/>
              <a:buNone/>
            </a:pPr>
            <a:r>
              <a:rPr lang="en-US" altLang="zh-CN" sz="4000" b="1" dirty="0"/>
              <a:t>6. 2. 2. 1   普通函数调用</a:t>
            </a:r>
            <a:endParaRPr lang="en-US" altLang="zh-CN" sz="3335" dirty="0"/>
          </a:p>
          <a:p>
            <a:pPr indent="0">
              <a:buNone/>
            </a:pPr>
            <a:endParaRPr lang="zh-CN" altLang="en-US" dirty="0"/>
          </a:p>
          <a:p>
            <a:pPr indent="0">
              <a:buNone/>
            </a:pPr>
            <a:endParaRPr lang="zh-CN" altLang="en-US" dirty="0"/>
          </a:p>
          <a:p>
            <a:pPr indent="0">
              <a:buNone/>
            </a:pPr>
            <a:endParaRPr lang="zh-CN" altLang="en-US" dirty="0"/>
          </a:p>
          <a:p>
            <a:pPr indent="0">
              <a:buNone/>
            </a:pPr>
            <a:endParaRPr lang="zh-CN" altLang="en-US" dirty="0"/>
          </a:p>
          <a:p>
            <a:pPr indent="0">
              <a:buNone/>
            </a:pPr>
            <a:r>
              <a:rPr lang="en-US" altLang="zh-CN" dirty="0"/>
              <a:t>      </a:t>
            </a:r>
            <a:r>
              <a:rPr lang="zh-CN" altLang="en-US" sz="3600" dirty="0">
                <a:sym typeface="+mn-ea"/>
              </a:rPr>
              <a:t>在上述代码中直接在函数 fn 的内部使用了 this , 我们在前面的章节说过全</a:t>
            </a:r>
            <a:endParaRPr lang="zh-CN" altLang="en-US" sz="3600" dirty="0">
              <a:sym typeface="+mn-ea"/>
            </a:endParaRPr>
          </a:p>
          <a:p>
            <a:pPr indent="0">
              <a:buNone/>
            </a:pPr>
            <a:r>
              <a:rPr lang="zh-CN" altLang="en-US" sz="3600" dirty="0">
                <a:sym typeface="+mn-ea"/>
              </a:rPr>
              <a:t>局函数都</a:t>
            </a:r>
            <a:r>
              <a:rPr lang="zh-CN" altLang="en-US" sz="3600" dirty="0"/>
              <a:t>是 属于 window 对象的方法 ,  因此这里其实是 window 对象在调用该方法 , 所以 this 指向的是 window , 而 window 中没有 age 这个属性 ,  因此最后打印结果为 undefined </a:t>
            </a:r>
            <a:r>
              <a:rPr lang="zh-CN" altLang="en-US" sz="3600" dirty="0"/>
              <a:t>, 如图 6-2 所示。</a:t>
            </a:r>
            <a:endParaRPr lang="zh-CN" altLang="en-US" sz="3000" dirty="0"/>
          </a:p>
          <a:p>
            <a:pPr indent="0">
              <a:buNone/>
            </a:pPr>
            <a:endParaRPr lang="zh-CN" altLang="en-US" sz="3000" dirty="0"/>
          </a:p>
        </p:txBody>
      </p:sp>
      <p:sp>
        <p:nvSpPr>
          <p:cNvPr id="1073743105" name="文本框 1073743104"/>
          <p:cNvSpPr txBox="1"/>
          <p:nvPr>
            <p:custDataLst>
              <p:tags r:id="rId1"/>
            </p:custDataLst>
          </p:nvPr>
        </p:nvSpPr>
        <p:spPr>
          <a:xfrm>
            <a:off x="899795" y="2204720"/>
            <a:ext cx="5219065" cy="98488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endParaRPr lang="zh-CN" altLang="en-US" sz="1600"/>
          </a:p>
          <a:p>
            <a:pPr marL="278130">
              <a:lnSpc>
                <a:spcPct val="2000"/>
              </a:lnSpc>
              <a:spcBef>
                <a:spcPts val="515"/>
              </a:spcBef>
            </a:pPr>
            <a:r>
              <a:rPr lang="zh-CN" altLang="en-US" sz="1600"/>
              <a:t>function fn () {</a:t>
            </a:r>
            <a:endParaRPr lang="zh-CN" altLang="en-US" sz="1600"/>
          </a:p>
          <a:p>
            <a:pPr marL="278130">
              <a:lnSpc>
                <a:spcPct val="2000"/>
              </a:lnSpc>
              <a:spcBef>
                <a:spcPts val="515"/>
              </a:spcBef>
            </a:pPr>
            <a:endParaRPr lang="zh-CN" altLang="en-US" sz="1600"/>
          </a:p>
          <a:p>
            <a:pPr marL="278130">
              <a:lnSpc>
                <a:spcPct val="2000"/>
              </a:lnSpc>
              <a:spcBef>
                <a:spcPts val="515"/>
              </a:spcBef>
            </a:pPr>
            <a:endParaRPr lang="zh-CN" altLang="en-US" sz="1600"/>
          </a:p>
          <a:p>
            <a:pPr marL="278130">
              <a:lnSpc>
                <a:spcPct val="2000"/>
              </a:lnSpc>
              <a:spcBef>
                <a:spcPts val="515"/>
              </a:spcBef>
            </a:pPr>
            <a:r>
              <a:rPr lang="zh-CN" altLang="en-US" sz="1600"/>
              <a:t> </a:t>
            </a:r>
            <a:r>
              <a:rPr lang="en-US" altLang="zh-CN" sz="1600"/>
              <a:t>    </a:t>
            </a:r>
            <a:r>
              <a:rPr lang="zh-CN" altLang="en-US" sz="1600"/>
              <a:t>console. log (this. age);</a:t>
            </a:r>
            <a:endParaRPr lang="zh-CN" altLang="en-US" sz="1600"/>
          </a:p>
          <a:p>
            <a:pPr marL="278130">
              <a:lnSpc>
                <a:spcPct val="2000"/>
              </a:lnSpc>
              <a:spcBef>
                <a:spcPts val="515"/>
              </a:spcBef>
            </a:pPr>
            <a:endParaRPr lang="zh-CN" altLang="en-US" sz="1600"/>
          </a:p>
          <a:p>
            <a:pPr marL="278130">
              <a:lnSpc>
                <a:spcPct val="2000"/>
              </a:lnSpc>
              <a:spcBef>
                <a:spcPts val="515"/>
              </a:spcBef>
            </a:pPr>
            <a:endParaRPr lang="zh-CN" altLang="en-US" sz="1600"/>
          </a:p>
          <a:p>
            <a:pPr marL="278130">
              <a:lnSpc>
                <a:spcPct val="2000"/>
              </a:lnSpc>
              <a:spcBef>
                <a:spcPts val="515"/>
              </a:spcBef>
            </a:pPr>
            <a:r>
              <a:rPr lang="zh-CN" altLang="en-US" sz="1600"/>
              <a:t>}</a:t>
            </a:r>
            <a:endParaRPr lang="zh-CN" altLang="en-US" sz="1600"/>
          </a:p>
          <a:p>
            <a:pPr marL="278130">
              <a:lnSpc>
                <a:spcPct val="2000"/>
              </a:lnSpc>
              <a:spcBef>
                <a:spcPts val="515"/>
              </a:spcBef>
            </a:pPr>
            <a:endParaRPr lang="zh-CN" altLang="en-US" sz="1600"/>
          </a:p>
          <a:p>
            <a:pPr marL="278130">
              <a:lnSpc>
                <a:spcPct val="2000"/>
              </a:lnSpc>
              <a:spcBef>
                <a:spcPts val="515"/>
              </a:spcBef>
            </a:pPr>
            <a:endParaRPr lang="zh-CN" altLang="en-US" sz="1600"/>
          </a:p>
          <a:p>
            <a:pPr marL="278130">
              <a:lnSpc>
                <a:spcPct val="2000"/>
              </a:lnSpc>
              <a:spcBef>
                <a:spcPts val="515"/>
              </a:spcBef>
            </a:pPr>
            <a:r>
              <a:rPr lang="zh-CN" altLang="en-US" sz="1600"/>
              <a:t>fn ()</a:t>
            </a:r>
            <a:endParaRPr lang="zh-CN" altLang="en-US" sz="1600"/>
          </a:p>
          <a:p>
            <a:r>
              <a:rPr lang="en-US" altLang="zh-CN"/>
              <a:t>     </a:t>
            </a:r>
            <a:endParaRPr lang="en-US" altLang="zh-CN"/>
          </a:p>
          <a:p>
            <a:endParaRPr lang="zh-CN" altLang="en-US"/>
          </a:p>
          <a:p>
            <a:endParaRPr lang="zh-CN" altLang="en-US"/>
          </a:p>
          <a:p>
            <a:endParaRPr lang="zh-CN" altLang="en-US"/>
          </a:p>
          <a:p>
            <a:endParaRPr lang="zh-CN" altLang="en-US"/>
          </a:p>
          <a:p>
            <a:endParaRPr lang="zh-CN" altLang="en-US"/>
          </a:p>
          <a:p>
            <a:endParaRPr lang="zh-CN" altLang="en-US"/>
          </a:p>
        </p:txBody>
      </p:sp>
      <p:pic>
        <p:nvPicPr>
          <p:cNvPr id="309" name="IM 309"/>
          <p:cNvPicPr/>
          <p:nvPr>
            <p:custDataLst>
              <p:tags r:id="rId2"/>
            </p:custDataLst>
          </p:nvPr>
        </p:nvPicPr>
        <p:blipFill>
          <a:blip r:embed="rId3"/>
          <a:stretch>
            <a:fillRect/>
          </a:stretch>
        </p:blipFill>
        <p:spPr>
          <a:xfrm>
            <a:off x="2267585" y="4580890"/>
            <a:ext cx="3684270" cy="1277620"/>
          </a:xfrm>
          <a:prstGeom prst="rect">
            <a:avLst/>
          </a:prstGeom>
        </p:spPr>
      </p:pic>
      <p:sp>
        <p:nvSpPr>
          <p:cNvPr id="100" name="文本框 99"/>
          <p:cNvSpPr txBox="1"/>
          <p:nvPr/>
        </p:nvSpPr>
        <p:spPr>
          <a:xfrm>
            <a:off x="2267585" y="5949315"/>
            <a:ext cx="3618230"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6-2   </a:t>
            </a:r>
            <a:r>
              <a:rPr lang="zh-CN" sz="1400" b="0">
                <a:solidFill>
                  <a:srgbClr val="00AEEF"/>
                </a:solidFill>
                <a:ea typeface="黑体" panose="02010609060101010101" charset="-122"/>
              </a:rPr>
              <a:t>普通函数中</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this </a:t>
            </a:r>
            <a:r>
              <a:rPr lang="zh-CN" sz="1400" b="0">
                <a:solidFill>
                  <a:srgbClr val="00AEEF"/>
                </a:solidFill>
                <a:ea typeface="黑体" panose="02010609060101010101" charset="-122"/>
              </a:rPr>
              <a:t>指向</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767715"/>
            <a:ext cx="8712835" cy="1728470"/>
          </a:xfrm>
        </p:spPr>
        <p:txBody>
          <a:bodyPr>
            <a:normAutofit/>
          </a:bodyPr>
          <a:lstStyle/>
          <a:p>
            <a:pPr marL="109855" indent="457200">
              <a:buNone/>
            </a:pPr>
            <a:r>
              <a:rPr sz="2400" b="1" dirty="0"/>
              <a:t>6. 2. 2. 2   对象方法中 this 指向</a:t>
            </a:r>
            <a:endParaRPr sz="2400" b="1" dirty="0"/>
          </a:p>
          <a:p>
            <a:pPr marL="109855" indent="457200">
              <a:buNone/>
            </a:pPr>
            <a:r>
              <a:rPr sz="2400" b="1" dirty="0"/>
              <a:t>这种情况在 9. 2. 1 中已经提到过 , 对象方法中的 this 指向的就是该对象 ,  这里不再 赘述。</a:t>
            </a:r>
            <a:endParaRPr sz="2400" b="1" dirty="0"/>
          </a:p>
          <a:p>
            <a:pPr marL="109855" indent="457200">
              <a:buNone/>
            </a:pPr>
            <a:r>
              <a:rPr sz="2400" b="1" dirty="0"/>
              <a:t>6. 2. 2. 3   其他情况</a:t>
            </a:r>
            <a:endParaRPr sz="2400" b="1"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00" name="文本框 1073743099"/>
          <p:cNvSpPr txBox="1"/>
          <p:nvPr>
            <p:custDataLst>
              <p:tags r:id="rId1"/>
            </p:custDataLst>
          </p:nvPr>
        </p:nvSpPr>
        <p:spPr>
          <a:xfrm>
            <a:off x="1547495" y="2565400"/>
            <a:ext cx="5715000" cy="3201035"/>
          </a:xfrm>
          <a:prstGeom prst="rect">
            <a:avLst/>
          </a:prstGeom>
          <a:solidFill>
            <a:srgbClr val="D4EFFB"/>
          </a:solidFill>
          <a:ln w="9525">
            <a:noFill/>
          </a:ln>
        </p:spPr>
        <p:txBody>
          <a:bodyPr lIns="0" tIns="0" rIns="0" bIns="0"/>
          <a:p>
            <a:pPr marL="278130">
              <a:lnSpc>
                <a:spcPct val="2000"/>
              </a:lnSpc>
              <a:spcBef>
                <a:spcPts val="515"/>
              </a:spcBef>
            </a:pPr>
            <a:endParaRPr lang="zh-CN" altLang="en-US">
              <a:sym typeface="+mn-ea"/>
            </a:endParaRPr>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var age = 0</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const person =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r>
              <a:rPr lang="en-US" altLang="zh-CN" sz="2000"/>
              <a:t>          age: 20,</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function fn ()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console. log (this. age);</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person. fn = fn</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person. fn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r>
              <a:rPr lang="en-US" altLang="zh-CN" sz="2000"/>
              <a:t> fn ()</a:t>
            </a:r>
            <a:endParaRPr lang="en-US" altLang="zh-CN" sz="20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sz="2400" b="1" dirty="0"/>
              <a:t>在上述代码中 ,  函数 fn 是一个全局函数 , 按理说其中的 this 指向的应该是全局对象 window , 但是我们通过赋值运算符将其赋给了 person 对象的一个属性 ,  因此现在 person 对 象就拥有了 fn 这个方法 , 此时如果通过 person 来调用该方法则 fn 方法中的 this 指向的就 是 person 对象 , 而不再是全局对象 window ,  因此此时打印值为 person. gae 也就是 20 。但如 果不通过 person 对象调用函数 fn , 而是直接调用函数 fn , 则此时 this 仍然指向 window , 此 时打印结果应为 0 , 运行结果如图 6-3 所示。</a:t>
            </a: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sym typeface="+mn-ea"/>
              </a:rPr>
              <a:t>6.</a:t>
            </a:r>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2 </a:t>
            </a:r>
            <a:r>
              <a:rPr lang="en-US" sz="3200" dirty="0" smtClean="0">
                <a:solidFill>
                  <a:schemeClr val="tx1"/>
                </a:solidFill>
                <a:latin typeface="微软雅黑" panose="020B0503020204020204" pitchFamily="34" charset="-122"/>
                <a:ea typeface="微软雅黑" panose="020B0503020204020204" pitchFamily="34" charset="-122"/>
                <a:cs typeface="+mn-ea"/>
                <a:sym typeface="+mn-ea"/>
              </a:rPr>
              <a:t> </a:t>
            </a:r>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this 关键字</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12" name="IM 312"/>
          <p:cNvPicPr/>
          <p:nvPr>
            <p:custDataLst>
              <p:tags r:id="rId1"/>
            </p:custDataLst>
          </p:nvPr>
        </p:nvPicPr>
        <p:blipFill>
          <a:blip r:embed="rId2"/>
          <a:stretch>
            <a:fillRect/>
          </a:stretch>
        </p:blipFill>
        <p:spPr>
          <a:xfrm>
            <a:off x="4572000" y="4437380"/>
            <a:ext cx="3235960" cy="1577340"/>
          </a:xfrm>
          <a:prstGeom prst="rect">
            <a:avLst/>
          </a:prstGeom>
        </p:spPr>
      </p:pic>
      <p:sp>
        <p:nvSpPr>
          <p:cNvPr id="100" name="文本框 99"/>
          <p:cNvSpPr txBox="1"/>
          <p:nvPr/>
        </p:nvSpPr>
        <p:spPr>
          <a:xfrm>
            <a:off x="4572000" y="6021070"/>
            <a:ext cx="5080000" cy="368300"/>
          </a:xfrm>
          <a:prstGeom prst="rect">
            <a:avLst/>
          </a:prstGeom>
          <a:noFill/>
          <a:ln w="9525">
            <a:noFill/>
          </a:ln>
        </p:spPr>
        <p:txBody>
          <a:bodyPr>
            <a:spAutoFit/>
          </a:bodyPr>
          <a:p>
            <a:pPr indent="0"/>
            <a:r>
              <a:rPr lang="zh-CN" b="0">
                <a:solidFill>
                  <a:srgbClr val="00AEEF"/>
                </a:solidFill>
                <a:ea typeface="黑体" panose="02010609060101010101" charset="-122"/>
              </a:rPr>
              <a:t>图</a:t>
            </a:r>
            <a:r>
              <a:rPr lang="en-US" b="0">
                <a:solidFill>
                  <a:srgbClr val="00AEEF"/>
                </a:solidFill>
                <a:latin typeface="黑体" panose="02010609060101010101" charset="-122"/>
              </a:rPr>
              <a:t> </a:t>
            </a:r>
            <a:r>
              <a:rPr lang="en-US" b="0">
                <a:solidFill>
                  <a:srgbClr val="00AEEF"/>
                </a:solidFill>
                <a:latin typeface="微软雅黑" panose="020B0503020204020204" pitchFamily="34" charset="-122"/>
              </a:rPr>
              <a:t>6-3   </a:t>
            </a:r>
            <a:r>
              <a:rPr lang="zh-CN" b="0">
                <a:solidFill>
                  <a:srgbClr val="00AEEF"/>
                </a:solidFill>
                <a:ea typeface="黑体" panose="02010609060101010101" charset="-122"/>
              </a:rPr>
              <a:t>特殊情况下</a:t>
            </a:r>
            <a:r>
              <a:rPr lang="en-US" b="0">
                <a:solidFill>
                  <a:srgbClr val="00AEEF"/>
                </a:solidFill>
                <a:latin typeface="黑体" panose="02010609060101010101" charset="-122"/>
              </a:rPr>
              <a:t> </a:t>
            </a:r>
            <a:r>
              <a:rPr lang="en-US" b="0">
                <a:solidFill>
                  <a:srgbClr val="00AEEF"/>
                </a:solidFill>
                <a:latin typeface="微软雅黑" panose="020B0503020204020204" pitchFamily="34" charset="-122"/>
              </a:rPr>
              <a:t>this </a:t>
            </a:r>
            <a:r>
              <a:rPr lang="zh-CN" b="0">
                <a:solidFill>
                  <a:srgbClr val="00AEEF"/>
                </a:solidFill>
                <a:ea typeface="黑体" panose="02010609060101010101" charset="-122"/>
              </a:rPr>
              <a:t>指向</a:t>
            </a:r>
            <a:endParaRPr lang="zh-CN" altLang="en-US"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sz="2400" b="1" dirty="0"/>
              <a:t>在 ES6 中提供了一种新的函数结构—箭头函数 。箭头函数的使用和普通函数类似 , 其基本结构如下:</a:t>
            </a:r>
            <a:endParaRPr sz="2400" b="1" dirty="0"/>
          </a:p>
          <a:p>
            <a:pPr marL="109855" indent="457200">
              <a:buNone/>
            </a:pPr>
            <a:endParaRPr sz="2400" b="1" dirty="0"/>
          </a:p>
          <a:p>
            <a:pPr marL="109855" indent="457200">
              <a:buNone/>
            </a:pPr>
            <a:r>
              <a:rPr sz="2400" b="1" dirty="0"/>
              <a:t>其中的小括号用来传递参数 , 大括号用于放函数主体内容 , 包括函数返回值。箭头函数在 使用时可以将其赋值给一个变量 , 然后通过变量名加小括号的形式来进行调用 , 如下所示:</a:t>
            </a: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3   箭头函数</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1" name="文本框 1073743110"/>
          <p:cNvSpPr txBox="1"/>
          <p:nvPr>
            <p:custDataLst>
              <p:tags r:id="rId1"/>
            </p:custDataLst>
          </p:nvPr>
        </p:nvSpPr>
        <p:spPr>
          <a:xfrm>
            <a:off x="467360" y="2148205"/>
            <a:ext cx="4824730" cy="407035"/>
          </a:xfrm>
          <a:prstGeom prst="rect">
            <a:avLst/>
          </a:prstGeom>
          <a:solidFill>
            <a:srgbClr val="D4EFFB"/>
          </a:solidFill>
          <a:ln w="9525">
            <a:noFill/>
          </a:ln>
        </p:spPr>
        <p:txBody>
          <a:bodyPr lIns="0" tIns="0" rIns="0" bIns="0"/>
          <a:p>
            <a:pPr marL="304165">
              <a:lnSpc>
                <a:spcPts val="1150"/>
              </a:lnSpc>
              <a:spcBef>
                <a:spcPts val="515"/>
              </a:spcBef>
            </a:pPr>
            <a:endParaRPr lang="zh-CN" altLang="en-US"/>
          </a:p>
          <a:p>
            <a:pPr marL="304165">
              <a:lnSpc>
                <a:spcPts val="1150"/>
              </a:lnSpc>
              <a:spcBef>
                <a:spcPts val="515"/>
              </a:spcBef>
            </a:pPr>
            <a:r>
              <a:rPr lang="zh-CN" altLang="en-US"/>
              <a:t>() =&gt; {}</a:t>
            </a:r>
            <a:endParaRPr lang="zh-CN" altLang="en-US"/>
          </a:p>
          <a:p>
            <a:endParaRPr lang="zh-CN" altLang="en-US"/>
          </a:p>
          <a:p>
            <a:endParaRPr lang="zh-CN" altLang="en-US"/>
          </a:p>
          <a:p>
            <a:endParaRPr lang="zh-CN" altLang="en-US"/>
          </a:p>
          <a:p>
            <a:endParaRPr lang="zh-CN" altLang="en-US"/>
          </a:p>
        </p:txBody>
      </p:sp>
      <p:sp>
        <p:nvSpPr>
          <p:cNvPr id="1073743112" name="文本框 1073743111"/>
          <p:cNvSpPr txBox="1"/>
          <p:nvPr>
            <p:custDataLst>
              <p:tags r:id="rId2"/>
            </p:custDataLst>
          </p:nvPr>
        </p:nvSpPr>
        <p:spPr>
          <a:xfrm>
            <a:off x="539115" y="3846830"/>
            <a:ext cx="5219065" cy="1702435"/>
          </a:xfrm>
          <a:prstGeom prst="rect">
            <a:avLst/>
          </a:prstGeom>
          <a:solidFill>
            <a:srgbClr val="D4EFFB"/>
          </a:solidFill>
          <a:ln w="9525">
            <a:noFill/>
          </a:ln>
        </p:spPr>
        <p:txBody>
          <a:bodyPr lIns="0" tIns="0" rIns="0" bIns="0"/>
          <a:p>
            <a:pPr marL="278130">
              <a:lnSpc>
                <a:spcPts val="1610"/>
              </a:lnSpc>
              <a:spcBef>
                <a:spcPts val="515"/>
              </a:spcBef>
            </a:pPr>
            <a:endParaRPr lang="zh-CN" altLang="en-US"/>
          </a:p>
          <a:p>
            <a:pPr marL="278130">
              <a:lnSpc>
                <a:spcPts val="1610"/>
              </a:lnSpc>
              <a:spcBef>
                <a:spcPts val="515"/>
              </a:spcBef>
            </a:pPr>
            <a:r>
              <a:rPr lang="zh-CN" altLang="en-US"/>
              <a:t>const fn = () =&gt; {</a:t>
            </a:r>
            <a:endParaRPr lang="zh-CN" altLang="en-US"/>
          </a:p>
          <a:p>
            <a:pPr marL="278130">
              <a:lnSpc>
                <a:spcPts val="1610"/>
              </a:lnSpc>
              <a:spcBef>
                <a:spcPts val="51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endParaRPr lang="zh-CN" altLang="en-US"/>
          </a:p>
          <a:p>
            <a:pPr marL="544195">
              <a:lnSpc>
                <a:spcPct val="1000"/>
              </a:lnSpc>
              <a:spcBef>
                <a:spcPts val="5"/>
              </a:spcBef>
            </a:pPr>
            <a:r>
              <a:rPr lang="zh-CN" altLang="en-US"/>
              <a:t>console. log (1);</a:t>
            </a:r>
            <a:endParaRPr lang="zh-CN" altLang="en-US"/>
          </a:p>
          <a:p>
            <a:pPr marL="544195">
              <a:lnSpc>
                <a:spcPct val="1000"/>
              </a:lnSpc>
              <a:spcBef>
                <a:spcPts val="5"/>
              </a:spcBef>
            </a:pPr>
            <a:endParaRPr lang="zh-CN" altLang="en-US"/>
          </a:p>
          <a:p>
            <a:pPr marL="292735">
              <a:lnSpc>
                <a:spcPts val="1150"/>
              </a:lnSpc>
              <a:spcBef>
                <a:spcPts val="360"/>
              </a:spcBef>
            </a:pPr>
            <a:endParaRPr lang="zh-CN" altLang="en-US"/>
          </a:p>
          <a:p>
            <a:pPr marL="292735">
              <a:lnSpc>
                <a:spcPts val="1150"/>
              </a:lnSpc>
              <a:spcBef>
                <a:spcPts val="360"/>
              </a:spcBef>
            </a:pPr>
            <a:r>
              <a:rPr lang="zh-CN" altLang="en-US"/>
              <a:t>}</a:t>
            </a:r>
            <a:endParaRPr lang="zh-CN" altLang="en-US"/>
          </a:p>
          <a:p>
            <a:pPr marL="280670">
              <a:lnSpc>
                <a:spcPts val="1155"/>
              </a:lnSpc>
              <a:spcBef>
                <a:spcPts val="455"/>
              </a:spcBef>
            </a:pPr>
            <a:endParaRPr lang="zh-CN" altLang="en-US"/>
          </a:p>
          <a:p>
            <a:pPr marL="280670">
              <a:lnSpc>
                <a:spcPts val="1155"/>
              </a:lnSpc>
              <a:spcBef>
                <a:spcPts val="455"/>
              </a:spcBef>
            </a:pPr>
            <a:r>
              <a:rPr lang="zh-CN" altLang="en-US"/>
              <a:t>fn ()</a:t>
            </a:r>
            <a:endParaRPr lang="zh-CN" altLang="en-US"/>
          </a:p>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sz="2400" b="1" dirty="0"/>
              <a:t>小括号可以省略</a:t>
            </a:r>
            <a:endParaRPr sz="2400" b="1" dirty="0"/>
          </a:p>
          <a:p>
            <a:pPr marL="109855" indent="457200">
              <a:buNone/>
            </a:pPr>
            <a:r>
              <a:rPr sz="2400" b="1" dirty="0"/>
              <a:t>当箭头函数有且仅有一个参数时 , 参数外部的小括号可以省略 , 如下所示 :</a:t>
            </a:r>
            <a:endParaRPr sz="2400" b="1" dirty="0"/>
          </a:p>
          <a:p>
            <a:pPr marL="109855" indent="457200">
              <a:buNone/>
            </a:pPr>
            <a:endParaRPr sz="2400" b="1" dirty="0"/>
          </a:p>
          <a:p>
            <a:pPr marL="109855" indent="457200">
              <a:buNone/>
            </a:pPr>
            <a:endParaRPr sz="2400" b="1" dirty="0"/>
          </a:p>
          <a:p>
            <a:pPr marL="109855" indent="457200">
              <a:buNone/>
            </a:pPr>
            <a:endParaRPr sz="2400" b="1" dirty="0"/>
          </a:p>
          <a:p>
            <a:pPr marL="109855" indent="457200">
              <a:buNone/>
            </a:pPr>
            <a:r>
              <a:rPr sz="2400" b="1" dirty="0"/>
              <a:t>大括号可以省略</a:t>
            </a:r>
            <a:endParaRPr sz="2400" b="1" dirty="0"/>
          </a:p>
          <a:p>
            <a:pPr marL="109855" indent="457200">
              <a:buNone/>
            </a:pPr>
            <a:r>
              <a:rPr sz="2400" b="1" dirty="0"/>
              <a:t>当箭头函数内部只有一条语句时 , 箭头函数的大括号可以省略 , 并且会默认地返回这 行代码的值 , 如下所示 :</a:t>
            </a:r>
            <a:endParaRPr sz="2400" b="1" dirty="0"/>
          </a:p>
          <a:p>
            <a:pPr marL="109855" indent="457200">
              <a:buNone/>
            </a:pPr>
            <a:endParaRPr sz="2400" b="1" dirty="0"/>
          </a:p>
          <a:p>
            <a:pPr marL="109855" indent="457200">
              <a:buNone/>
            </a:pP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3. 1   箭头函数的特点</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3" name="文本框 1073743112"/>
          <p:cNvSpPr txBox="1"/>
          <p:nvPr>
            <p:custDataLst>
              <p:tags r:id="rId1"/>
            </p:custDataLst>
          </p:nvPr>
        </p:nvSpPr>
        <p:spPr>
          <a:xfrm>
            <a:off x="539115" y="2564765"/>
            <a:ext cx="5716270" cy="1142365"/>
          </a:xfrm>
          <a:prstGeom prst="rect">
            <a:avLst/>
          </a:prstGeom>
          <a:solidFill>
            <a:srgbClr val="D4EFFB"/>
          </a:solidFill>
          <a:ln w="9525">
            <a:noFill/>
          </a:ln>
        </p:spPr>
        <p:txBody>
          <a:bodyPr lIns="0" tIns="0" rIns="0" bIns="0"/>
          <a:p>
            <a:pPr marL="276225">
              <a:lnSpc>
                <a:spcPts val="1150"/>
              </a:lnSpc>
              <a:spcBef>
                <a:spcPts val="515"/>
              </a:spcBef>
            </a:pPr>
            <a:endParaRPr lang="zh-CN" altLang="en-US"/>
          </a:p>
          <a:p>
            <a:pPr marL="276225">
              <a:lnSpc>
                <a:spcPts val="1150"/>
              </a:lnSpc>
              <a:spcBef>
                <a:spcPts val="515"/>
              </a:spcBef>
            </a:pPr>
            <a:r>
              <a:rPr lang="zh-CN" altLang="en-US"/>
              <a:t>a =&gt; {</a:t>
            </a:r>
            <a:endParaRPr lang="zh-CN" altLang="en-US"/>
          </a:p>
          <a:p>
            <a:pPr marL="276225">
              <a:lnSpc>
                <a:spcPts val="1150"/>
              </a:lnSpc>
              <a:spcBef>
                <a:spcPts val="515"/>
              </a:spcBef>
            </a:pPr>
            <a:endParaRPr lang="zh-CN" altLang="en-US"/>
          </a:p>
          <a:p>
            <a:pPr marL="544195">
              <a:lnSpc>
                <a:spcPct val="2000"/>
              </a:lnSpc>
              <a:spcBef>
                <a:spcPts val="460"/>
              </a:spcBef>
            </a:pPr>
            <a:r>
              <a:rPr lang="zh-CN" altLang="en-US"/>
              <a:t>console. log (a);</a:t>
            </a:r>
            <a:endParaRPr lang="zh-CN" altLang="en-US"/>
          </a:p>
          <a:p>
            <a:pPr marL="544195">
              <a:lnSpc>
                <a:spcPct val="2000"/>
              </a:lnSpc>
              <a:spcBef>
                <a:spcPts val="460"/>
              </a:spcBef>
            </a:pPr>
            <a:endParaRPr lang="zh-CN" altLang="en-US"/>
          </a:p>
          <a:p>
            <a:pPr marL="292735">
              <a:lnSpc>
                <a:spcPts val="1150"/>
              </a:lnSpc>
            </a:pPr>
            <a:endParaRPr lang="zh-CN" altLang="en-US"/>
          </a:p>
          <a:p>
            <a:pPr marL="292735">
              <a:lnSpc>
                <a:spcPts val="1150"/>
              </a:lnSpc>
            </a:pPr>
            <a:r>
              <a:rPr lang="zh-CN" altLang="en-US"/>
              <a:t>}</a:t>
            </a:r>
            <a:endParaRPr lang="zh-CN" altLang="en-US"/>
          </a:p>
          <a:p>
            <a:endParaRPr lang="zh-CN" altLang="en-US"/>
          </a:p>
        </p:txBody>
      </p:sp>
      <p:sp>
        <p:nvSpPr>
          <p:cNvPr id="1073743114" name="文本框 1073743113"/>
          <p:cNvSpPr txBox="1"/>
          <p:nvPr>
            <p:custDataLst>
              <p:tags r:id="rId2"/>
            </p:custDataLst>
          </p:nvPr>
        </p:nvSpPr>
        <p:spPr>
          <a:xfrm>
            <a:off x="638175" y="5152390"/>
            <a:ext cx="6055995" cy="400050"/>
          </a:xfrm>
          <a:prstGeom prst="rect">
            <a:avLst/>
          </a:prstGeom>
          <a:solidFill>
            <a:srgbClr val="D4EFFB"/>
          </a:solidFill>
          <a:ln w="9525">
            <a:noFill/>
          </a:ln>
        </p:spPr>
        <p:txBody>
          <a:bodyPr lIns="0" tIns="0" rIns="0" bIns="0"/>
          <a:p>
            <a:pPr marL="276225">
              <a:lnSpc>
                <a:spcPct val="1000"/>
              </a:lnSpc>
              <a:spcBef>
                <a:spcPts val="510"/>
              </a:spcBef>
            </a:pPr>
            <a:endParaRPr lang="zh-CN" altLang="en-US"/>
          </a:p>
          <a:p>
            <a:pPr marL="276225">
              <a:lnSpc>
                <a:spcPct val="1000"/>
              </a:lnSpc>
              <a:spcBef>
                <a:spcPts val="510"/>
              </a:spcBef>
            </a:pPr>
            <a:endParaRPr lang="zh-CN" altLang="en-US"/>
          </a:p>
          <a:p>
            <a:pPr marL="276225">
              <a:lnSpc>
                <a:spcPct val="1000"/>
              </a:lnSpc>
              <a:spcBef>
                <a:spcPts val="510"/>
              </a:spcBef>
            </a:pPr>
            <a:endParaRPr lang="zh-CN" altLang="en-US"/>
          </a:p>
          <a:p>
            <a:pPr marL="276225">
              <a:lnSpc>
                <a:spcPct val="1000"/>
              </a:lnSpc>
              <a:spcBef>
                <a:spcPts val="510"/>
              </a:spcBef>
            </a:pPr>
            <a:endParaRPr lang="zh-CN" altLang="en-US"/>
          </a:p>
          <a:p>
            <a:pPr marL="276225">
              <a:lnSpc>
                <a:spcPct val="1000"/>
              </a:lnSpc>
              <a:spcBef>
                <a:spcPts val="510"/>
              </a:spcBef>
            </a:pPr>
            <a:r>
              <a:rPr lang="zh-CN" altLang="en-US"/>
              <a:t>a =&gt; console. log (a);</a:t>
            </a:r>
            <a:endParaRPr lang="zh-CN" altLang="en-US"/>
          </a:p>
          <a:p>
            <a:endParaRPr lang="zh-CN" alt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sz="2400" b="1" dirty="0">
                <a:sym typeface="+mn-ea"/>
              </a:rPr>
              <a:t>在 ES6 之前 , JS 中的 this 关键字所指向的对象是在运行时基于函数的执行环境来进行 绑定的 , 在全局函数中 , this 关键字指向的是 window ;  当函数被作为某个对象的方法来进 行调用时 , this 指向的是那个对象。</a:t>
            </a:r>
            <a:endParaRPr sz="2400" b="1" dirty="0">
              <a:sym typeface="+mn-ea"/>
            </a:endParaRPr>
          </a:p>
          <a:p>
            <a:pPr marL="109855" indent="457200">
              <a:buNone/>
            </a:pPr>
            <a:r>
              <a:rPr sz="2400" b="1" dirty="0">
                <a:sym typeface="+mn-ea"/>
              </a:rPr>
              <a:t>在 ES6 中提出了箭头函数 , 箭头函数不绑定 this 关键字 ,  它并没有自己的 this 。如果 要在箭头函数中使用 this 关键字 , 那么 this 指向的是箭头函数定义位置的上下文 ,  即箭头 函数所处作用域中的 this 指向谁 , 箭头函数中的 this 就指向谁。</a:t>
            </a:r>
            <a:endParaRPr sz="2400" b="1" dirty="0">
              <a:sym typeface="+mn-ea"/>
            </a:endParaRPr>
          </a:p>
          <a:p>
            <a:pPr marL="109855" indent="457200">
              <a:buNone/>
            </a:pPr>
            <a:endParaRPr sz="2400" b="1" dirty="0"/>
          </a:p>
          <a:p>
            <a:pPr marL="109855" indent="457200">
              <a:buNone/>
            </a:pPr>
            <a:endParaRPr sz="2400" b="1" dirty="0"/>
          </a:p>
          <a:p>
            <a:pPr marL="109855" indent="457200">
              <a:buNone/>
            </a:pPr>
            <a:endParaRPr sz="2400" b="1" dirty="0"/>
          </a:p>
          <a:p>
            <a:pPr marL="109855" indent="457200">
              <a:buNone/>
            </a:pP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3. 2   箭头函数中的 this</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3" name="文本框 1073743112"/>
          <p:cNvSpPr txBox="1"/>
          <p:nvPr>
            <p:custDataLst>
              <p:tags r:id="rId1"/>
            </p:custDataLst>
          </p:nvPr>
        </p:nvSpPr>
        <p:spPr>
          <a:xfrm>
            <a:off x="4499610" y="4437380"/>
            <a:ext cx="4274185" cy="2304415"/>
          </a:xfrm>
          <a:prstGeom prst="rect">
            <a:avLst/>
          </a:prstGeom>
          <a:solidFill>
            <a:srgbClr val="D4EFFB"/>
          </a:solidFill>
          <a:ln w="9525">
            <a:noFill/>
          </a:ln>
        </p:spPr>
        <p:txBody>
          <a:bodyPr lIns="0" tIns="0" rIns="0" bIns="0"/>
          <a:p>
            <a:pPr marL="276225">
              <a:lnSpc>
                <a:spcPts val="1150"/>
              </a:lnSpc>
              <a:spcBef>
                <a:spcPts val="515"/>
              </a:spcBef>
            </a:pPr>
            <a:endParaRPr lang="zh-CN" altLang="en-US"/>
          </a:p>
          <a:p>
            <a:pPr marL="276225">
              <a:lnSpc>
                <a:spcPts val="1150"/>
              </a:lnSpc>
              <a:spcBef>
                <a:spcPts val="515"/>
              </a:spcBef>
            </a:pPr>
            <a:r>
              <a:rPr lang="zh-CN" altLang="en-US"/>
              <a:t>const person = {</a:t>
            </a:r>
            <a:endParaRPr lang="zh-CN" altLang="en-US"/>
          </a:p>
          <a:p>
            <a:pPr marL="276225">
              <a:lnSpc>
                <a:spcPts val="1150"/>
              </a:lnSpc>
              <a:spcBef>
                <a:spcPts val="515"/>
              </a:spcBef>
            </a:pPr>
            <a:endParaRPr lang="zh-CN" altLang="en-US"/>
          </a:p>
          <a:p>
            <a:pPr marL="544195">
              <a:lnSpc>
                <a:spcPct val="2000"/>
              </a:lnSpc>
              <a:spcBef>
                <a:spcPts val="460"/>
              </a:spcBef>
            </a:pPr>
            <a:r>
              <a:rPr lang="en-US" altLang="zh-CN"/>
              <a:t>    </a:t>
            </a:r>
            <a:r>
              <a:rPr lang="zh-CN" altLang="en-US"/>
              <a:t>age: 20,</a:t>
            </a:r>
            <a:endParaRPr lang="zh-CN" altLang="en-US"/>
          </a:p>
          <a:p>
            <a:pPr marL="544195">
              <a:lnSpc>
                <a:spcPct val="2000"/>
              </a:lnSpc>
              <a:spcBef>
                <a:spcPts val="460"/>
              </a:spcBef>
            </a:pPr>
            <a:endParaRPr lang="zh-CN" altLang="en-US"/>
          </a:p>
          <a:p>
            <a:pPr marL="544195">
              <a:lnSpc>
                <a:spcPct val="2000"/>
              </a:lnSpc>
              <a:spcBef>
                <a:spcPts val="460"/>
              </a:spcBef>
            </a:pPr>
            <a:endParaRPr lang="zh-CN" altLang="en-US"/>
          </a:p>
          <a:p>
            <a:pPr marL="544195">
              <a:lnSpc>
                <a:spcPct val="2000"/>
              </a:lnSpc>
              <a:spcBef>
                <a:spcPts val="460"/>
              </a:spcBef>
            </a:pPr>
            <a:endParaRPr lang="zh-CN" altLang="en-US"/>
          </a:p>
          <a:p>
            <a:pPr marL="544195">
              <a:lnSpc>
                <a:spcPct val="2000"/>
              </a:lnSpc>
              <a:spcBef>
                <a:spcPts val="460"/>
              </a:spcBef>
            </a:pPr>
            <a:r>
              <a:rPr lang="en-US" altLang="zh-CN"/>
              <a:t>    </a:t>
            </a:r>
            <a:endParaRPr lang="zh-CN" altLang="en-US"/>
          </a:p>
          <a:p>
            <a:pPr marL="544195">
              <a:lnSpc>
                <a:spcPct val="2000"/>
              </a:lnSpc>
              <a:spcBef>
                <a:spcPts val="460"/>
              </a:spcBef>
            </a:pPr>
            <a:r>
              <a:rPr lang="en-US" altLang="zh-CN"/>
              <a:t>    </a:t>
            </a:r>
            <a:r>
              <a:rPr lang="zh-CN" altLang="en-US"/>
              <a:t>say: () =&gt; {</a:t>
            </a:r>
            <a:endParaRPr lang="zh-CN" altLang="en-US"/>
          </a:p>
          <a:p>
            <a:pPr marL="544195">
              <a:lnSpc>
                <a:spcPct val="2000"/>
              </a:lnSpc>
              <a:spcBef>
                <a:spcPts val="460"/>
              </a:spcBef>
            </a:pPr>
            <a:endParaRPr lang="zh-CN" altLang="en-US"/>
          </a:p>
          <a:p>
            <a:pPr marL="292735">
              <a:lnSpc>
                <a:spcPts val="1150"/>
              </a:lnSpc>
            </a:pPr>
            <a:endParaRPr lang="zh-CN" altLang="en-US"/>
          </a:p>
          <a:p>
            <a:pPr marL="292735">
              <a:lnSpc>
                <a:spcPts val="1150"/>
              </a:lnSpc>
            </a:pPr>
            <a:r>
              <a:rPr lang="en-US" altLang="zh-CN"/>
              <a:t>             console. log (this. age);</a:t>
            </a:r>
            <a:endParaRPr lang="en-US" altLang="zh-CN"/>
          </a:p>
          <a:p>
            <a:pPr marL="292735">
              <a:lnSpc>
                <a:spcPts val="1150"/>
              </a:lnSpc>
            </a:pPr>
            <a:endParaRPr lang="zh-CN" altLang="en-US"/>
          </a:p>
          <a:p>
            <a:pPr marL="292735">
              <a:lnSpc>
                <a:spcPts val="1150"/>
              </a:lnSpc>
            </a:pPr>
            <a:r>
              <a:rPr lang="en-US" altLang="zh-CN"/>
              <a:t>       </a:t>
            </a:r>
            <a:r>
              <a:rPr lang="zh-CN" altLang="en-US"/>
              <a:t>}</a:t>
            </a:r>
            <a:endParaRPr lang="zh-CN" altLang="en-US"/>
          </a:p>
          <a:p>
            <a:pPr marL="292735">
              <a:lnSpc>
                <a:spcPts val="1150"/>
              </a:lnSpc>
            </a:pPr>
            <a:endParaRPr lang="zh-CN" altLang="en-US"/>
          </a:p>
          <a:p>
            <a:pPr marL="292735">
              <a:lnSpc>
                <a:spcPts val="1150"/>
              </a:lnSpc>
            </a:pPr>
            <a:r>
              <a:rPr lang="zh-CN" altLang="en-US"/>
              <a:t> </a:t>
            </a:r>
            <a:r>
              <a:rPr lang="en-US" altLang="zh-CN"/>
              <a:t> }</a:t>
            </a:r>
            <a:endParaRPr lang="en-US" altLang="zh-CN"/>
          </a:p>
          <a:p>
            <a:pPr marL="292735">
              <a:lnSpc>
                <a:spcPts val="1150"/>
              </a:lnSpc>
            </a:pPr>
            <a:endParaRPr lang="en-US" altLang="zh-CN"/>
          </a:p>
          <a:p>
            <a:pPr marL="292735">
              <a:lnSpc>
                <a:spcPts val="1150"/>
              </a:lnSpc>
            </a:pPr>
            <a:r>
              <a:rPr lang="zh-CN" altLang="en-US"/>
              <a:t>person. say ()</a:t>
            </a:r>
            <a:endParaRPr lang="zh-CN" altLang="en-US"/>
          </a:p>
          <a:p>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862965"/>
            <a:ext cx="8712835" cy="3415665"/>
          </a:xfrm>
        </p:spPr>
        <p:txBody>
          <a:bodyPr>
            <a:normAutofit lnSpcReduction="10000"/>
          </a:bodyPr>
          <a:lstStyle/>
          <a:p>
            <a:pPr marL="109855" indent="457200">
              <a:buNone/>
            </a:pPr>
            <a:r>
              <a:rPr sz="2400" b="1" dirty="0">
                <a:sym typeface="+mn-ea"/>
              </a:rPr>
              <a:t>在上述代码中 ,  由于 say 方法是被 person 对象所调用 ,  因此按前面所讲的内容来说该方法内部的 this 应该指向person 对象 , 但由于箭头函数不绑定 this 关键字 ,  因此实际上 this 的指向和 say 方法所处作用域中的 this 指向保持一致 。同时这里需要注意的是 say 方法 是处于 person 对象之中 , 而对象是没有自己的作用域的 ,  因此该 say 方法所处作用域中的 this 实 际 上 指 向 的 是 全 局 对 象 window ,  所 以 最 后 打 印 结 果 为 window. age ,  也就是undefined , 如图 10-4 所示。</a:t>
            </a:r>
            <a:endParaRPr sz="2400" b="1" dirty="0">
              <a:sym typeface="+mn-ea"/>
            </a:endParaRPr>
          </a:p>
          <a:p>
            <a:pPr marL="109855" indent="457200">
              <a:buNone/>
            </a:pPr>
            <a:endParaRPr sz="2400" b="1" dirty="0"/>
          </a:p>
          <a:p>
            <a:pPr marL="109855" indent="457200">
              <a:buNone/>
            </a:pPr>
            <a:endParaRPr sz="2400" b="1" dirty="0"/>
          </a:p>
          <a:p>
            <a:pPr marL="109855" indent="457200">
              <a:buNone/>
            </a:pPr>
            <a:endParaRPr sz="2400" b="1"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17" name="IM 317"/>
          <p:cNvPicPr/>
          <p:nvPr>
            <p:custDataLst>
              <p:tags r:id="rId1"/>
            </p:custDataLst>
          </p:nvPr>
        </p:nvPicPr>
        <p:blipFill>
          <a:blip r:embed="rId2"/>
          <a:stretch>
            <a:fillRect/>
          </a:stretch>
        </p:blipFill>
        <p:spPr>
          <a:xfrm>
            <a:off x="3362325" y="3988435"/>
            <a:ext cx="3371215" cy="1503680"/>
          </a:xfrm>
          <a:prstGeom prst="rect">
            <a:avLst/>
          </a:prstGeom>
        </p:spPr>
      </p:pic>
      <p:sp>
        <p:nvSpPr>
          <p:cNvPr id="100" name="文本框 99"/>
          <p:cNvSpPr txBox="1"/>
          <p:nvPr/>
        </p:nvSpPr>
        <p:spPr>
          <a:xfrm>
            <a:off x="3779520" y="5557520"/>
            <a:ext cx="2859405"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10-4   </a:t>
            </a:r>
            <a:r>
              <a:rPr lang="zh-CN" sz="1400" b="0">
                <a:solidFill>
                  <a:srgbClr val="00AEEF"/>
                </a:solidFill>
                <a:ea typeface="黑体" panose="02010609060101010101" charset="-122"/>
              </a:rPr>
              <a:t>箭头函数中的</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this</a:t>
            </a:r>
            <a:endParaRPr lang="en-US" altLang="en-US" sz="1400" b="0">
              <a:solidFill>
                <a:srgbClr val="00AEEF"/>
              </a:solidFill>
              <a:latin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endParaRPr sz="2400" b="1" dirty="0">
              <a:sym typeface="+mn-ea"/>
            </a:endParaRPr>
          </a:p>
          <a:p>
            <a:pPr marL="109855" indent="457200">
              <a:buNone/>
            </a:pPr>
            <a:endParaRPr sz="2400" b="1" dirty="0">
              <a:sym typeface="+mn-ea"/>
            </a:endParaRPr>
          </a:p>
          <a:p>
            <a:pPr marL="109855" indent="457200">
              <a:buNone/>
            </a:pPr>
            <a:r>
              <a:rPr sz="2400" b="1" dirty="0">
                <a:sym typeface="+mn-ea"/>
              </a:rPr>
              <a:t>解构表示对数据结构进行分解 , 赋值指变量的赋值。</a:t>
            </a:r>
            <a:endParaRPr sz="2400" b="1" dirty="0">
              <a:sym typeface="+mn-ea"/>
            </a:endParaRPr>
          </a:p>
          <a:p>
            <a:pPr marL="109855" indent="457200">
              <a:buNone/>
            </a:pPr>
            <a:r>
              <a:rPr sz="2400" b="1" dirty="0">
                <a:sym typeface="+mn-ea"/>
              </a:rPr>
              <a:t>在 ES6 中 , 允许按照一一对应的方式 , 从数组或对象中提取值 , 然后将提取出来的值 赋给变量。</a:t>
            </a:r>
            <a:endParaRPr sz="2400" b="1" dirty="0">
              <a:sym typeface="+mn-ea"/>
            </a:endParaRPr>
          </a:p>
          <a:p>
            <a:pPr marL="109855" indent="457200">
              <a:buNone/>
            </a:pPr>
            <a:r>
              <a:rPr sz="2400" b="1" dirty="0">
                <a:sym typeface="+mn-ea"/>
              </a:rPr>
              <a:t>解构赋值的优点是它可以让编写的代码简洁易读 , 语义更加清晰 , 并且可以方便地从 数组或对象中提取值。</a:t>
            </a:r>
            <a:endParaRPr sz="2400" b="1" dirty="0">
              <a:sym typeface="+mn-ea"/>
            </a:endParaRPr>
          </a:p>
          <a:p>
            <a:pPr marL="109855" indent="457200">
              <a:buNone/>
            </a:pPr>
            <a:endParaRPr sz="2400" b="1" dirty="0"/>
          </a:p>
          <a:p>
            <a:pPr marL="109855" indent="457200">
              <a:buNone/>
            </a:pP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4   解构赋值</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98905"/>
            <a:ext cx="8712835" cy="4444365"/>
          </a:xfrm>
        </p:spPr>
        <p:txBody>
          <a:bodyPr>
            <a:normAutofit/>
          </a:bodyPr>
          <a:lstStyle/>
          <a:p>
            <a:pPr marL="109855" indent="457200">
              <a:buNone/>
            </a:pPr>
            <a:r>
              <a:rPr sz="2400" b="1" dirty="0">
                <a:sym typeface="+mn-ea"/>
              </a:rPr>
              <a:t>1. 变量的数量和数组中值的数量相一致的情况</a:t>
            </a:r>
            <a:endParaRPr sz="2400" b="1" dirty="0">
              <a:sym typeface="+mn-ea"/>
            </a:endParaRPr>
          </a:p>
          <a:p>
            <a:pPr marL="109855" indent="457200">
              <a:buNone/>
            </a:pPr>
            <a:endParaRPr sz="2400" b="1" dirty="0">
              <a:sym typeface="+mn-ea"/>
            </a:endParaRPr>
          </a:p>
          <a:p>
            <a:pPr marL="109855" indent="457200">
              <a:buNone/>
            </a:pPr>
            <a:endParaRPr sz="2400" b="1" dirty="0"/>
          </a:p>
          <a:p>
            <a:pPr marL="109855" indent="457200">
              <a:buNone/>
            </a:pPr>
            <a:endParaRPr sz="2400" b="1" dirty="0"/>
          </a:p>
          <a:p>
            <a:pPr marL="109855" indent="457200">
              <a:buNone/>
            </a:pPr>
            <a:endParaRPr sz="2400" b="1" dirty="0"/>
          </a:p>
          <a:p>
            <a:pPr marL="109855" indent="457200">
              <a:buNone/>
            </a:pPr>
            <a:endParaRPr sz="2400" b="1" dirty="0"/>
          </a:p>
          <a:p>
            <a:pPr marL="109855" indent="457200">
              <a:buNone/>
            </a:pPr>
            <a:r>
              <a:rPr sz="2400" b="1" dirty="0"/>
              <a:t>2. 变量的数量和数组中值的数量不一致的情况</a:t>
            </a:r>
            <a:endParaRPr sz="24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4. 1   数组的解构赋值</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899160" y="1988820"/>
            <a:ext cx="5219065" cy="1794510"/>
          </a:xfrm>
          <a:prstGeom prst="rect">
            <a:avLst/>
          </a:prstGeom>
          <a:solidFill>
            <a:srgbClr val="D4EFFB"/>
          </a:solidFill>
          <a:ln w="9525">
            <a:noFill/>
          </a:ln>
        </p:spPr>
        <p:txBody>
          <a:bodyPr/>
          <a:p>
            <a:r>
              <a:rPr lang="zh-CN" altLang="en-US"/>
              <a:t>&lt;script&gt;</a:t>
            </a:r>
            <a:endParaRPr lang="zh-CN" altLang="en-US"/>
          </a:p>
          <a:p>
            <a:r>
              <a:rPr lang="en-US" altLang="zh-CN"/>
              <a:t>       let [a, b, c] = [1, 2, 3];</a:t>
            </a:r>
            <a:endParaRPr lang="en-US" altLang="zh-CN"/>
          </a:p>
          <a:p>
            <a:r>
              <a:rPr lang="en-US" altLang="zh-CN"/>
              <a:t>       console .log (a);          //输出结果:1</a:t>
            </a:r>
            <a:endParaRPr lang="en-US" altLang="zh-CN"/>
          </a:p>
          <a:p>
            <a:r>
              <a:rPr lang="en-US" altLang="zh-CN"/>
              <a:t>       </a:t>
            </a:r>
            <a:r>
              <a:rPr lang="en-US" altLang="zh-CN">
                <a:sym typeface="+mn-ea"/>
              </a:rPr>
              <a:t>console .log (b);          //输出结果:2</a:t>
            </a:r>
            <a:endParaRPr lang="en-US" altLang="zh-CN">
              <a:sym typeface="+mn-ea"/>
            </a:endParaRPr>
          </a:p>
          <a:p>
            <a:r>
              <a:rPr lang="en-US" altLang="zh-CN"/>
              <a:t>       </a:t>
            </a:r>
            <a:r>
              <a:rPr lang="en-US" altLang="zh-CN">
                <a:sym typeface="+mn-ea"/>
              </a:rPr>
              <a:t>console .log (c);          //输出结果:3</a:t>
            </a:r>
            <a:endParaRPr lang="en-US" altLang="zh-CN">
              <a:sym typeface="+mn-ea"/>
            </a:endParaRPr>
          </a:p>
          <a:p>
            <a:r>
              <a:rPr lang="zh-CN" altLang="en-US">
                <a:sym typeface="+mn-ea"/>
              </a:rPr>
              <a:t>&lt;</a:t>
            </a:r>
            <a:r>
              <a:rPr lang="en-US" altLang="zh-CN">
                <a:sym typeface="+mn-ea"/>
              </a:rPr>
              <a:t>/</a:t>
            </a:r>
            <a:r>
              <a:rPr lang="zh-CN" altLang="en-US">
                <a:sym typeface="+mn-ea"/>
              </a:rPr>
              <a:t>script&gt;</a:t>
            </a:r>
            <a:endParaRPr lang="en-US" altLang="zh-CN"/>
          </a:p>
        </p:txBody>
      </p:sp>
      <p:sp>
        <p:nvSpPr>
          <p:cNvPr id="6" name="矩形 5"/>
          <p:cNvSpPr/>
          <p:nvPr>
            <p:custDataLst>
              <p:tags r:id="rId2"/>
            </p:custDataLst>
          </p:nvPr>
        </p:nvSpPr>
        <p:spPr>
          <a:xfrm>
            <a:off x="899160" y="4364990"/>
            <a:ext cx="5674360" cy="2008505"/>
          </a:xfrm>
          <a:prstGeom prst="rect">
            <a:avLst/>
          </a:prstGeom>
          <a:solidFill>
            <a:srgbClr val="D4EFFB"/>
          </a:solidFill>
          <a:ln w="9525">
            <a:noFill/>
          </a:ln>
        </p:spPr>
        <p:txBody>
          <a:bodyPr/>
          <a:p>
            <a:r>
              <a:rPr lang="zh-CN" altLang="en-US"/>
              <a:t>&lt;script&gt;</a:t>
            </a:r>
            <a:endParaRPr lang="zh-CN" altLang="en-US"/>
          </a:p>
          <a:p>
            <a:r>
              <a:rPr lang="en-US" altLang="zh-CN"/>
              <a:t>       let [a, b, c, d] = [1, 2, 3];               </a:t>
            </a:r>
            <a:endParaRPr lang="en-US" altLang="zh-CN"/>
          </a:p>
          <a:p>
            <a:r>
              <a:rPr lang="en-US" altLang="zh-CN"/>
              <a:t>       console .log (a);          //输出结果:1</a:t>
            </a:r>
            <a:endParaRPr lang="en-US" altLang="zh-CN"/>
          </a:p>
          <a:p>
            <a:r>
              <a:rPr lang="en-US" altLang="zh-CN"/>
              <a:t>       </a:t>
            </a:r>
            <a:r>
              <a:rPr lang="en-US" altLang="zh-CN">
                <a:sym typeface="+mn-ea"/>
              </a:rPr>
              <a:t>console .log (b);          //输出结果:2</a:t>
            </a:r>
            <a:endParaRPr lang="en-US" altLang="zh-CN">
              <a:sym typeface="+mn-ea"/>
            </a:endParaRPr>
          </a:p>
          <a:p>
            <a:r>
              <a:rPr lang="en-US" altLang="zh-CN"/>
              <a:t>       </a:t>
            </a:r>
            <a:r>
              <a:rPr lang="en-US" altLang="zh-CN">
                <a:sym typeface="+mn-ea"/>
              </a:rPr>
              <a:t>console .log (c);          //输出结果:3</a:t>
            </a:r>
            <a:endParaRPr lang="en-US" altLang="zh-CN">
              <a:sym typeface="+mn-ea"/>
            </a:endParaRPr>
          </a:p>
          <a:p>
            <a:r>
              <a:rPr lang="en-US" altLang="zh-CN">
                <a:sym typeface="+mn-ea"/>
              </a:rPr>
              <a:t>       </a:t>
            </a:r>
            <a:r>
              <a:rPr lang="en-US" altLang="zh-CN">
                <a:sym typeface="+mn-ea"/>
              </a:rPr>
              <a:t>console .log (d);          //输出结果:undefined</a:t>
            </a:r>
            <a:endParaRPr lang="en-US" altLang="zh-CN">
              <a:sym typeface="+mn-ea"/>
            </a:endParaRPr>
          </a:p>
          <a:p>
            <a:r>
              <a:rPr lang="zh-CN" altLang="en-US">
                <a:sym typeface="+mn-ea"/>
              </a:rPr>
              <a:t>&lt;</a:t>
            </a:r>
            <a:r>
              <a:rPr lang="en-US" altLang="zh-CN">
                <a:sym typeface="+mn-ea"/>
              </a:rPr>
              <a:t>/</a:t>
            </a:r>
            <a:r>
              <a:rPr lang="zh-CN" altLang="en-US">
                <a:sym typeface="+mn-ea"/>
              </a:rPr>
              <a:t>script&gt;</a:t>
            </a:r>
            <a:endParaRPr lang="en-US" altLang="zh-CN"/>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 name="内容占位符 2"/>
          <p:cNvSpPr>
            <a:spLocks noGrp="1"/>
          </p:cNvSpPr>
          <p:nvPr>
            <p:custDataLst>
              <p:tags r:id="rId1"/>
            </p:custDataLst>
          </p:nvPr>
        </p:nvSpPr>
        <p:spPr>
          <a:xfrm>
            <a:off x="457200" y="1336040"/>
            <a:ext cx="8435340" cy="4671695"/>
          </a:xfrm>
          <a:prstGeom prst="rect">
            <a:avLst/>
          </a:prstGeom>
        </p:spPr>
        <p:txBody>
          <a:bodyPr vert="horz">
            <a:norm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indent="0">
              <a:buNone/>
            </a:pPr>
            <a:endParaRPr lang="zh-CN" altLang="en-US" dirty="0"/>
          </a:p>
        </p:txBody>
      </p:sp>
      <p:sp>
        <p:nvSpPr>
          <p:cNvPr id="9" name="文本框 8"/>
          <p:cNvSpPr txBox="1"/>
          <p:nvPr/>
        </p:nvSpPr>
        <p:spPr>
          <a:xfrm>
            <a:off x="395605" y="1238250"/>
            <a:ext cx="8369300" cy="4493260"/>
          </a:xfrm>
          <a:prstGeom prst="rect">
            <a:avLst/>
          </a:prstGeom>
          <a:noFill/>
        </p:spPr>
        <p:txBody>
          <a:bodyPr wrap="square" rtlCol="0">
            <a:noAutofit/>
          </a:bodyPr>
          <a:p>
            <a:pPr marL="285750" indent="-285750">
              <a:lnSpc>
                <a:spcPct val="150000"/>
              </a:lnSpc>
              <a:buFont typeface="Wingdings" panose="05000000000000000000" charset="0"/>
              <a:buChar char="Ø"/>
            </a:pPr>
            <a:r>
              <a:rPr lang="zh-CN" altLang="en-US" sz="2000"/>
              <a:t>掌握 let 和 const 关键字的使用 ,  能够选择合适的关键字声明变量；</a:t>
            </a:r>
            <a:endParaRPr lang="zh-CN" altLang="en-US" sz="2000"/>
          </a:p>
          <a:p>
            <a:pPr marL="285750" indent="-285750">
              <a:lnSpc>
                <a:spcPct val="150000"/>
              </a:lnSpc>
              <a:buFont typeface="Wingdings" panose="05000000000000000000" charset="0"/>
              <a:buChar char="Ø"/>
            </a:pPr>
            <a:r>
              <a:rPr lang="zh-CN" altLang="en-US" sz="2000"/>
              <a:t>掌握解构赋值的使用 ,  能够实现数组或对象的解构赋值；</a:t>
            </a:r>
            <a:endParaRPr lang="zh-CN" altLang="en-US" sz="2000"/>
          </a:p>
          <a:p>
            <a:pPr marL="285750" indent="-285750">
              <a:lnSpc>
                <a:spcPct val="150000"/>
              </a:lnSpc>
              <a:buFont typeface="Wingdings" panose="05000000000000000000" charset="0"/>
              <a:buChar char="Ø"/>
            </a:pPr>
            <a:r>
              <a:rPr lang="zh-CN" altLang="en-US" sz="2000"/>
              <a:t>掌握箭头函数的使用 ,  能够正确使用 this 关键字；</a:t>
            </a:r>
            <a:endParaRPr lang="zh-CN" altLang="en-US" sz="2000"/>
          </a:p>
          <a:p>
            <a:pPr marL="285750" indent="-285750">
              <a:lnSpc>
                <a:spcPct val="150000"/>
              </a:lnSpc>
              <a:buFont typeface="Wingdings" panose="05000000000000000000" charset="0"/>
              <a:buChar char="Ø"/>
            </a:pPr>
            <a:r>
              <a:rPr lang="zh-CN" altLang="en-US" sz="2000"/>
              <a:t>掌握剩余参数的使用 ,  能够正确获取剩余参数；</a:t>
            </a:r>
            <a:endParaRPr lang="zh-CN" altLang="en-US" sz="2000"/>
          </a:p>
          <a:p>
            <a:pPr marL="285750" indent="-285750">
              <a:lnSpc>
                <a:spcPct val="150000"/>
              </a:lnSpc>
              <a:buFont typeface="Wingdings" panose="05000000000000000000" charset="0"/>
              <a:buChar char="Ø"/>
            </a:pPr>
            <a:r>
              <a:rPr lang="zh-CN" altLang="en-US" sz="2000"/>
              <a:t>掌握扩展运算符的使用 ,  能够实现数组合并 ,  以及将伪数组转换为真正的数组；</a:t>
            </a:r>
            <a:endParaRPr lang="zh-CN" altLang="en-US" sz="2000"/>
          </a:p>
          <a:p>
            <a:pPr marL="285750" indent="-285750">
              <a:lnSpc>
                <a:spcPct val="150000"/>
              </a:lnSpc>
              <a:buFont typeface="Wingdings" panose="05000000000000000000" charset="0"/>
              <a:buChar char="Ø"/>
            </a:pPr>
            <a:r>
              <a:rPr lang="zh-CN" altLang="en-US" sz="2000"/>
              <a:t>掌握模板字符串的使用 ,  能够实现变量解析 、换行和调用函数等操作；</a:t>
            </a:r>
            <a:endParaRPr lang="zh-CN" altLang="en-US" sz="2000"/>
          </a:p>
          <a:p>
            <a:pPr marL="285750" indent="-285750">
              <a:lnSpc>
                <a:spcPct val="150000"/>
              </a:lnSpc>
              <a:buFont typeface="Wingdings" panose="05000000000000000000" charset="0"/>
              <a:buChar char="Ø"/>
            </a:pPr>
            <a:r>
              <a:rPr lang="zh-CN" altLang="en-US" sz="2000"/>
              <a:t>了解同步与异步的区别；</a:t>
            </a:r>
            <a:endParaRPr lang="zh-CN" altLang="en-US" sz="2000"/>
          </a:p>
          <a:p>
            <a:pPr marL="285750" indent="-285750">
              <a:lnSpc>
                <a:spcPct val="150000"/>
              </a:lnSpc>
              <a:buFont typeface="Wingdings" panose="05000000000000000000" charset="0"/>
              <a:buChar char="Ø"/>
            </a:pPr>
            <a:r>
              <a:rPr lang="zh-CN" altLang="en-US" sz="2000"/>
              <a:t>掌握 Promise/Aync 的使用。</a:t>
            </a:r>
            <a:endParaRPr lang="zh-CN" altLang="en-US" sz="20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98905"/>
            <a:ext cx="8712835" cy="4444365"/>
          </a:xfrm>
        </p:spPr>
        <p:txBody>
          <a:bodyPr>
            <a:normAutofit/>
          </a:bodyPr>
          <a:lstStyle/>
          <a:p>
            <a:pPr marL="109855" indent="457200">
              <a:buNone/>
            </a:pPr>
            <a:r>
              <a:rPr sz="2000" b="1" dirty="0">
                <a:sym typeface="+mn-ea"/>
              </a:rPr>
              <a:t>对象解构允许使用变量的名字匹配对象中属性 , 如果匹配成功就将对象中属性的值赋 值给变量。</a:t>
            </a:r>
            <a:endParaRPr sz="2000" b="1" dirty="0">
              <a:sym typeface="+mn-ea"/>
            </a:endParaRPr>
          </a:p>
          <a:p>
            <a:pPr marL="109855" indent="457200">
              <a:buNone/>
            </a:pPr>
            <a:endParaRPr sz="2400" b="1" dirty="0">
              <a:sym typeface="+mn-ea"/>
            </a:endParaRPr>
          </a:p>
          <a:p>
            <a:pPr marL="109855" indent="457200">
              <a:buNone/>
            </a:pPr>
            <a:endParaRPr sz="2400" b="1" dirty="0"/>
          </a:p>
          <a:p>
            <a:pPr marL="109855" indent="457200">
              <a:buNone/>
            </a:pPr>
            <a:endParaRPr sz="2400" b="1" dirty="0"/>
          </a:p>
          <a:p>
            <a:pPr marL="109855" indent="457200">
              <a:buNone/>
            </a:pPr>
            <a:endParaRPr sz="2400" b="1" dirty="0"/>
          </a:p>
          <a:p>
            <a:pPr marL="109855" indent="457200">
              <a:buNone/>
            </a:pPr>
            <a:r>
              <a:rPr sz="2000" b="1" dirty="0"/>
              <a:t>使用另外一种形式去实现对象的解构赋值 , 该形式支持变量的名字和对象中属性的名 字不一样的情况 , 等号左边的大括号代表对象解构。</a:t>
            </a:r>
            <a:endParaRPr sz="20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4. 2   对象的解构赋值</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539115" y="2061210"/>
            <a:ext cx="6390005" cy="1661795"/>
          </a:xfrm>
          <a:prstGeom prst="rect">
            <a:avLst/>
          </a:prstGeom>
          <a:solidFill>
            <a:srgbClr val="D4EFFB"/>
          </a:solidFill>
          <a:ln w="9525">
            <a:noFill/>
          </a:ln>
        </p:spPr>
        <p:txBody>
          <a:bodyPr/>
          <a:p>
            <a:r>
              <a:rPr lang="zh-CN" altLang="en-US"/>
              <a:t>&lt;script&gt;</a:t>
            </a:r>
            <a:endParaRPr lang="zh-CN" altLang="en-US"/>
          </a:p>
          <a:p>
            <a:r>
              <a:rPr lang="en-US" altLang="zh-CN"/>
              <a:t>       let person = { name: 'zhangsan ', age: 20 };</a:t>
            </a:r>
            <a:endParaRPr lang="en-US" altLang="zh-CN"/>
          </a:p>
          <a:p>
            <a:r>
              <a:rPr lang="en-US" altLang="zh-CN"/>
              <a:t>       let { name, age } = person;        // 解构赋值</a:t>
            </a:r>
            <a:endParaRPr lang="en-US" altLang="zh-CN"/>
          </a:p>
          <a:p>
            <a:r>
              <a:rPr lang="en-US" altLang="zh-CN"/>
              <a:t>       </a:t>
            </a:r>
            <a:r>
              <a:rPr lang="en-US" altLang="zh-CN">
                <a:sym typeface="+mn-ea"/>
              </a:rPr>
              <a:t>console .log (name);               // 输出结果:zhangsan</a:t>
            </a:r>
            <a:endParaRPr lang="en-US" altLang="zh-CN">
              <a:sym typeface="+mn-ea"/>
            </a:endParaRPr>
          </a:p>
          <a:p>
            <a:r>
              <a:rPr lang="en-US" altLang="zh-CN"/>
              <a:t>       </a:t>
            </a:r>
            <a:r>
              <a:rPr lang="en-US" altLang="zh-CN">
                <a:sym typeface="+mn-ea"/>
              </a:rPr>
              <a:t>console .log (age);                // 输出结果:20</a:t>
            </a:r>
            <a:endParaRPr lang="en-US" altLang="zh-CN">
              <a:sym typeface="+mn-ea"/>
            </a:endParaRPr>
          </a:p>
          <a:p>
            <a:r>
              <a:rPr lang="zh-CN" altLang="en-US">
                <a:sym typeface="+mn-ea"/>
              </a:rPr>
              <a:t>&lt;</a:t>
            </a:r>
            <a:r>
              <a:rPr lang="en-US" altLang="zh-CN">
                <a:sym typeface="+mn-ea"/>
              </a:rPr>
              <a:t>/</a:t>
            </a:r>
            <a:r>
              <a:rPr lang="zh-CN" altLang="en-US">
                <a:sym typeface="+mn-ea"/>
              </a:rPr>
              <a:t>script&gt;</a:t>
            </a:r>
            <a:endParaRPr lang="en-US" altLang="zh-CN"/>
          </a:p>
        </p:txBody>
      </p:sp>
      <p:sp>
        <p:nvSpPr>
          <p:cNvPr id="6" name="矩形 5"/>
          <p:cNvSpPr/>
          <p:nvPr>
            <p:custDataLst>
              <p:tags r:id="rId2"/>
            </p:custDataLst>
          </p:nvPr>
        </p:nvSpPr>
        <p:spPr>
          <a:xfrm>
            <a:off x="539115" y="4437380"/>
            <a:ext cx="6490970" cy="1488440"/>
          </a:xfrm>
          <a:prstGeom prst="rect">
            <a:avLst/>
          </a:prstGeom>
          <a:solidFill>
            <a:srgbClr val="D4EFFB"/>
          </a:solidFill>
          <a:ln w="9525">
            <a:noFill/>
          </a:ln>
        </p:spPr>
        <p:txBody>
          <a:bodyPr/>
          <a:p>
            <a:r>
              <a:rPr lang="zh-CN" altLang="en-US"/>
              <a:t>&lt;script&gt;</a:t>
            </a:r>
            <a:endParaRPr lang="zh-CN" altLang="en-US"/>
          </a:p>
          <a:p>
            <a:r>
              <a:rPr lang="en-US" altLang="zh-CN"/>
              <a:t>       let person = { name: 'zhangsan ', age: 20, sex: '男 '};             </a:t>
            </a:r>
            <a:endParaRPr lang="en-US" altLang="zh-CN"/>
          </a:p>
          <a:p>
            <a:r>
              <a:rPr lang="en-US" altLang="zh-CN"/>
              <a:t>       let { name: myName } = person;       </a:t>
            </a:r>
            <a:endParaRPr lang="en-US" altLang="zh-CN"/>
          </a:p>
          <a:p>
            <a:r>
              <a:rPr lang="en-US" altLang="zh-CN"/>
              <a:t>       </a:t>
            </a:r>
            <a:r>
              <a:rPr lang="en-US" altLang="zh-CN">
                <a:sym typeface="+mn-ea"/>
              </a:rPr>
              <a:t>console .log (myName);// zhangsan</a:t>
            </a:r>
            <a:r>
              <a:rPr lang="en-US" altLang="zh-CN"/>
              <a:t>       </a:t>
            </a:r>
            <a:endParaRPr lang="en-US" altLang="zh-CN"/>
          </a:p>
          <a:p>
            <a:r>
              <a:rPr lang="zh-CN" altLang="en-US">
                <a:sym typeface="+mn-ea"/>
              </a:rPr>
              <a:t>&lt;</a:t>
            </a:r>
            <a:r>
              <a:rPr lang="en-US" altLang="zh-CN">
                <a:sym typeface="+mn-ea"/>
              </a:rPr>
              <a:t>/</a:t>
            </a:r>
            <a:r>
              <a:rPr lang="zh-CN" altLang="en-US">
                <a:sym typeface="+mn-ea"/>
              </a:rPr>
              <a:t>script&gt;</a:t>
            </a:r>
            <a:endParaRPr lang="en-US" altLang="zh-CN"/>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666875"/>
            <a:ext cx="8712835" cy="4176395"/>
          </a:xfrm>
        </p:spPr>
        <p:txBody>
          <a:bodyPr>
            <a:normAutofit/>
          </a:bodyPr>
          <a:lstStyle/>
          <a:p>
            <a:pPr marL="109855" indent="457200">
              <a:buNone/>
            </a:pPr>
            <a:r>
              <a:rPr sz="2000" b="1" dirty="0">
                <a:sym typeface="+mn-ea"/>
              </a:rPr>
              <a:t>剩余参数是指在函数中 ,  当函数实参个数大于形参个数时 , 剩余的实参可以存放到一 个数组中。</a:t>
            </a:r>
            <a:endParaRPr sz="2000" b="1" dirty="0">
              <a:sym typeface="+mn-ea"/>
            </a:endParaRPr>
          </a:p>
          <a:p>
            <a:pPr marL="109855" indent="457200">
              <a:buNone/>
            </a:pPr>
            <a:r>
              <a:rPr sz="2000" b="1" dirty="0">
                <a:sym typeface="+mn-ea"/>
              </a:rPr>
              <a:t>剩余参数语法允许将一个不确定数量的参数表示为数组 。这种不确定参数的定义方式 对于声明一个具有未知参数个数的函数非常方便。</a:t>
            </a:r>
            <a:endParaRPr sz="2000" b="1" dirty="0">
              <a:sym typeface="+mn-ea"/>
            </a:endParaRPr>
          </a:p>
          <a:p>
            <a:pPr marL="109855" indent="457200">
              <a:buNone/>
            </a:pPr>
            <a:endParaRPr sz="2400" b="1" dirty="0"/>
          </a:p>
          <a:p>
            <a:pPr marL="109855" indent="457200">
              <a:buNone/>
            </a:pPr>
            <a:endParaRPr sz="20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5   剩余函数</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424180" y="3140710"/>
            <a:ext cx="6390005" cy="2132965"/>
          </a:xfrm>
          <a:prstGeom prst="rect">
            <a:avLst/>
          </a:prstGeom>
          <a:solidFill>
            <a:srgbClr val="D4EFFB"/>
          </a:solidFill>
          <a:ln w="9525">
            <a:noFill/>
          </a:ln>
        </p:spPr>
        <p:txBody>
          <a:bodyPr/>
          <a:p>
            <a:r>
              <a:rPr lang="zh-CN" altLang="en-US"/>
              <a:t>&lt;script&gt;</a:t>
            </a:r>
            <a:endParaRPr lang="zh-CN" altLang="en-US"/>
          </a:p>
          <a:p>
            <a:r>
              <a:rPr lang="en-US" altLang="zh-CN"/>
              <a:t>       function sum (first, ...args) {</a:t>
            </a:r>
            <a:endParaRPr lang="en-US" altLang="zh-CN"/>
          </a:p>
          <a:p>
            <a:r>
              <a:rPr lang="en-US" altLang="zh-CN"/>
              <a:t>       console .log (first);           // 输出结果:10</a:t>
            </a:r>
            <a:endParaRPr lang="en-US" altLang="zh-CN"/>
          </a:p>
          <a:p>
            <a:r>
              <a:rPr lang="en-US" altLang="zh-CN"/>
              <a:t>       </a:t>
            </a:r>
            <a:r>
              <a:rPr lang="en-US" altLang="zh-CN">
                <a:sym typeface="+mn-ea"/>
              </a:rPr>
              <a:t>console .log (args);</a:t>
            </a:r>
            <a:r>
              <a:rPr lang="en-US" altLang="zh-CN">
                <a:sym typeface="+mn-ea"/>
              </a:rPr>
              <a:t>          // 输出结果: [20, 30]</a:t>
            </a:r>
            <a:r>
              <a:rPr lang="en-US" altLang="zh-CN"/>
              <a:t>   </a:t>
            </a:r>
            <a:endParaRPr lang="en-US" altLang="zh-CN"/>
          </a:p>
          <a:p>
            <a:r>
              <a:rPr lang="en-US" altLang="zh-CN"/>
              <a:t>       }</a:t>
            </a:r>
            <a:endParaRPr lang="en-US" altLang="zh-CN"/>
          </a:p>
          <a:p>
            <a:r>
              <a:rPr lang="en-US" altLang="zh-CN"/>
              <a:t>     sum (10, 20, 30);</a:t>
            </a:r>
            <a:endParaRPr lang="en-US" altLang="zh-CN"/>
          </a:p>
          <a:p>
            <a:r>
              <a:rPr lang="zh-CN" altLang="en-US">
                <a:sym typeface="+mn-ea"/>
              </a:rPr>
              <a:t>&lt;</a:t>
            </a:r>
            <a:r>
              <a:rPr lang="en-US" altLang="zh-CN">
                <a:sym typeface="+mn-ea"/>
              </a:rPr>
              <a:t>/</a:t>
            </a:r>
            <a:r>
              <a:rPr lang="zh-CN" altLang="en-US">
                <a:sym typeface="+mn-ea"/>
              </a:rPr>
              <a:t>script&gt;</a:t>
            </a:r>
            <a:endParaRPr lang="en-US" altLang="zh-CN"/>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791210"/>
            <a:ext cx="8712835" cy="1369060"/>
          </a:xfrm>
        </p:spPr>
        <p:txBody>
          <a:bodyPr>
            <a:normAutofit lnSpcReduction="10000"/>
          </a:bodyPr>
          <a:lstStyle/>
          <a:p>
            <a:pPr marL="109855" indent="457200">
              <a:buNone/>
            </a:pPr>
            <a:r>
              <a:rPr sz="2000" b="1" dirty="0">
                <a:sym typeface="+mn-ea"/>
              </a:rPr>
              <a:t>剩余参数是程 序 员 自 定 义 的 一 个 普 通 标 识 符 ,  接 收 剩 余 参 数 的 变 量 是 一 个 数 组 ( Array 的实例) , 能够直接使用所有的数组方法 ,  如 sort( ) 、map( ) 、forEach( ) 或 pop( ) 方法等。</a:t>
            </a:r>
            <a:endParaRPr sz="2000" b="1" dirty="0">
              <a:sym typeface="+mn-ea"/>
            </a:endParaRPr>
          </a:p>
          <a:p>
            <a:pPr marL="109855" indent="457200">
              <a:buNone/>
            </a:pPr>
            <a:r>
              <a:rPr sz="2000" b="1" dirty="0">
                <a:sym typeface="+mn-ea"/>
              </a:rPr>
              <a:t>案例: 使用剩余参数计算多个数值的求和结果</a:t>
            </a:r>
            <a:endParaRPr sz="2000" b="1" dirty="0">
              <a:sym typeface="+mn-ea"/>
            </a:endParaRPr>
          </a:p>
          <a:p>
            <a:pPr marL="109855" indent="457200">
              <a:buNone/>
            </a:pPr>
            <a:endParaRPr sz="2000" b="1"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539115" y="2205355"/>
            <a:ext cx="6959600" cy="3397250"/>
          </a:xfrm>
          <a:prstGeom prst="rect">
            <a:avLst/>
          </a:prstGeom>
          <a:solidFill>
            <a:srgbClr val="D4EFFB"/>
          </a:solidFill>
          <a:ln w="9525">
            <a:noFill/>
          </a:ln>
        </p:spPr>
        <p:txBody>
          <a:bodyPr/>
          <a:p>
            <a:r>
              <a:rPr lang="zh-CN" altLang="en-US"/>
              <a:t>&lt;script&gt;</a:t>
            </a:r>
            <a:endParaRPr lang="zh-CN" altLang="en-US"/>
          </a:p>
          <a:p>
            <a:r>
              <a:rPr lang="en-US" altLang="zh-CN"/>
              <a:t>       const sum = (...args) =&gt; {</a:t>
            </a:r>
            <a:endParaRPr lang="en-US" altLang="zh-CN"/>
          </a:p>
          <a:p>
            <a:r>
              <a:rPr lang="en-US" altLang="zh-CN"/>
              <a:t>            let total = 0;</a:t>
            </a:r>
            <a:endParaRPr lang="en-US" altLang="zh-CN"/>
          </a:p>
          <a:p>
            <a:r>
              <a:rPr lang="en-US" altLang="zh-CN"/>
              <a:t>       </a:t>
            </a:r>
            <a:r>
              <a:rPr lang="en-US" altLang="zh-CN">
                <a:sym typeface="+mn-ea"/>
              </a:rPr>
              <a:t>     </a:t>
            </a:r>
            <a:r>
              <a:rPr lang="en-US" altLang="zh-CN"/>
              <a:t>args .forEach ( (item) =&gt; {</a:t>
            </a:r>
            <a:endParaRPr lang="en-US" altLang="zh-CN"/>
          </a:p>
          <a:p>
            <a:r>
              <a:rPr lang="en-US" altLang="zh-CN"/>
              <a:t>                  total += item;  </a:t>
            </a:r>
            <a:endParaRPr lang="en-US" altLang="zh-CN"/>
          </a:p>
          <a:p>
            <a:r>
              <a:rPr lang="en-US" altLang="zh-CN"/>
              <a:t>            });</a:t>
            </a:r>
            <a:endParaRPr lang="en-US" altLang="zh-CN"/>
          </a:p>
          <a:p>
            <a:r>
              <a:rPr lang="en-US" altLang="zh-CN"/>
              <a:t>            // 等价于 :args .forEach (item =&gt; total += item);</a:t>
            </a:r>
            <a:endParaRPr lang="en-US" altLang="zh-CN"/>
          </a:p>
          <a:p>
            <a:r>
              <a:rPr lang="en-US" altLang="zh-CN"/>
              <a:t>            return total;</a:t>
            </a:r>
            <a:endParaRPr lang="en-US" altLang="zh-CN"/>
          </a:p>
          <a:p>
            <a:r>
              <a:rPr lang="en-US" altLang="zh-CN"/>
              <a:t>      };</a:t>
            </a:r>
            <a:endParaRPr lang="en-US" altLang="zh-CN"/>
          </a:p>
          <a:p>
            <a:r>
              <a:rPr lang="en-US" altLang="zh-CN"/>
              <a:t>      console .log (sum (10, 20));             // 输出结果 :30 </a:t>
            </a:r>
            <a:endParaRPr lang="en-US" altLang="zh-CN"/>
          </a:p>
          <a:p>
            <a:r>
              <a:rPr lang="en-US" altLang="zh-CN"/>
              <a:t>      console .log (sum (10, 20, 30));       // 输出结果 :60</a:t>
            </a:r>
            <a:endParaRPr lang="en-US" altLang="zh-CN"/>
          </a:p>
          <a:p>
            <a:r>
              <a:rPr lang="en-US" altLang="zh-CN"/>
              <a:t> </a:t>
            </a:r>
            <a:r>
              <a:rPr lang="zh-CN" altLang="en-US">
                <a:sym typeface="+mn-ea"/>
              </a:rPr>
              <a:t>&lt;</a:t>
            </a:r>
            <a:r>
              <a:rPr lang="en-US" altLang="zh-CN">
                <a:sym typeface="+mn-ea"/>
              </a:rPr>
              <a:t>/</a:t>
            </a:r>
            <a:r>
              <a:rPr lang="zh-CN" altLang="en-US">
                <a:sym typeface="+mn-ea"/>
              </a:rPr>
              <a:t>script&gt;</a:t>
            </a:r>
            <a:endParaRPr lang="en-US" altLang="zh-CN"/>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01445"/>
            <a:ext cx="8712835" cy="1699895"/>
          </a:xfrm>
        </p:spPr>
        <p:txBody>
          <a:bodyPr>
            <a:normAutofit lnSpcReduction="10000"/>
          </a:bodyPr>
          <a:lstStyle/>
          <a:p>
            <a:pPr marL="109855" indent="457200">
              <a:lnSpc>
                <a:spcPct val="150000"/>
              </a:lnSpc>
              <a:buNone/>
            </a:pPr>
            <a:r>
              <a:rPr sz="2400" b="1" dirty="0">
                <a:sym typeface="+mn-ea"/>
              </a:rPr>
              <a:t>扩展运算符和剩余参数的作用是相反的, 扩展运算符可以将数组或对象转换为用逗号 分隔的参数序列。扩展运算符也用 3 个点"  … "  表示。</a:t>
            </a:r>
            <a:endParaRPr sz="2800" b="1" dirty="0">
              <a:latin typeface="宋体" panose="02010600030101010101" pitchFamily="2" charset="-122"/>
              <a:ea typeface="宋体" panose="02010600030101010101" pitchFamily="2" charset="-122"/>
              <a:cs typeface="宋体" panose="02010600030101010101" pitchFamily="2" charset="-122"/>
              <a:sym typeface="+mn-ea"/>
            </a:endParaRPr>
          </a:p>
          <a:p>
            <a:pPr marL="109855" indent="457200">
              <a:buNone/>
            </a:pPr>
            <a:endParaRPr sz="2000" b="1" dirty="0">
              <a:sym typeface="+mn-ea"/>
            </a:endParaRPr>
          </a:p>
          <a:p>
            <a:pPr marL="109855" indent="457200">
              <a:buNone/>
            </a:pPr>
            <a:endParaRPr sz="2000" b="1" dirty="0">
              <a:sym typeface="+mn-ea"/>
            </a:endParaRPr>
          </a:p>
          <a:p>
            <a:pPr marL="109855" indent="457200">
              <a:buNone/>
            </a:pPr>
            <a:endParaRPr sz="2000" b="1" dirty="0">
              <a:sym typeface="+mn-ea"/>
            </a:endParaRPr>
          </a:p>
          <a:p>
            <a:pPr marL="109855" indent="457200">
              <a:buNone/>
            </a:pPr>
            <a:endParaRPr sz="2000" b="1" dirty="0">
              <a:sym typeface="+mn-ea"/>
            </a:endParaRPr>
          </a:p>
          <a:p>
            <a:pPr marL="109855" indent="457200">
              <a:buNone/>
            </a:pPr>
            <a:endParaRPr sz="2000" b="1" dirty="0">
              <a:sym typeface="+mn-ea"/>
            </a:endParaRPr>
          </a:p>
          <a:p>
            <a:pPr marL="109855" indent="457200">
              <a:buNone/>
            </a:pPr>
            <a:endParaRPr sz="1800" b="1" dirty="0">
              <a:sym typeface="+mn-ea"/>
            </a:endParaRPr>
          </a:p>
          <a:p>
            <a:pPr marL="109855" indent="457200">
              <a:buNone/>
            </a:pPr>
            <a:endParaRPr sz="2000" b="1"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6   扩展运算符</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467360" y="3213100"/>
            <a:ext cx="6959600" cy="2454910"/>
          </a:xfrm>
          <a:prstGeom prst="rect">
            <a:avLst/>
          </a:prstGeom>
          <a:solidFill>
            <a:srgbClr val="D4EFFB"/>
          </a:solidFill>
          <a:ln w="9525">
            <a:noFill/>
          </a:ln>
        </p:spPr>
        <p:txBody>
          <a:bodyPr/>
          <a:p>
            <a:r>
              <a:rPr lang="zh-CN" altLang="en-US" sz="2000"/>
              <a:t>&lt;script&gt;</a:t>
            </a:r>
            <a:endParaRPr lang="zh-CN" altLang="en-US" sz="2000"/>
          </a:p>
          <a:p>
            <a:r>
              <a:rPr lang="en-US" altLang="zh-CN" sz="2000"/>
              <a:t>       let ary = [1, 2, 3];            </a:t>
            </a:r>
            <a:endParaRPr lang="en-US" altLang="zh-CN" sz="2000"/>
          </a:p>
          <a:p>
            <a:r>
              <a:rPr lang="en-US" altLang="zh-CN" sz="2000"/>
              <a:t>       // ...ary 相当于 1, 2, 3</a:t>
            </a:r>
            <a:endParaRPr lang="en-US" altLang="zh-CN" sz="2000"/>
          </a:p>
          <a:p>
            <a:r>
              <a:rPr lang="en-US" altLang="zh-CN" sz="2000"/>
              <a:t>       console .log (...ary);        // 输出结果 :1 2 3       </a:t>
            </a:r>
            <a:r>
              <a:rPr lang="en-US" altLang="zh-CN" sz="2000">
                <a:sym typeface="+mn-ea"/>
              </a:rPr>
              <a:t>     </a:t>
            </a:r>
            <a:endParaRPr lang="en-US" altLang="zh-CN" sz="2000">
              <a:sym typeface="+mn-ea"/>
            </a:endParaRPr>
          </a:p>
          <a:p>
            <a:r>
              <a:rPr lang="en-US" altLang="zh-CN" sz="2000"/>
              <a:t>       // 等价于</a:t>
            </a:r>
            <a:endParaRPr lang="en-US" altLang="zh-CN" sz="2000"/>
          </a:p>
          <a:p>
            <a:r>
              <a:rPr lang="en-US" altLang="zh-CN" sz="2000"/>
              <a:t>       console .log (1, 2, 3);      // 输出结果 :1 2 3 </a:t>
            </a:r>
            <a:endParaRPr lang="en-US" altLang="zh-CN" sz="2000"/>
          </a:p>
          <a:p>
            <a:r>
              <a:rPr lang="en-US" altLang="zh-CN" sz="2000"/>
              <a:t> </a:t>
            </a:r>
            <a:r>
              <a:rPr lang="zh-CN" altLang="en-US" sz="2000">
                <a:sym typeface="+mn-ea"/>
              </a:rPr>
              <a:t>&lt;</a:t>
            </a:r>
            <a:r>
              <a:rPr lang="en-US" altLang="zh-CN" sz="2000">
                <a:sym typeface="+mn-ea"/>
              </a:rPr>
              <a:t>/</a:t>
            </a:r>
            <a:r>
              <a:rPr lang="zh-CN" altLang="en-US" sz="2000">
                <a:sym typeface="+mn-ea"/>
              </a:rPr>
              <a:t>script&gt;</a:t>
            </a:r>
            <a:endParaRPr lang="en-US" altLang="zh-CN" sz="20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361315"/>
            <a:ext cx="8712835" cy="2861945"/>
          </a:xfrm>
        </p:spPr>
        <p:txBody>
          <a:bodyPr>
            <a:noAutofit/>
          </a:bodyPr>
          <a:lstStyle/>
          <a:p>
            <a:pPr marL="109855" indent="457200">
              <a:lnSpc>
                <a:spcPct val="150000"/>
              </a:lnSpc>
              <a:buNone/>
            </a:pPr>
            <a:r>
              <a:rPr sz="2400" b="1" dirty="0">
                <a:sym typeface="+mn-ea"/>
              </a:rPr>
              <a:t>使用扩展运算符将 ary 数组拆分成以逗号分隔的参数序列后,  又将参数序列放在了 console.  log( ) 方法中, 此时参数序列中的逗号会被当成 console. log( ) 方法的参数分隔符, 所以输出结果中没有逗号。</a:t>
            </a:r>
            <a:endParaRPr sz="2400" b="1" dirty="0">
              <a:sym typeface="+mn-ea"/>
            </a:endParaRPr>
          </a:p>
          <a:p>
            <a:pPr marL="109855" indent="457200">
              <a:lnSpc>
                <a:spcPct val="150000"/>
              </a:lnSpc>
              <a:buNone/>
            </a:pPr>
            <a:r>
              <a:rPr sz="2400" b="1" dirty="0">
                <a:sym typeface="+mn-ea"/>
              </a:rPr>
              <a:t>案例 1 : 利用扩展运算符合并数组</a:t>
            </a:r>
            <a:endParaRPr sz="24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custDataLst>
              <p:tags r:id="rId1"/>
            </p:custDataLst>
          </p:nvPr>
        </p:nvSpPr>
        <p:spPr>
          <a:xfrm>
            <a:off x="467360" y="3357245"/>
            <a:ext cx="7776845" cy="2437765"/>
          </a:xfrm>
          <a:prstGeom prst="rect">
            <a:avLst/>
          </a:prstGeom>
          <a:solidFill>
            <a:srgbClr val="D4EFFB"/>
          </a:solidFill>
          <a:ln w="9525">
            <a:noFill/>
          </a:ln>
        </p:spPr>
        <p:txBody>
          <a:bodyPr/>
          <a:p>
            <a:r>
              <a:rPr lang="zh-CN" altLang="en-US"/>
              <a:t>&lt;script&gt;</a:t>
            </a:r>
            <a:endParaRPr lang="zh-CN" altLang="en-US"/>
          </a:p>
          <a:p>
            <a:r>
              <a:rPr lang="en-US" altLang="zh-CN"/>
              <a:t>       let ary1 = [1, 2, 3];           </a:t>
            </a:r>
            <a:endParaRPr lang="en-US" altLang="zh-CN"/>
          </a:p>
          <a:p>
            <a:r>
              <a:rPr lang="en-US" altLang="zh-CN"/>
              <a:t>       let ary2 = [4, 5, 6];</a:t>
            </a:r>
            <a:endParaRPr lang="en-US" altLang="zh-CN"/>
          </a:p>
          <a:p>
            <a:r>
              <a:rPr lang="en-US" altLang="zh-CN"/>
              <a:t>       // ...ary1                           // 表示将 ary1 数组拆分成 1, 2, 3       </a:t>
            </a:r>
            <a:r>
              <a:rPr lang="en-US" altLang="zh-CN">
                <a:sym typeface="+mn-ea"/>
              </a:rPr>
              <a:t>     </a:t>
            </a:r>
            <a:endParaRPr lang="en-US" altLang="zh-CN">
              <a:sym typeface="+mn-ea"/>
            </a:endParaRPr>
          </a:p>
          <a:p>
            <a:r>
              <a:rPr lang="en-US" altLang="zh-CN"/>
              <a:t>      // ...ary2                            // 表示将 ary2 数组拆分成 4, 5, 6</a:t>
            </a:r>
            <a:endParaRPr lang="en-US" altLang="zh-CN"/>
          </a:p>
          <a:p>
            <a:r>
              <a:rPr lang="en-US" altLang="zh-CN"/>
              <a:t>       let ary3 = [...ary1,...ary2];</a:t>
            </a:r>
            <a:endParaRPr lang="en-US" altLang="zh-CN"/>
          </a:p>
          <a:p>
            <a:r>
              <a:rPr lang="en-US" altLang="zh-CN"/>
              <a:t>       console .log (ary3);            // 输出结果 : (6) [1, 2, 3, 4, 5, 6]</a:t>
            </a:r>
            <a:endParaRPr lang="en-US" altLang="zh-CN"/>
          </a:p>
          <a:p>
            <a:r>
              <a:rPr lang="en-US" altLang="zh-CN"/>
              <a:t> </a:t>
            </a:r>
            <a:r>
              <a:rPr lang="zh-CN" altLang="en-US">
                <a:sym typeface="+mn-ea"/>
              </a:rPr>
              <a:t>&lt;</a:t>
            </a:r>
            <a:r>
              <a:rPr lang="en-US" altLang="zh-CN">
                <a:sym typeface="+mn-ea"/>
              </a:rPr>
              <a:t>/</a:t>
            </a:r>
            <a:r>
              <a:rPr lang="zh-CN" altLang="en-US">
                <a:sym typeface="+mn-ea"/>
              </a:rPr>
              <a:t>script&gt;</a:t>
            </a:r>
            <a:endParaRPr lang="en-US" altLang="zh-CN"/>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612140"/>
            <a:ext cx="8712835" cy="2435225"/>
          </a:xfrm>
        </p:spPr>
        <p:txBody>
          <a:bodyPr>
            <a:normAutofit fontScale="90000" lnSpcReduction="20000"/>
          </a:bodyPr>
          <a:lstStyle/>
          <a:p>
            <a:pPr marL="109855" indent="457200" algn="l">
              <a:lnSpc>
                <a:spcPct val="150000"/>
              </a:lnSpc>
              <a:buNone/>
            </a:pPr>
            <a:r>
              <a:rPr sz="2400" b="1" dirty="0">
                <a:sym typeface="+mn-ea"/>
              </a:rPr>
              <a:t>案例 2 : 利用扩展运算符将伪数组转换为真正的数组</a:t>
            </a:r>
            <a:endParaRPr sz="2400" b="1" dirty="0">
              <a:sym typeface="+mn-ea"/>
            </a:endParaRPr>
          </a:p>
          <a:p>
            <a:pPr marL="109855" indent="457200" algn="l">
              <a:lnSpc>
                <a:spcPct val="150000"/>
              </a:lnSpc>
              <a:buNone/>
            </a:pPr>
            <a:r>
              <a:rPr sz="2400" b="1" dirty="0">
                <a:sym typeface="+mn-ea"/>
              </a:rPr>
              <a:t>伪数组: 可以应用数组的 length 属性但是无法直接调用数组方法 , 它也可以像数组一 样进行遍历。典型的伪数组包括函数中的 arguments、document.getElementsByTagName( ) 返回的元素集合 ,  以及 document.  childNodes 等。</a:t>
            </a:r>
            <a:endParaRPr sz="2000"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矩形 4"/>
          <p:cNvSpPr/>
          <p:nvPr>
            <p:custDataLst>
              <p:tags r:id="rId1"/>
            </p:custDataLst>
          </p:nvPr>
        </p:nvSpPr>
        <p:spPr>
          <a:xfrm>
            <a:off x="323215" y="3068955"/>
            <a:ext cx="8610600" cy="2723515"/>
          </a:xfrm>
          <a:prstGeom prst="rect">
            <a:avLst/>
          </a:prstGeom>
          <a:solidFill>
            <a:srgbClr val="D4EFFB"/>
          </a:solidFill>
          <a:ln w="9525">
            <a:noFill/>
          </a:ln>
        </p:spPr>
        <p:txBody>
          <a:bodyPr/>
          <a:p>
            <a:r>
              <a:rPr lang="zh-CN" altLang="en-US" sz="1600"/>
              <a:t>&lt;body&gt;</a:t>
            </a:r>
            <a:endParaRPr lang="zh-CN" altLang="en-US" sz="1600"/>
          </a:p>
          <a:p>
            <a:r>
              <a:rPr lang="en-US" altLang="zh-CN" sz="1600"/>
              <a:t>       &lt;div&gt;1&lt;/div&gt;&lt;div&gt;2&lt;/div&gt;&lt;div&gt;3&lt;/div&gt;        </a:t>
            </a:r>
            <a:endParaRPr lang="en-US" altLang="zh-CN" sz="1600"/>
          </a:p>
          <a:p>
            <a:r>
              <a:rPr lang="en-US" altLang="zh-CN" sz="1600"/>
              <a:t>       &lt;div&gt;4&lt;/div&gt;&lt;div&gt;5&lt;/div&gt;&lt;div&gt;6&lt;/div&gt;</a:t>
            </a:r>
            <a:endParaRPr lang="en-US" altLang="zh-CN" sz="1600"/>
          </a:p>
          <a:p>
            <a:r>
              <a:rPr lang="en-US" altLang="zh-CN" sz="1600"/>
              <a:t>       &lt;script&gt;       </a:t>
            </a:r>
            <a:r>
              <a:rPr lang="en-US" altLang="zh-CN" sz="1600">
                <a:sym typeface="+mn-ea"/>
              </a:rPr>
              <a:t>     </a:t>
            </a:r>
            <a:endParaRPr lang="en-US" altLang="zh-CN" sz="1600">
              <a:sym typeface="+mn-ea"/>
            </a:endParaRPr>
          </a:p>
          <a:p>
            <a:r>
              <a:rPr lang="en-US" altLang="zh-CN" sz="1600"/>
              <a:t>              var oDivs = document .getElementsByTagName ('div ');</a:t>
            </a:r>
            <a:endParaRPr lang="en-US" altLang="zh-CN" sz="1600"/>
          </a:p>
          <a:p>
            <a:r>
              <a:rPr lang="en-US" altLang="zh-CN" sz="1600"/>
              <a:t>              console .log (oDivs);// 输出结果:HTMLCollection (6) [div, div,div, div, div,div]</a:t>
            </a:r>
            <a:endParaRPr lang="en-US" altLang="zh-CN" sz="1600"/>
          </a:p>
          <a:p>
            <a:r>
              <a:rPr lang="en-US" altLang="zh-CN" sz="1600"/>
              <a:t>              var ary = [...oDivs];</a:t>
            </a:r>
            <a:endParaRPr lang="en-US" altLang="zh-CN" sz="1600"/>
          </a:p>
          <a:p>
            <a:r>
              <a:rPr lang="en-US" altLang="zh-CN" sz="1600"/>
              <a:t>              ary .push ('a ');// 在数组中追加 a</a:t>
            </a:r>
            <a:endParaRPr lang="en-US" altLang="zh-CN" sz="1600"/>
          </a:p>
          <a:p>
            <a:r>
              <a:rPr lang="en-US" altLang="zh-CN" sz="1600"/>
              <a:t>              console .log (ary);// 输出结果: (7) [div, div, div, div, div, div, "a"]</a:t>
            </a:r>
            <a:endParaRPr lang="en-US" altLang="zh-CN" sz="1600"/>
          </a:p>
          <a:p>
            <a:r>
              <a:rPr lang="en-US" altLang="zh-CN" sz="1600"/>
              <a:t>       </a:t>
            </a:r>
            <a:r>
              <a:rPr lang="zh-CN" altLang="en-US" sz="1600">
                <a:sym typeface="+mn-ea"/>
              </a:rPr>
              <a:t>&lt;</a:t>
            </a:r>
            <a:r>
              <a:rPr lang="en-US" altLang="zh-CN" sz="1600">
                <a:sym typeface="+mn-ea"/>
              </a:rPr>
              <a:t>/</a:t>
            </a:r>
            <a:r>
              <a:rPr lang="zh-CN" altLang="en-US" sz="1600">
                <a:sym typeface="+mn-ea"/>
              </a:rPr>
              <a:t>script&gt;</a:t>
            </a:r>
            <a:endParaRPr lang="zh-CN" altLang="en-US" sz="1600">
              <a:sym typeface="+mn-ea"/>
            </a:endParaRPr>
          </a:p>
          <a:p>
            <a:r>
              <a:rPr lang="en-US" altLang="zh-CN" sz="1600"/>
              <a:t>&lt;/body&gt;</a:t>
            </a:r>
            <a:endParaRPr lang="en-US" altLang="zh-CN" sz="160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540510"/>
            <a:ext cx="8712835" cy="3563620"/>
          </a:xfrm>
        </p:spPr>
        <p:txBody>
          <a:bodyPr>
            <a:normAutofit/>
          </a:bodyPr>
          <a:lstStyle/>
          <a:p>
            <a:pPr marL="109855" indent="457200">
              <a:buNone/>
            </a:pPr>
            <a:r>
              <a:rPr sz="2400" b="1" dirty="0">
                <a:sym typeface="+mn-ea"/>
              </a:rPr>
              <a:t>模板字符串是 ES6 新增的创建字符串的方式 , 它使用反引号进行定义。</a:t>
            </a: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r>
              <a:rPr sz="2400" b="1" dirty="0">
                <a:sym typeface="+mn-ea"/>
              </a:rPr>
              <a:t>6. 7. 1   模板字符串可以解析变量</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7   模板运算符</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17" name="矩形 1073743116"/>
          <p:cNvSpPr/>
          <p:nvPr>
            <p:custDataLst>
              <p:tags r:id="rId1"/>
            </p:custDataLst>
          </p:nvPr>
        </p:nvSpPr>
        <p:spPr>
          <a:xfrm>
            <a:off x="539115" y="2348865"/>
            <a:ext cx="6959600" cy="1094740"/>
          </a:xfrm>
          <a:prstGeom prst="rect">
            <a:avLst/>
          </a:prstGeom>
          <a:solidFill>
            <a:srgbClr val="D4EFFB"/>
          </a:solidFill>
          <a:ln w="9525">
            <a:noFill/>
          </a:ln>
        </p:spPr>
        <p:txBody>
          <a:bodyPr/>
          <a:p>
            <a:r>
              <a:rPr lang="zh-CN" altLang="en-US" sz="1600"/>
              <a:t>&lt;script&gt;</a:t>
            </a:r>
            <a:endParaRPr lang="zh-CN" altLang="en-US" sz="1600"/>
          </a:p>
          <a:p>
            <a:r>
              <a:rPr lang="en-US" altLang="zh-CN" sz="1600"/>
              <a:t>       let name = '这是一个模板字符串 ';           </a:t>
            </a:r>
            <a:endParaRPr lang="en-US" altLang="zh-CN" sz="1600"/>
          </a:p>
          <a:p>
            <a:r>
              <a:rPr lang="en-US" altLang="zh-CN" sz="1600"/>
              <a:t>       console .log (name);   // 输出结果:这是一个模板字符串        </a:t>
            </a:r>
            <a:r>
              <a:rPr lang="zh-CN" altLang="en-US" sz="1600">
                <a:sym typeface="+mn-ea"/>
              </a:rPr>
              <a:t>&lt;</a:t>
            </a:r>
            <a:r>
              <a:rPr lang="en-US" altLang="zh-CN" sz="1600">
                <a:sym typeface="+mn-ea"/>
              </a:rPr>
              <a:t>/</a:t>
            </a:r>
            <a:r>
              <a:rPr lang="zh-CN" altLang="en-US" sz="1600">
                <a:sym typeface="+mn-ea"/>
              </a:rPr>
              <a:t>script&gt;</a:t>
            </a:r>
            <a:endParaRPr lang="en-US" altLang="zh-CN" sz="1600"/>
          </a:p>
        </p:txBody>
      </p:sp>
      <p:sp>
        <p:nvSpPr>
          <p:cNvPr id="6" name="矩形 5"/>
          <p:cNvSpPr/>
          <p:nvPr>
            <p:custDataLst>
              <p:tags r:id="rId2"/>
            </p:custDataLst>
          </p:nvPr>
        </p:nvSpPr>
        <p:spPr>
          <a:xfrm>
            <a:off x="539115" y="4004945"/>
            <a:ext cx="6959600" cy="1374775"/>
          </a:xfrm>
          <a:prstGeom prst="rect">
            <a:avLst/>
          </a:prstGeom>
          <a:solidFill>
            <a:srgbClr val="D4EFFB"/>
          </a:solidFill>
          <a:ln w="9525">
            <a:noFill/>
          </a:ln>
        </p:spPr>
        <p:txBody>
          <a:bodyPr/>
          <a:p>
            <a:r>
              <a:rPr lang="zh-CN" altLang="en-US" sz="1600"/>
              <a:t>&lt;script&gt;</a:t>
            </a:r>
            <a:endParaRPr lang="zh-CN" altLang="en-US" sz="1600"/>
          </a:p>
          <a:p>
            <a:r>
              <a:rPr lang="en-US" altLang="zh-CN" sz="1600"/>
              <a:t>       let name = `张三 `;           </a:t>
            </a:r>
            <a:endParaRPr lang="en-US" altLang="zh-CN" sz="1600"/>
          </a:p>
          <a:p>
            <a:r>
              <a:rPr lang="en-US" altLang="zh-CN" sz="1600"/>
              <a:t>       let sayHello = `Hello, 我的名字叫 $ {name}`;</a:t>
            </a:r>
            <a:endParaRPr lang="en-US" altLang="zh-CN" sz="1600"/>
          </a:p>
          <a:p>
            <a:r>
              <a:rPr lang="en-US" altLang="zh-CN" sz="1600"/>
              <a:t>       console .log (sayHello);       // 输出结果:Hello, 我的名字叫张三</a:t>
            </a:r>
            <a:endParaRPr lang="en-US" altLang="zh-CN" sz="1600"/>
          </a:p>
          <a:p>
            <a:r>
              <a:rPr lang="zh-CN" altLang="en-US" sz="1600">
                <a:sym typeface="+mn-ea"/>
              </a:rPr>
              <a:t>&lt;</a:t>
            </a:r>
            <a:r>
              <a:rPr lang="en-US" altLang="zh-CN" sz="1600">
                <a:sym typeface="+mn-ea"/>
              </a:rPr>
              <a:t>/</a:t>
            </a:r>
            <a:r>
              <a:rPr lang="zh-CN" altLang="en-US" sz="1600">
                <a:sym typeface="+mn-ea"/>
              </a:rPr>
              <a:t>script&gt;</a:t>
            </a:r>
            <a:endParaRPr lang="en-US" altLang="zh-CN" sz="16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80645" y="4458335"/>
            <a:ext cx="9044940" cy="392430"/>
          </a:xfrm>
        </p:spPr>
        <p:txBody>
          <a:bodyPr>
            <a:noAutofit/>
          </a:bodyPr>
          <a:lstStyle/>
          <a:p>
            <a:pPr marL="109855" indent="457200">
              <a:buNone/>
            </a:pPr>
            <a:r>
              <a:rPr sz="2000" b="1" dirty="0">
                <a:sym typeface="+mn-ea"/>
              </a:rPr>
              <a:t>在浏览器控制台中查看运行结果</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7. 2   在模板字符串中可以换行</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custDataLst>
              <p:tags r:id="rId1"/>
            </p:custDataLst>
          </p:nvPr>
        </p:nvSpPr>
        <p:spPr>
          <a:xfrm>
            <a:off x="539115" y="1485900"/>
            <a:ext cx="6959600" cy="2754630"/>
          </a:xfrm>
          <a:prstGeom prst="rect">
            <a:avLst/>
          </a:prstGeom>
          <a:solidFill>
            <a:srgbClr val="D4EFFB"/>
          </a:solidFill>
          <a:ln w="9525">
            <a:noFill/>
          </a:ln>
        </p:spPr>
        <p:txBody>
          <a:bodyPr/>
          <a:p>
            <a:r>
              <a:rPr lang="zh-CN" altLang="en-US" sz="1600"/>
              <a:t>&lt;script&gt;</a:t>
            </a:r>
            <a:endParaRPr lang="zh-CN" altLang="en-US" sz="1600"/>
          </a:p>
          <a:p>
            <a:r>
              <a:rPr lang="en-US" altLang="zh-CN" sz="1600"/>
              <a:t>       let result = { name: 'zhangsan ', age: 20, sex: '男 '};           </a:t>
            </a:r>
            <a:endParaRPr lang="en-US" altLang="zh-CN" sz="1600"/>
          </a:p>
          <a:p>
            <a:r>
              <a:rPr lang="en-US" altLang="zh-CN" sz="1600"/>
              <a:t>       let html = '</a:t>
            </a:r>
            <a:endParaRPr lang="en-US" altLang="zh-CN" sz="1600"/>
          </a:p>
          <a:p>
            <a:r>
              <a:rPr lang="en-US" altLang="zh-CN" sz="1600"/>
              <a:t>&lt;div&gt;</a:t>
            </a:r>
            <a:endParaRPr lang="en-US" altLang="zh-CN" sz="1600"/>
          </a:p>
          <a:p>
            <a:r>
              <a:rPr lang="en-US" altLang="zh-CN" sz="1600"/>
              <a:t>       &lt;span&gt; $ {result .name}&lt;/span&gt;</a:t>
            </a:r>
            <a:endParaRPr lang="en-US" altLang="zh-CN" sz="1600"/>
          </a:p>
          <a:p>
            <a:r>
              <a:rPr lang="en-US" altLang="zh-CN" sz="1600"/>
              <a:t>       &lt;span&gt; $ {result .age}&lt;/span&gt;</a:t>
            </a:r>
            <a:endParaRPr lang="en-US" altLang="zh-CN" sz="1600"/>
          </a:p>
          <a:p>
            <a:r>
              <a:rPr lang="en-US" altLang="zh-CN" sz="1600"/>
              <a:t>&lt;span&gt; $ {result .sex}&lt;/span&gt;</a:t>
            </a:r>
            <a:endParaRPr lang="en-US" altLang="zh-CN" sz="1600"/>
          </a:p>
          <a:p>
            <a:r>
              <a:rPr lang="en-US" altLang="zh-CN" sz="1600"/>
              <a:t>&lt;/div&gt;</a:t>
            </a:r>
            <a:endParaRPr lang="en-US" altLang="zh-CN" sz="1600"/>
          </a:p>
          <a:p>
            <a:r>
              <a:rPr lang="en-US" altLang="zh-CN" sz="1600">
                <a:sym typeface="+mn-ea"/>
              </a:rPr>
              <a:t> '</a:t>
            </a:r>
            <a:r>
              <a:rPr lang="en-US" altLang="zh-CN" sz="1600"/>
              <a:t>;</a:t>
            </a:r>
            <a:endParaRPr lang="en-US" altLang="zh-CN" sz="1600"/>
          </a:p>
          <a:p>
            <a:r>
              <a:rPr lang="en-US" altLang="zh-CN" sz="1600"/>
              <a:t>       console .log (html);</a:t>
            </a:r>
            <a:endParaRPr lang="en-US" altLang="zh-CN" sz="1600"/>
          </a:p>
          <a:p>
            <a:r>
              <a:rPr lang="zh-CN" altLang="en-US" sz="1600">
                <a:sym typeface="+mn-ea"/>
              </a:rPr>
              <a:t>&lt;</a:t>
            </a:r>
            <a:r>
              <a:rPr lang="en-US" altLang="zh-CN" sz="1600">
                <a:sym typeface="+mn-ea"/>
              </a:rPr>
              <a:t>/</a:t>
            </a:r>
            <a:r>
              <a:rPr lang="zh-CN" altLang="en-US" sz="1600">
                <a:sym typeface="+mn-ea"/>
              </a:rPr>
              <a:t>script&gt;</a:t>
            </a:r>
            <a:endParaRPr lang="en-US" altLang="zh-CN" sz="1600"/>
          </a:p>
        </p:txBody>
      </p:sp>
      <p:pic>
        <p:nvPicPr>
          <p:cNvPr id="326" name="IM 326"/>
          <p:cNvPicPr/>
          <p:nvPr>
            <p:custDataLst>
              <p:tags r:id="rId2"/>
            </p:custDataLst>
          </p:nvPr>
        </p:nvPicPr>
        <p:blipFill>
          <a:blip r:embed="rId3"/>
          <a:stretch>
            <a:fillRect/>
          </a:stretch>
        </p:blipFill>
        <p:spPr>
          <a:xfrm>
            <a:off x="4284028" y="4458018"/>
            <a:ext cx="4200525" cy="187515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7. 3   在模板字符串中可以调用函数</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矩形 5"/>
          <p:cNvSpPr/>
          <p:nvPr>
            <p:custDataLst>
              <p:tags r:id="rId1"/>
            </p:custDataLst>
          </p:nvPr>
        </p:nvSpPr>
        <p:spPr>
          <a:xfrm>
            <a:off x="611505" y="1988820"/>
            <a:ext cx="6959600" cy="2754630"/>
          </a:xfrm>
          <a:prstGeom prst="rect">
            <a:avLst/>
          </a:prstGeom>
          <a:solidFill>
            <a:srgbClr val="D4EFFB"/>
          </a:solidFill>
          <a:ln w="9525">
            <a:noFill/>
          </a:ln>
        </p:spPr>
        <p:txBody>
          <a:bodyPr/>
          <a:p>
            <a:r>
              <a:rPr lang="zh-CN" altLang="en-US" sz="2000"/>
              <a:t>&lt;script&gt;</a:t>
            </a:r>
            <a:endParaRPr lang="zh-CN" altLang="en-US" sz="2000"/>
          </a:p>
          <a:p>
            <a:r>
              <a:rPr lang="en-US" altLang="zh-CN" sz="2000"/>
              <a:t>       const fn = () =&gt; {</a:t>
            </a:r>
            <a:endParaRPr lang="en-US" altLang="zh-CN" sz="2000"/>
          </a:p>
          <a:p>
            <a:r>
              <a:rPr lang="en-US" altLang="zh-CN" sz="2000"/>
              <a:t>           return ' 我是 fn 函数 ' ;</a:t>
            </a:r>
            <a:endParaRPr lang="en-US" altLang="zh-CN" sz="2000"/>
          </a:p>
          <a:p>
            <a:r>
              <a:rPr lang="en-US" altLang="zh-CN" sz="2000"/>
              <a:t>        };          </a:t>
            </a:r>
            <a:endParaRPr lang="en-US" altLang="zh-CN" sz="2000"/>
          </a:p>
          <a:p>
            <a:r>
              <a:rPr lang="en-US" altLang="zh-CN" sz="2000"/>
              <a:t>       let html = `我是模板字符串  $ {fn ()}`;</a:t>
            </a:r>
            <a:endParaRPr lang="en-US" altLang="zh-CN" sz="2000"/>
          </a:p>
          <a:p>
            <a:r>
              <a:rPr lang="en-US" altLang="zh-CN" sz="2000"/>
              <a:t>       console .log (html);// 输出结果 :我是模板字符串 我是 fn 函数       </a:t>
            </a:r>
            <a:endParaRPr lang="en-US" altLang="zh-CN" sz="2000"/>
          </a:p>
          <a:p>
            <a:r>
              <a:rPr lang="zh-CN" altLang="en-US" sz="2000">
                <a:sym typeface="+mn-ea"/>
              </a:rPr>
              <a:t>&lt;</a:t>
            </a:r>
            <a:r>
              <a:rPr lang="en-US" altLang="zh-CN" sz="2000">
                <a:sym typeface="+mn-ea"/>
              </a:rPr>
              <a:t>/</a:t>
            </a:r>
            <a:r>
              <a:rPr lang="zh-CN" altLang="en-US" sz="2000">
                <a:sym typeface="+mn-ea"/>
              </a:rPr>
              <a:t>script&gt;</a:t>
            </a:r>
            <a:endParaRPr lang="en-US" altLang="zh-CN" sz="2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36675"/>
            <a:ext cx="8712835" cy="3550285"/>
          </a:xfrm>
        </p:spPr>
        <p:txBody>
          <a:bodyPr>
            <a:normAutofit fontScale="60000"/>
          </a:bodyPr>
          <a:lstStyle/>
          <a:p>
            <a:pPr marL="109855" indent="457200">
              <a:buNone/>
            </a:pPr>
            <a:r>
              <a:rPr sz="3335" b="1" dirty="0">
                <a:sym typeface="+mn-ea"/>
              </a:rPr>
              <a:t>6. 8. 1   什么是 JSON</a:t>
            </a:r>
            <a:endParaRPr sz="3335" b="1" dirty="0">
              <a:sym typeface="+mn-ea"/>
            </a:endParaRPr>
          </a:p>
          <a:p>
            <a:pPr marL="109855" indent="457200">
              <a:buNone/>
            </a:pPr>
            <a:r>
              <a:rPr sz="2400" b="1" dirty="0">
                <a:sym typeface="+mn-ea"/>
              </a:rPr>
              <a:t>JSON  (JavaScript Object Notation)  是 JS 的严格子集 , 利用 JS 中的几种模式来表示结 构化数据 。要注意 JSON 是一种数据格式而不是编程语言 , JSON 不属于JS , 他们只是拥有 相同的语法而已 。JSON 是一种通用的数据格式 , 在很多语言中都有解析和序列化 JSON 的 内置能力。</a:t>
            </a:r>
            <a:endParaRPr sz="2400" b="1" dirty="0">
              <a:sym typeface="+mn-ea"/>
            </a:endParaRPr>
          </a:p>
          <a:p>
            <a:pPr marL="109855" indent="457200">
              <a:buNone/>
            </a:pPr>
            <a:r>
              <a:rPr sz="2400" b="1" dirty="0">
                <a:sym typeface="+mn-ea"/>
              </a:rPr>
              <a:t>JSON 语法支持表示 3 种类型的值。</a:t>
            </a:r>
            <a:endParaRPr sz="2400" b="1" dirty="0">
              <a:sym typeface="+mn-ea"/>
            </a:endParaRPr>
          </a:p>
          <a:p>
            <a:pPr marL="109855" indent="457200">
              <a:buNone/>
            </a:pPr>
            <a:r>
              <a:rPr sz="2400" b="1" dirty="0">
                <a:sym typeface="+mn-ea"/>
              </a:rPr>
              <a:t>简单值: 字符串 、字符 、布尔值和 null 都是 JSON 所支持的数据类型 , 但是 JSON 不 支持 undefined。</a:t>
            </a:r>
            <a:endParaRPr sz="2400" b="1" dirty="0">
              <a:sym typeface="+mn-ea"/>
            </a:endParaRPr>
          </a:p>
          <a:p>
            <a:pPr marL="109855" indent="457200">
              <a:buNone/>
            </a:pPr>
            <a:r>
              <a:rPr sz="2400" b="1" dirty="0">
                <a:sym typeface="+mn-ea"/>
              </a:rPr>
              <a:t>对象: JSON 支持的第一种复杂数据类型 , 表示有序的键/值对 , 对象中的每个值可以 是简单值 , 也可以是复杂类型。</a:t>
            </a:r>
            <a:endParaRPr sz="2400" b="1" dirty="0">
              <a:sym typeface="+mn-ea"/>
            </a:endParaRPr>
          </a:p>
          <a:p>
            <a:pPr marL="109855" indent="457200">
              <a:buNone/>
            </a:pPr>
            <a:r>
              <a:rPr sz="2400" b="1" dirty="0">
                <a:sym typeface="+mn-ea"/>
              </a:rPr>
              <a:t>数组: JSON 支持的第二种复杂类型 , 表示可以通过数值索引访问的值的有序列表 , 数组的值可以是任意类型 , 包括简单值 、对象和其他数组。</a:t>
            </a:r>
            <a:endParaRPr sz="2400" b="1" dirty="0">
              <a:sym typeface="+mn-ea"/>
            </a:endParaRPr>
          </a:p>
          <a:p>
            <a:pPr marL="109855" indent="457200">
              <a:buNone/>
            </a:pPr>
            <a:r>
              <a:rPr sz="2400" b="1" dirty="0">
                <a:sym typeface="+mn-ea"/>
              </a:rPr>
              <a:t>在 JSON 中没有变量 、函数或对象实例的概念 , JSON 中的所有记号都是为了表示结构 化的数据。</a:t>
            </a:r>
            <a:endParaRPr sz="2400" b="1" dirty="0">
              <a:sym typeface="+mn-ea"/>
            </a:endParaRPr>
          </a:p>
          <a:p>
            <a:pPr marL="109855" indent="457200">
              <a:buNone/>
            </a:pPr>
            <a:r>
              <a:rPr sz="2400" b="1" dirty="0">
                <a:sym typeface="+mn-ea"/>
              </a:rPr>
              <a:t>JSON 数据的基本格式如图 6-5 所示。</a:t>
            </a: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a:p>
            <a:pPr marL="109855" indent="457200">
              <a:buNone/>
            </a:pP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8   JSON</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29" name="IM 329"/>
          <p:cNvPicPr/>
          <p:nvPr>
            <p:custDataLst>
              <p:tags r:id="rId1"/>
            </p:custDataLst>
          </p:nvPr>
        </p:nvPicPr>
        <p:blipFill>
          <a:blip r:embed="rId2"/>
          <a:stretch>
            <a:fillRect/>
          </a:stretch>
        </p:blipFill>
        <p:spPr>
          <a:xfrm>
            <a:off x="4859655" y="4508818"/>
            <a:ext cx="3108960" cy="2046605"/>
          </a:xfrm>
          <a:prstGeom prst="rect">
            <a:avLst/>
          </a:prstGeom>
        </p:spPr>
      </p:pic>
      <p:sp>
        <p:nvSpPr>
          <p:cNvPr id="100" name="文本框 99"/>
          <p:cNvSpPr txBox="1"/>
          <p:nvPr/>
        </p:nvSpPr>
        <p:spPr>
          <a:xfrm>
            <a:off x="5003800" y="6525260"/>
            <a:ext cx="3075940" cy="275590"/>
          </a:xfrm>
          <a:prstGeom prst="rect">
            <a:avLst/>
          </a:prstGeom>
          <a:noFill/>
          <a:ln w="9525">
            <a:noFill/>
          </a:ln>
        </p:spPr>
        <p:txBody>
          <a:bodyPr wrap="square">
            <a:spAutoFit/>
          </a:bodyPr>
          <a:p>
            <a:pPr indent="0" algn="ctr"/>
            <a:r>
              <a:rPr lang="zh-CN" sz="1200" b="0">
                <a:solidFill>
                  <a:srgbClr val="00AEEF"/>
                </a:solidFill>
                <a:ea typeface="黑体" panose="02010609060101010101" charset="-122"/>
              </a:rPr>
              <a:t>图</a:t>
            </a:r>
            <a:r>
              <a:rPr lang="en-US" sz="1200" b="0">
                <a:solidFill>
                  <a:srgbClr val="00AEEF"/>
                </a:solidFill>
                <a:latin typeface="黑体" panose="02010609060101010101" charset="-122"/>
              </a:rPr>
              <a:t> </a:t>
            </a:r>
            <a:r>
              <a:rPr lang="en-US" sz="1200" b="0">
                <a:solidFill>
                  <a:srgbClr val="00AEEF"/>
                </a:solidFill>
                <a:latin typeface="微软雅黑" panose="020B0503020204020204" pitchFamily="34" charset="-122"/>
              </a:rPr>
              <a:t>6-5   JSON </a:t>
            </a:r>
            <a:r>
              <a:rPr lang="zh-CN" sz="1200" b="0">
                <a:solidFill>
                  <a:srgbClr val="00AEEF"/>
                </a:solidFill>
                <a:ea typeface="黑体" panose="02010609060101010101" charset="-122"/>
              </a:rPr>
              <a:t>数据基本格式</a:t>
            </a:r>
            <a:endParaRPr lang="zh-CN" altLang="en-US" sz="12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6.1 </a:t>
            </a:r>
            <a:r>
              <a:rPr altLang="zh-CN" sz="3200" dirty="0" smtClean="0">
                <a:solidFill>
                  <a:schemeClr val="tx1"/>
                </a:solidFill>
                <a:latin typeface="微软雅黑" panose="020B0503020204020204" pitchFamily="34" charset="-122"/>
                <a:ea typeface="微软雅黑" panose="020B0503020204020204" pitchFamily="34" charset="-122"/>
                <a:cs typeface="+mn-ea"/>
              </a:rPr>
              <a:t>var 、let 与 const</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457200" y="1481328"/>
            <a:ext cx="8435280" cy="4525963"/>
          </a:xfrm>
        </p:spPr>
        <p:txBody>
          <a:bodyPr>
            <a:normAutofit lnSpcReduction="20000"/>
          </a:bodyPr>
          <a:lstStyle/>
          <a:p>
            <a:pPr marL="109855" indent="457200" eaLnBrk="0">
              <a:buNone/>
            </a:pPr>
            <a:r>
              <a:rPr lang="zh-CN" altLang="zh-CN" dirty="0"/>
              <a:t>var 是在 ES5 及之前声明变量的方式 , 使用 var 声明的变量具有以下特点:</a:t>
            </a:r>
            <a:endParaRPr lang="zh-CN" altLang="zh-CN" dirty="0"/>
          </a:p>
          <a:p>
            <a:pPr marL="109855" indent="457200" eaLnBrk="0">
              <a:buNone/>
            </a:pPr>
            <a:r>
              <a:rPr lang="zh-CN" altLang="zh-CN" dirty="0"/>
              <a:t>(1)  使用 var 声明的变量具有变量提升的特点。</a:t>
            </a:r>
            <a:endParaRPr lang="zh-CN" altLang="zh-CN" dirty="0"/>
          </a:p>
          <a:p>
            <a:pPr marL="109855" indent="457200" eaLnBrk="0">
              <a:buNone/>
            </a:pPr>
            <a:r>
              <a:rPr lang="zh-CN" altLang="zh-CN" dirty="0"/>
              <a:t>(2)  使用 var 声明的变量存在全局作用域和函数作用域。</a:t>
            </a:r>
            <a:endParaRPr lang="zh-CN" altLang="zh-CN" dirty="0"/>
          </a:p>
          <a:p>
            <a:pPr marL="109855" indent="457200" eaLnBrk="0">
              <a:buNone/>
            </a:pPr>
            <a:r>
              <a:rPr lang="zh-CN" altLang="zh-CN" dirty="0"/>
              <a:t>(3)  使用 var 声明的全局变量是属于 window 对象的属性。</a:t>
            </a:r>
            <a:endParaRPr lang="zh-CN" altLang="zh-CN" dirty="0"/>
          </a:p>
          <a:p>
            <a:pPr marL="109855" indent="457200" eaLnBrk="0">
              <a:buNone/>
            </a:pPr>
            <a:r>
              <a:rPr lang="zh-CN" altLang="zh-CN" dirty="0"/>
              <a:t>初学者更适合使用 var 声明变量 , 但是当你有一定经验之后你就会发现 var 并没有那 么好用 ,  因为我们经常会遇到关于变量作用域的问题 , 使用 var 声明的变量容易造成作用 域污染的情况 , 所以在 ES6 中提出了两种新的变量声明方式：let 与 const。</a:t>
            </a:r>
            <a:endParaRPr lang="zh-CN" altLang="zh-CN" dirty="0"/>
          </a:p>
          <a:p>
            <a:pPr indent="457200"/>
            <a:endParaRPr lang="zh-CN"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61135"/>
            <a:ext cx="8712835" cy="3425825"/>
          </a:xfrm>
        </p:spPr>
        <p:txBody>
          <a:bodyPr>
            <a:normAutofit fontScale="40000"/>
          </a:bodyPr>
          <a:lstStyle/>
          <a:p>
            <a:pPr marL="109855" indent="457200">
              <a:buNone/>
            </a:pPr>
            <a:endParaRPr sz="3335" b="1" dirty="0">
              <a:sym typeface="+mn-ea"/>
            </a:endParaRPr>
          </a:p>
          <a:p>
            <a:pPr marL="109855" indent="457200">
              <a:buNone/>
            </a:pPr>
            <a:endParaRPr sz="2400" b="1" dirty="0">
              <a:sym typeface="+mn-ea"/>
            </a:endParaRPr>
          </a:p>
          <a:p>
            <a:pPr marL="109855" indent="457200">
              <a:lnSpc>
                <a:spcPct val="150000"/>
              </a:lnSpc>
              <a:buNone/>
            </a:pPr>
            <a:r>
              <a:rPr sz="5000" b="1" dirty="0">
                <a:sym typeface="+mn-ea"/>
              </a:rPr>
              <a:t>JSON 中常用的方法主要有两个 , 分别是 JSON. stringify( )和 JSON. parse( ) , 前者一般 用于将一个 JS 格式的对象转换为一个 JSON 对象 , 便于进行数据传输 。而后者一般用于将 一条 JSON 格式的数据转换为一个 JS 对象 ,  比如说在获取服务器返回数据时一般都是以JSON 作为数据传输格式 , 此时便会用到该方法。</a:t>
            </a:r>
            <a:endParaRPr sz="5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8. 2   JSON 的常用方法</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61135"/>
            <a:ext cx="8712835" cy="3343275"/>
          </a:xfrm>
        </p:spPr>
        <p:txBody>
          <a:bodyPr>
            <a:noAutofit/>
          </a:bodyPr>
          <a:lstStyle/>
          <a:p>
            <a:pPr marL="109855" indent="457200">
              <a:buNone/>
            </a:pPr>
            <a:endParaRPr sz="1000" b="1" dirty="0">
              <a:sym typeface="+mn-ea"/>
            </a:endParaRPr>
          </a:p>
          <a:p>
            <a:pPr marL="109855" indent="457200">
              <a:lnSpc>
                <a:spcPct val="150000"/>
              </a:lnSpc>
              <a:buNone/>
            </a:pPr>
            <a:r>
              <a:rPr sz="2300" b="1" dirty="0">
                <a:sym typeface="+mn-ea"/>
              </a:rPr>
              <a:t>在网页中测试我们的代码时 , 我们经常会发现如果一不小心刷新了以下页面那么我们 的数据可能就没了 , 这是因为我们现在做的页面还属于静态页面的范畴 , 不能实现数据的 持久化保存 。那么如何实现数据的持久化存储呢? 首选肯定是通过数据库来保存数据 。但 是客户端中的 JS 中并没有提供直接访问数据库的方法 ,  只有等我们学完 Node. js 之后我们 才能够使用 JS 去访问并操作数据库 , 那么现阶段我们应该如何保存数据呢 , 一个比较简 单的解决方案就是依靠本地存储来实现。</a:t>
            </a:r>
            <a:endParaRPr sz="23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9   本地存储</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72870"/>
            <a:ext cx="8712835" cy="5005705"/>
          </a:xfrm>
        </p:spPr>
        <p:txBody>
          <a:bodyPr>
            <a:noAutofit/>
          </a:bodyPr>
          <a:lstStyle/>
          <a:p>
            <a:pPr marL="109855" indent="457200">
              <a:lnSpc>
                <a:spcPct val="150000"/>
              </a:lnSpc>
              <a:buNone/>
            </a:pPr>
            <a:r>
              <a:rPr sz="2300" b="1" dirty="0">
                <a:sym typeface="+mn-ea"/>
              </a:rPr>
              <a:t>本地存储即将数据存放在本地 。其实每个浏览器都带有小型的“ 数据库  ,  可以帮我 们实现数据存储的功能 ,  我们将其称为本地存储 。本地存储主要包括 localStorage 和 ses- sionStorage 两部分 。其具有以下特点 :</a:t>
            </a:r>
            <a:endParaRPr sz="2300" b="1" dirty="0">
              <a:sym typeface="+mn-ea"/>
            </a:endParaRPr>
          </a:p>
          <a:p>
            <a:pPr marL="109855" indent="457200">
              <a:lnSpc>
                <a:spcPct val="150000"/>
              </a:lnSpc>
              <a:buNone/>
            </a:pPr>
            <a:r>
              <a:rPr sz="2000" b="1" dirty="0">
                <a:sym typeface="+mn-ea"/>
              </a:rPr>
              <a:t>(1)  数据存储在用户浏览器中 ;</a:t>
            </a:r>
            <a:endParaRPr sz="2000" b="1" dirty="0">
              <a:sym typeface="+mn-ea"/>
            </a:endParaRPr>
          </a:p>
          <a:p>
            <a:pPr marL="109855" indent="457200">
              <a:lnSpc>
                <a:spcPct val="150000"/>
              </a:lnSpc>
              <a:buNone/>
            </a:pPr>
            <a:r>
              <a:rPr sz="2000" b="1" dirty="0">
                <a:sym typeface="+mn-ea"/>
              </a:rPr>
              <a:t>(2)  设置 、读取方便 、甚至页面刷新不会丢失数据 ;</a:t>
            </a:r>
            <a:endParaRPr sz="2000" b="1" dirty="0">
              <a:sym typeface="+mn-ea"/>
            </a:endParaRPr>
          </a:p>
          <a:p>
            <a:pPr marL="109855" indent="457200">
              <a:lnSpc>
                <a:spcPct val="150000"/>
              </a:lnSpc>
              <a:buNone/>
            </a:pPr>
            <a:r>
              <a:rPr sz="2000" b="1" dirty="0">
                <a:sym typeface="+mn-ea"/>
              </a:rPr>
              <a:t>(3)  容量较大 , sessionStorage 约 5M 、localStorage 约 20M ;</a:t>
            </a:r>
            <a:endParaRPr sz="2000" b="1" dirty="0">
              <a:sym typeface="+mn-ea"/>
            </a:endParaRPr>
          </a:p>
          <a:p>
            <a:pPr marL="109855" indent="457200">
              <a:lnSpc>
                <a:spcPct val="150000"/>
              </a:lnSpc>
              <a:buNone/>
            </a:pPr>
            <a:r>
              <a:rPr sz="2000" b="1" dirty="0">
                <a:sym typeface="+mn-ea"/>
              </a:rPr>
              <a:t>(4)  只能存储字符串 , 可以将对象进行 JSON. stringify()编码后再进行</a:t>
            </a:r>
            <a:r>
              <a:rPr lang="en-US" sz="2000" b="1" dirty="0">
                <a:sym typeface="+mn-ea"/>
              </a:rPr>
              <a:t>     </a:t>
            </a:r>
            <a:r>
              <a:rPr sz="2000" b="1" dirty="0">
                <a:sym typeface="+mn-ea"/>
              </a:rPr>
              <a:t>存储。</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9. 1   什么是本地存储</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210945"/>
            <a:ext cx="8712835" cy="5167630"/>
          </a:xfrm>
        </p:spPr>
        <p:txBody>
          <a:bodyPr>
            <a:noAutofit/>
          </a:bodyPr>
          <a:lstStyle/>
          <a:p>
            <a:pPr marL="109855" indent="457200">
              <a:lnSpc>
                <a:spcPct val="150000"/>
              </a:lnSpc>
              <a:buNone/>
            </a:pPr>
            <a:r>
              <a:rPr sz="2300" b="1" dirty="0">
                <a:sym typeface="+mn-ea"/>
              </a:rPr>
              <a:t>6. 9. 2. 1   sessionStorage</a:t>
            </a:r>
            <a:endParaRPr sz="2300" b="1" dirty="0">
              <a:sym typeface="+mn-ea"/>
            </a:endParaRPr>
          </a:p>
          <a:p>
            <a:pPr marL="109855" indent="457200">
              <a:lnSpc>
                <a:spcPct val="100000"/>
              </a:lnSpc>
              <a:buNone/>
            </a:pPr>
            <a:r>
              <a:rPr sz="2300" b="1" dirty="0">
                <a:sym typeface="+mn-ea"/>
              </a:rPr>
              <a:t>也称为会话存储 , 其存储数据的生命周期为关闭浏览器窗 口 ,  即只要关闭浏览器则其 中数据将会被清空 , 但若不关闭则在同一个窗口  (页面)  下的数据可以共享 , 其中的数据 以键值对的形式进行存储。</a:t>
            </a:r>
            <a:endParaRPr sz="2300" b="1" dirty="0">
              <a:sym typeface="+mn-ea"/>
            </a:endParaRPr>
          </a:p>
          <a:p>
            <a:pPr marL="109855" indent="457200">
              <a:lnSpc>
                <a:spcPct val="150000"/>
              </a:lnSpc>
              <a:buNone/>
            </a:pPr>
            <a:r>
              <a:rPr sz="2300" b="1" dirty="0">
                <a:sym typeface="+mn-ea"/>
              </a:rPr>
              <a:t>6. 9. 2. 2   localStorage</a:t>
            </a:r>
            <a:endParaRPr sz="2300" b="1" dirty="0">
              <a:sym typeface="+mn-ea"/>
            </a:endParaRPr>
          </a:p>
          <a:p>
            <a:pPr marL="109855" indent="457200">
              <a:lnSpc>
                <a:spcPct val="100000"/>
              </a:lnSpc>
              <a:buNone/>
            </a:pPr>
            <a:r>
              <a:rPr sz="2300" b="1" dirty="0">
                <a:sym typeface="+mn-ea"/>
              </a:rPr>
              <a:t>也称为本地存储 , 其存储的生命周期永久有效 ,  除非手动删除其中的数据 , 否则即使 关闭页面数据也会存在 , 并且同一浏览器中的多个窗口可以共享数据 , 其中的数据也是以 键值对的形式存储使用。</a:t>
            </a:r>
            <a:endParaRPr sz="2300" b="1" dirty="0">
              <a:sym typeface="+mn-ea"/>
            </a:endParaRPr>
          </a:p>
          <a:p>
            <a:pPr marL="109855" indent="457200">
              <a:lnSpc>
                <a:spcPct val="100000"/>
              </a:lnSpc>
              <a:buNone/>
            </a:pPr>
            <a:r>
              <a:rPr sz="2300" b="1" dirty="0">
                <a:sym typeface="+mn-ea"/>
              </a:rPr>
              <a:t>会话存储和本地存储都是属于 window 对象的属性 , 可以直接通过 window 对象进行调用 , 其中常用的方法如下 :</a:t>
            </a:r>
            <a:endParaRPr sz="23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9. 2   本地存储方法</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476250"/>
            <a:ext cx="8712835" cy="5902325"/>
          </a:xfrm>
        </p:spPr>
        <p:txBody>
          <a:bodyPr>
            <a:noAutofit/>
          </a:bodyPr>
          <a:lstStyle/>
          <a:p>
            <a:pPr marL="109855" indent="457200">
              <a:lnSpc>
                <a:spcPct val="100000"/>
              </a:lnSpc>
              <a:buNone/>
            </a:pPr>
            <a:r>
              <a:rPr sz="2000" b="1" dirty="0">
                <a:sym typeface="+mn-ea"/>
              </a:rPr>
              <a:t>(1)  setItem  ( key , value ) 。用于向其中存入值 , 需要传入两个参数 , key 表示存入后 的名字 , value 值要存入的值。</a:t>
            </a:r>
            <a:endParaRPr sz="2000" b="1" dirty="0">
              <a:sym typeface="+mn-ea"/>
            </a:endParaRPr>
          </a:p>
          <a:p>
            <a:pPr marL="109855" indent="457200">
              <a:lnSpc>
                <a:spcPct val="100000"/>
              </a:lnSpc>
              <a:buNone/>
            </a:pPr>
            <a:r>
              <a:rPr sz="2000" b="1" dirty="0">
                <a:sym typeface="+mn-ea"/>
              </a:rPr>
              <a:t>(2)  getItem  ( key) 。通过存入时的名字 key 获取已存储的值。</a:t>
            </a:r>
            <a:endParaRPr sz="2000" b="1" dirty="0">
              <a:sym typeface="+mn-ea"/>
            </a:endParaRPr>
          </a:p>
          <a:p>
            <a:pPr marL="109855" indent="457200">
              <a:lnSpc>
                <a:spcPct val="100000"/>
              </a:lnSpc>
              <a:buNone/>
            </a:pPr>
            <a:r>
              <a:rPr sz="2000" b="1" dirty="0">
                <a:sym typeface="+mn-ea"/>
              </a:rPr>
              <a:t>(3)  removeItem  ( key) 。通过存入时的名字 key 删除已存储的值。</a:t>
            </a:r>
            <a:endParaRPr sz="2000" b="1" dirty="0">
              <a:sym typeface="+mn-ea"/>
            </a:endParaRPr>
          </a:p>
          <a:p>
            <a:pPr marL="109855" indent="457200">
              <a:lnSpc>
                <a:spcPct val="100000"/>
              </a:lnSpc>
              <a:buNone/>
            </a:pPr>
            <a:r>
              <a:rPr sz="2000" b="1" dirty="0">
                <a:sym typeface="+mn-ea"/>
              </a:rPr>
              <a:t>(4)  clear  ( ) 。清空所有已存储的值。</a:t>
            </a:r>
            <a:endParaRPr sz="2000" b="1" dirty="0">
              <a:sym typeface="+mn-ea"/>
            </a:endParaRPr>
          </a:p>
          <a:p>
            <a:pPr marL="109855" indent="457200">
              <a:lnSpc>
                <a:spcPct val="100000"/>
              </a:lnSpc>
              <a:buNone/>
            </a:pPr>
            <a:r>
              <a:rPr sz="2000" b="1" dirty="0">
                <a:sym typeface="+mn-ea"/>
              </a:rPr>
              <a:t>本地存储的使用如下所示:</a:t>
            </a: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r>
              <a:rPr sz="2000" b="1" dirty="0">
                <a:sym typeface="+mn-ea"/>
              </a:rPr>
              <a:t>上述代码中通过 setItem 方法存入了变量 a 并将其本地存储中的名字设置为 a , 结果如图 6-6 所示。</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1" name="文本框 1073743140"/>
          <p:cNvSpPr txBox="1"/>
          <p:nvPr>
            <p:custDataLst>
              <p:tags r:id="rId1"/>
            </p:custDataLst>
          </p:nvPr>
        </p:nvSpPr>
        <p:spPr>
          <a:xfrm>
            <a:off x="755650" y="2565400"/>
            <a:ext cx="5219065" cy="698500"/>
          </a:xfrm>
          <a:prstGeom prst="rect">
            <a:avLst/>
          </a:prstGeom>
          <a:solidFill>
            <a:srgbClr val="D4EFFB"/>
          </a:solidFill>
          <a:ln w="9525">
            <a:noFill/>
          </a:ln>
        </p:spPr>
        <p:txBody>
          <a:bodyPr lIns="0" tIns="0" rIns="0" bIns="0"/>
          <a:p>
            <a:pPr marL="278130">
              <a:lnSpc>
                <a:spcPts val="1260"/>
              </a:lnSpc>
              <a:spcBef>
                <a:spcPts val="515"/>
              </a:spcBef>
            </a:pPr>
            <a:endParaRPr lang="zh-CN" altLang="en-US"/>
          </a:p>
          <a:p>
            <a:pPr marL="278130">
              <a:lnSpc>
                <a:spcPts val="1260"/>
              </a:lnSpc>
              <a:spcBef>
                <a:spcPts val="515"/>
              </a:spcBef>
            </a:pPr>
            <a:r>
              <a:rPr lang="zh-CN" altLang="en-US"/>
              <a:t>const a = 5</a:t>
            </a:r>
            <a:endParaRPr lang="zh-CN" altLang="en-US"/>
          </a:p>
          <a:p>
            <a:pPr marL="278130">
              <a:lnSpc>
                <a:spcPts val="1260"/>
              </a:lnSpc>
              <a:spcBef>
                <a:spcPts val="515"/>
              </a:spcBef>
            </a:pPr>
            <a:endParaRPr lang="zh-CN" altLang="en-US"/>
          </a:p>
          <a:p>
            <a:pPr marL="278765">
              <a:lnSpc>
                <a:spcPct val="1000"/>
              </a:lnSpc>
              <a:spcBef>
                <a:spcPts val="345"/>
              </a:spcBef>
            </a:pPr>
            <a:r>
              <a:rPr lang="zh-CN" altLang="en-US"/>
              <a:t>localStorage. setItem ('a ', a)</a:t>
            </a:r>
            <a:endParaRPr lang="zh-CN" altLang="en-US"/>
          </a:p>
          <a:p>
            <a:endParaRPr lang="zh-CN" altLang="en-US"/>
          </a:p>
        </p:txBody>
      </p:sp>
      <p:pic>
        <p:nvPicPr>
          <p:cNvPr id="334" name="IM 334"/>
          <p:cNvPicPr/>
          <p:nvPr>
            <p:custDataLst>
              <p:tags r:id="rId2"/>
            </p:custDataLst>
          </p:nvPr>
        </p:nvPicPr>
        <p:blipFill>
          <a:blip r:embed="rId3"/>
          <a:stretch>
            <a:fillRect/>
          </a:stretch>
        </p:blipFill>
        <p:spPr>
          <a:xfrm>
            <a:off x="2915920" y="4077335"/>
            <a:ext cx="4476115" cy="1717040"/>
          </a:xfrm>
          <a:prstGeom prst="rect">
            <a:avLst/>
          </a:prstGeom>
        </p:spPr>
      </p:pic>
      <p:sp>
        <p:nvSpPr>
          <p:cNvPr id="100" name="文本框 99"/>
          <p:cNvSpPr txBox="1"/>
          <p:nvPr/>
        </p:nvSpPr>
        <p:spPr>
          <a:xfrm>
            <a:off x="2987675" y="5895975"/>
            <a:ext cx="4371975"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6-6   </a:t>
            </a:r>
            <a:r>
              <a:rPr lang="zh-CN" sz="1400" b="0">
                <a:solidFill>
                  <a:srgbClr val="00AEEF"/>
                </a:solidFill>
                <a:ea typeface="黑体" panose="02010609060101010101" charset="-122"/>
              </a:rPr>
              <a:t>本地存储结果</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210945"/>
            <a:ext cx="8712835" cy="5167630"/>
          </a:xfrm>
        </p:spPr>
        <p:txBody>
          <a:bodyPr>
            <a:noAutofit/>
          </a:bodyPr>
          <a:lstStyle/>
          <a:p>
            <a:pPr marL="109855" indent="457200">
              <a:lnSpc>
                <a:spcPct val="100000"/>
              </a:lnSpc>
              <a:buNone/>
            </a:pP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r>
              <a:rPr sz="2000" b="1" dirty="0">
                <a:sym typeface="+mn-ea"/>
              </a:rPr>
              <a:t>若要存储对象等复杂的数据类型 , 则需要先通过 JSON. stringify  ( )  方法先将其转为 JSON 字符串然后再进行存储 , 否则将无法获取其值 , 上述代码结果如图 6-7 所示。</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9. 2   本地存储方法</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1" name="文本框 1073743140"/>
          <p:cNvSpPr txBox="1"/>
          <p:nvPr>
            <p:custDataLst>
              <p:tags r:id="rId1"/>
            </p:custDataLst>
          </p:nvPr>
        </p:nvSpPr>
        <p:spPr>
          <a:xfrm>
            <a:off x="467360" y="1364615"/>
            <a:ext cx="7130415" cy="1635760"/>
          </a:xfrm>
          <a:prstGeom prst="rect">
            <a:avLst/>
          </a:prstGeom>
          <a:solidFill>
            <a:srgbClr val="D4EFFB"/>
          </a:solidFill>
          <a:ln w="9525">
            <a:noFill/>
          </a:ln>
        </p:spPr>
        <p:txBody>
          <a:bodyPr lIns="0" tIns="0" rIns="0" bIns="0"/>
          <a:p>
            <a:pPr marL="278130">
              <a:lnSpc>
                <a:spcPts val="1260"/>
              </a:lnSpc>
              <a:spcBef>
                <a:spcPts val="515"/>
              </a:spcBef>
            </a:pPr>
            <a:endParaRPr lang="zh-CN" altLang="en-US"/>
          </a:p>
          <a:p>
            <a:pPr marL="278130">
              <a:lnSpc>
                <a:spcPts val="1260"/>
              </a:lnSpc>
              <a:spcBef>
                <a:spcPts val="515"/>
              </a:spcBef>
            </a:pPr>
            <a:r>
              <a:rPr lang="zh-CN" altLang="en-US"/>
              <a:t>const person = {</a:t>
            </a:r>
            <a:endParaRPr lang="zh-CN" altLang="en-US"/>
          </a:p>
          <a:p>
            <a:pPr marL="278130">
              <a:lnSpc>
                <a:spcPts val="1260"/>
              </a:lnSpc>
              <a:spcBef>
                <a:spcPts val="515"/>
              </a:spcBef>
            </a:pPr>
            <a:endParaRPr lang="zh-CN" altLang="en-US"/>
          </a:p>
          <a:p>
            <a:pPr marL="278765">
              <a:lnSpc>
                <a:spcPct val="1000"/>
              </a:lnSpc>
              <a:spcBef>
                <a:spcPts val="345"/>
              </a:spcBef>
            </a:pPr>
            <a:r>
              <a:rPr lang="en-US" altLang="zh-CN"/>
              <a:t>     age: 20,</a:t>
            </a:r>
            <a:endParaRPr lang="en-US" altLang="zh-CN"/>
          </a:p>
          <a:p>
            <a:pPr marL="278765">
              <a:lnSpc>
                <a:spcPct val="1000"/>
              </a:lnSpc>
              <a:spcBef>
                <a:spcPts val="345"/>
              </a:spcBef>
            </a:pPr>
            <a:endParaRPr lang="en-US" altLang="zh-CN"/>
          </a:p>
          <a:p>
            <a:r>
              <a:rPr lang="en-US" altLang="zh-CN"/>
              <a:t>         username: 'zs '</a:t>
            </a:r>
            <a:endParaRPr lang="en-US" altLang="zh-CN"/>
          </a:p>
          <a:p>
            <a:r>
              <a:rPr lang="en-US" altLang="zh-CN"/>
              <a:t>    }</a:t>
            </a:r>
            <a:endParaRPr lang="en-US" altLang="zh-CN"/>
          </a:p>
          <a:p>
            <a:r>
              <a:rPr lang="en-US" altLang="zh-CN"/>
              <a:t>    sessionStorage. setItem ('user ', JSON. stringify (person))</a:t>
            </a:r>
            <a:endParaRPr lang="en-US" altLang="zh-CN"/>
          </a:p>
        </p:txBody>
      </p:sp>
      <p:sp>
        <p:nvSpPr>
          <p:cNvPr id="100" name="文本框 99"/>
          <p:cNvSpPr txBox="1"/>
          <p:nvPr/>
        </p:nvSpPr>
        <p:spPr>
          <a:xfrm>
            <a:off x="1187450" y="5589270"/>
            <a:ext cx="4371975" cy="306705"/>
          </a:xfrm>
          <a:prstGeom prst="rect">
            <a:avLst/>
          </a:prstGeom>
          <a:noFill/>
          <a:ln w="9525">
            <a:noFill/>
          </a:ln>
        </p:spPr>
        <p:txBody>
          <a:bodyPr wrap="square">
            <a:spAutoFit/>
          </a:bodyPr>
          <a:p>
            <a:pPr indent="0" algn="ctr"/>
            <a:r>
              <a:rPr sz="1400" b="0">
                <a:solidFill>
                  <a:srgbClr val="00AEEF"/>
                </a:solidFill>
              </a:rPr>
              <a:t>图 6-7   存储对象</a:t>
            </a:r>
            <a:endParaRPr sz="1400" b="0">
              <a:solidFill>
                <a:srgbClr val="00AEEF"/>
              </a:solidFill>
            </a:endParaRPr>
          </a:p>
        </p:txBody>
      </p:sp>
      <p:pic>
        <p:nvPicPr>
          <p:cNvPr id="335" name="IM 335"/>
          <p:cNvPicPr/>
          <p:nvPr>
            <p:custDataLst>
              <p:tags r:id="rId2"/>
            </p:custDataLst>
          </p:nvPr>
        </p:nvPicPr>
        <p:blipFill>
          <a:blip r:embed="rId3"/>
          <a:stretch>
            <a:fillRect/>
          </a:stretch>
        </p:blipFill>
        <p:spPr>
          <a:xfrm>
            <a:off x="971550" y="4004945"/>
            <a:ext cx="4679950" cy="1559560"/>
          </a:xfrm>
          <a:prstGeom prst="rect">
            <a:avLst/>
          </a:prstGeo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46530"/>
            <a:ext cx="8712835" cy="4932045"/>
          </a:xfrm>
        </p:spPr>
        <p:txBody>
          <a:bodyPr>
            <a:noAutofit/>
          </a:bodyPr>
          <a:lstStyle/>
          <a:p>
            <a:pPr marL="109855" indent="457200">
              <a:lnSpc>
                <a:spcPct val="100000"/>
              </a:lnSpc>
              <a:buNone/>
            </a:pPr>
            <a:r>
              <a:rPr sz="2000" b="1" dirty="0">
                <a:sym typeface="+mn-ea"/>
              </a:rPr>
              <a:t>Ajax  ( Asynchronous JavaScript And XML) , 异步的 JavaScript 和 XML ,  主要作用是用于 发起请求获取数据 , 实现异步地从服务器获取数据 , 让用户不用刷新页面也能获取数据。 虽然 Ajax 地名称中包含 XML , 但实际上 Ajax 通信和数据格式无关 , 它的主要作用是可以 实现在不刷新页面地情况下从服务器获取数据 , 格式并不一定是 XML。</a:t>
            </a:r>
            <a:endParaRPr sz="2000" b="1" dirty="0">
              <a:sym typeface="+mn-ea"/>
            </a:endParaRPr>
          </a:p>
          <a:p>
            <a:pPr marL="109855" indent="457200">
              <a:lnSpc>
                <a:spcPct val="100000"/>
              </a:lnSpc>
              <a:buNone/>
            </a:pPr>
            <a:r>
              <a:rPr sz="2000" b="1" dirty="0">
                <a:sym typeface="+mn-ea"/>
              </a:rPr>
              <a:t>Ajax 相当于浏览器发送请求于接收响应的代理人 ,  以实现在不影响用户浏览页面的情 况下 , 局部更新页面数据 , 从而提高用户体验 , 其运行原理如图 6-8 所示。</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10. 1   什么是 Ajax</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1619250" y="5805170"/>
            <a:ext cx="3209290" cy="306705"/>
          </a:xfrm>
          <a:prstGeom prst="rect">
            <a:avLst/>
          </a:prstGeom>
          <a:noFill/>
          <a:ln w="9525">
            <a:noFill/>
          </a:ln>
        </p:spPr>
        <p:txBody>
          <a:bodyPr wrap="square">
            <a:spAutoFit/>
          </a:bodyPr>
          <a:p>
            <a:pPr indent="0" algn="ctr"/>
            <a:r>
              <a:rPr sz="1400" b="0">
                <a:solidFill>
                  <a:srgbClr val="00AEEF"/>
                </a:solidFill>
              </a:rPr>
              <a:t>图 6-8   Ajax 运行基本原理</a:t>
            </a:r>
            <a:endParaRPr sz="1400" b="0">
              <a:solidFill>
                <a:srgbClr val="00AEEF"/>
              </a:solidFill>
            </a:endParaRPr>
          </a:p>
        </p:txBody>
      </p:sp>
      <p:pic>
        <p:nvPicPr>
          <p:cNvPr id="338" name="IM 338"/>
          <p:cNvPicPr/>
          <p:nvPr>
            <p:custDataLst>
              <p:tags r:id="rId1"/>
            </p:custDataLst>
          </p:nvPr>
        </p:nvPicPr>
        <p:blipFill>
          <a:blip r:embed="rId2"/>
          <a:stretch>
            <a:fillRect/>
          </a:stretch>
        </p:blipFill>
        <p:spPr>
          <a:xfrm>
            <a:off x="1403350" y="4077335"/>
            <a:ext cx="3670935" cy="161798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46530"/>
            <a:ext cx="8712835" cy="4798060"/>
          </a:xfrm>
        </p:spPr>
        <p:txBody>
          <a:bodyPr>
            <a:noAutofit/>
          </a:bodyPr>
          <a:lstStyle/>
          <a:p>
            <a:pPr marL="109855" indent="457200">
              <a:lnSpc>
                <a:spcPct val="100000"/>
              </a:lnSpc>
              <a:buNone/>
            </a:pPr>
            <a:r>
              <a:rPr sz="2000" b="1" dirty="0">
                <a:sym typeface="+mn-ea"/>
              </a:rPr>
              <a:t>Ajax 的使用一般包括四个步骤 ,  分别是创建 Ajax 对象 、确定请求地址与请求方式、 发送请求以及接收服务端响应给客户端的响应。</a:t>
            </a:r>
            <a:endParaRPr sz="2000" b="1" dirty="0">
              <a:sym typeface="+mn-ea"/>
            </a:endParaRPr>
          </a:p>
          <a:p>
            <a:pPr marL="109855" indent="457200">
              <a:lnSpc>
                <a:spcPct val="100000"/>
              </a:lnSpc>
              <a:buNone/>
            </a:pPr>
            <a:r>
              <a:rPr sz="2000" b="1" dirty="0">
                <a:sym typeface="+mn-ea"/>
              </a:rPr>
              <a:t>6. 10. 2. 1   创建 Ajax 对象</a:t>
            </a:r>
            <a:endParaRPr sz="2000" b="1" dirty="0">
              <a:sym typeface="+mn-ea"/>
            </a:endParaRPr>
          </a:p>
          <a:p>
            <a:pPr marL="109855" indent="457200">
              <a:lnSpc>
                <a:spcPct val="100000"/>
              </a:lnSpc>
              <a:buNone/>
            </a:pPr>
            <a:r>
              <a:rPr sz="2000" b="1" dirty="0">
                <a:sym typeface="+mn-ea"/>
              </a:rPr>
              <a:t>所有现代浏览器都通过 XMLHttpRequest 构造函数原生支持 XHR 对象 , 其使用如下 :</a:t>
            </a: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r>
              <a:rPr sz="2000" b="1" dirty="0">
                <a:sym typeface="+mn-ea"/>
              </a:rPr>
              <a:t>6. 10. 2. 2   确定请求地址与请求方式</a:t>
            </a:r>
            <a:endParaRPr sz="2000" b="1" dirty="0">
              <a:sym typeface="+mn-ea"/>
            </a:endParaRPr>
          </a:p>
          <a:p>
            <a:pPr marL="109855" indent="457200">
              <a:lnSpc>
                <a:spcPct val="100000"/>
              </a:lnSpc>
              <a:buNone/>
            </a:pPr>
            <a:r>
              <a:rPr sz="2000" b="1" dirty="0">
                <a:sym typeface="+mn-ea"/>
              </a:rPr>
              <a:t>使用 XHR 对象首先要调用 open 方法 ,  这个方法接受 3 个参数 : 请求类型  ( get 和 post) 、请求 URL ,  以及表示请求是否异步的布尔值 , 如果值为 true 则是异步 , 否则就是 同步请求 , 如下所示 :</a:t>
            </a: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r>
              <a:rPr sz="2000" b="1" dirty="0">
                <a:sym typeface="+mn-ea"/>
              </a:rPr>
              <a:t>这一行代码就可以向第二个参数所指定的位置发送一个同步的 GET 请求 ,  另外要注意的是调用 open 方法并不会发送请求 ,  只是为发送请求做好准备而已。</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10. 2   Ajax 的基本使用</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3" name="文本框 1073743142"/>
          <p:cNvSpPr txBox="1"/>
          <p:nvPr>
            <p:custDataLst>
              <p:tags r:id="rId1"/>
            </p:custDataLst>
          </p:nvPr>
        </p:nvSpPr>
        <p:spPr>
          <a:xfrm>
            <a:off x="478155" y="3197225"/>
            <a:ext cx="6703695" cy="30289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r>
              <a:rPr lang="zh-CN" altLang="en-US"/>
              <a:t>const xhr = new XMLHttpRequest ()</a:t>
            </a:r>
            <a:endParaRPr lang="zh-CN" altLang="en-US"/>
          </a:p>
          <a:p>
            <a:endParaRPr lang="zh-CN" altLang="en-US"/>
          </a:p>
        </p:txBody>
      </p:sp>
      <p:sp>
        <p:nvSpPr>
          <p:cNvPr id="5" name="文本框 4"/>
          <p:cNvSpPr txBox="1"/>
          <p:nvPr>
            <p:custDataLst>
              <p:tags r:id="rId2"/>
            </p:custDataLst>
          </p:nvPr>
        </p:nvSpPr>
        <p:spPr>
          <a:xfrm>
            <a:off x="478155" y="4797425"/>
            <a:ext cx="6703695" cy="30289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endParaRPr lang="zh-CN" altLang="en-US"/>
          </a:p>
          <a:p>
            <a:pPr marL="278130">
              <a:lnSpc>
                <a:spcPct val="2000"/>
              </a:lnSpc>
              <a:spcBef>
                <a:spcPts val="515"/>
              </a:spcBef>
            </a:pPr>
            <a:r>
              <a:rPr lang="zh-CN" altLang="en-US"/>
              <a:t>xhr. open ('get' , 'xxx ', false)</a:t>
            </a:r>
            <a:endParaRPr lang="zh-CN" altLang="en-US"/>
          </a:p>
          <a:p>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720725"/>
            <a:ext cx="8712835" cy="4617085"/>
          </a:xfrm>
        </p:spPr>
        <p:txBody>
          <a:bodyPr>
            <a:noAutofit/>
          </a:bodyPr>
          <a:lstStyle/>
          <a:p>
            <a:pPr marL="109855" indent="457200">
              <a:lnSpc>
                <a:spcPct val="100000"/>
              </a:lnSpc>
              <a:buNone/>
            </a:pPr>
            <a:r>
              <a:rPr sz="2400" b="1" dirty="0">
                <a:sym typeface="+mn-ea"/>
              </a:rPr>
              <a:t>6. 10. 2. 3   发送请求</a:t>
            </a:r>
            <a:endParaRPr sz="2400" b="1" dirty="0">
              <a:sym typeface="+mn-ea"/>
            </a:endParaRPr>
          </a:p>
          <a:p>
            <a:pPr marL="109855" indent="457200">
              <a:lnSpc>
                <a:spcPct val="100000"/>
              </a:lnSpc>
              <a:buNone/>
            </a:pPr>
            <a:r>
              <a:rPr sz="2000" b="1" dirty="0">
                <a:sym typeface="+mn-ea"/>
              </a:rPr>
              <a:t>要发送定义好的请求 , 则需要调用 send 方法 。send 方法会接收一个参数 , 是作为请 求体发送的数据 , 如果不需要请求体 , 则传入 null 代替 , 在调用 send 方法之后请求就会 被发送到服务器。</a:t>
            </a:r>
            <a:endParaRPr sz="2000" b="1" dirty="0">
              <a:sym typeface="+mn-ea"/>
            </a:endParaRPr>
          </a:p>
          <a:p>
            <a:pPr marL="109855" indent="457200">
              <a:lnSpc>
                <a:spcPct val="100000"/>
              </a:lnSpc>
              <a:buNone/>
            </a:pPr>
            <a:endParaRPr sz="2000" b="1" dirty="0">
              <a:sym typeface="+mn-ea"/>
            </a:endParaRPr>
          </a:p>
          <a:p>
            <a:pPr marL="109855" indent="457200">
              <a:lnSpc>
                <a:spcPct val="100000"/>
              </a:lnSpc>
              <a:buNone/>
            </a:pPr>
            <a:r>
              <a:rPr sz="2400" b="1" dirty="0">
                <a:sym typeface="+mn-ea"/>
              </a:rPr>
              <a:t>6. 10. 2. </a:t>
            </a:r>
            <a:r>
              <a:rPr lang="en-US" sz="2400" b="1" dirty="0">
                <a:sym typeface="+mn-ea"/>
              </a:rPr>
              <a:t>4</a:t>
            </a:r>
            <a:r>
              <a:rPr sz="2400" b="1" dirty="0">
                <a:sym typeface="+mn-ea"/>
              </a:rPr>
              <a:t>   确定请求地址与请求方式</a:t>
            </a:r>
            <a:endParaRPr sz="2400" b="1" dirty="0">
              <a:sym typeface="+mn-ea"/>
            </a:endParaRPr>
          </a:p>
          <a:p>
            <a:pPr marL="109855" indent="457200">
              <a:lnSpc>
                <a:spcPct val="100000"/>
              </a:lnSpc>
              <a:buNone/>
            </a:pPr>
            <a:r>
              <a:rPr sz="2000" b="1" dirty="0">
                <a:sym typeface="+mn-ea"/>
              </a:rPr>
              <a:t>我们可以根据服务器端给我们的响应来判断此次请求是否成功 , 并且有时还需要从中获取我们所需要的数据。XHR 的不同对象包含了服务器不同的响应结果:</a:t>
            </a:r>
            <a:endParaRPr sz="2000" b="1" dirty="0">
              <a:sym typeface="+mn-ea"/>
            </a:endParaRPr>
          </a:p>
          <a:p>
            <a:pPr marL="109855" indent="457200">
              <a:lnSpc>
                <a:spcPct val="100000"/>
              </a:lnSpc>
              <a:buNone/>
            </a:pPr>
            <a:r>
              <a:rPr sz="2000" b="1" dirty="0">
                <a:sym typeface="+mn-ea"/>
              </a:rPr>
              <a:t>responseText: 作为响应体返回的文本。</a:t>
            </a:r>
            <a:endParaRPr sz="2000" b="1" dirty="0">
              <a:sym typeface="+mn-ea"/>
            </a:endParaRPr>
          </a:p>
          <a:p>
            <a:pPr marL="109855" indent="457200">
              <a:lnSpc>
                <a:spcPct val="100000"/>
              </a:lnSpc>
              <a:buNone/>
            </a:pPr>
            <a:r>
              <a:rPr sz="2000" b="1" dirty="0">
                <a:sym typeface="+mn-ea"/>
              </a:rPr>
              <a:t>responseXML: 如果响应的类型是“ text/html”  或“ application/xml”, 那就是包含响应 数据的 XML DOM 文档。</a:t>
            </a:r>
            <a:endParaRPr sz="2000" b="1" dirty="0">
              <a:sym typeface="+mn-ea"/>
            </a:endParaRPr>
          </a:p>
          <a:p>
            <a:pPr marL="109855" indent="457200">
              <a:lnSpc>
                <a:spcPct val="100000"/>
              </a:lnSpc>
              <a:buNone/>
            </a:pPr>
            <a:r>
              <a:rPr sz="2000" b="1" dirty="0">
                <a:sym typeface="+mn-ea"/>
              </a:rPr>
              <a:t>status:  响应的 http 状态。</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23825" y="300355"/>
            <a:ext cx="8939530" cy="5459730"/>
          </a:xfrm>
        </p:spPr>
        <p:txBody>
          <a:bodyPr>
            <a:noAutofit/>
          </a:bodyPr>
          <a:lstStyle/>
          <a:p>
            <a:pPr marL="109855" indent="457200">
              <a:lnSpc>
                <a:spcPct val="100000"/>
              </a:lnSpc>
              <a:buNone/>
            </a:pPr>
            <a:r>
              <a:rPr sz="2000" b="1" dirty="0">
                <a:sym typeface="+mn-ea"/>
              </a:rPr>
              <a:t>在收到响应后需要先检查 status 属性以确保响应成功返回 , 一般只要响应的 http 状态 码以 2 开头  ( 如200)  就表示响应成功 , 此时 responseText 中就会有响应数据。</a:t>
            </a:r>
            <a:endParaRPr sz="2000" b="1" dirty="0">
              <a:sym typeface="+mn-ea"/>
            </a:endParaRPr>
          </a:p>
          <a:p>
            <a:pPr marL="109855" indent="457200">
              <a:lnSpc>
                <a:spcPct val="100000"/>
              </a:lnSpc>
              <a:buNone/>
            </a:pPr>
            <a:r>
              <a:rPr sz="2000" b="1" dirty="0">
                <a:sym typeface="+mn-ea"/>
              </a:rPr>
              <a:t>Ajax 对象中有一个属性叫作 readyState , 这个属性指的是 Ajax 的状态码 。在创建 Ajax 对象 , 配置 Ajax 对象 , 发送请求 ,  以及接收完服务器端响应数据 , 这个过程中的每一个 步骤都会对应一个数值 , 这个数值就是 Ajax 状态码 。不同的 Ajax 状态码对于不同的状态:</a:t>
            </a:r>
            <a:endParaRPr sz="2000" b="1" dirty="0">
              <a:sym typeface="+mn-ea"/>
            </a:endParaRPr>
          </a:p>
          <a:p>
            <a:pPr marL="109855" indent="457200">
              <a:lnSpc>
                <a:spcPct val="100000"/>
              </a:lnSpc>
              <a:buNone/>
            </a:pPr>
            <a:r>
              <a:rPr sz="2000" b="1" dirty="0">
                <a:sym typeface="+mn-ea"/>
              </a:rPr>
              <a:t>0 : 请求未初始化  ( 还没有调用 open() )</a:t>
            </a:r>
            <a:endParaRPr sz="2000" b="1" dirty="0">
              <a:sym typeface="+mn-ea"/>
            </a:endParaRPr>
          </a:p>
          <a:p>
            <a:pPr marL="109855" indent="457200">
              <a:lnSpc>
                <a:spcPct val="100000"/>
              </a:lnSpc>
              <a:buNone/>
            </a:pPr>
            <a:r>
              <a:rPr sz="2000" b="1" dirty="0">
                <a:sym typeface="+mn-ea"/>
              </a:rPr>
              <a:t>1 : 请求已经建立 , 但是还没有发送  ( 还没有调用 send() )</a:t>
            </a:r>
            <a:endParaRPr sz="2000" b="1" dirty="0">
              <a:sym typeface="+mn-ea"/>
            </a:endParaRPr>
          </a:p>
          <a:p>
            <a:pPr marL="109855" indent="457200">
              <a:lnSpc>
                <a:spcPct val="100000"/>
              </a:lnSpc>
              <a:buNone/>
            </a:pPr>
            <a:r>
              <a:rPr sz="2000" b="1" dirty="0">
                <a:sym typeface="+mn-ea"/>
              </a:rPr>
              <a:t>2 : 请求已经发送</a:t>
            </a:r>
            <a:endParaRPr sz="2000" b="1" dirty="0">
              <a:sym typeface="+mn-ea"/>
            </a:endParaRPr>
          </a:p>
          <a:p>
            <a:pPr marL="109855" indent="457200">
              <a:lnSpc>
                <a:spcPct val="100000"/>
              </a:lnSpc>
              <a:buNone/>
            </a:pPr>
            <a:r>
              <a:rPr sz="2000" b="1" dirty="0">
                <a:sym typeface="+mn-ea"/>
              </a:rPr>
              <a:t>3 : 请求正在处理中 , 通常响应中已经有部分数据可以用了</a:t>
            </a:r>
            <a:endParaRPr sz="2000" b="1" dirty="0">
              <a:sym typeface="+mn-ea"/>
            </a:endParaRPr>
          </a:p>
          <a:p>
            <a:pPr marL="109855" indent="457200">
              <a:lnSpc>
                <a:spcPct val="100000"/>
              </a:lnSpc>
              <a:buNone/>
            </a:pPr>
            <a:r>
              <a:rPr sz="2000" b="1" dirty="0">
                <a:sym typeface="+mn-ea"/>
              </a:rPr>
              <a:t>4 :  响应已经完成 , 可以获取并使用服务器的响应了</a:t>
            </a:r>
            <a:endParaRPr sz="2000" b="1" dirty="0">
              <a:sym typeface="+mn-ea"/>
            </a:endParaRPr>
          </a:p>
          <a:p>
            <a:pPr marL="109855" indent="457200">
              <a:lnSpc>
                <a:spcPct val="100000"/>
              </a:lnSpc>
              <a:buNone/>
            </a:pPr>
            <a:r>
              <a:rPr sz="2000" b="1" dirty="0">
                <a:sym typeface="+mn-ea"/>
              </a:rPr>
              <a:t>在 Ajax 中有一个 onreadystatechange 事件 ,  当 Ajax 状态码发生变化的时候将自动触发 该事件 , 所以我们一般会在事件处理函数中获取 Ajax 状态码并对其进行判断 ,  当状态码 为 4 时就可以通过 xhr. responseText 获取服务器端的响应数据了。</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lang="zh-CN" altLang="en-US" sz="2400" b="1" dirty="0"/>
              <a:t>6. 1. 1. 1   let 声明变量</a:t>
            </a:r>
            <a:endParaRPr lang="zh-CN" altLang="en-US" sz="2400" b="1" dirty="0"/>
          </a:p>
          <a:p>
            <a:pPr marL="109855" indent="457200">
              <a:buNone/>
            </a:pPr>
            <a:r>
              <a:rPr lang="zh-CN" altLang="en-US" sz="2000" dirty="0"/>
              <a:t>使用 let 声明变量的方式和 var 是相似的 , 可以直接通过 let a = 5 的形式初始化一个值为 5 的变量a , 这仿佛没什么变化 , 但实际上使用 let 声明的变量存在一些不太明显的特点。</a:t>
            </a:r>
            <a:endParaRPr lang="zh-CN" altLang="en-US" sz="2000" dirty="0"/>
          </a:p>
          <a:p>
            <a:pPr marL="109855" indent="457200">
              <a:buNone/>
            </a:pPr>
            <a:r>
              <a:rPr lang="zh-CN" altLang="en-US" sz="2000" dirty="0"/>
              <a:t>( 1)  使用 let 声明的变量不存在变量提升</a:t>
            </a:r>
            <a:endParaRPr lang="zh-CN" altLang="en-US" sz="20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rPr>
              <a:t>6. 1. 1   let 与 const 的特点</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00" name="文本框 1073743099"/>
          <p:cNvSpPr txBox="1"/>
          <p:nvPr>
            <p:custDataLst>
              <p:tags r:id="rId1"/>
            </p:custDataLst>
          </p:nvPr>
        </p:nvSpPr>
        <p:spPr>
          <a:xfrm>
            <a:off x="827405" y="3318510"/>
            <a:ext cx="6616700" cy="546735"/>
          </a:xfrm>
          <a:prstGeom prst="rect">
            <a:avLst/>
          </a:prstGeom>
          <a:solidFill>
            <a:srgbClr val="D4EFFB"/>
          </a:solidFill>
          <a:ln w="9525">
            <a:noFill/>
          </a:ln>
        </p:spPr>
        <p:txBody>
          <a:bodyPr lIns="0" tIns="0" rIns="0" bIns="0"/>
          <a:p>
            <a:pPr marL="278130">
              <a:lnSpc>
                <a:spcPct val="2000"/>
              </a:lnSpc>
              <a:spcBef>
                <a:spcPts val="515"/>
              </a:spcBef>
            </a:pPr>
            <a:endParaRPr lang="zh-CN" altLang="en-US">
              <a:sym typeface="+mn-ea"/>
            </a:endParaRPr>
          </a:p>
          <a:p>
            <a:pPr marL="278130">
              <a:lnSpc>
                <a:spcPct val="2000"/>
              </a:lnSpc>
              <a:spcBef>
                <a:spcPts val="515"/>
              </a:spcBef>
            </a:pPr>
            <a:endParaRPr lang="zh-CN" altLang="en-US">
              <a:sym typeface="+mn-ea"/>
            </a:endParaRPr>
          </a:p>
          <a:p>
            <a:pPr marL="278130">
              <a:lnSpc>
                <a:spcPct val="2000"/>
              </a:lnSpc>
              <a:spcBef>
                <a:spcPts val="515"/>
              </a:spcBef>
            </a:pPr>
            <a:endParaRPr lang="zh-CN" altLang="en-US">
              <a:sym typeface="+mn-ea"/>
            </a:endParaRPr>
          </a:p>
          <a:p>
            <a:pPr marL="278130">
              <a:lnSpc>
                <a:spcPct val="2000"/>
              </a:lnSpc>
              <a:spcBef>
                <a:spcPts val="515"/>
              </a:spcBef>
            </a:pPr>
            <a:r>
              <a:rPr lang="zh-CN" altLang="en-US">
                <a:sym typeface="+mn-ea"/>
              </a:rPr>
              <a:t>console. log (a);</a:t>
            </a:r>
            <a:endParaRPr lang="zh-CN" altLang="en-US">
              <a:sym typeface="+mn-ea"/>
            </a:endParaRPr>
          </a:p>
          <a:p>
            <a:pPr marL="278130">
              <a:lnSpc>
                <a:spcPct val="2000"/>
              </a:lnSpc>
              <a:spcBef>
                <a:spcPts val="515"/>
              </a:spcBef>
            </a:pPr>
            <a:endParaRPr lang="zh-CN" altLang="en-US">
              <a:sym typeface="+mn-ea"/>
            </a:endParaRPr>
          </a:p>
          <a:p>
            <a:pPr marL="278130">
              <a:lnSpc>
                <a:spcPct val="2000"/>
              </a:lnSpc>
              <a:spcBef>
                <a:spcPts val="515"/>
              </a:spcBef>
            </a:pPr>
            <a:endParaRPr lang="zh-CN" altLang="en-US"/>
          </a:p>
          <a:p>
            <a:pPr marL="278765">
              <a:lnSpc>
                <a:spcPts val="1260"/>
              </a:lnSpc>
            </a:pPr>
            <a:r>
              <a:rPr lang="zh-CN" altLang="en-US">
                <a:sym typeface="+mn-ea"/>
              </a:rPr>
              <a:t>let a = 5</a:t>
            </a:r>
            <a:endParaRPr lang="zh-CN" altLang="en-US"/>
          </a:p>
          <a:p>
            <a:endParaRPr lang="zh-CN" altLang="en-US" sz="2000"/>
          </a:p>
          <a:p>
            <a:r>
              <a:rPr lang="zh-CN" altLang="en-US" sz="2000"/>
              <a:t>在上述代码中 ,  因为先使用了变量 a , 才对变量 a 进行了初始化 , 若使用 var 声明变 量则最终打印的值为 undefined ,  而因为 let 不存在变量提升 , 所以代码运行之后会报错 , 报错原因为 Cannot access‘ a ’before initialization ,  即在被初始化之前无法引用变量 a。</a:t>
            </a:r>
            <a:endParaRPr lang="zh-CN" altLang="en-US" sz="20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00355" y="525780"/>
            <a:ext cx="8623300" cy="572135"/>
          </a:xfrm>
        </p:spPr>
        <p:txBody>
          <a:bodyPr>
            <a:noAutofit/>
          </a:bodyPr>
          <a:lstStyle/>
          <a:p>
            <a:pPr marL="109855" indent="457200">
              <a:lnSpc>
                <a:spcPct val="100000"/>
              </a:lnSpc>
              <a:buNone/>
            </a:pPr>
            <a:r>
              <a:rPr sz="2400" b="1" dirty="0">
                <a:sym typeface="+mn-ea"/>
              </a:rPr>
              <a:t>Ajax 的基本使用如下所示:</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5" name="文本框 1073743144"/>
          <p:cNvSpPr txBox="1"/>
          <p:nvPr>
            <p:custDataLst>
              <p:tags r:id="rId1"/>
            </p:custDataLst>
          </p:nvPr>
        </p:nvSpPr>
        <p:spPr>
          <a:xfrm>
            <a:off x="153035" y="1052830"/>
            <a:ext cx="8804275" cy="3217545"/>
          </a:xfrm>
          <a:prstGeom prst="rect">
            <a:avLst/>
          </a:prstGeom>
          <a:solidFill>
            <a:srgbClr val="D4EFFB"/>
          </a:solidFill>
          <a:ln w="9525">
            <a:noFill/>
          </a:ln>
        </p:spPr>
        <p:txBody>
          <a:bodyPr lIns="0" tIns="0" rIns="0" bIns="0"/>
          <a:p>
            <a:pPr marL="278130">
              <a:lnSpc>
                <a:spcPts val="1830"/>
              </a:lnSpc>
              <a:spcBef>
                <a:spcPts val="295"/>
              </a:spcBef>
            </a:pPr>
            <a:endParaRPr lang="zh-CN" altLang="en-US"/>
          </a:p>
          <a:p>
            <a:pPr marL="278130">
              <a:lnSpc>
                <a:spcPts val="1830"/>
              </a:lnSpc>
              <a:spcBef>
                <a:spcPts val="295"/>
              </a:spcBef>
            </a:pPr>
            <a:r>
              <a:rPr lang="zh-CN" altLang="en-US"/>
              <a:t>const params = prompt('请输入要查询商品的编号 ')</a:t>
            </a:r>
            <a:endParaRPr lang="zh-CN" altLang="en-US"/>
          </a:p>
          <a:p>
            <a:pPr marL="278130">
              <a:lnSpc>
                <a:spcPts val="1830"/>
              </a:lnSpc>
              <a:spcBef>
                <a:spcPts val="295"/>
              </a:spcBef>
            </a:pPr>
            <a:endParaRPr lang="zh-CN" altLang="en-US"/>
          </a:p>
          <a:p>
            <a:pPr marL="278130">
              <a:lnSpc>
                <a:spcPct val="2000"/>
              </a:lnSpc>
            </a:pPr>
            <a:r>
              <a:rPr lang="zh-CN" altLang="en-US"/>
              <a:t>const xhr = new XMLHttpRequest ()</a:t>
            </a:r>
            <a:endParaRPr lang="zh-CN" altLang="en-US"/>
          </a:p>
          <a:p>
            <a:pPr marL="278130">
              <a:lnSpc>
                <a:spcPct val="2000"/>
              </a:lnSpc>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r>
              <a:rPr lang="zh-CN" altLang="en-US"/>
              <a:t>xhr. open ( 'get ', 'http://43. 138. 138. 11:1110/api/product/'+params,true)</a:t>
            </a: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r>
              <a:rPr lang="zh-CN" altLang="en-US"/>
              <a:t>xhr. send (null)</a:t>
            </a: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r>
              <a:rPr lang="zh-CN" altLang="en-US"/>
              <a:t>xhr. onreadystatechange = function () {</a:t>
            </a: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r>
              <a:rPr lang="zh-CN" altLang="en-US"/>
              <a:t> </a:t>
            </a:r>
            <a:r>
              <a:rPr lang="en-US" altLang="zh-CN"/>
              <a:t> </a:t>
            </a:r>
            <a:endParaRPr lang="en-US" altLang="zh-CN"/>
          </a:p>
          <a:p>
            <a:pPr marL="10160" indent="262890">
              <a:lnSpc>
                <a:spcPct val="2000"/>
              </a:lnSpc>
              <a:spcBef>
                <a:spcPts val="525"/>
              </a:spcBef>
            </a:pPr>
            <a:r>
              <a:rPr lang="en-US" altLang="zh-CN"/>
              <a:t>           if (xhr. readyState = = = 4 &amp;&amp; xhr. status = = = 200) {</a:t>
            </a:r>
            <a:endParaRPr lang="en-US" altLang="zh-CN"/>
          </a:p>
          <a:p>
            <a:pPr marL="10160" indent="262890">
              <a:lnSpc>
                <a:spcPct val="2000"/>
              </a:lnSpc>
              <a:spcBef>
                <a:spcPts val="525"/>
              </a:spcBef>
            </a:pPr>
            <a:r>
              <a:rPr lang="en-US" altLang="zh-CN"/>
              <a:t>   </a:t>
            </a:r>
            <a:endParaRPr lang="en-US" altLang="zh-CN"/>
          </a:p>
          <a:p>
            <a:pPr marL="10160" indent="262890">
              <a:lnSpc>
                <a:spcPct val="2000"/>
              </a:lnSpc>
              <a:spcBef>
                <a:spcPts val="525"/>
              </a:spcBef>
            </a:pPr>
            <a:endParaRPr lang="en-US" altLang="zh-CN"/>
          </a:p>
          <a:p>
            <a:pPr marL="10160" indent="262890">
              <a:lnSpc>
                <a:spcPct val="2000"/>
              </a:lnSpc>
              <a:spcBef>
                <a:spcPts val="525"/>
              </a:spcBef>
            </a:pPr>
            <a:endParaRPr lang="en-US" altLang="zh-CN"/>
          </a:p>
          <a:p>
            <a:pPr marL="10160" indent="262890">
              <a:lnSpc>
                <a:spcPct val="2000"/>
              </a:lnSpc>
              <a:spcBef>
                <a:spcPts val="525"/>
              </a:spcBef>
            </a:pPr>
            <a:r>
              <a:rPr lang="en-US" altLang="zh-CN"/>
              <a:t>                 console. log (JSON. parse (xhr. responseText));</a:t>
            </a:r>
            <a:endParaRPr lang="en-US" altLang="zh-CN"/>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endParaRPr lang="zh-CN" altLang="en-US"/>
          </a:p>
          <a:p>
            <a:pPr marL="10160" indent="262890">
              <a:lnSpc>
                <a:spcPct val="2000"/>
              </a:lnSpc>
              <a:spcBef>
                <a:spcPts val="525"/>
              </a:spcBef>
            </a:pPr>
            <a:r>
              <a:rPr lang="en-US" altLang="zh-CN"/>
              <a:t>            }</a:t>
            </a:r>
            <a:endParaRPr lang="en-US" altLang="zh-CN"/>
          </a:p>
          <a:p>
            <a:pPr marL="10160" indent="262890">
              <a:lnSpc>
                <a:spcPct val="2000"/>
              </a:lnSpc>
              <a:spcBef>
                <a:spcPts val="525"/>
              </a:spcBef>
            </a:pPr>
            <a:endParaRPr lang="en-US" altLang="zh-CN"/>
          </a:p>
          <a:p>
            <a:pPr marL="10160" indent="262890">
              <a:lnSpc>
                <a:spcPct val="2000"/>
              </a:lnSpc>
              <a:spcBef>
                <a:spcPts val="525"/>
              </a:spcBef>
            </a:pPr>
            <a:endParaRPr lang="en-US" altLang="zh-CN"/>
          </a:p>
          <a:p>
            <a:pPr marL="10160" indent="262890">
              <a:lnSpc>
                <a:spcPct val="2000"/>
              </a:lnSpc>
              <a:spcBef>
                <a:spcPts val="525"/>
              </a:spcBef>
            </a:pPr>
            <a:endParaRPr lang="en-US" altLang="zh-CN"/>
          </a:p>
          <a:p>
            <a:pPr marL="10160" indent="262890">
              <a:lnSpc>
                <a:spcPct val="2000"/>
              </a:lnSpc>
              <a:spcBef>
                <a:spcPts val="525"/>
              </a:spcBef>
            </a:pPr>
            <a:endParaRPr lang="en-US" altLang="zh-CN"/>
          </a:p>
          <a:p>
            <a:pPr marL="10160" indent="262890">
              <a:lnSpc>
                <a:spcPct val="2000"/>
              </a:lnSpc>
              <a:spcBef>
                <a:spcPts val="525"/>
              </a:spcBef>
            </a:pPr>
            <a:r>
              <a:rPr lang="en-US" altLang="zh-CN"/>
              <a:t>}</a:t>
            </a:r>
            <a:endParaRPr lang="zh-CN" altLang="en-US"/>
          </a:p>
          <a:p>
            <a:pPr marL="10160" indent="262890">
              <a:lnSpc>
                <a:spcPct val="2000"/>
              </a:lnSpc>
              <a:spcBef>
                <a:spcPts val="525"/>
              </a:spcBef>
            </a:pPr>
            <a:endParaRPr lang="zh-CN" altLang="en-US"/>
          </a:p>
          <a:p>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00355" y="245745"/>
            <a:ext cx="8623300" cy="3423285"/>
          </a:xfrm>
        </p:spPr>
        <p:txBody>
          <a:bodyPr>
            <a:noAutofit/>
          </a:bodyPr>
          <a:lstStyle/>
          <a:p>
            <a:pPr marL="109855" indent="457200">
              <a:lnSpc>
                <a:spcPct val="100000"/>
              </a:lnSpc>
              <a:buNone/>
            </a:pPr>
            <a:r>
              <a:rPr sz="2000" b="1" dirty="0">
                <a:sym typeface="+mn-ea"/>
              </a:rPr>
              <a:t>在上述代码中 , 首先创建了 XHR 对象 , 然后通过 open 方法指定了请求方式为 get , 请 求路径为测试路径  ( 读者可自行提供接口) , 并且设置请求为异步 。注意在请求时用到的 params 变量是动态输入的 , 这是接口查询数据需要的参数 , 不同接口参数需求不同 , 并不 是所有请求接口都需要传递参数 。在通过 send 方法发送请求之后 , 最后一步是获取请求 数据 ,  当 Ajax 状态码发生变化时判断其是否为 4 ,  同时判断 http 状态码是否为 200 , 如果 都是 true 则表示本次请求成功 , 这时我们就可以拿到服务器返回的数据了 。在真实的项目 中 , 服务器端大多数情况下会以JSON 对象作为响应数据的格式 ,  因此我们在拿到数据之 后一般还需要通过 JSON. parse 方法将其转换为 JS 对象 , 方便我们进行使用 。上述代码运 行结果如图 6-9 所示。</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43" name="IM 343"/>
          <p:cNvPicPr/>
          <p:nvPr>
            <p:custDataLst>
              <p:tags r:id="rId1"/>
            </p:custDataLst>
          </p:nvPr>
        </p:nvPicPr>
        <p:blipFill>
          <a:blip r:embed="rId2"/>
          <a:stretch>
            <a:fillRect/>
          </a:stretch>
        </p:blipFill>
        <p:spPr>
          <a:xfrm>
            <a:off x="4787900" y="3573145"/>
            <a:ext cx="3815715" cy="1867535"/>
          </a:xfrm>
          <a:prstGeom prst="rect">
            <a:avLst/>
          </a:prstGeom>
        </p:spPr>
      </p:pic>
      <p:sp>
        <p:nvSpPr>
          <p:cNvPr id="100" name="文本框 99"/>
          <p:cNvSpPr txBox="1"/>
          <p:nvPr/>
        </p:nvSpPr>
        <p:spPr>
          <a:xfrm>
            <a:off x="5652135" y="5440680"/>
            <a:ext cx="2404110" cy="306705"/>
          </a:xfrm>
          <a:prstGeom prst="rect">
            <a:avLst/>
          </a:prstGeom>
          <a:noFill/>
          <a:ln w="9525">
            <a:noFill/>
          </a:ln>
        </p:spPr>
        <p:txBody>
          <a:bodyPr wrap="square">
            <a:spAutoFit/>
          </a:bodyPr>
          <a:p>
            <a:pPr indent="0"/>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6-9   </a:t>
            </a:r>
            <a:r>
              <a:rPr lang="zh-CN" sz="1400" b="0">
                <a:solidFill>
                  <a:srgbClr val="00AEEF"/>
                </a:solidFill>
                <a:ea typeface="黑体" panose="02010609060101010101" charset="-122"/>
              </a:rPr>
              <a:t>服务器响应的数据</a:t>
            </a:r>
            <a:endParaRPr lang="zh-CN" altLang="en-US" sz="1400" b="0">
              <a:solidFill>
                <a:srgbClr val="00AEEF"/>
              </a:solidFill>
              <a:ea typeface="黑体" panose="02010609060101010101" charset="-122"/>
            </a:endParaRPr>
          </a:p>
        </p:txBody>
      </p:sp>
      <p:sp>
        <p:nvSpPr>
          <p:cNvPr id="5" name="内容占位符 1"/>
          <p:cNvSpPr>
            <a:spLocks noGrp="1"/>
          </p:cNvSpPr>
          <p:nvPr>
            <p:custDataLst>
              <p:tags r:id="rId3"/>
            </p:custDataLst>
          </p:nvPr>
        </p:nvSpPr>
        <p:spPr>
          <a:xfrm>
            <a:off x="2209165" y="4726305"/>
            <a:ext cx="6665595" cy="212725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a:lnSpc>
                <a:spcPct val="100000"/>
              </a:lnSpc>
              <a:buNone/>
            </a:pPr>
            <a:endParaRPr sz="1800" b="1" dirty="0">
              <a:sym typeface="+mn-ea"/>
            </a:endParaRPr>
          </a:p>
        </p:txBody>
      </p:sp>
      <p:sp>
        <p:nvSpPr>
          <p:cNvPr id="6" name="内容占位符 1"/>
          <p:cNvSpPr>
            <a:spLocks noGrp="1"/>
          </p:cNvSpPr>
          <p:nvPr>
            <p:custDataLst>
              <p:tags r:id="rId4"/>
            </p:custDataLst>
          </p:nvPr>
        </p:nvSpPr>
        <p:spPr>
          <a:xfrm>
            <a:off x="395605" y="3810635"/>
            <a:ext cx="4182745" cy="2019300"/>
          </a:xfrm>
          <a:prstGeom prst="rect">
            <a:avLst/>
          </a:prstGeom>
        </p:spPr>
        <p:txBody>
          <a:bodyPr vert="horz">
            <a:noAutofit/>
          </a:bodyPr>
          <a:lstStyle>
            <a:lvl1pPr marL="365760" indent="-255905" algn="l" rtl="0" eaLnBrk="1" latinLnBrk="0" hangingPunct="1">
              <a:spcBef>
                <a:spcPts val="400"/>
              </a:spcBef>
              <a:spcAft>
                <a:spcPts val="0"/>
              </a:spcAft>
              <a:buClr>
                <a:schemeClr val="accent1"/>
              </a:buClr>
              <a:buSzPct val="68000"/>
              <a:buFont typeface="Wingdings 3" panose="05040102010807070707"/>
              <a:buChar char=""/>
              <a:defRPr kumimoji="0" sz="2700" kern="1200">
                <a:solidFill>
                  <a:schemeClr val="tx1"/>
                </a:solidFill>
                <a:latin typeface="+mn-lt"/>
                <a:ea typeface="+mn-ea"/>
                <a:cs typeface="+mn-cs"/>
              </a:defRPr>
            </a:lvl1pPr>
            <a:lvl2pPr marL="621665" indent="-228600" algn="l" rtl="0" eaLnBrk="1" latinLnBrk="0" hangingPunct="1">
              <a:spcBef>
                <a:spcPts val="325"/>
              </a:spcBef>
              <a:buClr>
                <a:schemeClr val="accent1"/>
              </a:buClr>
              <a:buFont typeface="Verdana" panose="020B0604030504040204"/>
              <a:buChar char="◦"/>
              <a:defRPr kumimoji="0" sz="2300" kern="1200">
                <a:solidFill>
                  <a:schemeClr val="tx1"/>
                </a:solidFill>
                <a:latin typeface="+mn-lt"/>
                <a:ea typeface="+mn-ea"/>
                <a:cs typeface="+mn-cs"/>
              </a:defRPr>
            </a:lvl2pPr>
            <a:lvl3pPr marL="859790" indent="-228600" algn="l" rtl="0" eaLnBrk="1" latinLnBrk="0" hangingPunct="1">
              <a:spcBef>
                <a:spcPts val="350"/>
              </a:spcBef>
              <a:buClr>
                <a:schemeClr val="accent2"/>
              </a:buClr>
              <a:buSzPct val="100000"/>
              <a:buFont typeface="Wingdings 2" panose="05020102010507070707"/>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panose="05020102010507070707"/>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panose="05020102010507070707"/>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panose="05020102010507070707"/>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panose="05020102010507070707"/>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panose="05020102010507070707"/>
              <a:buChar char=""/>
              <a:defRPr kumimoji="0" sz="1600" kern="1200" baseline="0">
                <a:solidFill>
                  <a:schemeClr val="tx1"/>
                </a:solidFill>
                <a:latin typeface="+mn-lt"/>
                <a:ea typeface="+mn-ea"/>
                <a:cs typeface="+mn-cs"/>
              </a:defRPr>
            </a:lvl9pPr>
          </a:lstStyle>
          <a:p>
            <a:pPr marL="109855" indent="457200">
              <a:lnSpc>
                <a:spcPct val="100000"/>
              </a:lnSpc>
              <a:buNone/>
            </a:pPr>
            <a:r>
              <a:rPr sz="2000" b="1" dirty="0">
                <a:sym typeface="+mn-ea"/>
              </a:rPr>
              <a:t>在图 6-7 中 , 服务端响应数据结果是一个对象 , 包含了 code ,  data 和 msg 等 3 个属性 , 其中 data 才是真实响应的商品数据 , 其他两项都是给用户的提升 , 用于判断请求是否 成功。</a:t>
            </a:r>
            <a:endParaRPr sz="2000" b="1" dirty="0">
              <a:sym typeface="+mn-ea"/>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27150"/>
            <a:ext cx="8712835" cy="4696460"/>
          </a:xfrm>
        </p:spPr>
        <p:txBody>
          <a:bodyPr>
            <a:noAutofit/>
          </a:bodyPr>
          <a:lstStyle/>
          <a:p>
            <a:pPr marL="109855" indent="457200">
              <a:lnSpc>
                <a:spcPct val="100000"/>
              </a:lnSpc>
              <a:buNone/>
            </a:pPr>
            <a:r>
              <a:rPr sz="2400" b="1" dirty="0">
                <a:sym typeface="+mn-ea"/>
              </a:rPr>
              <a:t>Ajax 的请求方式主要有两种:  GET 和 POST , 其中 get 一般用于从服务器获取数据 , post 一般用于向服务器传递数据。</a:t>
            </a:r>
            <a:endParaRPr sz="2400" b="1" dirty="0">
              <a:sym typeface="+mn-ea"/>
            </a:endParaRPr>
          </a:p>
          <a:p>
            <a:pPr marL="109855" indent="457200">
              <a:lnSpc>
                <a:spcPct val="100000"/>
              </a:lnSpc>
              <a:buNone/>
            </a:pPr>
            <a:r>
              <a:rPr sz="2400" b="1" dirty="0">
                <a:sym typeface="+mn-ea"/>
              </a:rPr>
              <a:t>在使用 post 请求方式时 , 在调用 send 方法之前需要通过 setRequestHeader 方法设置请 求头格式 , 一般设置为 application/x-www-form-urlencoded 或者 application/json , 具体如何 设置要根据服务器能够接收的参数格式来进行确定 , 但是现在的项目中服务器端一般会选 择 JSON 作为数据传输的格式 , 所以更多时候是将请求头的数据格式设置为 JSON 格式 , 示例如下:</a:t>
            </a: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r>
              <a:rPr sz="2400" b="1" dirty="0">
                <a:sym typeface="+mn-ea"/>
              </a:rPr>
              <a:t>并且要注意的是在使用 post 请求时一般是需要传递参数的 , 其参数需放到 send 方法 的小括号中进行传递。</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10. 3   Ajax 使用注意事项</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6" name="文本框 1073743145"/>
          <p:cNvSpPr txBox="1"/>
          <p:nvPr>
            <p:custDataLst>
              <p:tags r:id="rId1"/>
            </p:custDataLst>
          </p:nvPr>
        </p:nvSpPr>
        <p:spPr>
          <a:xfrm>
            <a:off x="457200" y="4797425"/>
            <a:ext cx="8047355" cy="334645"/>
          </a:xfrm>
          <a:prstGeom prst="rect">
            <a:avLst/>
          </a:prstGeom>
          <a:solidFill>
            <a:srgbClr val="D4EFFB"/>
          </a:solidFill>
          <a:ln w="9525">
            <a:noFill/>
          </a:ln>
        </p:spPr>
        <p:txBody>
          <a:bodyPr lIns="0" tIns="0" rIns="0" bIns="0"/>
          <a:p>
            <a:pPr marL="273685">
              <a:lnSpc>
                <a:spcPct val="1000"/>
              </a:lnSpc>
              <a:spcBef>
                <a:spcPts val="510"/>
              </a:spcBef>
            </a:pPr>
            <a:endParaRPr lang="zh-CN" altLang="en-US"/>
          </a:p>
          <a:p>
            <a:pPr marL="273685">
              <a:lnSpc>
                <a:spcPct val="1000"/>
              </a:lnSpc>
              <a:spcBef>
                <a:spcPts val="510"/>
              </a:spcBef>
            </a:pPr>
            <a:endParaRPr lang="zh-CN" altLang="en-US"/>
          </a:p>
          <a:p>
            <a:pPr marL="273685">
              <a:lnSpc>
                <a:spcPct val="1000"/>
              </a:lnSpc>
              <a:spcBef>
                <a:spcPts val="510"/>
              </a:spcBef>
            </a:pPr>
            <a:endParaRPr lang="zh-CN" altLang="en-US"/>
          </a:p>
          <a:p>
            <a:pPr marL="273685">
              <a:lnSpc>
                <a:spcPct val="1000"/>
              </a:lnSpc>
              <a:spcBef>
                <a:spcPts val="510"/>
              </a:spcBef>
            </a:pPr>
            <a:endParaRPr lang="zh-CN" altLang="en-US"/>
          </a:p>
          <a:p>
            <a:pPr marL="273685">
              <a:lnSpc>
                <a:spcPct val="1000"/>
              </a:lnSpc>
              <a:spcBef>
                <a:spcPts val="510"/>
              </a:spcBef>
            </a:pPr>
            <a:r>
              <a:rPr lang="zh-CN" altLang="en-US"/>
              <a:t>xhr. setRequestHeader ('Content-Type ', 'application/json ')</a:t>
            </a:r>
            <a:endParaRPr lang="zh-CN" altLang="en-US"/>
          </a:p>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616075"/>
            <a:ext cx="8712835" cy="4407535"/>
          </a:xfrm>
        </p:spPr>
        <p:txBody>
          <a:bodyPr>
            <a:noAutofit/>
          </a:bodyPr>
          <a:lstStyle/>
          <a:p>
            <a:pPr marL="109855" indent="457200">
              <a:lnSpc>
                <a:spcPct val="100000"/>
              </a:lnSpc>
              <a:buNone/>
            </a:pPr>
            <a:r>
              <a:rPr sz="2400" b="1" dirty="0">
                <a:sym typeface="+mn-ea"/>
              </a:rPr>
              <a:t>JavaScrip 语言的一大特点就是单线程, 也就是说同一个时间只能做一件事, 这是因为 JS 主要是为处理页面中用户的交互以及操作 DOM 而生的。就比如我们在处理点击事件时只能 先单击一个按钮, 然后才能单击另一个按钮, 不可能同时单击两个按钮是同一个道理。</a:t>
            </a:r>
            <a:endParaRPr sz="2400" b="1" dirty="0">
              <a:sym typeface="+mn-ea"/>
            </a:endParaRPr>
          </a:p>
          <a:p>
            <a:pPr marL="109855" indent="457200">
              <a:lnSpc>
                <a:spcPct val="100000"/>
              </a:lnSpc>
              <a:buNone/>
            </a:pPr>
            <a:r>
              <a:rPr sz="2400" b="1" dirty="0">
                <a:sym typeface="+mn-ea"/>
              </a:rPr>
              <a:t>单线程就意味着所有的任务都需要排队 ,  只有当前一个任务结束才能执行下一个任 务 , 这样所导致的问题是如果某一个任务的执行时间过长就有可能会导致网页加载不流 畅 , 可能会极大地降低用户体验 , 为了解决上述问题 JS 中便出现了同步和异步。</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11  同步与异步</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616075"/>
            <a:ext cx="8712835" cy="3202305"/>
          </a:xfrm>
        </p:spPr>
        <p:txBody>
          <a:bodyPr>
            <a:noAutofit/>
          </a:bodyPr>
          <a:lstStyle/>
          <a:p>
            <a:pPr marL="109855" indent="457200">
              <a:lnSpc>
                <a:spcPct val="100000"/>
              </a:lnSpc>
              <a:buNone/>
            </a:pPr>
            <a:r>
              <a:rPr sz="2400" b="1" dirty="0">
                <a:sym typeface="+mn-ea"/>
              </a:rPr>
              <a:t>同步指的是当前一个任务执行完之后再执行后一个任务 , 程序的执行顺序与任务的排 列顺序是一致的。  比如去上学的同步做法就是先吃完早饭再去上学。</a:t>
            </a:r>
            <a:endParaRPr sz="2400" b="1" dirty="0">
              <a:sym typeface="+mn-ea"/>
            </a:endParaRPr>
          </a:p>
          <a:p>
            <a:pPr marL="109855" indent="457200">
              <a:lnSpc>
                <a:spcPct val="100000"/>
              </a:lnSpc>
              <a:buNone/>
            </a:pPr>
            <a:r>
              <a:rPr sz="2400" b="1" dirty="0">
                <a:sym typeface="+mn-ea"/>
              </a:rPr>
              <a:t>异步指的是因为某一件事情可能会花费很长时间 , 所以我们再做这件事的同时还可以 去处理其他事情 ,  比如我们可以一边上学一边吃早餐。</a:t>
            </a:r>
            <a:endParaRPr sz="2400" b="1" dirty="0">
              <a:sym typeface="+mn-ea"/>
            </a:endParaRPr>
          </a:p>
          <a:p>
            <a:pPr marL="109855" indent="457200">
              <a:lnSpc>
                <a:spcPct val="100000"/>
              </a:lnSpc>
              <a:buNone/>
            </a:pPr>
            <a:r>
              <a:rPr sz="2400" b="1" dirty="0">
                <a:sym typeface="+mn-ea"/>
              </a:rPr>
              <a:t>同步与异步的本质区别是在任务执行的队列中各个流程的执行顺序是不同的。</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11. 1   什么是同步与异步?</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63980"/>
            <a:ext cx="8712835" cy="3454400"/>
          </a:xfrm>
        </p:spPr>
        <p:txBody>
          <a:bodyPr>
            <a:noAutofit/>
          </a:bodyPr>
          <a:lstStyle/>
          <a:p>
            <a:pPr marL="109855" indent="457200">
              <a:lnSpc>
                <a:spcPct val="100000"/>
              </a:lnSpc>
              <a:buNone/>
            </a:pPr>
            <a:r>
              <a:rPr sz="2400" b="1" dirty="0">
                <a:sym typeface="+mn-ea"/>
              </a:rPr>
              <a:t>为了解决同步与异步任务的执行问题 , JS 把所有的同步任务都放在主线程上执行 , 从 而形成了一个执行栈 ,  当执行完所有的同步任务之后再去处理程序中的异步任务。</a:t>
            </a:r>
            <a:endParaRPr sz="2400" b="1" dirty="0">
              <a:sym typeface="+mn-ea"/>
            </a:endParaRPr>
          </a:p>
          <a:p>
            <a:pPr marL="109855" indent="457200">
              <a:lnSpc>
                <a:spcPct val="100000"/>
              </a:lnSpc>
              <a:buNone/>
            </a:pPr>
            <a:r>
              <a:rPr sz="2400" b="1" dirty="0">
                <a:sym typeface="+mn-ea"/>
              </a:rPr>
              <a:t>JS 中的异步任务基本数都是通过回调函数来实现的 , 常见的主要有以下几种类型 :</a:t>
            </a:r>
            <a:endParaRPr sz="2400" b="1" dirty="0">
              <a:sym typeface="+mn-ea"/>
            </a:endParaRPr>
          </a:p>
          <a:p>
            <a:pPr marL="109855" indent="457200">
              <a:lnSpc>
                <a:spcPct val="100000"/>
              </a:lnSpc>
              <a:buNone/>
            </a:pPr>
            <a:r>
              <a:rPr sz="2400" b="1" dirty="0">
                <a:sym typeface="+mn-ea"/>
              </a:rPr>
              <a:t>1. 普通事件处理。</a:t>
            </a:r>
            <a:endParaRPr sz="2400" b="1" dirty="0">
              <a:sym typeface="+mn-ea"/>
            </a:endParaRPr>
          </a:p>
          <a:p>
            <a:pPr marL="109855" indent="457200">
              <a:lnSpc>
                <a:spcPct val="100000"/>
              </a:lnSpc>
              <a:buNone/>
            </a:pPr>
            <a:r>
              <a:rPr sz="2400" b="1" dirty="0">
                <a:sym typeface="+mn-ea"/>
              </a:rPr>
              <a:t>2. 定时器。</a:t>
            </a:r>
            <a:endParaRPr sz="2400" b="1" dirty="0">
              <a:sym typeface="+mn-ea"/>
            </a:endParaRPr>
          </a:p>
          <a:p>
            <a:pPr marL="109855" indent="457200">
              <a:lnSpc>
                <a:spcPct val="100000"/>
              </a:lnSpc>
              <a:buNone/>
            </a:pPr>
            <a:r>
              <a:rPr sz="2400" b="1" dirty="0">
                <a:sym typeface="+mn-ea"/>
              </a:rPr>
              <a:t>异步任务的相关回调函数会被添加到任务队列中 , 也称为消息队列。  当所有的同步任 务执行完之后 ,  系统就会按照任务队列中的顺序依次读取异步任务 , 被读取到的异步任务 就会进入执行栈开始执行。</a:t>
            </a:r>
            <a:endParaRPr sz="2400" b="1" dirty="0">
              <a:sym typeface="+mn-ea"/>
            </a:endParaRPr>
          </a:p>
          <a:p>
            <a:pPr marL="109855" indent="457200">
              <a:lnSpc>
                <a:spcPct val="100000"/>
              </a:lnSpc>
              <a:buNone/>
            </a:pPr>
            <a:r>
              <a:rPr sz="2400" b="1" dirty="0">
                <a:sym typeface="+mn-ea"/>
              </a:rPr>
              <a:t>JS 的异步任务处理如下所示 :</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11. 2   异步任务处理</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3357245"/>
            <a:ext cx="4678680" cy="2518410"/>
          </a:xfrm>
        </p:spPr>
        <p:txBody>
          <a:bodyPr>
            <a:noAutofit/>
          </a:bodyPr>
          <a:lstStyle/>
          <a:p>
            <a:pPr marL="109855" indent="457200">
              <a:lnSpc>
                <a:spcPct val="100000"/>
              </a:lnSpc>
              <a:buNone/>
            </a:pPr>
            <a:r>
              <a:rPr sz="2000" b="1" dirty="0">
                <a:sym typeface="+mn-ea"/>
              </a:rPr>
              <a:t>在上述代码中 ,  因为打印 2 和 4 的代码属于异步任务 ,  而打印 1 和 3 的代码属于同步 任务 ,  因此程序会先执行其中的同步任务 , 等到所有的同步任务执行结束之后再执行异步 任务 ,  因此最终的打印结果是 1 、3 、4 。只有当点击按钮之后才会打印 2 , 其结果如图 6- 10 所示。</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7" name="文本框 1073743146"/>
          <p:cNvSpPr txBox="1"/>
          <p:nvPr>
            <p:custDataLst>
              <p:tags r:id="rId1"/>
            </p:custDataLst>
          </p:nvPr>
        </p:nvSpPr>
        <p:spPr>
          <a:xfrm>
            <a:off x="467360" y="476885"/>
            <a:ext cx="8212455" cy="252920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r>
              <a:rPr lang="en-US" altLang="zh-CN"/>
              <a:t>   </a:t>
            </a:r>
            <a:r>
              <a:rPr lang="zh-CN" altLang="en-US"/>
              <a:t>const btn = document. querySelector (' button ' )</a:t>
            </a:r>
            <a:endParaRPr lang="zh-CN" altLang="en-US"/>
          </a:p>
          <a:p>
            <a:r>
              <a:rPr lang="en-US" altLang="zh-CN"/>
              <a:t>   console. log (1)</a:t>
            </a:r>
            <a:endParaRPr lang="en-US" altLang="zh-CN"/>
          </a:p>
          <a:p>
            <a:r>
              <a:rPr lang="en-US" altLang="zh-CN"/>
              <a:t>   btn. onclick = function () {</a:t>
            </a:r>
            <a:endParaRPr lang="en-US" altLang="zh-CN"/>
          </a:p>
          <a:p>
            <a:r>
              <a:rPr lang="en-US" altLang="zh-CN"/>
              <a:t>          console. log (2)</a:t>
            </a:r>
            <a:endParaRPr lang="en-US" altLang="zh-CN"/>
          </a:p>
          <a:p>
            <a:r>
              <a:rPr lang="en-US" altLang="zh-CN"/>
              <a:t>   }</a:t>
            </a:r>
            <a:endParaRPr lang="en-US" altLang="zh-CN"/>
          </a:p>
          <a:p>
            <a:r>
              <a:rPr lang="en-US" altLang="zh-CN"/>
              <a:t>   console. log (3)</a:t>
            </a:r>
            <a:endParaRPr lang="en-US" altLang="zh-CN"/>
          </a:p>
          <a:p>
            <a:r>
              <a:rPr lang="en-US" altLang="zh-CN"/>
              <a:t>   setTimeout (function () {</a:t>
            </a:r>
            <a:endParaRPr lang="en-US" altLang="zh-CN"/>
          </a:p>
          <a:p>
            <a:r>
              <a:rPr lang="en-US" altLang="zh-CN"/>
              <a:t>         console. log (4)</a:t>
            </a:r>
            <a:endParaRPr lang="en-US" altLang="zh-CN"/>
          </a:p>
          <a:p>
            <a:r>
              <a:rPr lang="en-US" altLang="zh-CN"/>
              <a:t>   }, 0)</a:t>
            </a:r>
            <a:endParaRPr lang="en-US" altLang="zh-CN"/>
          </a:p>
        </p:txBody>
      </p:sp>
      <p:pic>
        <p:nvPicPr>
          <p:cNvPr id="348" name="IM 348"/>
          <p:cNvPicPr/>
          <p:nvPr>
            <p:custDataLst>
              <p:tags r:id="rId2"/>
            </p:custDataLst>
          </p:nvPr>
        </p:nvPicPr>
        <p:blipFill>
          <a:blip r:embed="rId3"/>
          <a:stretch>
            <a:fillRect/>
          </a:stretch>
        </p:blipFill>
        <p:spPr>
          <a:xfrm>
            <a:off x="5180330" y="3429000"/>
            <a:ext cx="3172460" cy="2088515"/>
          </a:xfrm>
          <a:prstGeom prst="rect">
            <a:avLst/>
          </a:prstGeom>
        </p:spPr>
      </p:pic>
      <p:sp>
        <p:nvSpPr>
          <p:cNvPr id="100" name="文本框 99"/>
          <p:cNvSpPr txBox="1"/>
          <p:nvPr/>
        </p:nvSpPr>
        <p:spPr>
          <a:xfrm>
            <a:off x="5796280" y="5517515"/>
            <a:ext cx="2331085" cy="275590"/>
          </a:xfrm>
          <a:prstGeom prst="rect">
            <a:avLst/>
          </a:prstGeom>
          <a:noFill/>
          <a:ln w="9525">
            <a:noFill/>
          </a:ln>
        </p:spPr>
        <p:txBody>
          <a:bodyPr wrap="square">
            <a:spAutoFit/>
          </a:bodyPr>
          <a:p>
            <a:pPr indent="0" algn="ctr"/>
            <a:r>
              <a:rPr lang="zh-CN" sz="1200" b="0">
                <a:solidFill>
                  <a:srgbClr val="00AEEF"/>
                </a:solidFill>
                <a:ea typeface="黑体" panose="02010609060101010101" charset="-122"/>
              </a:rPr>
              <a:t>图</a:t>
            </a:r>
            <a:r>
              <a:rPr lang="en-US" sz="1200" b="0">
                <a:solidFill>
                  <a:srgbClr val="00AEEF"/>
                </a:solidFill>
                <a:latin typeface="黑体" panose="02010609060101010101" charset="-122"/>
              </a:rPr>
              <a:t> </a:t>
            </a:r>
            <a:r>
              <a:rPr lang="en-US" sz="1200" b="0">
                <a:solidFill>
                  <a:srgbClr val="00AEEF"/>
                </a:solidFill>
                <a:latin typeface="微软雅黑" panose="020B0503020204020204" pitchFamily="34" charset="-122"/>
              </a:rPr>
              <a:t>6-10   </a:t>
            </a:r>
            <a:r>
              <a:rPr lang="zh-CN" sz="1200" b="0">
                <a:solidFill>
                  <a:srgbClr val="00AEEF"/>
                </a:solidFill>
                <a:ea typeface="黑体" panose="02010609060101010101" charset="-122"/>
              </a:rPr>
              <a:t>异步任务执行顺序</a:t>
            </a:r>
            <a:endParaRPr lang="zh-CN" altLang="en-US" sz="12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3645535"/>
            <a:ext cx="8712835" cy="2088515"/>
          </a:xfrm>
        </p:spPr>
        <p:txBody>
          <a:bodyPr>
            <a:noAutofit/>
          </a:bodyPr>
          <a:lstStyle/>
          <a:p>
            <a:pPr marL="109855" indent="457200">
              <a:lnSpc>
                <a:spcPct val="100000"/>
              </a:lnSpc>
              <a:buNone/>
            </a:pPr>
            <a:r>
              <a:rPr sz="2400" b="1" dirty="0">
                <a:sym typeface="+mn-ea"/>
              </a:rPr>
              <a:t>通过新建一个 Promise 对象好像并没有看出它怎样“ 更加优雅地书写复杂的异步任 务”。我们之前遇到的异步任务都是一次异步 ,  如果需要多次调用异步函数呢? 例如 ,  如 果我想分三次按顺序输出字符串 , 第一次间隔 1 秒 , 第二次间隔 4 秒 , 第三次间隔 3 秒 :</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11. 3   Promise</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47" name="文本框 1073743146"/>
          <p:cNvSpPr txBox="1"/>
          <p:nvPr>
            <p:custDataLst>
              <p:tags r:id="rId1"/>
            </p:custDataLst>
          </p:nvPr>
        </p:nvSpPr>
        <p:spPr>
          <a:xfrm>
            <a:off x="474345" y="1701165"/>
            <a:ext cx="8212455" cy="168338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r>
              <a:rPr lang="en-US" altLang="zh-CN"/>
              <a:t>   </a:t>
            </a:r>
            <a:r>
              <a:rPr lang="zh-CN" altLang="en-US" sz="2400"/>
              <a:t>构造 Promise</a:t>
            </a:r>
            <a:r>
              <a:rPr lang="en-US" altLang="zh-CN" sz="2400"/>
              <a:t>   console. log (1)</a:t>
            </a:r>
            <a:endParaRPr lang="en-US" altLang="zh-CN" sz="2400"/>
          </a:p>
          <a:p>
            <a:r>
              <a:rPr lang="en-US" altLang="zh-CN" sz="2400"/>
              <a:t>           new Promise (function (resolve, reject) {</a:t>
            </a:r>
            <a:endParaRPr lang="en-US" altLang="zh-CN" sz="2400"/>
          </a:p>
          <a:p>
            <a:r>
              <a:rPr lang="en-US" altLang="zh-CN" sz="2400"/>
              <a:t>                 // 要做的事情 ...</a:t>
            </a:r>
            <a:endParaRPr lang="en-US" altLang="zh-CN" sz="2400"/>
          </a:p>
          <a:p>
            <a:r>
              <a:rPr lang="en-US" altLang="zh-CN" sz="2400"/>
              <a:t>   });</a:t>
            </a:r>
            <a:endParaRPr lang="en-US" altLang="zh-CN" sz="24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31165" y="2987040"/>
            <a:ext cx="8439150" cy="2832735"/>
          </a:xfrm>
        </p:spPr>
        <p:txBody>
          <a:bodyPr>
            <a:noAutofit/>
          </a:bodyPr>
          <a:lstStyle/>
          <a:p>
            <a:pPr marL="109855" indent="457200">
              <a:lnSpc>
                <a:spcPct val="100000"/>
              </a:lnSpc>
              <a:buNone/>
            </a:pPr>
            <a:r>
              <a:rPr sz="2000" b="1" dirty="0">
                <a:sym typeface="+mn-ea"/>
              </a:rPr>
              <a:t>这段程序实现了这个功能 , 但是它是用“ 函数瀑布”来实现的 , 下一次任务的执行在上一次任务中的回调中执行 , 确保按照顺序执行 , 这种方式我们也称之为回调地狱 。可想 而知 , 在一个复杂的程序当中 , 用“ 函数瀑布”实现的程序无论是维护还是异常处理都是一件特别繁琐的事情 , 而且会让缩进格式变得非常冗赘。</a:t>
            </a:r>
            <a:endParaRPr sz="2000" b="1" dirty="0">
              <a:sym typeface="+mn-ea"/>
            </a:endParaRPr>
          </a:p>
          <a:p>
            <a:pPr marL="109855" indent="457200">
              <a:lnSpc>
                <a:spcPct val="100000"/>
              </a:lnSpc>
              <a:buNone/>
            </a:pPr>
            <a:r>
              <a:rPr sz="2000" b="1" dirty="0">
                <a:sym typeface="+mn-ea"/>
              </a:rPr>
              <a:t>现在我们用 Promise 来实现同样的功能:</a:t>
            </a:r>
            <a:endParaRPr sz="2000" b="1" dirty="0">
              <a:sym typeface="+mn-ea"/>
            </a:endParaRPr>
          </a:p>
          <a:p>
            <a:pPr marL="109855" indent="457200">
              <a:lnSpc>
                <a:spcPct val="100000"/>
              </a:lnSpc>
              <a:buNone/>
            </a:pPr>
            <a:r>
              <a:rPr sz="2000" b="1" dirty="0">
                <a:sym typeface="+mn-ea"/>
              </a:rPr>
              <a:t>这段代码较长 , 所以还不需要完全理解它 , 我想引起注意的是 Promise 将嵌套格式的代码变成了顺序格式的代码。</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文本框 5"/>
          <p:cNvSpPr txBox="1"/>
          <p:nvPr>
            <p:custDataLst>
              <p:tags r:id="rId1"/>
            </p:custDataLst>
          </p:nvPr>
        </p:nvSpPr>
        <p:spPr>
          <a:xfrm>
            <a:off x="539115" y="260985"/>
            <a:ext cx="8212455" cy="257619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r>
              <a:rPr lang="en-US" altLang="zh-CN"/>
              <a:t>   </a:t>
            </a:r>
            <a:r>
              <a:rPr lang="zh-CN" altLang="en-US"/>
              <a:t>setTimeout (function () {</a:t>
            </a:r>
            <a:endParaRPr lang="zh-CN" altLang="en-US"/>
          </a:p>
          <a:p>
            <a:r>
              <a:rPr lang="en-US" altLang="zh-CN"/>
              <a:t>       console .log ("First");</a:t>
            </a:r>
            <a:endParaRPr lang="en-US" altLang="zh-CN"/>
          </a:p>
          <a:p>
            <a:r>
              <a:rPr lang="en-US" altLang="zh-CN"/>
              <a:t>       setTimeout (function () {</a:t>
            </a:r>
            <a:endParaRPr lang="en-US" altLang="zh-CN"/>
          </a:p>
          <a:p>
            <a:r>
              <a:rPr lang="en-US" altLang="zh-CN"/>
              <a:t>            console .log ("Second");</a:t>
            </a:r>
            <a:endParaRPr lang="en-US" altLang="zh-CN"/>
          </a:p>
          <a:p>
            <a:r>
              <a:rPr lang="en-US" altLang="zh-CN"/>
              <a:t>            setTimeout (function () {</a:t>
            </a:r>
            <a:endParaRPr lang="en-US" altLang="zh-CN"/>
          </a:p>
          <a:p>
            <a:r>
              <a:rPr lang="en-US" altLang="zh-CN"/>
              <a:t>                 console .log ("Third");</a:t>
            </a:r>
            <a:endParaRPr lang="en-US" altLang="zh-CN"/>
          </a:p>
          <a:p>
            <a:r>
              <a:rPr lang="en-US" altLang="zh-CN"/>
              <a:t>                 }, 3000);</a:t>
            </a:r>
            <a:endParaRPr lang="en-US" altLang="zh-CN"/>
          </a:p>
          <a:p>
            <a:r>
              <a:rPr lang="en-US" altLang="zh-CN"/>
              <a:t>             }, 4000);</a:t>
            </a:r>
            <a:endParaRPr lang="en-US" altLang="zh-CN"/>
          </a:p>
          <a:p>
            <a:r>
              <a:rPr lang="en-US" altLang="zh-CN"/>
              <a:t>   }, 1000);</a:t>
            </a:r>
            <a:endParaRPr lang="en-US" altLang="zh-CN"/>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文本框 5"/>
          <p:cNvSpPr txBox="1"/>
          <p:nvPr>
            <p:custDataLst>
              <p:tags r:id="rId1"/>
            </p:custDataLst>
          </p:nvPr>
        </p:nvSpPr>
        <p:spPr>
          <a:xfrm>
            <a:off x="539115" y="548640"/>
            <a:ext cx="8181975" cy="5316855"/>
          </a:xfrm>
          <a:prstGeom prst="rect">
            <a:avLst/>
          </a:prstGeom>
          <a:solidFill>
            <a:srgbClr val="D4EFFB"/>
          </a:solidFill>
          <a:ln w="9525">
            <a:noFill/>
          </a:ln>
        </p:spPr>
        <p:txBody>
          <a:bodyPr lIns="0" tIns="0" rIns="0" bIns="0"/>
          <a:p>
            <a:pPr marL="278130">
              <a:lnSpc>
                <a:spcPct val="2000"/>
              </a:lnSpc>
              <a:spcBef>
                <a:spcPts val="515"/>
              </a:spcBef>
            </a:pPr>
            <a:endParaRPr lang="zh-CN" altLang="en-US"/>
          </a:p>
          <a:p>
            <a:pPr marL="278130">
              <a:lnSpc>
                <a:spcPct val="2000"/>
              </a:lnSpc>
              <a:spcBef>
                <a:spcPts val="515"/>
              </a:spcBef>
            </a:pPr>
            <a:endParaRPr lang="zh-CN" altLang="en-US"/>
          </a:p>
          <a:p>
            <a:r>
              <a:rPr lang="en-US" altLang="zh-CN" sz="2000"/>
              <a:t>   </a:t>
            </a:r>
            <a:r>
              <a:rPr lang="zh-CN" altLang="en-US" sz="2000"/>
              <a:t>new Promise (function (resolve, reject) {</a:t>
            </a:r>
            <a:endParaRPr lang="zh-CN" altLang="en-US" sz="2000"/>
          </a:p>
          <a:p>
            <a:r>
              <a:rPr lang="en-US" altLang="zh-CN" sz="2000"/>
              <a:t>          setTimeout (function () {</a:t>
            </a:r>
            <a:endParaRPr lang="en-US" altLang="zh-CN" sz="2000"/>
          </a:p>
          <a:p>
            <a:r>
              <a:rPr lang="en-US" altLang="zh-CN" sz="2000"/>
              <a:t>               console .log ("First");</a:t>
            </a:r>
            <a:endParaRPr lang="en-US" altLang="zh-CN" sz="2000"/>
          </a:p>
          <a:p>
            <a:r>
              <a:rPr lang="en-US" altLang="zh-CN" sz="2000"/>
              <a:t>               resolve ();</a:t>
            </a:r>
            <a:endParaRPr lang="en-US" altLang="zh-CN" sz="2000"/>
          </a:p>
          <a:p>
            <a:r>
              <a:rPr lang="en-US" altLang="zh-CN" sz="2000"/>
              <a:t>           }, 1000);</a:t>
            </a:r>
            <a:endParaRPr lang="en-US" altLang="zh-CN" sz="2000"/>
          </a:p>
          <a:p>
            <a:r>
              <a:rPr lang="en-US" altLang="zh-CN" sz="2000"/>
              <a:t>    }).then (function () {</a:t>
            </a:r>
            <a:endParaRPr lang="en-US" altLang="zh-CN" sz="2000"/>
          </a:p>
          <a:p>
            <a:r>
              <a:rPr lang="en-US" altLang="zh-CN" sz="2000"/>
              <a:t>        return new Promise (function (resolve, reject) {</a:t>
            </a:r>
            <a:endParaRPr lang="en-US" altLang="zh-CN" sz="2000"/>
          </a:p>
          <a:p>
            <a:r>
              <a:rPr lang="en-US" altLang="zh-CN" sz="2000"/>
              <a:t>              setTimeout (function () {</a:t>
            </a:r>
            <a:endParaRPr lang="en-US" altLang="zh-CN" sz="2000"/>
          </a:p>
          <a:p>
            <a:r>
              <a:rPr lang="en-US" altLang="zh-CN" sz="2000"/>
              <a:t>                    console .log ("Second");</a:t>
            </a:r>
            <a:endParaRPr lang="en-US" altLang="zh-CN" sz="2000"/>
          </a:p>
          <a:p>
            <a:r>
              <a:rPr lang="en-US" altLang="zh-CN" sz="2000"/>
              <a:t>                    resolve ();</a:t>
            </a:r>
            <a:endParaRPr lang="en-US" altLang="zh-CN" sz="2000"/>
          </a:p>
          <a:p>
            <a:r>
              <a:rPr lang="en-US" altLang="zh-CN" sz="2000"/>
              <a:t>               }, 4000);</a:t>
            </a:r>
            <a:endParaRPr lang="en-US" altLang="zh-CN" sz="2000"/>
          </a:p>
          <a:p>
            <a:r>
              <a:rPr lang="en-US" altLang="zh-CN" sz="2000"/>
              <a:t>        });</a:t>
            </a:r>
            <a:endParaRPr lang="en-US" altLang="zh-CN" sz="2000"/>
          </a:p>
          <a:p>
            <a:r>
              <a:rPr lang="en-US" altLang="zh-CN" sz="2000"/>
              <a:t>    }).then (function () {</a:t>
            </a:r>
            <a:endParaRPr lang="en-US" altLang="zh-CN" sz="2000"/>
          </a:p>
          <a:p>
            <a:r>
              <a:rPr lang="en-US" altLang="zh-CN" sz="2000"/>
              <a:t>       setTimeout (function () {</a:t>
            </a:r>
            <a:endParaRPr lang="en-US" altLang="zh-CN" sz="2000"/>
          </a:p>
          <a:p>
            <a:r>
              <a:rPr lang="en-US" altLang="zh-CN" sz="2000"/>
              <a:t>             console .log ("Third");</a:t>
            </a:r>
            <a:endParaRPr lang="en-US" altLang="zh-CN" sz="2000"/>
          </a:p>
          <a:p>
            <a:r>
              <a:rPr lang="en-US" altLang="zh-CN" sz="2000"/>
              <a:t>       }, 3000);</a:t>
            </a:r>
            <a:endParaRPr lang="en-US" altLang="zh-CN" sz="2000"/>
          </a:p>
          <a:p>
            <a:r>
              <a:rPr lang="en-US" altLang="zh-CN" sz="2000"/>
              <a:t>   });</a:t>
            </a:r>
            <a:endParaRPr lang="en-US" altLang="zh-CN" sz="2000"/>
          </a:p>
          <a:p>
            <a:endParaRPr lang="en-US" altLang="zh-CN" sz="20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852170"/>
            <a:ext cx="8712835" cy="4991100"/>
          </a:xfrm>
        </p:spPr>
        <p:txBody>
          <a:bodyPr>
            <a:normAutofit/>
          </a:bodyPr>
          <a:lstStyle/>
          <a:p>
            <a:pPr marL="109855" indent="457200">
              <a:buNone/>
            </a:pPr>
            <a:r>
              <a:rPr lang="zh-CN" altLang="en-US" sz="2000" dirty="0"/>
              <a:t>(2)  使用 let 声明的变量存在块级作用域</a:t>
            </a:r>
            <a:endParaRPr lang="zh-CN" altLang="en-US" sz="2000" dirty="0"/>
          </a:p>
          <a:p>
            <a:pPr marL="109855" indent="457200">
              <a:buNone/>
            </a:pPr>
            <a:r>
              <a:rPr lang="zh-CN" altLang="en-US" sz="2000" dirty="0"/>
              <a:t>前面章节在讲作用域的时候我们提到过一共存在两种作用域 : 全局作用域和函数作用 域  ( 局部作用域) , 但是在引入了 let 之后我们需要了解一种新的作用域—块级作用域。 什么是块级作用域呢 , 其实就是一对  { }  所包含的区域 ,  即在一对大括号中通过 let 声明 的变量无法在外部被访问 , 见如下代码 :</a:t>
            </a:r>
            <a:endParaRPr lang="zh-CN" altLang="en-US" sz="20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00" name="文本框 1073743099"/>
          <p:cNvSpPr txBox="1"/>
          <p:nvPr>
            <p:custDataLst>
              <p:tags r:id="rId1"/>
            </p:custDataLst>
          </p:nvPr>
        </p:nvSpPr>
        <p:spPr>
          <a:xfrm>
            <a:off x="467360" y="2925445"/>
            <a:ext cx="6974840" cy="2190750"/>
          </a:xfrm>
          <a:prstGeom prst="rect">
            <a:avLst/>
          </a:prstGeom>
          <a:solidFill>
            <a:srgbClr val="D4EFFB"/>
          </a:solidFill>
          <a:ln w="9525">
            <a:noFill/>
          </a:ln>
        </p:spPr>
        <p:txBody>
          <a:bodyPr lIns="0" tIns="0" rIns="0" bIns="0"/>
          <a:p>
            <a:pPr marL="278130">
              <a:lnSpc>
                <a:spcPct val="2000"/>
              </a:lnSpc>
              <a:spcBef>
                <a:spcPts val="515"/>
              </a:spcBef>
            </a:pPr>
            <a:endParaRPr lang="zh-CN" altLang="en-US">
              <a:sym typeface="+mn-ea"/>
            </a:endParaRPr>
          </a:p>
          <a:p>
            <a:pPr marL="278130">
              <a:lnSpc>
                <a:spcPct val="2000"/>
              </a:lnSpc>
              <a:spcBef>
                <a:spcPts val="515"/>
              </a:spcBef>
            </a:pPr>
            <a:endParaRPr lang="zh-CN" altLang="en-US" sz="2000"/>
          </a:p>
          <a:p>
            <a:pPr marL="278130">
              <a:lnSpc>
                <a:spcPct val="2000"/>
              </a:lnSpc>
              <a:spcBef>
                <a:spcPts val="515"/>
              </a:spcBef>
            </a:pPr>
            <a:endParaRPr lang="zh-CN" altLang="en-US"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if(true) {</a:t>
            </a: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t>
            </a:r>
            <a:endParaRPr lang="en-US" altLang="zh-CN" sz="2000"/>
          </a:p>
          <a:p>
            <a:pPr marL="278130">
              <a:lnSpc>
                <a:spcPct val="2000"/>
              </a:lnSpc>
              <a:spcBef>
                <a:spcPts val="515"/>
              </a:spcBef>
            </a:pPr>
            <a:r>
              <a:rPr lang="en-US" altLang="zh-CN" sz="2000"/>
              <a:t>     var a = 5</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let b = 6</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console. log (a);</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console. log (b);</a:t>
            </a:r>
            <a:endParaRPr lang="en-US" altLang="zh-CN" sz="200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944880"/>
            <a:ext cx="8712835" cy="4754245"/>
          </a:xfrm>
        </p:spPr>
        <p:txBody>
          <a:bodyPr>
            <a:noAutofit/>
          </a:bodyPr>
          <a:lstStyle/>
          <a:p>
            <a:pPr marL="109855" indent="457200">
              <a:lnSpc>
                <a:spcPct val="100000"/>
              </a:lnSpc>
              <a:buNone/>
            </a:pPr>
            <a:r>
              <a:rPr lang="en-US" sz="2400" b="1" dirty="0">
                <a:solidFill>
                  <a:schemeClr val="bg2">
                    <a:lumMod val="50000"/>
                  </a:schemeClr>
                </a:solidFill>
                <a:sym typeface="+mn-ea"/>
              </a:rPr>
              <a:t>1. </a:t>
            </a:r>
            <a:r>
              <a:rPr sz="2400" b="1" dirty="0">
                <a:solidFill>
                  <a:schemeClr val="bg2">
                    <a:lumMod val="50000"/>
                  </a:schemeClr>
                </a:solidFill>
                <a:sym typeface="+mn-ea"/>
              </a:rPr>
              <a:t>Promise 的构造函数</a:t>
            </a:r>
            <a:endParaRPr sz="2400" b="1" dirty="0">
              <a:sym typeface="+mn-ea"/>
            </a:endParaRPr>
          </a:p>
          <a:p>
            <a:pPr marL="109855" indent="457200">
              <a:lnSpc>
                <a:spcPct val="100000"/>
              </a:lnSpc>
              <a:buNone/>
            </a:pPr>
            <a:r>
              <a:rPr sz="2400" b="1" dirty="0">
                <a:sym typeface="+mn-ea"/>
              </a:rPr>
              <a:t>Promise 构造函数是 JavaScript 中用于创建 Promise 对象的内置构造函数。</a:t>
            </a:r>
            <a:endParaRPr sz="2400" b="1" dirty="0">
              <a:sym typeface="+mn-ea"/>
            </a:endParaRPr>
          </a:p>
          <a:p>
            <a:pPr marL="109855" indent="457200">
              <a:lnSpc>
                <a:spcPct val="100000"/>
              </a:lnSpc>
              <a:buNone/>
            </a:pPr>
            <a:r>
              <a:rPr sz="2400" b="1" dirty="0">
                <a:sym typeface="+mn-ea"/>
              </a:rPr>
              <a:t>Promise 构造函数接受一个函数作为参数 , 该函数是同步的并且会被立即执行 , 所以 我们称之为起始函数。起始函数包含两个参数 resolve 和 reject , 分别表示 Promise 成功和失败的状态。</a:t>
            </a:r>
            <a:endParaRPr sz="2400" b="1" dirty="0">
              <a:sym typeface="+mn-ea"/>
            </a:endParaRPr>
          </a:p>
          <a:p>
            <a:pPr marL="109855" indent="457200">
              <a:lnSpc>
                <a:spcPct val="100000"/>
              </a:lnSpc>
              <a:buNone/>
            </a:pPr>
            <a:r>
              <a:rPr sz="2400" b="1" dirty="0">
                <a:sym typeface="+mn-ea"/>
              </a:rPr>
              <a:t>起始函数执行成功时 , 它应该调用 resolve 函数并传递成功的结果</a:t>
            </a:r>
            <a:r>
              <a:rPr lang="zh-CN" sz="2400" b="1" dirty="0">
                <a:sym typeface="+mn-ea"/>
              </a:rPr>
              <a:t>。</a:t>
            </a:r>
            <a:r>
              <a:rPr sz="2400" b="1" dirty="0">
                <a:sym typeface="+mn-ea"/>
              </a:rPr>
              <a:t>当起始函数执行失败时 , 它应该调用 reject 函数并传递失败的原因。</a:t>
            </a:r>
            <a:endParaRPr sz="2400" b="1" dirty="0">
              <a:sym typeface="+mn-ea"/>
            </a:endParaRPr>
          </a:p>
          <a:p>
            <a:pPr marL="109855" indent="457200">
              <a:lnSpc>
                <a:spcPct val="100000"/>
              </a:lnSpc>
              <a:buNone/>
            </a:pP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148080"/>
            <a:ext cx="8712835" cy="4551045"/>
          </a:xfrm>
        </p:spPr>
        <p:txBody>
          <a:bodyPr>
            <a:noAutofit/>
          </a:bodyPr>
          <a:lstStyle/>
          <a:p>
            <a:pPr marL="109855" indent="457200">
              <a:lnSpc>
                <a:spcPct val="100000"/>
              </a:lnSpc>
              <a:buNone/>
            </a:pPr>
            <a:r>
              <a:rPr sz="2400" b="1" dirty="0">
                <a:sym typeface="+mn-ea"/>
              </a:rPr>
              <a:t>Promise 构造函数返回一个 Promise 对象 , 该对象具有以下几个方法:</a:t>
            </a:r>
            <a:endParaRPr sz="2400" b="1" dirty="0">
              <a:sym typeface="+mn-ea"/>
            </a:endParaRPr>
          </a:p>
          <a:p>
            <a:pPr marL="109855" indent="457200">
              <a:lnSpc>
                <a:spcPct val="100000"/>
              </a:lnSpc>
              <a:buNone/>
            </a:pPr>
            <a:r>
              <a:rPr sz="2400" b="1" dirty="0">
                <a:sym typeface="+mn-ea"/>
              </a:rPr>
              <a:t>then：用于处理 Promise 成功状态的回调函数。</a:t>
            </a:r>
            <a:endParaRPr sz="2400" b="1" dirty="0">
              <a:sym typeface="+mn-ea"/>
            </a:endParaRPr>
          </a:p>
          <a:p>
            <a:pPr marL="109855" indent="457200">
              <a:lnSpc>
                <a:spcPct val="100000"/>
              </a:lnSpc>
              <a:buNone/>
            </a:pPr>
            <a:r>
              <a:rPr sz="2400" b="1" dirty="0">
                <a:sym typeface="+mn-ea"/>
              </a:rPr>
              <a:t>catch：用于处理 Promise 失败状态的回调函数。</a:t>
            </a:r>
            <a:endParaRPr sz="2400" b="1" dirty="0">
              <a:sym typeface="+mn-ea"/>
            </a:endParaRPr>
          </a:p>
          <a:p>
            <a:pPr marL="109855" indent="457200">
              <a:lnSpc>
                <a:spcPct val="100000"/>
              </a:lnSpc>
              <a:buNone/>
            </a:pPr>
            <a:r>
              <a:rPr sz="2400" b="1" dirty="0">
                <a:sym typeface="+mn-ea"/>
              </a:rPr>
              <a:t>finally：无论 Promise 是成功还是失败，都会执行的回调函数。</a:t>
            </a:r>
            <a:endParaRPr sz="2400" b="1" dirty="0">
              <a:sym typeface="+mn-ea"/>
            </a:endParaRPr>
          </a:p>
          <a:p>
            <a:pPr marL="109855" indent="457200">
              <a:lnSpc>
                <a:spcPct val="100000"/>
              </a:lnSpc>
              <a:buNone/>
            </a:pPr>
            <a:r>
              <a:rPr sz="2400" b="1" dirty="0">
                <a:sym typeface="+mn-ea"/>
              </a:rPr>
              <a:t>下面是一个使用 Promise 构造函数创建 Promise 对象的例子:</a:t>
            </a:r>
            <a:endParaRPr sz="2400" b="1" dirty="0">
              <a:sym typeface="+mn-ea"/>
            </a:endParaRPr>
          </a:p>
          <a:p>
            <a:pPr marL="109855" indent="457200">
              <a:lnSpc>
                <a:spcPct val="100000"/>
              </a:lnSpc>
              <a:buNone/>
            </a:pPr>
            <a:r>
              <a:rPr sz="2400" b="1" dirty="0">
                <a:sym typeface="+mn-ea"/>
              </a:rPr>
              <a:t>当 Promise 被构造时 , 起始函数会被同步执行:</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1" name="文本框 1073743150"/>
          <p:cNvSpPr txBox="1"/>
          <p:nvPr>
            <p:custDataLst>
              <p:tags r:id="rId1"/>
            </p:custDataLst>
          </p:nvPr>
        </p:nvSpPr>
        <p:spPr>
          <a:xfrm>
            <a:off x="739775" y="621030"/>
            <a:ext cx="7664450" cy="5191760"/>
          </a:xfrm>
          <a:prstGeom prst="rect">
            <a:avLst/>
          </a:prstGeom>
          <a:solidFill>
            <a:srgbClr val="D4EFFB"/>
          </a:solidFill>
          <a:ln w="9525">
            <a:noFill/>
          </a:ln>
        </p:spPr>
        <p:txBody>
          <a:bodyPr lIns="0" tIns="0" rIns="0" bIns="0"/>
          <a:p>
            <a:pPr marL="278130">
              <a:lnSpc>
                <a:spcPts val="1405"/>
              </a:lnSpc>
              <a:spcBef>
                <a:spcPts val="515"/>
              </a:spcBef>
            </a:pPr>
            <a:endParaRPr lang="zh-CN" altLang="en-US"/>
          </a:p>
          <a:p>
            <a:pPr marL="278130">
              <a:lnSpc>
                <a:spcPts val="1405"/>
              </a:lnSpc>
              <a:spcBef>
                <a:spcPts val="515"/>
              </a:spcBef>
            </a:pPr>
            <a:r>
              <a:rPr lang="zh-CN" altLang="en-US"/>
              <a:t>const promise = new Promise ( (resolve, reject) =&gt; {</a:t>
            </a:r>
            <a:endParaRPr lang="zh-CN" altLang="en-US"/>
          </a:p>
          <a:p>
            <a:pPr marL="278130">
              <a:lnSpc>
                <a:spcPts val="1405"/>
              </a:lnSpc>
              <a:spcBef>
                <a:spcPts val="515"/>
              </a:spcBef>
            </a:pPr>
            <a:endParaRPr lang="zh-CN" altLang="en-US"/>
          </a:p>
          <a:p>
            <a:pPr marL="548005">
              <a:lnSpc>
                <a:spcPct val="2000"/>
              </a:lnSpc>
              <a:spcBef>
                <a:spcPts val="5"/>
              </a:spcBef>
            </a:pPr>
            <a:r>
              <a:rPr lang="zh-CN" altLang="en-US"/>
              <a:t>// 异步操作</a:t>
            </a:r>
            <a:endParaRPr lang="zh-CN" altLang="en-US"/>
          </a:p>
          <a:p>
            <a:pPr marL="546735">
              <a:lnSpc>
                <a:spcPts val="1150"/>
              </a:lnSpc>
              <a:spcBef>
                <a:spcPts val="270"/>
              </a:spcBef>
            </a:pPr>
            <a:endParaRPr lang="zh-CN" altLang="en-US"/>
          </a:p>
          <a:p>
            <a:pPr marL="546735">
              <a:lnSpc>
                <a:spcPts val="1150"/>
              </a:lnSpc>
              <a:spcBef>
                <a:spcPts val="270"/>
              </a:spcBef>
            </a:pPr>
            <a:r>
              <a:rPr lang="zh-CN" altLang="en-US"/>
              <a:t>setTimeout ( () =&gt; {</a:t>
            </a:r>
            <a:endParaRPr lang="zh-CN" altLang="en-US"/>
          </a:p>
          <a:p>
            <a:pPr marL="546735">
              <a:lnSpc>
                <a:spcPts val="1150"/>
              </a:lnSpc>
              <a:spcBef>
                <a:spcPts val="270"/>
              </a:spcBef>
            </a:pPr>
            <a:endParaRPr lang="zh-CN" altLang="en-US"/>
          </a:p>
          <a:p>
            <a:pPr marL="546735">
              <a:lnSpc>
                <a:spcPts val="1150"/>
              </a:lnSpc>
              <a:spcBef>
                <a:spcPts val="270"/>
              </a:spcBef>
            </a:pPr>
            <a:r>
              <a:rPr lang="zh-CN" altLang="en-US"/>
              <a:t> </a:t>
            </a:r>
            <a:r>
              <a:rPr lang="en-US" altLang="zh-CN"/>
              <a:t>   if (Math .random () &lt; 0 .5)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resolve ('success ');</a:t>
            </a:r>
            <a:endParaRPr lang="en-US" altLang="zh-CN"/>
          </a:p>
          <a:p>
            <a:pPr marL="546735">
              <a:lnSpc>
                <a:spcPts val="1150"/>
              </a:lnSpc>
              <a:spcBef>
                <a:spcPts val="270"/>
              </a:spcBef>
            </a:pPr>
            <a:r>
              <a:rPr lang="en-US" altLang="zh-CN"/>
              <a:t> </a:t>
            </a:r>
            <a:endParaRPr lang="en-US" altLang="zh-CN"/>
          </a:p>
          <a:p>
            <a:pPr marL="546735">
              <a:lnSpc>
                <a:spcPts val="1150"/>
              </a:lnSpc>
              <a:spcBef>
                <a:spcPts val="270"/>
              </a:spcBef>
            </a:pPr>
            <a:r>
              <a:rPr lang="en-US" altLang="zh-CN"/>
              <a:t>    } else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reject ('error ');</a:t>
            </a:r>
            <a:endParaRPr lang="en-US" altLang="zh-CN"/>
          </a:p>
          <a:p>
            <a:pPr marL="546735">
              <a:lnSpc>
                <a:spcPts val="1150"/>
              </a:lnSpc>
              <a:spcBef>
                <a:spcPts val="270"/>
              </a:spcBef>
            </a:pPr>
            <a:r>
              <a:rPr lang="en-US" altLang="zh-CN"/>
              <a:t>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 1000);</a:t>
            </a:r>
            <a:endParaRPr lang="en-US" altLang="zh-CN"/>
          </a:p>
          <a:p>
            <a:pPr marL="546735">
              <a:lnSpc>
                <a:spcPts val="1150"/>
              </a:lnSpc>
              <a:spcBef>
                <a:spcPts val="270"/>
              </a:spcBef>
            </a:pPr>
            <a:endParaRPr lang="en-US" altLang="zh-CN"/>
          </a:p>
          <a:p>
            <a:pPr marL="546735">
              <a:lnSpc>
                <a:spcPts val="1150"/>
              </a:lnSpc>
              <a:spcBef>
                <a:spcPts val="270"/>
              </a:spcBef>
            </a:pPr>
            <a:r>
              <a:rPr lang="en-US" altLang="zh-CN"/>
              <a:t>});</a:t>
            </a:r>
            <a:endParaRPr lang="en-US" altLang="zh-CN"/>
          </a:p>
          <a:p>
            <a:pPr marL="546735">
              <a:lnSpc>
                <a:spcPts val="1150"/>
              </a:lnSpc>
              <a:spcBef>
                <a:spcPts val="270"/>
              </a:spcBef>
            </a:pPr>
            <a:endParaRPr lang="en-US" altLang="zh-CN"/>
          </a:p>
          <a:p>
            <a:pPr marL="546735">
              <a:lnSpc>
                <a:spcPts val="1150"/>
              </a:lnSpc>
              <a:spcBef>
                <a:spcPts val="270"/>
              </a:spcBef>
            </a:pPr>
            <a:r>
              <a:rPr lang="en-US" altLang="zh-CN"/>
              <a:t>promise .then (result =&gt;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console .log (result);</a:t>
            </a:r>
            <a:endParaRPr lang="en-US" altLang="zh-CN"/>
          </a:p>
          <a:p>
            <a:pPr marL="546735">
              <a:lnSpc>
                <a:spcPts val="1150"/>
              </a:lnSpc>
              <a:spcBef>
                <a:spcPts val="270"/>
              </a:spcBef>
            </a:pPr>
            <a:endParaRPr lang="en-US" altLang="zh-CN"/>
          </a:p>
          <a:p>
            <a:pPr marL="546735">
              <a:lnSpc>
                <a:spcPts val="1150"/>
              </a:lnSpc>
              <a:spcBef>
                <a:spcPts val="270"/>
              </a:spcBef>
            </a:pPr>
            <a:r>
              <a:rPr lang="en-US" altLang="zh-CN"/>
              <a:t>}).catch (error =&gt;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console .log (error);</a:t>
            </a:r>
            <a:endParaRPr lang="en-US" altLang="zh-CN"/>
          </a:p>
          <a:p>
            <a:pPr marL="546735">
              <a:lnSpc>
                <a:spcPts val="1150"/>
              </a:lnSpc>
              <a:spcBef>
                <a:spcPts val="270"/>
              </a:spcBef>
            </a:pPr>
            <a:r>
              <a:rPr lang="en-US" altLang="zh-CN"/>
              <a:t>});</a:t>
            </a:r>
            <a:endParaRPr lang="en-US" altLang="zh-CN"/>
          </a:p>
          <a:p>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235075"/>
            <a:ext cx="8712835" cy="4313555"/>
          </a:xfrm>
        </p:spPr>
        <p:txBody>
          <a:bodyPr>
            <a:noAutofit/>
          </a:bodyPr>
          <a:lstStyle/>
          <a:p>
            <a:pPr marL="109855" indent="457200">
              <a:lnSpc>
                <a:spcPct val="100000"/>
              </a:lnSpc>
              <a:buNone/>
            </a:pPr>
            <a:r>
              <a:rPr sz="2400" b="1" dirty="0">
                <a:sym typeface="+mn-ea"/>
              </a:rPr>
              <a:t>在上面的例子中 , 我们使用 Promise 构造函数创建了一个 Promise 对象 , 并使用 set- Timeout 模拟了一个异步操作。  如果异步操作成功 , 则调用 resolve 函数并传递成功的结 果 ; 如果异步操作失败 , 则调用 reject 函数并传递失败的原因。然后我们使用 then 方法处 理 Promise 成功状态的回调函数 , 使用 catch 方法处理 Promise 失败状态的回调函数。</a:t>
            </a:r>
            <a:endParaRPr sz="2400" b="1" dirty="0">
              <a:sym typeface="+mn-ea"/>
            </a:endParaRPr>
          </a:p>
          <a:p>
            <a:pPr marL="109855" indent="457200">
              <a:lnSpc>
                <a:spcPct val="100000"/>
              </a:lnSpc>
              <a:buNone/>
            </a:pPr>
            <a:r>
              <a:rPr sz="2400" b="1" dirty="0">
                <a:sym typeface="+mn-ea"/>
              </a:rPr>
              <a:t>这段程序会直接输出 error 或 success。</a:t>
            </a:r>
            <a:endParaRPr sz="2400" b="1" dirty="0">
              <a:sym typeface="+mn-ea"/>
            </a:endParaRPr>
          </a:p>
          <a:p>
            <a:pPr marL="109855" indent="457200">
              <a:lnSpc>
                <a:spcPct val="100000"/>
              </a:lnSpc>
              <a:buNone/>
            </a:pPr>
            <a:r>
              <a:rPr sz="2400" b="1" dirty="0">
                <a:sym typeface="+mn-ea"/>
              </a:rPr>
              <a:t>resolve 和 reject 都是函数 , 其中调用 resolve 代表一切正常 , reject 是出现异常时所调用的:</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1" name="文本框 1073743150"/>
          <p:cNvSpPr txBox="1"/>
          <p:nvPr>
            <p:custDataLst>
              <p:tags r:id="rId1"/>
            </p:custDataLst>
          </p:nvPr>
        </p:nvSpPr>
        <p:spPr>
          <a:xfrm>
            <a:off x="755650" y="621030"/>
            <a:ext cx="7664450" cy="4197350"/>
          </a:xfrm>
          <a:prstGeom prst="rect">
            <a:avLst/>
          </a:prstGeom>
          <a:solidFill>
            <a:srgbClr val="D4EFFB"/>
          </a:solidFill>
          <a:ln w="9525">
            <a:noFill/>
          </a:ln>
        </p:spPr>
        <p:txBody>
          <a:bodyPr lIns="0" tIns="0" rIns="0" bIns="0"/>
          <a:p>
            <a:pPr marL="278130">
              <a:lnSpc>
                <a:spcPts val="1405"/>
              </a:lnSpc>
              <a:spcBef>
                <a:spcPts val="515"/>
              </a:spcBef>
            </a:pPr>
            <a:endParaRPr lang="zh-CN" altLang="en-US"/>
          </a:p>
          <a:p>
            <a:pPr marL="278130">
              <a:lnSpc>
                <a:spcPts val="1405"/>
              </a:lnSpc>
              <a:spcBef>
                <a:spcPts val="515"/>
              </a:spcBef>
            </a:pPr>
            <a:r>
              <a:rPr lang="zh-CN" altLang="en-US"/>
              <a:t>new Promise (function (resolve, reject) {</a:t>
            </a:r>
            <a:endParaRPr lang="zh-CN" altLang="en-US"/>
          </a:p>
          <a:p>
            <a:pPr marL="278130">
              <a:lnSpc>
                <a:spcPts val="1405"/>
              </a:lnSpc>
              <a:spcBef>
                <a:spcPts val="515"/>
              </a:spcBef>
            </a:pPr>
            <a:endParaRPr lang="zh-CN" altLang="en-US"/>
          </a:p>
          <a:p>
            <a:pPr marL="548005">
              <a:lnSpc>
                <a:spcPct val="2000"/>
              </a:lnSpc>
              <a:spcBef>
                <a:spcPts val="5"/>
              </a:spcBef>
            </a:pPr>
            <a:r>
              <a:rPr lang="en-US" altLang="zh-CN"/>
              <a:t>          var a = 0;</a:t>
            </a:r>
            <a:endParaRPr lang="en-US" altLang="zh-CN"/>
          </a:p>
          <a:p>
            <a:pPr marL="546735">
              <a:lnSpc>
                <a:spcPts val="1150"/>
              </a:lnSpc>
              <a:spcBef>
                <a:spcPts val="270"/>
              </a:spcBef>
            </a:pPr>
            <a:endParaRPr lang="zh-CN" altLang="en-US"/>
          </a:p>
          <a:p>
            <a:pPr marL="546735">
              <a:lnSpc>
                <a:spcPts val="1150"/>
              </a:lnSpc>
              <a:spcBef>
                <a:spcPts val="270"/>
              </a:spcBef>
            </a:pPr>
            <a:r>
              <a:rPr lang="en-US" altLang="zh-CN"/>
              <a:t>          var b = 1;</a:t>
            </a:r>
            <a:endParaRPr lang="en-US" altLang="zh-CN"/>
          </a:p>
          <a:p>
            <a:pPr marL="546735">
              <a:lnSpc>
                <a:spcPts val="1150"/>
              </a:lnSpc>
              <a:spcBef>
                <a:spcPts val="270"/>
              </a:spcBef>
            </a:pPr>
            <a:endParaRPr lang="zh-CN" altLang="en-US"/>
          </a:p>
          <a:p>
            <a:pPr marL="546735">
              <a:lnSpc>
                <a:spcPts val="1150"/>
              </a:lnSpc>
              <a:spcBef>
                <a:spcPts val="270"/>
              </a:spcBef>
            </a:pPr>
            <a:r>
              <a:rPr lang="zh-CN" altLang="en-US"/>
              <a:t> </a:t>
            </a:r>
            <a:r>
              <a:rPr lang="en-US" altLang="zh-CN"/>
              <a:t>         if (b = = 0) reject ("Divide zero");</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else resolve (a / b);</a:t>
            </a:r>
            <a:endParaRPr lang="en-US" altLang="zh-CN"/>
          </a:p>
          <a:p>
            <a:pPr marL="546735">
              <a:lnSpc>
                <a:spcPts val="1150"/>
              </a:lnSpc>
              <a:spcBef>
                <a:spcPts val="270"/>
              </a:spcBef>
            </a:pPr>
            <a:r>
              <a:rPr lang="en-US" altLang="zh-CN"/>
              <a:t> </a:t>
            </a:r>
            <a:endParaRPr lang="en-US" altLang="zh-CN"/>
          </a:p>
          <a:p>
            <a:pPr marL="546735">
              <a:lnSpc>
                <a:spcPts val="1150"/>
              </a:lnSpc>
              <a:spcBef>
                <a:spcPts val="270"/>
              </a:spcBef>
            </a:pPr>
            <a:r>
              <a:rPr lang="en-US" altLang="zh-CN"/>
              <a:t>    }).then (function (value) {</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console .log ("a / b = " + value);</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}).catch (function (err) {</a:t>
            </a:r>
            <a:endParaRPr lang="en-US" altLang="zh-CN"/>
          </a:p>
          <a:p>
            <a:pPr marL="546735">
              <a:lnSpc>
                <a:spcPts val="1150"/>
              </a:lnSpc>
              <a:spcBef>
                <a:spcPts val="270"/>
              </a:spcBef>
            </a:pPr>
            <a:r>
              <a:rPr lang="en-US" altLang="zh-CN"/>
              <a:t> </a:t>
            </a:r>
            <a:endParaRPr lang="en-US" altLang="zh-CN"/>
          </a:p>
          <a:p>
            <a:pPr marL="546735">
              <a:lnSpc>
                <a:spcPts val="1150"/>
              </a:lnSpc>
              <a:spcBef>
                <a:spcPts val="270"/>
              </a:spcBef>
            </a:pPr>
            <a:r>
              <a:rPr lang="en-US" altLang="zh-CN"/>
              <a:t>         console .log (err);</a:t>
            </a:r>
            <a:endParaRPr lang="en-US" altLang="zh-CN"/>
          </a:p>
          <a:p>
            <a:pPr marL="546735">
              <a:lnSpc>
                <a:spcPts val="1150"/>
              </a:lnSpc>
              <a:spcBef>
                <a:spcPts val="270"/>
              </a:spcBef>
            </a:pPr>
            <a:endParaRPr lang="en-US" altLang="zh-CN"/>
          </a:p>
          <a:p>
            <a:pPr marL="546735">
              <a:lnSpc>
                <a:spcPts val="1150"/>
              </a:lnSpc>
              <a:spcBef>
                <a:spcPts val="270"/>
              </a:spcBef>
            </a:pPr>
            <a:r>
              <a:rPr lang="en-US" altLang="zh-CN"/>
              <a:t>    }).finally (function () {</a:t>
            </a:r>
            <a:endParaRPr lang="en-US" altLang="zh-CN"/>
          </a:p>
          <a:p>
            <a:r>
              <a:rPr lang="en-US" altLang="zh-CN"/>
              <a:t>                console .log ("End");</a:t>
            </a:r>
            <a:endParaRPr lang="en-US" altLang="zh-CN"/>
          </a:p>
          <a:p>
            <a:r>
              <a:rPr lang="en-US" altLang="zh-CN"/>
              <a:t>           });</a:t>
            </a:r>
            <a:endParaRPr lang="en-US" altLang="zh-CN"/>
          </a:p>
        </p:txBody>
      </p:sp>
      <p:sp>
        <p:nvSpPr>
          <p:cNvPr id="100" name="文本框 99"/>
          <p:cNvSpPr txBox="1"/>
          <p:nvPr/>
        </p:nvSpPr>
        <p:spPr>
          <a:xfrm>
            <a:off x="739775" y="5013325"/>
            <a:ext cx="2553970" cy="368300"/>
          </a:xfrm>
          <a:prstGeom prst="rect">
            <a:avLst/>
          </a:prstGeom>
          <a:noFill/>
          <a:ln w="9525">
            <a:noFill/>
          </a:ln>
        </p:spPr>
        <p:txBody>
          <a:bodyPr wrap="square">
            <a:spAutoFit/>
          </a:bodyPr>
          <a:p>
            <a:pPr indent="0"/>
            <a:r>
              <a:rPr lang="zh-CN" b="0">
                <a:solidFill>
                  <a:srgbClr val="000000"/>
                </a:solidFill>
                <a:ea typeface="微软雅黑" panose="020B0503020204020204" pitchFamily="34" charset="-122"/>
              </a:rPr>
              <a:t>这段程序执行结果是</a:t>
            </a:r>
            <a:r>
              <a:rPr lang="en-US" b="0">
                <a:solidFill>
                  <a:srgbClr val="000000"/>
                </a:solidFill>
                <a:latin typeface="微软雅黑" panose="020B0503020204020204" pitchFamily="34" charset="-122"/>
              </a:rPr>
              <a:t>:</a:t>
            </a:r>
            <a:endParaRPr lang="en-US" altLang="en-US" b="0">
              <a:solidFill>
                <a:srgbClr val="000000"/>
              </a:solidFill>
              <a:latin typeface="微软雅黑" panose="020B0503020204020204" pitchFamily="34" charset="-122"/>
            </a:endParaRPr>
          </a:p>
        </p:txBody>
      </p:sp>
      <p:sp>
        <p:nvSpPr>
          <p:cNvPr id="1073743154" name="文本框 1073743153"/>
          <p:cNvSpPr txBox="1"/>
          <p:nvPr>
            <p:custDataLst>
              <p:tags r:id="rId2"/>
            </p:custDataLst>
          </p:nvPr>
        </p:nvSpPr>
        <p:spPr>
          <a:xfrm>
            <a:off x="3293745" y="5013325"/>
            <a:ext cx="5126355" cy="770890"/>
          </a:xfrm>
          <a:prstGeom prst="rect">
            <a:avLst/>
          </a:prstGeom>
          <a:solidFill>
            <a:srgbClr val="D4EFFB"/>
          </a:solidFill>
          <a:ln w="9525">
            <a:noFill/>
          </a:ln>
        </p:spPr>
        <p:txBody>
          <a:bodyPr lIns="0" tIns="0" rIns="0" bIns="0"/>
          <a:p>
            <a:pPr marL="276225">
              <a:lnSpc>
                <a:spcPts val="1195"/>
              </a:lnSpc>
              <a:spcBef>
                <a:spcPts val="515"/>
              </a:spcBef>
            </a:pPr>
            <a:endParaRPr lang="zh-CN" altLang="en-US"/>
          </a:p>
          <a:p>
            <a:pPr marL="276225">
              <a:lnSpc>
                <a:spcPts val="1195"/>
              </a:lnSpc>
              <a:spcBef>
                <a:spcPts val="515"/>
              </a:spcBef>
            </a:pPr>
            <a:r>
              <a:rPr lang="zh-CN" altLang="en-US"/>
              <a:t>a / b = 0</a:t>
            </a:r>
            <a:endParaRPr lang="zh-CN" altLang="en-US"/>
          </a:p>
          <a:p>
            <a:pPr marL="276225">
              <a:lnSpc>
                <a:spcPts val="1195"/>
              </a:lnSpc>
              <a:spcBef>
                <a:spcPts val="515"/>
              </a:spcBef>
            </a:pPr>
            <a:endParaRPr lang="zh-CN" altLang="en-US"/>
          </a:p>
          <a:p>
            <a:pPr marL="272415">
              <a:lnSpc>
                <a:spcPct val="1000"/>
              </a:lnSpc>
              <a:spcBef>
                <a:spcPts val="485"/>
              </a:spcBef>
            </a:pPr>
            <a:r>
              <a:rPr lang="zh-CN" altLang="en-US"/>
              <a:t>END</a:t>
            </a:r>
            <a:endParaRPr lang="zh-CN" altLang="en-US"/>
          </a:p>
          <a:p>
            <a:endParaRPr lang="zh-CN" alt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539115" y="501650"/>
            <a:ext cx="8203565" cy="1999615"/>
          </a:xfrm>
          <a:prstGeom prst="rect">
            <a:avLst/>
          </a:prstGeom>
          <a:noFill/>
          <a:ln w="9525">
            <a:noFill/>
          </a:ln>
        </p:spPr>
        <p:txBody>
          <a:bodyPr wrap="square">
            <a:noAutofit/>
          </a:bodyPr>
          <a:p>
            <a:pPr indent="0"/>
            <a:r>
              <a:rPr lang="en-US" sz="2000" b="0">
                <a:solidFill>
                  <a:srgbClr val="000000"/>
                </a:solidFill>
              </a:rPr>
              <a:t>      </a:t>
            </a:r>
            <a:r>
              <a:rPr sz="2000" b="0">
                <a:solidFill>
                  <a:srgbClr val="000000"/>
                </a:solidFill>
              </a:rPr>
              <a:t>Promise 有 . then( ) . catch( ) 和 . finally( ) 三个方法 , 这三个方法的参数都是一个函数</a:t>
            </a:r>
            <a:r>
              <a:rPr lang="zh-CN" sz="2000" b="0">
                <a:solidFill>
                  <a:srgbClr val="000000"/>
                </a:solidFill>
              </a:rPr>
              <a:t>，</a:t>
            </a:r>
            <a:r>
              <a:rPr sz="2000" b="0">
                <a:solidFill>
                  <a:srgbClr val="000000"/>
                </a:solidFill>
              </a:rPr>
              <a:t>. then( ) 可以将参数中的 函 数 添 加 到 当 前 Promise 的 正 常 执 行 序 列</a:t>
            </a:r>
            <a:r>
              <a:rPr lang="zh-CN" sz="2000" b="0">
                <a:solidFill>
                  <a:srgbClr val="000000"/>
                </a:solidFill>
              </a:rPr>
              <a:t>，</a:t>
            </a:r>
            <a:r>
              <a:rPr sz="2000" b="0">
                <a:solidFill>
                  <a:srgbClr val="000000"/>
                </a:solidFill>
              </a:rPr>
              <a:t>. catch ( ) 则 是 设 定Promise 的异常处理序列</a:t>
            </a:r>
            <a:r>
              <a:rPr lang="zh-CN" sz="2000" b="0">
                <a:solidFill>
                  <a:srgbClr val="000000"/>
                </a:solidFill>
              </a:rPr>
              <a:t>，</a:t>
            </a:r>
            <a:r>
              <a:rPr sz="2000" b="0">
                <a:solidFill>
                  <a:srgbClr val="000000"/>
                </a:solidFill>
              </a:rPr>
              <a:t>. finally( ) 是在 Promise 执行的最后一定会执行的序列。. then ( ) 传 入的函数会按顺序依次执行 , 有任何异常都会直接跳到 catch 序列</a:t>
            </a:r>
            <a:r>
              <a:rPr lang="zh-CN" sz="2000" b="0">
                <a:solidFill>
                  <a:srgbClr val="000000"/>
                </a:solidFill>
              </a:rPr>
              <a:t>：</a:t>
            </a:r>
            <a:endParaRPr lang="zh-CN" sz="2000"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r>
              <a:rPr lang="en-US" altLang="zh-CN" b="0">
                <a:solidFill>
                  <a:srgbClr val="000000"/>
                </a:solidFill>
              </a:rPr>
              <a:t>                          执行结果 :</a:t>
            </a:r>
            <a:endParaRPr lang="en-US" altLang="zh-CN" b="0">
              <a:solidFill>
                <a:srgbClr val="000000"/>
              </a:solidFill>
            </a:endParaRPr>
          </a:p>
        </p:txBody>
      </p:sp>
      <p:sp>
        <p:nvSpPr>
          <p:cNvPr id="1073743154" name="文本框 1073743153"/>
          <p:cNvSpPr txBox="1"/>
          <p:nvPr>
            <p:custDataLst>
              <p:tags r:id="rId1"/>
            </p:custDataLst>
          </p:nvPr>
        </p:nvSpPr>
        <p:spPr>
          <a:xfrm>
            <a:off x="539115" y="2421255"/>
            <a:ext cx="7939405" cy="2799080"/>
          </a:xfrm>
          <a:prstGeom prst="rect">
            <a:avLst/>
          </a:prstGeom>
          <a:solidFill>
            <a:srgbClr val="D4EFFB"/>
          </a:solidFill>
          <a:ln w="9525">
            <a:noFill/>
          </a:ln>
        </p:spPr>
        <p:txBody>
          <a:bodyPr lIns="0" tIns="0" rIns="0" bIns="0"/>
          <a:p>
            <a:pPr marL="276225">
              <a:lnSpc>
                <a:spcPts val="1195"/>
              </a:lnSpc>
              <a:spcBef>
                <a:spcPts val="515"/>
              </a:spcBef>
            </a:pPr>
            <a:endParaRPr lang="zh-CN" altLang="en-US"/>
          </a:p>
          <a:p>
            <a:pPr marL="276225">
              <a:lnSpc>
                <a:spcPts val="1195"/>
              </a:lnSpc>
              <a:spcBef>
                <a:spcPts val="515"/>
              </a:spcBef>
            </a:pPr>
            <a:r>
              <a:rPr lang="zh-CN" altLang="en-US"/>
              <a:t>new Promise (function (resolve, reject) {</a:t>
            </a:r>
            <a:endParaRPr lang="zh-CN" altLang="en-US" sz="1600"/>
          </a:p>
          <a:p>
            <a:pPr marL="276225">
              <a:lnSpc>
                <a:spcPts val="1195"/>
              </a:lnSpc>
              <a:spcBef>
                <a:spcPts val="515"/>
              </a:spcBef>
            </a:pPr>
            <a:r>
              <a:rPr lang="zh-CN" altLang="en-US" sz="1600"/>
              <a:t> </a:t>
            </a:r>
            <a:r>
              <a:rPr lang="en-US" altLang="zh-CN" sz="1600"/>
              <a:t>   console .log (1111);</a:t>
            </a:r>
            <a:endParaRPr lang="en-US" altLang="zh-CN" sz="1600"/>
          </a:p>
          <a:p>
            <a:pPr marL="276225">
              <a:lnSpc>
                <a:spcPts val="1195"/>
              </a:lnSpc>
              <a:spcBef>
                <a:spcPts val="515"/>
              </a:spcBef>
            </a:pPr>
            <a:r>
              <a:rPr lang="en-US" altLang="zh-CN" sz="1600"/>
              <a:t>    resolve (2222);</a:t>
            </a:r>
            <a:endParaRPr lang="en-US" altLang="zh-CN" sz="1600"/>
          </a:p>
          <a:p>
            <a:pPr marL="276225">
              <a:lnSpc>
                <a:spcPts val="1195"/>
              </a:lnSpc>
              <a:spcBef>
                <a:spcPts val="515"/>
              </a:spcBef>
            </a:pPr>
            <a:r>
              <a:rPr lang="en-US" altLang="zh-CN" sz="1600"/>
              <a:t>}).then (function (value) {</a:t>
            </a:r>
            <a:endParaRPr lang="en-US" altLang="zh-CN" sz="1600"/>
          </a:p>
          <a:p>
            <a:pPr marL="276225">
              <a:lnSpc>
                <a:spcPts val="1195"/>
              </a:lnSpc>
              <a:spcBef>
                <a:spcPts val="515"/>
              </a:spcBef>
            </a:pPr>
            <a:r>
              <a:rPr lang="en-US" altLang="zh-CN" sz="1600"/>
              <a:t>    console .log (value);</a:t>
            </a:r>
            <a:endParaRPr lang="en-US" altLang="zh-CN" sz="1600"/>
          </a:p>
          <a:p>
            <a:pPr marL="276225">
              <a:lnSpc>
                <a:spcPts val="1195"/>
              </a:lnSpc>
              <a:spcBef>
                <a:spcPts val="515"/>
              </a:spcBef>
            </a:pPr>
            <a:r>
              <a:rPr lang="en-US" altLang="zh-CN" sz="1600"/>
              <a:t>    return 3333;</a:t>
            </a:r>
            <a:endParaRPr lang="en-US" altLang="zh-CN" sz="1600"/>
          </a:p>
          <a:p>
            <a:pPr marL="276225">
              <a:lnSpc>
                <a:spcPts val="1195"/>
              </a:lnSpc>
              <a:spcBef>
                <a:spcPts val="515"/>
              </a:spcBef>
            </a:pPr>
            <a:r>
              <a:rPr lang="en-US" altLang="zh-CN" sz="1600"/>
              <a:t>}).then (function (value) {</a:t>
            </a:r>
            <a:endParaRPr lang="en-US" altLang="zh-CN" sz="1600"/>
          </a:p>
          <a:p>
            <a:pPr marL="276225">
              <a:lnSpc>
                <a:spcPts val="1195"/>
              </a:lnSpc>
              <a:spcBef>
                <a:spcPts val="515"/>
              </a:spcBef>
            </a:pPr>
            <a:r>
              <a:rPr lang="en-US" altLang="zh-CN" sz="1600"/>
              <a:t>    console .log (value);</a:t>
            </a:r>
            <a:endParaRPr lang="en-US" altLang="zh-CN" sz="1600"/>
          </a:p>
          <a:p>
            <a:pPr marL="276225">
              <a:lnSpc>
                <a:spcPts val="1195"/>
              </a:lnSpc>
              <a:spcBef>
                <a:spcPts val="515"/>
              </a:spcBef>
            </a:pPr>
            <a:r>
              <a:rPr lang="en-US" altLang="zh-CN" sz="1600"/>
              <a:t>    throw "An error";</a:t>
            </a:r>
            <a:endParaRPr lang="en-US" altLang="zh-CN" sz="1600"/>
          </a:p>
          <a:p>
            <a:pPr marL="276225">
              <a:lnSpc>
                <a:spcPts val="1195"/>
              </a:lnSpc>
              <a:spcBef>
                <a:spcPts val="515"/>
              </a:spcBef>
            </a:pPr>
            <a:r>
              <a:rPr lang="en-US" altLang="zh-CN" sz="1600"/>
              <a:t>}).catch (function (err) {</a:t>
            </a:r>
            <a:endParaRPr lang="en-US" altLang="zh-CN" sz="1600"/>
          </a:p>
          <a:p>
            <a:pPr marL="276225">
              <a:lnSpc>
                <a:spcPts val="1195"/>
              </a:lnSpc>
              <a:spcBef>
                <a:spcPts val="515"/>
              </a:spcBef>
            </a:pPr>
            <a:r>
              <a:rPr lang="en-US" altLang="zh-CN" sz="1600"/>
              <a:t>    console .log (err);</a:t>
            </a:r>
            <a:endParaRPr lang="en-US" altLang="zh-CN" sz="1600"/>
          </a:p>
          <a:p>
            <a:pPr marL="276225">
              <a:lnSpc>
                <a:spcPts val="1195"/>
              </a:lnSpc>
              <a:spcBef>
                <a:spcPts val="515"/>
              </a:spcBef>
            </a:pPr>
            <a:r>
              <a:rPr lang="en-US" altLang="zh-CN" sz="1600"/>
              <a:t>});</a:t>
            </a:r>
            <a:endParaRPr lang="en-US" altLang="zh-CN" sz="1600"/>
          </a:p>
        </p:txBody>
      </p:sp>
      <p:sp>
        <p:nvSpPr>
          <p:cNvPr id="1073743156" name="文本框 1073743155"/>
          <p:cNvSpPr txBox="1"/>
          <p:nvPr>
            <p:custDataLst>
              <p:tags r:id="rId2"/>
            </p:custDataLst>
          </p:nvPr>
        </p:nvSpPr>
        <p:spPr>
          <a:xfrm>
            <a:off x="3636010" y="5373370"/>
            <a:ext cx="4842510" cy="993775"/>
          </a:xfrm>
          <a:prstGeom prst="rect">
            <a:avLst/>
          </a:prstGeom>
          <a:solidFill>
            <a:srgbClr val="D4EFFB"/>
          </a:solidFill>
          <a:ln w="9525">
            <a:noFill/>
          </a:ln>
        </p:spPr>
        <p:txBody>
          <a:bodyPr lIns="0" tIns="0" rIns="0" bIns="0"/>
          <a:p>
            <a:pPr marL="278130">
              <a:lnSpc>
                <a:spcPts val="1570"/>
              </a:lnSpc>
              <a:spcBef>
                <a:spcPts val="570"/>
              </a:spcBef>
            </a:pPr>
            <a:r>
              <a:rPr lang="zh-CN" altLang="en-US" sz="1400"/>
              <a:t>1111</a:t>
            </a:r>
            <a:endParaRPr lang="zh-CN" altLang="en-US" sz="1400"/>
          </a:p>
          <a:p>
            <a:pPr marL="278130">
              <a:lnSpc>
                <a:spcPts val="1570"/>
              </a:lnSpc>
              <a:spcBef>
                <a:spcPts val="570"/>
              </a:spcBef>
            </a:pPr>
            <a:r>
              <a:rPr lang="zh-CN" altLang="en-US" sz="1400"/>
              <a:t>2222</a:t>
            </a:r>
            <a:endParaRPr lang="zh-CN" altLang="en-US" sz="1400"/>
          </a:p>
          <a:p>
            <a:pPr marL="278130">
              <a:lnSpc>
                <a:spcPts val="1570"/>
              </a:lnSpc>
              <a:spcBef>
                <a:spcPts val="570"/>
              </a:spcBef>
            </a:pPr>
            <a:r>
              <a:rPr lang="zh-CN" altLang="en-US" sz="1400"/>
              <a:t>3333</a:t>
            </a:r>
            <a:endParaRPr lang="zh-CN" altLang="en-US" sz="1400"/>
          </a:p>
          <a:p>
            <a:pPr marL="278130">
              <a:lnSpc>
                <a:spcPts val="1570"/>
              </a:lnSpc>
              <a:spcBef>
                <a:spcPts val="570"/>
              </a:spcBef>
            </a:pPr>
            <a:r>
              <a:rPr lang="zh-CN" altLang="en-US" sz="1400"/>
              <a:t>An error</a:t>
            </a:r>
            <a:endParaRPr lang="zh-CN" altLang="en-US" sz="140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0" name="文本框 99"/>
          <p:cNvSpPr txBox="1"/>
          <p:nvPr/>
        </p:nvSpPr>
        <p:spPr>
          <a:xfrm>
            <a:off x="323215" y="908685"/>
            <a:ext cx="8533130" cy="4177665"/>
          </a:xfrm>
          <a:prstGeom prst="rect">
            <a:avLst/>
          </a:prstGeom>
          <a:noFill/>
          <a:ln w="9525">
            <a:noFill/>
          </a:ln>
        </p:spPr>
        <p:txBody>
          <a:bodyPr wrap="square">
            <a:noAutofit/>
          </a:bodyPr>
          <a:p>
            <a:pPr indent="0"/>
            <a:r>
              <a:rPr lang="en-US" sz="2400" b="0">
                <a:solidFill>
                  <a:srgbClr val="000000"/>
                </a:solidFill>
              </a:rPr>
              <a:t>      </a:t>
            </a:r>
            <a:r>
              <a:rPr sz="2400" b="0">
                <a:solidFill>
                  <a:srgbClr val="000000"/>
                </a:solidFill>
              </a:rPr>
              <a:t>resolve ( ) 中可以放置一个参数用于向下一个 then 传递一个值 , then 中的函数也可以返 回一个值传递给 then 。但是 , 如果 then 中返回的是一个 Promise 对象 , 那么下一个 then 将 相当于对这个返回的 Promise 进行操作 , 这一点从刚才的计时器的例子中可以看出来。</a:t>
            </a:r>
            <a:endParaRPr sz="2400" b="0">
              <a:solidFill>
                <a:srgbClr val="000000"/>
              </a:solidFill>
            </a:endParaRPr>
          </a:p>
          <a:p>
            <a:pPr indent="0"/>
            <a:r>
              <a:rPr lang="en-US" sz="2400" b="0">
                <a:solidFill>
                  <a:srgbClr val="000000"/>
                </a:solidFill>
              </a:rPr>
              <a:t>      </a:t>
            </a:r>
            <a:r>
              <a:rPr sz="2400" b="0">
                <a:solidFill>
                  <a:srgbClr val="000000"/>
                </a:solidFill>
              </a:rPr>
              <a:t>reject( ) 参数中一般会传递一个异常给之后的 catch 函数用于处理异常。 但是请注意以下两点</a:t>
            </a:r>
            <a:r>
              <a:rPr lang="zh-CN" sz="2400" b="0">
                <a:solidFill>
                  <a:srgbClr val="000000"/>
                </a:solidFill>
              </a:rPr>
              <a:t>：</a:t>
            </a:r>
            <a:endParaRPr sz="2400" b="0">
              <a:solidFill>
                <a:srgbClr val="000000"/>
              </a:solidFill>
            </a:endParaRPr>
          </a:p>
          <a:p>
            <a:pPr marL="342900" indent="-342900">
              <a:buFont typeface="Arial" panose="020B0604020202020204" pitchFamily="34" charset="0"/>
              <a:buChar char="•"/>
            </a:pPr>
            <a:r>
              <a:rPr sz="2400" b="0"/>
              <a:t>resolve 和 reject 的作用域只有起始函数，不包括 then 以及其他序列；</a:t>
            </a:r>
            <a:endParaRPr sz="2400" b="0"/>
          </a:p>
          <a:p>
            <a:pPr marL="342900" indent="-342900">
              <a:buFont typeface="Arial" panose="020B0604020202020204" pitchFamily="34" charset="0"/>
              <a:buChar char="•"/>
            </a:pPr>
            <a:r>
              <a:rPr sz="2400" b="0"/>
              <a:t>resolve 和 reject 并不能够使起始函数停止运行，别忘了 return</a:t>
            </a:r>
            <a:r>
              <a:rPr lang="zh-CN" sz="2400" b="0"/>
              <a:t>。</a:t>
            </a:r>
            <a:endParaRPr sz="2400" b="0"/>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endParaRPr lang="zh-CN" b="0">
              <a:solidFill>
                <a:srgbClr val="000000"/>
              </a:solidFill>
            </a:endParaRPr>
          </a:p>
          <a:p>
            <a:pPr indent="0"/>
            <a:r>
              <a:rPr lang="en-US" altLang="zh-CN" b="0">
                <a:solidFill>
                  <a:srgbClr val="000000"/>
                </a:solidFill>
              </a:rPr>
              <a:t>                 </a:t>
            </a:r>
            <a:endParaRPr lang="en-US" altLang="zh-CN" b="0">
              <a:solidFill>
                <a:srgbClr val="00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342900"/>
            <a:ext cx="8712835" cy="5356225"/>
          </a:xfrm>
        </p:spPr>
        <p:txBody>
          <a:bodyPr>
            <a:noAutofit/>
          </a:bodyPr>
          <a:lstStyle/>
          <a:p>
            <a:pPr marL="109855" indent="457200">
              <a:lnSpc>
                <a:spcPct val="100000"/>
              </a:lnSpc>
              <a:buNone/>
            </a:pPr>
            <a:r>
              <a:rPr sz="2400" b="1" dirty="0">
                <a:solidFill>
                  <a:schemeClr val="bg2">
                    <a:lumMod val="50000"/>
                  </a:schemeClr>
                </a:solidFill>
                <a:sym typeface="+mn-ea"/>
              </a:rPr>
              <a:t>2. Promise 函数</a:t>
            </a:r>
            <a:endParaRPr sz="2400" b="1" dirty="0">
              <a:solidFill>
                <a:schemeClr val="bg2">
                  <a:lumMod val="50000"/>
                </a:schemeClr>
              </a:solidFill>
              <a:sym typeface="+mn-ea"/>
            </a:endParaRPr>
          </a:p>
          <a:p>
            <a:pPr marL="109855" indent="457200">
              <a:lnSpc>
                <a:spcPct val="100000"/>
              </a:lnSpc>
              <a:buNone/>
            </a:pPr>
            <a:r>
              <a:rPr lang="zh-CN" sz="2400" b="1" dirty="0">
                <a:sym typeface="+mn-ea"/>
              </a:rPr>
              <a:t>计时器</a:t>
            </a:r>
            <a:r>
              <a:rPr sz="2400" b="1" dirty="0">
                <a:sym typeface="+mn-ea"/>
              </a:rPr>
              <a:t>核心部分写成</a:t>
            </a:r>
            <a:r>
              <a:rPr lang="zh-CN" sz="2400" b="1" dirty="0">
                <a:sym typeface="+mn-ea"/>
              </a:rPr>
              <a:t>的</a:t>
            </a:r>
            <a:r>
              <a:rPr sz="2400" b="1" dirty="0">
                <a:sym typeface="+mn-ea"/>
              </a:rPr>
              <a:t> Promise 函数 :</a:t>
            </a:r>
            <a:endParaRPr sz="2400" b="1" dirty="0">
              <a:sym typeface="+mn-ea"/>
            </a:endParaRPr>
          </a:p>
          <a:p>
            <a:pPr marL="109855" indent="457200">
              <a:lnSpc>
                <a:spcPct val="100000"/>
              </a:lnSpc>
              <a:buNone/>
            </a:pP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845820" y="1307465"/>
            <a:ext cx="6895465" cy="4703445"/>
          </a:xfrm>
          <a:prstGeom prst="rect">
            <a:avLst/>
          </a:prstGeom>
          <a:solidFill>
            <a:srgbClr val="D4EFFB"/>
          </a:solidFill>
          <a:ln w="9525">
            <a:noFill/>
          </a:ln>
        </p:spPr>
        <p:txBody>
          <a:bodyPr lIns="0" tIns="0" rIns="0" bIns="0"/>
          <a:p>
            <a:pPr marL="280670">
              <a:lnSpc>
                <a:spcPct val="2000"/>
              </a:lnSpc>
              <a:spcBef>
                <a:spcPts val="515"/>
              </a:spcBef>
            </a:pPr>
            <a:endParaRPr lang="zh-CN" altLang="en-US" sz="2000"/>
          </a:p>
          <a:p>
            <a:pPr marL="280670">
              <a:lnSpc>
                <a:spcPct val="2000"/>
              </a:lnSpc>
              <a:spcBef>
                <a:spcPts val="515"/>
              </a:spcBef>
            </a:pPr>
            <a:endParaRPr lang="zh-CN" altLang="en-US" sz="2000"/>
          </a:p>
          <a:p>
            <a:pPr marL="280670">
              <a:lnSpc>
                <a:spcPct val="2000"/>
              </a:lnSpc>
              <a:spcBef>
                <a:spcPts val="515"/>
              </a:spcBef>
            </a:pPr>
            <a:endParaRPr lang="zh-CN" altLang="en-US" sz="2000"/>
          </a:p>
          <a:p>
            <a:pPr marL="280670">
              <a:lnSpc>
                <a:spcPct val="2000"/>
              </a:lnSpc>
              <a:spcBef>
                <a:spcPts val="515"/>
              </a:spcBef>
            </a:pPr>
            <a:r>
              <a:rPr lang="zh-CN" altLang="en-US" sz="2000"/>
              <a:t>function print (delay, message) {</a:t>
            </a:r>
            <a:endParaRPr lang="zh-CN" altLang="en-US" sz="2000"/>
          </a:p>
          <a:p>
            <a:pPr marL="544195">
              <a:lnSpc>
                <a:spcPct val="2000"/>
              </a:lnSpc>
              <a:spcBef>
                <a:spcPts val="480"/>
              </a:spcBef>
            </a:pPr>
            <a:endParaRPr lang="zh-CN" altLang="en-US" sz="2000"/>
          </a:p>
          <a:p>
            <a:pPr marL="544195">
              <a:lnSpc>
                <a:spcPct val="2000"/>
              </a:lnSpc>
              <a:spcBef>
                <a:spcPts val="480"/>
              </a:spcBef>
            </a:pPr>
            <a:endParaRPr lang="zh-CN" altLang="en-US" sz="2000"/>
          </a:p>
          <a:p>
            <a:pPr marL="544195">
              <a:lnSpc>
                <a:spcPct val="2000"/>
              </a:lnSpc>
              <a:spcBef>
                <a:spcPts val="480"/>
              </a:spcBef>
            </a:pPr>
            <a:endParaRPr lang="zh-CN" altLang="en-US" sz="2000"/>
          </a:p>
          <a:p>
            <a:pPr marL="544195">
              <a:lnSpc>
                <a:spcPct val="2000"/>
              </a:lnSpc>
              <a:spcBef>
                <a:spcPts val="480"/>
              </a:spcBef>
            </a:pPr>
            <a:r>
              <a:rPr lang="zh-CN" altLang="en-US" sz="2000"/>
              <a:t>return new Promise (function (resolve, reject) {</a:t>
            </a:r>
            <a:endParaRPr lang="zh-CN" altLang="en-US" sz="2000"/>
          </a:p>
          <a:p>
            <a:pPr marL="812800">
              <a:lnSpc>
                <a:spcPts val="1150"/>
              </a:lnSpc>
              <a:spcBef>
                <a:spcPts val="480"/>
              </a:spcBef>
            </a:pPr>
            <a:endParaRPr lang="zh-CN" altLang="en-US" sz="2000"/>
          </a:p>
          <a:p>
            <a:pPr marL="812800">
              <a:lnSpc>
                <a:spcPts val="1150"/>
              </a:lnSpc>
              <a:spcBef>
                <a:spcPts val="480"/>
              </a:spcBef>
            </a:pPr>
            <a:r>
              <a:rPr lang="zh-CN" altLang="en-US" sz="2000"/>
              <a:t> setTimeout (function () {</a:t>
            </a:r>
            <a:endParaRPr lang="zh-CN" altLang="en-US" sz="2000"/>
          </a:p>
          <a:p>
            <a:pPr marL="1076325">
              <a:lnSpc>
                <a:spcPct val="2000"/>
              </a:lnSpc>
              <a:spcBef>
                <a:spcPts val="420"/>
              </a:spcBef>
            </a:pPr>
            <a:endParaRPr lang="zh-CN" altLang="en-US" sz="2000"/>
          </a:p>
          <a:p>
            <a:pPr marL="1076325">
              <a:lnSpc>
                <a:spcPct val="2000"/>
              </a:lnSpc>
              <a:spcBef>
                <a:spcPts val="420"/>
              </a:spcBef>
            </a:pPr>
            <a:endParaRPr lang="zh-CN" altLang="en-US" sz="2000"/>
          </a:p>
          <a:p>
            <a:pPr marL="1076325">
              <a:lnSpc>
                <a:spcPct val="2000"/>
              </a:lnSpc>
              <a:spcBef>
                <a:spcPts val="420"/>
              </a:spcBef>
            </a:pPr>
            <a:endParaRPr lang="zh-CN" altLang="en-US" sz="2000"/>
          </a:p>
          <a:p>
            <a:pPr marL="1076325">
              <a:lnSpc>
                <a:spcPct val="2000"/>
              </a:lnSpc>
              <a:spcBef>
                <a:spcPts val="420"/>
              </a:spcBef>
            </a:pPr>
            <a:r>
              <a:rPr lang="zh-CN" altLang="en-US" sz="2000"/>
              <a:t>console .log (message);</a:t>
            </a:r>
            <a:endParaRPr lang="zh-CN" altLang="en-US" sz="2000"/>
          </a:p>
          <a:p>
            <a:pPr marL="1076325">
              <a:lnSpc>
                <a:spcPct val="2000"/>
              </a:lnSpc>
              <a:spcBef>
                <a:spcPts val="420"/>
              </a:spcBef>
            </a:pPr>
            <a:endParaRPr lang="zh-CN" altLang="en-US" sz="2000"/>
          </a:p>
          <a:p>
            <a:pPr marL="1076325">
              <a:lnSpc>
                <a:spcPct val="2000"/>
              </a:lnSpc>
              <a:spcBef>
                <a:spcPts val="420"/>
              </a:spcBef>
            </a:pPr>
            <a:endParaRPr lang="zh-CN" altLang="en-US" sz="2000"/>
          </a:p>
          <a:p>
            <a:pPr marL="1076325">
              <a:lnSpc>
                <a:spcPct val="2000"/>
              </a:lnSpc>
              <a:spcBef>
                <a:spcPts val="420"/>
              </a:spcBef>
            </a:pPr>
            <a:endParaRPr lang="zh-CN" altLang="en-US" sz="2000"/>
          </a:p>
          <a:p>
            <a:pPr marL="1076325">
              <a:lnSpc>
                <a:spcPct val="2000"/>
              </a:lnSpc>
              <a:spcBef>
                <a:spcPts val="420"/>
              </a:spcBef>
            </a:pPr>
            <a:endParaRPr lang="zh-CN" altLang="en-US" sz="2000"/>
          </a:p>
          <a:p>
            <a:pPr marL="1076325">
              <a:lnSpc>
                <a:spcPct val="2000"/>
              </a:lnSpc>
              <a:spcBef>
                <a:spcPts val="420"/>
              </a:spcBef>
            </a:pPr>
            <a:r>
              <a:rPr lang="zh-CN" altLang="en-US" sz="2000"/>
              <a:t>resolve ();</a:t>
            </a:r>
            <a:endParaRPr lang="zh-CN" altLang="en-US" sz="2000"/>
          </a:p>
          <a:p>
            <a:pPr marL="825500">
              <a:lnSpc>
                <a:spcPct val="2000"/>
              </a:lnSpc>
              <a:spcBef>
                <a:spcPts val="420"/>
              </a:spcBef>
            </a:pPr>
            <a:endParaRPr lang="zh-CN" altLang="en-US" sz="2000"/>
          </a:p>
          <a:p>
            <a:pPr marL="825500">
              <a:lnSpc>
                <a:spcPct val="2000"/>
              </a:lnSpc>
              <a:spcBef>
                <a:spcPts val="420"/>
              </a:spcBef>
            </a:pPr>
            <a:endParaRPr lang="zh-CN" altLang="en-US" sz="2000"/>
          </a:p>
          <a:p>
            <a:pPr marL="825500">
              <a:lnSpc>
                <a:spcPct val="2000"/>
              </a:lnSpc>
              <a:spcBef>
                <a:spcPts val="420"/>
              </a:spcBef>
            </a:pPr>
            <a:endParaRPr lang="zh-CN" altLang="en-US" sz="2000"/>
          </a:p>
          <a:p>
            <a:pPr marL="825500">
              <a:lnSpc>
                <a:spcPct val="2000"/>
              </a:lnSpc>
              <a:spcBef>
                <a:spcPts val="420"/>
              </a:spcBef>
            </a:pPr>
            <a:endParaRPr lang="zh-CN" altLang="en-US" sz="2000"/>
          </a:p>
          <a:p>
            <a:pPr marL="825500">
              <a:lnSpc>
                <a:spcPct val="2000"/>
              </a:lnSpc>
              <a:spcBef>
                <a:spcPts val="420"/>
              </a:spcBef>
            </a:pPr>
            <a:r>
              <a:rPr lang="zh-CN" altLang="en-US" sz="2000"/>
              <a:t>}, delay);</a:t>
            </a:r>
            <a:endParaRPr lang="zh-CN" altLang="en-US" sz="2000"/>
          </a:p>
          <a:p>
            <a:pPr marL="558800">
              <a:lnSpc>
                <a:spcPts val="1150"/>
              </a:lnSpc>
              <a:spcBef>
                <a:spcPts val="480"/>
              </a:spcBef>
            </a:pPr>
            <a:endParaRPr lang="zh-CN" altLang="en-US" sz="2000"/>
          </a:p>
          <a:p>
            <a:pPr marL="558800">
              <a:lnSpc>
                <a:spcPts val="1150"/>
              </a:lnSpc>
              <a:spcBef>
                <a:spcPts val="480"/>
              </a:spcBef>
            </a:pPr>
            <a:r>
              <a:rPr lang="zh-CN" altLang="en-US" sz="2000"/>
              <a:t>});</a:t>
            </a:r>
            <a:endParaRPr lang="zh-CN" altLang="en-US" sz="2000"/>
          </a:p>
          <a:p>
            <a:pPr marL="558800">
              <a:lnSpc>
                <a:spcPts val="1150"/>
              </a:lnSpc>
              <a:spcBef>
                <a:spcPts val="480"/>
              </a:spcBef>
            </a:pPr>
            <a:endParaRPr lang="zh-CN" altLang="en-US" sz="2000"/>
          </a:p>
          <a:p>
            <a:pPr marL="558800">
              <a:lnSpc>
                <a:spcPts val="1150"/>
              </a:lnSpc>
              <a:spcBef>
                <a:spcPts val="480"/>
              </a:spcBef>
            </a:pPr>
            <a:r>
              <a:rPr lang="zh-CN" altLang="en-US" sz="2000"/>
              <a:t>}</a:t>
            </a:r>
            <a:endParaRPr lang="zh-CN" altLang="en-US" sz="2000"/>
          </a:p>
          <a:p>
            <a:pPr marL="558800">
              <a:lnSpc>
                <a:spcPts val="1150"/>
              </a:lnSpc>
              <a:spcBef>
                <a:spcPts val="480"/>
              </a:spcBef>
            </a:pPr>
            <a:endParaRPr lang="zh-CN" altLang="en-US" sz="2000"/>
          </a:p>
          <a:p>
            <a:pPr marL="558800">
              <a:lnSpc>
                <a:spcPts val="1150"/>
              </a:lnSpc>
              <a:spcBef>
                <a:spcPts val="480"/>
              </a:spcBef>
            </a:pPr>
            <a:r>
              <a:rPr lang="zh-CN" altLang="en-US" sz="2000"/>
              <a:t>print (1000, "First").then (function () {</a:t>
            </a:r>
            <a:r>
              <a:rPr lang="en-US" altLang="zh-CN" sz="2000"/>
              <a:t>   </a:t>
            </a:r>
            <a:endParaRPr lang="en-US" altLang="zh-CN" sz="2000"/>
          </a:p>
          <a:p>
            <a:pPr marL="558800">
              <a:lnSpc>
                <a:spcPts val="1150"/>
              </a:lnSpc>
              <a:spcBef>
                <a:spcPts val="480"/>
              </a:spcBef>
            </a:pPr>
            <a:r>
              <a:rPr lang="en-US" altLang="zh-CN" sz="2000"/>
              <a:t>    </a:t>
            </a:r>
            <a:endParaRPr lang="en-US" altLang="zh-CN" sz="2000"/>
          </a:p>
          <a:p>
            <a:pPr marL="558800">
              <a:lnSpc>
                <a:spcPts val="1150"/>
              </a:lnSpc>
              <a:spcBef>
                <a:spcPts val="480"/>
              </a:spcBef>
            </a:pPr>
            <a:r>
              <a:rPr lang="en-US" altLang="zh-CN" sz="2000"/>
              <a:t>    </a:t>
            </a:r>
            <a:r>
              <a:rPr lang="zh-CN" altLang="en-US" sz="2000"/>
              <a:t>return print (4000, "Second");</a:t>
            </a:r>
            <a:r>
              <a:rPr lang="en-US" altLang="zh-CN" sz="2000"/>
              <a:t> </a:t>
            </a:r>
            <a:endParaRPr lang="en-US" altLang="zh-CN" sz="2000"/>
          </a:p>
          <a:p>
            <a:pPr marL="558800">
              <a:lnSpc>
                <a:spcPts val="1150"/>
              </a:lnSpc>
              <a:spcBef>
                <a:spcPts val="480"/>
              </a:spcBef>
            </a:pPr>
            <a:r>
              <a:rPr lang="en-US" altLang="zh-CN" sz="2000"/>
              <a:t>    </a:t>
            </a:r>
            <a:endParaRPr lang="en-US" altLang="zh-CN" sz="2000"/>
          </a:p>
          <a:p>
            <a:pPr marL="558800">
              <a:lnSpc>
                <a:spcPts val="1150"/>
              </a:lnSpc>
              <a:spcBef>
                <a:spcPts val="480"/>
              </a:spcBef>
            </a:pPr>
            <a:r>
              <a:rPr lang="en-US" altLang="zh-CN" sz="2000"/>
              <a:t>   </a:t>
            </a:r>
            <a:r>
              <a:rPr lang="zh-CN" altLang="en-US" sz="2000"/>
              <a:t>}).then (function () {</a:t>
            </a:r>
            <a:r>
              <a:rPr lang="en-US" altLang="zh-CN" sz="2000"/>
              <a:t>     </a:t>
            </a:r>
            <a:endParaRPr lang="en-US" altLang="zh-CN" sz="2000"/>
          </a:p>
          <a:p>
            <a:pPr marL="558800">
              <a:lnSpc>
                <a:spcPts val="1150"/>
              </a:lnSpc>
              <a:spcBef>
                <a:spcPts val="480"/>
              </a:spcBef>
            </a:pPr>
            <a:r>
              <a:rPr lang="en-US" altLang="zh-CN" sz="2000"/>
              <a:t>   </a:t>
            </a:r>
            <a:endParaRPr lang="en-US" altLang="zh-CN" sz="2000"/>
          </a:p>
          <a:p>
            <a:pPr marL="558800">
              <a:lnSpc>
                <a:spcPts val="1150"/>
              </a:lnSpc>
              <a:spcBef>
                <a:spcPts val="480"/>
              </a:spcBef>
            </a:pPr>
            <a:r>
              <a:rPr lang="en-US" altLang="zh-CN" sz="2000"/>
              <a:t>  </a:t>
            </a:r>
            <a:r>
              <a:rPr lang="zh-CN" altLang="en-US" sz="2000"/>
              <a:t>print (3000, "Third");</a:t>
            </a:r>
            <a:endParaRPr lang="zh-CN" altLang="en-US" sz="2000"/>
          </a:p>
          <a:p>
            <a:pPr marL="558800">
              <a:lnSpc>
                <a:spcPts val="1150"/>
              </a:lnSpc>
              <a:spcBef>
                <a:spcPts val="480"/>
              </a:spcBef>
            </a:pPr>
            <a:endParaRPr lang="zh-CN" altLang="en-US" sz="2000"/>
          </a:p>
          <a:p>
            <a:pPr marL="558800">
              <a:lnSpc>
                <a:spcPts val="1150"/>
              </a:lnSpc>
              <a:spcBef>
                <a:spcPts val="480"/>
              </a:spcBef>
            </a:pPr>
            <a:r>
              <a:rPr lang="zh-CN" altLang="en-US" sz="2000"/>
              <a:t>});</a:t>
            </a:r>
            <a:endParaRPr lang="zh-CN" altLang="en-US" sz="2000"/>
          </a:p>
          <a:p>
            <a:endParaRPr lang="zh-CN" altLang="en-US" sz="200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251460"/>
            <a:ext cx="8712835" cy="6134735"/>
          </a:xfrm>
        </p:spPr>
        <p:txBody>
          <a:bodyPr>
            <a:noAutofit/>
          </a:bodyPr>
          <a:lstStyle/>
          <a:p>
            <a:pPr marL="109855" indent="457200">
              <a:lnSpc>
                <a:spcPct val="100000"/>
              </a:lnSpc>
              <a:buNone/>
            </a:pPr>
            <a:r>
              <a:rPr sz="2000" b="1" dirty="0">
                <a:sym typeface="+mn-ea"/>
              </a:rPr>
              <a:t>同时我们可以使用 Promise. all 方法 ,  以同步代码的书写方式进一步简化代码。</a:t>
            </a:r>
            <a:endParaRPr sz="20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000" b="1" dirty="0">
              <a:sym typeface="+mn-ea"/>
            </a:endParaRPr>
          </a:p>
          <a:p>
            <a:pPr marL="109855" indent="457200">
              <a:lnSpc>
                <a:spcPct val="100000"/>
              </a:lnSpc>
              <a:buNone/>
            </a:pPr>
            <a:r>
              <a:rPr sz="2000" b="1" dirty="0">
                <a:sym typeface="+mn-ea"/>
              </a:rPr>
              <a:t>注意此时返回的是一个数组 , 运行结果 :  ['First ', 'Second ', 'Third ']</a:t>
            </a:r>
            <a:endParaRPr sz="2000" b="1" dirty="0">
              <a:sym typeface="+mn-ea"/>
            </a:endParaRPr>
          </a:p>
          <a:p>
            <a:pPr marL="109855" indent="457200">
              <a:lnSpc>
                <a:spcPct val="100000"/>
              </a:lnSpc>
              <a:buNone/>
            </a:pPr>
            <a:r>
              <a:rPr sz="2000" b="1" dirty="0">
                <a:sym typeface="+mn-ea"/>
              </a:rPr>
              <a:t>总结 : 这种返回值为一个 Promise 对象的函数称作 Promise 函数 ,  它常常用于开发基 于异步操作的库。</a:t>
            </a:r>
            <a:endParaRPr sz="20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456565" y="1125220"/>
            <a:ext cx="8212455" cy="3308350"/>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function print (delay, message) {</a:t>
            </a:r>
            <a:endParaRPr lang="en-US" altLang="zh-CN" sz="1600"/>
          </a:p>
          <a:p>
            <a:r>
              <a:rPr lang="en-US" altLang="zh-CN" sz="1600"/>
              <a:t>              return new Promise (function (resolve, reject) {</a:t>
            </a:r>
            <a:endParaRPr lang="en-US" altLang="zh-CN" sz="1600"/>
          </a:p>
          <a:p>
            <a:r>
              <a:rPr lang="en-US" altLang="zh-CN" sz="1600"/>
              <a:t>                   setTimeout (function () {</a:t>
            </a:r>
            <a:endParaRPr lang="en-US" altLang="zh-CN" sz="1600"/>
          </a:p>
          <a:p>
            <a:r>
              <a:rPr lang="en-US" altLang="zh-CN" sz="1600"/>
              <a:t>                         //console .log (message);</a:t>
            </a:r>
            <a:endParaRPr lang="en-US" altLang="zh-CN" sz="1600"/>
          </a:p>
          <a:p>
            <a:r>
              <a:rPr lang="en-US" altLang="zh-CN" sz="1600"/>
              <a:t>                         resolve (message);</a:t>
            </a:r>
            <a:endParaRPr lang="en-US" altLang="zh-CN" sz="1600"/>
          </a:p>
          <a:p>
            <a:r>
              <a:rPr lang="en-US" altLang="zh-CN" sz="1600"/>
              <a:t>                   }, delay);</a:t>
            </a:r>
            <a:endParaRPr lang="en-US" altLang="zh-CN" sz="1600"/>
          </a:p>
          <a:p>
            <a:r>
              <a:rPr lang="en-US" altLang="zh-CN" sz="1600"/>
              <a:t>               });</a:t>
            </a:r>
            <a:endParaRPr lang="en-US" altLang="zh-CN" sz="1600"/>
          </a:p>
          <a:p>
            <a:r>
              <a:rPr lang="en-US" altLang="zh-CN" sz="1600"/>
              <a:t>         }</a:t>
            </a:r>
            <a:endParaRPr lang="en-US" altLang="zh-CN" sz="1600"/>
          </a:p>
          <a:p>
            <a:r>
              <a:rPr lang="en-US" altLang="zh-CN" sz="1600"/>
              <a:t>        Promise .all ( [</a:t>
            </a:r>
            <a:endParaRPr lang="en-US" altLang="zh-CN" sz="1600"/>
          </a:p>
          <a:p>
            <a:r>
              <a:rPr lang="en-US" altLang="zh-CN" sz="1600"/>
              <a:t>        print (1000, "First"),</a:t>
            </a:r>
            <a:endParaRPr lang="en-US" altLang="zh-CN" sz="1600"/>
          </a:p>
          <a:p>
            <a:r>
              <a:rPr lang="en-US" altLang="zh-CN" sz="1600"/>
              <a:t>        print (4000, "Second"),</a:t>
            </a:r>
            <a:endParaRPr lang="en-US" altLang="zh-CN" sz="1600"/>
          </a:p>
          <a:p>
            <a:r>
              <a:rPr lang="en-US" altLang="zh-CN" sz="1600"/>
              <a:t>        print (3000, "Third");</a:t>
            </a:r>
            <a:endParaRPr lang="en-US" altLang="zh-CN" sz="1600"/>
          </a:p>
          <a:p>
            <a:r>
              <a:rPr lang="en-US" altLang="zh-CN" sz="1600"/>
              <a:t>        ]).then (res =&gt; console .log (res) )//通过 then 获取 promise 对象中得正常结果</a:t>
            </a:r>
            <a:endParaRPr lang="en-US" altLang="zh-CN" sz="160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485265"/>
            <a:ext cx="8712835" cy="3837940"/>
          </a:xfrm>
        </p:spPr>
        <p:txBody>
          <a:bodyPr>
            <a:noAutofit/>
          </a:bodyPr>
          <a:lstStyle/>
          <a:p>
            <a:pPr marL="109855" indent="457200">
              <a:lnSpc>
                <a:spcPct val="100000"/>
              </a:lnSpc>
              <a:buNone/>
            </a:pPr>
            <a:r>
              <a:rPr sz="2400" b="1" dirty="0">
                <a:sym typeface="+mn-ea"/>
              </a:rPr>
              <a:t>1. Async 关键字</a:t>
            </a:r>
            <a:endParaRPr sz="2400" b="1" dirty="0">
              <a:sym typeface="+mn-ea"/>
            </a:endParaRPr>
          </a:p>
          <a:p>
            <a:pPr marL="109855" indent="457200">
              <a:lnSpc>
                <a:spcPct val="100000"/>
              </a:lnSpc>
              <a:buNone/>
            </a:pPr>
            <a:endParaRPr sz="800" b="1" dirty="0">
              <a:sym typeface="+mn-ea"/>
            </a:endParaRPr>
          </a:p>
          <a:p>
            <a:pPr marL="109855" indent="457200">
              <a:lnSpc>
                <a:spcPct val="100000"/>
              </a:lnSpc>
              <a:buNone/>
            </a:pPr>
            <a:r>
              <a:rPr sz="2000" b="1" dirty="0">
                <a:sym typeface="+mn-ea"/>
              </a:rPr>
              <a:t>①在普通函数定义的前面加上 async 关键字普通函数就变成了异步函数。</a:t>
            </a:r>
            <a:endParaRPr sz="2000" b="1" dirty="0">
              <a:sym typeface="+mn-ea"/>
            </a:endParaRPr>
          </a:p>
          <a:p>
            <a:pPr marL="109855" indent="457200">
              <a:lnSpc>
                <a:spcPct val="100000"/>
              </a:lnSpc>
              <a:buNone/>
            </a:pPr>
            <a:r>
              <a:rPr sz="2000" b="1" dirty="0">
                <a:sym typeface="+mn-ea"/>
              </a:rPr>
              <a:t>②异步函数默认的返回值是 promise 对象。</a:t>
            </a:r>
            <a:endParaRPr sz="2000" b="1" dirty="0">
              <a:sym typeface="+mn-ea"/>
            </a:endParaRPr>
          </a:p>
          <a:p>
            <a:pPr marL="109855" indent="457200">
              <a:lnSpc>
                <a:spcPct val="100000"/>
              </a:lnSpc>
              <a:buNone/>
            </a:pPr>
            <a:r>
              <a:rPr sz="2000" b="1" dirty="0">
                <a:sym typeface="+mn-ea"/>
              </a:rPr>
              <a:t>③在异步函数内部使用 return 关键字进行结果返回 , 结果会被包裹的 promise 对象中 ,</a:t>
            </a:r>
            <a:endParaRPr sz="2000" b="1" dirty="0">
              <a:sym typeface="+mn-ea"/>
            </a:endParaRPr>
          </a:p>
          <a:p>
            <a:pPr marL="109855" indent="457200">
              <a:lnSpc>
                <a:spcPct val="100000"/>
              </a:lnSpc>
              <a:buNone/>
            </a:pPr>
            <a:r>
              <a:rPr sz="2000" b="1" dirty="0">
                <a:sym typeface="+mn-ea"/>
              </a:rPr>
              <a:t>return 关键字替代了 resolve 方法。</a:t>
            </a:r>
            <a:endParaRPr sz="2000" b="1" dirty="0">
              <a:sym typeface="+mn-ea"/>
            </a:endParaRPr>
          </a:p>
          <a:p>
            <a:pPr marL="109855" indent="457200">
              <a:lnSpc>
                <a:spcPct val="100000"/>
              </a:lnSpc>
              <a:buNone/>
            </a:pPr>
            <a:r>
              <a:rPr sz="2000" b="1" dirty="0">
                <a:sym typeface="+mn-ea"/>
              </a:rPr>
              <a:t>④再异步函数内部使用 throw 关键字抛出程序异常。</a:t>
            </a:r>
            <a:endParaRPr sz="2000" b="1" dirty="0">
              <a:sym typeface="+mn-ea"/>
            </a:endParaRPr>
          </a:p>
          <a:p>
            <a:pPr marL="109855" indent="457200">
              <a:lnSpc>
                <a:spcPct val="100000"/>
              </a:lnSpc>
              <a:buNone/>
            </a:pPr>
            <a:r>
              <a:rPr sz="2000" b="1" dirty="0">
                <a:sym typeface="+mn-ea"/>
              </a:rPr>
              <a:t>⑤调用异步函数再链式调用 then 方法获取异步函数执行结果。</a:t>
            </a:r>
            <a:endParaRPr sz="2000" b="1" dirty="0">
              <a:sym typeface="+mn-ea"/>
            </a:endParaRPr>
          </a:p>
          <a:p>
            <a:pPr marL="109855" indent="457200">
              <a:lnSpc>
                <a:spcPct val="100000"/>
              </a:lnSpc>
              <a:buNone/>
            </a:pPr>
            <a:r>
              <a:rPr sz="2000" b="1" dirty="0">
                <a:sym typeface="+mn-ea"/>
              </a:rPr>
              <a:t>⑥调用异步函数再链式调用 catch 方法获取异步函数执行的错误信息。</a:t>
            </a:r>
            <a:endParaRPr sz="20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11. 4   Async 、await 关键字</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738505"/>
            <a:ext cx="8712835" cy="5104765"/>
          </a:xfrm>
        </p:spPr>
        <p:txBody>
          <a:bodyPr>
            <a:normAutofit/>
          </a:bodyPr>
          <a:lstStyle/>
          <a:p>
            <a:pPr marL="109855" indent="457200">
              <a:buNone/>
            </a:pPr>
            <a:r>
              <a:rPr lang="zh-CN" altLang="en-US" sz="2400" dirty="0"/>
              <a:t>在上述代码中 , 我们在 if 语句块中分别使用 var 和 let 两个关键字声明了变量 a 和 b ,由于使用 var 声明的变量只存在全局作用域和函数作用域 ,  因此在 if 语句的外部仍然能够 访问到变量 a ,  而使用 let 声明的变量存在块级作用域 ,  因此在 if 外部无法访问到变量 b , 所以最后运行结果为打印 a 的值为 5 , 打印 b 的值会报错 , 结果如图 6- 1 所示。</a:t>
            </a:r>
            <a:endParaRPr lang="zh-CN" altLang="en-US" sz="24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04" name="IM 304"/>
          <p:cNvPicPr/>
          <p:nvPr>
            <p:custDataLst>
              <p:tags r:id="rId1"/>
            </p:custDataLst>
          </p:nvPr>
        </p:nvPicPr>
        <p:blipFill>
          <a:blip r:embed="rId2"/>
          <a:stretch>
            <a:fillRect/>
          </a:stretch>
        </p:blipFill>
        <p:spPr>
          <a:xfrm>
            <a:off x="1691640" y="3068955"/>
            <a:ext cx="4907280" cy="1943100"/>
          </a:xfrm>
          <a:prstGeom prst="rect">
            <a:avLst/>
          </a:prstGeom>
        </p:spPr>
      </p:pic>
      <p:sp>
        <p:nvSpPr>
          <p:cNvPr id="100" name="文本框 99"/>
          <p:cNvSpPr txBox="1"/>
          <p:nvPr/>
        </p:nvSpPr>
        <p:spPr>
          <a:xfrm>
            <a:off x="1673225" y="4941570"/>
            <a:ext cx="5170170"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6-1   var </a:t>
            </a:r>
            <a:r>
              <a:rPr lang="zh-CN" sz="1400" b="0">
                <a:solidFill>
                  <a:srgbClr val="00AEEF"/>
                </a:solidFill>
                <a:ea typeface="黑体" panose="02010609060101010101" charset="-122"/>
              </a:rPr>
              <a:t>和</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let </a:t>
            </a:r>
            <a:r>
              <a:rPr lang="zh-CN" sz="1400" b="0">
                <a:solidFill>
                  <a:srgbClr val="00AEEF"/>
                </a:solidFill>
                <a:ea typeface="黑体" panose="02010609060101010101" charset="-122"/>
              </a:rPr>
              <a:t>的区别</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88110"/>
            <a:ext cx="8712835" cy="5040630"/>
          </a:xfrm>
        </p:spPr>
        <p:txBody>
          <a:bodyPr>
            <a:noAutofit/>
          </a:bodyPr>
          <a:lstStyle/>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endParaRPr sz="2400" b="1" dirty="0">
              <a:sym typeface="+mn-ea"/>
            </a:endParaRPr>
          </a:p>
          <a:p>
            <a:pPr marL="109855" indent="457200">
              <a:lnSpc>
                <a:spcPct val="100000"/>
              </a:lnSpc>
              <a:buNone/>
            </a:pPr>
            <a:r>
              <a:rPr sz="2400" b="1" dirty="0">
                <a:sym typeface="+mn-ea"/>
              </a:rPr>
              <a:t>运行结果:</a:t>
            </a:r>
            <a:endParaRPr sz="2400" b="1" dirty="0">
              <a:sym typeface="+mn-ea"/>
            </a:endParaRPr>
          </a:p>
          <a:p>
            <a:pPr marL="109855" indent="457200">
              <a:lnSpc>
                <a:spcPct val="100000"/>
              </a:lnSpc>
              <a:buNone/>
            </a:pP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487045" y="1083945"/>
            <a:ext cx="8212455" cy="1910080"/>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a:t>
            </a:r>
            <a:endParaRPr lang="en-US" altLang="zh-CN" sz="1600"/>
          </a:p>
          <a:p>
            <a:r>
              <a:rPr lang="en-US" altLang="zh-CN" sz="1600"/>
              <a:t>       async function run () {</a:t>
            </a:r>
            <a:endParaRPr lang="en-US" altLang="zh-CN" sz="1600"/>
          </a:p>
          <a:p>
            <a:r>
              <a:rPr lang="en-US" altLang="zh-CN" sz="1600"/>
              <a:t>                return 'test ';</a:t>
            </a:r>
            <a:endParaRPr lang="en-US" altLang="zh-CN" sz="1600"/>
          </a:p>
          <a:p>
            <a:r>
              <a:rPr lang="en-US" altLang="zh-CN" sz="1600"/>
              <a:t>        }</a:t>
            </a:r>
            <a:endParaRPr lang="en-US" altLang="zh-CN" sz="1600"/>
          </a:p>
          <a:p>
            <a:endParaRPr lang="en-US" altLang="zh-CN" sz="1600"/>
          </a:p>
          <a:p>
            <a:r>
              <a:rPr lang="en-US" altLang="zh-CN" sz="1600"/>
              <a:t>        console .log (run ())</a:t>
            </a:r>
            <a:endParaRPr lang="en-US" altLang="zh-CN" sz="1600"/>
          </a:p>
          <a:p>
            <a:r>
              <a:rPr lang="en-US" altLang="zh-CN" sz="1600"/>
              <a:t>        run ().then (result =&gt; console .log (result))</a:t>
            </a:r>
            <a:endParaRPr lang="en-US" altLang="zh-CN" sz="1600"/>
          </a:p>
        </p:txBody>
      </p:sp>
      <p:sp>
        <p:nvSpPr>
          <p:cNvPr id="5" name="文本框 4"/>
          <p:cNvSpPr txBox="1"/>
          <p:nvPr>
            <p:custDataLst>
              <p:tags r:id="rId2"/>
            </p:custDataLst>
          </p:nvPr>
        </p:nvSpPr>
        <p:spPr>
          <a:xfrm>
            <a:off x="487045" y="3645535"/>
            <a:ext cx="8212455" cy="861060"/>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a:t>
            </a:r>
            <a:endParaRPr lang="en-US" altLang="zh-CN" sz="1600"/>
          </a:p>
          <a:p>
            <a:r>
              <a:rPr lang="en-US" altLang="zh-CN" sz="1600"/>
              <a:t>       Promise {'test '}</a:t>
            </a:r>
            <a:endParaRPr lang="en-US" altLang="zh-CN" sz="1600"/>
          </a:p>
          <a:p>
            <a:r>
              <a:rPr lang="en-US" altLang="zh-CN" sz="1600"/>
              <a:t>       test</a:t>
            </a:r>
            <a:endParaRPr lang="en-US" altLang="zh-CN" sz="160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024890"/>
            <a:ext cx="8712835" cy="4490085"/>
          </a:xfrm>
        </p:spPr>
        <p:txBody>
          <a:bodyPr>
            <a:noAutofit/>
          </a:bodyPr>
          <a:lstStyle/>
          <a:p>
            <a:pPr marL="109855" indent="457200">
              <a:lnSpc>
                <a:spcPct val="100000"/>
              </a:lnSpc>
              <a:buNone/>
            </a:pPr>
            <a:r>
              <a:rPr sz="2800" b="1" dirty="0">
                <a:sym typeface="+mn-ea"/>
              </a:rPr>
              <a:t>2. await 关键字</a:t>
            </a:r>
            <a:endParaRPr sz="2800" b="1" dirty="0">
              <a:sym typeface="+mn-ea"/>
            </a:endParaRPr>
          </a:p>
          <a:p>
            <a:pPr marL="109855" indent="457200">
              <a:lnSpc>
                <a:spcPct val="100000"/>
              </a:lnSpc>
              <a:buNone/>
            </a:pPr>
            <a:r>
              <a:rPr sz="2800" b="1" dirty="0">
                <a:sym typeface="+mn-ea"/>
              </a:rPr>
              <a:t>①await 关键字只能出现在异步函数中。</a:t>
            </a:r>
            <a:endParaRPr sz="2800" b="1" dirty="0">
              <a:sym typeface="+mn-ea"/>
            </a:endParaRPr>
          </a:p>
          <a:p>
            <a:pPr marL="109855" indent="457200">
              <a:lnSpc>
                <a:spcPct val="100000"/>
              </a:lnSpc>
              <a:buNone/>
            </a:pPr>
            <a:r>
              <a:rPr sz="2800" b="1" dirty="0">
                <a:sym typeface="+mn-ea"/>
              </a:rPr>
              <a:t>②await promise , await 后面只能写 promise 对象 , 写其他类型的 API 是不可以的。</a:t>
            </a:r>
            <a:endParaRPr sz="2800" b="1" dirty="0">
              <a:sym typeface="+mn-ea"/>
            </a:endParaRPr>
          </a:p>
          <a:p>
            <a:pPr marL="109855" indent="457200">
              <a:lnSpc>
                <a:spcPct val="100000"/>
              </a:lnSpc>
              <a:buNone/>
            </a:pPr>
            <a:r>
              <a:rPr sz="2800" b="1" dirty="0">
                <a:sym typeface="+mn-ea"/>
              </a:rPr>
              <a:t>③await 关键字是暂停异步函数向下执行直到 promise 返回结果。</a:t>
            </a:r>
            <a:endParaRPr sz="28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456565" y="1078230"/>
            <a:ext cx="8212455" cy="4515485"/>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a:t>
            </a:r>
            <a:endParaRPr lang="en-US" altLang="zh-CN" sz="1600"/>
          </a:p>
          <a:p>
            <a:r>
              <a:rPr lang="en-US" altLang="zh-CN" sz="1600"/>
              <a:t>       function print (delay, message) {</a:t>
            </a:r>
            <a:endParaRPr lang="en-US" altLang="zh-CN" sz="1600"/>
          </a:p>
          <a:p>
            <a:r>
              <a:rPr lang="en-US" altLang="zh-CN" sz="1600"/>
              <a:t>              return new Promise (function (resolve, reject) {</a:t>
            </a:r>
            <a:endParaRPr lang="en-US" altLang="zh-CN" sz="1600"/>
          </a:p>
          <a:p>
            <a:r>
              <a:rPr lang="en-US" altLang="zh-CN" sz="1600"/>
              <a:t>                   setTimeout (function () {</a:t>
            </a:r>
            <a:endParaRPr lang="en-US" altLang="zh-CN" sz="1600"/>
          </a:p>
          <a:p>
            <a:r>
              <a:rPr lang="en-US" altLang="zh-CN" sz="1600"/>
              <a:t>                         //console .log (message);</a:t>
            </a:r>
            <a:endParaRPr lang="en-US" altLang="zh-CN" sz="1600"/>
          </a:p>
          <a:p>
            <a:r>
              <a:rPr lang="en-US" altLang="zh-CN" sz="1600"/>
              <a:t>                         resolve (message);</a:t>
            </a:r>
            <a:endParaRPr lang="en-US" altLang="zh-CN" sz="1600"/>
          </a:p>
          <a:p>
            <a:r>
              <a:rPr lang="en-US" altLang="zh-CN" sz="1600"/>
              <a:t>                   }, delay);</a:t>
            </a:r>
            <a:endParaRPr lang="en-US" altLang="zh-CN" sz="1600"/>
          </a:p>
          <a:p>
            <a:r>
              <a:rPr lang="en-US" altLang="zh-CN" sz="1600"/>
              <a:t>               });</a:t>
            </a:r>
            <a:endParaRPr lang="en-US" altLang="zh-CN" sz="1600"/>
          </a:p>
          <a:p>
            <a:r>
              <a:rPr lang="en-US" altLang="zh-CN" sz="1600"/>
              <a:t>         }</a:t>
            </a:r>
            <a:endParaRPr lang="en-US" altLang="zh-CN" sz="1600"/>
          </a:p>
          <a:p>
            <a:r>
              <a:rPr lang="en-US" altLang="zh-CN" sz="1600"/>
              <a:t>        async function run () {</a:t>
            </a:r>
            <a:endParaRPr lang="en-US" altLang="zh-CN" sz="1600"/>
          </a:p>
          <a:p>
            <a:r>
              <a:rPr lang="en-US" altLang="zh-CN" sz="1600"/>
              <a:t>               let x = await print (1000, "First")</a:t>
            </a:r>
            <a:endParaRPr lang="en-US" altLang="zh-CN" sz="1600"/>
          </a:p>
          <a:p>
            <a:r>
              <a:rPr lang="en-US" altLang="zh-CN" sz="1600"/>
              <a:t>               let y = await print (4000, "Second")</a:t>
            </a:r>
            <a:endParaRPr lang="en-US" altLang="zh-CN" sz="1600"/>
          </a:p>
          <a:p>
            <a:r>
              <a:rPr lang="en-US" altLang="zh-CN" sz="1600"/>
              <a:t>               let z = await print (3000, "Third");</a:t>
            </a:r>
            <a:endParaRPr lang="en-US" altLang="zh-CN" sz="1600"/>
          </a:p>
          <a:p>
            <a:r>
              <a:rPr lang="en-US" altLang="zh-CN" sz="1600"/>
              <a:t>               return [x, y, z]</a:t>
            </a:r>
            <a:endParaRPr lang="en-US" altLang="zh-CN" sz="1600"/>
          </a:p>
          <a:p>
            <a:r>
              <a:rPr lang="en-US" altLang="zh-CN" sz="1600"/>
              <a:t>        }</a:t>
            </a:r>
            <a:endParaRPr lang="en-US" altLang="zh-CN" sz="1600"/>
          </a:p>
          <a:p>
            <a:r>
              <a:rPr lang="en-US" altLang="zh-CN" sz="1600"/>
              <a:t>        run ().then (result =&gt; console .log (result))</a:t>
            </a:r>
            <a:endParaRPr lang="en-US" altLang="zh-CN" sz="160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88110"/>
            <a:ext cx="8712835" cy="5408295"/>
          </a:xfrm>
        </p:spPr>
        <p:txBody>
          <a:bodyPr>
            <a:noAutofit/>
          </a:bodyPr>
          <a:lstStyle/>
          <a:p>
            <a:pPr marL="109855" indent="457200">
              <a:lnSpc>
                <a:spcPct val="100000"/>
              </a:lnSpc>
              <a:buNone/>
            </a:pPr>
            <a:r>
              <a:rPr sz="2400" b="1" dirty="0">
                <a:sym typeface="+mn-ea"/>
              </a:rPr>
              <a:t>利用 JS 在网页中实现 Tab 栏切换功能 , 其效果如图 6- 11 所示。</a:t>
            </a:r>
            <a:endParaRPr sz="2400" b="1" dirty="0">
              <a:sym typeface="+mn-ea"/>
            </a:endParaRPr>
          </a:p>
          <a:p>
            <a:pPr marL="109855" indent="457200">
              <a:lnSpc>
                <a:spcPct val="100000"/>
              </a:lnSpc>
              <a:buNone/>
            </a:pPr>
            <a:r>
              <a:rPr sz="2400" b="1" dirty="0">
                <a:sym typeface="+mn-ea"/>
              </a:rPr>
              <a:t>如图 6- 11 所示 , 页面顶部分别展示了“ 青”“ 山”“ 绿”  和“ 水”  四个盒子 ,  均由 div 组成 , 现在对其任一 div 进行点击都能将下方的图片换成其对应的图片 ,  同时对应盒子的背景颜色也会发生变化 , 表示此时被选中 ,  以此实现 tab 栏切换的效果。</a:t>
            </a:r>
            <a:endParaRPr sz="2400" b="1" dirty="0">
              <a:sym typeface="+mn-ea"/>
            </a:endParaRPr>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sym typeface="+mn-ea"/>
              </a:rPr>
              <a:t>6. 12   案例—Tab 栏切换</a:t>
            </a:r>
            <a:endParaRPr altLang="zh-CN" sz="3200" dirty="0" smtClean="0">
              <a:solidFill>
                <a:schemeClr val="tx1"/>
              </a:solidFill>
              <a:latin typeface="微软雅黑" panose="020B0503020204020204" pitchFamily="34" charset="-122"/>
              <a:ea typeface="微软雅黑" panose="020B0503020204020204" pitchFamily="34" charset="-122"/>
              <a:cs typeface="+mn-ea"/>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72" name="IM 372"/>
          <p:cNvPicPr/>
          <p:nvPr>
            <p:custDataLst>
              <p:tags r:id="rId1"/>
            </p:custDataLst>
          </p:nvPr>
        </p:nvPicPr>
        <p:blipFill>
          <a:blip r:embed="rId2"/>
          <a:stretch>
            <a:fillRect/>
          </a:stretch>
        </p:blipFill>
        <p:spPr>
          <a:xfrm>
            <a:off x="3491865" y="3861435"/>
            <a:ext cx="2844800" cy="2070735"/>
          </a:xfrm>
          <a:prstGeom prst="rect">
            <a:avLst/>
          </a:prstGeom>
        </p:spPr>
      </p:pic>
      <p:sp>
        <p:nvSpPr>
          <p:cNvPr id="100" name="文本框 99"/>
          <p:cNvSpPr txBox="1"/>
          <p:nvPr/>
        </p:nvSpPr>
        <p:spPr>
          <a:xfrm>
            <a:off x="3563620" y="5949315"/>
            <a:ext cx="2742565" cy="306705"/>
          </a:xfrm>
          <a:prstGeom prst="rect">
            <a:avLst/>
          </a:prstGeom>
          <a:noFill/>
          <a:ln w="9525">
            <a:noFill/>
          </a:ln>
        </p:spPr>
        <p:txBody>
          <a:bodyPr wrap="square">
            <a:spAutoFit/>
          </a:bodyPr>
          <a:p>
            <a:pPr indent="0" algn="ctr"/>
            <a:r>
              <a:rPr lang="zh-CN" sz="1400" b="0">
                <a:solidFill>
                  <a:srgbClr val="00AEEF"/>
                </a:solidFill>
                <a:ea typeface="黑体" panose="02010609060101010101" charset="-122"/>
              </a:rPr>
              <a:t>图</a:t>
            </a:r>
            <a:r>
              <a:rPr lang="en-US" sz="1400" b="0">
                <a:solidFill>
                  <a:srgbClr val="00AEEF"/>
                </a:solidFill>
                <a:latin typeface="黑体" panose="02010609060101010101" charset="-122"/>
              </a:rPr>
              <a:t> </a:t>
            </a:r>
            <a:r>
              <a:rPr lang="en-US" sz="1400" b="0">
                <a:solidFill>
                  <a:srgbClr val="00AEEF"/>
                </a:solidFill>
                <a:latin typeface="微软雅黑" panose="020B0503020204020204" pitchFamily="34" charset="-122"/>
              </a:rPr>
              <a:t>6-11   Tab </a:t>
            </a:r>
            <a:r>
              <a:rPr lang="zh-CN" sz="1400" b="0">
                <a:solidFill>
                  <a:srgbClr val="00AEEF"/>
                </a:solidFill>
                <a:ea typeface="黑体" panose="02010609060101010101" charset="-122"/>
              </a:rPr>
              <a:t>栏切换效果图</a:t>
            </a:r>
            <a:endParaRPr lang="zh-CN" altLang="en-US" sz="1400" b="0">
              <a:solidFill>
                <a:srgbClr val="00AEEF"/>
              </a:solidFill>
              <a:ea typeface="黑体" panose="02010609060101010101"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215" y="899795"/>
            <a:ext cx="3169920" cy="4185920"/>
          </a:xfrm>
        </p:spPr>
        <p:txBody>
          <a:bodyPr>
            <a:noAutofit/>
          </a:bodyPr>
          <a:lstStyle/>
          <a:p>
            <a:pPr marL="109855" indent="457200">
              <a:lnSpc>
                <a:spcPct val="100000"/>
              </a:lnSpc>
              <a:buNone/>
            </a:pPr>
            <a:r>
              <a:rPr sz="2400" b="1" dirty="0">
                <a:sym typeface="+mn-ea"/>
              </a:rPr>
              <a:t>任务分析 : 要实现 tab 栏切换的效果要先搞清楚是如何来控制每一张图片的显示与隐 藏的 ,  因此首先我们需要了解以下页面基本结构。</a:t>
            </a:r>
            <a:endParaRPr sz="2400" b="1" dirty="0">
              <a:sym typeface="+mn-ea"/>
            </a:endParaRPr>
          </a:p>
          <a:p>
            <a:pPr marL="109855" indent="457200">
              <a:lnSpc>
                <a:spcPct val="100000"/>
              </a:lnSpc>
              <a:buNone/>
            </a:pPr>
            <a:r>
              <a:rPr sz="2400" b="1" dirty="0">
                <a:sym typeface="+mn-ea"/>
              </a:rPr>
              <a:t>HTML 部分代码如下 :</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3779520" y="836930"/>
            <a:ext cx="5034280" cy="5358765"/>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&lt;div class="box"&gt;</a:t>
            </a:r>
            <a:endParaRPr lang="en-US" altLang="zh-CN" sz="1600"/>
          </a:p>
          <a:p>
            <a:r>
              <a:rPr lang="en-US" altLang="zh-CN" sz="1600"/>
              <a:t>             &lt;div class="header"&gt;</a:t>
            </a:r>
            <a:endParaRPr lang="en-US" altLang="zh-CN" sz="1600"/>
          </a:p>
          <a:p>
            <a:r>
              <a:rPr lang="en-US" altLang="zh-CN" sz="1600"/>
              <a:t>                   &lt;div class="active"&gt;青&lt;/div&gt;</a:t>
            </a:r>
            <a:endParaRPr lang="en-US" altLang="zh-CN" sz="1600"/>
          </a:p>
          <a:p>
            <a:r>
              <a:rPr lang="en-US" altLang="zh-CN" sz="1600"/>
              <a:t>                    &lt;div&gt;山&lt;/div&gt;</a:t>
            </a:r>
            <a:endParaRPr lang="en-US" altLang="zh-CN" sz="1600"/>
          </a:p>
          <a:p>
            <a:r>
              <a:rPr lang="en-US" altLang="zh-CN" sz="1600"/>
              <a:t>                    &lt;div&gt;绿&lt;/div&gt;</a:t>
            </a:r>
            <a:endParaRPr lang="en-US" altLang="zh-CN" sz="1600"/>
          </a:p>
          <a:p>
            <a:r>
              <a:rPr lang="en-US" altLang="zh-CN" sz="1600"/>
              <a:t>                    &lt;div&gt;水&lt;/div&gt;</a:t>
            </a:r>
            <a:endParaRPr lang="en-US" altLang="zh-CN" sz="1600"/>
          </a:p>
          <a:p>
            <a:r>
              <a:rPr lang="en-US" altLang="zh-CN" sz="1600"/>
              <a:t>              &lt;/div&gt;</a:t>
            </a:r>
            <a:endParaRPr lang="en-US" altLang="zh-CN" sz="1600"/>
          </a:p>
          <a:p>
            <a:r>
              <a:rPr lang="en-US" altLang="zh-CN" sz="1600"/>
              <a:t>         &lt;div class="main"&gt;</a:t>
            </a:r>
            <a:endParaRPr lang="en-US" altLang="zh-CN" sz="1600"/>
          </a:p>
          <a:p>
            <a:r>
              <a:rPr lang="en-US" altLang="zh-CN" sz="1600"/>
              <a:t>               &lt;div class="current"&gt;</a:t>
            </a:r>
            <a:endParaRPr lang="en-US" altLang="zh-CN" sz="1600"/>
          </a:p>
          <a:p>
            <a:r>
              <a:rPr lang="en-US" altLang="zh-CN" sz="1600"/>
              <a:t>                       &lt;img src=". /img/1. webp"&gt;</a:t>
            </a:r>
            <a:endParaRPr lang="en-US" altLang="zh-CN" sz="1600"/>
          </a:p>
          <a:p>
            <a:r>
              <a:rPr lang="en-US" altLang="zh-CN" sz="1600"/>
              <a:t>               &lt;/div&gt;</a:t>
            </a:r>
            <a:endParaRPr lang="en-US" altLang="zh-CN" sz="1600"/>
          </a:p>
          <a:p>
            <a:r>
              <a:rPr lang="en-US" altLang="zh-CN" sz="1600"/>
              <a:t>               &lt;div&gt;</a:t>
            </a:r>
            <a:endParaRPr lang="en-US" altLang="zh-CN" sz="1600"/>
          </a:p>
          <a:p>
            <a:r>
              <a:rPr lang="en-US" altLang="zh-CN" sz="1600"/>
              <a:t>                       &lt;img src=". /img/2. webp"&gt;</a:t>
            </a:r>
            <a:endParaRPr lang="en-US" altLang="zh-CN" sz="1600"/>
          </a:p>
          <a:p>
            <a:r>
              <a:rPr lang="en-US" altLang="zh-CN" sz="1600"/>
              <a:t>                &lt;/div&gt;</a:t>
            </a:r>
            <a:endParaRPr lang="en-US" altLang="zh-CN" sz="1600"/>
          </a:p>
          <a:p>
            <a:r>
              <a:rPr lang="en-US" altLang="zh-CN" sz="1600"/>
              <a:t>                &lt;div&gt;</a:t>
            </a:r>
            <a:endParaRPr lang="en-US" altLang="zh-CN" sz="1600"/>
          </a:p>
          <a:p>
            <a:r>
              <a:rPr lang="en-US" altLang="zh-CN" sz="1600"/>
              <a:t>                         &lt;img src=". /img/3. webp"&gt;</a:t>
            </a:r>
            <a:endParaRPr lang="en-US" altLang="zh-CN" sz="1600"/>
          </a:p>
          <a:p>
            <a:r>
              <a:rPr lang="en-US" altLang="zh-CN" sz="1600"/>
              <a:t>                &lt;/div&gt;</a:t>
            </a:r>
            <a:endParaRPr lang="en-US" altLang="zh-CN" sz="1600"/>
          </a:p>
          <a:p>
            <a:r>
              <a:rPr lang="en-US" altLang="zh-CN" sz="1600"/>
              <a:t>                &lt;div&gt;</a:t>
            </a:r>
            <a:endParaRPr lang="en-US" altLang="zh-CN" sz="1600"/>
          </a:p>
          <a:p>
            <a:r>
              <a:rPr lang="en-US" altLang="zh-CN" sz="1600"/>
              <a:t>                        &lt;img src=". /img/4. webp"&gt;</a:t>
            </a:r>
            <a:endParaRPr lang="en-US" altLang="zh-CN" sz="1600"/>
          </a:p>
          <a:p>
            <a:r>
              <a:rPr lang="en-US" altLang="zh-CN" sz="1600"/>
              <a:t>                &lt;/div&gt;</a:t>
            </a:r>
            <a:endParaRPr lang="en-US" altLang="zh-CN" sz="1600"/>
          </a:p>
          <a:p>
            <a:r>
              <a:rPr lang="en-US" altLang="zh-CN" sz="1600"/>
              <a:t>             &lt;/div&gt;</a:t>
            </a:r>
            <a:endParaRPr lang="en-US" altLang="zh-CN" sz="1600"/>
          </a:p>
          <a:p>
            <a:r>
              <a:rPr lang="en-US" altLang="zh-CN" sz="1600"/>
              <a:t>        &lt;/div&gt;</a:t>
            </a:r>
            <a:endParaRPr lang="en-US" altLang="zh-CN" sz="160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251460" y="692785"/>
            <a:ext cx="3942080" cy="4898390"/>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CSS 部分代码如下 :</a:t>
            </a:r>
            <a:endParaRPr lang="en-US" altLang="zh-CN" sz="1600"/>
          </a:p>
          <a:p>
            <a:r>
              <a:rPr lang="en-US" altLang="zh-CN" sz="1600"/>
              <a:t>      * {</a:t>
            </a:r>
            <a:endParaRPr lang="en-US" altLang="zh-CN" sz="1600"/>
          </a:p>
          <a:p>
            <a:r>
              <a:rPr lang="en-US" altLang="zh-CN" sz="1600"/>
              <a:t>           margin: 0;</a:t>
            </a:r>
            <a:endParaRPr lang="en-US" altLang="zh-CN" sz="1600"/>
          </a:p>
          <a:p>
            <a:r>
              <a:rPr lang="en-US" altLang="zh-CN" sz="1600"/>
              <a:t>           padding: 0;</a:t>
            </a:r>
            <a:endParaRPr lang="en-US" altLang="zh-CN" sz="1600"/>
          </a:p>
          <a:p>
            <a:r>
              <a:rPr lang="en-US" altLang="zh-CN" sz="1600"/>
              <a:t>         }</a:t>
            </a:r>
            <a:endParaRPr lang="en-US" altLang="zh-CN" sz="1600"/>
          </a:p>
          <a:p>
            <a:r>
              <a:rPr lang="en-US" altLang="zh-CN" sz="1600"/>
              <a:t>      . box {</a:t>
            </a:r>
            <a:endParaRPr lang="en-US" altLang="zh-CN" sz="1600"/>
          </a:p>
          <a:p>
            <a:r>
              <a:rPr lang="en-US" altLang="zh-CN" sz="1600"/>
              <a:t>           width: 480px;</a:t>
            </a:r>
            <a:endParaRPr lang="en-US" altLang="zh-CN" sz="1600"/>
          </a:p>
          <a:p>
            <a:r>
              <a:rPr lang="en-US" altLang="zh-CN" sz="1600"/>
              <a:t>           height: 375px;</a:t>
            </a:r>
            <a:endParaRPr lang="en-US" altLang="zh-CN" sz="1600"/>
          </a:p>
          <a:p>
            <a:r>
              <a:rPr lang="en-US" altLang="zh-CN" sz="1600"/>
              <a:t>           margin: 100px auto;</a:t>
            </a:r>
            <a:endParaRPr lang="en-US" altLang="zh-CN" sz="1600"/>
          </a:p>
          <a:p>
            <a:r>
              <a:rPr lang="en-US" altLang="zh-CN" sz="1600"/>
              <a:t>         }</a:t>
            </a:r>
            <a:endParaRPr lang="en-US" altLang="zh-CN" sz="1600"/>
          </a:p>
          <a:p>
            <a:r>
              <a:rPr lang="en-US" altLang="zh-CN" sz="1600"/>
              <a:t>      . header {</a:t>
            </a:r>
            <a:endParaRPr lang="en-US" altLang="zh-CN" sz="1600"/>
          </a:p>
          <a:p>
            <a:r>
              <a:rPr lang="en-US" altLang="zh-CN" sz="1600"/>
              <a:t>           height: 75px;</a:t>
            </a:r>
            <a:endParaRPr lang="en-US" altLang="zh-CN" sz="1600"/>
          </a:p>
          <a:p>
            <a:r>
              <a:rPr lang="en-US" altLang="zh-CN" sz="1600"/>
              <a:t>           display: flex;</a:t>
            </a:r>
            <a:endParaRPr lang="en-US" altLang="zh-CN" sz="1600"/>
          </a:p>
          <a:p>
            <a:r>
              <a:rPr lang="en-US" altLang="zh-CN" sz="1600"/>
              <a:t>        }</a:t>
            </a:r>
            <a:endParaRPr lang="en-US" altLang="zh-CN" sz="1600"/>
          </a:p>
          <a:p>
            <a:r>
              <a:rPr lang="en-US" altLang="zh-CN" sz="1600"/>
              <a:t>      . header div {</a:t>
            </a:r>
            <a:endParaRPr lang="en-US" altLang="zh-CN" sz="1600"/>
          </a:p>
          <a:p>
            <a:r>
              <a:rPr lang="en-US" altLang="zh-CN" sz="1600"/>
              <a:t>           width: 120px;</a:t>
            </a:r>
            <a:endParaRPr lang="en-US" altLang="zh-CN" sz="1600"/>
          </a:p>
          <a:p>
            <a:r>
              <a:rPr lang="en-US" altLang="zh-CN" sz="1600"/>
              <a:t>           height: 75px;</a:t>
            </a:r>
            <a:endParaRPr lang="en-US" altLang="zh-CN" sz="1600"/>
          </a:p>
          <a:p>
            <a:r>
              <a:rPr lang="en-US" altLang="zh-CN" sz="1600"/>
              <a:t>           cursor: pointer;</a:t>
            </a:r>
            <a:endParaRPr lang="en-US" altLang="zh-CN" sz="1600"/>
          </a:p>
          <a:p>
            <a:r>
              <a:rPr lang="en-US" altLang="zh-CN" sz="1600"/>
              <a:t>           border: 1px solid orange;</a:t>
            </a:r>
            <a:endParaRPr lang="en-US" altLang="zh-CN" sz="1600"/>
          </a:p>
          <a:p>
            <a:r>
              <a:rPr lang="en-US" altLang="zh-CN" sz="1600"/>
              <a:t>           text-align: center;</a:t>
            </a:r>
            <a:endParaRPr lang="en-US" altLang="zh-CN" sz="1600"/>
          </a:p>
          <a:p>
            <a:r>
              <a:rPr lang="en-US" altLang="zh-CN" sz="1600"/>
              <a:t>           </a:t>
            </a:r>
            <a:endParaRPr lang="en-US" altLang="zh-CN" sz="1600"/>
          </a:p>
        </p:txBody>
      </p:sp>
      <p:sp>
        <p:nvSpPr>
          <p:cNvPr id="6" name="文本框 5"/>
          <p:cNvSpPr txBox="1"/>
          <p:nvPr>
            <p:custDataLst>
              <p:tags r:id="rId2"/>
            </p:custDataLst>
          </p:nvPr>
        </p:nvSpPr>
        <p:spPr>
          <a:xfrm>
            <a:off x="4382770" y="692785"/>
            <a:ext cx="4428490" cy="4916170"/>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a:t>
            </a:r>
            <a:r>
              <a:rPr lang="en-US" altLang="zh-CN" sz="1600">
                <a:sym typeface="+mn-ea"/>
              </a:rPr>
              <a:t>line-height: 75px;</a:t>
            </a:r>
            <a:endParaRPr lang="en-US" altLang="zh-CN" sz="1600"/>
          </a:p>
          <a:p>
            <a:r>
              <a:rPr lang="en-US" altLang="zh-CN" sz="1600">
                <a:sym typeface="+mn-ea"/>
              </a:rPr>
              <a:t>          font-size: 32px;</a:t>
            </a:r>
            <a:endParaRPr lang="en-US" altLang="zh-CN" sz="1600"/>
          </a:p>
          <a:p>
            <a:r>
              <a:rPr lang="en-US" altLang="zh-CN" sz="1600">
                <a:sym typeface="+mn-ea"/>
              </a:rPr>
              <a:t>        }</a:t>
            </a:r>
            <a:endParaRPr lang="en-US" altLang="zh-CN" sz="1600"/>
          </a:p>
          <a:p>
            <a:r>
              <a:rPr lang="en-US" altLang="zh-CN" sz="1600">
                <a:sym typeface="+mn-ea"/>
              </a:rPr>
              <a:t>       . main {</a:t>
            </a:r>
            <a:endParaRPr lang="en-US" altLang="zh-CN" sz="1600"/>
          </a:p>
          <a:p>
            <a:r>
              <a:rPr lang="en-US" altLang="zh-CN" sz="1600">
                <a:sym typeface="+mn-ea"/>
              </a:rPr>
              <a:t>           position: relative;</a:t>
            </a:r>
            <a:endParaRPr lang="en-US" altLang="zh-CN" sz="1600"/>
          </a:p>
          <a:p>
            <a:r>
              <a:rPr lang="en-US" altLang="zh-CN" sz="1600">
                <a:sym typeface="+mn-ea"/>
              </a:rPr>
              <a:t>        }</a:t>
            </a:r>
            <a:endParaRPr lang="en-US" altLang="zh-CN" sz="1600"/>
          </a:p>
          <a:p>
            <a:r>
              <a:rPr lang="en-US" altLang="zh-CN" sz="1600">
                <a:sym typeface="+mn-ea"/>
              </a:rPr>
              <a:t>       . main div {</a:t>
            </a:r>
            <a:endParaRPr lang="en-US" altLang="zh-CN" sz="1600"/>
          </a:p>
          <a:p>
            <a:r>
              <a:rPr lang="en-US" altLang="zh-CN" sz="1600">
                <a:sym typeface="+mn-ea"/>
              </a:rPr>
              <a:t>            height: 300px;</a:t>
            </a:r>
            <a:endParaRPr lang="en-US" altLang="zh-CN" sz="1600"/>
          </a:p>
          <a:p>
            <a:r>
              <a:rPr lang="en-US" altLang="zh-CN" sz="1600">
                <a:sym typeface="+mn-ea"/>
              </a:rPr>
              <a:t>            position: absolute;</a:t>
            </a:r>
            <a:endParaRPr lang="en-US" altLang="zh-CN" sz="1600"/>
          </a:p>
          <a:p>
            <a:r>
              <a:rPr lang="en-US" altLang="zh-CN" sz="1600">
                <a:sym typeface="+mn-ea"/>
              </a:rPr>
              <a:t>            display: none;</a:t>
            </a:r>
            <a:endParaRPr lang="en-US" altLang="zh-CN" sz="1600"/>
          </a:p>
          <a:p>
            <a:r>
              <a:rPr lang="en-US" altLang="zh-CN" sz="1600">
                <a:sym typeface="+mn-ea"/>
              </a:rPr>
              <a:t>         }</a:t>
            </a:r>
            <a:endParaRPr lang="en-US" altLang="zh-CN" sz="1600"/>
          </a:p>
          <a:p>
            <a:r>
              <a:rPr lang="en-US" altLang="zh-CN" sz="1600">
                <a:sym typeface="+mn-ea"/>
              </a:rPr>
              <a:t>       . main div img {</a:t>
            </a:r>
            <a:endParaRPr lang="en-US" altLang="zh-CN" sz="1600"/>
          </a:p>
          <a:p>
            <a:r>
              <a:rPr lang="en-US" altLang="zh-CN" sz="1600">
                <a:sym typeface="+mn-ea"/>
              </a:rPr>
              <a:t>             width: 100%;</a:t>
            </a:r>
            <a:endParaRPr lang="en-US" altLang="zh-CN" sz="1600"/>
          </a:p>
          <a:p>
            <a:r>
              <a:rPr lang="en-US" altLang="zh-CN" sz="1600">
                <a:sym typeface="+mn-ea"/>
              </a:rPr>
              <a:t>        }</a:t>
            </a:r>
            <a:endParaRPr lang="en-US" altLang="zh-CN" sz="1600"/>
          </a:p>
          <a:p>
            <a:r>
              <a:rPr lang="en-US" altLang="zh-CN" sz="1600">
                <a:sym typeface="+mn-ea"/>
              </a:rPr>
              <a:t>       . active {</a:t>
            </a:r>
            <a:endParaRPr lang="en-US" altLang="zh-CN" sz="1600"/>
          </a:p>
          <a:p>
            <a:r>
              <a:rPr lang="en-US" altLang="zh-CN" sz="1600">
                <a:sym typeface="+mn-ea"/>
              </a:rPr>
              <a:t>             background-color: orange;</a:t>
            </a:r>
            <a:endParaRPr lang="en-US" altLang="zh-CN" sz="1600"/>
          </a:p>
          <a:p>
            <a:r>
              <a:rPr lang="en-US" altLang="zh-CN" sz="1600">
                <a:sym typeface="+mn-ea"/>
              </a:rPr>
              <a:t>        }</a:t>
            </a:r>
            <a:endParaRPr lang="en-US" altLang="zh-CN" sz="1600"/>
          </a:p>
          <a:p>
            <a:r>
              <a:rPr lang="en-US" altLang="zh-CN" sz="1600">
                <a:sym typeface="+mn-ea"/>
              </a:rPr>
              <a:t>       . main . current {</a:t>
            </a:r>
            <a:endParaRPr lang="en-US" altLang="zh-CN" sz="1600"/>
          </a:p>
          <a:p>
            <a:r>
              <a:rPr lang="en-US" altLang="zh-CN" sz="1600">
                <a:sym typeface="+mn-ea"/>
              </a:rPr>
              <a:t>             display: block;</a:t>
            </a:r>
            <a:endParaRPr lang="en-US" altLang="zh-CN" sz="1600"/>
          </a:p>
          <a:p>
            <a:r>
              <a:rPr lang="en-US" altLang="zh-CN" sz="1600">
                <a:sym typeface="+mn-ea"/>
              </a:rPr>
              <a:t>        }</a:t>
            </a:r>
            <a:endParaRPr lang="en-US" altLang="zh-CN" sz="1600"/>
          </a:p>
          <a:p>
            <a:r>
              <a:rPr lang="en-US" altLang="zh-CN" sz="1600"/>
              <a:t>   </a:t>
            </a:r>
            <a:endParaRPr lang="en-US" altLang="zh-CN" sz="160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084580"/>
            <a:ext cx="8712835" cy="4088130"/>
          </a:xfrm>
        </p:spPr>
        <p:txBody>
          <a:bodyPr>
            <a:noAutofit/>
          </a:bodyPr>
          <a:lstStyle/>
          <a:p>
            <a:pPr marL="109855" indent="457200">
              <a:lnSpc>
                <a:spcPct val="100000"/>
              </a:lnSpc>
              <a:buNone/>
            </a:pPr>
            <a:r>
              <a:rPr sz="2400" b="1" dirty="0">
                <a:sym typeface="+mn-ea"/>
              </a:rPr>
              <a:t>对代码进行分析可以看出图片的显示与 tab 栏的切换都是通过动态地给元素添加与删 除类名来实现的。首先给类名为 avtive 的 div 元素加上了一个背景颜色表示被选中 ,  而第 一个 tab 栏“ 青”  所在的 div 在展示到网页中时会默认带有这样一个类名。  同样的道理 , 先给所有包含了图片的 div 元素设置一个 display : none 让其隐藏 , 接下来通过动态给元素 增加类名 current 来让其显示在网页中。  因此要实现最终的效果 ,  只需要先给每一个 tab 栏 添加单击事件 , 然后让其和图片的切换保持一致即可。</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505460"/>
            <a:ext cx="8712835" cy="5434965"/>
          </a:xfrm>
        </p:spPr>
        <p:txBody>
          <a:bodyPr>
            <a:noAutofit/>
          </a:bodyPr>
          <a:lstStyle/>
          <a:p>
            <a:pPr marL="109855" indent="457200">
              <a:lnSpc>
                <a:spcPct val="100000"/>
              </a:lnSpc>
              <a:buNone/>
            </a:pPr>
            <a:r>
              <a:rPr sz="2400" b="1" dirty="0">
                <a:sym typeface="+mn-ea"/>
              </a:rPr>
              <a:t>实现步骤</a:t>
            </a:r>
            <a:r>
              <a:rPr lang="zh-CN" sz="2400" b="1" dirty="0">
                <a:sym typeface="+mn-ea"/>
              </a:rPr>
              <a:t>：</a:t>
            </a:r>
            <a:endParaRPr sz="2400" b="1" dirty="0">
              <a:sym typeface="+mn-ea"/>
            </a:endParaRPr>
          </a:p>
          <a:p>
            <a:pPr marL="109855" indent="457200">
              <a:lnSpc>
                <a:spcPct val="100000"/>
              </a:lnSpc>
              <a:buNone/>
            </a:pPr>
            <a:r>
              <a:rPr sz="2400" b="1" dirty="0">
                <a:sym typeface="+mn-ea"/>
              </a:rPr>
              <a:t>1. 首先通过 DOM 操作依次获取类名为 header 和 main 的两个元素的 children , 方便接 下来对其进行操作。</a:t>
            </a:r>
            <a:endParaRPr sz="2400" b="1" dirty="0">
              <a:sym typeface="+mn-ea"/>
            </a:endParaRPr>
          </a:p>
          <a:p>
            <a:pPr marL="109855" indent="457200">
              <a:lnSpc>
                <a:spcPct val="100000"/>
              </a:lnSpc>
              <a:buNone/>
            </a:pPr>
            <a:r>
              <a:rPr sz="2400" b="1" dirty="0">
                <a:sym typeface="+mn-ea"/>
              </a:rPr>
              <a:t>2. 使用 for循环对获取到的任一数组进行遍历 , 在循环内部依次为每一个 tab 栏添加 单击事件。</a:t>
            </a:r>
            <a:endParaRPr sz="2400" b="1" dirty="0">
              <a:sym typeface="+mn-ea"/>
            </a:endParaRPr>
          </a:p>
          <a:p>
            <a:pPr marL="109855" indent="457200">
              <a:lnSpc>
                <a:spcPct val="100000"/>
              </a:lnSpc>
              <a:buNone/>
            </a:pPr>
            <a:r>
              <a:rPr sz="2400" b="1" dirty="0">
                <a:sym typeface="+mn-ea"/>
              </a:rPr>
              <a:t>3. 在单击事件的事件处理函数内部通过 DOM 操作为所点击tab 栏新增类名 active , 并 为其对应的图片所在 div 新增类名 current。</a:t>
            </a:r>
            <a:endParaRPr sz="2400" b="1" dirty="0">
              <a:sym typeface="+mn-ea"/>
            </a:endParaRPr>
          </a:p>
          <a:p>
            <a:pPr marL="109855" indent="457200">
              <a:lnSpc>
                <a:spcPct val="100000"/>
              </a:lnSpc>
              <a:buNone/>
            </a:pPr>
            <a:r>
              <a:rPr sz="2400" b="1" dirty="0">
                <a:sym typeface="+mn-ea"/>
              </a:rPr>
              <a:t>4. 新增一个 for 循环 , 在循环内部判断外部循环的变量和内部循环的变量是否相等 , 如果相等则表示当前点击的就是这一个 tab 栏 , 我们需要让其展示出来 ,  因此可以直接跳 过本次循环 ; 而如果不相等则说明当前的 tab 栏并不是我们所点击的 tab 栏 , 需要将其隐 藏 , 所有通过 DOM 操作为其去掉类名active , 并为其对应图片所在的 div 去掉类名 current。</a:t>
            </a:r>
            <a:endParaRPr sz="2400" b="1" dirty="0">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57" name="文本框 1073743156"/>
          <p:cNvSpPr txBox="1"/>
          <p:nvPr>
            <p:custDataLst>
              <p:tags r:id="rId1"/>
            </p:custDataLst>
          </p:nvPr>
        </p:nvSpPr>
        <p:spPr>
          <a:xfrm>
            <a:off x="456565" y="1090930"/>
            <a:ext cx="8212455" cy="4476115"/>
          </a:xfrm>
          <a:prstGeom prst="rect">
            <a:avLst/>
          </a:prstGeom>
          <a:solidFill>
            <a:srgbClr val="D4EFFB"/>
          </a:solidFill>
          <a:ln w="9525">
            <a:noFill/>
          </a:ln>
        </p:spPr>
        <p:txBody>
          <a:bodyPr lIns="0" tIns="0" rIns="0" bIns="0"/>
          <a:p>
            <a:pPr marL="280670">
              <a:lnSpc>
                <a:spcPct val="2000"/>
              </a:lnSpc>
              <a:spcBef>
                <a:spcPts val="515"/>
              </a:spcBef>
            </a:pPr>
            <a:endParaRPr lang="zh-CN" altLang="en-US"/>
          </a:p>
          <a:p>
            <a:r>
              <a:rPr lang="en-US" altLang="zh-CN" sz="1600"/>
              <a:t>      </a:t>
            </a:r>
            <a:r>
              <a:rPr lang="en-US" altLang="zh-CN" sz="2000"/>
              <a:t> const header = document. querySelector ('. header '). children</a:t>
            </a:r>
            <a:endParaRPr lang="en-US" altLang="zh-CN" sz="2000"/>
          </a:p>
          <a:p>
            <a:r>
              <a:rPr lang="en-US" altLang="zh-CN" sz="2000"/>
              <a:t>      const main = document. querySelector ('. main '). children</a:t>
            </a:r>
            <a:endParaRPr lang="en-US" altLang="zh-CN" sz="2000"/>
          </a:p>
          <a:p>
            <a:r>
              <a:rPr lang="en-US" altLang="zh-CN" sz="2000"/>
              <a:t>      for (let i = 0; i &lt; header. length; i++) {</a:t>
            </a:r>
            <a:endParaRPr lang="en-US" altLang="zh-CN" sz="2000"/>
          </a:p>
          <a:p>
            <a:r>
              <a:rPr lang="en-US" altLang="zh-CN" sz="2000"/>
              <a:t>             header [i]. onclick = function () {</a:t>
            </a:r>
            <a:endParaRPr lang="en-US" altLang="zh-CN" sz="2000"/>
          </a:p>
          <a:p>
            <a:r>
              <a:rPr lang="en-US" altLang="zh-CN" sz="2000"/>
              <a:t>                   header [i]. classList. add ('active ')</a:t>
            </a:r>
            <a:endParaRPr lang="en-US" altLang="zh-CN" sz="2000"/>
          </a:p>
          <a:p>
            <a:r>
              <a:rPr lang="en-US" altLang="zh-CN" sz="2000"/>
              <a:t>                   main [i]. classList. add ('current ')</a:t>
            </a:r>
            <a:endParaRPr lang="en-US" altLang="zh-CN" sz="2000"/>
          </a:p>
          <a:p>
            <a:r>
              <a:rPr lang="en-US" altLang="zh-CN" sz="2000"/>
              <a:t>                   for (var j = 0; j &lt; header. length; j++) {</a:t>
            </a:r>
            <a:endParaRPr lang="en-US" altLang="zh-CN" sz="2000"/>
          </a:p>
          <a:p>
            <a:r>
              <a:rPr lang="en-US" altLang="zh-CN" sz="2000"/>
              <a:t>                        if (i ! = = j) {</a:t>
            </a:r>
            <a:endParaRPr lang="en-US" altLang="zh-CN" sz="2000"/>
          </a:p>
          <a:p>
            <a:r>
              <a:rPr lang="en-US" altLang="zh-CN" sz="2000"/>
              <a:t>                            header [j]. classList. remove ('active ')</a:t>
            </a:r>
            <a:endParaRPr lang="en-US" altLang="zh-CN" sz="2000"/>
          </a:p>
          <a:p>
            <a:r>
              <a:rPr lang="en-US" altLang="zh-CN" sz="2000"/>
              <a:t>                            main [j]. classList. remove ('current ')</a:t>
            </a:r>
            <a:endParaRPr lang="en-US" altLang="zh-CN" sz="2000"/>
          </a:p>
          <a:p>
            <a:r>
              <a:rPr lang="en-US" altLang="zh-CN" sz="2000"/>
              <a:t>                         }</a:t>
            </a:r>
            <a:endParaRPr lang="en-US" altLang="zh-CN" sz="2000"/>
          </a:p>
          <a:p>
            <a:r>
              <a:rPr lang="en-US" altLang="zh-CN" sz="2000"/>
              <a:t>                     }</a:t>
            </a:r>
            <a:endParaRPr lang="en-US" altLang="zh-CN" sz="2000"/>
          </a:p>
          <a:p>
            <a:r>
              <a:rPr lang="en-US" altLang="zh-CN" sz="2000"/>
              <a:t>                 }</a:t>
            </a:r>
            <a:endParaRPr lang="en-US" altLang="zh-CN" sz="2000"/>
          </a:p>
          <a:p>
            <a:r>
              <a:rPr lang="en-US" altLang="zh-CN" sz="2000"/>
              <a:t>            }</a:t>
            </a:r>
            <a:endParaRPr lang="en-US" altLang="zh-CN" sz="200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内容占位符 5"/>
          <p:cNvSpPr>
            <a:spLocks noGrp="1"/>
          </p:cNvSpPr>
          <p:nvPr>
            <p:ph idx="1"/>
            <p:custDataLst>
              <p:tags r:id="rId1"/>
            </p:custDataLst>
          </p:nvPr>
        </p:nvSpPr>
        <p:spPr>
          <a:xfrm>
            <a:off x="457200" y="1163320"/>
            <a:ext cx="8393430" cy="3602355"/>
          </a:xfrm>
        </p:spPr>
        <p:txBody>
          <a:bodyPr>
            <a:noAutofit/>
          </a:bodyPr>
          <a:p>
            <a:pPr marL="109855" indent="457200">
              <a:lnSpc>
                <a:spcPct val="100000"/>
              </a:lnSpc>
              <a:buNone/>
            </a:pPr>
            <a:r>
              <a:rPr sz="2400" b="1" dirty="0">
                <a:sym typeface="+mn-ea"/>
              </a:rPr>
              <a:t>在上述代码中使用到了双重 for 循环 , 要注意在外层的 for 循环中声明变量 i 时使用的是关键字 let 而不是 var , 其原因是因为 onclick 是一个异步的操作 ,  而 var 声明的变量是不 存在块级作用域的 , 所以如果使用 var 则无法实现点击tab 栏切换的效果 , 必须使用 let。</a:t>
            </a:r>
            <a:endParaRPr sz="2400" b="1" dirty="0">
              <a:sym typeface="+mn-ea"/>
            </a:endParaRPr>
          </a:p>
          <a:p>
            <a:pPr marL="109855" indent="457200">
              <a:lnSpc>
                <a:spcPct val="100000"/>
              </a:lnSpc>
              <a:buNone/>
            </a:pPr>
            <a:r>
              <a:rPr sz="2400" b="1" dirty="0">
                <a:sym typeface="+mn-ea"/>
              </a:rPr>
              <a:t>此案例中使用到的双重 for循环来判断当前所点击tab 栏的方法叫作“ 排他思想”, 在 网页的许多功能实现上都极为重要 , 需要重点理解并掌握。</a:t>
            </a:r>
            <a:endParaRPr sz="2000" b="1" dirty="0">
              <a:sym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340485"/>
            <a:ext cx="8712835" cy="4502785"/>
          </a:xfrm>
        </p:spPr>
        <p:txBody>
          <a:bodyPr>
            <a:normAutofit/>
          </a:bodyPr>
          <a:lstStyle/>
          <a:p>
            <a:pPr marL="109855" indent="457200">
              <a:buNone/>
            </a:pPr>
            <a:r>
              <a:rPr lang="zh-CN" altLang="en-US" sz="2000" dirty="0"/>
              <a:t>const 声明变量的方式和 var 相似 , 使用 const 声明变量的特点如下 :</a:t>
            </a:r>
            <a:endParaRPr lang="zh-CN" altLang="en-US" sz="2000" dirty="0"/>
          </a:p>
          <a:p>
            <a:pPr marL="109855" indent="457200">
              <a:buNone/>
            </a:pPr>
            <a:r>
              <a:rPr lang="zh-CN" altLang="en-US" sz="2000" dirty="0"/>
              <a:t>(1)  使用 const 声明的变量不具有变量提升。</a:t>
            </a:r>
            <a:endParaRPr lang="zh-CN" altLang="en-US" sz="2000" dirty="0"/>
          </a:p>
          <a:p>
            <a:pPr marL="109855" indent="457200">
              <a:buNone/>
            </a:pPr>
            <a:r>
              <a:rPr lang="zh-CN" altLang="en-US" sz="2000" dirty="0"/>
              <a:t>(2)  使用 const 声明的变量具有块级作用域。</a:t>
            </a:r>
            <a:endParaRPr lang="zh-CN" altLang="en-US" sz="2000" dirty="0"/>
          </a:p>
          <a:p>
            <a:pPr marL="109855" indent="457200">
              <a:buNone/>
            </a:pPr>
            <a:r>
              <a:rPr lang="zh-CN" altLang="en-US" sz="2000" dirty="0"/>
              <a:t>(3)  使用 const 声明的变量的值不能发生改变 ,  即它的值是一个常量 , 并且在声明的 同时必须赋值 , 否则就会报错。</a:t>
            </a:r>
            <a:endParaRPr lang="zh-CN" altLang="en-US" sz="2000" dirty="0"/>
          </a:p>
          <a:p>
            <a:pPr marL="109855" indent="457200">
              <a:buNone/>
            </a:pPr>
            <a:r>
              <a:rPr lang="zh-CN" altLang="en-US" sz="2000" dirty="0"/>
              <a:t>虽然 const 声明的变量的值不能发生变化 , 但这种情况是针对于简单数据类型或者直接赋值这种情况来说 , 若不直接赋值 , 也能够让它的值发生变化 , 其使用如下所示:</a:t>
            </a:r>
            <a:endParaRPr lang="zh-CN" altLang="en-US" sz="20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rPr>
              <a:t>6. 1. 1. 2   const 声明变量</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73743100" name="文本框 1073743099"/>
          <p:cNvSpPr txBox="1"/>
          <p:nvPr>
            <p:custDataLst>
              <p:tags r:id="rId1"/>
            </p:custDataLst>
          </p:nvPr>
        </p:nvSpPr>
        <p:spPr>
          <a:xfrm>
            <a:off x="4716145" y="3933190"/>
            <a:ext cx="3693795" cy="2543175"/>
          </a:xfrm>
          <a:prstGeom prst="rect">
            <a:avLst/>
          </a:prstGeom>
          <a:solidFill>
            <a:srgbClr val="D4EFFB"/>
          </a:solidFill>
          <a:ln w="9525">
            <a:noFill/>
          </a:ln>
        </p:spPr>
        <p:txBody>
          <a:bodyPr lIns="0" tIns="0" rIns="0" bIns="0"/>
          <a:p>
            <a:pPr marL="278130">
              <a:lnSpc>
                <a:spcPct val="2000"/>
              </a:lnSpc>
              <a:spcBef>
                <a:spcPts val="515"/>
              </a:spcBef>
            </a:pPr>
            <a:endParaRPr lang="zh-CN" altLang="en-US">
              <a:sym typeface="+mn-ea"/>
            </a:endParaRPr>
          </a:p>
          <a:p>
            <a:pPr marL="278130">
              <a:lnSpc>
                <a:spcPct val="2000"/>
              </a:lnSpc>
              <a:spcBef>
                <a:spcPts val="515"/>
              </a:spcBef>
            </a:pPr>
            <a:endParaRPr lang="zh-CN" altLang="en-US" sz="2000"/>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const arr = []</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 </a:t>
            </a:r>
            <a:endParaRPr lang="en-US" altLang="zh-CN"/>
          </a:p>
          <a:p>
            <a:pPr marL="278130">
              <a:lnSpc>
                <a:spcPct val="2000"/>
              </a:lnSpc>
              <a:spcBef>
                <a:spcPts val="515"/>
              </a:spcBef>
            </a:pPr>
            <a:r>
              <a:rPr lang="en-US" altLang="zh-CN"/>
              <a:t>arr [0] = 5</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arr [1] = 6</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const person = {}</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person. age = 20</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endParaRPr lang="en-US" altLang="zh-CN"/>
          </a:p>
          <a:p>
            <a:pPr marL="278130">
              <a:lnSpc>
                <a:spcPct val="2000"/>
              </a:lnSpc>
              <a:spcBef>
                <a:spcPts val="515"/>
              </a:spcBef>
            </a:pPr>
            <a:r>
              <a:rPr lang="en-US" altLang="zh-CN"/>
              <a:t>person. name = 'zs '</a:t>
            </a:r>
            <a:endParaRPr lang="en-US" altLang="zh-CN"/>
          </a:p>
          <a:p>
            <a:pPr marL="278130">
              <a:lnSpc>
                <a:spcPct val="2000"/>
              </a:lnSpc>
              <a:spcBef>
                <a:spcPts val="515"/>
              </a:spcBef>
            </a:pPr>
            <a:endParaRPr lang="en-US" altLang="zh-CN"/>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person = {</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           age: 23</a:t>
            </a:r>
            <a:endParaRPr lang="en-US" altLang="zh-CN" sz="2000"/>
          </a:p>
          <a:p>
            <a:pPr marL="278130">
              <a:lnSpc>
                <a:spcPct val="2000"/>
              </a:lnSpc>
              <a:spcBef>
                <a:spcPts val="515"/>
              </a:spcBef>
            </a:pPr>
            <a:endParaRPr lang="en-US" altLang="zh-CN" sz="2000"/>
          </a:p>
          <a:p>
            <a:pPr marL="278130">
              <a:lnSpc>
                <a:spcPct val="2000"/>
              </a:lnSpc>
              <a:spcBef>
                <a:spcPts val="515"/>
              </a:spcBef>
            </a:pPr>
            <a:endParaRPr lang="en-US" altLang="zh-CN" sz="2000"/>
          </a:p>
          <a:p>
            <a:pPr marL="278130">
              <a:lnSpc>
                <a:spcPct val="2000"/>
              </a:lnSpc>
              <a:spcBef>
                <a:spcPts val="515"/>
              </a:spcBef>
            </a:pPr>
            <a:r>
              <a:rPr lang="en-US" altLang="zh-CN" sz="2000"/>
              <a:t>}</a:t>
            </a:r>
            <a:endParaRPr lang="en-US" altLang="zh-CN" sz="20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965835"/>
            <a:ext cx="8712835" cy="3573145"/>
          </a:xfrm>
        </p:spPr>
        <p:txBody>
          <a:bodyPr>
            <a:normAutofit/>
          </a:bodyPr>
          <a:lstStyle/>
          <a:p>
            <a:pPr marL="109855" indent="457200">
              <a:buNone/>
            </a:pPr>
            <a:r>
              <a:rPr lang="zh-CN" altLang="en-US" sz="2400" dirty="0"/>
              <a:t>在上述代码中 , 首先通过 const 关键字声明了数组 arr , 接着通过数组下标来为其中元素赋值 , 这种情况下数组中保存的元素发生了变化 , 但并不会报错 。随后又使用 const 声 明了一个对象 person , 并通过给对象添加属性的形式为其添加了两个属性 name 和 age , 此 时对象内部的值发生了变化但仍然不会报错 。在最后一行代码中通过赋值的形式直接让 person 对象的值发生了变化 , 在这种情况下就会报错 , 报错原因为 Assignment to constant variable ,  即对常数变量进行了赋值。</a:t>
            </a:r>
            <a:endParaRPr lang="zh-CN" altLang="en-US" sz="24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51460" y="1628775"/>
            <a:ext cx="8712835" cy="4014470"/>
          </a:xfrm>
        </p:spPr>
        <p:txBody>
          <a:bodyPr>
            <a:normAutofit/>
          </a:bodyPr>
          <a:lstStyle/>
          <a:p>
            <a:pPr marL="109855" indent="457200">
              <a:buNone/>
            </a:pPr>
            <a:r>
              <a:rPr lang="zh-CN" altLang="en-US" sz="2000" dirty="0"/>
              <a:t>综上所述 , var 、let 和 const 的区别主要如下：</a:t>
            </a:r>
            <a:endParaRPr lang="zh-CN" altLang="en-US" sz="2000" dirty="0"/>
          </a:p>
          <a:p>
            <a:pPr marL="109855" indent="457200">
              <a:buNone/>
            </a:pPr>
            <a:r>
              <a:rPr lang="zh-CN" altLang="en-US" sz="2000" dirty="0"/>
              <a:t>(1)  变量的作用域范围不同 , var 存在全局作用域和函数作用域 ,  而 let 和 const 声明 的变量存在块级作用域；</a:t>
            </a:r>
            <a:endParaRPr lang="zh-CN" altLang="en-US" sz="2000" dirty="0"/>
          </a:p>
          <a:p>
            <a:pPr marL="109855" indent="457200">
              <a:buNone/>
            </a:pPr>
            <a:r>
              <a:rPr lang="zh-CN" altLang="en-US" sz="2000" dirty="0"/>
              <a:t>(2)  使用 var 声明的变量存在变量提升 ,  而使用 let 和 const 声明的变量不存在变量 提升；</a:t>
            </a:r>
            <a:endParaRPr lang="zh-CN" altLang="en-US" sz="2000" dirty="0"/>
          </a:p>
          <a:p>
            <a:pPr marL="109855" indent="457200">
              <a:buNone/>
            </a:pPr>
            <a:r>
              <a:rPr lang="zh-CN" altLang="en-US" sz="2000" dirty="0"/>
              <a:t>(3)  使用 var 和 let 声明的变量可以直接改变其值 ,  而使用 const 声明的常数变量不能 直接改变其值。</a:t>
            </a:r>
            <a:endParaRPr lang="zh-CN" altLang="en-US" sz="2000" dirty="0"/>
          </a:p>
          <a:p>
            <a:pPr marL="109855" indent="457200">
              <a:buNone/>
            </a:pPr>
            <a:r>
              <a:rPr lang="zh-CN" altLang="en-US" sz="2000" dirty="0"/>
              <a:t>在后面的学习与开发过程中 , 我们尽量限制自己只使用 let 和 const 来声明变量 , 这样 有助于提升代码质量 ,  因为变量有了明确的作用域 、声明位置以及固定的值 。而 const 又 优先于 let 使用 ,  除非我们在提前知道未来会有修改时才使用 let。</a:t>
            </a:r>
            <a:endParaRPr lang="zh-CN" altLang="en-US" sz="2000" dirty="0"/>
          </a:p>
        </p:txBody>
      </p:sp>
      <p:sp>
        <p:nvSpPr>
          <p:cNvPr id="3" name="标题 2"/>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altLang="zh-CN" sz="3200" dirty="0" smtClean="0">
                <a:solidFill>
                  <a:schemeClr val="tx1"/>
                </a:solidFill>
                <a:latin typeface="微软雅黑" panose="020B0503020204020204" pitchFamily="34" charset="-122"/>
                <a:ea typeface="微软雅黑" panose="020B0503020204020204" pitchFamily="34" charset="-122"/>
                <a:cs typeface="+mn-ea"/>
              </a:rPr>
              <a:t>6. 1. 2   var 、let 和 const 的区别</a:t>
            </a:r>
            <a:endParaRPr altLang="zh-CN" sz="3200" dirty="0" smtClean="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PP_MARK_KEY" val="6c67aaec-8f42-4260-a3b1-d6bcbe726a3e"/>
  <p:tag name="COMMONDATA" val="eyJoZGlkIjoiZTNiMmJjMGUyMDNhMGI0MjllZTc4OTE3ODRjOTBjMWQifQ=="/>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Concourse</Template>
  <TotalTime>0</TotalTime>
  <Words>24596</Words>
  <Application>WPS 演示</Application>
  <PresentationFormat>全屏显示(4:3)</PresentationFormat>
  <Paragraphs>1129</Paragraphs>
  <Slides>69</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69</vt:i4>
      </vt:variant>
    </vt:vector>
  </HeadingPairs>
  <TitlesOfParts>
    <vt:vector size="83" baseType="lpstr">
      <vt:lpstr>Arial</vt:lpstr>
      <vt:lpstr>宋体</vt:lpstr>
      <vt:lpstr>Wingdings</vt:lpstr>
      <vt:lpstr>Wingdings 3</vt:lpstr>
      <vt:lpstr>Verdana</vt:lpstr>
      <vt:lpstr>Wingdings 2</vt:lpstr>
      <vt:lpstr>华文新魏</vt:lpstr>
      <vt:lpstr>微软雅黑</vt:lpstr>
      <vt:lpstr>Wingdings</vt:lpstr>
      <vt:lpstr>黑体</vt:lpstr>
      <vt:lpstr>Lucida Sans Unicode</vt:lpstr>
      <vt:lpstr>Arial Unicode MS</vt:lpstr>
      <vt:lpstr>Calibri</vt:lpstr>
      <vt:lpstr>聚合</vt:lpstr>
      <vt:lpstr>第 6 章 JavaScript 高级</vt:lpstr>
      <vt:lpstr>PowerPoint 演示文稿</vt:lpstr>
      <vt:lpstr>6.1 var 、let 与 const</vt:lpstr>
      <vt:lpstr>6. 1. 1   let 与 const 的特点</vt:lpstr>
      <vt:lpstr>PowerPoint 演示文稿</vt:lpstr>
      <vt:lpstr>PowerPoint 演示文稿</vt:lpstr>
      <vt:lpstr>6. 1. 1. 2   const 声明变量</vt:lpstr>
      <vt:lpstr>PowerPoint 演示文稿</vt:lpstr>
      <vt:lpstr>6. 1. 2   var 、let 和 const 的区别</vt:lpstr>
      <vt:lpstr>6.2  this 关键字</vt:lpstr>
      <vt:lpstr>6. 2. 2   如何使用 this</vt:lpstr>
      <vt:lpstr>PowerPoint 演示文稿</vt:lpstr>
      <vt:lpstr>6.2  this 关键字</vt:lpstr>
      <vt:lpstr>6. 3   箭头函数</vt:lpstr>
      <vt:lpstr>6. 3. 1   箭头函数的特点</vt:lpstr>
      <vt:lpstr>6. 3. 2   箭头函数中的 this</vt:lpstr>
      <vt:lpstr>PowerPoint 演示文稿</vt:lpstr>
      <vt:lpstr>6. 4   解构赋值</vt:lpstr>
      <vt:lpstr>6. 4. 1   数组的解构赋值</vt:lpstr>
      <vt:lpstr>6. 4. 2   对象的解构赋值</vt:lpstr>
      <vt:lpstr>6. 5   剩余函数</vt:lpstr>
      <vt:lpstr>PowerPoint 演示文稿</vt:lpstr>
      <vt:lpstr>6. 6   扩展运算符</vt:lpstr>
      <vt:lpstr>PowerPoint 演示文稿</vt:lpstr>
      <vt:lpstr>PowerPoint 演示文稿</vt:lpstr>
      <vt:lpstr>6. 7   模板运算符</vt:lpstr>
      <vt:lpstr>6. 7. 2   在模板字符串中可以换行</vt:lpstr>
      <vt:lpstr>6. 7. 3   在模板字符串中可以调用函数</vt:lpstr>
      <vt:lpstr>6. 8   JSON</vt:lpstr>
      <vt:lpstr>6. 8. 2   JSON 的常用方法</vt:lpstr>
      <vt:lpstr>6. 9   本地存储</vt:lpstr>
      <vt:lpstr>6. 9. 1   什么是本地存储</vt:lpstr>
      <vt:lpstr>6. 9. 2   本地存储方法</vt:lpstr>
      <vt:lpstr>PowerPoint 演示文稿</vt:lpstr>
      <vt:lpstr>6. 9. 2   本地存储方法</vt:lpstr>
      <vt:lpstr>6. 10. 1   什么是 Ajax</vt:lpstr>
      <vt:lpstr>6. 10. 2   Ajax 的基本使用</vt:lpstr>
      <vt:lpstr>PowerPoint 演示文稿</vt:lpstr>
      <vt:lpstr>PowerPoint 演示文稿</vt:lpstr>
      <vt:lpstr>PowerPoint 演示文稿</vt:lpstr>
      <vt:lpstr>PowerPoint 演示文稿</vt:lpstr>
      <vt:lpstr>6. 10. 3   Ajax 使用注意事项</vt:lpstr>
      <vt:lpstr>6. 11  同步与异步</vt:lpstr>
      <vt:lpstr>6. 11. 1   什么是同步与异步?</vt:lpstr>
      <vt:lpstr>6. 11. 2   异步任务处理</vt:lpstr>
      <vt:lpstr>PowerPoint 演示文稿</vt:lpstr>
      <vt:lpstr>6. 11. 3   Promise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 11. 4   Async 、await 关键字</vt:lpstr>
      <vt:lpstr>PowerPoint 演示文稿</vt:lpstr>
      <vt:lpstr>PowerPoint 演示文稿</vt:lpstr>
      <vt:lpstr>PowerPoint 演示文稿</vt:lpstr>
      <vt:lpstr>6. 12   案例—Tab 栏切换</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Lily</cp:lastModifiedBy>
  <cp:revision>68</cp:revision>
  <dcterms:created xsi:type="dcterms:W3CDTF">2023-06-10T05:27:00Z</dcterms:created>
  <dcterms:modified xsi:type="dcterms:W3CDTF">2023-06-23T13:28:32Z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DE1E356E487E4228B6C2810A9BBAC3E5_12</vt:lpwstr>
  </property>
  <property fmtid="{D5CDD505-2E9C-101B-9397-08002B2CF9AE}" pid="3" name="KSOProductBuildVer">
    <vt:lpwstr>2052-11.1.0.14309</vt:lpwstr>
  </property>
</Properties>
</file>