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317" r:id="rId6"/>
    <p:sldId id="259" r:id="rId7"/>
    <p:sldId id="261" r:id="rId8"/>
    <p:sldId id="260" r:id="rId9"/>
    <p:sldId id="318" r:id="rId10"/>
    <p:sldId id="319" r:id="rId11"/>
    <p:sldId id="320" r:id="rId12"/>
    <p:sldId id="321" r:id="rId13"/>
    <p:sldId id="322" r:id="rId14"/>
    <p:sldId id="323" r:id="rId15"/>
    <p:sldId id="324" r:id="rId16"/>
    <p:sldId id="325" r:id="rId17"/>
    <p:sldId id="262" r:id="rId18"/>
    <p:sldId id="326" r:id="rId19"/>
    <p:sldId id="327" r:id="rId20"/>
    <p:sldId id="328" r:id="rId21"/>
    <p:sldId id="329" r:id="rId22"/>
    <p:sldId id="330" r:id="rId23"/>
    <p:sldId id="331" r:id="rId24"/>
    <p:sldId id="332" r:id="rId25"/>
    <p:sldId id="333" r:id="rId26"/>
    <p:sldId id="334" r:id="rId27"/>
    <p:sldId id="335" r:id="rId28"/>
    <p:sldId id="336" r:id="rId29"/>
    <p:sldId id="337" r:id="rId30"/>
    <p:sldId id="338" r:id="rId31"/>
    <p:sldId id="339" r:id="rId32"/>
    <p:sldId id="340" r:id="rId33"/>
    <p:sldId id="341" r:id="rId34"/>
    <p:sldId id="263" r:id="rId35"/>
    <p:sldId id="342" r:id="rId36"/>
    <p:sldId id="344" r:id="rId37"/>
    <p:sldId id="343" r:id="rId38"/>
    <p:sldId id="345" r:id="rId39"/>
    <p:sldId id="346" r:id="rId40"/>
    <p:sldId id="347" r:id="rId41"/>
    <p:sldId id="264" r:id="rId42"/>
    <p:sldId id="348" r:id="rId43"/>
    <p:sldId id="349" r:id="rId44"/>
    <p:sldId id="265" r:id="rId45"/>
    <p:sldId id="350" r:id="rId46"/>
    <p:sldId id="351" r:id="rId47"/>
    <p:sldId id="266" r:id="rId48"/>
    <p:sldId id="352" r:id="rId49"/>
    <p:sldId id="353" r:id="rId50"/>
    <p:sldId id="267" r:id="rId51"/>
    <p:sldId id="268" r:id="rId52"/>
    <p:sldId id="277" r:id="rId53"/>
  </p:sldIdLst>
  <p:sldSz cx="9144000" cy="6858000" type="screen4x3"/>
  <p:notesSz cx="6858000" cy="9144000"/>
  <p:custDataLst>
    <p:tags r:id="rId5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8" autoAdjust="0"/>
    <p:restoredTop sz="94660"/>
  </p:normalViewPr>
  <p:slideViewPr>
    <p:cSldViewPr>
      <p:cViewPr>
        <p:scale>
          <a:sx n="60" d="100"/>
          <a:sy n="60" d="100"/>
        </p:scale>
        <p:origin x="-168" y="-898"/>
      </p:cViewPr>
      <p:guideLst>
        <p:guide orient="horz" pos="216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7" Type="http://schemas.openxmlformats.org/officeDocument/2006/relationships/tags" Target="tags/tag81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none"/>
        </p:style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jpe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.xml"/><Relationship Id="rId2" Type="http://schemas.openxmlformats.org/officeDocument/2006/relationships/image" Target="../media/image8.jpeg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8.xml"/><Relationship Id="rId5" Type="http://schemas.openxmlformats.org/officeDocument/2006/relationships/image" Target="../media/image10.jpeg"/><Relationship Id="rId4" Type="http://schemas.openxmlformats.org/officeDocument/2006/relationships/tags" Target="../tags/tag27.xml"/><Relationship Id="rId3" Type="http://schemas.openxmlformats.org/officeDocument/2006/relationships/image" Target="../media/image9.jpeg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tags" Target="../tags/tag4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jpeg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tags" Target="../tags/tag69.xml"/><Relationship Id="rId2" Type="http://schemas.openxmlformats.org/officeDocument/2006/relationships/image" Target="../media/image16.jpeg"/><Relationship Id="rId1" Type="http://schemas.openxmlformats.org/officeDocument/2006/relationships/tags" Target="../tags/tag6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jpeg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image" Target="../media/image21.jpeg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image" Target="../media/image20.jpeg"/><Relationship Id="rId4" Type="http://schemas.openxmlformats.org/officeDocument/2006/relationships/tags" Target="../tags/tag75.xml"/><Relationship Id="rId3" Type="http://schemas.openxmlformats.org/officeDocument/2006/relationships/image" Target="../media/image19.jpeg"/><Relationship Id="rId2" Type="http://schemas.openxmlformats.org/officeDocument/2006/relationships/tags" Target="../tags/tag74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79.xml"/><Relationship Id="rId1" Type="http://schemas.openxmlformats.org/officeDocument/2006/relationships/tags" Target="../tags/tag7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jpeg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tags" Target="../tags/tag8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8064896" cy="3168352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zh-CN" altLang="zh-CN" sz="88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第 </a:t>
            </a:r>
            <a:r>
              <a:rPr lang="en-US" altLang="zh-CN" sz="88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8 </a:t>
            </a:r>
            <a:r>
              <a:rPr lang="zh-CN" altLang="zh-CN" sz="8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章</a:t>
            </a:r>
            <a:r>
              <a:rPr lang="en-US" altLang="zh-CN" sz="8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br>
              <a:rPr lang="en-US" altLang="zh-CN" sz="7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altLang="zh-CN" sz="7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jQuery 进阶</a:t>
            </a:r>
            <a:endParaRPr altLang="zh-CN" sz="7200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1196975"/>
            <a:ext cx="8641080" cy="3382010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  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</a:rPr>
              <a:t>6.  实现 Ajax 的基本步骤</a:t>
            </a:r>
            <a:endParaRPr lang="zh-CN" altLang="zh-CN" sz="2000" dirty="0">
              <a:solidFill>
                <a:schemeClr val="bg2">
                  <a:lumMod val="50000"/>
                </a:schemeClr>
              </a:solidFill>
            </a:endParaRPr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500" dirty="0"/>
              <a:t>      </a:t>
            </a:r>
            <a:r>
              <a:rPr lang="en-US" altLang="zh-CN" sz="2000" dirty="0"/>
              <a:t> </a:t>
            </a:r>
            <a:r>
              <a:rPr altLang="zh-CN" sz="2000" dirty="0"/>
              <a:t>(1)  创建一个异步调用 XMLHttpRequest 对象。</a:t>
            </a:r>
            <a:endParaRPr altLang="zh-CN" sz="20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000" dirty="0"/>
              <a:t>     </a:t>
            </a:r>
            <a:r>
              <a:rPr altLang="zh-CN" sz="2000" dirty="0"/>
              <a:t>(2)  创建一个新的 HTTP 请求 , 并指定该 HTTP 请求的方法 、URL 及验证信息。</a:t>
            </a:r>
            <a:endParaRPr altLang="zh-CN" sz="20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000" dirty="0"/>
              <a:t>     </a:t>
            </a:r>
            <a:r>
              <a:rPr altLang="zh-CN" sz="2000" dirty="0"/>
              <a:t>(3)  设置响应 HTTP 请求状态变化的函数。</a:t>
            </a:r>
            <a:endParaRPr altLang="zh-CN" sz="20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000" dirty="0"/>
              <a:t>     </a:t>
            </a:r>
            <a:r>
              <a:rPr altLang="zh-CN" sz="2000" dirty="0"/>
              <a:t>(4)  发送 HTTP 请求。</a:t>
            </a:r>
            <a:endParaRPr altLang="zh-CN" sz="20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000" dirty="0"/>
              <a:t>     </a:t>
            </a:r>
            <a:r>
              <a:rPr altLang="zh-CN" sz="2000" dirty="0"/>
              <a:t>(5)  获取异步调用返回的数据。</a:t>
            </a:r>
            <a:endParaRPr altLang="zh-CN" sz="20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2000" dirty="0"/>
              <a:t>     </a:t>
            </a:r>
            <a:r>
              <a:rPr altLang="zh-CN" sz="2000" dirty="0"/>
              <a:t>(6)  使用 JavaScript 和 DOM 实现局部刷新。</a:t>
            </a:r>
            <a:endParaRPr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299085"/>
            <a:ext cx="8641080" cy="3726815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  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</a:rPr>
              <a:t>7. 搭建 Web 服务器 ( WAMP)</a:t>
            </a:r>
            <a:endParaRPr lang="zh-CN" altLang="zh-CN" sz="2000" dirty="0">
              <a:solidFill>
                <a:schemeClr val="bg2">
                  <a:lumMod val="50000"/>
                </a:schemeClr>
              </a:solidFill>
            </a:endParaRPr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500" dirty="0"/>
              <a:t>      </a:t>
            </a:r>
            <a:r>
              <a:rPr altLang="zh-CN" sz="1800" dirty="0"/>
              <a:t>由于 Ajax 主要用来从服务器上读取数据 ,  因此 Ajax 应用的前提是要先搭建好自己的 Web 服务器 。Web 服务器软件众多 , 这里选择使用比较广泛的 WAMP 。WXMP 是 Windows 操作系统下的 Apache+ Mysql + PHP 组合的简称 , 是一组常用来搭建动态网站或者服务器 的开源集成软件 , 是一个强大的 Web 应用程序平台 。该集成软件具有无须用户掌握 AMP 的 知 识 就 可 实 现 环 境 的 安 装 与 配 置 的 优 点 。WMP  的 集 成 软 件 主 要 有 WampServer、XAMPP , AppServ 和 phpStudy 等 。这里以 WampServer 的下载与配置为例 ,  其具体过程如下。</a:t>
            </a:r>
            <a:endParaRPr altLang="zh-CN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</a:t>
            </a:r>
            <a:r>
              <a:rPr altLang="zh-CN" sz="1800" dirty="0"/>
              <a:t>(1)  打开软件下载地址 。在浏览器中输入 WampServer 的软件下载地址 ,  如 https : // sourceforge , net/projects/wampserver/ 。在 打 开 的 页 面 中 点 击  “ Files ”  选 项 ,  如 图 8 - 2 所示。</a:t>
            </a:r>
            <a:endParaRPr altLang="zh-CN" sz="1800" dirty="0"/>
          </a:p>
        </p:txBody>
      </p:sp>
      <p:pic>
        <p:nvPicPr>
          <p:cNvPr id="574" name="IM 574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23123" y="4077018"/>
            <a:ext cx="4538345" cy="176466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059430" y="5893435"/>
            <a:ext cx="322199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图</a:t>
            </a:r>
            <a:r>
              <a:rPr lang="en-US" sz="1400" b="0">
                <a:solidFill>
                  <a:srgbClr val="00AEEF"/>
                </a:solidFill>
                <a:latin typeface="黑体" panose="02010609060101010101" charset="-122"/>
              </a:rPr>
              <a:t> </a:t>
            </a:r>
            <a:r>
              <a:rPr lang="en-US" sz="1400" b="0">
                <a:solidFill>
                  <a:srgbClr val="00AEEF"/>
                </a:solidFill>
                <a:latin typeface="微软雅黑" panose="020B0503020204020204" pitchFamily="34" charset="-122"/>
              </a:rPr>
              <a:t>8-2   WampServer </a:t>
            </a:r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软件下载页面</a:t>
            </a:r>
            <a:endParaRPr lang="zh-CN" altLang="en-US" sz="1400" b="0">
              <a:solidFill>
                <a:srgbClr val="00AEEF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908685"/>
            <a:ext cx="8641080" cy="894715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altLang="zh-CN" sz="1800" dirty="0"/>
              <a:t> (2)  点击“ WampServer 3”  选项 。在打开的页面中点击“ WampServer 3”  选项 , 如图 8-3 所示。</a:t>
            </a:r>
            <a:endParaRPr lang="en-US" altLang="zh-CN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995930" y="4653280"/>
            <a:ext cx="268668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400" b="0">
                <a:solidFill>
                  <a:srgbClr val="00AEEF"/>
                </a:solidFill>
              </a:rPr>
              <a:t>图 8-3   选择 WanipServer 3</a:t>
            </a:r>
            <a:endParaRPr sz="1400" b="0">
              <a:solidFill>
                <a:srgbClr val="00AEEF"/>
              </a:solidFill>
            </a:endParaRPr>
          </a:p>
        </p:txBody>
      </p:sp>
      <p:pic>
        <p:nvPicPr>
          <p:cNvPr id="575" name="IM 575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07540" y="2060893"/>
            <a:ext cx="4560570" cy="2497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908685"/>
            <a:ext cx="8641080" cy="894715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altLang="zh-CN" sz="1800" dirty="0"/>
              <a:t> (3)  点击“ WampServer 3. 0. 0”  选项 。在打开的页面中点击“ WampServer 3. 0. 0”  选项 , 如图 8-4 所示。</a:t>
            </a:r>
            <a:endParaRPr altLang="zh-CN"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2843530" y="4653280"/>
            <a:ext cx="315023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400" b="0">
                <a:solidFill>
                  <a:srgbClr val="00AEEF"/>
                </a:solidFill>
              </a:rPr>
              <a:t>图 8-4   选择 WampServer 3. 0. 0</a:t>
            </a:r>
            <a:endParaRPr sz="1400" b="0">
              <a:solidFill>
                <a:srgbClr val="00AEEF"/>
              </a:solidFill>
            </a:endParaRPr>
          </a:p>
        </p:txBody>
      </p:sp>
      <p:pic>
        <p:nvPicPr>
          <p:cNvPr id="578" name="IM 578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94180" y="1864360"/>
            <a:ext cx="5147310" cy="271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908685"/>
            <a:ext cx="8641080" cy="894715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</a:t>
            </a:r>
            <a:r>
              <a:rPr altLang="zh-CN" sz="1800" dirty="0"/>
              <a:t>(4)  根据自己的操作系统选择相应的安装包 。在打开的页面中 , 根据自己的操作系统 选择相应的安装包 , 如图 8</a:t>
            </a:r>
            <a:r>
              <a:rPr lang="en-US" sz="1800" dirty="0"/>
              <a:t>-</a:t>
            </a:r>
            <a:r>
              <a:rPr altLang="zh-CN" sz="1800" dirty="0"/>
              <a:t>5 所示。</a:t>
            </a:r>
            <a:endParaRPr altLang="zh-CN"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2843530" y="5301615"/>
            <a:ext cx="315023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400" b="0">
                <a:solidFill>
                  <a:srgbClr val="00AEEF"/>
                </a:solidFill>
              </a:rPr>
              <a:t>图 8-5   选择相应的安装包</a:t>
            </a:r>
            <a:endParaRPr sz="1400" b="0">
              <a:solidFill>
                <a:srgbClr val="00AEEF"/>
              </a:solidFill>
            </a:endParaRPr>
          </a:p>
        </p:txBody>
      </p:sp>
      <p:pic>
        <p:nvPicPr>
          <p:cNvPr id="579" name="IM 579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91640" y="1772920"/>
            <a:ext cx="4956810" cy="345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375285"/>
            <a:ext cx="8641080" cy="3721735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 </a:t>
            </a:r>
            <a:r>
              <a:rPr sz="1800" dirty="0"/>
              <a:t>(5)  软件安装与配置 。点击下载的安装文件 , 如 wampserver3. 2. 3_x64. exe , 若出现警 告直接点击运行即可 。安装过程并不复杂 , 根据提示进行操作即可完成安装 。安装进度条 到最后会出现设置默认的浏览器和默认文本编辑器的界面 , 用户可根据个人的喜好进行相 应的设置 , 如将默认的浏览器设 置为 chrome 和默认文本编辑器设置为 phpstorm 等 , 具体的操作过程就是在打开的对话框中找到 chrome 和 phpstorm 的可执行文件 , 点击打开即可。</a:t>
            </a: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</a:t>
            </a:r>
            <a:r>
              <a:rPr sz="1800" dirty="0"/>
              <a:t>(6)  启动 WampServer 服务器 。在完成安装后 ,  即可启动 WampServer 服务器 , 如果服 务器启动后 WampServer 的小图标为绿色 , 则表示安装成功 ,  如果为橙色或者红色则表示 安装出现问题 , 这时 就需要根据提示进行相应的处理  ( 如有时会报告 . dll 文件丢失等 , 在网上一般都能找到解决方案) 。WampServer 安装成功后运行界面如图 8-6 所示。</a:t>
            </a:r>
            <a:endParaRPr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5140325" y="6453505"/>
            <a:ext cx="276733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400" b="0">
                <a:solidFill>
                  <a:srgbClr val="00AEEF"/>
                </a:solidFill>
              </a:rPr>
              <a:t>图 8-6   WampServer 运行界面</a:t>
            </a:r>
            <a:endParaRPr sz="1400" b="0">
              <a:solidFill>
                <a:srgbClr val="00AEEF"/>
              </a:solidFill>
            </a:endParaRPr>
          </a:p>
        </p:txBody>
      </p:sp>
      <p:pic>
        <p:nvPicPr>
          <p:cNvPr id="582" name="IM 582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211445" y="3833495"/>
            <a:ext cx="2533650" cy="2620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460" y="1701165"/>
            <a:ext cx="8712835" cy="1515745"/>
          </a:xfrm>
        </p:spPr>
        <p:txBody>
          <a:bodyPr>
            <a:normAutofit lnSpcReduction="10000"/>
          </a:bodyPr>
          <a:lstStyle/>
          <a:p>
            <a:pPr marL="109855" indent="457200">
              <a:buNone/>
            </a:pPr>
            <a:r>
              <a:rPr altLang="zh-CN" sz="2400"/>
              <a:t>由于 jQuery 对 Ajax 进行了封装 , 可以用少量的代码实现原生 Ajax 的功能 ,  同时又解 决了浏览器的兼容性问题 ,  因此本书不对原生 Ajax 进行介绍 。打开 jQuery 参考手册 ,  可 以看到 jQuery 提供了如图 8-7 所示的 Ajax 请求方法。</a:t>
            </a:r>
            <a:endParaRPr altLang="zh-CN" sz="240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8. 1. 2   jQuery 加载静态数据</a:t>
            </a:r>
            <a:endParaRPr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83" name="IM 58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35785" y="3357245"/>
            <a:ext cx="4904105" cy="229806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2819400" y="5733415"/>
            <a:ext cx="337248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400" b="0">
                <a:solidFill>
                  <a:srgbClr val="00AEEF"/>
                </a:solidFill>
              </a:rPr>
              <a:t>图 8-7   jQuery 提供的 Ajax 请求方法</a:t>
            </a:r>
            <a:endParaRPr sz="1400" b="0">
              <a:solidFill>
                <a:srgbClr val="00AEE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375285"/>
            <a:ext cx="8641080" cy="4796790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 </a:t>
            </a:r>
            <a:r>
              <a:rPr sz="1800" dirty="0"/>
              <a:t>为了加快页面的响应速度 , 对于某些局部的数据经常采用 jQuery 提供的 ajax 请求方法 获取 ,  这 比 传 统 的  JavaScript  方 法 要 简 便 得 多 。  在 传 统 的  JavaScript  中 ,  通 过 XMLHttpRequest 对象异步加载数据; 而在 jQuery 中 , 通过其提供的 ajax 请求方法就可以轻 松获取异步数据。</a:t>
            </a: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</a:rPr>
              <a:t>1. load ( )  方法加载 html 格式数据</a:t>
            </a: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</a:t>
            </a:r>
            <a:r>
              <a:rPr sz="1800" dirty="0"/>
              <a:t>load 方法的语法格式如下:</a:t>
            </a: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参数说明:</a:t>
            </a:r>
            <a:endParaRPr lang="en-US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①url: 一个包含发送请求的 URL 字符串 ,  即被加载的页面地址。</a:t>
            </a:r>
            <a:endParaRPr lang="en-US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②data: 可选项参数 , 表示向服务器发送请求的 Key/value 参数 ,  如  { name:" 张三" , age : 18} 。</a:t>
            </a:r>
            <a:endParaRPr lang="en-US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③callback: 可选项参数 , 表示当加载请求成功后执行的回调函数。</a:t>
            </a:r>
            <a:endParaRPr lang="en-US" sz="1800" dirty="0"/>
          </a:p>
        </p:txBody>
      </p:sp>
      <p:sp>
        <p:nvSpPr>
          <p:cNvPr id="7" name="Text 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1960" y="2637155"/>
            <a:ext cx="8279130" cy="415290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load (url [, data ] [. callback])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360680"/>
            <a:ext cx="8641080" cy="1372235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【 示例程序 8- 1】  编写一个程序 , 创建两个文件 8- 1. html 和 8-2. html , 前者提供一个 “ 加载数据”  按钮 , 单击该按钮后 , 在不刷新该页面的情况下 , 将 8 -2. html 页面中的内容 显示在 8- 1. html 页面的&lt;div&gt;标记中 , 后者包含一个学生信息的文字内容 , 程序代码清单如下</a:t>
            </a:r>
            <a:r>
              <a:rPr lang="zh-CN" altLang="en-US" sz="1800" dirty="0"/>
              <a:t>：</a:t>
            </a:r>
            <a:endParaRPr lang="zh-CN" altLang="en-US" sz="1800" dirty="0"/>
          </a:p>
        </p:txBody>
      </p:sp>
      <p:sp>
        <p:nvSpPr>
          <p:cNvPr id="7" name="Text 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1960" y="1809115"/>
            <a:ext cx="8279130" cy="4478020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8-1. html 代码清单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&lt;! DOCTYPE html&gt;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&lt;html&gt;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&lt;head&gt;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&lt;meta charset =" utf -8 " /&gt;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&lt;title&gt;load 方法加载异步数据&lt;/title&gt;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&lt;script type= "text/javascript" src= "js/jquery-3. 3. 1. js"&gt; &lt;/script&gt;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&lt;script type= "text/javascript"&gt;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$ (function (){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    $ ("#btn"). click (function (){//"获取数据"按钮点击事件 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    //id 为 content 的 div 加载异步数据 ,并设置其样式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    $ (" #content"). load("2. html"). css ("border","solid 3px # 666") 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    . width (200). css ("margin-top", "15px");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 })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})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&lt;/script&gt;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&lt;/head&gt;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&lt;body&gt;</a:t>
            </a:r>
            <a:endParaRPr kumimoji="0" lang="en-US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7360" y="502285"/>
            <a:ext cx="8279130" cy="5339715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&lt;input id="btn" type= "button" value="获取数据"/&gt;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&lt;div id= "content"&gt;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&lt;/div&gt;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&lt;/body&gt;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&lt;/html&gt;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8-2. html 代码清单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&lt;! DOCTYPE html&gt;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&lt;html&gt;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&lt;head&gt;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&lt;meta charset = "UTF— 8"&gt;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&lt;title&gt;html 格式的静态数据&lt;/title&gt;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&lt;/head&gt;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&lt;body&gt;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姓名 :张三&lt;br&gt;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性别 :男&lt;br&gt;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专业 :计算机应用技术&lt;br&gt;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年龄 :18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&lt;/body&gt;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&lt;/html&gt;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/>
          <p:cNvSpPr txBox="1"/>
          <p:nvPr/>
        </p:nvSpPr>
        <p:spPr>
          <a:xfrm>
            <a:off x="395536" y="476672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目标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AutoShape 2" descr="https://img1.maka.im/user/4284850/17f67e376b1976d6a78fd2c38443f79b.jpeg"/>
          <p:cNvSpPr>
            <a:spLocks noChangeAspect="1" noChangeArrowheads="1"/>
          </p:cNvSpPr>
          <p:nvPr/>
        </p:nvSpPr>
        <p:spPr bwMode="auto">
          <a:xfrm>
            <a:off x="155575" y="-1257300"/>
            <a:ext cx="34956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内容占位符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0" y="1196975"/>
            <a:ext cx="8435340" cy="383730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22960" indent="-457200">
              <a:buFont typeface="Wingdings" panose="05000000000000000000" charset="0"/>
              <a:buChar char="Ø"/>
            </a:pPr>
            <a:r>
              <a:rPr lang="zh-CN" altLang="en-US" sz="3600" dirty="0"/>
              <a:t>了解 Ajax 的概念、原理与优缺点。</a:t>
            </a:r>
            <a:endParaRPr lang="zh-CN" altLang="en-US" sz="3600" dirty="0"/>
          </a:p>
          <a:p>
            <a:pPr marL="822960" indent="-457200">
              <a:buFont typeface="Wingdings" panose="05000000000000000000" charset="0"/>
              <a:buChar char="Ø"/>
            </a:pPr>
            <a:r>
              <a:rPr lang="zh-CN" altLang="en-US" sz="3600" dirty="0"/>
              <a:t>掌握jQuery 中 Ajax 请求的几种方法。</a:t>
            </a:r>
            <a:endParaRPr lang="zh-CN" altLang="en-US" sz="3600" dirty="0"/>
          </a:p>
          <a:p>
            <a:pPr marL="822960" indent="-457200">
              <a:buFont typeface="Wingdings" panose="05000000000000000000" charset="0"/>
              <a:buChar char="Ø"/>
            </a:pPr>
            <a:r>
              <a:rPr lang="zh-CN" altLang="en-US" sz="3600" dirty="0"/>
              <a:t>掌握综合运用 JavaScript + Ajax+JSON + PHP 等技术解决实际问题。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375285"/>
            <a:ext cx="8641080" cy="1563370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 </a:t>
            </a:r>
            <a:r>
              <a:rPr sz="1800" dirty="0"/>
              <a:t>在 HBuilder 中编辑好上述两个文件内容后 , 切换到 8 - 1. html 文件 ,  点击 HBuilder 中 的“ 在浏览器内运行”  图标  ( 也可以按下快捷键 Ctrl + R) , 8 - 1. html 页面效果如图 8 - 8 所示 , 提供的在浏览器 中打开 8- 1. html , 点击“ 获取数据”  按钮后 , 加载 8 -2. html 中的数据后页面效果如图 8-9 所示。</a:t>
            </a:r>
            <a:endParaRPr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2915920" y="3285490"/>
            <a:ext cx="290258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400" b="0">
                <a:solidFill>
                  <a:srgbClr val="00AEEF"/>
                </a:solidFill>
              </a:rPr>
              <a:t>图 8-8   8-1. html 页面运行效果</a:t>
            </a:r>
            <a:endParaRPr sz="1400" b="0">
              <a:solidFill>
                <a:srgbClr val="00AEEF"/>
              </a:solidFill>
            </a:endParaRPr>
          </a:p>
        </p:txBody>
      </p:sp>
      <p:pic>
        <p:nvPicPr>
          <p:cNvPr id="588" name="IM 588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39340" y="1845310"/>
            <a:ext cx="3733165" cy="1440815"/>
          </a:xfrm>
          <a:prstGeom prst="rect">
            <a:avLst/>
          </a:prstGeom>
        </p:spPr>
      </p:pic>
      <p:pic>
        <p:nvPicPr>
          <p:cNvPr id="589" name="IM 589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483485" y="3717290"/>
            <a:ext cx="3580130" cy="17907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822575" y="5589270"/>
            <a:ext cx="290258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400" b="0">
                <a:solidFill>
                  <a:srgbClr val="00AEEF"/>
                </a:solidFill>
              </a:rPr>
              <a:t>图 8-9   load 方法加载异步数据</a:t>
            </a:r>
            <a:endParaRPr sz="1400" b="0">
              <a:solidFill>
                <a:srgbClr val="00AEE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375285"/>
            <a:ext cx="8641080" cy="4141470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</a:rPr>
              <a:t>2. $ . getJSON( ) 方法加载 JSON 格式数据</a:t>
            </a: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</a:t>
            </a:r>
            <a:r>
              <a:rPr sz="1800" dirty="0"/>
              <a:t>虽然 load( ) 方法可以较快地加载 html 文件格式中的数据 , 但对获取到的数据进行处 理时却不太方便 , 并且数据处理的效率也比较低; 而通过jQuery 中提供的 getJSON() 方法 来加载 JSON  ( 一 种 轻量级的数据交互格式)  格式的数据可以较好地解决这个问题。 getJSON( ) 方法的语法格式如下:</a:t>
            </a: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 </a:t>
            </a:r>
            <a:r>
              <a:rPr sz="1800" dirty="0"/>
              <a:t>其方法参数含义与 load 方法相同。下面通过一个案例来说明其用法。</a:t>
            </a: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</a:t>
            </a:r>
            <a:r>
              <a:rPr sz="1800" dirty="0"/>
              <a:t>【不例程序 8-2】  编写一个程序 , 创建两个文件 8 - 3. html 和 Studentinfo. json , 前者提 供一个“ 加载数据”  按钮 , 单击该按钮后 , 在不刷新该页面的情况下 , 通过 getJSON() 方 法获取文件 Studentlnfo. json 中的全部数据 , 并显示在 8 - 3. html 页面的&lt;div&gt;标记中; 后者 包含 2 个学生的信息 , 程序代码清单如下:</a:t>
            </a:r>
            <a:endParaRPr sz="1800" dirty="0"/>
          </a:p>
        </p:txBody>
      </p:sp>
      <p:sp>
        <p:nvSpPr>
          <p:cNvPr id="7" name="Text 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1960" y="2205355"/>
            <a:ext cx="8279130" cy="415290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getJSON (url [,data ] [,callback])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7360" y="200660"/>
            <a:ext cx="8279130" cy="5791835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8-3. html 代码清单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&lt;! DOCTYPE html&gt;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&lt;html&gt;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&lt;head&gt;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&lt;meta charset = "utf-8" /&gt;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&lt;title&gt;getJSON 方法加载 json 文件数据&lt;/title&gt;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&lt;script type= "text/javascript" src= "js/jquery-3. 3. 1. js”&gt; &lt;/script&gt;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&lt;script type= " text/javascript"&gt;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$ (function () 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$ ("# btn"). click (function (){//“获取数据”按钮点击事件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//id 为 content 的 div 加载异步数据 ,并设置其样式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$ . getJSON ("Studentlnfo. json"&lt; function (data){          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  $ ("# content"). empty ();//遍历数据前先清空该 div 元素中的内容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var strHTML = "";//初始化内容变量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//对获取的数据进行遍历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$ . each (data,function (index,stuInfo){ 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strHTML += "姓名: "+ stuInfo ["name"] + "&lt;br&gt;";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strHTML += "性别: "+ stuInfo ["sex"] + "&lt;br&gt;";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strHTML + = "专业: " + stuInfo ["major"] + "&lt;br&gt;"; 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strHTML += "年龄: "+ stuInfo ["age"] +"&lt;hr&gt;";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})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7360" y="716915"/>
            <a:ext cx="8279130" cy="4208780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$ (" # content"). html (strHTML);//显示处理后的数据 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//设置显示数据内容的 div 样式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$ (" # content"). css ("border", "solid 3px #666") 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. width (200). css ("margin-top", "15px");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})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})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})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&lt;/script&gt;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&lt;/head&gt;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&lt;body&gt;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&lt;input id= "btn" type-"button" value= "获取数据"/&gt;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&lt;div id= "content"&gt;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&lt;/div&gt;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&lt;/body&gt;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&lt;/html&gt;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7360" y="716915"/>
            <a:ext cx="8279130" cy="4458970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8-4 StudentInfo. json 代码清单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[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"name":"张三  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"sex":"男",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"major":"计算机应用技术",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"age":18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},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"name":"李四凤",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"sex":"女",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"major":"商务英语",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"age":19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}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]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36855" y="929005"/>
            <a:ext cx="8655685" cy="958850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tx1"/>
                </a:solidFill>
              </a:rPr>
              <a:t>    在浏览器中打开 8-3. html , 点击“获取数”据按钮后 , 加载 8-4 StudentInfo. json 中的</a:t>
            </a:r>
            <a:r>
              <a:rPr lang="en-US" altLang="zh-CN" sz="2000" dirty="0">
                <a:solidFill>
                  <a:schemeClr val="tx1"/>
                </a:solidFill>
                <a:sym typeface="+mn-ea"/>
              </a:rPr>
              <a:t>数据后 , 页面效果如图 8 - 10 所示</a:t>
            </a:r>
            <a:r>
              <a:rPr sz="2000" dirty="0">
                <a:solidFill>
                  <a:schemeClr val="tx1"/>
                </a:solidFill>
                <a:sym typeface="+mn-ea"/>
              </a:rPr>
              <a:t>。</a:t>
            </a:r>
            <a:endParaRPr sz="20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517775" y="4869180"/>
            <a:ext cx="322389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400" b="0">
                <a:solidFill>
                  <a:srgbClr val="00AEEF"/>
                </a:solidFill>
              </a:rPr>
              <a:t>图 8-10   getJSON 方法加载异步数据</a:t>
            </a:r>
            <a:endParaRPr sz="1400" b="0">
              <a:solidFill>
                <a:srgbClr val="00AEEF"/>
              </a:solidFill>
            </a:endParaRPr>
          </a:p>
        </p:txBody>
      </p:sp>
      <p:pic>
        <p:nvPicPr>
          <p:cNvPr id="593" name="IM 593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11730" y="1988820"/>
            <a:ext cx="3528060" cy="2734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375285"/>
            <a:ext cx="8641080" cy="5506085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</a:rPr>
              <a:t>3. $ . getScript( ) 方法加载 JavaScript 文件中的数据</a:t>
            </a:r>
            <a:endParaRPr sz="2000" dirty="0">
              <a:solidFill>
                <a:schemeClr val="bg2">
                  <a:lumMod val="50000"/>
                </a:schemeClr>
              </a:solidFill>
            </a:endParaRPr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</a:t>
            </a:r>
            <a:r>
              <a:rPr sz="1800" dirty="0"/>
              <a:t>JavaScript 文件中的 数 据 虽 然 可 以 在 头 部 标 记 中 使 用“ &lt;script type = " text/ javascript" src= "js/ XXX. js"&gt;&lt;script&gt;"标记或 js 脚本“ $ ("&lt;script type = 'text/javascript 'src = 'js/XXX. js '/&gt;"). ap-pendTo ("head");”等方式来获 取 , 但是都存在页面执行效率不高的问题 。而通过 jQuery 中提供的 get-Script() 方法可以 快速注入脚本 , 注入的脚本会自动执行 , 这大大提高了页面的执行效率 。getScript()方法 的语法格式如下</a:t>
            </a:r>
            <a:r>
              <a:rPr lang="zh-CN" sz="1800" dirty="0"/>
              <a:t>：</a:t>
            </a: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 </a:t>
            </a:r>
            <a:r>
              <a:rPr sz="1800" dirty="0"/>
              <a:t>其方法参数含义与 load() 方法和 getJSON() 方法相同 。下面通过一个案例来说明其用法。</a:t>
            </a: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 【示例程序 8-3】  编写一个程序 , 创建两个文件 8 -5. html 和 8 - 6 Studentlnfo. js 。前者 提供一个“加载数据”  按钮 , 单击该按钮后 , 在不刷新该页面的情况下 , 通过 getScript() 方法获取文件 StudentInfo. js 中的全部内容 , 并显示在 8 -5. html 页面的&lt;div&gt;标记中; 后者 包含 2 个学生的信息及获取这些数据的 js 代码。</a:t>
            </a:r>
            <a:endParaRPr lang="en-US" sz="1800" dirty="0"/>
          </a:p>
        </p:txBody>
      </p:sp>
      <p:sp>
        <p:nvSpPr>
          <p:cNvPr id="7" name="Text 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1960" y="2853055"/>
            <a:ext cx="8279130" cy="415290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getScript (url [,callback])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24155" y="46355"/>
            <a:ext cx="8668385" cy="1480820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 </a:t>
            </a:r>
            <a:r>
              <a:rPr sz="1800" dirty="0"/>
              <a:t>【注意】 此示例程序与示例程序 8-2 功能相似 ,  只需将示例程序 8 -2 中的 josn 文件中 的数据用数 组形式存储 , 并将 8-3. html 文件中处理数据的代码放到 Studentlnfo. js 文件即 可 。这样做的好处是 html 文件变得更加简洁 , 便于维护 。程序代码清单如下</a:t>
            </a:r>
            <a:r>
              <a:rPr lang="zh-CN" sz="1800" dirty="0"/>
              <a:t>：</a:t>
            </a:r>
            <a:endParaRPr lang="en-US" sz="1800" dirty="0"/>
          </a:p>
        </p:txBody>
      </p:sp>
      <p:sp>
        <p:nvSpPr>
          <p:cNvPr id="7" name="Text 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41960" y="1526540"/>
            <a:ext cx="8279130" cy="4716780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8-5. html 关键代码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 script type= "text/javascript"&gt;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$ (function () 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$ ("#btn"). click (function (){//“获取数据”按钮点击事件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$ (" # content"). empty ();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$ . getScript ("js/Studentlnfo. js");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})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})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&lt;/script&gt;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8-6 Studentinfo. js 代码清单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var data = [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"name":"张三",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"sex":"男",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"major":"计算机应用技术",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</a:t>
            </a:r>
            <a:r>
              <a:rPr lang="en-US" altLang="zh-CN" dirty="0" smtClean="0">
                <a:ln>
                  <a:noFill/>
                </a:ln>
                <a:effectLst/>
                <a:sym typeface="+mn-ea"/>
              </a:rPr>
              <a:t> "age":18</a:t>
            </a:r>
            <a:endParaRPr lang="en-US" altLang="zh-CN" dirty="0" smtClean="0">
              <a:ln>
                <a:noFill/>
              </a:ln>
              <a:effectLst/>
              <a:sym typeface="+mn-ea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</a:t>
            </a:r>
            <a:r>
              <a:rPr lang="en-US" altLang="zh-CN" dirty="0" smtClean="0">
                <a:ln>
                  <a:noFill/>
                </a:ln>
                <a:effectLst/>
                <a:sym typeface="+mn-ea"/>
              </a:rPr>
              <a:t> },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5295" y="121920"/>
            <a:ext cx="8265795" cy="4998720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 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  "name": " 李四凤",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  "sex":"女",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  "major":"商务英语",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  "age":19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}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];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var strHTML = "";//初始化内容变量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//对获取的数据进行遍历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$ . each (data,function (index,stuInfo){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strHTML += "姓名: " + stuInfo [ "name"] + "&lt;br&gt;";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strHTML += "性别: " + stuInfo [ "sex"] + "&lt;br&gt;";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strHTML += "专业: " + stuInfo [ "major"] + "&lt;br&gt;";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strHTML += "年龄: " + stuInfo [ " age"] + "&lt;hr&gt;";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})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$ (" # content"). html (strHTML);//显示处理后的数据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$ ("# content"). css ("border", "solid 3px # 666"). width (200). css (" margin-top", "15px");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5295" y="5085080"/>
            <a:ext cx="8310245" cy="826770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在浏览器中打开 8-5. html , 点击“ 获取数据”  按钮后 , 加载 8-6 Studentlnfo. js 中的内 容后 , 页面效果与图 8- 10 相同。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375285"/>
            <a:ext cx="8641080" cy="5506085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 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4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</a:rPr>
              <a:t>.   $ . get( ) 方法加载 XML 文件中的数据</a:t>
            </a:r>
            <a:endParaRPr sz="2000" dirty="0">
              <a:solidFill>
                <a:schemeClr val="bg2">
                  <a:lumMod val="50000"/>
                </a:schemeClr>
              </a:solidFill>
            </a:endParaRPr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</a:t>
            </a:r>
            <a:r>
              <a:rPr sz="1800" dirty="0"/>
              <a:t>前面分别介绍了 html 、json 和 js 格式数据的加载方法 , 在实际工作中有时也会偶尔碰 到需要使用 XML 文件保存数据的情况  ( 虽然大多数情况下 XML 都被简洁轻量的 json 所替 代 , 但 XML 所具有的 Schema 约束优势还是让 XML 文件有其存在的价值) 。通过 jQuery 中 提供的 get 方法可以加载 XML 文 件中的数据 。get( ) 方法的语法格式如下</a:t>
            </a:r>
            <a:r>
              <a:rPr lang="zh-CN" sz="1800" dirty="0"/>
              <a:t>：</a:t>
            </a: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 </a:t>
            </a:r>
            <a:r>
              <a:rPr sz="1800" dirty="0"/>
              <a:t>其方法的前三个参数含义与 load( ) 方法和 getJSON() 方法相同 , 第四个可选参数 type 表示返回的数据的格式  ( 如 html 、json 、js 、xml 和 text) 。下面通过 一 个案例来说明其 用法。</a:t>
            </a: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 【示例程序 8 - 1】  将示例程序 8 - 2 的 8 - 4 Studentlnfo. json 中的数据存储到 8 - 8 Stu- dentInfo. xml 文件中 , 8-7. html 文件与 8-3. html 功能与初始界面相同 , 但 8 -5. html 文件需 通过 get( ) 方法获取文件 8 - 8 Studentlnfo. xml 中的全部内容 , 并显示在 8 - 7. html 页面的 &lt;div&gt;标记中 。程序代码清单如下</a:t>
            </a:r>
            <a:r>
              <a:rPr lang="zh-CN" altLang="en-US" sz="1800" dirty="0"/>
              <a:t>：</a:t>
            </a:r>
            <a:endParaRPr lang="zh-CN" altLang="en-US" sz="1800" dirty="0"/>
          </a:p>
        </p:txBody>
      </p:sp>
      <p:sp>
        <p:nvSpPr>
          <p:cNvPr id="7" name="Text 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7360" y="2565400"/>
            <a:ext cx="8279130" cy="415290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get (url [, data ] callback] [,type])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8. 1   Ajax 技术在 jQuery 中的应用</a:t>
            </a:r>
            <a:endParaRPr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91030"/>
            <a:ext cx="8230235" cy="1408430"/>
          </a:xfrm>
        </p:spPr>
        <p:txBody>
          <a:bodyPr/>
          <a:lstStyle/>
          <a:p>
            <a:pPr marL="109855" indent="457200" eaLnBrk="0">
              <a:buNone/>
            </a:pPr>
            <a:r>
              <a:rPr altLang="zh-CN" dirty="0"/>
              <a:t>在项目开发时, 有时为了加快页面的响应速度, 对某些局部的数据常采用异步读取 (Ajax 技术)  的方式获取, 这能较大程度上优化用户体验和页面的执行。</a:t>
            </a:r>
            <a:endParaRPr altLang="zh-CN" dirty="0"/>
          </a:p>
          <a:p>
            <a:pPr indent="45720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7360" y="89535"/>
            <a:ext cx="8279130" cy="6365875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8-7. html 关键代码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&lt;script type= "text/javascript"&gt;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$ (function () 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$ ("#btn"). click (function (){ //“ 获取数据”按钮点击事件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$ . get ("Studentinfo. xml",function (data){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$ ("# content"). empty ();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var strHTML = "";//初始化内容变量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//对获取的数据进行遍历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$ (data). find ("Student"). each (function (){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var $ student = $ (this);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strHTML+="姓名 :"+ $ student.  find ("name"), text ()+ "&lt;br&gt;";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strHTML+="性别 :"+ $ student.  find ("sex"). text ()+ "&lt;br&gt;";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strHTML+="专业 :"+ $ student.  find("major"). text ()+"&lt;br&gt;";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strHTML+= "年龄 :"+ $ student.  find ("age"), text ()+ "&lt;hr&gt;";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})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$ ("# content"). html (strHTML); //显示处理后的数据 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//设置显示数据内容的 div 样式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$ (" # content"). css ("border", "solid 3px #666"). width (200) . css ("margin-top", "15px");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});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})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})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&lt;/script&gt;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7360" y="548640"/>
            <a:ext cx="8279130" cy="4478020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8-8 StudentInfo. xml 代码清单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&lt;? xml version = "1. 0" encoding = "UTF-8"? 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&lt;Info&gt;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&lt;Student id="1"&gt;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&lt;name &gt; 张三 &lt;/name&gt;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&lt;sex&gt; 男 &lt;/sex&gt;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&lt;major&gt;计算机应用技术&lt;/major&gt;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&lt;age&gt; 18&lt;/age&gt;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&lt;/Student&gt;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&lt;Student id="2"&gt;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&lt;name&gt; 李四凤 &lt;/name&gt;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&lt;sex&gt; 女 &lt;/sex&gt;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&lt;major&gt;商务英语&lt;/major&gt;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&lt;age&gt;19 &lt;/age&gt;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&lt;/Student&gt;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&lt;/Info&gt;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5295" y="5085080"/>
            <a:ext cx="8310245" cy="826770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在浏览器中打开 8-7. html , 点击“ 获取数据   按钮后 , 加载 8-8 StudentInfo. xml 中的内容后 , 页面效果与图 8- 10 相同。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70180" y="936721"/>
            <a:ext cx="8019663" cy="4439460"/>
            <a:chOff x="670180" y="1713326"/>
            <a:chExt cx="8019663" cy="4439460"/>
          </a:xfrm>
        </p:grpSpPr>
        <p:sp>
          <p:nvSpPr>
            <p:cNvPr id="8" name="任意多边形 7"/>
            <p:cNvSpPr/>
            <p:nvPr/>
          </p:nvSpPr>
          <p:spPr>
            <a:xfrm>
              <a:off x="670180" y="2489675"/>
              <a:ext cx="373428" cy="3287356"/>
            </a:xfrm>
            <a:custGeom>
              <a:avLst/>
              <a:gdLst>
                <a:gd name="connsiteX0" fmla="*/ 0 w 3287355"/>
                <a:gd name="connsiteY0" fmla="*/ 0 h 278678"/>
                <a:gd name="connsiteX1" fmla="*/ 3148016 w 3287355"/>
                <a:gd name="connsiteY1" fmla="*/ 0 h 278678"/>
                <a:gd name="connsiteX2" fmla="*/ 3287355 w 3287355"/>
                <a:gd name="connsiteY2" fmla="*/ 139339 h 278678"/>
                <a:gd name="connsiteX3" fmla="*/ 3148016 w 3287355"/>
                <a:gd name="connsiteY3" fmla="*/ 278678 h 278678"/>
                <a:gd name="connsiteX4" fmla="*/ 0 w 3287355"/>
                <a:gd name="connsiteY4" fmla="*/ 278678 h 278678"/>
                <a:gd name="connsiteX5" fmla="*/ 139339 w 3287355"/>
                <a:gd name="connsiteY5" fmla="*/ 139339 h 278678"/>
                <a:gd name="connsiteX6" fmla="*/ 0 w 3287355"/>
                <a:gd name="connsiteY6" fmla="*/ 0 h 27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87355" h="278678">
                  <a:moveTo>
                    <a:pt x="3287349" y="0"/>
                  </a:moveTo>
                  <a:lnTo>
                    <a:pt x="3287349" y="266866"/>
                  </a:lnTo>
                  <a:lnTo>
                    <a:pt x="1643678" y="278678"/>
                  </a:lnTo>
                  <a:lnTo>
                    <a:pt x="6" y="266866"/>
                  </a:lnTo>
                  <a:lnTo>
                    <a:pt x="6" y="0"/>
                  </a:lnTo>
                  <a:lnTo>
                    <a:pt x="1643677" y="11812"/>
                  </a:lnTo>
                  <a:lnTo>
                    <a:pt x="3287349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510" tIns="155850" rIns="16511" bIns="155849" numCol="1" spcCol="1270" anchor="ctr" anchorCtr="0">
              <a:noAutofit/>
            </a:bodyPr>
            <a:lstStyle/>
            <a:p>
              <a:pPr lvl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600" kern="1200" dirty="0" smtClean="0"/>
                <a:t>知识拓展</a:t>
              </a:r>
              <a:endParaRPr lang="zh-CN" altLang="en-US" sz="2600" kern="1200" dirty="0" smtClean="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210114" y="1713326"/>
              <a:ext cx="7479729" cy="4439460"/>
            </a:xfrm>
            <a:custGeom>
              <a:avLst/>
              <a:gdLst>
                <a:gd name="connsiteX0" fmla="*/ 739925 w 4439459"/>
                <a:gd name="connsiteY0" fmla="*/ 0 h 7479729"/>
                <a:gd name="connsiteX1" fmla="*/ 3699534 w 4439459"/>
                <a:gd name="connsiteY1" fmla="*/ 0 h 7479729"/>
                <a:gd name="connsiteX2" fmla="*/ 4439459 w 4439459"/>
                <a:gd name="connsiteY2" fmla="*/ 739925 h 7479729"/>
                <a:gd name="connsiteX3" fmla="*/ 4439459 w 4439459"/>
                <a:gd name="connsiteY3" fmla="*/ 7479729 h 7479729"/>
                <a:gd name="connsiteX4" fmla="*/ 4439459 w 4439459"/>
                <a:gd name="connsiteY4" fmla="*/ 7479729 h 7479729"/>
                <a:gd name="connsiteX5" fmla="*/ 0 w 4439459"/>
                <a:gd name="connsiteY5" fmla="*/ 7479729 h 7479729"/>
                <a:gd name="connsiteX6" fmla="*/ 0 w 4439459"/>
                <a:gd name="connsiteY6" fmla="*/ 7479729 h 7479729"/>
                <a:gd name="connsiteX7" fmla="*/ 0 w 4439459"/>
                <a:gd name="connsiteY7" fmla="*/ 739925 h 7479729"/>
                <a:gd name="connsiteX8" fmla="*/ 739925 w 4439459"/>
                <a:gd name="connsiteY8" fmla="*/ 0 h 747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9459" h="7479729">
                  <a:moveTo>
                    <a:pt x="4439459" y="1246647"/>
                  </a:moveTo>
                  <a:lnTo>
                    <a:pt x="4439459" y="6233082"/>
                  </a:lnTo>
                  <a:cubicBezTo>
                    <a:pt x="4439459" y="6921586"/>
                    <a:pt x="4242836" y="7479729"/>
                    <a:pt x="4000290" y="7479729"/>
                  </a:cubicBezTo>
                  <a:lnTo>
                    <a:pt x="0" y="7479729"/>
                  </a:lnTo>
                  <a:lnTo>
                    <a:pt x="0" y="74797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4000290" y="0"/>
                  </a:lnTo>
                  <a:cubicBezTo>
                    <a:pt x="4242836" y="0"/>
                    <a:pt x="4439459" y="558143"/>
                    <a:pt x="4439459" y="1246647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913" tIns="233228" rIns="233226" bIns="233227" numCol="1" spcCol="1270" anchor="ctr" anchorCtr="0">
              <a:noAutofit/>
            </a:bodyPr>
            <a:lstStyle/>
            <a:p>
              <a:pPr marL="0" lvl="1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zh-CN" sz="2600" kern="1200" dirty="0"/>
            </a:p>
          </p:txBody>
        </p:sp>
      </p:grpSp>
      <p:sp>
        <p:nvSpPr>
          <p:cNvPr id="6" name="矩形 5"/>
          <p:cNvSpPr/>
          <p:nvPr/>
        </p:nvSpPr>
        <p:spPr>
          <a:xfrm>
            <a:off x="1187450" y="937260"/>
            <a:ext cx="4177030" cy="306705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eaLnBrk="0"/>
            <a:r>
              <a:rPr lang="en-US" altLang="zh-CN" sz="1600" dirty="0"/>
              <a:t>♦本节介绍了如何在 HTML 页面中加载异步数据的方法 , 但它们有一 个共同特点 . 就是获取的都 是静态数据 ,  而在实际应用中经常会碰到需要客户端传递带有参数的 请求 , 服务器接收请求后会对请 求参数进行分析并做出相应的响应 , 根据请求参数 返回对应的响应结果给客户端 , 从而实现了数据的双向传递。</a:t>
            </a:r>
            <a:endParaRPr lang="en-US" altLang="zh-CN" sz="1600" dirty="0"/>
          </a:p>
          <a:p>
            <a:pPr eaLnBrk="0"/>
            <a:r>
              <a:rPr lang="en-US" altLang="zh-CN" sz="1600" dirty="0">
                <a:sym typeface="+mn-ea"/>
              </a:rPr>
              <a:t>♦</a:t>
            </a:r>
            <a:r>
              <a:rPr lang="en-US" altLang="zh-CN" sz="1600" dirty="0"/>
              <a:t>本节的案例需将项目部署到 5. 1. 1 节安装的 wamp 软件的 www 目 录中 。部署项 目到 wamp 的操作其实比较简单 .  只需将整个项 目  ( 如“ jQuery 进阶”  项 目 )  文件复 制到 wamp 软件的 www 目 录中即可 。项目部署完成后 . 启动 Wampserver 服务器 , 在浏 览器中输入“ localhost/jQuery 进阶”  即可看 到项目下的所有 目 录和文件 ,  如图 8 - 11 所示。</a:t>
            </a:r>
            <a:endParaRPr lang="en-US" altLang="zh-CN" sz="1600" dirty="0"/>
          </a:p>
          <a:p>
            <a:pPr eaLnBrk="0"/>
            <a:endParaRPr lang="zh-CN" altLang="zh-CN" sz="1600" dirty="0" smtClean="0"/>
          </a:p>
        </p:txBody>
      </p:sp>
      <p:pic>
        <p:nvPicPr>
          <p:cNvPr id="613" name="IM 61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92090" y="1196975"/>
            <a:ext cx="3059430" cy="294894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579745" y="4221480"/>
            <a:ext cx="23577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1200" b="0">
                <a:solidFill>
                  <a:srgbClr val="00AEEF"/>
                </a:solidFill>
                <a:ea typeface="黑体" panose="02010609060101010101" charset="-122"/>
              </a:rPr>
              <a:t>图</a:t>
            </a:r>
            <a:r>
              <a:rPr lang="en-US" sz="1200" b="0">
                <a:solidFill>
                  <a:srgbClr val="00AEEF"/>
                </a:solidFill>
                <a:latin typeface="黑体" panose="02010609060101010101" charset="-122"/>
              </a:rPr>
              <a:t> </a:t>
            </a:r>
            <a:r>
              <a:rPr lang="en-US" sz="1200" b="0">
                <a:solidFill>
                  <a:srgbClr val="00AEEF"/>
                </a:solidFill>
                <a:latin typeface="微软雅黑" panose="020B0503020204020204" pitchFamily="34" charset="-122"/>
              </a:rPr>
              <a:t>8-11   </a:t>
            </a:r>
            <a:r>
              <a:rPr lang="zh-CN" sz="1200" b="0">
                <a:solidFill>
                  <a:srgbClr val="00AEEF"/>
                </a:solidFill>
                <a:ea typeface="黑体" panose="02010609060101010101" charset="-122"/>
              </a:rPr>
              <a:t>访问部署在</a:t>
            </a:r>
            <a:r>
              <a:rPr lang="en-US" sz="1200" b="0">
                <a:solidFill>
                  <a:srgbClr val="00AEEF"/>
                </a:solidFill>
                <a:latin typeface="黑体" panose="02010609060101010101" charset="-122"/>
              </a:rPr>
              <a:t> </a:t>
            </a:r>
            <a:r>
              <a:rPr lang="en-US" sz="1200" b="0">
                <a:solidFill>
                  <a:srgbClr val="00AEEF"/>
                </a:solidFill>
                <a:latin typeface="微软雅黑" panose="020B0503020204020204" pitchFamily="34" charset="-122"/>
              </a:rPr>
              <a:t>Wampserver </a:t>
            </a:r>
            <a:r>
              <a:rPr lang="zh-CN" sz="1200" b="0">
                <a:solidFill>
                  <a:srgbClr val="00AEEF"/>
                </a:solidFill>
                <a:ea typeface="黑体" panose="02010609060101010101" charset="-122"/>
              </a:rPr>
              <a:t>服务器中的项目</a:t>
            </a:r>
            <a:endParaRPr lang="zh-CN" altLang="en-US" sz="1200" b="0">
              <a:solidFill>
                <a:srgbClr val="00AEEF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23215" y="1557020"/>
            <a:ext cx="8449310" cy="3189605"/>
          </a:xfrm>
        </p:spPr>
        <p:txBody>
          <a:bodyPr>
            <a:normAutofit/>
          </a:bodyPr>
          <a:lstStyle/>
          <a:p>
            <a:pPr marL="109855" indent="457200">
              <a:buNone/>
            </a:pPr>
            <a:r>
              <a:rPr sz="2400" dirty="0"/>
              <a:t>jQuery 提供了 $. get()和 $. post()方法用于通过 HTTP GET 或 POST 请求服务器数据 , 两 种在客户端和服务器端进行请求— 响应的常用方法是 GET (从指定的资源请求数据) 和 POST (向指定的资源提交要处理的数据) 。GET 大多数情况下用于从服务器获得数据 , 使用时需要注意可能返回缓存数据问题 。POST 也可用于从服务器获取数据 .  与 GET 不同 的是它不会缓存数据 , 并且常用于连同请求一起发送数据。</a:t>
            </a:r>
            <a:endParaRPr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8. 1. 3   jQuery 请求服务器数据</a:t>
            </a:r>
            <a:endParaRPr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257810"/>
            <a:ext cx="8641080" cy="4256405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</a:rPr>
              <a:t>1. $  . get ( )  方法</a:t>
            </a:r>
            <a:endParaRPr sz="2000" dirty="0">
              <a:solidFill>
                <a:schemeClr val="bg2">
                  <a:lumMod val="50000"/>
                </a:schemeClr>
              </a:solidFill>
            </a:endParaRPr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</a:t>
            </a:r>
            <a:r>
              <a:rPr sz="1800" dirty="0"/>
              <a:t>在 8. 1. 2 节中 , 使用 $. get()方法来加载 XML 文档 ,  除加载数据外 ,  $. get()方法还可以实现数据的请求 。该方法是简写的 $. ajax( ) 方法 , 具体如下</a:t>
            </a:r>
            <a:r>
              <a:rPr lang="zh-CN" sz="1800" dirty="0"/>
              <a:t>：</a:t>
            </a: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 </a:t>
            </a:r>
            <a:endParaRPr lang="en-US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lang="en-US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lang="en-US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lang="en-US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sz="1800" dirty="0"/>
              <a:t>下面通过一个案例来说明 $. get( ) 方法实现数据请求。</a:t>
            </a: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sz="1800" dirty="0"/>
              <a:t>【 示例程序 8-5】  创建服务器页面 StudentInfo. php 和客户端页面 get. html 。点击页面 get. html 上的按钮 , 可以请求服务器数据 。程序代码清单如下</a:t>
            </a:r>
            <a:r>
              <a:rPr lang="zh-CN" sz="1800" dirty="0"/>
              <a:t>：</a:t>
            </a:r>
            <a:endParaRPr lang="zh-CN" sz="1800" dirty="0"/>
          </a:p>
        </p:txBody>
      </p:sp>
      <p:sp>
        <p:nvSpPr>
          <p:cNvPr id="7" name="Text 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7360" y="1412875"/>
            <a:ext cx="8279130" cy="1786255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$. ajax ({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url: url,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data: data,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success: success,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dataType: dataType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});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 Box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7360" y="4365625"/>
            <a:ext cx="8279130" cy="1786255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8-9 get. html 代码清单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&lt;! DOCTYPE html&gt;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&lt;html&gt;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&lt;head&gt;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&lt;meta charset= "UTF-8"&gt;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&lt;script type= "text/javascript" src= "js/jquery-3. 3. 1. js"&gt;&lt;/script&gt;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Text 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3215" y="836930"/>
            <a:ext cx="8449945" cy="4304665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&lt;script type= "text/javascript"&gt;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$ (function (){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$ ("#btn"). click (function (){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   $ . get ("Studentinfo. php", function (data,status){ 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        alert("数据: "+ data + "\n 状态: "+ status);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    })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 })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})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&lt;/script&gt;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&lt;/head&gt;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&lt;body&gt;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&lt;button id ="btn"&gt;向页面发送 HTTPGET 请求,然后获得返回的结果</a:t>
            </a:r>
            <a:r>
              <a:rPr lang="en-US" altLang="zh-CN" dirty="0" smtClean="0">
                <a:ln>
                  <a:noFill/>
                </a:ln>
                <a:effectLst/>
                <a:sym typeface="+mn-ea"/>
              </a:rPr>
              <a:t>&lt;/button&gt;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&lt;div id= "msg"&gt;&lt;/div&gt;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&lt;/body&gt;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&lt;/html&gt;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Text 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3215" y="260985"/>
            <a:ext cx="8449945" cy="2794635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8-10 StudentInfo. php 代码清单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&lt;? php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$ arr ["name"]="张三";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$ arr ["sex"] = "男";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$ arr ["major"] = "计算机应用技术";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$ arr ["age"]="18";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$ j_arr=json_encode ( $ arr);//将数组转换为 json 格式 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//echo $ j_arr;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//echo 通过 get 方法从 PHP 文件中读取数据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? 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22580" y="3183255"/>
            <a:ext cx="8569960" cy="1071880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 </a:t>
            </a:r>
            <a:r>
              <a:rPr sz="1800" dirty="0"/>
              <a:t>将项目部署到服务器 wamp 软件的 www 目录后  ( 本章后面所有案例均需要部署到服务 器上) , 在浏览器中打开 get. html , 点击按钮后 , 页面效果如图 8- 12 所示。</a:t>
            </a:r>
            <a:endParaRPr sz="1800" dirty="0"/>
          </a:p>
        </p:txBody>
      </p:sp>
      <p:pic>
        <p:nvPicPr>
          <p:cNvPr id="618" name="IM 618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47495" y="4255135"/>
            <a:ext cx="5671185" cy="11684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783205" y="5423535"/>
            <a:ext cx="357759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图</a:t>
            </a:r>
            <a:r>
              <a:rPr lang="en-US" sz="1400" b="0">
                <a:solidFill>
                  <a:srgbClr val="00AEEF"/>
                </a:solidFill>
                <a:latin typeface="黑体" panose="02010609060101010101" charset="-122"/>
              </a:rPr>
              <a:t> </a:t>
            </a:r>
            <a:r>
              <a:rPr lang="en-US" sz="1400" b="0">
                <a:solidFill>
                  <a:srgbClr val="00AEEF"/>
                </a:solidFill>
                <a:latin typeface="微软雅黑" panose="020B0503020204020204" pitchFamily="34" charset="-122"/>
              </a:rPr>
              <a:t>8-12    $ . get( ) </a:t>
            </a:r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方法请求服务器数据</a:t>
            </a:r>
            <a:endParaRPr lang="zh-CN" altLang="en-US" sz="1400" b="0">
              <a:solidFill>
                <a:srgbClr val="00AEEF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Text 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5605" y="1950720"/>
            <a:ext cx="8449945" cy="4392295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8-11 get. html 修改后关键代码 (getl. html)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&lt;script type= " text/javascript"&gt;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$ (function (){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$ (" # btn"). click (function (){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$ . get ("Studentlnfol. php",function (data){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    $ (′# msg′). empty ();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var strHTML = "";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strHTML+= "姓名: "+ data.  name + "&lt;br&gt;"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strHTML+= "性别: "+ data.  sex + "&lt;br&gt;";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strHTML+= "专业: "+ data.  major + "&lt;br&gt;";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strHTML+= "年龄: " + data.  age + "&lt;br&gt;";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   $ (" # msg"). html (strHTML). css ("border", "solid 3px # 666") . width (200). css ("margin-top","15px");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     },"json")//通过给 jQuery 的 ajax 请求中加入 json 参数来解析返回的数据 })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 })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&lt;/script&gt;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40360" y="186055"/>
            <a:ext cx="8552180" cy="1682115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 </a:t>
            </a:r>
            <a:r>
              <a:rPr sz="1800" dirty="0"/>
              <a:t>从图 8-12 可以看到 StudentInfo. php 文件中的数组数据并没有被读出来 , 这是为什么呢? 这是因为“echo  $j_arr;”这条语句被注释起来了 , 如果只想读取学生的信息的话 , 就需要取 消对这条语句的注释 , 并将语句“echo , 通过 get 方法从 PHP 文件中读取数据;”  注释起来; 另外需要修改示例程序 8-5 中 get. html 文件的部分代码即可 , 修改后的关键代码如下</a:t>
            </a:r>
            <a:r>
              <a:rPr lang="en-US" sz="1800" dirty="0"/>
              <a:t>: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353060" y="843915"/>
            <a:ext cx="8540115" cy="495300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 </a:t>
            </a:r>
            <a:r>
              <a:rPr sz="1800" dirty="0"/>
              <a:t>打开 getl. html 页面 , 点击按钮后 , 页面效果如图 8- 13 所示。</a:t>
            </a:r>
            <a:endParaRPr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2771775" y="3933190"/>
            <a:ext cx="352488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400" b="0">
                <a:solidFill>
                  <a:srgbClr val="00AEEF"/>
                </a:solidFill>
              </a:rPr>
              <a:t>图 8-13    $ . get( ) 方法请求服务器数据</a:t>
            </a:r>
            <a:endParaRPr sz="1400" b="0">
              <a:solidFill>
                <a:srgbClr val="00AEEF"/>
              </a:solidFill>
            </a:endParaRPr>
          </a:p>
        </p:txBody>
      </p:sp>
      <p:pic>
        <p:nvPicPr>
          <p:cNvPr id="621" name="IM 621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07540" y="1485265"/>
            <a:ext cx="5173980" cy="236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257810"/>
            <a:ext cx="8641080" cy="5640070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 </a:t>
            </a:r>
            <a:r>
              <a:rPr sz="2000" dirty="0">
                <a:solidFill>
                  <a:schemeClr val="bg2">
                    <a:lumMod val="50000"/>
                  </a:schemeClr>
                </a:solidFill>
              </a:rPr>
              <a:t>2. $ . post( ) 方法</a:t>
            </a:r>
            <a:endParaRPr sz="2000" dirty="0">
              <a:solidFill>
                <a:schemeClr val="bg2">
                  <a:lumMod val="50000"/>
                </a:schemeClr>
              </a:solidFill>
            </a:endParaRPr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</a:t>
            </a:r>
            <a:r>
              <a:rPr sz="1800" dirty="0"/>
              <a:t>$. post( ) 方法通过 HTTP POST 请求从服务器上请求数据 ,  它与 $. get() 方法在本质 上没有太大的区别  ( GET 请求不适合传递大量数据 , 另外其请求的历史信息会保存在浏览 器的缓存中 , 存在一定的安全风险;  而 POST 请求则不存在这两个问题) ,  其语法格式如下</a:t>
            </a:r>
            <a:r>
              <a:rPr lang="zh-CN" sz="1800" dirty="0"/>
              <a:t>：</a:t>
            </a: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 </a:t>
            </a:r>
            <a:endParaRPr lang="en-US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</a:t>
            </a:r>
            <a:r>
              <a:rPr sz="1800" dirty="0"/>
              <a:t>从 $. post( ) 方法的语法格式可以看出,  该方法与 $. get ( ) 方法 一 样 ,  也是简写的 $. ajax( ) 方法 , 具体如下</a:t>
            </a:r>
            <a:r>
              <a:rPr lang="zh-CN" sz="1800" dirty="0"/>
              <a:t>：</a:t>
            </a:r>
            <a:endParaRPr lang="zh-CN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lang="zh-CN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lang="zh-CN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lang="zh-CN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lang="zh-CN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lang="zh-CN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lang="zh-CN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endParaRPr lang="zh-CN"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zh-CN" sz="1800" dirty="0"/>
              <a:t>$. post( ) 方法与 $. get( ) 方法使用方式一样, 在此不再赘述。</a:t>
            </a:r>
            <a:endParaRPr lang="zh-CN" sz="1800" dirty="0"/>
          </a:p>
        </p:txBody>
      </p:sp>
      <p:sp>
        <p:nvSpPr>
          <p:cNvPr id="7" name="Text 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7360" y="2141220"/>
            <a:ext cx="8279130" cy="365760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$. post (url [, data ] [, success ] [, dataType ]);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 Box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2440" y="3429635"/>
            <a:ext cx="8274050" cy="1929765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$. ajax ({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type: "POST",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url: url,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data: data,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success: success,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    dataType: dataType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});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8. 1. 1   Ajax 简介</a:t>
            </a:r>
            <a:endParaRPr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56055"/>
            <a:ext cx="8230235" cy="4425315"/>
          </a:xfrm>
        </p:spPr>
        <p:txBody>
          <a:bodyPr>
            <a:normAutofit fontScale="70000"/>
          </a:bodyPr>
          <a:lstStyle/>
          <a:p>
            <a:pPr marL="109855" indent="457200" eaLnBrk="0">
              <a:buNone/>
            </a:pPr>
            <a:r>
              <a:rPr altLang="zh-CN" dirty="0"/>
              <a:t>Ajax 是 Asynchronous JavaScript and XML ( 异步的 JavaScript 和 XML)  的缩写,  使用 JavaScript 语言与服务器进行异步交互, 传输的数据为 XML  ( 不只是 XML) 。Ajax 不是一 种新的编程语言, 而是一种用于创建更好、更快以及交互性更强的 Web 应用程序的技术。 通过在后台与服务器进行少量数 据交换, Ajax 就可以使网页实现异步更新, 这意味着可 以在不重新加载整个网页的情况下, 对网页的某部分进行更新,  即在不需要刷新页面的情 况下, 就可以产生局部刷新的效果。  这一特点给用户的感 受是“在不知不觉中”  完成请 求和响应过程。</a:t>
            </a:r>
            <a:endParaRPr altLang="zh-CN" dirty="0"/>
          </a:p>
          <a:p>
            <a:pPr marL="109855" indent="457200" eaLnBrk="0">
              <a:buNone/>
            </a:pPr>
            <a:r>
              <a:rPr altLang="zh-CN" dirty="0"/>
              <a:t>在 Ajax 应用中, 需要理解同步交互与异步交互的区别。  同步交互与异步交互具体含 义如下。</a:t>
            </a:r>
            <a:endParaRPr altLang="zh-CN" dirty="0"/>
          </a:p>
          <a:p>
            <a:pPr marL="109855" indent="457200" eaLnBrk="0">
              <a:buNone/>
            </a:pPr>
            <a:r>
              <a:rPr altLang="zh-CN" dirty="0"/>
              <a:t>同步交互 : 客户端发出一个请求后, 需要等待服务器响应结束后, 才能发出第二个 请求。</a:t>
            </a:r>
            <a:endParaRPr altLang="zh-CN" dirty="0"/>
          </a:p>
          <a:p>
            <a:pPr marL="109855" indent="457200" eaLnBrk="0">
              <a:buNone/>
            </a:pPr>
            <a:r>
              <a:rPr altLang="zh-CN" dirty="0"/>
              <a:t>异步交互 : 客户端发出一个请求后, 无须等待服务器响应结束,  就可以发出第二个 请求。</a:t>
            </a:r>
            <a:endParaRPr altLang="zh-CN" dirty="0"/>
          </a:p>
          <a:p>
            <a:pPr indent="45720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8. 1. 4    $ . ajax ( ) 方法</a:t>
            </a:r>
            <a:endParaRPr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51460" y="1340485"/>
            <a:ext cx="8641080" cy="3841750"/>
          </a:xfrm>
        </p:spPr>
        <p:txBody>
          <a:bodyPr>
            <a:noAutofit/>
          </a:bodyPr>
          <a:lstStyle/>
          <a:p>
            <a:pPr marL="109855" indent="0" eaLnBrk="0">
              <a:buNone/>
            </a:pPr>
            <a:r>
              <a:rPr lang="en-US" altLang="zh-CN" sz="2000" dirty="0"/>
              <a:t>     </a:t>
            </a:r>
            <a:r>
              <a:rPr lang="zh-CN" altLang="en-US" sz="2000" dirty="0"/>
              <a:t>$. ajax() 方法是 jQuery 中实现页面的异步调用和与服务器进行数据交互的最底层 ( 在 jQuery 中 , load( ) 、   $. get( ) 和  $. post( ) 方法是第 2 层 ,  $. getScript( ) 和  $. getJSON ( ) 方法是第 3 层)  的 Ajax 实现 ,  功能也最强大 ,  可以说是前面介绍过的 load ( ) 方法、 $. get( ) 和 S. post( ) 方法的加强版 , 此方法更多地关注实现过程的细节。</a:t>
            </a:r>
            <a:endParaRPr lang="zh-CN" altLang="en-US" sz="2000" dirty="0"/>
          </a:p>
          <a:p>
            <a:pPr marL="109855" indent="0" eaLnBrk="0">
              <a:buNone/>
            </a:pPr>
            <a:r>
              <a:rPr lang="en-US" altLang="zh-CN" sz="2000" dirty="0"/>
              <a:t>      </a:t>
            </a:r>
            <a:r>
              <a:rPr lang="zh-CN" altLang="en-US" sz="2000" dirty="0"/>
              <a:t>如果需要编写一个复杂的 Ajax 程序 , 那么就要用 $. ajax( ) 方法。   $. ajax( ) 不仅能实现 与 $. load() 、  $. get()和 $. post()同样的功能 , 而且还可以设定 beforeSend (提交前) 、error (请 求失败后处理) 、success (请求成功后处理)  和 complete (请求完成后处理)  回调函数。通过设定这 些回调函数 , 可以给用户更多的 Ajax 提示信息。另外 , 还可以通过参数来设置 Ajax 请求的超时时间、页面的“最后更改”  状态等。   $. ajax()方法的语法格式如下：</a:t>
            </a:r>
            <a:endParaRPr lang="zh-CN" altLang="en-US" sz="2000" dirty="0"/>
          </a:p>
        </p:txBody>
      </p:sp>
      <p:sp>
        <p:nvSpPr>
          <p:cNvPr id="7" name="Text Box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7360" y="5157470"/>
            <a:ext cx="8279130" cy="365760"/>
          </a:xfrm>
          <a:prstGeom prst="rect">
            <a:avLst/>
          </a:prstGeom>
          <a:solidFill>
            <a:srgbClr val="D4EF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>
            <a:lvl1pPr indent="2667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$. ajax ( [options ])</a:t>
            </a: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257810"/>
            <a:ext cx="8641080" cy="1110615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</a:t>
            </a:r>
            <a:r>
              <a:rPr sz="1800" dirty="0"/>
              <a:t>其可选参数  [ options ]  是对 $. ajax( ) 方法的请求设置  ( 格式为 key/value) , 这些请 求设置既可以包含发送请求的参数 , 也可以包含服务器响应后回调的数据 。   $. ajax() 方 法的常用可选参数见表 8- 1 所列。</a:t>
            </a:r>
            <a:endParaRPr lang="zh-CN" sz="1800" dirty="0"/>
          </a:p>
        </p:txBody>
      </p:sp>
      <p:sp>
        <p:nvSpPr>
          <p:cNvPr id="100" name="文本框 99"/>
          <p:cNvSpPr txBox="1"/>
          <p:nvPr/>
        </p:nvSpPr>
        <p:spPr>
          <a:xfrm>
            <a:off x="2915920" y="1367790"/>
            <a:ext cx="3509645" cy="3314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表</a:t>
            </a:r>
            <a:r>
              <a:rPr lang="en-US" sz="1400" b="0">
                <a:solidFill>
                  <a:srgbClr val="00AEEF"/>
                </a:solidFill>
                <a:latin typeface="黑体" panose="02010609060101010101" charset="-122"/>
              </a:rPr>
              <a:t> </a:t>
            </a:r>
            <a:r>
              <a:rPr lang="en-US" sz="1400" b="0">
                <a:solidFill>
                  <a:srgbClr val="00AEEF"/>
                </a:solidFill>
                <a:latin typeface="微软雅黑" panose="020B0503020204020204" pitchFamily="34" charset="-122"/>
              </a:rPr>
              <a:t>8-1    $. ajax ( ) </a:t>
            </a:r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方法的常用可选参数</a:t>
            </a:r>
            <a:endParaRPr lang="zh-CN" altLang="en-US" sz="1400" b="0">
              <a:solidFill>
                <a:srgbClr val="00AEEF"/>
              </a:solidFill>
              <a:ea typeface="黑体" panose="02010609060101010101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1547495" y="1699260"/>
          <a:ext cx="6578600" cy="4394200"/>
        </p:xfrm>
        <a:graphic>
          <a:graphicData uri="http://schemas.openxmlformats.org/drawingml/2006/table">
            <a:tbl>
              <a:tblPr/>
              <a:tblGrid>
                <a:gridCol w="1085850"/>
                <a:gridCol w="777875"/>
                <a:gridCol w="4714875"/>
              </a:tblGrid>
              <a:tr h="2393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参数名称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类型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描述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66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url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String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发送请求的地址 ( 默认为当前页地址)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60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type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String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请求方式 ( post或 get) ,默认为 get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data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Object或String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发送到服务器的数据 。如果不是字符串 , 将自动转换为字符串格式 。如果是get请求方式 , 那么该字符串将附加在 url的后面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6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dataType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String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预期服务 器 返 回 的 数 据 类 型 。如 果 不 指 定 , jQuery 将 自 动 根 据 HTTP 包MIME信 息自动判断 , 返回 responseXML 或 responseText , 并作为回调函数参数传递, 可用 的类型有 xml 、html 、script 、json 和 text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610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async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Boolean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是否为异步请求 , 默认值为 true( 异步请求) , 此选项设置为 false, 则为发送同步请 求 ( 同步请求将锁住浏览器 , 用户其他操作必须等待请求完成才可以执行)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66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cache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Boolean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是否进行页面缓存 , 设置为 false时 , 将不会从浏览器缓存中加载请求信息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11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beforeSend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Function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用于发送请求前修改 XMLHttpRequest对象 ( 如添加自定义 HTTP头) , 如果返回 false,则表示取消本次 ajax请求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complete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Function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请求完成后调用的回调函数 ( 请求成功或失败时均调用) , 其有两个参数:一个是 XMLHttpRequest对象 , 另一个是用来描述状态的字符串 strStatus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success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Function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请求成功后调用的回调函数 , 其有两个参数: 一个是根据 dataType参数进行处理后服务器返回的数据 data, 另一个是用来描述状态的字符串 strStatus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338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error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Function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请求失败时被调用的函数 。该函数有 3 个参数 , 分别为 XMLHttpRequest对象 、错误信息 textError 、捕获的错误对象 strObject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93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timeout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>
                      <a:noFill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Number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0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设置请求超时时间 ( 毫秒) 。此设置将覆盖 $ . ajaxSetup( ) 方法的全局设置</a:t>
                      </a:r>
                      <a:endParaRPr lang="en-US" altLang="en-US" sz="10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AEE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340360" y="186055"/>
            <a:ext cx="8552180" cy="3154045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</a:t>
            </a:r>
            <a:r>
              <a:rPr sz="1800" dirty="0"/>
              <a:t>下面通过一个案例来说明其用法。</a:t>
            </a: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</a:t>
            </a:r>
            <a:r>
              <a:rPr sz="1800" dirty="0"/>
              <a:t>【示例程序 8-6】  编写一个程序 , 创建一个登录页面 login. html , 该页面包含两个输入 框 , 分别用来输入“ 用户名”  和  “ 密码”,  另外还包含  “ 登录”  和  “ 取消”  两个按钮。 创建另一个页面 login. php , 用来接收用户请求 ,  当用户请求参数用户名为“ admin”, 密码 为“123”  时 , 返回登录成功 , 否则返回失败信息 。程序代码清单见教材第</a:t>
            </a:r>
            <a:r>
              <a:rPr lang="en-US" sz="1800" dirty="0"/>
              <a:t>8</a:t>
            </a:r>
            <a:r>
              <a:rPr sz="1800" dirty="0"/>
              <a:t>章</a:t>
            </a:r>
            <a:r>
              <a:rPr lang="zh-CN" sz="1800" dirty="0"/>
              <a:t>：</a:t>
            </a:r>
            <a:r>
              <a:rPr sz="1800" dirty="0"/>
              <a:t>8-12 login. html 代码清单</a:t>
            </a:r>
            <a:r>
              <a:rPr lang="zh-CN" sz="1800" dirty="0"/>
              <a:t>、</a:t>
            </a:r>
            <a:r>
              <a:rPr sz="1800" dirty="0"/>
              <a:t>8-13 login. php 代码清单</a:t>
            </a:r>
            <a:r>
              <a:rPr lang="zh-CN" sz="1800" dirty="0"/>
              <a:t>。</a:t>
            </a:r>
            <a:endParaRPr sz="18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800" dirty="0"/>
              <a:t>      在浏览器中打开 login. html , 点击“ 登录”  按钮后 , 页面效果如图 5- 14 所示。</a:t>
            </a:r>
            <a:endParaRPr lang="en-US" sz="1800" dirty="0"/>
          </a:p>
        </p:txBody>
      </p:sp>
      <p:pic>
        <p:nvPicPr>
          <p:cNvPr id="628" name="IM 628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39340" y="3213100"/>
            <a:ext cx="3160395" cy="20326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320290" y="5301615"/>
            <a:ext cx="358521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图</a:t>
            </a:r>
            <a:r>
              <a:rPr lang="en-US" sz="1400" b="0">
                <a:solidFill>
                  <a:srgbClr val="00AEEF"/>
                </a:solidFill>
                <a:latin typeface="黑体" panose="02010609060101010101" charset="-122"/>
              </a:rPr>
              <a:t> </a:t>
            </a:r>
            <a:r>
              <a:rPr lang="en-US" sz="1400" b="0">
                <a:solidFill>
                  <a:srgbClr val="00AEEF"/>
                </a:solidFill>
                <a:latin typeface="微软雅黑" panose="020B0503020204020204" pitchFamily="34" charset="-122"/>
              </a:rPr>
              <a:t>8-14    </a:t>
            </a:r>
            <a:r>
              <a:rPr lang="en-US" sz="1400" b="0">
                <a:solidFill>
                  <a:srgbClr val="00AEEF"/>
                </a:solidFill>
                <a:latin typeface="微软雅黑" panose="020B0503020204020204" pitchFamily="34" charset="-122"/>
              </a:rPr>
              <a:t>$. ajax ( ) </a:t>
            </a:r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方法请求服务器数据</a:t>
            </a:r>
            <a:endParaRPr lang="zh-CN" altLang="en-US" sz="1400" b="0">
              <a:solidFill>
                <a:srgbClr val="00AEEF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9705" y="1425575"/>
            <a:ext cx="8856980" cy="4017645"/>
          </a:xfrm>
        </p:spPr>
        <p:txBody>
          <a:bodyPr>
            <a:noAutofit/>
          </a:bodyPr>
          <a:lstStyle/>
          <a:p>
            <a:pPr marL="109855" indent="457200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</a:rPr>
              <a:t>8. 2. 1   点评实时更新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  <a:p>
            <a:pPr marL="109855" indent="457200">
              <a:lnSpc>
                <a:spcPct val="150000"/>
              </a:lnSpc>
              <a:buNone/>
            </a:pPr>
            <a:r>
              <a:rPr lang="zh-CN" altLang="en-US" sz="1800" dirty="0"/>
              <a:t>点评实时更新在生活中随处可见 , 如购物评价、聊天室、新闻点评等。  下面以新闻点 评实时更新为例 , 使用 Ajax+PHP+mysql 来实现无刷新更新点评。</a:t>
            </a:r>
            <a:endParaRPr lang="zh-CN" altLang="en-US" sz="1800" dirty="0"/>
          </a:p>
          <a:p>
            <a:pPr marL="109855" indent="457200">
              <a:lnSpc>
                <a:spcPct val="150000"/>
              </a:lnSpc>
              <a:buNone/>
            </a:pPr>
            <a:r>
              <a:rPr lang="zh-CN" altLang="en-US" sz="1800" dirty="0"/>
              <a:t>本案例的需求如下。</a:t>
            </a:r>
            <a:endParaRPr lang="zh-CN" altLang="en-US" sz="1800" dirty="0"/>
          </a:p>
          <a:p>
            <a:pPr marL="109855" indent="457200">
              <a:lnSpc>
                <a:spcPct val="150000"/>
              </a:lnSpc>
              <a:buNone/>
            </a:pPr>
            <a:r>
              <a:rPr lang="zh-CN" altLang="en-US" sz="1800" dirty="0"/>
              <a:t>( 1 )  创建一个发表评论与显示评论内容的 php 页面  ( comment. php) , 使用 mysql 数据 库保存点评内容 , 在初始化页面和发表点评内容时 , 使用无刷新技术调用数据。</a:t>
            </a:r>
            <a:endParaRPr lang="zh-CN" altLang="en-US" sz="1800" dirty="0"/>
          </a:p>
          <a:p>
            <a:pPr marL="109855" indent="457200">
              <a:lnSpc>
                <a:spcPct val="150000"/>
              </a:lnSpc>
              <a:buNone/>
            </a:pPr>
            <a:r>
              <a:rPr lang="zh-CN" altLang="en-US" sz="1800" dirty="0"/>
              <a:t>(2)  客户发表评论后 , 提交的数据通过另一个 php 页面  ( commentProcess. php)  进行 处理 , 写入数据库中 , 并返回相关内容。</a:t>
            </a:r>
            <a:endParaRPr lang="zh-CN" altLang="en-US" sz="1800" dirty="0"/>
          </a:p>
          <a:p>
            <a:pPr marL="109855" indent="457200">
              <a:lnSpc>
                <a:spcPct val="150000"/>
              </a:lnSpc>
              <a:buNone/>
            </a:pPr>
            <a:endParaRPr lang="zh-CN" altLang="en-US" sz="1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8. 2   实战与提高</a:t>
            </a:r>
            <a:endParaRPr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3335" y="222250"/>
            <a:ext cx="9023350" cy="3505200"/>
          </a:xfrm>
        </p:spPr>
        <p:txBody>
          <a:bodyPr>
            <a:noAutofit/>
          </a:bodyPr>
          <a:lstStyle/>
          <a:p>
            <a:pPr marL="109855" indent="457200">
              <a:lnSpc>
                <a:spcPct val="150000"/>
              </a:lnSpc>
              <a:buNone/>
            </a:pPr>
            <a:r>
              <a:rPr lang="zh-CN" altLang="en-US" sz="2000" dirty="0">
                <a:sym typeface="+mn-ea"/>
              </a:rPr>
              <a:t>( 3 )  客户发表评论成功后 , 将最新发表的内容显示在内容显示区的最上方。</a:t>
            </a:r>
            <a:endParaRPr lang="zh-CN" altLang="en-US" sz="2000" dirty="0"/>
          </a:p>
          <a:p>
            <a:pPr marL="109855" indent="457200">
              <a:lnSpc>
                <a:spcPct val="150000"/>
              </a:lnSpc>
              <a:buNone/>
            </a:pPr>
            <a:r>
              <a:rPr lang="zh-CN" altLang="en-US" sz="2000" dirty="0">
                <a:sym typeface="+mn-ea"/>
              </a:rPr>
              <a:t>经过上面的分析发现 , 本案例的实现需要操作数据库 ,  为了方便 ,  写一个连接数据库 的配置文件“ configSql. php”, 另外还需要一个 sql 文件来保存数据库结构。  因此 , 共 4 个 文件可以解决这个问题。</a:t>
            </a:r>
            <a:endParaRPr lang="zh-CN" altLang="en-US" sz="2000" dirty="0">
              <a:sym typeface="+mn-ea"/>
            </a:endParaRPr>
          </a:p>
          <a:p>
            <a:pPr marL="109855" indent="457200">
              <a:lnSpc>
                <a:spcPct val="150000"/>
              </a:lnSpc>
              <a:buNone/>
            </a:pPr>
            <a:r>
              <a:rPr lang="zh-CN" altLang="en-US" sz="2000" dirty="0"/>
              <a:t>具体代码清单见教材第</a:t>
            </a:r>
            <a:r>
              <a:rPr lang="en-US" altLang="zh-CN" sz="2000" dirty="0"/>
              <a:t>8</a:t>
            </a:r>
            <a:r>
              <a:rPr lang="zh-CN" altLang="en-US" sz="2000" dirty="0"/>
              <a:t>章：8-14 comment. php 代码清单。</a:t>
            </a:r>
            <a:endParaRPr lang="zh-CN" altLang="en-US" sz="2000" dirty="0"/>
          </a:p>
          <a:p>
            <a:pPr marL="109855" indent="457200">
              <a:lnSpc>
                <a:spcPct val="150000"/>
              </a:lnSpc>
              <a:buNone/>
            </a:pPr>
            <a:r>
              <a:rPr lang="zh-CN" altLang="en-US" sz="2000" dirty="0"/>
              <a:t>在浏览器中打开 comment. php 页面效果如图 8- 15 所示 , 输入用户名和评论内容并点 击“ 发布”按钮后 , 页面效果如图 8- 16 所示。</a:t>
            </a:r>
            <a:endParaRPr lang="zh-CN" altLang="en-US" sz="2000" dirty="0"/>
          </a:p>
          <a:p>
            <a:pPr marL="109855" indent="457200">
              <a:lnSpc>
                <a:spcPct val="150000"/>
              </a:lnSpc>
              <a:buNone/>
            </a:pPr>
            <a:endParaRPr lang="zh-CN" alt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648" name="IM 648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3215" y="3892550"/>
            <a:ext cx="3462655" cy="1692910"/>
          </a:xfrm>
          <a:prstGeom prst="rect">
            <a:avLst/>
          </a:prstGeom>
        </p:spPr>
      </p:pic>
      <p:pic>
        <p:nvPicPr>
          <p:cNvPr id="649" name="IM 649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87900" y="3876040"/>
            <a:ext cx="2618105" cy="206819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755650" y="5721350"/>
            <a:ext cx="208470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图</a:t>
            </a:r>
            <a:r>
              <a:rPr lang="en-US" sz="1400" b="0">
                <a:solidFill>
                  <a:srgbClr val="00AEEF"/>
                </a:solidFill>
                <a:latin typeface="黑体" panose="02010609060101010101" charset="-122"/>
              </a:rPr>
              <a:t> </a:t>
            </a:r>
            <a:r>
              <a:rPr lang="en-US" sz="1400" b="0">
                <a:solidFill>
                  <a:srgbClr val="00AEEF"/>
                </a:solidFill>
                <a:latin typeface="微软雅黑" panose="020B0503020204020204" pitchFamily="34" charset="-122"/>
              </a:rPr>
              <a:t>8-15   </a:t>
            </a:r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新闻点评页面</a:t>
            </a:r>
            <a:endParaRPr lang="zh-CN" altLang="en-US" sz="1400" b="0">
              <a:solidFill>
                <a:srgbClr val="00AEEF"/>
              </a:solidFill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76190" y="6093460"/>
            <a:ext cx="231584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图</a:t>
            </a:r>
            <a:r>
              <a:rPr lang="en-US" sz="1400" b="0">
                <a:solidFill>
                  <a:srgbClr val="00AEEF"/>
                </a:solidFill>
                <a:latin typeface="黑体" panose="02010609060101010101" charset="-122"/>
              </a:rPr>
              <a:t> </a:t>
            </a:r>
            <a:r>
              <a:rPr lang="en-US" sz="1400" b="0">
                <a:solidFill>
                  <a:srgbClr val="00AEEF"/>
                </a:solidFill>
                <a:latin typeface="微软雅黑" panose="020B0503020204020204" pitchFamily="34" charset="-122"/>
              </a:rPr>
              <a:t>8-16   </a:t>
            </a:r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无刷新新闻点评</a:t>
            </a:r>
            <a:endParaRPr lang="zh-CN" altLang="en-US" sz="1400" b="0">
              <a:solidFill>
                <a:srgbClr val="00AEEF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70180" y="936721"/>
            <a:ext cx="8019663" cy="4439460"/>
            <a:chOff x="670180" y="1713326"/>
            <a:chExt cx="8019663" cy="4439460"/>
          </a:xfrm>
        </p:grpSpPr>
        <p:sp>
          <p:nvSpPr>
            <p:cNvPr id="8" name="任意多边形 7"/>
            <p:cNvSpPr/>
            <p:nvPr/>
          </p:nvSpPr>
          <p:spPr>
            <a:xfrm>
              <a:off x="670180" y="2489675"/>
              <a:ext cx="373428" cy="3287356"/>
            </a:xfrm>
            <a:custGeom>
              <a:avLst/>
              <a:gdLst>
                <a:gd name="connsiteX0" fmla="*/ 0 w 3287355"/>
                <a:gd name="connsiteY0" fmla="*/ 0 h 278678"/>
                <a:gd name="connsiteX1" fmla="*/ 3148016 w 3287355"/>
                <a:gd name="connsiteY1" fmla="*/ 0 h 278678"/>
                <a:gd name="connsiteX2" fmla="*/ 3287355 w 3287355"/>
                <a:gd name="connsiteY2" fmla="*/ 139339 h 278678"/>
                <a:gd name="connsiteX3" fmla="*/ 3148016 w 3287355"/>
                <a:gd name="connsiteY3" fmla="*/ 278678 h 278678"/>
                <a:gd name="connsiteX4" fmla="*/ 0 w 3287355"/>
                <a:gd name="connsiteY4" fmla="*/ 278678 h 278678"/>
                <a:gd name="connsiteX5" fmla="*/ 139339 w 3287355"/>
                <a:gd name="connsiteY5" fmla="*/ 139339 h 278678"/>
                <a:gd name="connsiteX6" fmla="*/ 0 w 3287355"/>
                <a:gd name="connsiteY6" fmla="*/ 0 h 27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87355" h="278678">
                  <a:moveTo>
                    <a:pt x="3287349" y="0"/>
                  </a:moveTo>
                  <a:lnTo>
                    <a:pt x="3287349" y="266866"/>
                  </a:lnTo>
                  <a:lnTo>
                    <a:pt x="1643678" y="278678"/>
                  </a:lnTo>
                  <a:lnTo>
                    <a:pt x="6" y="266866"/>
                  </a:lnTo>
                  <a:lnTo>
                    <a:pt x="6" y="0"/>
                  </a:lnTo>
                  <a:lnTo>
                    <a:pt x="1643677" y="11812"/>
                  </a:lnTo>
                  <a:lnTo>
                    <a:pt x="3287349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510" tIns="155850" rIns="16511" bIns="155849" numCol="1" spcCol="1270" anchor="ctr" anchorCtr="0">
              <a:noAutofit/>
            </a:bodyPr>
            <a:lstStyle/>
            <a:p>
              <a:pPr lvl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600" kern="1200" dirty="0" smtClean="0"/>
                <a:t>知识拓展</a:t>
              </a:r>
              <a:endParaRPr lang="zh-CN" altLang="en-US" sz="2600" kern="1200" dirty="0" smtClean="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210114" y="1713326"/>
              <a:ext cx="7479729" cy="4439460"/>
            </a:xfrm>
            <a:custGeom>
              <a:avLst/>
              <a:gdLst>
                <a:gd name="connsiteX0" fmla="*/ 739925 w 4439459"/>
                <a:gd name="connsiteY0" fmla="*/ 0 h 7479729"/>
                <a:gd name="connsiteX1" fmla="*/ 3699534 w 4439459"/>
                <a:gd name="connsiteY1" fmla="*/ 0 h 7479729"/>
                <a:gd name="connsiteX2" fmla="*/ 4439459 w 4439459"/>
                <a:gd name="connsiteY2" fmla="*/ 739925 h 7479729"/>
                <a:gd name="connsiteX3" fmla="*/ 4439459 w 4439459"/>
                <a:gd name="connsiteY3" fmla="*/ 7479729 h 7479729"/>
                <a:gd name="connsiteX4" fmla="*/ 4439459 w 4439459"/>
                <a:gd name="connsiteY4" fmla="*/ 7479729 h 7479729"/>
                <a:gd name="connsiteX5" fmla="*/ 0 w 4439459"/>
                <a:gd name="connsiteY5" fmla="*/ 7479729 h 7479729"/>
                <a:gd name="connsiteX6" fmla="*/ 0 w 4439459"/>
                <a:gd name="connsiteY6" fmla="*/ 7479729 h 7479729"/>
                <a:gd name="connsiteX7" fmla="*/ 0 w 4439459"/>
                <a:gd name="connsiteY7" fmla="*/ 739925 h 7479729"/>
                <a:gd name="connsiteX8" fmla="*/ 739925 w 4439459"/>
                <a:gd name="connsiteY8" fmla="*/ 0 h 747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9459" h="7479729">
                  <a:moveTo>
                    <a:pt x="4439459" y="1246647"/>
                  </a:moveTo>
                  <a:lnTo>
                    <a:pt x="4439459" y="6233082"/>
                  </a:lnTo>
                  <a:cubicBezTo>
                    <a:pt x="4439459" y="6921586"/>
                    <a:pt x="4242836" y="7479729"/>
                    <a:pt x="4000290" y="7479729"/>
                  </a:cubicBezTo>
                  <a:lnTo>
                    <a:pt x="0" y="7479729"/>
                  </a:lnTo>
                  <a:lnTo>
                    <a:pt x="0" y="74797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4000290" y="0"/>
                  </a:lnTo>
                  <a:cubicBezTo>
                    <a:pt x="4242836" y="0"/>
                    <a:pt x="4439459" y="558143"/>
                    <a:pt x="4439459" y="1246647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913" tIns="233228" rIns="233226" bIns="233227" numCol="1" spcCol="1270" anchor="ctr" anchorCtr="0">
              <a:noAutofit/>
            </a:bodyPr>
            <a:lstStyle/>
            <a:p>
              <a:pPr marL="0" lvl="1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zh-CN" sz="2600" kern="1200" dirty="0"/>
            </a:p>
          </p:txBody>
        </p:sp>
      </p:grpSp>
      <p:sp>
        <p:nvSpPr>
          <p:cNvPr id="6" name="矩形 5"/>
          <p:cNvSpPr/>
          <p:nvPr/>
        </p:nvSpPr>
        <p:spPr>
          <a:xfrm>
            <a:off x="1187450" y="1310005"/>
            <a:ext cx="7263765" cy="36195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eaLnBrk="0"/>
            <a:r>
              <a:rPr lang="en-US" altLang="zh-CN" sz="2000" dirty="0"/>
              <a:t>• 在文件 comment Process.  php 中 , 使用了 nl2br ( ) 和 json_encode ( )两个 php 的 内置函数 。nl2br ( )函数的作用是“ 在字符串中的每个新行  ( \ n )  之前插入 HTML 换 行符  ( &lt;br / &gt;)  ”, 这样做的原因是用户可能会在评论区写多行内容 , 使用该函数可 以比较方便地解决换行的问题 。json_encode ( )函数的作用是“ 将数值转换成 json 数据 存储格式”,  使用得 php  中数据可以更方便地传递和被其他语言( 如 JavaScript)使用。</a:t>
            </a:r>
            <a:endParaRPr lang="en-US" altLang="zh-CN" sz="2000" dirty="0"/>
          </a:p>
          <a:p>
            <a:pPr eaLnBrk="0"/>
            <a:endParaRPr lang="en-US" altLang="zh-CN" sz="2000" dirty="0"/>
          </a:p>
          <a:p>
            <a:pPr eaLnBrk="0"/>
            <a:r>
              <a:rPr lang="en-US" altLang="zh-CN" sz="2000" dirty="0"/>
              <a:t>• 使用 nl2br ( )函数可能会带来一定的副作用 , 如存在 SQL 注入的风险。</a:t>
            </a:r>
            <a:endParaRPr lang="en-US" altLang="zh-CN" sz="2000" dirty="0"/>
          </a:p>
          <a:p>
            <a:pPr eaLnBrk="0"/>
            <a:endParaRPr lang="zh-CN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8. 2. 2   表单验证</a:t>
            </a:r>
            <a:endParaRPr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312420" y="1264920"/>
            <a:ext cx="8536305" cy="4901565"/>
          </a:xfrm>
        </p:spPr>
        <p:txBody>
          <a:bodyPr>
            <a:noAutofit/>
          </a:bodyPr>
          <a:p>
            <a:pPr marL="109855" indent="457200">
              <a:lnSpc>
                <a:spcPct val="150000"/>
              </a:lnSpc>
              <a:buNone/>
            </a:pPr>
            <a:r>
              <a:rPr lang="zh-CN" altLang="en-US" sz="2000" dirty="0">
                <a:sym typeface="+mn-ea"/>
              </a:rPr>
              <a:t>表单验证是 JavaScript 中的高级选项之一 。JavaScript 可用来在数据被送往服务器之前 对 HTML 表单中的这些输入数据进行验证 。常见的表单数据验证有非空验证  (表单中的必 填项目是否已填) 、数据合法性验证  (如邮件地址和身份证号是否合法等)  和数据有效性 验证等 , 下面通过一个新用户注册的案例来介绍 Ajax 在表单验证中的应用。</a:t>
            </a:r>
            <a:endParaRPr lang="zh-CN" altLang="en-US" sz="2000" dirty="0">
              <a:sym typeface="+mn-ea"/>
            </a:endParaRPr>
          </a:p>
          <a:p>
            <a:pPr marL="109855" indent="457200">
              <a:lnSpc>
                <a:spcPct val="150000"/>
              </a:lnSpc>
              <a:buNone/>
            </a:pPr>
            <a:r>
              <a:rPr lang="zh-CN" altLang="en-US" sz="2000" dirty="0">
                <a:sym typeface="+mn-ea"/>
              </a:rPr>
              <a:t>本案例的需求如下。</a:t>
            </a:r>
            <a:endParaRPr lang="zh-CN" altLang="en-US" sz="2000" dirty="0">
              <a:sym typeface="+mn-ea"/>
            </a:endParaRPr>
          </a:p>
          <a:p>
            <a:pPr marL="109855" indent="457200">
              <a:lnSpc>
                <a:spcPct val="150000"/>
              </a:lnSpc>
              <a:buNone/>
            </a:pPr>
            <a:r>
              <a:rPr lang="zh-CN" altLang="en-US" sz="2000" dirty="0">
                <a:sym typeface="+mn-ea"/>
              </a:rPr>
              <a:t>(1)  注册页面有四个输入框 , 分别为用户名 、密码 、确认密码和电子邮箱 , 每个输入 框后面都有一个标签 , 标签内容会随着客户输入的内容验证结果而发生相应变化 ,  网页打 开时 , 所有显示验证信息的标签都处于隐藏状态; 另外 , 页面还含有一个注册按钮 , 如图 8- 17 所示。</a:t>
            </a:r>
            <a:endParaRPr lang="zh-CN" altLang="en-US" sz="2000" dirty="0">
              <a:sym typeface="+mn-ea"/>
            </a:endParaRPr>
          </a:p>
          <a:p>
            <a:pPr marL="109855" indent="457200">
              <a:lnSpc>
                <a:spcPct val="150000"/>
              </a:lnSpc>
              <a:buNone/>
            </a:pP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27000" y="196215"/>
            <a:ext cx="8787765" cy="5991225"/>
          </a:xfrm>
        </p:spPr>
        <p:txBody>
          <a:bodyPr>
            <a:noAutofit/>
          </a:bodyPr>
          <a:p>
            <a:pPr marL="109855" indent="457200">
              <a:lnSpc>
                <a:spcPct val="100000"/>
              </a:lnSpc>
              <a:buNone/>
            </a:pPr>
            <a:r>
              <a:rPr lang="zh-CN" altLang="en-US" sz="2000" dirty="0">
                <a:sym typeface="+mn-ea"/>
              </a:rPr>
              <a:t>(2)  当每个输入框发生获得焦点 、失去焦点和输入框中的内容发生改变事件时 , 都会 进行数据校验 , 并将相应提示信息显示在输入框后面的标签中。</a:t>
            </a:r>
            <a:endParaRPr lang="zh-CN" altLang="en-US" sz="2000" dirty="0">
              <a:sym typeface="+mn-ea"/>
            </a:endParaRPr>
          </a:p>
          <a:p>
            <a:pPr marL="109855" indent="457200">
              <a:lnSpc>
                <a:spcPct val="100000"/>
              </a:lnSpc>
              <a:buNone/>
            </a:pPr>
            <a:r>
              <a:rPr lang="zh-CN" altLang="en-US" sz="2000" dirty="0">
                <a:sym typeface="+mn-ea"/>
              </a:rPr>
              <a:t>(3)  对用户名进行非空校验 、合法性校验和数据库中是否存在  ( 用户名是否被占用) 三种校验。</a:t>
            </a:r>
            <a:endParaRPr lang="zh-CN" altLang="en-US" sz="2000" dirty="0">
              <a:sym typeface="+mn-ea"/>
            </a:endParaRPr>
          </a:p>
          <a:p>
            <a:pPr marL="109855" indent="457200">
              <a:lnSpc>
                <a:spcPct val="100000"/>
              </a:lnSpc>
              <a:buNone/>
            </a:pPr>
            <a:r>
              <a:rPr lang="zh-CN" altLang="en-US" sz="2000" dirty="0">
                <a:sym typeface="+mn-ea"/>
              </a:rPr>
              <a:t>(4)  对密码进行非空校验和合法性校验两种校验 。当密码合法时 , 根据密码的组成将 密码分为弱 、中 、强三种。</a:t>
            </a:r>
            <a:endParaRPr lang="zh-CN" altLang="en-US" sz="2000" dirty="0">
              <a:sym typeface="+mn-ea"/>
            </a:endParaRPr>
          </a:p>
          <a:p>
            <a:pPr marL="109855" indent="457200">
              <a:lnSpc>
                <a:spcPct val="100000"/>
              </a:lnSpc>
              <a:buNone/>
            </a:pPr>
            <a:r>
              <a:rPr lang="zh-CN" altLang="en-US" sz="2000" dirty="0">
                <a:sym typeface="+mn-ea"/>
              </a:rPr>
              <a:t>(5)  对确认密码进行非空校验和与密码相等两种校验。</a:t>
            </a:r>
            <a:endParaRPr lang="zh-CN" altLang="en-US" sz="2000" dirty="0">
              <a:sym typeface="+mn-ea"/>
            </a:endParaRPr>
          </a:p>
          <a:p>
            <a:pPr marL="109855" indent="457200">
              <a:lnSpc>
                <a:spcPct val="100000"/>
              </a:lnSpc>
              <a:buNone/>
            </a:pPr>
            <a:r>
              <a:rPr lang="zh-CN" altLang="en-US" sz="2000" dirty="0">
                <a:sym typeface="+mn-ea"/>
              </a:rPr>
              <a:t>(6)  对电子邮箱进行非空校验 、合法性校验和数据库中是否存在  ( 电子邮箱是否被 注册)  三种校验。</a:t>
            </a:r>
            <a:endParaRPr lang="zh-CN" altLang="en-US" sz="2000" dirty="0">
              <a:sym typeface="+mn-ea"/>
            </a:endParaRPr>
          </a:p>
          <a:p>
            <a:pPr marL="109855" indent="457200">
              <a:lnSpc>
                <a:spcPct val="150000"/>
              </a:lnSpc>
              <a:buNone/>
            </a:pPr>
            <a:r>
              <a:rPr lang="zh-CN" altLang="en-US" sz="2000" dirty="0">
                <a:sym typeface="+mn-ea"/>
              </a:rPr>
              <a:t>具体代码清单见教材第</a:t>
            </a:r>
            <a:r>
              <a:rPr lang="en-US" altLang="zh-CN" sz="2000" dirty="0">
                <a:sym typeface="+mn-ea"/>
              </a:rPr>
              <a:t>8</a:t>
            </a:r>
            <a:r>
              <a:rPr lang="zh-CN" altLang="en-US" sz="2000" dirty="0">
                <a:sym typeface="+mn-ea"/>
              </a:rPr>
              <a:t>章：</a:t>
            </a:r>
            <a:endParaRPr lang="zh-CN" altLang="en-US" sz="2000" dirty="0">
              <a:sym typeface="+mn-ea"/>
            </a:endParaRPr>
          </a:p>
          <a:p>
            <a:pPr marL="109855" indent="457200">
              <a:lnSpc>
                <a:spcPct val="100000"/>
              </a:lnSpc>
              <a:buNone/>
            </a:pPr>
            <a:r>
              <a:rPr lang="zh-CN" altLang="en-US" sz="1800" dirty="0">
                <a:sym typeface="+mn-ea"/>
              </a:rPr>
              <a:t>8-18 registerAjax. html 代码清单</a:t>
            </a:r>
            <a:endParaRPr lang="zh-CN" altLang="en-US" sz="1800" dirty="0">
              <a:sym typeface="+mn-ea"/>
            </a:endParaRPr>
          </a:p>
          <a:p>
            <a:pPr marL="109855" indent="457200">
              <a:lnSpc>
                <a:spcPct val="100000"/>
              </a:lnSpc>
              <a:buNone/>
            </a:pPr>
            <a:r>
              <a:rPr lang="zh-CN" altLang="en-US" sz="1800" dirty="0">
                <a:sym typeface="+mn-ea"/>
              </a:rPr>
              <a:t>8-</a:t>
            </a:r>
            <a:r>
              <a:rPr lang="en-US" altLang="zh-CN" sz="1800" dirty="0">
                <a:sym typeface="+mn-ea"/>
              </a:rPr>
              <a:t>19</a:t>
            </a:r>
            <a:r>
              <a:rPr lang="zh-CN" altLang="en-US" sz="1800" dirty="0">
                <a:sym typeface="+mn-ea"/>
              </a:rPr>
              <a:t> registerAjax. js 代码清单</a:t>
            </a:r>
            <a:endParaRPr lang="zh-CN" altLang="en-US" sz="1800" dirty="0">
              <a:sym typeface="+mn-ea"/>
            </a:endParaRPr>
          </a:p>
          <a:p>
            <a:pPr marL="109855" indent="457200">
              <a:lnSpc>
                <a:spcPct val="100000"/>
              </a:lnSpc>
              <a:buNone/>
            </a:pPr>
            <a:r>
              <a:rPr lang="zh-CN" altLang="en-US" sz="1800" dirty="0">
                <a:sym typeface="+mn-ea"/>
              </a:rPr>
              <a:t>8-2</a:t>
            </a:r>
            <a:r>
              <a:rPr lang="en-US" altLang="zh-CN" sz="1800" dirty="0">
                <a:sym typeface="+mn-ea"/>
              </a:rPr>
              <a:t>0</a:t>
            </a:r>
            <a:r>
              <a:rPr lang="zh-CN" altLang="en-US" sz="1800" dirty="0">
                <a:sym typeface="+mn-ea"/>
              </a:rPr>
              <a:t> user _ nameProcess. php 代码清单</a:t>
            </a:r>
            <a:endParaRPr lang="zh-CN" altLang="en-US" sz="1800" dirty="0">
              <a:sym typeface="+mn-ea"/>
            </a:endParaRPr>
          </a:p>
          <a:p>
            <a:pPr marL="109855" indent="457200">
              <a:lnSpc>
                <a:spcPct val="100000"/>
              </a:lnSpc>
              <a:buNone/>
            </a:pPr>
            <a:r>
              <a:rPr lang="zh-CN" altLang="en-US" sz="1800" dirty="0">
                <a:sym typeface="+mn-ea"/>
              </a:rPr>
              <a:t>8-21 emailProcess.  php 代码清单</a:t>
            </a:r>
            <a:endParaRPr lang="zh-CN" altLang="en-US" sz="1800" dirty="0">
              <a:sym typeface="+mn-ea"/>
            </a:endParaRPr>
          </a:p>
          <a:p>
            <a:pPr marL="109855" indent="457200">
              <a:lnSpc>
                <a:spcPct val="100000"/>
              </a:lnSpc>
              <a:buNone/>
            </a:pPr>
            <a:endParaRPr lang="zh-CN" altLang="en-US" sz="1800" dirty="0">
              <a:sym typeface="+mn-ea"/>
            </a:endParaRPr>
          </a:p>
        </p:txBody>
      </p:sp>
      <p:pic>
        <p:nvPicPr>
          <p:cNvPr id="653" name="IM 653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220335" y="3213100"/>
            <a:ext cx="3333750" cy="238506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652135" y="5733415"/>
            <a:ext cx="239712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图</a:t>
            </a:r>
            <a:r>
              <a:rPr lang="en-US" sz="1400" b="0">
                <a:solidFill>
                  <a:srgbClr val="00AEEF"/>
                </a:solidFill>
                <a:latin typeface="黑体" panose="02010609060101010101" charset="-122"/>
              </a:rPr>
              <a:t> </a:t>
            </a:r>
            <a:r>
              <a:rPr lang="en-US" sz="1400" b="0">
                <a:solidFill>
                  <a:srgbClr val="00AEEF"/>
                </a:solidFill>
                <a:latin typeface="微软雅黑" panose="020B0503020204020204" pitchFamily="34" charset="-122"/>
              </a:rPr>
              <a:t>8-17   </a:t>
            </a:r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新用户注册页面</a:t>
            </a:r>
            <a:endParaRPr lang="zh-CN" altLang="en-US" sz="1400" b="0">
              <a:solidFill>
                <a:srgbClr val="00AEEF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27000" y="448310"/>
            <a:ext cx="8787765" cy="743585"/>
          </a:xfrm>
        </p:spPr>
        <p:txBody>
          <a:bodyPr>
            <a:noAutofit/>
          </a:bodyPr>
          <a:p>
            <a:pPr marL="109855" indent="457200">
              <a:lnSpc>
                <a:spcPct val="100000"/>
              </a:lnSpc>
              <a:buNone/>
            </a:pPr>
            <a:r>
              <a:rPr lang="zh-CN" altLang="en-US" sz="2000" dirty="0">
                <a:sym typeface="+mn-ea"/>
              </a:rPr>
              <a:t>在图 8- 17 的各个输入框中输入相应数据 , 可能会出现如图 8 - 18 、图 8 - 19 、图 8 -20 等效果。</a:t>
            </a:r>
            <a:endParaRPr lang="zh-CN" altLang="en-US" sz="2000" dirty="0">
              <a:sym typeface="+mn-ea"/>
            </a:endParaRPr>
          </a:p>
          <a:p>
            <a:pPr marL="109855" indent="457200">
              <a:lnSpc>
                <a:spcPct val="100000"/>
              </a:lnSpc>
              <a:buNone/>
            </a:pPr>
            <a:endParaRPr lang="zh-CN" altLang="en-US" sz="1800" dirty="0"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68705" y="3357245"/>
            <a:ext cx="239712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400" b="0">
                <a:solidFill>
                  <a:srgbClr val="00AEEF"/>
                </a:solidFill>
              </a:rPr>
              <a:t>图 8-18   表单验证 ( 一)</a:t>
            </a:r>
            <a:endParaRPr sz="1400" b="0">
              <a:solidFill>
                <a:srgbClr val="00AEEF"/>
              </a:solidFill>
            </a:endParaRPr>
          </a:p>
        </p:txBody>
      </p:sp>
      <p:pic>
        <p:nvPicPr>
          <p:cNvPr id="672" name="IM 672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7360" y="1412558"/>
            <a:ext cx="3600450" cy="1884045"/>
          </a:xfrm>
          <a:prstGeom prst="rect">
            <a:avLst/>
          </a:prstGeom>
        </p:spPr>
      </p:pic>
      <p:pic>
        <p:nvPicPr>
          <p:cNvPr id="675" name="IM 675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932045" y="1341120"/>
            <a:ext cx="3153410" cy="189484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5404485" y="3285490"/>
            <a:ext cx="230314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400" b="0">
                <a:solidFill>
                  <a:srgbClr val="00AEEF"/>
                </a:solidFill>
              </a:rPr>
              <a:t>图 8-19   表单验证 ( 二)</a:t>
            </a:r>
            <a:endParaRPr sz="1400" b="0">
              <a:solidFill>
                <a:srgbClr val="00AEEF"/>
              </a:solidFill>
            </a:endParaRPr>
          </a:p>
        </p:txBody>
      </p:sp>
      <p:pic>
        <p:nvPicPr>
          <p:cNvPr id="676" name="IM 676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050155" y="3787140"/>
            <a:ext cx="3035300" cy="183070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5404485" y="5733415"/>
            <a:ext cx="230314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400" b="0">
                <a:solidFill>
                  <a:srgbClr val="00AEEF"/>
                </a:solidFill>
              </a:rPr>
              <a:t>图 8-20   表单验证 ( 三)</a:t>
            </a:r>
            <a:endParaRPr sz="1400" b="0">
              <a:solidFill>
                <a:srgbClr val="00AEEF"/>
              </a:solidFill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206375" y="3859530"/>
            <a:ext cx="4742815" cy="2068830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5905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 panose="05040102010807070707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665" indent="-228600" algn="l" rtl="0" eaLnBrk="1" latinLnBrk="0" hangingPunct="1">
              <a:spcBef>
                <a:spcPts val="325"/>
              </a:spcBef>
              <a:buClr>
                <a:schemeClr val="accent1"/>
              </a:buClr>
              <a:buFont typeface="Verdana" panose="020B0604030504040204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79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 panose="05020102010507070707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 panose="05020102010507070707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855" indent="457200">
              <a:lnSpc>
                <a:spcPct val="100000"/>
              </a:lnSpc>
              <a:buNone/>
            </a:pPr>
            <a:r>
              <a:rPr lang="zh-CN" altLang="en-US" sz="2000" dirty="0">
                <a:sym typeface="+mn-ea"/>
              </a:rPr>
              <a:t>在本例中调用了 8. 2. 1 节的 configSql. php 文件。另外 , 在判断用户名是否被占用和电 子邮箱是否被注册时 , 是通过调用查询的结果对象 $result 的 num_rows 属性  ( $result - &gt; num_rows)  来进行判断的。</a:t>
            </a:r>
            <a:endParaRPr lang="zh-CN" altLang="en-US" sz="2000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8. 2. 3   三级地址联动</a:t>
            </a:r>
            <a:endParaRPr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-20955" y="1340485"/>
            <a:ext cx="9041765" cy="4893310"/>
          </a:xfrm>
        </p:spPr>
        <p:txBody>
          <a:bodyPr>
            <a:noAutofit/>
          </a:bodyPr>
          <a:lstStyle/>
          <a:p>
            <a:pPr marL="109855" indent="457200" eaLnBrk="0">
              <a:lnSpc>
                <a:spcPct val="110000"/>
              </a:lnSpc>
              <a:buNone/>
            </a:pPr>
            <a:r>
              <a:rPr altLang="zh-CN" sz="2000" dirty="0"/>
              <a:t>在实际开发和生活中 , 经常会碰到需要进行页面级联的应用</a:t>
            </a:r>
            <a:r>
              <a:rPr lang="zh-CN" sz="2000" dirty="0"/>
              <a:t>。</a:t>
            </a:r>
            <a:r>
              <a:rPr altLang="zh-CN" sz="2000" dirty="0"/>
              <a:t>下面以最常见的省区市 三级地址联动 ( 收货地址的录入</a:t>
            </a:r>
            <a:r>
              <a:rPr lang="zh-CN" sz="2000" dirty="0"/>
              <a:t>、</a:t>
            </a:r>
            <a:r>
              <a:rPr altLang="zh-CN" sz="2000" dirty="0"/>
              <a:t>考试考区的选择</a:t>
            </a:r>
            <a:r>
              <a:rPr lang="zh-CN" sz="2000" dirty="0"/>
              <a:t>、</a:t>
            </a:r>
            <a:r>
              <a:rPr altLang="zh-CN" sz="2000" dirty="0"/>
              <a:t>天气预报等场景都会用到省区市三级 地址联动) 为例来介绍 Ajax 在页面级联中的应用。</a:t>
            </a:r>
            <a:endParaRPr altLang="zh-CN" sz="2000" dirty="0"/>
          </a:p>
          <a:p>
            <a:pPr marL="109855" indent="457200" eaLnBrk="0">
              <a:lnSpc>
                <a:spcPct val="110000"/>
              </a:lnSpc>
              <a:buNone/>
            </a:pPr>
            <a:r>
              <a:rPr altLang="zh-CN" sz="2000" dirty="0"/>
              <a:t>省区市三级联动执行过程为</a:t>
            </a:r>
            <a:r>
              <a:rPr lang="zh-CN" sz="2000" dirty="0"/>
              <a:t>：</a:t>
            </a:r>
            <a:r>
              <a:rPr altLang="zh-CN" sz="2000" dirty="0"/>
              <a:t>第一步</a:t>
            </a:r>
            <a:r>
              <a:rPr lang="zh-CN" sz="2000" dirty="0"/>
              <a:t>，</a:t>
            </a:r>
            <a:r>
              <a:rPr altLang="zh-CN" sz="2000" dirty="0"/>
              <a:t>页面一开始加载所有省份信息</a:t>
            </a:r>
            <a:r>
              <a:rPr lang="zh-CN" sz="2000" dirty="0"/>
              <a:t>；</a:t>
            </a:r>
            <a:r>
              <a:rPr altLang="zh-CN" sz="2000" dirty="0"/>
              <a:t>第二步</a:t>
            </a:r>
            <a:r>
              <a:rPr lang="zh-CN" sz="2000" dirty="0"/>
              <a:t>，</a:t>
            </a:r>
            <a:r>
              <a:rPr altLang="zh-CN" sz="2000" dirty="0"/>
              <a:t>当用户选择省份 ( 直辖市)  后</a:t>
            </a:r>
            <a:r>
              <a:rPr lang="zh-CN" sz="2000" dirty="0"/>
              <a:t>，</a:t>
            </a:r>
            <a:r>
              <a:rPr altLang="zh-CN" sz="2000" dirty="0"/>
              <a:t>通过监听下拉框 change 事件</a:t>
            </a:r>
            <a:r>
              <a:rPr lang="zh-CN" sz="2000" dirty="0"/>
              <a:t>，</a:t>
            </a:r>
            <a:r>
              <a:rPr altLang="zh-CN" sz="2000" dirty="0"/>
              <a:t>向服务器请求该省份的地级市 ( 区)  信息</a:t>
            </a:r>
            <a:r>
              <a:rPr lang="zh-CN" sz="2000" dirty="0"/>
              <a:t>，</a:t>
            </a:r>
            <a:r>
              <a:rPr altLang="zh-CN" sz="2000" dirty="0"/>
              <a:t>服务器接收 到请求后 , 查询数据库 , 返回 json 数据</a:t>
            </a:r>
            <a:r>
              <a:rPr lang="zh-CN" sz="2000" dirty="0"/>
              <a:t>；</a:t>
            </a:r>
            <a:r>
              <a:rPr altLang="zh-CN" sz="2000" dirty="0"/>
              <a:t>第三步</a:t>
            </a:r>
            <a:r>
              <a:rPr lang="zh-CN" sz="2000" dirty="0"/>
              <a:t>，</a:t>
            </a:r>
            <a:r>
              <a:rPr altLang="zh-CN" sz="2000" dirty="0"/>
              <a:t>当用户选择地级市后</a:t>
            </a:r>
            <a:r>
              <a:rPr lang="zh-CN" sz="2000" dirty="0"/>
              <a:t>，</a:t>
            </a:r>
            <a:r>
              <a:rPr altLang="zh-CN" sz="2000" dirty="0"/>
              <a:t>向服务器请求该地级市的区 ( 县)  信息</a:t>
            </a:r>
            <a:r>
              <a:rPr lang="zh-CN" sz="2000" dirty="0"/>
              <a:t>，</a:t>
            </a:r>
            <a:r>
              <a:rPr altLang="zh-CN" sz="2000" dirty="0"/>
              <a:t>操作过程与上一步相同</a:t>
            </a:r>
            <a:r>
              <a:rPr lang="zh-CN" sz="2000" dirty="0"/>
              <a:t>。</a:t>
            </a:r>
            <a:r>
              <a:rPr altLang="zh-CN" sz="2000" dirty="0"/>
              <a:t>如选定北京市后</a:t>
            </a:r>
            <a:r>
              <a:rPr lang="zh-CN" sz="2000" dirty="0"/>
              <a:t>，</a:t>
            </a:r>
            <a:r>
              <a:rPr altLang="zh-CN" sz="2000" dirty="0"/>
              <a:t>会把北京市下属的丰台区 ,  海淀区 ,  昌平区等 返回前端</a:t>
            </a:r>
            <a:r>
              <a:rPr lang="zh-CN" sz="2000" dirty="0"/>
              <a:t>。</a:t>
            </a:r>
            <a:r>
              <a:rPr altLang="zh-CN" sz="2000" dirty="0"/>
              <a:t>这 一 过程其实就是通过 Ajax 把页面数据传给服务器 , 在不刷新页面的情况下</a:t>
            </a:r>
            <a:r>
              <a:rPr lang="zh-CN" sz="2000" dirty="0"/>
              <a:t>，</a:t>
            </a:r>
            <a:r>
              <a:rPr altLang="zh-CN" sz="2000" dirty="0"/>
              <a:t>改变下拉框 的值</a:t>
            </a:r>
            <a:r>
              <a:rPr lang="zh-CN" sz="2000" dirty="0"/>
              <a:t>。</a:t>
            </a:r>
            <a:r>
              <a:rPr altLang="zh-CN" sz="2000" dirty="0"/>
              <a:t>因此</a:t>
            </a:r>
            <a:r>
              <a:rPr lang="zh-CN" sz="2000" dirty="0"/>
              <a:t>，</a:t>
            </a:r>
            <a:r>
              <a:rPr altLang="zh-CN" sz="2000" dirty="0"/>
              <a:t>省区市 三级地址联动的实现过程可分为以下两个步骤</a:t>
            </a:r>
            <a:r>
              <a:rPr lang="zh-CN" sz="2000" dirty="0"/>
              <a:t>：</a:t>
            </a:r>
            <a:endParaRPr lang="zh-CN" sz="2000" dirty="0"/>
          </a:p>
          <a:p>
            <a:pPr marL="109855" indent="457200" eaLnBrk="0">
              <a:lnSpc>
                <a:spcPct val="110000"/>
              </a:lnSpc>
              <a:buNone/>
            </a:pPr>
            <a:r>
              <a:rPr lang="zh-CN" sz="2000" dirty="0"/>
              <a:t>(1)  将省区市三级地址信息写入数据库。</a:t>
            </a:r>
            <a:endParaRPr lang="zh-CN" sz="2000" dirty="0"/>
          </a:p>
          <a:p>
            <a:pPr marL="109855" indent="457200" eaLnBrk="0">
              <a:lnSpc>
                <a:spcPct val="110000"/>
              </a:lnSpc>
              <a:buNone/>
            </a:pPr>
            <a:r>
              <a:rPr lang="zh-CN" sz="2000" dirty="0"/>
              <a:t>(2)  前端通过使用 Ajax 实现省区市三级地址联动。</a:t>
            </a:r>
            <a:endParaRPr lang="zh-CN" sz="20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453390" y="745490"/>
            <a:ext cx="8234045" cy="1064260"/>
          </a:xfrm>
        </p:spPr>
        <p:txBody>
          <a:bodyPr>
            <a:normAutofit/>
          </a:bodyPr>
          <a:p>
            <a:pPr indent="0">
              <a:buNone/>
            </a:pPr>
            <a:r>
              <a:rPr lang="zh-CN" altLang="en-US" dirty="0"/>
              <a:t>1. Ajax 的运行原理</a:t>
            </a:r>
            <a:endParaRPr lang="zh-CN" altLang="en-US" dirty="0"/>
          </a:p>
          <a:p>
            <a:pPr indent="0">
              <a:buNone/>
            </a:pPr>
            <a:r>
              <a:rPr lang="zh-CN" altLang="en-US" dirty="0"/>
              <a:t>Ajax 的运行原理如图 8- 1 所示。</a:t>
            </a:r>
            <a:endParaRPr lang="zh-CN" altLang="en-US" dirty="0"/>
          </a:p>
        </p:txBody>
      </p:sp>
      <p:pic>
        <p:nvPicPr>
          <p:cNvPr id="569" name="IM 569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63395" y="1845310"/>
            <a:ext cx="5472430" cy="305181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491865" y="5013325"/>
            <a:ext cx="2216150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图</a:t>
            </a:r>
            <a:r>
              <a:rPr lang="en-US" sz="1400" b="0">
                <a:solidFill>
                  <a:srgbClr val="00AEEF"/>
                </a:solidFill>
                <a:latin typeface="黑体" panose="02010609060101010101" charset="-122"/>
              </a:rPr>
              <a:t> </a:t>
            </a:r>
            <a:r>
              <a:rPr lang="en-US" sz="1400" b="0">
                <a:solidFill>
                  <a:srgbClr val="00AEEF"/>
                </a:solidFill>
                <a:latin typeface="微软雅黑" panose="020B0503020204020204" pitchFamily="34" charset="-122"/>
              </a:rPr>
              <a:t>8-1   Ajax </a:t>
            </a:r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的运行原理</a:t>
            </a:r>
            <a:endParaRPr lang="zh-CN" altLang="en-US" sz="1400" b="0">
              <a:solidFill>
                <a:srgbClr val="00AEEF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79705" y="619760"/>
            <a:ext cx="8785225" cy="2280285"/>
          </a:xfrm>
        </p:spPr>
        <p:txBody>
          <a:bodyPr>
            <a:noAutofit/>
          </a:bodyPr>
          <a:lstStyle/>
          <a:p>
            <a:pPr marL="109855" indent="457200" eaLnBrk="0">
              <a:lnSpc>
                <a:spcPct val="110000"/>
              </a:lnSpc>
              <a:buNone/>
            </a:pPr>
            <a:r>
              <a:rPr lang="zh-CN" altLang="zh-CN" sz="2400" dirty="0"/>
              <a:t>具体代码清单见教材第</a:t>
            </a:r>
            <a:r>
              <a:rPr lang="en-US" altLang="zh-CN" sz="2400" dirty="0"/>
              <a:t>8</a:t>
            </a:r>
            <a:r>
              <a:rPr lang="zh-CN" altLang="en-US" sz="2400" dirty="0"/>
              <a:t>章：8-22 triAddrLink. html 代码清单、8-23 triAddrLink. js 代码清单、8-24 triAddrLink. php 代码清单、8-2</a:t>
            </a:r>
            <a:r>
              <a:rPr lang="en-US" altLang="zh-CN" sz="2400" dirty="0"/>
              <a:t>5</a:t>
            </a:r>
            <a:r>
              <a:rPr lang="zh-CN" altLang="en-US" sz="2400" dirty="0"/>
              <a:t> triAddrLink. sql 代码清单。</a:t>
            </a:r>
            <a:endParaRPr lang="zh-CN" altLang="en-US" sz="2400" dirty="0"/>
          </a:p>
          <a:p>
            <a:pPr marL="109855" indent="457200" eaLnBrk="0">
              <a:lnSpc>
                <a:spcPct val="110000"/>
              </a:lnSpc>
              <a:buNone/>
            </a:pPr>
            <a:r>
              <a:rPr lang="en-US" altLang="zh-CN" sz="2400" dirty="0"/>
              <a:t>在浏览器中打开 triAddrLink. html ,  依次选择  “ 广东省”  和  “ 广州市”, 会得到如图8-21所示效果。</a:t>
            </a:r>
            <a:endParaRPr lang="en-US" altLang="zh-CN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687" name="IM 687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3530" y="2853055"/>
            <a:ext cx="2908935" cy="311848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275965" y="6021705"/>
            <a:ext cx="2218690" cy="3181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/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图</a:t>
            </a:r>
            <a:r>
              <a:rPr lang="en-US" sz="1400" b="0">
                <a:solidFill>
                  <a:srgbClr val="00AEEF"/>
                </a:solidFill>
                <a:latin typeface="黑体" panose="02010609060101010101" charset="-122"/>
              </a:rPr>
              <a:t> </a:t>
            </a:r>
            <a:r>
              <a:rPr lang="en-US" sz="1400" b="0">
                <a:solidFill>
                  <a:srgbClr val="00AEEF"/>
                </a:solidFill>
                <a:latin typeface="微软雅黑" panose="020B0503020204020204" pitchFamily="34" charset="-122"/>
              </a:rPr>
              <a:t>8-21   </a:t>
            </a:r>
            <a:r>
              <a:rPr lang="zh-CN" sz="1400" b="0">
                <a:solidFill>
                  <a:srgbClr val="00AEEF"/>
                </a:solidFill>
                <a:ea typeface="黑体" panose="02010609060101010101" charset="-122"/>
              </a:rPr>
              <a:t>三级地址联动</a:t>
            </a:r>
            <a:endParaRPr lang="zh-CN" altLang="en-US" sz="1400" b="0">
              <a:solidFill>
                <a:srgbClr val="00AEEF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本章小结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971550" y="1485265"/>
            <a:ext cx="7479665" cy="4439285"/>
          </a:xfrm>
          <a:custGeom>
            <a:avLst/>
            <a:gdLst>
              <a:gd name="connsiteX0" fmla="*/ 739925 w 4439459"/>
              <a:gd name="connsiteY0" fmla="*/ 0 h 7479729"/>
              <a:gd name="connsiteX1" fmla="*/ 3699534 w 4439459"/>
              <a:gd name="connsiteY1" fmla="*/ 0 h 7479729"/>
              <a:gd name="connsiteX2" fmla="*/ 4439459 w 4439459"/>
              <a:gd name="connsiteY2" fmla="*/ 739925 h 7479729"/>
              <a:gd name="connsiteX3" fmla="*/ 4439459 w 4439459"/>
              <a:gd name="connsiteY3" fmla="*/ 7479729 h 7479729"/>
              <a:gd name="connsiteX4" fmla="*/ 4439459 w 4439459"/>
              <a:gd name="connsiteY4" fmla="*/ 7479729 h 7479729"/>
              <a:gd name="connsiteX5" fmla="*/ 0 w 4439459"/>
              <a:gd name="connsiteY5" fmla="*/ 7479729 h 7479729"/>
              <a:gd name="connsiteX6" fmla="*/ 0 w 4439459"/>
              <a:gd name="connsiteY6" fmla="*/ 7479729 h 7479729"/>
              <a:gd name="connsiteX7" fmla="*/ 0 w 4439459"/>
              <a:gd name="connsiteY7" fmla="*/ 739925 h 7479729"/>
              <a:gd name="connsiteX8" fmla="*/ 739925 w 4439459"/>
              <a:gd name="connsiteY8" fmla="*/ 0 h 7479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39459" h="7479729">
                <a:moveTo>
                  <a:pt x="4439459" y="1246647"/>
                </a:moveTo>
                <a:lnTo>
                  <a:pt x="4439459" y="6233082"/>
                </a:lnTo>
                <a:cubicBezTo>
                  <a:pt x="4439459" y="6921586"/>
                  <a:pt x="4242836" y="7479729"/>
                  <a:pt x="4000290" y="7479729"/>
                </a:cubicBezTo>
                <a:lnTo>
                  <a:pt x="0" y="7479729"/>
                </a:lnTo>
                <a:lnTo>
                  <a:pt x="0" y="7479729"/>
                </a:lnTo>
                <a:lnTo>
                  <a:pt x="0" y="0"/>
                </a:lnTo>
                <a:lnTo>
                  <a:pt x="0" y="0"/>
                </a:lnTo>
                <a:lnTo>
                  <a:pt x="4000290" y="0"/>
                </a:lnTo>
                <a:cubicBezTo>
                  <a:pt x="4242836" y="0"/>
                  <a:pt x="4439459" y="558143"/>
                  <a:pt x="4439459" y="1246647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233228" rIns="233226" bIns="233227" numCol="1" spcCol="1270" anchor="ctr" anchorCtr="0">
            <a:noAutofit/>
          </a:bodyPr>
          <a:lstStyle/>
          <a:p>
            <a:pPr marL="0" lvl="1" indent="0" algn="l" defTabSz="11557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altLang="zh-CN" sz="2400" kern="1200" dirty="0"/>
              <a:t>      </a:t>
            </a:r>
            <a:r>
              <a:rPr lang="zh-CN" sz="2400" kern="1200" dirty="0"/>
              <a:t>本章主要介绍了 JQuery 中的 Ajax 请求的几种方法 , 并通过几个经典案例的实现来加 深读者对 Ajax 的了解和使用 。为了让读者打下更坚实的 JavaScript 基础 , 本章节的案例都 是用原生 J Query 中的 Ajax 请求来完成异步刷新的 , 现在市面上有多种框架技术可以更方 便地解决这些问题 。通过本章的学习 , 读者能够掌握 JQuery 中的 Ajax 请求的几种方法 , 学会综合运用 JavaScript + Ajax + JSON + PHP 等技术解决实际问题。</a:t>
            </a:r>
            <a:endParaRPr lang="zh-CN" sz="2400" kern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460" y="374650"/>
            <a:ext cx="8641080" cy="5471795"/>
          </a:xfrm>
        </p:spPr>
        <p:txBody>
          <a:bodyPr>
            <a:noAutofit/>
          </a:bodyPr>
          <a:lstStyle/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500" dirty="0"/>
              <a:t>     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</a:rPr>
              <a:t>2. Ajax 的优点</a:t>
            </a:r>
            <a:endParaRPr lang="zh-CN" altLang="zh-CN" sz="15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500" dirty="0"/>
              <a:t>     </a:t>
            </a:r>
            <a:r>
              <a:rPr lang="zh-CN" altLang="zh-CN" sz="1500" dirty="0"/>
              <a:t>Ajax 是一种独立于 Web 服务器软件的浏览器技术 。Ajax 应用程序独立于浏览器和平</a:t>
            </a:r>
            <a:endParaRPr lang="zh-CN" altLang="zh-CN" sz="15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zh-CN" sz="1500" dirty="0"/>
              <a:t>台 , 通过 Ajax , Web 应用程序变得更快 、更完善 、更友好 。Ajax 不需要任何浏览器插件 , 但需要用户允许 JavaScript 在浏览器上执行 , 它具有以下优点。</a:t>
            </a:r>
            <a:endParaRPr lang="zh-CN" altLang="zh-CN" sz="15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500" dirty="0"/>
              <a:t>     </a:t>
            </a:r>
            <a:r>
              <a:rPr lang="zh-CN" altLang="zh-CN" sz="1500" dirty="0"/>
              <a:t>(1)  无刷新更新数据 。Ajax 的最大优点就是能在不更新整个页面的前提下维护数据 ( 通过在后台与服务器进行少量数据交换 ,  Ajax 就可以使网页实现异步更新) 。这使得 Web 应用程序更为迅捷地响 应用户交互 , 并避免了在网络上发送那些没有改变的信息 , 减少用户的等待时间 , 带来较好的用户体验。</a:t>
            </a:r>
            <a:endParaRPr lang="zh-CN" altLang="zh-CN" sz="15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500" dirty="0"/>
              <a:t>     </a:t>
            </a:r>
            <a:r>
              <a:rPr lang="zh-CN" altLang="zh-CN" sz="1500" dirty="0"/>
              <a:t>(2)  异步与服务器通信 。Ajax 可以实现异步与服务器通信 ,  无须打断用户的操作 , 具有更加迅速 的响应能力 , 优化了浏览器与服务器之间的沟通 ,  同时也减少了不必要的 数据传输 , 节省了时间 ,  降低了网络上的数据流量。</a:t>
            </a:r>
            <a:endParaRPr lang="zh-CN" altLang="zh-CN" sz="15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500" dirty="0"/>
              <a:t>     </a:t>
            </a:r>
            <a:r>
              <a:rPr lang="zh-CN" altLang="zh-CN" sz="1500" dirty="0"/>
              <a:t>(3)  前端和后端负载平衡 。Ajax 可以优化前端和后端的负载平衡 。Ajax 可以把一些 服务器负担的工作转移到客户端 , 利用客户端闲置的算力来处理；Ajax 的原则是“ 按需取 数据”, 可以最大限度地减少冗余请求和响应对服务器造成的负担 ,  提升站点性能 ,  同时 节约空间和带宽成本。</a:t>
            </a:r>
            <a:endParaRPr lang="zh-CN" altLang="zh-CN" sz="15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500" dirty="0"/>
              <a:t>     </a:t>
            </a:r>
            <a:r>
              <a:rPr lang="zh-CN" altLang="zh-CN" sz="1500" dirty="0"/>
              <a:t>(4)  基于标准被广泛支持 。Ajax 基于标准化的并被广泛支持的技术 ,  用户无须下载 浏览器插件或 者小程序 ,  只需允许 JavaScript 在浏览器上执行即可。</a:t>
            </a:r>
            <a:endParaRPr lang="zh-CN" altLang="zh-CN" sz="15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500" dirty="0"/>
              <a:t>     </a:t>
            </a:r>
            <a:r>
              <a:rPr lang="zh-CN" altLang="zh-CN" sz="1500" dirty="0"/>
              <a:t>(5)  界面与应用分离 。Ajax 使 Web 中的界面与应用分离  ( 数据与呈现分离) , 有利于 分工合作 、减少非技术人员对页面的修改造成的 Web 应用程序错误 、提高效率 、也更加适用于现在的发布系统。</a:t>
            </a:r>
            <a:endParaRPr lang="zh-CN" altLang="zh-CN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374650"/>
            <a:ext cx="8641080" cy="5243830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  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</a:rPr>
              <a:t>3. Ajax 的缺点</a:t>
            </a:r>
            <a:endParaRPr lang="zh-CN" altLang="zh-CN" sz="15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500" dirty="0"/>
              <a:t>      </a:t>
            </a:r>
            <a:r>
              <a:rPr lang="zh-CN" altLang="zh-CN" sz="1500" dirty="0"/>
              <a:t>Ajax 拥有众多的优点 ,  同时也存在一些缺点 , 具体如下。</a:t>
            </a:r>
            <a:endParaRPr lang="zh-CN" altLang="zh-CN" sz="15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500" dirty="0"/>
              <a:t>      </a:t>
            </a:r>
            <a:r>
              <a:rPr lang="zh-CN" altLang="zh-CN" sz="1500" dirty="0"/>
              <a:t>(1)  对浏览器机制的破坏 。Ajax 可能破坏浏览器的后退与加入收藏书签功能  ( Back 和 History) 。在动态更新页面的情况下 , 用户无法回到前一个页面状态 , 这是因为浏览器 仅能记下历史记录中的静态页面 。在 Ajax 应用程序中 , 用户无法通过单击后退按钮取消自己的前一次操作 。对于这个问题的一种解决方案是在用户单击后退按钮访问历史记录 时 , 通过创建或使用一个隐藏的 IFRAME 来重现页面 上的变更 , 但它所带来的额外开发 成本 , 与 Ajax 所追求的快速开发相背离 。无法将状态加入收藏或书签的问题 ,  可通过使 用 URL 片段标识符来保持跟踪 , 允许用户回到指定的某个应用程序状态。</a:t>
            </a:r>
            <a:endParaRPr lang="zh-CN" altLang="zh-CN" sz="15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500" dirty="0"/>
              <a:t>     </a:t>
            </a:r>
            <a:r>
              <a:rPr lang="zh-CN" altLang="zh-CN" sz="1500" dirty="0"/>
              <a:t>(2)  安全问题 。Ajax 技术给用户带来很好的用户体验的同时也给 IT 企业带来了新的 安全威胁 。Ajax 技术就如同对企业数据建立了一个直接通道 , 这使得开发者在不经意间就 会暴露比以前更多的数 据和服务器逻辑 。Ajax 的逻辑可以对客户端的安全扫描技术隐藏 起来 , 允许黑客从远端服务器上建立 新的攻击 。另外 , Ajax 也难以避免一些已知的安全 弱点 , 诸如跨站点脚步攻击 、SQL 注入攻击和基于 Credentials 的安全漏洞等。</a:t>
            </a:r>
            <a:endParaRPr lang="zh-CN" altLang="zh-CN" sz="15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500" dirty="0"/>
              <a:t>     </a:t>
            </a:r>
            <a:r>
              <a:rPr lang="zh-CN" altLang="zh-CN" sz="1500" dirty="0"/>
              <a:t>(3)  对搜索引擎支持较弱 。如果使用不当 , Ajax 会增大网络数据的流量 , 从而降低 整个系统的性能。</a:t>
            </a:r>
            <a:endParaRPr lang="zh-CN" altLang="zh-CN" sz="1500" dirty="0"/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500" dirty="0"/>
              <a:t>     </a:t>
            </a:r>
            <a:r>
              <a:rPr lang="zh-CN" altLang="zh-CN" sz="1500" dirty="0"/>
              <a:t>(4)  客户端过肥 。太多客户端代码造成开发上的成本 , 编写复杂 、容易出错 , 冗余代 码较多 , 破坏了 Web 的原有标准。</a:t>
            </a:r>
            <a:endParaRPr lang="zh-CN" altLang="zh-CN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1196975"/>
            <a:ext cx="8641080" cy="2677795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  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</a:rPr>
              <a:t>4. Ajax 使用时的注意事项</a:t>
            </a:r>
            <a:endParaRPr lang="zh-CN" altLang="zh-CN" sz="2000" dirty="0">
              <a:solidFill>
                <a:schemeClr val="bg2">
                  <a:lumMod val="50000"/>
                </a:schemeClr>
              </a:solidFill>
            </a:endParaRPr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500" dirty="0"/>
              <a:t>      </a:t>
            </a:r>
            <a:r>
              <a:rPr lang="en-US" altLang="zh-CN" sz="2000" dirty="0"/>
              <a:t> </a:t>
            </a:r>
            <a:r>
              <a:rPr altLang="zh-CN" sz="2000" dirty="0"/>
              <a:t>Ajax 存在网络延迟问题 ,  即用户发出请求到服务器发出响应之间的间隔 ,  因此 , 使用 时需 慎 重 考 虑 。  如 果 不 给 予 用 户 明 确 的 回 应 ,  没 有 恰 当 的 预 读 数 据 ,  或 者 对 XMLHttpRequest 的处理不恰当 , 都会使用户感到厌烦 。通常的解决方案是 , 使用一个可视 化的组件来告诉用户系统正在进行后台操作并 且正在读取数据和内容。</a:t>
            </a:r>
            <a:endParaRPr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51460" y="1196975"/>
            <a:ext cx="8641080" cy="2677795"/>
          </a:xfrm>
        </p:spPr>
        <p:txBody>
          <a:bodyPr>
            <a:noAutofit/>
          </a:bodyPr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     </a:t>
            </a:r>
            <a:r>
              <a:rPr lang="zh-CN" altLang="zh-CN" sz="2000" dirty="0">
                <a:solidFill>
                  <a:schemeClr val="bg2">
                    <a:lumMod val="50000"/>
                  </a:schemeClr>
                </a:solidFill>
              </a:rPr>
              <a:t>5. Ajax 的适用及不适用场景</a:t>
            </a:r>
            <a:endParaRPr lang="zh-CN" altLang="zh-CN" sz="2000" dirty="0">
              <a:solidFill>
                <a:schemeClr val="bg2">
                  <a:lumMod val="50000"/>
                </a:schemeClr>
              </a:solidFill>
            </a:endParaRPr>
          </a:p>
          <a:p>
            <a:pPr marL="109855" indent="0" eaLnBrk="0" fontAlgn="auto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500" dirty="0"/>
              <a:t>      </a:t>
            </a:r>
            <a:r>
              <a:rPr lang="en-US" altLang="zh-CN" sz="2000" dirty="0"/>
              <a:t> </a:t>
            </a:r>
            <a:r>
              <a:rPr altLang="zh-CN" sz="2000" dirty="0"/>
              <a:t>通过上面的分析我们可以发现 , Ajax 不是万能和完美的 , 要注意其适用场景 。一般来说 , Ajax 适用于表单驱动的交互 、深层次树的导航 、快速的用户与用户之间的交流响应、 需对数据进行过滤和操纵 、普通的文本输入提示和自动完成等场景 。Ajax 一般不用于简单 表单 、搜索 、基本的导航和替换大量文本等场景。</a:t>
            </a:r>
            <a:endParaRPr altLang="zh-CN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UNIT_TABLE_BEAUTIFY" val="smartTable{34b0bfa1-4fcb-4d09-bc90-2e93f7898a3b}"/>
  <p:tag name="TABLE_ENDDRAG_ORIGIN_RECT" val="517*346"/>
  <p:tag name="TABLE_ENDDRAG_RECT" val="131*133*518*346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PP_MARK_KEY" val="98912b25-6fe3-4c51-acff-bbae4bf31440"/>
  <p:tag name="COMMONDATA" val="eyJoZGlkIjoiZTNiMmJjMGUyMDNhMGI0MjllZTc4OTE3ODRjOTBjMWQifQ=="/>
</p:tagLst>
</file>

<file path=ppt/tags/tag9.xml><?xml version="1.0" encoding="utf-8"?>
<p:tagLst xmlns:p="http://schemas.openxmlformats.org/presentationml/2006/main">
  <p:tag name="KSO_WM_BEAUTIFY_FLAG" val="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21046</Words>
  <Application>WPS 演示</Application>
  <PresentationFormat>全屏显示(4:3)</PresentationFormat>
  <Paragraphs>590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7" baseType="lpstr">
      <vt:lpstr>Arial</vt:lpstr>
      <vt:lpstr>宋体</vt:lpstr>
      <vt:lpstr>Wingdings</vt:lpstr>
      <vt:lpstr>Wingdings 3</vt:lpstr>
      <vt:lpstr>Verdana</vt:lpstr>
      <vt:lpstr>Wingdings 2</vt:lpstr>
      <vt:lpstr>华文新魏</vt:lpstr>
      <vt:lpstr>微软雅黑</vt:lpstr>
      <vt:lpstr>Courier New</vt:lpstr>
      <vt:lpstr>Lucida Sans Unicode</vt:lpstr>
      <vt:lpstr>Arial Unicode MS</vt:lpstr>
      <vt:lpstr>黑体</vt:lpstr>
      <vt:lpstr>Calibri</vt:lpstr>
      <vt:lpstr>Arial</vt:lpstr>
      <vt:lpstr>Wingdings</vt:lpstr>
      <vt:lpstr>聚合</vt:lpstr>
      <vt:lpstr>第 1 章  HTML5 页面构建</vt:lpstr>
      <vt:lpstr>PowerPoint 演示文稿</vt:lpstr>
      <vt:lpstr>1.1 简 介</vt:lpstr>
      <vt:lpstr>8. 1   Ajax 技术在 jQuery 中的应用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1.1.1 属 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1.1.2 元 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1.1.2 元 素</vt:lpstr>
      <vt:lpstr>PowerPoint 演示文稿</vt:lpstr>
      <vt:lpstr>PowerPoint 演示文稿</vt:lpstr>
      <vt:lpstr>1.1.3 标 签 嵌 套</vt:lpstr>
      <vt:lpstr>8. 2   实战与提高</vt:lpstr>
      <vt:lpstr>PowerPoint 演示文稿</vt:lpstr>
      <vt:lpstr>1.2 基 础 标 签</vt:lpstr>
      <vt:lpstr>8. 2. 2   表单验证</vt:lpstr>
      <vt:lpstr>PowerPoint 演示文稿</vt:lpstr>
      <vt:lpstr>1.2.1 文 本 元 素</vt:lpstr>
      <vt:lpstr>1.2.1 文 本 元 素</vt:lpstr>
      <vt:lpstr>练习任务    诗词一首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 1 章  HTML5 页面构建</dc:title>
  <dc:creator>jun</dc:creator>
  <cp:lastModifiedBy>Lily</cp:lastModifiedBy>
  <cp:revision>41</cp:revision>
  <dcterms:created xsi:type="dcterms:W3CDTF">2023-06-10T05:27:00Z</dcterms:created>
  <dcterms:modified xsi:type="dcterms:W3CDTF">2023-06-23T13:05:22Z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350681C65F88495BB59D51A5EB406DF1_12</vt:lpwstr>
  </property>
  <property fmtid="{D5CDD505-2E9C-101B-9397-08002B2CF9AE}" pid="3" name="KSOProductBuildVer">
    <vt:lpwstr>2052-11.1.0.14309</vt:lpwstr>
  </property>
</Properties>
</file>