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317" r:id="rId7"/>
    <p:sldId id="260" r:id="rId8"/>
    <p:sldId id="262" r:id="rId9"/>
    <p:sldId id="263" r:id="rId10"/>
    <p:sldId id="264" r:id="rId11"/>
    <p:sldId id="265" r:id="rId12"/>
    <p:sldId id="266" r:id="rId13"/>
    <p:sldId id="267" r:id="rId14"/>
    <p:sldId id="268" r:id="rId15"/>
    <p:sldId id="269" r:id="rId16"/>
    <p:sldId id="270" r:id="rId17"/>
    <p:sldId id="271" r:id="rId18"/>
    <p:sldId id="318" r:id="rId19"/>
    <p:sldId id="273" r:id="rId20"/>
    <p:sldId id="279" r:id="rId21"/>
    <p:sldId id="283" r:id="rId22"/>
    <p:sldId id="284" r:id="rId23"/>
    <p:sldId id="285" r:id="rId24"/>
    <p:sldId id="286" r:id="rId25"/>
    <p:sldId id="287" r:id="rId26"/>
    <p:sldId id="319" r:id="rId27"/>
    <p:sldId id="320" r:id="rId28"/>
    <p:sldId id="321" r:id="rId29"/>
    <p:sldId id="322" r:id="rId30"/>
    <p:sldId id="323" r:id="rId31"/>
    <p:sldId id="324" r:id="rId32"/>
    <p:sldId id="325" r:id="rId33"/>
    <p:sldId id="326" r:id="rId34"/>
    <p:sldId id="327" r:id="rId35"/>
    <p:sldId id="328" r:id="rId36"/>
    <p:sldId id="329" r:id="rId37"/>
    <p:sldId id="331" r:id="rId38"/>
    <p:sldId id="330" r:id="rId39"/>
    <p:sldId id="288" r:id="rId40"/>
    <p:sldId id="332" r:id="rId41"/>
    <p:sldId id="289" r:id="rId42"/>
    <p:sldId id="333" r:id="rId43"/>
    <p:sldId id="290" r:id="rId44"/>
    <p:sldId id="291" r:id="rId45"/>
    <p:sldId id="334" r:id="rId46"/>
    <p:sldId id="292" r:id="rId47"/>
    <p:sldId id="335" r:id="rId48"/>
    <p:sldId id="293" r:id="rId49"/>
    <p:sldId id="336" r:id="rId50"/>
    <p:sldId id="337" r:id="rId51"/>
    <p:sldId id="338" r:id="rId52"/>
    <p:sldId id="295" r:id="rId53"/>
    <p:sldId id="339" r:id="rId54"/>
    <p:sldId id="294" r:id="rId55"/>
    <p:sldId id="296" r:id="rId56"/>
    <p:sldId id="340" r:id="rId57"/>
    <p:sldId id="341" r:id="rId58"/>
    <p:sldId id="342" r:id="rId59"/>
    <p:sldId id="343" r:id="rId60"/>
    <p:sldId id="344" r:id="rId61"/>
    <p:sldId id="297" r:id="rId62"/>
    <p:sldId id="298" r:id="rId63"/>
    <p:sldId id="345" r:id="rId64"/>
    <p:sldId id="299" r:id="rId65"/>
    <p:sldId id="346" r:id="rId66"/>
    <p:sldId id="300" r:id="rId67"/>
    <p:sldId id="347" r:id="rId68"/>
    <p:sldId id="379" r:id="rId69"/>
    <p:sldId id="380" r:id="rId70"/>
    <p:sldId id="381" r:id="rId71"/>
    <p:sldId id="382" r:id="rId72"/>
    <p:sldId id="383" r:id="rId73"/>
    <p:sldId id="384" r:id="rId74"/>
    <p:sldId id="385" r:id="rId75"/>
    <p:sldId id="386" r:id="rId76"/>
    <p:sldId id="388" r:id="rId77"/>
    <p:sldId id="387" r:id="rId78"/>
    <p:sldId id="389" r:id="rId79"/>
  </p:sldIdLst>
  <p:sldSz cx="9144000" cy="6858000" type="screen4x3"/>
  <p:notesSz cx="6858000" cy="9144000"/>
  <p:custDataLst>
    <p:tags r:id="rId8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6" userDrawn="1">
          <p15:clr>
            <a:srgbClr val="A4A3A4"/>
          </p15:clr>
        </p15:guide>
        <p15:guide id="2" pos="28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48" autoAdjust="0"/>
    <p:restoredTop sz="94660"/>
  </p:normalViewPr>
  <p:slideViewPr>
    <p:cSldViewPr showGuides="1">
      <p:cViewPr>
        <p:scale>
          <a:sx n="60" d="100"/>
          <a:sy n="60" d="100"/>
        </p:scale>
        <p:origin x="-168" y="-898"/>
      </p:cViewPr>
      <p:guideLst>
        <p:guide orient="horz" pos="2176"/>
        <p:guide pos="28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3" Type="http://schemas.openxmlformats.org/officeDocument/2006/relationships/tags" Target="tags/tag105.xml"/><Relationship Id="rId82" Type="http://schemas.openxmlformats.org/officeDocument/2006/relationships/tableStyles" Target="tableStyles.xml"/><Relationship Id="rId81" Type="http://schemas.openxmlformats.org/officeDocument/2006/relationships/viewProps" Target="viewProps.xml"/><Relationship Id="rId80" Type="http://schemas.openxmlformats.org/officeDocument/2006/relationships/presProps" Target="presProps.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7FB0314-EC52-421C-A0B8-69D60BC51356}"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3B22B3B6-3937-45FB-AFD3-44AC5579C47F}" type="pres">
      <dgm:prSet presAssocID="{A7FB0314-EC52-421C-A0B8-69D60BC51356}" presName="linearFlow" presStyleCnt="0">
        <dgm:presLayoutVars>
          <dgm:dir/>
          <dgm:animLvl val="lvl"/>
          <dgm:resizeHandles val="exact"/>
        </dgm:presLayoutVars>
      </dgm:prSet>
      <dgm:spPr/>
      <dgm:t>
        <a:bodyPr/>
        <a:lstStyle/>
        <a:p>
          <a:endParaRPr lang="zh-CN" altLang="en-US"/>
        </a:p>
      </dgm:t>
    </dgm:pt>
  </dgm:ptLst>
  <dgm:cxnLst>
    <dgm:cxn modelId="{8F39E5E1-9207-4684-9F6A-4A9F2E1C5580}" type="presOf" srcId="{A7FB0314-EC52-421C-A0B8-69D60BC51356}" destId="{3B22B3B6-3937-45FB-AFD3-44AC5579C47F}" srcOrd="0" destOrd="0" presId="urn:microsoft.com/office/officeart/2005/8/layout/chevron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0B6C75-0298-4ECB-A9CE-E970FCCFFBCE}">
      <dsp:nvSpPr>
        <dsp:cNvPr id="0" name=""/>
        <dsp:cNvSpPr/>
      </dsp:nvSpPr>
      <dsp:spPr>
        <a:xfrm rot="5400000">
          <a:off x="-267210" y="271438"/>
          <a:ext cx="1781405" cy="1246984"/>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dirty="0" smtClean="0"/>
            <a:t>知识点</a:t>
          </a:r>
          <a:endParaRPr lang="zh-CN" altLang="en-US" sz="2300" kern="1200" dirty="0"/>
        </a:p>
      </dsp:txBody>
      <dsp:txXfrm rot="-5400000">
        <a:off x="1" y="627719"/>
        <a:ext cx="1246984" cy="534421"/>
      </dsp:txXfrm>
    </dsp:sp>
    <dsp:sp modelId="{E842B700-8ED1-4A52-B698-C644B95E8A46}">
      <dsp:nvSpPr>
        <dsp:cNvPr id="0" name=""/>
        <dsp:cNvSpPr/>
      </dsp:nvSpPr>
      <dsp:spPr>
        <a:xfrm rot="5400000">
          <a:off x="4184995" y="-2933783"/>
          <a:ext cx="1157913" cy="7033935"/>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altLang="en-US" sz="2800" kern="1200" dirty="0" smtClean="0"/>
            <a:t>熟练掌握表格的相关属性和相关概念。</a:t>
          </a:r>
          <a:endParaRPr lang="zh-CN" altLang="en-US" sz="2800" kern="1200" dirty="0"/>
        </a:p>
      </dsp:txBody>
      <dsp:txXfrm rot="-5400000">
        <a:off x="1246985" y="60752"/>
        <a:ext cx="6977410" cy="1044863"/>
      </dsp:txXfrm>
    </dsp:sp>
    <dsp:sp modelId="{2EAB265B-0F0A-4A60-83BB-51693F3DFE64}">
      <dsp:nvSpPr>
        <dsp:cNvPr id="0" name=""/>
        <dsp:cNvSpPr/>
      </dsp:nvSpPr>
      <dsp:spPr>
        <a:xfrm rot="5400000">
          <a:off x="-267210" y="1860783"/>
          <a:ext cx="1781405" cy="1246984"/>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dirty="0" smtClean="0"/>
            <a:t>建议时长</a:t>
          </a:r>
          <a:endParaRPr lang="zh-CN" altLang="en-US" sz="2300" kern="1200" dirty="0"/>
        </a:p>
      </dsp:txBody>
      <dsp:txXfrm rot="-5400000">
        <a:off x="1" y="2217064"/>
        <a:ext cx="1246984" cy="534421"/>
      </dsp:txXfrm>
    </dsp:sp>
    <dsp:sp modelId="{E23F29D0-AC41-41A6-958A-2FF5C699AB56}">
      <dsp:nvSpPr>
        <dsp:cNvPr id="0" name=""/>
        <dsp:cNvSpPr/>
      </dsp:nvSpPr>
      <dsp:spPr>
        <a:xfrm rot="5400000">
          <a:off x="4184995" y="-1344437"/>
          <a:ext cx="1157913" cy="7033935"/>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sz="2800" kern="1200" dirty="0" smtClean="0"/>
            <a:t>共计时长</a:t>
          </a:r>
          <a:r>
            <a:rPr lang="en-US" sz="2800" kern="1200" dirty="0" smtClean="0"/>
            <a:t> : 45 min</a:t>
          </a:r>
          <a:endParaRPr lang="zh-CN" altLang="en-US" sz="2800" kern="1200" dirty="0"/>
        </a:p>
        <a:p>
          <a:pPr marL="285750" lvl="1" indent="-285750" algn="l" defTabSz="1244600">
            <a:lnSpc>
              <a:spcPct val="90000"/>
            </a:lnSpc>
            <a:spcBef>
              <a:spcPct val="0"/>
            </a:spcBef>
            <a:spcAft>
              <a:spcPct val="15000"/>
            </a:spcAft>
            <a:buChar char="••"/>
          </a:pPr>
          <a:r>
            <a:rPr lang="zh-CN" sz="2800" kern="1200" dirty="0" smtClean="0"/>
            <a:t>讲解时长</a:t>
          </a:r>
          <a:r>
            <a:rPr lang="en-US" sz="2800" kern="1200" dirty="0" smtClean="0"/>
            <a:t> : 20 min   </a:t>
          </a:r>
          <a:r>
            <a:rPr lang="zh-CN" altLang="en-US" sz="2800" kern="1200" dirty="0" smtClean="0"/>
            <a:t>练习时长：</a:t>
          </a:r>
          <a:r>
            <a:rPr lang="en-US" altLang="zh-CN" sz="2800" kern="1200" dirty="0" smtClean="0"/>
            <a:t>25 min</a:t>
          </a:r>
          <a:endParaRPr lang="zh-CN" sz="2800" kern="1200" dirty="0"/>
        </a:p>
      </dsp:txBody>
      <dsp:txXfrm rot="-5400000">
        <a:off x="1246985" y="1650098"/>
        <a:ext cx="6977410" cy="1044863"/>
      </dsp:txXfrm>
    </dsp:sp>
    <dsp:sp modelId="{B70CAABC-A226-4DDF-A7DE-C4C18579C391}">
      <dsp:nvSpPr>
        <dsp:cNvPr id="0" name=""/>
        <dsp:cNvSpPr/>
      </dsp:nvSpPr>
      <dsp:spPr>
        <a:xfrm rot="5400000">
          <a:off x="-267210" y="3435557"/>
          <a:ext cx="1781405" cy="1246984"/>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dirty="0" smtClean="0"/>
            <a:t>相关要求</a:t>
          </a:r>
          <a:endParaRPr lang="zh-CN" altLang="en-US" sz="2300" kern="1200" dirty="0"/>
        </a:p>
      </dsp:txBody>
      <dsp:txXfrm rot="-5400000">
        <a:off x="1" y="3791838"/>
        <a:ext cx="1246984" cy="534421"/>
      </dsp:txXfrm>
    </dsp:sp>
    <dsp:sp modelId="{B28FA27C-8453-43C2-B66A-17F1391EF47F}">
      <dsp:nvSpPr>
        <dsp:cNvPr id="0" name=""/>
        <dsp:cNvSpPr/>
      </dsp:nvSpPr>
      <dsp:spPr>
        <a:xfrm rot="5400000">
          <a:off x="4184995" y="230340"/>
          <a:ext cx="1157913" cy="7033935"/>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altLang="en-US" sz="2800" kern="1200" dirty="0" smtClean="0"/>
            <a:t>认真审题 </a:t>
          </a:r>
          <a:r>
            <a:rPr lang="en-US" altLang="zh-CN" sz="2800" kern="1200" dirty="0" smtClean="0"/>
            <a:t>, </a:t>
          </a:r>
          <a:r>
            <a:rPr lang="zh-CN" altLang="en-US" sz="2800" kern="1200" dirty="0" smtClean="0"/>
            <a:t>表格的合并。</a:t>
          </a:r>
          <a:endParaRPr lang="zh-CN" altLang="en-US" sz="2800" kern="1200" dirty="0"/>
        </a:p>
        <a:p>
          <a:pPr marL="285750" lvl="1" indent="-285750" algn="l" defTabSz="1244600">
            <a:lnSpc>
              <a:spcPct val="90000"/>
            </a:lnSpc>
            <a:spcBef>
              <a:spcPct val="0"/>
            </a:spcBef>
            <a:spcAft>
              <a:spcPct val="15000"/>
            </a:spcAft>
            <a:buChar char="••"/>
          </a:pPr>
          <a:r>
            <a:rPr lang="zh-CN" altLang="en-US" sz="2800" kern="1200" dirty="0" smtClean="0"/>
            <a:t>了解结构布局。</a:t>
          </a:r>
          <a:endParaRPr lang="zh-CN" altLang="en-US" sz="2800" kern="1200" dirty="0"/>
        </a:p>
      </dsp:txBody>
      <dsp:txXfrm rot="-5400000">
        <a:off x="1246985" y="3224876"/>
        <a:ext cx="6977410" cy="1044863"/>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type="chevron" r:blip="" rot="90">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type="round2SameRect" r:blip="" rot="90">
                <dgm:adjLst/>
              </dgm:shape>
            </dgm:if>
            <dgm:else name="Name6">
              <dgm:alg type="tx">
                <dgm:param type="stBulletLvl" val="1"/>
                <dgm:param type="txAnchorVertCh" val="mid"/>
              </dgm:alg>
              <dgm:shape xmlns:r="http://schemas.openxmlformats.org/officeDocument/2006/relationships" type="round2SameRect" r:blip="" rot="-90">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135"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任意多边形 7"/>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任意多边形 10"/>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lstStyle>
          <a:p>
            <a:fld id="{05DC0C71-DAF7-4600-AD13-7DE87EF3CF86}" type="datetimeFigureOut">
              <a:rPr lang="zh-CN" altLang="en-US" smtClean="0"/>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lstStyle>
          <a:p>
            <a:fld id="{25E89365-E4EB-4AEB-8A0A-1CB2C1F27A7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05DC0C71-DAF7-4600-AD13-7DE87EF3CF8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E89365-E4EB-4AEB-8A0A-1CB2C1F27A7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05DC0C71-DAF7-4600-AD13-7DE87EF3CF8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E89365-E4EB-4AEB-8A0A-1CB2C1F27A7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05DC0C71-DAF7-4600-AD13-7DE87EF3CF8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25E89365-E4EB-4AEB-8A0A-1CB2C1F27A7F}" type="slidenum">
              <a:rPr lang="zh-CN" altLang="en-US" smtClean="0"/>
            </a:fld>
            <a:endParaRPr lang="zh-CN" altLang="en-US"/>
          </a:p>
        </p:txBody>
      </p:sp>
      <p:sp>
        <p:nvSpPr>
          <p:cNvPr id="7" name="标题 6"/>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none"/>
        </p:style>
        <p:txBody>
          <a:bodyPr rtlCol="0"/>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p:txBody>
          <a:bodyPr/>
          <a:lstStyle/>
          <a:p>
            <a:fld id="{05DC0C71-DAF7-4600-AD13-7DE87EF3CF8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E89365-E4EB-4AEB-8A0A-1CB2C1F27A7F}" type="slidenum">
              <a:rPr lang="zh-CN" altLang="en-US" smtClean="0"/>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05DC0C71-DAF7-4600-AD13-7DE87EF3CF8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E89365-E4EB-4AEB-8A0A-1CB2C1F27A7F}" type="slidenum">
              <a:rPr lang="zh-CN" altLang="en-US" smtClean="0"/>
            </a:fld>
            <a:endParaRPr lang="zh-CN" altLang="en-US"/>
          </a:p>
        </p:txBody>
      </p:sp>
      <p:sp>
        <p:nvSpPr>
          <p:cNvPr id="8" name="标题 7"/>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05DC0C71-DAF7-4600-AD13-7DE87EF3CF8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5E89365-E4EB-4AEB-8A0A-1CB2C1F27A7F}"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05DC0C71-DAF7-4600-AD13-7DE87EF3CF8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5E89365-E4EB-4AEB-8A0A-1CB2C1F27A7F}" type="slidenum">
              <a:rPr lang="zh-CN" altLang="en-US" smtClean="0"/>
            </a:fld>
            <a:endParaRPr lang="zh-CN" altLang="en-US"/>
          </a:p>
        </p:txBody>
      </p:sp>
      <p:sp>
        <p:nvSpPr>
          <p:cNvPr id="6" name="标题 5"/>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5DC0C71-DAF7-4600-AD13-7DE87EF3CF8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5E89365-E4EB-4AEB-8A0A-1CB2C1F27A7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p>
            <a:fld id="{05DC0C71-DAF7-4600-AD13-7DE87EF3CF8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E89365-E4EB-4AEB-8A0A-1CB2C1F27A7F}"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fld id="{05DC0C71-DAF7-4600-AD13-7DE87EF3CF86}" type="datetimeFigureOut">
              <a:rPr lang="zh-CN" altLang="en-US" smtClean="0"/>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25E89365-E4EB-4AEB-8A0A-1CB2C1F27A7F}" type="slidenum">
              <a:rPr lang="zh-CN" altLang="en-US" smtClean="0"/>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smtClean="0"/>
              <a:t>单击此处编辑母版标题样式</a:t>
            </a:r>
            <a:endParaRPr kumimoji="0" lang="en-US"/>
          </a:p>
        </p:txBody>
      </p:sp>
      <p:sp>
        <p:nvSpPr>
          <p:cNvPr id="8" name="任意多边形 7"/>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任意多边形 8"/>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直角三角形 9"/>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任意多边形 11"/>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角三角形 13"/>
          <p:cNvSpPr/>
          <p:nvPr/>
        </p:nvSpPr>
        <p:spPr bwMode="auto">
          <a:xfrm>
            <a:off x="-6042" y="5791253"/>
            <a:ext cx="3402314" cy="1080868"/>
          </a:xfrm>
          <a:prstGeom prst="rtTriangle">
            <a:avLst/>
          </a:prstGeom>
          <a:blipFill>
            <a:blip r:embed="rId1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lstStyle>
          <a:p>
            <a:fld id="{05DC0C71-DAF7-4600-AD13-7DE87EF3CF86}" type="datetimeFigureOut">
              <a:rPr lang="zh-CN" altLang="en-US" smtClean="0"/>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lstStyle>
          <a:p>
            <a:fld id="{25E89365-E4EB-4AEB-8A0A-1CB2C1F27A7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jpeg"/><Relationship Id="rId2" Type="http://schemas.openxmlformats.org/officeDocument/2006/relationships/tags" Target="../tags/tag20.xml"/><Relationship Id="rId1" Type="http://schemas.openxmlformats.org/officeDocument/2006/relationships/tags" Target="../tags/tag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0.xml"/><Relationship Id="rId1" Type="http://schemas.openxmlformats.org/officeDocument/2006/relationships/tags" Target="../tags/tag29.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jpeg"/><Relationship Id="rId2" Type="http://schemas.openxmlformats.org/officeDocument/2006/relationships/tags" Target="../tags/tag38.xml"/><Relationship Id="rId1" Type="http://schemas.openxmlformats.org/officeDocument/2006/relationships/tags" Target="../tags/tag37.xml"/></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40.xml"/><Relationship Id="rId6" Type="http://schemas.openxmlformats.org/officeDocument/2006/relationships/tags" Target="../tags/tag39.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9.xml"/><Relationship Id="rId1" Type="http://schemas.openxmlformats.org/officeDocument/2006/relationships/tags" Target="../tags/tag4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1.xml"/><Relationship Id="rId1" Type="http://schemas.openxmlformats.org/officeDocument/2006/relationships/tags" Target="../tags/tag50.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tags" Target="../tags/tag56.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jpeg"/><Relationship Id="rId3" Type="http://schemas.openxmlformats.org/officeDocument/2006/relationships/tags" Target="../tags/tag3.xml"/><Relationship Id="rId2" Type="http://schemas.openxmlformats.org/officeDocument/2006/relationships/image" Target="../media/image2.jpeg"/><Relationship Id="rId1" Type="http://schemas.openxmlformats.org/officeDocument/2006/relationships/tags" Target="../tags/tag2.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8.xml"/><Relationship Id="rId1" Type="http://schemas.openxmlformats.org/officeDocument/2006/relationships/tags" Target="../tags/tag57.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1.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2.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tags" Target="../tags/tag64.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tags" Target="../tags/tag66.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tags" Target="../tags/tag68.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tags" Target="../tags/tag70.xml"/></Relationships>
</file>

<file path=ppt/slides/_rels/slide6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jpeg"/><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tags" Target="../tags/tag75.xml"/></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jpeg"/><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6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87.xml"/><Relationship Id="rId5" Type="http://schemas.openxmlformats.org/officeDocument/2006/relationships/image" Target="../media/image10.jpeg"/><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9.xml"/><Relationship Id="rId1" Type="http://schemas.openxmlformats.org/officeDocument/2006/relationships/tags" Target="../tags/tag88.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1.xml"/><Relationship Id="rId1" Type="http://schemas.openxmlformats.org/officeDocument/2006/relationships/tags" Target="../tags/tag90.xml"/></Relationships>
</file>

<file path=ppt/slides/_rels/slide6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image" Target="../media/image12.jpeg"/><Relationship Id="rId3" Type="http://schemas.openxmlformats.org/officeDocument/2006/relationships/tags" Target="../tags/tag93.xml"/><Relationship Id="rId2" Type="http://schemas.openxmlformats.org/officeDocument/2006/relationships/image" Target="../media/image11.jpeg"/><Relationship Id="rId1" Type="http://schemas.openxmlformats.org/officeDocument/2006/relationships/tags" Target="../tags/tag9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jpeg"/><Relationship Id="rId2" Type="http://schemas.openxmlformats.org/officeDocument/2006/relationships/tags" Target="../tags/tag98.xml"/><Relationship Id="rId1" Type="http://schemas.openxmlformats.org/officeDocument/2006/relationships/tags" Target="../tags/tag9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image" Target="../media/image14.jpeg"/><Relationship Id="rId1" Type="http://schemas.openxmlformats.org/officeDocument/2006/relationships/tags" Target="../tags/tag99.xml"/></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jpeg"/><Relationship Id="rId2" Type="http://schemas.openxmlformats.org/officeDocument/2006/relationships/tags" Target="../tags/tag103.xml"/><Relationship Id="rId1" Type="http://schemas.openxmlformats.org/officeDocument/2006/relationships/tags" Target="../tags/tag102.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39552" y="908720"/>
            <a:ext cx="8064896" cy="3168352"/>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50000"/>
              </a:lnSpc>
            </a:pPr>
            <a:r>
              <a:rPr lang="zh-CN" altLang="zh-CN" sz="88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anose="02010800040101010101" pitchFamily="2" charset="-122"/>
                <a:ea typeface="华文新魏" panose="02010800040101010101" pitchFamily="2" charset="-122"/>
              </a:rPr>
              <a:t>第 </a:t>
            </a:r>
            <a:r>
              <a:rPr lang="en-US" altLang="zh-CN" sz="88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anose="02010800040101010101" pitchFamily="2" charset="-122"/>
                <a:ea typeface="华文新魏" panose="02010800040101010101" pitchFamily="2" charset="-122"/>
              </a:rPr>
              <a:t>2 </a:t>
            </a:r>
            <a:r>
              <a:rPr lang="zh-CN" altLang="zh-CN" sz="88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anose="02010800040101010101" pitchFamily="2" charset="-122"/>
                <a:ea typeface="华文新魏" panose="02010800040101010101" pitchFamily="2" charset="-122"/>
              </a:rPr>
              <a:t>章</a:t>
            </a:r>
            <a:r>
              <a:rPr lang="en-US" altLang="zh-CN" sz="88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anose="02010800040101010101" pitchFamily="2" charset="-122"/>
                <a:ea typeface="华文新魏" panose="02010800040101010101" pitchFamily="2" charset="-122"/>
              </a:rPr>
              <a:t> </a:t>
            </a:r>
            <a:br>
              <a:rPr lang="en-US" altLang="zh-CN"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anose="02010800040101010101" pitchFamily="2" charset="-122"/>
                <a:ea typeface="华文新魏" panose="02010800040101010101" pitchFamily="2" charset="-122"/>
              </a:rPr>
            </a:br>
            <a:r>
              <a:rPr altLang="zh-CN"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anose="02010800040101010101" pitchFamily="2" charset="-122"/>
                <a:ea typeface="华文新魏" panose="02010800040101010101" pitchFamily="2" charset="-122"/>
              </a:rPr>
              <a:t>jQuery 基础</a:t>
            </a:r>
            <a:endParaRPr altLang="zh-CN"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79705" y="1557020"/>
            <a:ext cx="8856980" cy="4237990"/>
          </a:xfrm>
        </p:spPr>
        <p:txBody>
          <a:bodyPr>
            <a:noAutofit/>
          </a:bodyPr>
          <a:lstStyle/>
          <a:p>
            <a:pPr marL="109855" indent="457200">
              <a:lnSpc>
                <a:spcPct val="150000"/>
              </a:lnSpc>
              <a:buNone/>
            </a:pPr>
            <a:r>
              <a:rPr sz="2400" dirty="0"/>
              <a:t>jQuery 有着非常强大的 DOM 对象操作能力 , 提供了一 系列与 DOM 相关的操作方法 , 这些方法使得 jQuery 控制 DOM 对象的内容 、属性及样式变得十分容易。</a:t>
            </a:r>
            <a:endParaRPr sz="2400" dirty="0"/>
          </a:p>
          <a:p>
            <a:pPr marL="109855" indent="457200">
              <a:lnSpc>
                <a:spcPct val="150000"/>
              </a:lnSpc>
              <a:buNone/>
            </a:pPr>
            <a:r>
              <a:rPr sz="2400" dirty="0"/>
              <a:t>1. jQuery 获得或设置 DOM 元素的内容。</a:t>
            </a:r>
            <a:endParaRPr sz="2400" dirty="0"/>
          </a:p>
          <a:p>
            <a:pPr marL="109855" indent="457200">
              <a:lnSpc>
                <a:spcPct val="150000"/>
              </a:lnSpc>
              <a:buNone/>
            </a:pPr>
            <a:r>
              <a:rPr sz="2000" dirty="0"/>
              <a:t>(1)  text( ) : 设置或返回所选元素的文本内容。</a:t>
            </a:r>
            <a:endParaRPr sz="2000" dirty="0"/>
          </a:p>
          <a:p>
            <a:pPr marL="109855" indent="457200">
              <a:lnSpc>
                <a:spcPct val="150000"/>
              </a:lnSpc>
              <a:buNone/>
            </a:pPr>
            <a:r>
              <a:rPr sz="2000" dirty="0"/>
              <a:t>(2)  html ( ) : 设置或返回所选元素的内容  ( 包括 HTML 标记) 。</a:t>
            </a:r>
            <a:endParaRPr sz="2000" dirty="0"/>
          </a:p>
          <a:p>
            <a:pPr marL="109855" indent="457200">
              <a:lnSpc>
                <a:spcPct val="150000"/>
              </a:lnSpc>
              <a:buNone/>
            </a:pPr>
            <a:r>
              <a:rPr sz="2000" dirty="0"/>
              <a:t>(3)  val ( ) : 设置或返回表单字段的值 。</a:t>
            </a:r>
            <a:endParaRPr sz="2000" dirty="0"/>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fontScale="90000"/>
          </a:bodyPr>
          <a:lstStyle/>
          <a:p>
            <a:r>
              <a:rPr sz="3200" dirty="0" smtClean="0">
                <a:solidFill>
                  <a:schemeClr val="tx1"/>
                </a:solidFill>
                <a:latin typeface="微软雅黑" panose="020B0503020204020204" pitchFamily="34" charset="-122"/>
                <a:ea typeface="微软雅黑" panose="020B0503020204020204" pitchFamily="34" charset="-122"/>
                <a:cs typeface="+mn-ea"/>
              </a:rPr>
              <a:t>7. 1. 4   jQuery 控制 DOM 对象和页面 CSS</a:t>
            </a:r>
            <a:endParaRPr sz="3200" dirty="0" smtClean="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custDataLst>
              <p:tags r:id="rId1"/>
            </p:custDataLst>
          </p:nvPr>
        </p:nvSpPr>
        <p:spPr>
          <a:xfrm>
            <a:off x="143510" y="446405"/>
            <a:ext cx="8856980" cy="4340225"/>
          </a:xfrm>
        </p:spPr>
        <p:txBody>
          <a:bodyPr>
            <a:noAutofit/>
          </a:bodyPr>
          <a:p>
            <a:pPr marL="109855" indent="457200">
              <a:lnSpc>
                <a:spcPct val="100000"/>
              </a:lnSpc>
              <a:buNone/>
            </a:pPr>
            <a:r>
              <a:rPr sz="2000" dirty="0"/>
              <a:t>【 示例程序 7- 1】  获得和设置 DOM 元素的内容 , 程序关键代码如下 :</a:t>
            </a:r>
            <a:endParaRPr sz="2000" dirty="0"/>
          </a:p>
        </p:txBody>
      </p:sp>
      <p:sp>
        <p:nvSpPr>
          <p:cNvPr id="7" name="Text Box 1"/>
          <p:cNvSpPr txBox="1">
            <a:spLocks noChangeArrowheads="1"/>
          </p:cNvSpPr>
          <p:nvPr>
            <p:custDataLst>
              <p:tags r:id="rId2"/>
            </p:custDataLst>
          </p:nvPr>
        </p:nvSpPr>
        <p:spPr bwMode="auto">
          <a:xfrm>
            <a:off x="323215" y="1268730"/>
            <a:ext cx="4655185" cy="493014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7-1. html 关键代码</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&lt;div&gt;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&lt;p&gt;内容内容&lt;/p&gt;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&lt;/div&gt;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&lt;input type="text"value="000"&gt;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//1. 获取设置元素内容 html ()    </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console. log ( $ ("div"). html ());</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 ("div"). html ("&lt;p&gt;123&lt;/p&gt;"); </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//2. 获取设置元素文本内容 text () </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console. log ( $ ("div"). text ());</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 ("div"). text ("&lt;p&gt;666&lt;/p&gt;"); </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//3. 获取设置表单值 val ()</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console. log ( $ ("input")。val ());</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 ("input"). val ("456"); </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p:txBody>
      </p:sp>
      <p:sp>
        <p:nvSpPr>
          <p:cNvPr id="6" name="Text Box 1"/>
          <p:cNvSpPr txBox="1">
            <a:spLocks noChangeArrowheads="1"/>
          </p:cNvSpPr>
          <p:nvPr>
            <p:custDataLst>
              <p:tags r:id="rId3"/>
            </p:custDataLst>
          </p:nvPr>
        </p:nvSpPr>
        <p:spPr bwMode="auto">
          <a:xfrm>
            <a:off x="5033645" y="1268730"/>
            <a:ext cx="3966210" cy="489458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//输出结果 :&lt;p&gt;内容内容&lt;/p&gt;    </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//修改 div 的内容(HTML 会被解析)</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//输出结果 :123</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//设置 div 的文本内容(不解析 HTML)</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//输出结果 :000</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lang="en-US" altLang="zh-CN" sz="2000" dirty="0" smtClean="0">
                <a:ln>
                  <a:noFill/>
                </a:ln>
                <a:effectLst/>
                <a:sym typeface="+mn-ea"/>
              </a:rPr>
              <a:t>//设置表单元素的值为 123</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endParaRPr kumimoji="0" lang="en-US" altLang="zh-CN" sz="20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441325" y="116840"/>
            <a:ext cx="8526780" cy="2332990"/>
          </a:xfrm>
        </p:spPr>
        <p:txBody>
          <a:bodyPr>
            <a:noAutofit/>
          </a:bodyPr>
          <a:lstStyle/>
          <a:p>
            <a:pPr marL="109855" indent="457200" eaLnBrk="0">
              <a:lnSpc>
                <a:spcPct val="110000"/>
              </a:lnSpc>
              <a:buNone/>
            </a:pPr>
            <a:r>
              <a:rPr lang="zh-CN" altLang="zh-CN" sz="1800" dirty="0"/>
              <a:t>2. jQuery 获得或设置 DOM 元素的属性</a:t>
            </a:r>
            <a:endParaRPr lang="zh-CN" altLang="zh-CN" sz="1800" dirty="0"/>
          </a:p>
          <a:p>
            <a:pPr marL="109855" indent="457200" eaLnBrk="0">
              <a:lnSpc>
                <a:spcPct val="110000"/>
              </a:lnSpc>
              <a:buNone/>
            </a:pPr>
            <a:r>
              <a:rPr lang="zh-CN" altLang="zh-CN" sz="1800" dirty="0"/>
              <a:t>(1)  prop  ( ) : 设置或返回所选元素的固有属性  ( 元素本身就带有的属性 ,  即 W3C 标 准中就包含的属性) 。</a:t>
            </a:r>
            <a:endParaRPr lang="zh-CN" altLang="zh-CN" sz="1800" dirty="0"/>
          </a:p>
          <a:p>
            <a:pPr marL="109855" indent="457200" eaLnBrk="0">
              <a:lnSpc>
                <a:spcPct val="110000"/>
              </a:lnSpc>
              <a:buNone/>
            </a:pPr>
            <a:r>
              <a:rPr lang="zh-CN" altLang="zh-CN" sz="1800" dirty="0"/>
              <a:t>(2)  attr  ( ) : 设置或返回所选元素的自定义属性。</a:t>
            </a:r>
            <a:endParaRPr lang="zh-CN" altLang="zh-CN" sz="1800" dirty="0"/>
          </a:p>
          <a:p>
            <a:pPr marL="109855" indent="457200" eaLnBrk="0">
              <a:lnSpc>
                <a:spcPct val="110000"/>
              </a:lnSpc>
              <a:buNone/>
            </a:pPr>
            <a:r>
              <a:rPr lang="zh-CN" altLang="zh-CN" sz="1800" dirty="0"/>
              <a:t>(3)  data  ( ) : 在指定的元素上存储数据 , 但是该数据只会存放在内存中 , 不影响原 来 DOM 元素结构。</a:t>
            </a:r>
            <a:endParaRPr lang="zh-CN" altLang="zh-CN" sz="1800" dirty="0"/>
          </a:p>
          <a:p>
            <a:pPr marL="109855" indent="457200" eaLnBrk="0">
              <a:lnSpc>
                <a:spcPct val="110000"/>
              </a:lnSpc>
              <a:buNone/>
            </a:pPr>
            <a:r>
              <a:rPr lang="zh-CN" altLang="zh-CN" sz="1800" dirty="0"/>
              <a:t>【 示例程序 7-2】  获得和设置 DOM 元素的属性 , 程序关键代码如下 :</a:t>
            </a:r>
            <a:endParaRPr lang="zh-CN" altLang="zh-CN" sz="18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Text Box 1"/>
          <p:cNvSpPr txBox="1">
            <a:spLocks noChangeArrowheads="1"/>
          </p:cNvSpPr>
          <p:nvPr>
            <p:custDataLst>
              <p:tags r:id="rId1"/>
            </p:custDataLst>
          </p:nvPr>
        </p:nvSpPr>
        <p:spPr bwMode="auto">
          <a:xfrm>
            <a:off x="827405" y="2493010"/>
            <a:ext cx="7976235" cy="3819525"/>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7-2. html 关键代码</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&lt;ahref="http: //lcalhost"title="主页"&gt;&lt;/a&gt;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&lt;div index="1"data-index="2"&gt;我是 div&lt;/div&gt;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&lt;p&gt;我是 p 元素&lt;/p&gt;。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&lt;script&gt;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console. log ( $ ("a")。prop ("href"));          //输出结果 :http: //localhost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 ("a"). prop("title",,"首页");                         //设置 title 的值为“首页”</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console. log ( $ ("div"). attr ("index"));          //输出结果 :1</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console. log ( $ ("div"). attr ("data-index"));   //输出结果 :2</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 ("div"). attr ("index",3);                              //设置 index 属性值为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 ("div"). attr ("data-index",4);                     //设置 data-index 属性值为 4</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 ("p"). data ("uname","andy");                    //设置数据</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console. log ( $ ("p"). data ("uname"));        //获取数据 ,输出结果 ;andy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endParaRPr kumimoji="0" lang="en-US" altLang="zh-CN" sz="20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467360" y="404495"/>
            <a:ext cx="8465820" cy="3380740"/>
          </a:xfrm>
        </p:spPr>
        <p:txBody>
          <a:bodyPr>
            <a:noAutofit/>
          </a:bodyPr>
          <a:lstStyle/>
          <a:p>
            <a:pPr marL="109855" indent="457200" eaLnBrk="0">
              <a:lnSpc>
                <a:spcPct val="110000"/>
              </a:lnSpc>
              <a:buNone/>
            </a:pPr>
            <a:r>
              <a:rPr sz="2400" dirty="0"/>
              <a:t>在示例程序 7-2 中 ,  &lt;a &gt;元素的固有属性有 href、title 等 , 处理这些属性时 , 建议使 用 prop( ) 方法。  &lt;div&gt;元素的 index 和 data-index 属性是自定义上去的 ,  &lt;div&gt;元素本身是没 有这些属性 , 处理这些属性时 , 建议使用 attr( ) 方法。需要注意的是 , 在执行 data( ) 方法 后 , 示例程序 7-2 中设置的 uname 属性会保存到内存中 , 并不会出现在 HTML 结构中 , 可通过 chrome 浏览器的开发者工具审查该元素 , 如图 7-3 所示。</a:t>
            </a:r>
            <a:endParaRPr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395" name="IM 395"/>
          <p:cNvPicPr/>
          <p:nvPr>
            <p:custDataLst>
              <p:tags r:id="rId1"/>
            </p:custDataLst>
          </p:nvPr>
        </p:nvPicPr>
        <p:blipFill>
          <a:blip r:embed="rId2"/>
          <a:stretch>
            <a:fillRect/>
          </a:stretch>
        </p:blipFill>
        <p:spPr>
          <a:xfrm>
            <a:off x="1907540" y="3717290"/>
            <a:ext cx="4366260" cy="1804035"/>
          </a:xfrm>
          <a:prstGeom prst="rect">
            <a:avLst/>
          </a:prstGeom>
        </p:spPr>
      </p:pic>
      <p:sp>
        <p:nvSpPr>
          <p:cNvPr id="100" name="文本框 99"/>
          <p:cNvSpPr txBox="1"/>
          <p:nvPr/>
        </p:nvSpPr>
        <p:spPr>
          <a:xfrm>
            <a:off x="3203575" y="5589270"/>
            <a:ext cx="1856740" cy="306705"/>
          </a:xfrm>
          <a:prstGeom prst="rect">
            <a:avLst/>
          </a:prstGeom>
          <a:noFill/>
          <a:ln w="9525">
            <a:noFill/>
          </a:ln>
        </p:spPr>
        <p:txBody>
          <a:bodyPr wrap="square">
            <a:spAutoFit/>
          </a:bodyPr>
          <a:p>
            <a:pPr indent="0" algn="ctr"/>
            <a:r>
              <a:rPr lang="zh-CN" sz="1400" b="0">
                <a:solidFill>
                  <a:srgbClr val="00AEEF"/>
                </a:solidFill>
                <a:ea typeface="黑体" panose="02010609060101010101" charset="-122"/>
              </a:rPr>
              <a:t>图</a:t>
            </a:r>
            <a:r>
              <a:rPr lang="en-US" sz="1400" b="0">
                <a:solidFill>
                  <a:srgbClr val="00AEEF"/>
                </a:solidFill>
                <a:latin typeface="黑体" panose="02010609060101010101" charset="-122"/>
              </a:rPr>
              <a:t> </a:t>
            </a:r>
            <a:r>
              <a:rPr lang="en-US" sz="1400" b="0">
                <a:solidFill>
                  <a:srgbClr val="00AEEF"/>
                </a:solidFill>
                <a:latin typeface="微软雅黑" panose="020B0503020204020204" pitchFamily="34" charset="-122"/>
              </a:rPr>
              <a:t>7-3  </a:t>
            </a:r>
            <a:r>
              <a:rPr lang="zh-CN" sz="1400" b="0">
                <a:solidFill>
                  <a:srgbClr val="00AEEF"/>
                </a:solidFill>
                <a:ea typeface="黑体" panose="02010609060101010101" charset="-122"/>
              </a:rPr>
              <a:t>审查</a:t>
            </a:r>
            <a:r>
              <a:rPr lang="en-US" sz="1400" b="0">
                <a:solidFill>
                  <a:srgbClr val="00AEEF"/>
                </a:solidFill>
                <a:latin typeface="黑体" panose="02010609060101010101" charset="-122"/>
              </a:rPr>
              <a:t> </a:t>
            </a:r>
            <a:r>
              <a:rPr lang="en-US" sz="1400" b="0">
                <a:solidFill>
                  <a:srgbClr val="00AEEF"/>
                </a:solidFill>
                <a:latin typeface="微软雅黑" panose="020B0503020204020204" pitchFamily="34" charset="-122"/>
              </a:rPr>
              <a:t>p </a:t>
            </a:r>
            <a:r>
              <a:rPr lang="zh-CN" sz="1400" b="0">
                <a:solidFill>
                  <a:srgbClr val="00AEEF"/>
                </a:solidFill>
                <a:ea typeface="黑体" panose="02010609060101010101" charset="-122"/>
              </a:rPr>
              <a:t>元素</a:t>
            </a:r>
            <a:endParaRPr lang="zh-CN" altLang="en-US" sz="1400" b="0">
              <a:solidFill>
                <a:srgbClr val="00AEEF"/>
              </a:solidFill>
              <a:ea typeface="黑体" panose="02010609060101010101"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755015" y="836930"/>
            <a:ext cx="8159115" cy="5073015"/>
          </a:xfrm>
        </p:spPr>
        <p:txBody>
          <a:bodyPr>
            <a:noAutofit/>
          </a:bodyPr>
          <a:lstStyle/>
          <a:p>
            <a:pPr marL="109855" indent="457200" eaLnBrk="0">
              <a:lnSpc>
                <a:spcPct val="110000"/>
              </a:lnSpc>
              <a:buNone/>
            </a:pPr>
            <a:r>
              <a:rPr sz="2200" dirty="0"/>
              <a:t>此外 , 使用 data( ) 方法还可以读取 HTML5 标准的以“ data”  开头的自定义属性 , 使 用时属性 。名中不需要“ data- ”前缀 , 示例代码如下</a:t>
            </a:r>
            <a:r>
              <a:rPr lang="zh-CN" sz="2200" dirty="0"/>
              <a:t>：</a:t>
            </a:r>
            <a:endParaRPr lang="zh-CN" sz="2200" dirty="0"/>
          </a:p>
          <a:p>
            <a:pPr marL="109855" indent="457200" eaLnBrk="0">
              <a:lnSpc>
                <a:spcPct val="110000"/>
              </a:lnSpc>
              <a:buNone/>
            </a:pPr>
            <a:endParaRPr lang="zh-CN" sz="2200" dirty="0"/>
          </a:p>
          <a:p>
            <a:pPr marL="109855" indent="457200" eaLnBrk="0">
              <a:lnSpc>
                <a:spcPct val="110000"/>
              </a:lnSpc>
              <a:buNone/>
            </a:pPr>
            <a:endParaRPr lang="zh-CN" sz="2200" dirty="0"/>
          </a:p>
          <a:p>
            <a:pPr marL="109855" indent="457200" eaLnBrk="0">
              <a:lnSpc>
                <a:spcPct val="110000"/>
              </a:lnSpc>
              <a:buNone/>
            </a:pPr>
            <a:endParaRPr lang="zh-CN" sz="2200" dirty="0"/>
          </a:p>
          <a:p>
            <a:pPr marL="109855" indent="457200" eaLnBrk="0">
              <a:lnSpc>
                <a:spcPct val="110000"/>
              </a:lnSpc>
              <a:buNone/>
            </a:pPr>
            <a:endParaRPr lang="zh-CN" sz="2200" dirty="0"/>
          </a:p>
          <a:p>
            <a:pPr marL="109855" indent="457200" eaLnBrk="0">
              <a:lnSpc>
                <a:spcPct val="110000"/>
              </a:lnSpc>
              <a:buNone/>
            </a:pPr>
            <a:r>
              <a:rPr lang="zh-CN" sz="2200" dirty="0"/>
              <a:t>3. jQuery 操作页面的 CSS</a:t>
            </a:r>
            <a:endParaRPr lang="zh-CN" sz="2200" dirty="0"/>
          </a:p>
          <a:p>
            <a:pPr marL="109855" indent="457200" eaLnBrk="0">
              <a:lnSpc>
                <a:spcPct val="110000"/>
              </a:lnSpc>
              <a:buNone/>
            </a:pPr>
            <a:r>
              <a:rPr sz="2200" dirty="0"/>
              <a:t>jQuery 提供了用于操作页面样式的 css  ( )  方法 , 如 width 、height 等。 </a:t>
            </a:r>
            <a:endParaRPr sz="2200" dirty="0"/>
          </a:p>
          <a:p>
            <a:pPr marL="109855" indent="457200" eaLnBrk="0">
              <a:lnSpc>
                <a:spcPct val="110000"/>
              </a:lnSpc>
              <a:buNone/>
            </a:pPr>
            <a:r>
              <a:rPr sz="2200" dirty="0"/>
              <a:t>【 示例程序 7-3】  获得和设置 DOM 元素的样式 , 程序关键代码如下:</a:t>
            </a:r>
            <a:endParaRPr sz="22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Text Box 1"/>
          <p:cNvSpPr txBox="1">
            <a:spLocks noChangeArrowheads="1"/>
          </p:cNvSpPr>
          <p:nvPr>
            <p:custDataLst>
              <p:tags r:id="rId1"/>
            </p:custDataLst>
          </p:nvPr>
        </p:nvSpPr>
        <p:spPr bwMode="auto">
          <a:xfrm>
            <a:off x="803275" y="2132965"/>
            <a:ext cx="7899400" cy="1339215"/>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&lt;div index="1"data-index="2"&gt;我是 div&lt;/div&gt;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console. log ( $ ("div")。data ("index")); //输出结果:2</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Text Box 1"/>
          <p:cNvSpPr txBox="1">
            <a:spLocks noChangeArrowheads="1"/>
          </p:cNvSpPr>
          <p:nvPr>
            <p:custDataLst>
              <p:tags r:id="rId1"/>
            </p:custDataLst>
          </p:nvPr>
        </p:nvSpPr>
        <p:spPr bwMode="auto">
          <a:xfrm>
            <a:off x="521970" y="160020"/>
            <a:ext cx="8246745" cy="577088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7-3. html 关键代码</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&lt;style&gt;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div{</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width:200px;</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height:200px;</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background-color: ' blue '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&lt;/style&gt;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&lt;div&gt;&lt;/div&gt;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&lt;script&gt;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console. log ( $ ("div"). css ("width")); //获取样式 ,结果为:200px</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 ("div"). css ("width","300px");           //设置单个样式 ,width 为 300px</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console. log ( $ ("div"). css ("width")); //结果为:300px</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//一次设置多个样式</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 ("div"). css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width:400,</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height:400,</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backgroundColor: "red"</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console. log ( $ ("div")。css ("backgroundColor")); //结果为:rgb (255,0,0)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&lt;/script&gt;</a:t>
            </a:r>
            <a:endParaRPr kumimoji="0" lang="en-US" altLang="zh-CN"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332740" y="318770"/>
            <a:ext cx="8478520" cy="4860290"/>
          </a:xfrm>
        </p:spPr>
        <p:txBody>
          <a:bodyPr>
            <a:noAutofit/>
          </a:bodyPr>
          <a:lstStyle/>
          <a:p>
            <a:pPr marL="109855" indent="457200" eaLnBrk="0">
              <a:lnSpc>
                <a:spcPct val="110000"/>
              </a:lnSpc>
              <a:buNone/>
            </a:pPr>
            <a:r>
              <a:rPr sz="2000" dirty="0"/>
              <a:t>示例程序 7-3 中介绍了如何使用 css( ) 方法修改 DOM 元素的样式 , 若元素的样式比较 复杂 , 用 ess( ) 方法实现则需要在里面编写较长的代码 ,  这样既不方便又不美观 。  因此 , 在实际开发中 , 经常先编写一个类  ( 类中存放预先定义好的样式) , 再通过给 DOM 元素添加类或去除类来实现 DOM 元素样式切换的效果 , 这样做既方便又美观</a:t>
            </a:r>
            <a:r>
              <a:rPr lang="zh-CN" altLang="en-US" sz="2000" dirty="0"/>
              <a:t>。</a:t>
            </a:r>
            <a:endParaRPr lang="zh-CN" altLang="en-US" sz="2000" dirty="0"/>
          </a:p>
          <a:p>
            <a:pPr marL="109855" indent="457200" eaLnBrk="0">
              <a:lnSpc>
                <a:spcPct val="110000"/>
              </a:lnSpc>
              <a:buNone/>
            </a:pPr>
            <a:endParaRPr lang="zh-CN" altLang="en-US" sz="2400" dirty="0"/>
          </a:p>
          <a:p>
            <a:pPr marL="109855" indent="457200" eaLnBrk="0">
              <a:lnSpc>
                <a:spcPct val="110000"/>
              </a:lnSpc>
              <a:buNone/>
            </a:pPr>
            <a:r>
              <a:rPr lang="zh-CN" altLang="zh-CN" sz="2400" dirty="0"/>
              <a:t>4. jQuery 操作类</a:t>
            </a:r>
            <a:endParaRPr lang="zh-CN" altLang="zh-CN" sz="2400" dirty="0"/>
          </a:p>
          <a:p>
            <a:pPr marL="109855" indent="457200" eaLnBrk="0">
              <a:lnSpc>
                <a:spcPct val="110000"/>
              </a:lnSpc>
              <a:buNone/>
            </a:pPr>
            <a:r>
              <a:rPr sz="2000" dirty="0"/>
              <a:t>(1)  addClass() :  向被选元素添加一个或多个类。</a:t>
            </a:r>
            <a:endParaRPr sz="2000" dirty="0"/>
          </a:p>
          <a:p>
            <a:pPr marL="109855" indent="457200" eaLnBrk="0">
              <a:lnSpc>
                <a:spcPct val="110000"/>
              </a:lnSpc>
              <a:buNone/>
            </a:pPr>
            <a:r>
              <a:rPr sz="2000" dirty="0"/>
              <a:t>(2)  removeClass() : 从被选元素删除一个或多个类。</a:t>
            </a:r>
            <a:endParaRPr sz="2000" dirty="0"/>
          </a:p>
          <a:p>
            <a:pPr marL="109855" indent="457200" eaLnBrk="0">
              <a:lnSpc>
                <a:spcPct val="110000"/>
              </a:lnSpc>
              <a:buNone/>
            </a:pPr>
            <a:r>
              <a:rPr sz="2000" dirty="0"/>
              <a:t>(3)  toggleClass() : 对被选元素进行添加/删除类的切换操作。</a:t>
            </a:r>
            <a:endParaRPr sz="2000" dirty="0"/>
          </a:p>
          <a:p>
            <a:pPr marL="109855" indent="457200" eaLnBrk="0">
              <a:lnSpc>
                <a:spcPct val="110000"/>
              </a:lnSpc>
              <a:buNone/>
            </a:pPr>
            <a:r>
              <a:rPr sz="2000" dirty="0"/>
              <a:t>【 示例程序 7-4】  jQuery 操作类, 程序关键代码如下</a:t>
            </a:r>
            <a:r>
              <a:rPr lang="zh-CN" sz="2000" dirty="0"/>
              <a:t>：</a:t>
            </a:r>
            <a:endParaRPr lang="zh-CN" sz="2000" dirty="0"/>
          </a:p>
          <a:p>
            <a:pPr marL="109855" indent="457200" eaLnBrk="0">
              <a:lnSpc>
                <a:spcPct val="110000"/>
              </a:lnSpc>
              <a:buNone/>
            </a:pPr>
            <a:r>
              <a:rPr sz="2000">
                <a:sym typeface="+mn-ea"/>
              </a:rPr>
              <a:t>在</a:t>
            </a:r>
            <a:r>
              <a:rPr sz="2000">
                <a:sym typeface="+mn-ea"/>
              </a:rPr>
              <a:t>下列代码中, 点击“ 添加类”“删除类”  和“ 切换类”  的元素, 会实现该元素文字 背景颜色的添加、删除或两者之间来回切换的效果。</a:t>
            </a:r>
            <a:endParaRPr sz="2000"/>
          </a:p>
          <a:p>
            <a:pPr marL="109855" indent="457200" eaLnBrk="0">
              <a:lnSpc>
                <a:spcPct val="110000"/>
              </a:lnSpc>
              <a:buNone/>
            </a:pPr>
            <a:endParaRPr lang="zh-CN" sz="20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Text Box 1"/>
          <p:cNvSpPr txBox="1">
            <a:spLocks noChangeArrowheads="1"/>
          </p:cNvSpPr>
          <p:nvPr>
            <p:custDataLst>
              <p:tags r:id="rId1"/>
            </p:custDataLst>
          </p:nvPr>
        </p:nvSpPr>
        <p:spPr bwMode="auto">
          <a:xfrm>
            <a:off x="521970" y="332740"/>
            <a:ext cx="8246745" cy="5705475"/>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7-4. html 关键代码</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&lt;style&gt;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current{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background-color:red;</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&lt;/style&gt;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&lt;p&gt;添加类&lt;/p&gt;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&lt;span class="current"&gt;删除类&lt;/span&gt;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&lt;div class="current"&gt;切换类&lt;/div&gt;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("p"). click (function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(this). addClass ("current");   //添加一个类</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 (this). addClass("currentcurrentl");   //添加多个类,类之间用空格分隔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("span"). click (function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(this). removeClass ("current");   //删除一个类</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 (this). removeClass ("current currentl"); //删除多个类,类名之间用空格  分隔</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("div"). click (function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//添加或移除某个类 ,当该类存在时 ,就移除它 ,当该类不存在时 ,就添加该类</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(this). toggleClass ("current");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l"/>
            <a:r>
              <a:rPr lang="zh-CN" altLang="en-US" sz="3200" dirty="0">
                <a:solidFill>
                  <a:schemeClr val="tx1"/>
                </a:solidFill>
                <a:latin typeface="微软雅黑" panose="020B0503020204020204" pitchFamily="34" charset="-122"/>
                <a:ea typeface="微软雅黑" panose="020B0503020204020204" pitchFamily="34" charset="-122"/>
                <a:cs typeface="+mn-ea"/>
              </a:rPr>
              <a:t>7. 2   jQuery 选择器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custDataLst>
              <p:tags r:id="rId1"/>
            </p:custDataLst>
          </p:nvPr>
        </p:nvSpPr>
        <p:spPr>
          <a:xfrm>
            <a:off x="419100" y="1323340"/>
            <a:ext cx="8378825" cy="4472305"/>
          </a:xfrm>
        </p:spPr>
        <p:txBody>
          <a:bodyPr>
            <a:noAutofit/>
          </a:bodyPr>
          <a:p>
            <a:pPr marL="109855" indent="457200" eaLnBrk="0">
              <a:lnSpc>
                <a:spcPct val="110000"/>
              </a:lnSpc>
              <a:buNone/>
            </a:pPr>
            <a:r>
              <a:rPr lang="zh-CN" sz="1800" dirty="0"/>
              <a:t>jQuery 选择器继承了CSS 与 Path 语言的部分语法, 允许通过标签名、属性名或内容对 DOM 元素进行快速、  准确的选择,  而不必担心浏览器的兼容性, 通过 jQuery 选择器对页 面元素的精准定位, 能完成元素属性和行为的处理。</a:t>
            </a:r>
            <a:endParaRPr lang="zh-CN" sz="1800" dirty="0"/>
          </a:p>
          <a:p>
            <a:pPr marL="109855" indent="457200" eaLnBrk="0">
              <a:lnSpc>
                <a:spcPct val="110000"/>
              </a:lnSpc>
              <a:buNone/>
            </a:pPr>
            <a:r>
              <a:rPr lang="zh-CN" sz="1800" dirty="0"/>
              <a:t>与传统的 JavaScript 获取页面元素和编写事务相比, jQuery 选择器具有明显的优势, 具体表现在以下两个方面。</a:t>
            </a:r>
            <a:endParaRPr lang="zh-CN" sz="1800" dirty="0"/>
          </a:p>
          <a:p>
            <a:pPr marL="109855" indent="457200" eaLnBrk="0">
              <a:lnSpc>
                <a:spcPct val="110000"/>
              </a:lnSpc>
              <a:buNone/>
            </a:pPr>
            <a:r>
              <a:rPr lang="zh-CN" sz="1800" dirty="0"/>
              <a:t>(1) 代码更简洁。在 jQuery 库中封装了大量可以通过选择器直接调用的方法或函数, 使编写代码更加简单轻松, 通过几行代码就可以实现较为复杂的功能。</a:t>
            </a:r>
            <a:endParaRPr lang="zh-CN" sz="1800" dirty="0"/>
          </a:p>
          <a:p>
            <a:pPr marL="109855" indent="457200" eaLnBrk="0">
              <a:lnSpc>
                <a:spcPct val="110000"/>
              </a:lnSpc>
              <a:buNone/>
            </a:pPr>
            <a:r>
              <a:rPr lang="zh-CN" sz="1800" dirty="0"/>
              <a:t>(2) 完善的检测机制。jQuery 选择器定位页面元素时, 无须像传统的 JavaScript 获取 页面元素那样需考虑所定位的元素在页面中是否存在, 即在 jQuery 中 , 该元素即使不存 在 , 浏览器也不提示出错信息, 这极大地提升了代码的执行效率。</a:t>
            </a:r>
            <a:endParaRPr lang="zh-CN" sz="1800" dirty="0"/>
          </a:p>
          <a:p>
            <a:pPr marL="109855" indent="457200" eaLnBrk="0">
              <a:lnSpc>
                <a:spcPct val="110000"/>
              </a:lnSpc>
              <a:buNone/>
            </a:pPr>
            <a:r>
              <a:rPr lang="zh-CN" sz="1800" dirty="0"/>
              <a:t>根据所获取页面中元素的不同, 可以将 jQuery 选择器分为基本选择器、层次选择器、 过滤选择器和表单选择器四大类。</a:t>
            </a:r>
            <a:endParaRPr lang="zh-CN" sz="1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sz="3200" dirty="0" smtClean="0">
                <a:solidFill>
                  <a:schemeClr val="tx1"/>
                </a:solidFill>
                <a:latin typeface="微软雅黑" panose="020B0503020204020204" pitchFamily="34" charset="-122"/>
                <a:ea typeface="微软雅黑" panose="020B0503020204020204" pitchFamily="34" charset="-122"/>
                <a:cs typeface="+mn-ea"/>
              </a:rPr>
              <a:t>7. 2. 1  基本选择器</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 </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179512" y="1412776"/>
            <a:ext cx="8784976" cy="4464496"/>
          </a:xfrm>
        </p:spPr>
        <p:txBody>
          <a:bodyPr>
            <a:noAutofit/>
          </a:bodyPr>
          <a:lstStyle/>
          <a:p>
            <a:pPr marL="109855" indent="457200" eaLnBrk="0">
              <a:lnSpc>
                <a:spcPct val="110000"/>
              </a:lnSpc>
              <a:spcAft>
                <a:spcPts val="1000"/>
              </a:spcAft>
              <a:buNone/>
            </a:pPr>
            <a:r>
              <a:rPr lang="en-US" sz="2400" dirty="0"/>
              <a:t>基本选择器是 jQuery 中最常用、最简单的一种选择器, 具体见表 7-1 所列。</a:t>
            </a:r>
            <a:endParaRPr lang="en-US" sz="2400" dirty="0"/>
          </a:p>
          <a:p>
            <a:pPr marL="109855" indent="457200" eaLnBrk="0">
              <a:lnSpc>
                <a:spcPct val="110000"/>
              </a:lnSpc>
              <a:spcAft>
                <a:spcPts val="1000"/>
              </a:spcAft>
              <a:buNone/>
            </a:pPr>
            <a:endParaRPr 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0" name="文本框 99"/>
          <p:cNvSpPr txBox="1"/>
          <p:nvPr/>
        </p:nvSpPr>
        <p:spPr>
          <a:xfrm>
            <a:off x="3491865" y="2348865"/>
            <a:ext cx="1838325" cy="306705"/>
          </a:xfrm>
          <a:prstGeom prst="rect">
            <a:avLst/>
          </a:prstGeom>
          <a:noFill/>
          <a:ln w="9525">
            <a:noFill/>
          </a:ln>
        </p:spPr>
        <p:txBody>
          <a:bodyPr wrap="square">
            <a:spAutoFit/>
          </a:bodyPr>
          <a:p>
            <a:pPr indent="0"/>
            <a:r>
              <a:rPr lang="zh-CN" sz="1400" b="0">
                <a:solidFill>
                  <a:srgbClr val="00AEEF"/>
                </a:solidFill>
                <a:ea typeface="黑体" panose="02010609060101010101" charset="-122"/>
              </a:rPr>
              <a:t>表</a:t>
            </a:r>
            <a:r>
              <a:rPr lang="en-US" sz="1400" b="0">
                <a:solidFill>
                  <a:srgbClr val="00AEEF"/>
                </a:solidFill>
                <a:latin typeface="黑体" panose="02010609060101010101" charset="-122"/>
              </a:rPr>
              <a:t> </a:t>
            </a:r>
            <a:r>
              <a:rPr lang="en-US" sz="1400" b="0">
                <a:solidFill>
                  <a:srgbClr val="00AEEF"/>
                </a:solidFill>
                <a:latin typeface="MS Gothic" panose="020B0609070205080204" charset="-128"/>
              </a:rPr>
              <a:t>7-1  </a:t>
            </a:r>
            <a:r>
              <a:rPr lang="zh-CN" sz="1400" b="0">
                <a:solidFill>
                  <a:srgbClr val="00AEEF"/>
                </a:solidFill>
                <a:ea typeface="黑体" panose="02010609060101010101" charset="-122"/>
              </a:rPr>
              <a:t>基本选择器</a:t>
            </a:r>
            <a:endParaRPr lang="zh-CN" altLang="en-US" sz="1400" b="0">
              <a:solidFill>
                <a:srgbClr val="00AEEF"/>
              </a:solidFill>
              <a:ea typeface="黑体" panose="02010609060101010101" charset="-122"/>
            </a:endParaRPr>
          </a:p>
        </p:txBody>
      </p:sp>
      <p:graphicFrame>
        <p:nvGraphicFramePr>
          <p:cNvPr id="6" name="表格 5"/>
          <p:cNvGraphicFramePr/>
          <p:nvPr>
            <p:custDataLst>
              <p:tags r:id="rId1"/>
            </p:custDataLst>
          </p:nvPr>
        </p:nvGraphicFramePr>
        <p:xfrm>
          <a:off x="899795" y="2780665"/>
          <a:ext cx="7237095" cy="2097405"/>
        </p:xfrm>
        <a:graphic>
          <a:graphicData uri="http://schemas.openxmlformats.org/drawingml/2006/table">
            <a:tbl>
              <a:tblPr/>
              <a:tblGrid>
                <a:gridCol w="1994535"/>
                <a:gridCol w="3745230"/>
                <a:gridCol w="1497330"/>
              </a:tblGrid>
              <a:tr h="353060">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选择器</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功能</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返回值</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34645">
                <a:tc>
                  <a:txBody>
                    <a:bodyPr/>
                    <a:p>
                      <a:pPr indent="0" algn="ctr">
                        <a:buNone/>
                      </a:pPr>
                      <a:r>
                        <a:rPr lang="en-US" sz="1400" b="0">
                          <a:solidFill>
                            <a:srgbClr val="000000"/>
                          </a:solidFill>
                          <a:latin typeface="MS Gothic" panose="020B0609070205080204" charset="-128"/>
                          <a:ea typeface="MS Gothic" panose="020B0609070205080204" charset="-128"/>
                          <a:cs typeface="MS Gothic" panose="020B0609070205080204" charset="-128"/>
                        </a:rPr>
                        <a:t>element</a:t>
                      </a:r>
                      <a:endParaRPr lang="en-US" altLang="en-US" sz="1400" b="0">
                        <a:solidFill>
                          <a:srgbClr val="000000"/>
                        </a:solidFill>
                        <a:latin typeface="MS Gothic" panose="020B0609070205080204" charset="-128"/>
                        <a:ea typeface="MS Gothic" panose="020B0609070205080204" charset="-128"/>
                        <a:cs typeface="MS Gothic" panose="020B0609070205080204" charset="-128"/>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选取所有给定 </a:t>
                      </a:r>
                      <a:r>
                        <a:rPr lang="en-US" sz="1400" b="0">
                          <a:solidFill>
                            <a:srgbClr val="000000"/>
                          </a:solidFill>
                          <a:latin typeface="MS Gothic" panose="020B0609070205080204" charset="-128"/>
                          <a:ea typeface="MS Gothic" panose="020B0609070205080204" charset="-128"/>
                          <a:cs typeface="MS Gothic" panose="020B0609070205080204" charset="-128"/>
                        </a:rPr>
                        <a:t>HTML</a:t>
                      </a: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标记名称的元素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52425">
                <a:tc>
                  <a:txBody>
                    <a:bodyPr/>
                    <a:p>
                      <a:pPr indent="0" algn="ctr">
                        <a:buNone/>
                      </a:pPr>
                      <a:r>
                        <a:rPr lang="en-US" sz="1400" b="0">
                          <a:solidFill>
                            <a:srgbClr val="000000"/>
                          </a:solidFill>
                          <a:latin typeface="MS Gothic" panose="020B0609070205080204" charset="-128"/>
                          <a:ea typeface="MS Gothic" panose="020B0609070205080204" charset="-128"/>
                          <a:cs typeface="MS Gothic" panose="020B0609070205080204" charset="-128"/>
                        </a:rPr>
                        <a:t>#id</a:t>
                      </a:r>
                      <a:endParaRPr lang="en-US" altLang="en-US" sz="1400" b="0">
                        <a:solidFill>
                          <a:srgbClr val="000000"/>
                        </a:solidFill>
                        <a:latin typeface="MS Gothic" panose="020B0609070205080204" charset="-128"/>
                        <a:ea typeface="MS Gothic" panose="020B0609070205080204" charset="-128"/>
                        <a:cs typeface="MS Gothic" panose="020B0609070205080204" charset="-128"/>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选取一个具有给定 </a:t>
                      </a:r>
                      <a:r>
                        <a:rPr lang="en-US" sz="1400" b="0">
                          <a:solidFill>
                            <a:srgbClr val="000000"/>
                          </a:solidFill>
                          <a:latin typeface="MS Gothic" panose="020B0609070205080204" charset="-128"/>
                          <a:ea typeface="MS Gothic" panose="020B0609070205080204" charset="-128"/>
                          <a:cs typeface="MS Gothic" panose="020B0609070205080204" charset="-128"/>
                        </a:rPr>
                        <a:t>id</a:t>
                      </a: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属性的单个元素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单个元素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52425">
                <a:tc>
                  <a:txBody>
                    <a:bodyPr/>
                    <a:p>
                      <a:pPr indent="0" algn="ctr">
                        <a:buNone/>
                      </a:pPr>
                      <a:r>
                        <a:rPr lang="en-US" sz="1400" b="0">
                          <a:solidFill>
                            <a:srgbClr val="000000"/>
                          </a:solidFill>
                          <a:latin typeface="MS Gothic" panose="020B0609070205080204" charset="-128"/>
                          <a:ea typeface="MS Gothic" panose="020B0609070205080204" charset="-128"/>
                          <a:cs typeface="MS Gothic" panose="020B0609070205080204" charset="-128"/>
                        </a:rPr>
                        <a:t>.class</a:t>
                      </a:r>
                      <a:endParaRPr lang="en-US" altLang="en-US" sz="1400" b="0">
                        <a:solidFill>
                          <a:srgbClr val="000000"/>
                        </a:solidFill>
                        <a:latin typeface="MS Gothic" panose="020B0609070205080204" charset="-128"/>
                        <a:ea typeface="MS Gothic" panose="020B0609070205080204" charset="-128"/>
                        <a:cs typeface="MS Gothic" panose="020B0609070205080204" charset="-128"/>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选取给定样式类的所有元素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52425">
                <a:tc>
                  <a:txBody>
                    <a:bodyPr/>
                    <a:p>
                      <a:pPr indent="0" algn="ctr">
                        <a:buNone/>
                      </a:pPr>
                      <a:r>
                        <a:rPr lang="en-US" sz="1400" b="0">
                          <a:solidFill>
                            <a:srgbClr val="000000"/>
                          </a:solidFill>
                          <a:latin typeface="MS Gothic" panose="020B0609070205080204" charset="-128"/>
                          <a:ea typeface="MS Gothic" panose="020B0609070205080204" charset="-128"/>
                          <a:cs typeface="MS Gothic" panose="020B0609070205080204" charset="-128"/>
                        </a:rPr>
                        <a:t>∗</a:t>
                      </a:r>
                      <a:endParaRPr lang="en-US" altLang="en-US" sz="1400" b="0">
                        <a:solidFill>
                          <a:srgbClr val="000000"/>
                        </a:solidFill>
                        <a:latin typeface="MS Gothic" panose="020B0609070205080204" charset="-128"/>
                        <a:ea typeface="MS Gothic" panose="020B0609070205080204" charset="-128"/>
                        <a:cs typeface="MS Gothic" panose="020B0609070205080204" charset="-128"/>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匹配所有元素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52425">
                <a:tc>
                  <a:txBody>
                    <a:bodyPr/>
                    <a:p>
                      <a:pPr indent="0" algn="ctr">
                        <a:buNone/>
                      </a:pPr>
                      <a:r>
                        <a:rPr lang="en-US" sz="1400" b="0">
                          <a:solidFill>
                            <a:srgbClr val="000000"/>
                          </a:solidFill>
                          <a:latin typeface="MS Gothic" panose="020B0609070205080204" charset="-128"/>
                          <a:ea typeface="MS Gothic" panose="020B0609070205080204" charset="-128"/>
                          <a:cs typeface="MS Gothic" panose="020B0609070205080204" charset="-128"/>
                        </a:rPr>
                        <a:t>selectorl,…selectorN</a:t>
                      </a:r>
                      <a:endParaRPr lang="en-US" altLang="en-US" sz="1400" b="0">
                        <a:solidFill>
                          <a:srgbClr val="000000"/>
                        </a:solidFill>
                        <a:latin typeface="MS Gothic" panose="020B0609070205080204" charset="-128"/>
                        <a:ea typeface="MS Gothic" panose="020B0609070205080204" charset="-128"/>
                        <a:cs typeface="MS Gothic" panose="020B0609070205080204" charset="-128"/>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将每一个选择器匹配到的元素合并后一起返回</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4"/>
          <p:cNvSpPr txBox="1"/>
          <p:nvPr/>
        </p:nvSpPr>
        <p:spPr>
          <a:xfrm>
            <a:off x="395536" y="476672"/>
            <a:ext cx="4775842"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dirty="0">
                <a:latin typeface="微软雅黑" panose="020B0503020204020204" pitchFamily="34" charset="-122"/>
                <a:ea typeface="微软雅黑" panose="020B0503020204020204" pitchFamily="34" charset="-122"/>
                <a:cs typeface="+mn-ea"/>
                <a:sym typeface="+mn-lt"/>
              </a:rPr>
              <a:t>学习</a:t>
            </a:r>
            <a:r>
              <a:rPr lang="zh-CN" altLang="en-US" b="1" dirty="0" smtClean="0">
                <a:latin typeface="微软雅黑" panose="020B0503020204020204" pitchFamily="34" charset="-122"/>
                <a:ea typeface="微软雅黑" panose="020B0503020204020204" pitchFamily="34" charset="-122"/>
                <a:cs typeface="+mn-ea"/>
                <a:sym typeface="+mn-lt"/>
              </a:rPr>
              <a:t>目标</a:t>
            </a:r>
            <a:endParaRPr lang="en-GB" altLang="zh-CN" dirty="0">
              <a:latin typeface="微软雅黑" panose="020B0503020204020204" pitchFamily="34" charset="-122"/>
              <a:ea typeface="微软雅黑" panose="020B0503020204020204" pitchFamily="34" charset="-122"/>
              <a:cs typeface="+mn-ea"/>
              <a:sym typeface="+mn-lt"/>
            </a:endParaRPr>
          </a:p>
        </p:txBody>
      </p:sp>
      <p:sp>
        <p:nvSpPr>
          <p:cNvPr id="3" name="AutoShape 2" descr="https://img1.maka.im/user/4284850/17f67e376b1976d6a78fd2c38443f79b.jpeg"/>
          <p:cNvSpPr>
            <a:spLocks noChangeAspect="1" noChangeArrowheads="1"/>
          </p:cNvSpPr>
          <p:nvPr/>
        </p:nvSpPr>
        <p:spPr bwMode="auto">
          <a:xfrm>
            <a:off x="155575" y="-1257300"/>
            <a:ext cx="3495675" cy="26193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 name="内容占位符 2"/>
          <p:cNvSpPr>
            <a:spLocks noGrp="1"/>
          </p:cNvSpPr>
          <p:nvPr>
            <p:custDataLst>
              <p:tags r:id="rId1"/>
            </p:custDataLst>
          </p:nvPr>
        </p:nvSpPr>
        <p:spPr>
          <a:xfrm>
            <a:off x="457200" y="1449705"/>
            <a:ext cx="8435340" cy="3633470"/>
          </a:xfrm>
          <a:prstGeom prst="rect">
            <a:avLst/>
          </a:prstGeom>
        </p:spPr>
        <p:txBody>
          <a:bodyPr vert="horz">
            <a:normAutofit/>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marL="567055" indent="-457200" eaLnBrk="0">
              <a:buFont typeface="Wingdings" panose="05000000000000000000" charset="0"/>
              <a:buChar char="Ø"/>
            </a:pPr>
            <a:r>
              <a:rPr altLang="zh-CN" dirty="0"/>
              <a:t>了解jQuery 的基本概念。</a:t>
            </a:r>
            <a:endParaRPr altLang="zh-CN" dirty="0"/>
          </a:p>
          <a:p>
            <a:pPr marL="567055" indent="-457200" eaLnBrk="0">
              <a:buFont typeface="Wingdings" panose="05000000000000000000" charset="0"/>
              <a:buChar char="Ø"/>
            </a:pPr>
            <a:r>
              <a:rPr altLang="zh-CN" dirty="0"/>
              <a:t>掌握 jQuery 操作 DOM 元素的方法 , 选择器的使用方法。</a:t>
            </a:r>
            <a:endParaRPr altLang="zh-CN" dirty="0"/>
          </a:p>
          <a:p>
            <a:pPr marL="567055" indent="-457200" eaLnBrk="0">
              <a:buFont typeface="Wingdings" panose="05000000000000000000" charset="0"/>
              <a:buChar char="Ø"/>
            </a:pPr>
            <a:r>
              <a:rPr altLang="zh-CN" dirty="0"/>
              <a:t>掌握 jQuery操作元素样式 、属性方法 、实现动画效果的方法。</a:t>
            </a:r>
            <a:endParaRPr altLang="zh-CN" dirty="0"/>
          </a:p>
          <a:p>
            <a:pPr marL="567055" indent="-457200" eaLnBrk="0">
              <a:buFont typeface="Wingdings" panose="05000000000000000000" charset="0"/>
              <a:buChar char="Ø"/>
            </a:pPr>
            <a:r>
              <a:rPr altLang="zh-CN" dirty="0"/>
              <a:t>掌握 jQuery 事件的使用。</a:t>
            </a:r>
            <a:endParaRPr altLang="zh-CN" dirty="0"/>
          </a:p>
          <a:p>
            <a:pPr marL="567055" indent="-457200" eaLnBrk="0">
              <a:buFont typeface="Wingdings" panose="05000000000000000000" charset="0"/>
              <a:buChar char="Ø"/>
            </a:pPr>
            <a:r>
              <a:rPr altLang="zh-CN" dirty="0"/>
              <a:t>综合运用jQuery 解决实际开发问题。</a:t>
            </a:r>
            <a:endParaRPr altLang="zh-CN" dirty="0"/>
          </a:p>
          <a:p>
            <a:pPr indent="457200"/>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179705" y="519430"/>
            <a:ext cx="8785225" cy="631825"/>
          </a:xfrm>
        </p:spPr>
        <p:txBody>
          <a:bodyPr>
            <a:noAutofit/>
          </a:bodyPr>
          <a:lstStyle/>
          <a:p>
            <a:pPr marL="109855" indent="0" eaLnBrk="0">
              <a:lnSpc>
                <a:spcPct val="150000"/>
              </a:lnSpc>
              <a:buNone/>
            </a:pPr>
            <a:r>
              <a:rPr altLang="zh-CN" sz="2400"/>
              <a:t>【 示例程序 7-5】基本选择器的使用, 程序关键代码如下:</a:t>
            </a:r>
            <a:endParaRPr altLang="zh-CN" sz="240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Text Box 1"/>
          <p:cNvSpPr txBox="1">
            <a:spLocks noChangeArrowheads="1"/>
          </p:cNvSpPr>
          <p:nvPr>
            <p:custDataLst>
              <p:tags r:id="rId1"/>
            </p:custDataLst>
          </p:nvPr>
        </p:nvSpPr>
        <p:spPr bwMode="auto">
          <a:xfrm>
            <a:off x="467360" y="1340485"/>
            <a:ext cx="8181340" cy="346329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7-5. html 关键代码</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&lt;button id="test"class="btnl"&gt;按钮&lt;/button&gt;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console. log ( $ ("#test"));  //选取 id 为 test 的元素</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console. log ( $ (". btn1"));  //选取所有 class 为 btnl 的元素</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console. log ( $ ("* "));      //选取所有的元素</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console. log ( $ ("button")); //选取所有的标签名为&lt;button&gt;的元素        </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//选取 id 为 test、所有 class 为 btnl 和所有的标签名为&lt;button&gt;的一组元素 </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console. log ( $ ("#test,. btnl,button"));</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l"/>
            <a:r>
              <a:rPr sz="3200">
                <a:solidFill>
                  <a:schemeClr val="tx1"/>
                </a:solidFill>
                <a:latin typeface="微软雅黑" panose="020B0503020204020204" pitchFamily="34" charset="-122"/>
                <a:ea typeface="微软雅黑" panose="020B0503020204020204" pitchFamily="34" charset="-122"/>
                <a:cs typeface="+mn-ea"/>
              </a:rPr>
              <a:t>7. 2. 2  层次选择器</a:t>
            </a:r>
            <a:endParaRPr sz="320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内容占位符 6"/>
          <p:cNvSpPr>
            <a:spLocks noGrp="1"/>
          </p:cNvSpPr>
          <p:nvPr>
            <p:ph idx="1"/>
            <p:custDataLst>
              <p:tags r:id="rId1"/>
            </p:custDataLst>
          </p:nvPr>
        </p:nvSpPr>
        <p:spPr>
          <a:xfrm>
            <a:off x="374650" y="1450975"/>
            <a:ext cx="8428990" cy="1437005"/>
          </a:xfrm>
        </p:spPr>
        <p:txBody>
          <a:bodyPr>
            <a:noAutofit/>
          </a:bodyPr>
          <a:p>
            <a:pPr marL="109855" indent="0" eaLnBrk="0">
              <a:lnSpc>
                <a:spcPct val="150000"/>
              </a:lnSpc>
              <a:buNone/>
            </a:pPr>
            <a:r>
              <a:rPr lang="en-US" sz="2000"/>
              <a:t>      </a:t>
            </a:r>
            <a:r>
              <a:rPr altLang="zh-CN" sz="2000"/>
              <a:t>层次选择器通过 DOM 元素之间的层次关系获取元素, DOM 元素之间的主要层次关系 包括父子关系、后代关系、相邻关系和兄弟关系等, 具体见表 7-2 所列。</a:t>
            </a:r>
            <a:endParaRPr altLang="zh-CN" sz="2000"/>
          </a:p>
        </p:txBody>
      </p:sp>
      <p:sp>
        <p:nvSpPr>
          <p:cNvPr id="100" name="文本框 99"/>
          <p:cNvSpPr txBox="1"/>
          <p:nvPr/>
        </p:nvSpPr>
        <p:spPr>
          <a:xfrm>
            <a:off x="3707765" y="2996565"/>
            <a:ext cx="1887855" cy="306705"/>
          </a:xfrm>
          <a:prstGeom prst="rect">
            <a:avLst/>
          </a:prstGeom>
          <a:noFill/>
          <a:ln w="9525">
            <a:noFill/>
          </a:ln>
        </p:spPr>
        <p:txBody>
          <a:bodyPr wrap="square">
            <a:spAutoFit/>
          </a:bodyPr>
          <a:p>
            <a:pPr indent="0"/>
            <a:r>
              <a:rPr lang="zh-CN" sz="1400" b="0">
                <a:solidFill>
                  <a:srgbClr val="00AEEF"/>
                </a:solidFill>
                <a:ea typeface="黑体" panose="02010609060101010101" charset="-122"/>
              </a:rPr>
              <a:t>表</a:t>
            </a:r>
            <a:r>
              <a:rPr lang="en-US" sz="1400" b="0">
                <a:solidFill>
                  <a:srgbClr val="00AEEF"/>
                </a:solidFill>
                <a:latin typeface="黑体" panose="02010609060101010101" charset="-122"/>
              </a:rPr>
              <a:t> </a:t>
            </a:r>
            <a:r>
              <a:rPr lang="en-US" sz="1400" b="0">
                <a:solidFill>
                  <a:srgbClr val="00AEEF"/>
                </a:solidFill>
                <a:latin typeface="微软雅黑" panose="020B0503020204020204" pitchFamily="34" charset="-122"/>
              </a:rPr>
              <a:t>7-2   </a:t>
            </a:r>
            <a:r>
              <a:rPr lang="zh-CN" sz="1400" b="0">
                <a:solidFill>
                  <a:srgbClr val="00AEEF"/>
                </a:solidFill>
                <a:ea typeface="黑体" panose="02010609060101010101" charset="-122"/>
              </a:rPr>
              <a:t>层次选择器</a:t>
            </a:r>
            <a:endParaRPr lang="zh-CN" altLang="en-US" sz="1400" b="0">
              <a:solidFill>
                <a:srgbClr val="00AEEF"/>
              </a:solidFill>
              <a:ea typeface="黑体" panose="02010609060101010101" charset="-122"/>
            </a:endParaRPr>
          </a:p>
        </p:txBody>
      </p:sp>
      <p:graphicFrame>
        <p:nvGraphicFramePr>
          <p:cNvPr id="10" name="表格 9"/>
          <p:cNvGraphicFramePr/>
          <p:nvPr>
            <p:custDataLst>
              <p:tags r:id="rId2"/>
            </p:custDataLst>
          </p:nvPr>
        </p:nvGraphicFramePr>
        <p:xfrm>
          <a:off x="899795" y="3284855"/>
          <a:ext cx="7403465" cy="1879600"/>
        </p:xfrm>
        <a:graphic>
          <a:graphicData uri="http://schemas.openxmlformats.org/drawingml/2006/table">
            <a:tbl>
              <a:tblPr/>
              <a:tblGrid>
                <a:gridCol w="2080895"/>
                <a:gridCol w="4277995"/>
                <a:gridCol w="1044575"/>
              </a:tblGrid>
              <a:tr h="379095">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选择器</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功能</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返回值</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81000">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ancestor descendant</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选取给定的祖先元素的所有后代元素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59410">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parent&gt;child</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选取所有指定“ parent”元素中指定的“ child” </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81000">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prev+next</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选取所有紧接在“ prev” </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79095">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prev</a:t>
                      </a:r>
                      <a:r>
                        <a:rPr lang="en-US" sz="1400" b="0">
                          <a:solidFill>
                            <a:srgbClr val="000000"/>
                          </a:solidFill>
                          <a:latin typeface="Arial" panose="020B0604020202020204" pitchFamily="34" charset="0"/>
                          <a:cs typeface="Arial" panose="020B0604020202020204" pitchFamily="34" charset="0"/>
                        </a:rPr>
                        <a:t>813</a:t>
                      </a: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ibn</a:t>
                      </a:r>
                      <a:r>
                        <a:rPr lang="en-US" sz="1400" b="0">
                          <a:solidFill>
                            <a:srgbClr val="000000"/>
                          </a:solidFill>
                          <a:latin typeface="Arial" panose="020B0604020202020204" pitchFamily="34" charset="0"/>
                          <a:cs typeface="Arial" panose="020B0604020202020204" pitchFamily="34" charset="0"/>
                        </a:rPr>
                        <a:t>4</a:t>
                      </a: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gs</a:t>
                      </a:r>
                      <a:r>
                        <a:rPr lang="en-US" sz="1400" b="0">
                          <a:solidFill>
                            <a:srgbClr val="000000"/>
                          </a:solidFill>
                          <a:latin typeface="Arial" panose="020B0604020202020204" pitchFamily="34" charset="0"/>
                          <a:cs typeface="Arial" panose="020B0604020202020204" pitchFamily="34" charset="0"/>
                        </a:rPr>
                        <a:t>31</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匹配“ prev” 所有兄弟元素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bl>
          </a:graphicData>
        </a:graphic>
      </p:graphicFrame>
      <p:pic>
        <p:nvPicPr>
          <p:cNvPr id="11" name="图片 10"/>
          <p:cNvPicPr/>
          <p:nvPr/>
        </p:nvPicPr>
        <p:blipFill>
          <a:blip r:embed="rId3"/>
          <a:stretch>
            <a:fillRect/>
          </a:stretch>
        </p:blipFill>
        <p:spPr>
          <a:xfrm>
            <a:off x="1962785" y="3803650"/>
            <a:ext cx="21590" cy="64770"/>
          </a:xfrm>
          <a:prstGeom prst="rect">
            <a:avLst/>
          </a:prstGeom>
          <a:noFill/>
          <a:ln w="9525">
            <a:noFill/>
          </a:ln>
        </p:spPr>
      </p:pic>
      <p:pic>
        <p:nvPicPr>
          <p:cNvPr id="12" name="图片 11"/>
          <p:cNvPicPr/>
          <p:nvPr/>
        </p:nvPicPr>
        <p:blipFill>
          <a:blip r:embed="rId3"/>
          <a:stretch>
            <a:fillRect/>
          </a:stretch>
        </p:blipFill>
        <p:spPr>
          <a:xfrm>
            <a:off x="1962785" y="3803650"/>
            <a:ext cx="21590" cy="64770"/>
          </a:xfrm>
          <a:prstGeom prst="rect">
            <a:avLst/>
          </a:prstGeom>
          <a:noFill/>
          <a:ln w="9525">
            <a:no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nvGrpSpPr>
          <p:cNvPr id="5" name="组合 4"/>
          <p:cNvGrpSpPr/>
          <p:nvPr/>
        </p:nvGrpSpPr>
        <p:grpSpPr>
          <a:xfrm>
            <a:off x="684150" y="924021"/>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知识</a:t>
              </a:r>
              <a:r>
                <a:rPr lang="zh-CN" altLang="en-US" sz="2600" kern="1200" dirty="0" smtClean="0"/>
                <a:t>拓展</a:t>
              </a:r>
              <a:endParaRPr lang="zh-CN" altLang="en-US" sz="2600" kern="1200" dirty="0" smtClean="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219200" y="1230630"/>
            <a:ext cx="7122795" cy="3336290"/>
          </a:xfrm>
          <a:prstGeom prst="rect">
            <a:avLst/>
          </a:prstGeom>
        </p:spPr>
        <p:txBody>
          <a:bodyPr wrap="square">
            <a:noAutofit/>
          </a:bodyPr>
          <a:lstStyle/>
          <a:p>
            <a:pPr eaLnBrk="0"/>
            <a:r>
              <a:rPr lang="en-US" altLang="zh-CN" sz="2800" dirty="0" smtClean="0">
                <a:solidFill>
                  <a:schemeClr val="bg2">
                    <a:lumMod val="50000"/>
                  </a:schemeClr>
                </a:solidFill>
              </a:rPr>
              <a:t>后代关系与父子关系的区别</a:t>
            </a:r>
            <a:endParaRPr lang="en-US" altLang="zh-CN" sz="2800" dirty="0" smtClean="0">
              <a:solidFill>
                <a:schemeClr val="bg2">
                  <a:lumMod val="50000"/>
                </a:schemeClr>
              </a:solidFill>
            </a:endParaRPr>
          </a:p>
          <a:p>
            <a:pPr eaLnBrk="0"/>
            <a:endParaRPr lang="en-US" altLang="zh-CN" sz="2400" dirty="0" smtClean="0"/>
          </a:p>
          <a:p>
            <a:pPr eaLnBrk="0"/>
            <a:r>
              <a:rPr lang="en-US" altLang="zh-CN" sz="2400" dirty="0" smtClean="0"/>
              <a:t>ancestor descendant 后代关系与 parent&gt;child 父子关系所选择的元素集合是不一样 的 , 前者的层次关系是祖先与后代 。  包括直接子元素和更深嵌套的后代元素 ;  而后者 是父子关系 。即只有直接子元素被选取 , 其他后代元素不包括。</a:t>
            </a:r>
            <a:endParaRPr lang="en-US" altLang="zh-CN" sz="2400"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323850" y="332740"/>
            <a:ext cx="8566785" cy="414655"/>
          </a:xfrm>
        </p:spPr>
        <p:txBody>
          <a:bodyPr>
            <a:noAutofit/>
          </a:bodyPr>
          <a:lstStyle/>
          <a:p>
            <a:pPr marL="109855" indent="457200" eaLnBrk="0">
              <a:buNone/>
            </a:pPr>
            <a:r>
              <a:rPr lang="zh-CN" altLang="zh-CN" sz="2000" dirty="0"/>
              <a:t>【 示例程序 7-6】  层次选择器的使用 , 程序关键代码如下 :</a:t>
            </a:r>
            <a:endParaRPr lang="zh-CN" altLang="zh-CN" sz="20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Text Box 1"/>
          <p:cNvSpPr txBox="1">
            <a:spLocks noChangeArrowheads="1"/>
          </p:cNvSpPr>
          <p:nvPr>
            <p:custDataLst>
              <p:tags r:id="rId1"/>
            </p:custDataLst>
          </p:nvPr>
        </p:nvSpPr>
        <p:spPr bwMode="auto">
          <a:xfrm>
            <a:off x="551815" y="809625"/>
            <a:ext cx="8181975" cy="502666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7-6. html 关键代码</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&lt;ul&gt;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&lt;li&gt;l&lt;/li&gt;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&lt;li&gt;22</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&lt;ol&gt;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&lt;li&gt;1111&lt;/li&gt;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&lt;li&gt;222&lt;/li&gt;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&lt;li&gt;33&lt;/li&gt;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&lt;/ol&gt;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&lt;/li&gt;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&lt;liclass= 'lili '&gt;3&lt;/li&gt;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&lt;p&gt;5555&lt;/p&gt;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&lt;li&gt;999&lt;/li&gt;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&lt;/ul&gt;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console. log ( $ ("ul li"));       //选取&lt;ul&gt;里的所有&lt;li&gt;素</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console. log ( $ ("ul&gt;li"));      //选取&lt;ul&gt;里的所有&lt;li&gt;的子元素</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console. log ( $ ("lili+"));      //选取 class 为 lili 的下一个兄弟元素</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console. log ( $ ("lili 813l9i)4)3;1 //选取 class 为 lili 的后面所有&lt;li&gt;兄弟 元素</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sz="3200" dirty="0">
                <a:solidFill>
                  <a:schemeClr val="tx1"/>
                </a:solidFill>
                <a:latin typeface="微软雅黑" panose="020B0503020204020204" pitchFamily="34" charset="-122"/>
                <a:ea typeface="微软雅黑" panose="020B0503020204020204" pitchFamily="34" charset="-122"/>
                <a:cs typeface="+mn-ea"/>
              </a:rPr>
              <a:t>7. 2. 3   过滤选择器</a:t>
            </a:r>
            <a:r>
              <a:rPr lang="zh-CN" altLang="en-US" sz="3200" dirty="0">
                <a:solidFill>
                  <a:schemeClr val="tx1"/>
                </a:solidFill>
                <a:latin typeface="微软雅黑" panose="020B0503020204020204" pitchFamily="34" charset="-122"/>
                <a:ea typeface="微软雅黑" panose="020B0503020204020204" pitchFamily="34" charset="-122"/>
                <a:cs typeface="+mn-ea"/>
              </a:rPr>
              <a:t> </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179705" y="1412875"/>
            <a:ext cx="8785225" cy="3437255"/>
          </a:xfrm>
        </p:spPr>
        <p:txBody>
          <a:bodyPr>
            <a:noAutofit/>
          </a:bodyPr>
          <a:lstStyle/>
          <a:p>
            <a:pPr marL="109855" indent="457200" eaLnBrk="0">
              <a:buNone/>
            </a:pPr>
            <a:r>
              <a:rPr lang="zh-CN" sz="2400" dirty="0" smtClean="0"/>
              <a:t>过滤选择器是根据某类过滤规则进行元素的匹配 ,  书写时都以冒号“ :”  开头 。根据 不同的过滤规则 , jQuery 中的过滤选择器可以分为基本过滤选择器 、内容过滤选择器 、可 见性过滤选择器 、属性过滤选择器 、子元素过滤选择器和表单对象属性过滤选择器等。</a:t>
            </a:r>
            <a:endParaRPr lang="zh-CN" sz="2400" dirty="0" smtClean="0"/>
          </a:p>
          <a:p>
            <a:pPr marL="109855" indent="457200" eaLnBrk="0">
              <a:buNone/>
            </a:pPr>
            <a:r>
              <a:rPr lang="zh-CN" sz="2400" dirty="0" smtClean="0"/>
              <a:t>1. 基本过滤选择器</a:t>
            </a:r>
            <a:endParaRPr lang="zh-CN" sz="2400" dirty="0" smtClean="0"/>
          </a:p>
          <a:p>
            <a:pPr marL="109855" indent="457200" eaLnBrk="0">
              <a:buNone/>
            </a:pPr>
            <a:r>
              <a:rPr lang="zh-CN" sz="2400" dirty="0" smtClean="0"/>
              <a:t>基本过滤选择器是jQuery 中使用最广泛的一种过滤选择器 , 具体见表 7-3 所列。</a:t>
            </a:r>
            <a:endParaRPr lang="zh-CN" sz="2400" dirty="0" smtClean="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0" name="文本框 99"/>
          <p:cNvSpPr txBox="1"/>
          <p:nvPr/>
        </p:nvSpPr>
        <p:spPr>
          <a:xfrm>
            <a:off x="3491865" y="393700"/>
            <a:ext cx="2270125" cy="317500"/>
          </a:xfrm>
          <a:prstGeom prst="rect">
            <a:avLst/>
          </a:prstGeom>
          <a:noFill/>
          <a:ln w="9525">
            <a:noFill/>
          </a:ln>
        </p:spPr>
        <p:txBody>
          <a:bodyPr wrap="square">
            <a:noAutofit/>
          </a:bodyPr>
          <a:p>
            <a:pPr indent="0"/>
            <a:r>
              <a:rPr lang="zh-CN" sz="1400" b="0">
                <a:solidFill>
                  <a:srgbClr val="00AEEF"/>
                </a:solidFill>
                <a:ea typeface="黑体" panose="02010609060101010101" charset="-122"/>
              </a:rPr>
              <a:t>表</a:t>
            </a:r>
            <a:r>
              <a:rPr lang="en-US" sz="1400" b="0">
                <a:solidFill>
                  <a:srgbClr val="00AEEF"/>
                </a:solidFill>
                <a:latin typeface="黑体" panose="02010609060101010101" charset="-122"/>
              </a:rPr>
              <a:t> </a:t>
            </a:r>
            <a:r>
              <a:rPr lang="en-US" sz="1400" b="0">
                <a:solidFill>
                  <a:srgbClr val="00AEEF"/>
                </a:solidFill>
                <a:latin typeface="微软雅黑" panose="020B0503020204020204" pitchFamily="34" charset="-122"/>
              </a:rPr>
              <a:t>7-3   </a:t>
            </a:r>
            <a:r>
              <a:rPr lang="zh-CN" sz="1400" b="0">
                <a:solidFill>
                  <a:srgbClr val="00AEEF"/>
                </a:solidFill>
                <a:ea typeface="黑体" panose="02010609060101010101" charset="-122"/>
              </a:rPr>
              <a:t>基本过滤选择器</a:t>
            </a:r>
            <a:endParaRPr lang="zh-CN" altLang="en-US" sz="1400" b="0">
              <a:solidFill>
                <a:srgbClr val="00AEEF"/>
              </a:solidFill>
              <a:ea typeface="黑体" panose="02010609060101010101" charset="-122"/>
            </a:endParaRPr>
          </a:p>
        </p:txBody>
      </p:sp>
      <p:graphicFrame>
        <p:nvGraphicFramePr>
          <p:cNvPr id="6" name="表格 5"/>
          <p:cNvGraphicFramePr/>
          <p:nvPr>
            <p:custDataLst>
              <p:tags r:id="rId1"/>
            </p:custDataLst>
          </p:nvPr>
        </p:nvGraphicFramePr>
        <p:xfrm>
          <a:off x="1187450" y="764540"/>
          <a:ext cx="7160260" cy="3812540"/>
        </p:xfrm>
        <a:graphic>
          <a:graphicData uri="http://schemas.openxmlformats.org/drawingml/2006/table">
            <a:tbl>
              <a:tblPr/>
              <a:tblGrid>
                <a:gridCol w="196215"/>
                <a:gridCol w="1531620"/>
                <a:gridCol w="4445000"/>
                <a:gridCol w="987425"/>
              </a:tblGrid>
              <a:tr h="333375">
                <a:tc gridSpan="2">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选择器</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hMerge="1">
                  <a:tcPr>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功能</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返回值</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14325">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first</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选取第一个匹配的元素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单个元素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14960">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last</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选取最后一个匹配的元素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单个元素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14325">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not( selector)</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选取所有元素去除不匹配给定的选择器的元素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14960">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even</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选取所有索引值为偶数的元素 , 索引值从 0 开始计数</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14325">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odd</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选取所有索引值为奇数的元素 , 索引值从 0 开始计数</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14325">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eq( index)</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选取指定索引值的元素 , 索引值从 0 开始计数</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单个元素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14960">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gt( index)</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选取所有大于给定索引值的元素 , 索引值从 0 开始计数</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14325">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lt( index)</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选取所有小于给定索引值的元素 , 索引值从 0 开始计数</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14960">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header</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选取所有标题类型的元素 , 如 hl、h2……</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14325">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animated</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选取正在执行动画效果的元素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33375">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focus</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选取当前获得焦点的元素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323850" y="332740"/>
            <a:ext cx="8566785" cy="414655"/>
          </a:xfrm>
        </p:spPr>
        <p:txBody>
          <a:bodyPr>
            <a:noAutofit/>
          </a:bodyPr>
          <a:lstStyle/>
          <a:p>
            <a:pPr marL="109855" indent="457200" eaLnBrk="0">
              <a:buNone/>
            </a:pPr>
            <a:r>
              <a:rPr lang="zh-CN" altLang="zh-CN" sz="2000" dirty="0"/>
              <a:t>【 示例程序 7-7 】基本过滤选择器的使用 , 程序关键代码如下:</a:t>
            </a:r>
            <a:endParaRPr lang="zh-CN" altLang="zh-CN" sz="20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Text Box 1"/>
          <p:cNvSpPr txBox="1">
            <a:spLocks noChangeArrowheads="1"/>
          </p:cNvSpPr>
          <p:nvPr>
            <p:custDataLst>
              <p:tags r:id="rId1"/>
            </p:custDataLst>
          </p:nvPr>
        </p:nvSpPr>
        <p:spPr bwMode="auto">
          <a:xfrm>
            <a:off x="551815" y="809625"/>
            <a:ext cx="8181975" cy="517144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7-7. html 关键代码</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&lt;ul&gt;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&lt;li&gt;1&lt;/li&gt;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&lt;li&gt;22</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&lt;ol&gt;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&lt;li&gt;1111&lt;/li&gt;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&lt;li&gt;222&lt;/li&gt;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&lt;li&gt;33&lt;/li&gt;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&lt;/ol&gt;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 class="lili"&gt;3&lt;/li&gt;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&lt;p&gt;5555&lt;/p&gt;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&lt;li&gt;999&lt;/li&gt;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&lt;/ul&gt;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console. log ( $ ("ul&gt;li:first"));                  //选取&lt;ul&gt;里的第一个&lt;li&gt;元素</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console. log ( $ ("ul&gt;li:last"));                  //选取&lt;ul&gt;里的最后一个&lt;li&gt;元素</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console. log ( $ ("ul&gt; li:even"));               //选取&lt;ul&gt;里索引号为偶数的&lt;li&gt;元素</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console. log ( $ ("ul&gt; li:odd"));                 //选取&lt;ul&gt;里索引号为奇数的&lt;li&gt;元素</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console. log ( $ ("ul&gt;li:gt (1)"));                //选取&lt;ul&gt;里索引号比 1 大的&lt;li&gt;元素</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console. log ( $ ("ul&gt; li:lt (1)"));                //选取&lt;ul&gt;里索引号比 1 小的&lt;li&gt;元素</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console. log ( $ ("ul&gt;li:eq(1)"));                //选取&lt;ul&gt;里索引号为 1 的&lt;li&gt;元素</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console. log ( $ (" ul&gt;li:not (. lili)"));          //选取&lt;ul&gt;里除了 类名为 li3 的&lt;li&gt; 元素</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179705" y="697865"/>
            <a:ext cx="8785225" cy="1601470"/>
          </a:xfrm>
        </p:spPr>
        <p:txBody>
          <a:bodyPr>
            <a:noAutofit/>
          </a:bodyPr>
          <a:lstStyle/>
          <a:p>
            <a:pPr marL="109855" indent="457200" eaLnBrk="0">
              <a:buNone/>
            </a:pPr>
            <a:r>
              <a:rPr lang="zh-CN" sz="2400" dirty="0" smtClean="0"/>
              <a:t>2.  内容过滤选择器</a:t>
            </a:r>
            <a:endParaRPr lang="zh-CN" sz="2400" dirty="0" smtClean="0"/>
          </a:p>
          <a:p>
            <a:pPr marL="109855" indent="457200" eaLnBrk="0">
              <a:buNone/>
            </a:pPr>
            <a:r>
              <a:rPr lang="zh-CN" sz="2400" dirty="0" smtClean="0"/>
              <a:t>内容过滤选择器根据元素中的文字内容或所包含的子元素特征获取元素 , 其文字内容可以模糊或绝对匹配进行元素定位 , 具体见表 7-4 所列。</a:t>
            </a:r>
            <a:endParaRPr lang="zh-CN" sz="2400" dirty="0" smtClean="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0" name="文本框 99"/>
          <p:cNvSpPr txBox="1"/>
          <p:nvPr/>
        </p:nvSpPr>
        <p:spPr>
          <a:xfrm>
            <a:off x="3241040" y="2404110"/>
            <a:ext cx="2342515" cy="323215"/>
          </a:xfrm>
          <a:prstGeom prst="rect">
            <a:avLst/>
          </a:prstGeom>
          <a:noFill/>
          <a:ln w="9525">
            <a:noFill/>
          </a:ln>
        </p:spPr>
        <p:txBody>
          <a:bodyPr wrap="square">
            <a:noAutofit/>
          </a:bodyPr>
          <a:p>
            <a:pPr indent="0"/>
            <a:r>
              <a:rPr lang="zh-CN" sz="1400" b="0">
                <a:solidFill>
                  <a:srgbClr val="00AEEF"/>
                </a:solidFill>
                <a:ea typeface="黑体" panose="02010609060101010101" charset="-122"/>
              </a:rPr>
              <a:t>表</a:t>
            </a:r>
            <a:r>
              <a:rPr lang="en-US" sz="1400" b="0">
                <a:solidFill>
                  <a:srgbClr val="00AEEF"/>
                </a:solidFill>
                <a:latin typeface="黑体" panose="02010609060101010101" charset="-122"/>
              </a:rPr>
              <a:t> </a:t>
            </a:r>
            <a:r>
              <a:rPr lang="en-US" sz="1400" b="0">
                <a:solidFill>
                  <a:srgbClr val="00AEEF"/>
                </a:solidFill>
                <a:latin typeface="微软雅黑" panose="020B0503020204020204" pitchFamily="34" charset="-122"/>
              </a:rPr>
              <a:t>7-4    </a:t>
            </a:r>
            <a:r>
              <a:rPr lang="zh-CN" sz="1400" b="0">
                <a:solidFill>
                  <a:srgbClr val="00AEEF"/>
                </a:solidFill>
                <a:ea typeface="黑体" panose="02010609060101010101" charset="-122"/>
              </a:rPr>
              <a:t>内容过滤选择器</a:t>
            </a:r>
            <a:endParaRPr lang="zh-CN" altLang="en-US" sz="1400" b="0">
              <a:solidFill>
                <a:srgbClr val="00AEEF"/>
              </a:solidFill>
              <a:ea typeface="黑体" panose="02010609060101010101" charset="-122"/>
            </a:endParaRPr>
          </a:p>
        </p:txBody>
      </p:sp>
      <p:graphicFrame>
        <p:nvGraphicFramePr>
          <p:cNvPr id="7" name="表格 6"/>
          <p:cNvGraphicFramePr/>
          <p:nvPr>
            <p:custDataLst>
              <p:tags r:id="rId1"/>
            </p:custDataLst>
          </p:nvPr>
        </p:nvGraphicFramePr>
        <p:xfrm>
          <a:off x="889000" y="2727325"/>
          <a:ext cx="6969760" cy="1972310"/>
        </p:xfrm>
        <a:graphic>
          <a:graphicData uri="http://schemas.openxmlformats.org/drawingml/2006/table">
            <a:tbl>
              <a:tblPr/>
              <a:tblGrid>
                <a:gridCol w="1779270"/>
                <a:gridCol w="3804920"/>
                <a:gridCol w="1385570"/>
              </a:tblGrid>
              <a:tr h="408305">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选择器</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功能</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返回值</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85445">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contains( text)</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选取包含给定文本的元素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84810">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:empty</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选取所有不包含子元素或者文本的空元素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85445">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has( selector)</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选取含有选择器所匹配的元素的元素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408305">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parent</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选取含有子元素或者文本的元素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323850" y="332740"/>
            <a:ext cx="8566785" cy="414655"/>
          </a:xfrm>
        </p:spPr>
        <p:txBody>
          <a:bodyPr>
            <a:noAutofit/>
          </a:bodyPr>
          <a:lstStyle/>
          <a:p>
            <a:pPr marL="109855" indent="457200" eaLnBrk="0">
              <a:buNone/>
            </a:pPr>
            <a:r>
              <a:rPr lang="zh-CN" altLang="zh-CN" sz="2000" dirty="0"/>
              <a:t>【 示例程序 7-8】   内容过滤选择器的使用 , 程序关键代码如下 :</a:t>
            </a:r>
            <a:endParaRPr lang="zh-CN" altLang="zh-CN" sz="20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Text Box 1"/>
          <p:cNvSpPr txBox="1">
            <a:spLocks noChangeArrowheads="1"/>
          </p:cNvSpPr>
          <p:nvPr>
            <p:custDataLst>
              <p:tags r:id="rId1"/>
            </p:custDataLst>
          </p:nvPr>
        </p:nvSpPr>
        <p:spPr bwMode="auto">
          <a:xfrm>
            <a:off x="551815" y="809625"/>
            <a:ext cx="8181975" cy="4793615"/>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7-8. html 关键代码</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&lt;span&gt;&lt;/span&gt;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&lt;ul&gt;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&lt;li&gt;l&lt;/li&gt;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&lt;li&gt;22</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&lt;ol&gt;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&lt;li&gt;1111&lt;/li&gt;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&lt;li&gt;222&lt;/li&gt;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&lt;li&gt;33&lt;/li&gt;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&lt;/ol&gt;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 class="lili"&gt;3&lt;/li&gt;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&lt;p&gt;5555&lt;/p&gt;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&lt;li&gt;999&lt;/li&gt;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&lt;/ul&gt;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&lt;div&gt;&lt;span&gt;777&lt;/span&gt;&lt;/div&gt;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console. log ( $ ("li:contains (2)")); //选取包含 2 的元素</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console. log ( $ ("span:empty")); //选取不包含子元素或者文本的空元素</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console. log ( $ ("span:parent")); //选取含有子元素或者文本的元素</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console. log ( $ ("div:has (span)")); //选取含有&lt;span&gt;标签的所有元素</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323215" y="620395"/>
            <a:ext cx="8641715" cy="1060450"/>
          </a:xfrm>
        </p:spPr>
        <p:txBody>
          <a:bodyPr>
            <a:noAutofit/>
          </a:bodyPr>
          <a:lstStyle/>
          <a:p>
            <a:pPr marL="109855" indent="457200" eaLnBrk="0">
              <a:buNone/>
            </a:pPr>
            <a:r>
              <a:rPr lang="zh-CN" sz="2000" dirty="0" smtClean="0"/>
              <a:t>3. 可见性过滤选择器</a:t>
            </a:r>
            <a:endParaRPr lang="zh-CN" sz="2000" dirty="0" smtClean="0"/>
          </a:p>
          <a:p>
            <a:pPr marL="109855" indent="457200" eaLnBrk="0">
              <a:buNone/>
            </a:pPr>
            <a:r>
              <a:rPr lang="zh-CN" sz="2000" dirty="0" smtClean="0"/>
              <a:t>可见性过滤选择器根据元素是否可见的特征来选取元素 , 具体见表 7-5 所列。</a:t>
            </a:r>
            <a:endParaRPr lang="zh-CN" sz="2000" dirty="0" smtClean="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0" name="文本框 99"/>
          <p:cNvSpPr txBox="1"/>
          <p:nvPr/>
        </p:nvSpPr>
        <p:spPr>
          <a:xfrm>
            <a:off x="3241040" y="1772285"/>
            <a:ext cx="2342515" cy="323215"/>
          </a:xfrm>
          <a:prstGeom prst="rect">
            <a:avLst/>
          </a:prstGeom>
          <a:noFill/>
          <a:ln w="9525">
            <a:noFill/>
          </a:ln>
        </p:spPr>
        <p:txBody>
          <a:bodyPr wrap="square">
            <a:noAutofit/>
          </a:bodyPr>
          <a:p>
            <a:pPr indent="0"/>
            <a:r>
              <a:rPr sz="1400" b="0">
                <a:solidFill>
                  <a:srgbClr val="00AEEF"/>
                </a:solidFill>
              </a:rPr>
              <a:t>表 7-5   可见性过滤选择器</a:t>
            </a:r>
            <a:endParaRPr sz="1400" b="0">
              <a:solidFill>
                <a:srgbClr val="00AEEF"/>
              </a:solidFill>
            </a:endParaRPr>
          </a:p>
        </p:txBody>
      </p:sp>
      <p:graphicFrame>
        <p:nvGraphicFramePr>
          <p:cNvPr id="3" name="表格 2"/>
          <p:cNvGraphicFramePr/>
          <p:nvPr>
            <p:custDataLst>
              <p:tags r:id="rId1"/>
            </p:custDataLst>
          </p:nvPr>
        </p:nvGraphicFramePr>
        <p:xfrm>
          <a:off x="1506220" y="2132330"/>
          <a:ext cx="6035675" cy="1092835"/>
        </p:xfrm>
        <a:graphic>
          <a:graphicData uri="http://schemas.openxmlformats.org/drawingml/2006/table">
            <a:tbl>
              <a:tblPr/>
              <a:tblGrid>
                <a:gridCol w="1913255"/>
                <a:gridCol w="2082165"/>
                <a:gridCol w="2040255"/>
              </a:tblGrid>
              <a:tr h="352425">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选择器</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功能</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返回值</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69570">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:visible</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选取所有可见元素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70840">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:hidden</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选取所有不可见元素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bl>
          </a:graphicData>
        </a:graphic>
      </p:graphicFrame>
      <p:sp>
        <p:nvSpPr>
          <p:cNvPr id="6" name="内容占位符 4"/>
          <p:cNvSpPr>
            <a:spLocks noGrp="1"/>
          </p:cNvSpPr>
          <p:nvPr>
            <p:custDataLst>
              <p:tags r:id="rId2"/>
            </p:custDataLst>
          </p:nvPr>
        </p:nvSpPr>
        <p:spPr>
          <a:xfrm>
            <a:off x="283845" y="3491230"/>
            <a:ext cx="8651875" cy="477520"/>
          </a:xfrm>
          <a:prstGeom prst="rect">
            <a:avLst/>
          </a:prstGeom>
        </p:spPr>
        <p:txBody>
          <a:bodyPr vert="horz">
            <a:noAutofit/>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marL="109855" indent="457200" eaLnBrk="0">
              <a:buNone/>
            </a:pPr>
            <a:r>
              <a:rPr lang="zh-CN" sz="2000" dirty="0" smtClean="0"/>
              <a:t>【 示例程序 7-9】  可见性过滤选择器的使用 , 程序关键代码如下 :</a:t>
            </a:r>
            <a:endParaRPr lang="zh-CN" sz="2000" dirty="0" smtClean="0"/>
          </a:p>
        </p:txBody>
      </p:sp>
      <p:sp>
        <p:nvSpPr>
          <p:cNvPr id="9" name="Text Box 1"/>
          <p:cNvSpPr txBox="1">
            <a:spLocks noChangeArrowheads="1"/>
          </p:cNvSpPr>
          <p:nvPr>
            <p:custDataLst>
              <p:tags r:id="rId3"/>
            </p:custDataLst>
          </p:nvPr>
        </p:nvSpPr>
        <p:spPr bwMode="auto">
          <a:xfrm>
            <a:off x="683895" y="4004945"/>
            <a:ext cx="8181975" cy="165354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7-9. html 关键代码</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&lt;p class="pp"&gt;A 元素&lt;/p&gt;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&lt;p class="ppp"style="display:none;"&gt;B 元素&lt;/p&gt;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console. log ( $ (". ppp:hidden")); //选取 class 为 ppp 的所有隐藏的元素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console. log ( $ (". pp:visible")); //选取 class 为 pp 的所有可见的元素</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rPr>
              <a:t>7. 1   jQuery 快速入门</a:t>
            </a:r>
            <a:endParaRPr altLang="zh-CN" sz="3200" dirty="0" smtClean="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457200" y="1481328"/>
            <a:ext cx="8435280" cy="4525963"/>
          </a:xfrm>
        </p:spPr>
        <p:txBody>
          <a:bodyPr/>
          <a:lstStyle/>
          <a:p>
            <a:pPr indent="457200"/>
            <a:r>
              <a:rPr lang="zh-CN" altLang="en-US" dirty="0"/>
              <a:t>7. 1. 1   jQuery 简介</a:t>
            </a:r>
            <a:endParaRPr lang="zh-CN" altLang="en-US" dirty="0"/>
          </a:p>
          <a:p>
            <a:pPr indent="0">
              <a:buNone/>
            </a:pPr>
            <a:r>
              <a:rPr lang="en-US" altLang="zh-CN" sz="2400" dirty="0"/>
              <a:t>     </a:t>
            </a:r>
            <a:r>
              <a:rPr lang="zh-CN" altLang="en-US" sz="2400" dirty="0"/>
              <a:t>jQuery 是一个开源、免费、快速、  简洁的轻量级 JavaScript 代码库。jQuery 设计宗旨是 “ Write Less, Do More”,  即倡导写更少的代码, 做更多的事情。jQuery 是由 John Resig 等 创建于 2006 年的一个开源项目,  随着越来越多开发者的加入, jQuery 已经集成了集 JavaS- cript。  CSS、  DOM 和 Ajax 于一体的强大功能。  它能够快速、  简洁地处理 HTML 文档、  控制 事件、操作 DOM、  给页面添加动画和 Ajax 效果。</a:t>
            </a:r>
            <a:endParaRPr lang="zh-CN" altLang="en-US" sz="24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179705" y="538480"/>
            <a:ext cx="8785225" cy="1608455"/>
          </a:xfrm>
        </p:spPr>
        <p:txBody>
          <a:bodyPr>
            <a:noAutofit/>
          </a:bodyPr>
          <a:lstStyle/>
          <a:p>
            <a:pPr marL="109855" indent="457200" eaLnBrk="0">
              <a:buNone/>
            </a:pPr>
            <a:r>
              <a:rPr lang="zh-CN" sz="2400" dirty="0" smtClean="0"/>
              <a:t>4. 属性过滤选择器</a:t>
            </a:r>
            <a:endParaRPr lang="zh-CN" sz="2400" dirty="0" smtClean="0"/>
          </a:p>
          <a:p>
            <a:pPr marL="109855" indent="457200" eaLnBrk="0">
              <a:buNone/>
            </a:pPr>
            <a:r>
              <a:rPr lang="zh-CN" sz="2400" dirty="0" smtClean="0"/>
              <a:t>属性过滤选择器根据元素的某个属性选取元素 , 如属性名称或匹配属性值的内容 。属 性过滤选择器以“  [ ”号开始 ,  以“ ]  ”号结束 , 具体见表 7-6 所列。</a:t>
            </a:r>
            <a:endParaRPr lang="zh-CN" sz="2400" dirty="0" smtClean="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0" name="文本框 99"/>
          <p:cNvSpPr txBox="1"/>
          <p:nvPr/>
        </p:nvSpPr>
        <p:spPr>
          <a:xfrm>
            <a:off x="3241040" y="2204720"/>
            <a:ext cx="2342515" cy="323215"/>
          </a:xfrm>
          <a:prstGeom prst="rect">
            <a:avLst/>
          </a:prstGeom>
          <a:noFill/>
          <a:ln w="9525">
            <a:noFill/>
          </a:ln>
        </p:spPr>
        <p:txBody>
          <a:bodyPr wrap="square">
            <a:noAutofit/>
          </a:bodyPr>
          <a:p>
            <a:pPr indent="0"/>
            <a:r>
              <a:rPr sz="1400" b="0">
                <a:solidFill>
                  <a:srgbClr val="00AEEF"/>
                </a:solidFill>
              </a:rPr>
              <a:t>表 7-6   属性过滤选择器</a:t>
            </a:r>
            <a:endParaRPr sz="1400" b="0">
              <a:solidFill>
                <a:srgbClr val="00AEEF"/>
              </a:solidFill>
            </a:endParaRPr>
          </a:p>
        </p:txBody>
      </p:sp>
      <p:graphicFrame>
        <p:nvGraphicFramePr>
          <p:cNvPr id="3" name="表格 2"/>
          <p:cNvGraphicFramePr/>
          <p:nvPr>
            <p:custDataLst>
              <p:tags r:id="rId1"/>
            </p:custDataLst>
          </p:nvPr>
        </p:nvGraphicFramePr>
        <p:xfrm>
          <a:off x="466725" y="2585720"/>
          <a:ext cx="7371715" cy="1722755"/>
        </p:xfrm>
        <a:graphic>
          <a:graphicData uri="http://schemas.openxmlformats.org/drawingml/2006/table">
            <a:tbl>
              <a:tblPr/>
              <a:tblGrid>
                <a:gridCol w="2843530"/>
                <a:gridCol w="3453130"/>
                <a:gridCol w="1075055"/>
              </a:tblGrid>
              <a:tr h="335280">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选择器</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功能</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返回值</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15595">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[attribute]</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选取包含给定属性的元素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17500">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[attribute= value ]</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选取等于给定的属性是某个特定值的元素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419100">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[attribute ! = value ]</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选取不等于给定的属性是某个特定值的元素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35280">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attribute ∧ = value]</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选取给定的属性是以某些值开始的元素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bl>
          </a:graphicData>
        </a:graphic>
      </p:graphicFrame>
      <p:graphicFrame>
        <p:nvGraphicFramePr>
          <p:cNvPr id="6" name="表格 5"/>
          <p:cNvGraphicFramePr/>
          <p:nvPr>
            <p:custDataLst>
              <p:tags r:id="rId2"/>
            </p:custDataLst>
          </p:nvPr>
        </p:nvGraphicFramePr>
        <p:xfrm>
          <a:off x="467360" y="4292600"/>
          <a:ext cx="7371080" cy="933450"/>
        </p:xfrm>
        <a:graphic>
          <a:graphicData uri="http://schemas.openxmlformats.org/drawingml/2006/table">
            <a:tbl>
              <a:tblPr/>
              <a:tblGrid>
                <a:gridCol w="2840355"/>
                <a:gridCol w="3451860"/>
                <a:gridCol w="1078865"/>
              </a:tblGrid>
              <a:tr h="243840">
                <a:tc>
                  <a:txBody>
                    <a:bodyPr/>
                    <a:p>
                      <a:pPr indent="0" algn="ctr">
                        <a:buNone/>
                      </a:pPr>
                      <a:r>
                        <a:rPr lang="en-US" sz="1400" b="0">
                          <a:solidFill>
                            <a:srgbClr val="000000"/>
                          </a:solidFill>
                          <a:latin typeface="MS Gothic" panose="020B0609070205080204" charset="-128"/>
                          <a:ea typeface="MS Gothic" panose="020B0609070205080204" charset="-128"/>
                          <a:cs typeface="MS Gothic" panose="020B0609070205080204" charset="-128"/>
                        </a:rPr>
                        <a:t>[attribute $ =value]</a:t>
                      </a:r>
                      <a:endParaRPr lang="en-US" altLang="en-US" sz="1400" b="0">
                        <a:solidFill>
                          <a:srgbClr val="000000"/>
                        </a:solidFill>
                        <a:latin typeface="MS Gothic" panose="020B0609070205080204" charset="-128"/>
                        <a:ea typeface="MS Gothic" panose="020B0609070205080204" charset="-128"/>
                        <a:cs typeface="MS Gothic" panose="020B0609070205080204" charset="-128"/>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选取给定的属性是以某些值结尾的元素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44475">
                <a:tc>
                  <a:txBody>
                    <a:bodyPr/>
                    <a:p>
                      <a:pPr indent="0" algn="ctr">
                        <a:buNone/>
                      </a:pPr>
                      <a:r>
                        <a:rPr lang="en-US" sz="1400" b="0">
                          <a:solidFill>
                            <a:srgbClr val="000000"/>
                          </a:solidFill>
                          <a:latin typeface="MS Gothic" panose="020B0609070205080204" charset="-128"/>
                          <a:ea typeface="MS Gothic" panose="020B0609070205080204" charset="-128"/>
                          <a:cs typeface="MS Gothic" panose="020B0609070205080204" charset="-128"/>
                        </a:rPr>
                        <a:t>[attribute ∗ =value]</a:t>
                      </a:r>
                      <a:endParaRPr lang="en-US" altLang="en-US" sz="1400" b="0">
                        <a:solidFill>
                          <a:srgbClr val="000000"/>
                        </a:solidFill>
                        <a:latin typeface="MS Gothic" panose="020B0609070205080204" charset="-128"/>
                        <a:ea typeface="MS Gothic" panose="020B0609070205080204" charset="-128"/>
                        <a:cs typeface="MS Gothic" panose="020B0609070205080204" charset="-128"/>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选取给定的属性是以包含某些值的元素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445135">
                <a:tc>
                  <a:txBody>
                    <a:bodyPr/>
                    <a:p>
                      <a:pPr indent="0" algn="ctr">
                        <a:buNone/>
                      </a:pPr>
                      <a:r>
                        <a:rPr lang="en-US" sz="1400" b="0">
                          <a:solidFill>
                            <a:srgbClr val="000000"/>
                          </a:solidFill>
                          <a:latin typeface="MS Gothic" panose="020B0609070205080204" charset="-128"/>
                          <a:ea typeface="MS Gothic" panose="020B0609070205080204" charset="-128"/>
                          <a:cs typeface="MS Gothic" panose="020B0609070205080204" charset="-128"/>
                        </a:rPr>
                        <a:t>[selector][selector2][selectorN]</a:t>
                      </a:r>
                      <a:endParaRPr lang="en-US" altLang="en-US" sz="1400" b="0">
                        <a:solidFill>
                          <a:srgbClr val="000000"/>
                        </a:solidFill>
                        <a:latin typeface="MS Gothic" panose="020B0609070205080204" charset="-128"/>
                        <a:ea typeface="MS Gothic" panose="020B0609070205080204" charset="-128"/>
                        <a:cs typeface="MS Gothic" panose="020B0609070205080204" charset="-128"/>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选取满足多个条件的复合属性的元素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539750" y="1412240"/>
            <a:ext cx="8288020" cy="414655"/>
          </a:xfrm>
        </p:spPr>
        <p:txBody>
          <a:bodyPr>
            <a:noAutofit/>
          </a:bodyPr>
          <a:lstStyle/>
          <a:p>
            <a:pPr marL="109855" indent="457200" eaLnBrk="0">
              <a:buNone/>
            </a:pPr>
            <a:r>
              <a:rPr lang="zh-CN" altLang="zh-CN" sz="2000" dirty="0"/>
              <a:t>【 示例程序 7-10】属性过滤选择器的使用 , 程序关键代码如下:</a:t>
            </a:r>
            <a:endParaRPr lang="zh-CN" altLang="zh-CN" sz="20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Text Box 1"/>
          <p:cNvSpPr txBox="1">
            <a:spLocks noChangeArrowheads="1"/>
          </p:cNvSpPr>
          <p:nvPr>
            <p:custDataLst>
              <p:tags r:id="rId1"/>
            </p:custDataLst>
          </p:nvPr>
        </p:nvSpPr>
        <p:spPr bwMode="auto">
          <a:xfrm>
            <a:off x="768350" y="1988820"/>
            <a:ext cx="7698740" cy="2375535"/>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7-10. html 关键代码</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&lt;p id="pp"class="ppp"&gt;123&lt;/p&gt;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&lt;script&gt;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console. log ( $ ("p [id] [class]"));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//选取所有具有 id 属性和 class 属 性的 p 元素</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console. log ( $ ("p [id=′pp′] [class=′ppp′]"));</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//选取所有 id 属性值为 pp 和 class 属性值为 ppp 的 p 元素</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&lt;/script&gt;</a:t>
            </a:r>
            <a:endParaRPr kumimoji="0" lang="en-US" altLang="zh-CN"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179705" y="538480"/>
            <a:ext cx="8785225" cy="1206500"/>
          </a:xfrm>
        </p:spPr>
        <p:txBody>
          <a:bodyPr>
            <a:noAutofit/>
          </a:bodyPr>
          <a:lstStyle/>
          <a:p>
            <a:pPr marL="109855" indent="457200" eaLnBrk="0">
              <a:buNone/>
            </a:pPr>
            <a:r>
              <a:rPr lang="zh-CN" sz="2400" dirty="0" smtClean="0"/>
              <a:t>5. 子元素过滤选择器</a:t>
            </a:r>
            <a:endParaRPr lang="zh-CN" sz="2400" dirty="0" smtClean="0"/>
          </a:p>
          <a:p>
            <a:pPr marL="109855" indent="457200" eaLnBrk="0">
              <a:buNone/>
            </a:pPr>
            <a:r>
              <a:rPr lang="zh-CN" sz="2400" dirty="0" smtClean="0"/>
              <a:t>子元素过滤选择器可以轻松选取所有父元素中指定的某个元素 , 具体见表 4-7 所列。</a:t>
            </a:r>
            <a:endParaRPr lang="zh-CN" sz="2400" dirty="0" smtClean="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0" name="文本框 99"/>
          <p:cNvSpPr txBox="1"/>
          <p:nvPr/>
        </p:nvSpPr>
        <p:spPr>
          <a:xfrm>
            <a:off x="3196590" y="1950085"/>
            <a:ext cx="2386965" cy="361950"/>
          </a:xfrm>
          <a:prstGeom prst="rect">
            <a:avLst/>
          </a:prstGeom>
          <a:noFill/>
          <a:ln w="9525">
            <a:noFill/>
          </a:ln>
        </p:spPr>
        <p:txBody>
          <a:bodyPr wrap="square">
            <a:noAutofit/>
          </a:bodyPr>
          <a:p>
            <a:pPr indent="0"/>
            <a:r>
              <a:rPr sz="1400" b="0">
                <a:solidFill>
                  <a:srgbClr val="00AEEF"/>
                </a:solidFill>
              </a:rPr>
              <a:t>表 7-7  子元素过滤选择器</a:t>
            </a:r>
            <a:endParaRPr sz="1400" b="0">
              <a:solidFill>
                <a:srgbClr val="00AEEF"/>
              </a:solidFill>
            </a:endParaRPr>
          </a:p>
        </p:txBody>
      </p:sp>
      <p:graphicFrame>
        <p:nvGraphicFramePr>
          <p:cNvPr id="7" name="表格 6"/>
          <p:cNvGraphicFramePr/>
          <p:nvPr>
            <p:custDataLst>
              <p:tags r:id="rId1"/>
            </p:custDataLst>
          </p:nvPr>
        </p:nvGraphicFramePr>
        <p:xfrm>
          <a:off x="899795" y="2276475"/>
          <a:ext cx="7157085" cy="2071370"/>
        </p:xfrm>
        <a:graphic>
          <a:graphicData uri="http://schemas.openxmlformats.org/drawingml/2006/table">
            <a:tbl>
              <a:tblPr/>
              <a:tblGrid>
                <a:gridCol w="1972945"/>
                <a:gridCol w="3949700"/>
                <a:gridCol w="1234440"/>
              </a:tblGrid>
              <a:tr h="368935">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选择器</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功能</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返回值</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635635">
                <a:tc>
                  <a:txBody>
                    <a:bodyPr/>
                    <a:p>
                      <a:pPr indent="0" algn="ctr">
                        <a:buNone/>
                      </a:pPr>
                      <a:r>
                        <a:rPr lang="en-US" sz="1400" b="0">
                          <a:solidFill>
                            <a:srgbClr val="000000"/>
                          </a:solidFill>
                          <a:latin typeface="MS Gothic" panose="020B0609070205080204" charset="-128"/>
                          <a:ea typeface="MS Gothic" panose="020B0609070205080204" charset="-128"/>
                          <a:cs typeface="MS Gothic" panose="020B0609070205080204" charset="-128"/>
                        </a:rPr>
                        <a:t>:nth-child(eq | even | odd | index)</a:t>
                      </a:r>
                      <a:endParaRPr lang="en-US" altLang="en-US" sz="1400" b="0">
                        <a:solidFill>
                          <a:srgbClr val="000000"/>
                        </a:solidFill>
                        <a:latin typeface="MS Gothic" panose="020B0609070205080204" charset="-128"/>
                        <a:ea typeface="MS Gothic" panose="020B0609070205080204" charset="-128"/>
                        <a:cs typeface="MS Gothic" panose="020B0609070205080204" charset="-128"/>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选取每个父元素下的特定位置元素 </a:t>
                      </a:r>
                      <a:r>
                        <a:rPr lang="en-US" sz="1400" b="0">
                          <a:solidFill>
                            <a:srgbClr val="000000"/>
                          </a:solidFill>
                          <a:latin typeface="MS Gothic" panose="020B0609070205080204" charset="-128"/>
                          <a:ea typeface="MS Gothic" panose="020B0609070205080204" charset="-128"/>
                          <a:cs typeface="MS Gothic" panose="020B0609070205080204" charset="-128"/>
                        </a:rPr>
                        <a:t>, </a:t>
                      </a: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索引号从 </a:t>
                      </a:r>
                      <a:r>
                        <a:rPr lang="en-US" sz="1400" b="0">
                          <a:solidFill>
                            <a:srgbClr val="000000"/>
                          </a:solidFill>
                          <a:latin typeface="MS Gothic" panose="020B0609070205080204" charset="-128"/>
                          <a:ea typeface="MS Gothic" panose="020B0609070205080204" charset="-128"/>
                          <a:cs typeface="MS Gothic" panose="020B0609070205080204" charset="-128"/>
                        </a:rPr>
                        <a:t>1 </a:t>
                      </a: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开始</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48615">
                <a:tc>
                  <a:txBody>
                    <a:bodyPr/>
                    <a:p>
                      <a:pPr indent="0" algn="ctr">
                        <a:buNone/>
                      </a:pPr>
                      <a:r>
                        <a:rPr lang="en-US" sz="1400" b="0">
                          <a:solidFill>
                            <a:srgbClr val="000000"/>
                          </a:solidFill>
                          <a:latin typeface="MS Gothic" panose="020B0609070205080204" charset="-128"/>
                          <a:ea typeface="MS Gothic" panose="020B0609070205080204" charset="-128"/>
                          <a:cs typeface="MS Gothic" panose="020B0609070205080204" charset="-128"/>
                        </a:rPr>
                        <a:t>:first-child</a:t>
                      </a:r>
                      <a:endParaRPr lang="en-US" altLang="en-US" sz="1400" b="0">
                        <a:solidFill>
                          <a:srgbClr val="000000"/>
                        </a:solidFill>
                        <a:latin typeface="MS Gothic" panose="020B0609070205080204" charset="-128"/>
                        <a:ea typeface="MS Gothic" panose="020B0609070205080204" charset="-128"/>
                        <a:cs typeface="MS Gothic" panose="020B0609070205080204" charset="-128"/>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选取每个父元素下的第一个子元素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49250">
                <a:tc>
                  <a:txBody>
                    <a:bodyPr/>
                    <a:p>
                      <a:pPr indent="0" algn="ctr">
                        <a:buNone/>
                      </a:pPr>
                      <a:r>
                        <a:rPr lang="en-US" sz="1400" b="0">
                          <a:solidFill>
                            <a:srgbClr val="000000"/>
                          </a:solidFill>
                          <a:latin typeface="MS Gothic" panose="020B0609070205080204" charset="-128"/>
                          <a:ea typeface="MS Gothic" panose="020B0609070205080204" charset="-128"/>
                          <a:cs typeface="MS Gothic" panose="020B0609070205080204" charset="-128"/>
                        </a:rPr>
                        <a:t>:last-child</a:t>
                      </a:r>
                      <a:endParaRPr lang="en-US" altLang="en-US" sz="1400" b="0">
                        <a:solidFill>
                          <a:srgbClr val="000000"/>
                        </a:solidFill>
                        <a:latin typeface="MS Gothic" panose="020B0609070205080204" charset="-128"/>
                        <a:ea typeface="MS Gothic" panose="020B0609070205080204" charset="-128"/>
                        <a:cs typeface="MS Gothic" panose="020B0609070205080204" charset="-128"/>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选取每个父元素下的最后一个子元素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68935">
                <a:tc>
                  <a:txBody>
                    <a:bodyPr/>
                    <a:p>
                      <a:pPr indent="0" algn="ctr">
                        <a:buNone/>
                      </a:pPr>
                      <a:r>
                        <a:rPr lang="en-US" sz="1400" b="0">
                          <a:solidFill>
                            <a:srgbClr val="000000"/>
                          </a:solidFill>
                          <a:latin typeface="MS Gothic" panose="020B0609070205080204" charset="-128"/>
                          <a:ea typeface="MS Gothic" panose="020B0609070205080204" charset="-128"/>
                          <a:cs typeface="MS Gothic" panose="020B0609070205080204" charset="-128"/>
                        </a:rPr>
                        <a:t>: only-child</a:t>
                      </a:r>
                      <a:endParaRPr lang="en-US" altLang="en-US" sz="1400" b="0">
                        <a:solidFill>
                          <a:srgbClr val="000000"/>
                        </a:solidFill>
                        <a:latin typeface="MS Gothic" panose="020B0609070205080204" charset="-128"/>
                        <a:ea typeface="MS Gothic" panose="020B0609070205080204" charset="-128"/>
                        <a:cs typeface="MS Gothic" panose="020B0609070205080204" charset="-128"/>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选取每个父元素下的仅有一个子元素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36830" y="116205"/>
            <a:ext cx="8928735" cy="502920"/>
          </a:xfrm>
        </p:spPr>
        <p:txBody>
          <a:bodyPr>
            <a:noAutofit/>
          </a:bodyPr>
          <a:lstStyle/>
          <a:p>
            <a:pPr marL="109855" indent="457200" eaLnBrk="0">
              <a:buNone/>
            </a:pPr>
            <a:r>
              <a:rPr lang="zh-CN" altLang="zh-CN" sz="2000" dirty="0"/>
              <a:t>【 示例程序 7-11】子元素过滤选择器的使用 , 程序关键代码如下:</a:t>
            </a:r>
            <a:endParaRPr lang="zh-CN" altLang="zh-CN" sz="20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Text Box 1"/>
          <p:cNvSpPr txBox="1">
            <a:spLocks noChangeArrowheads="1"/>
          </p:cNvSpPr>
          <p:nvPr>
            <p:custDataLst>
              <p:tags r:id="rId1"/>
            </p:custDataLst>
          </p:nvPr>
        </p:nvSpPr>
        <p:spPr bwMode="auto">
          <a:xfrm>
            <a:off x="539115" y="548640"/>
            <a:ext cx="7900670" cy="6148705"/>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7-11. html 代码清单</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&lt;div&gt;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&lt;span&gt;spanl&lt;/span&gt;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&lt;p&gt;p&lt;/p&gt;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&lt;/div&gt;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&lt;ul&gt;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&lt;li&gt;l&lt;/li&gt;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&lt;li&gt;2</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&lt;ul&gt;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&lt;li&gt;11&lt;/li&gt;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&lt;li&gt;22&lt;/li&gt;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&lt;li&gt;33&lt;/li&gt;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&lt;li&gt;44&lt;/li&gt;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&lt;/ul&gt;&lt;/li&gt;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 class="lili"&gt;3&lt;/li&gt;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&lt;li&gt;4&lt;/li&gt;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&lt;/ul&gt;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&lt;div&gt;&lt;span&gt;5&lt;/span&gt;&lt;/div&gt;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//选取每个 ul 元素下的索引号为 3 的 li 元素 ,即内容为“33”和“3”的 li 元素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 ("ul li:nth-child (3)"). css ('background-color ','blue ');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//选取每个 ul 元素下的第一个子元素为 li 的元素,即内容为“1”和“11”的 li 元素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 ("ul li:first-child"). css ('background-colof ','blue ');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//选取每个 ul元素下的最后一个子元素为li 的元素,即内容为“44”和“4”的 li元素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 ("ul li:last-child"). css ('background-color ','blue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//选取每个 div 元素下只有一个子元素并为 span 的元素,即内容为“5”的 span元素</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("div&gt;span:only-child"). css ('background-color ',' blue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179705" y="538480"/>
            <a:ext cx="8785225" cy="1569085"/>
          </a:xfrm>
        </p:spPr>
        <p:txBody>
          <a:bodyPr>
            <a:noAutofit/>
          </a:bodyPr>
          <a:lstStyle/>
          <a:p>
            <a:pPr marL="109855" indent="457200" eaLnBrk="0">
              <a:buNone/>
            </a:pPr>
            <a:r>
              <a:rPr lang="zh-CN" sz="2400" dirty="0" smtClean="0"/>
              <a:t>6. 表单对象属性过滤选择器</a:t>
            </a:r>
            <a:endParaRPr lang="zh-CN" sz="2400" dirty="0" smtClean="0"/>
          </a:p>
          <a:p>
            <a:pPr marL="109855" indent="457200" eaLnBrk="0">
              <a:buNone/>
            </a:pPr>
            <a:r>
              <a:rPr lang="zh-CN" sz="2400" dirty="0" smtClean="0"/>
              <a:t>表单对象属性过滤选择器主要对页面中所选择的表单元素进行过滤 , 如被选中的下拉框 、多选按钮等元素 , 具体见表 7-8 所列。</a:t>
            </a:r>
            <a:endParaRPr lang="zh-CN" sz="2400" dirty="0" smtClean="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0" name="文本框 99"/>
          <p:cNvSpPr txBox="1"/>
          <p:nvPr/>
        </p:nvSpPr>
        <p:spPr>
          <a:xfrm>
            <a:off x="3780155" y="2132330"/>
            <a:ext cx="2386965" cy="361950"/>
          </a:xfrm>
          <a:prstGeom prst="rect">
            <a:avLst/>
          </a:prstGeom>
          <a:noFill/>
          <a:ln w="9525">
            <a:noFill/>
          </a:ln>
        </p:spPr>
        <p:txBody>
          <a:bodyPr wrap="square">
            <a:noAutofit/>
          </a:bodyPr>
          <a:p>
            <a:pPr indent="0"/>
            <a:r>
              <a:rPr sz="1400" b="0">
                <a:solidFill>
                  <a:srgbClr val="00AEEF"/>
                </a:solidFill>
              </a:rPr>
              <a:t>表 7-7  子元素过滤选择器</a:t>
            </a:r>
            <a:endParaRPr sz="1400" b="0">
              <a:solidFill>
                <a:srgbClr val="00AEEF"/>
              </a:solidFill>
            </a:endParaRPr>
          </a:p>
        </p:txBody>
      </p:sp>
      <p:graphicFrame>
        <p:nvGraphicFramePr>
          <p:cNvPr id="3" name="表格 2"/>
          <p:cNvGraphicFramePr/>
          <p:nvPr>
            <p:custDataLst>
              <p:tags r:id="rId1"/>
            </p:custDataLst>
          </p:nvPr>
        </p:nvGraphicFramePr>
        <p:xfrm>
          <a:off x="1429385" y="2519045"/>
          <a:ext cx="6463030" cy="1758950"/>
        </p:xfrm>
        <a:graphic>
          <a:graphicData uri="http://schemas.openxmlformats.org/drawingml/2006/table">
            <a:tbl>
              <a:tblPr/>
              <a:tblGrid>
                <a:gridCol w="1781175"/>
                <a:gridCol w="3566795"/>
                <a:gridCol w="1115060"/>
              </a:tblGrid>
              <a:tr h="313055">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选择器</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功能</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返回值</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96545">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enabled</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选取所有可用元素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96545">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disabled</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选取所有不可用元素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539750">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:checked</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 有被 选 中 元 素 ( 单 选 框 、复 选 框 等 , 不 包 括select中的 option)</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13055">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selected</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选取所有被选中的 option 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36830" y="116205"/>
            <a:ext cx="8928735" cy="502920"/>
          </a:xfrm>
        </p:spPr>
        <p:txBody>
          <a:bodyPr>
            <a:noAutofit/>
          </a:bodyPr>
          <a:lstStyle/>
          <a:p>
            <a:pPr marL="109855" indent="457200" eaLnBrk="0">
              <a:buNone/>
            </a:pPr>
            <a:r>
              <a:rPr lang="zh-CN" altLang="zh-CN" sz="2000" dirty="0"/>
              <a:t>【 示例程序 7- 12】  表单对象属性选择器的使用 , 程序关键代码如下:</a:t>
            </a:r>
            <a:endParaRPr lang="zh-CN" altLang="zh-CN" sz="20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Text Box 1"/>
          <p:cNvSpPr txBox="1">
            <a:spLocks noChangeArrowheads="1"/>
          </p:cNvSpPr>
          <p:nvPr>
            <p:custDataLst>
              <p:tags r:id="rId1"/>
            </p:custDataLst>
          </p:nvPr>
        </p:nvSpPr>
        <p:spPr bwMode="auto">
          <a:xfrm>
            <a:off x="539115" y="548640"/>
            <a:ext cx="7900670" cy="5714365"/>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7-12. html 关键代码</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&lt;hr&gt;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&lt;input type="checkbox" name="hobby" value="旅行"&gt;旅行</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&lt;input type="checkbox" name="hobby" value="游泳"&gt;游泳</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&lt;input type="checkbox" name="hobby" value="购物"&gt;购物</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&lt;input type="checkbox" name="hobby" value="读书"&gt;读书</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&lt;hr&gt;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&lt;input type="text" value="不可用值 1"disabled="disabled"&gt;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&lt;input type="text" value="可用值 1"&gt;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&lt;input type="text" value="不可用值 2"disabled="disabled"&gt;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&lt;input type="text" value="可用值 2"&gt;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&lt;input type="text" value="不可用值 3"disabled="disabled"&gt;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&lt;hr&gt;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&lt;select name="edu"id="edu"&gt;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&lt;option&gt;大专&lt;/option&gt;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&lt;option&gt;本科&lt;/option&gt;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&lt;option&gt;硕士&lt;/option&gt;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&lt;option&gt;博士&lt;/option&gt;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&lt;/select&gt;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&lt;hr&gt;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&lt;button type="button" id="btn"&gt;查看所选择的信息&lt;/button&gt; </a:t>
            </a:r>
            <a:endParaRPr kumimoji="0" lang="en-US" altLang="zh-CN"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Text Box 1"/>
          <p:cNvSpPr txBox="1">
            <a:spLocks noChangeArrowheads="1"/>
          </p:cNvSpPr>
          <p:nvPr>
            <p:custDataLst>
              <p:tags r:id="rId1"/>
            </p:custDataLst>
          </p:nvPr>
        </p:nvSpPr>
        <p:spPr bwMode="auto">
          <a:xfrm>
            <a:off x="539115" y="908685"/>
            <a:ext cx="7900670" cy="420624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&lt;script&gt;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 ('#btn '). click (function (){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var hobby="你的爱好有 :”;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 ("input [type= 'checkbox ']:checked"). each (function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hobby+= $ (this). val ()+"";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console. log (hobby);</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console. log("不可用的表单元素个数为 : "+ $ ("input [type = 'text ']: disabled"). length);</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console. log ("可用的表单元素个数为 : "+ $ ("input [type = text]: ena- bled"). length);</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console. log("你的教育程度为 :”+ $ ("#edu&gt;option:selected"). text ());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&lt;/script&gt;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a:t>
            </a:r>
            <a:endParaRPr kumimoji="0" lang="en-US" altLang="zh-CN"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内容占位符 5"/>
          <p:cNvSpPr>
            <a:spLocks noGrp="1"/>
          </p:cNvSpPr>
          <p:nvPr>
            <p:ph idx="1"/>
            <p:custDataLst>
              <p:tags r:id="rId1"/>
            </p:custDataLst>
          </p:nvPr>
        </p:nvSpPr>
        <p:spPr>
          <a:xfrm>
            <a:off x="611505" y="764540"/>
            <a:ext cx="8077835" cy="1217295"/>
          </a:xfrm>
        </p:spPr>
        <p:txBody>
          <a:bodyPr>
            <a:noAutofit/>
          </a:bodyPr>
          <a:p>
            <a:pPr marL="109855" indent="457200" eaLnBrk="0">
              <a:buNone/>
            </a:pPr>
            <a:r>
              <a:rPr lang="zh-CN" altLang="zh-CN" sz="2400" dirty="0"/>
              <a:t>在浏览器中运行 , 对爱好和教育程度做出相应选择并点击“ 查看所选择的信息”  按钮后 , 会在控制台中看到相应的信息 , 如图 7-4 所示。</a:t>
            </a:r>
            <a:endParaRPr lang="zh-CN" altLang="zh-CN" sz="2400" dirty="0"/>
          </a:p>
        </p:txBody>
      </p:sp>
      <p:pic>
        <p:nvPicPr>
          <p:cNvPr id="431" name="IM 431"/>
          <p:cNvPicPr/>
          <p:nvPr>
            <p:custDataLst>
              <p:tags r:id="rId2"/>
            </p:custDataLst>
          </p:nvPr>
        </p:nvPicPr>
        <p:blipFill>
          <a:blip r:embed="rId3"/>
          <a:stretch>
            <a:fillRect/>
          </a:stretch>
        </p:blipFill>
        <p:spPr>
          <a:xfrm>
            <a:off x="1403985" y="2060575"/>
            <a:ext cx="6295390" cy="2411095"/>
          </a:xfrm>
          <a:prstGeom prst="rect">
            <a:avLst/>
          </a:prstGeom>
        </p:spPr>
      </p:pic>
      <p:sp>
        <p:nvSpPr>
          <p:cNvPr id="100" name="文本框 99"/>
          <p:cNvSpPr txBox="1"/>
          <p:nvPr/>
        </p:nvSpPr>
        <p:spPr>
          <a:xfrm>
            <a:off x="3188970" y="4292600"/>
            <a:ext cx="2527935" cy="272415"/>
          </a:xfrm>
          <a:prstGeom prst="rect">
            <a:avLst/>
          </a:prstGeom>
          <a:noFill/>
          <a:ln w="9525">
            <a:noFill/>
          </a:ln>
        </p:spPr>
        <p:txBody>
          <a:bodyPr wrap="square">
            <a:noAutofit/>
          </a:bodyPr>
          <a:p>
            <a:pPr indent="0"/>
            <a:r>
              <a:rPr lang="zh-CN" sz="1400" b="0">
                <a:solidFill>
                  <a:srgbClr val="00AEEF"/>
                </a:solidFill>
                <a:ea typeface="黑体" panose="02010609060101010101" charset="-122"/>
              </a:rPr>
              <a:t>图</a:t>
            </a:r>
            <a:r>
              <a:rPr lang="en-US" sz="1400" b="0">
                <a:solidFill>
                  <a:srgbClr val="00AEEF"/>
                </a:solidFill>
                <a:latin typeface="黑体" panose="02010609060101010101" charset="-122"/>
              </a:rPr>
              <a:t> </a:t>
            </a:r>
            <a:r>
              <a:rPr lang="en-US" sz="1400" b="0">
                <a:solidFill>
                  <a:srgbClr val="00AEEF"/>
                </a:solidFill>
                <a:latin typeface="微软雅黑" panose="020B0503020204020204" pitchFamily="34" charset="-122"/>
              </a:rPr>
              <a:t>7-4   </a:t>
            </a:r>
            <a:r>
              <a:rPr lang="zh-CN" sz="1400" b="0">
                <a:solidFill>
                  <a:srgbClr val="00AEEF"/>
                </a:solidFill>
                <a:ea typeface="黑体" panose="02010609060101010101" charset="-122"/>
              </a:rPr>
              <a:t>表单对象属性选择器</a:t>
            </a:r>
            <a:endParaRPr lang="zh-CN" altLang="en-US" sz="1400" b="0">
              <a:solidFill>
                <a:srgbClr val="00AEEF"/>
              </a:solidFill>
              <a:ea typeface="黑体" panose="02010609060101010101"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310198"/>
            <a:ext cx="8229600" cy="936000"/>
          </a:xfrm>
        </p:spPr>
        <p:txBody>
          <a:bodyPr>
            <a:normAutofit/>
          </a:bodyPr>
          <a:lstStyle/>
          <a:p>
            <a:pPr algn="l"/>
            <a:r>
              <a:rPr lang="zh-CN" altLang="en-US" sz="3200" dirty="0">
                <a:solidFill>
                  <a:schemeClr val="tx1"/>
                </a:solidFill>
                <a:latin typeface="微软雅黑" panose="020B0503020204020204" pitchFamily="34" charset="-122"/>
                <a:ea typeface="微软雅黑" panose="020B0503020204020204" pitchFamily="34" charset="-122"/>
                <a:cs typeface="+mn-ea"/>
              </a:rPr>
              <a:t>7. 2. 4   表单选择器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6" name="图示 5"/>
          <p:cNvGraphicFramePr/>
          <p:nvPr/>
        </p:nvGraphicFramePr>
        <p:xfrm>
          <a:off x="539750" y="1557020"/>
          <a:ext cx="8281035" cy="297751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内容占位符 4"/>
          <p:cNvSpPr>
            <a:spLocks noGrp="1"/>
          </p:cNvSpPr>
          <p:nvPr>
            <p:ph idx="1"/>
            <p:custDataLst>
              <p:tags r:id="rId6"/>
            </p:custDataLst>
          </p:nvPr>
        </p:nvSpPr>
        <p:spPr>
          <a:xfrm>
            <a:off x="457200" y="1484630"/>
            <a:ext cx="8228965" cy="1040130"/>
          </a:xfrm>
        </p:spPr>
        <p:txBody>
          <a:bodyPr>
            <a:noAutofit/>
          </a:bodyPr>
          <a:p>
            <a:pPr marL="109855" indent="457200" eaLnBrk="0">
              <a:buNone/>
            </a:pPr>
            <a:r>
              <a:rPr lang="zh-CN" altLang="zh-CN" sz="2000" dirty="0"/>
              <a:t>为了能够更加方便地操作页面中的表单, jQuery 专门提供了表单选择器, 通过表单选 择器可以方 便地选取和操作表单中的某个或某类元素, 具体见表 7-9 所列。</a:t>
            </a:r>
            <a:endParaRPr lang="zh-CN" altLang="zh-CN" sz="2000" dirty="0"/>
          </a:p>
        </p:txBody>
      </p:sp>
      <p:sp>
        <p:nvSpPr>
          <p:cNvPr id="100" name="文本框 99"/>
          <p:cNvSpPr txBox="1"/>
          <p:nvPr/>
        </p:nvSpPr>
        <p:spPr>
          <a:xfrm>
            <a:off x="3275965" y="2492375"/>
            <a:ext cx="1894205" cy="306705"/>
          </a:xfrm>
          <a:prstGeom prst="rect">
            <a:avLst/>
          </a:prstGeom>
          <a:noFill/>
          <a:ln w="9525">
            <a:noFill/>
          </a:ln>
        </p:spPr>
        <p:txBody>
          <a:bodyPr wrap="square">
            <a:spAutoFit/>
          </a:bodyPr>
          <a:p>
            <a:pPr indent="0"/>
            <a:r>
              <a:rPr lang="zh-CN" sz="1400" b="0">
                <a:solidFill>
                  <a:srgbClr val="00AEEF"/>
                </a:solidFill>
                <a:ea typeface="黑体" panose="02010609060101010101" charset="-122"/>
              </a:rPr>
              <a:t>表</a:t>
            </a:r>
            <a:r>
              <a:rPr lang="en-US" sz="1400" b="0">
                <a:solidFill>
                  <a:srgbClr val="00AEEF"/>
                </a:solidFill>
                <a:latin typeface="黑体" panose="02010609060101010101" charset="-122"/>
              </a:rPr>
              <a:t> </a:t>
            </a:r>
            <a:r>
              <a:rPr lang="en-US" sz="1400" b="0">
                <a:solidFill>
                  <a:srgbClr val="00AEEF"/>
                </a:solidFill>
                <a:latin typeface="微软雅黑" panose="020B0503020204020204" pitchFamily="34" charset="-122"/>
              </a:rPr>
              <a:t>7-9   </a:t>
            </a:r>
            <a:r>
              <a:rPr lang="zh-CN" sz="1400" b="0">
                <a:solidFill>
                  <a:srgbClr val="00AEEF"/>
                </a:solidFill>
                <a:ea typeface="黑体" panose="02010609060101010101" charset="-122"/>
              </a:rPr>
              <a:t>表单选择器</a:t>
            </a:r>
            <a:endParaRPr lang="zh-CN" altLang="en-US" sz="1400" b="0">
              <a:solidFill>
                <a:srgbClr val="00AEEF"/>
              </a:solidFill>
              <a:ea typeface="黑体" panose="02010609060101010101" charset="-122"/>
            </a:endParaRPr>
          </a:p>
        </p:txBody>
      </p:sp>
      <p:graphicFrame>
        <p:nvGraphicFramePr>
          <p:cNvPr id="7" name="表格 6"/>
          <p:cNvGraphicFramePr/>
          <p:nvPr>
            <p:custDataLst>
              <p:tags r:id="rId7"/>
            </p:custDataLst>
          </p:nvPr>
        </p:nvGraphicFramePr>
        <p:xfrm>
          <a:off x="1214120" y="2780665"/>
          <a:ext cx="6311900" cy="2860040"/>
        </p:xfrm>
        <a:graphic>
          <a:graphicData uri="http://schemas.openxmlformats.org/drawingml/2006/table">
            <a:tbl>
              <a:tblPr/>
              <a:tblGrid>
                <a:gridCol w="208280"/>
                <a:gridCol w="1315720"/>
                <a:gridCol w="3700780"/>
                <a:gridCol w="1087120"/>
              </a:tblGrid>
              <a:tr h="250190">
                <a:tc gridSpan="2">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选择器</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hMerge="1">
                  <a:tcPr>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tcPr>
                </a:tc>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功能</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返回值</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35585">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input</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选取所有&lt;input&gt;、 &lt;textarea&gt;、 &lt;select &gt;和&lt;button&gt;元素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36220">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text</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选取所有的文本框元素, 即 type= text的元素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36220">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password</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选取所有的密码框元素, 即 type= password 的元素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35585">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radio</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选取所有的单选框元素, 即 type= radio的元素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36220">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checkbox</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选取所有的多选框元素, 即 type=checkbox 的元素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36220">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submit</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选取所有的提交按钮元素, 即 type= submit的元素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35585">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image</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选取所有的图像按钮元素, 即 type= image的元素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36220">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reset</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选取所有的重置按钮元素, 即 type= reset的元素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36220">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button</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选取所有的普通按钮元素, 即 button元素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35585">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file</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选取所有的文件上传按钮元素, 即 type= file的元素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50190">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hidden</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选取所有的不可见元素, 即 type= hidden的元素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集合元素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内容占位符 5"/>
          <p:cNvSpPr>
            <a:spLocks noGrp="1"/>
          </p:cNvSpPr>
          <p:nvPr>
            <p:ph idx="1"/>
            <p:custDataLst>
              <p:tags r:id="rId1"/>
            </p:custDataLst>
          </p:nvPr>
        </p:nvSpPr>
        <p:spPr>
          <a:xfrm>
            <a:off x="594995" y="2872105"/>
            <a:ext cx="8077835" cy="1165860"/>
          </a:xfrm>
        </p:spPr>
        <p:txBody>
          <a:bodyPr>
            <a:noAutofit/>
          </a:bodyPr>
          <a:p>
            <a:pPr marL="109855" indent="457200" eaLnBrk="0">
              <a:buNone/>
            </a:pPr>
            <a:r>
              <a:rPr lang="zh-CN" altLang="zh-CN" sz="2400" dirty="0"/>
              <a:t>【 注意】  表单选择器都是返回元素集合 , 若想选取某一个指定的元素 , 最好结合一下 属性选择器 , 示例代码如下:</a:t>
            </a:r>
            <a:endParaRPr lang="zh-CN" altLang="zh-CN" sz="2400" dirty="0"/>
          </a:p>
        </p:txBody>
      </p:sp>
      <p:sp>
        <p:nvSpPr>
          <p:cNvPr id="9" name="Text Box 1"/>
          <p:cNvSpPr txBox="1">
            <a:spLocks noChangeArrowheads="1"/>
          </p:cNvSpPr>
          <p:nvPr>
            <p:custDataLst>
              <p:tags r:id="rId2"/>
            </p:custDataLst>
          </p:nvPr>
        </p:nvSpPr>
        <p:spPr bwMode="auto">
          <a:xfrm>
            <a:off x="594995" y="1572895"/>
            <a:ext cx="8000365" cy="1155065"/>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console. log ( $ (" # forml:input"). size ());//得到 id 为 forml 表单内表单 元素 &lt;input&gt;的个数</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console. log ( $ (" # forml :text"). size ());//得到 id 为 forml 表单内文本 框元素的个数</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a:t>
            </a:r>
            <a:endParaRPr kumimoji="0" lang="en-US" altLang="zh-CN" b="0" i="0" u="none" strike="noStrike" cap="none" normalizeH="0" baseline="0" dirty="0" smtClean="0">
              <a:ln>
                <a:noFill/>
              </a:ln>
              <a:solidFill>
                <a:schemeClr val="tx1"/>
              </a:solidFill>
              <a:effectLst/>
              <a:latin typeface="Arial" panose="020B0604020202020204" pitchFamily="34" charset="0"/>
            </a:endParaRPr>
          </a:p>
        </p:txBody>
      </p:sp>
      <p:sp>
        <p:nvSpPr>
          <p:cNvPr id="3" name="内容占位符 5"/>
          <p:cNvSpPr>
            <a:spLocks noGrp="1"/>
          </p:cNvSpPr>
          <p:nvPr>
            <p:custDataLst>
              <p:tags r:id="rId3"/>
            </p:custDataLst>
          </p:nvPr>
        </p:nvSpPr>
        <p:spPr>
          <a:xfrm>
            <a:off x="567690" y="620395"/>
            <a:ext cx="8248650" cy="808355"/>
          </a:xfrm>
          <a:prstGeom prst="rect">
            <a:avLst/>
          </a:prstGeom>
        </p:spPr>
        <p:txBody>
          <a:bodyPr vert="horz">
            <a:noAutofit/>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marL="109855" indent="457200" eaLnBrk="0">
              <a:buNone/>
            </a:pPr>
            <a:r>
              <a:rPr lang="zh-CN" altLang="zh-CN" sz="2400" dirty="0"/>
              <a:t>如果想得到 id 为 forml 表单内表单元素&lt;input&gt;和文本框元素的个数, 利用表单选择器 的示例代 码如下 :</a:t>
            </a:r>
            <a:endParaRPr lang="zh-CN" altLang="zh-CN" sz="2400" dirty="0"/>
          </a:p>
        </p:txBody>
      </p:sp>
      <p:sp>
        <p:nvSpPr>
          <p:cNvPr id="5" name="Text Box 1"/>
          <p:cNvSpPr txBox="1">
            <a:spLocks noChangeArrowheads="1"/>
          </p:cNvSpPr>
          <p:nvPr>
            <p:custDataLst>
              <p:tags r:id="rId4"/>
            </p:custDataLst>
          </p:nvPr>
        </p:nvSpPr>
        <p:spPr bwMode="auto">
          <a:xfrm>
            <a:off x="672465" y="4004945"/>
            <a:ext cx="8000365" cy="65151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console. log ( $ (" # forml:input [name= city]"). size ());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console. log ( $ ("# forml: radio [value = man]"). size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a:t>
            </a:r>
            <a:endParaRPr kumimoji="0" lang="en-US" altLang="zh-CN"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215" y="488950"/>
            <a:ext cx="8641080" cy="5242560"/>
          </a:xfrm>
        </p:spPr>
        <p:txBody>
          <a:bodyPr>
            <a:normAutofit fontScale="60000"/>
          </a:bodyPr>
          <a:lstStyle/>
          <a:p>
            <a:pPr marL="109855" indent="457200">
              <a:buNone/>
            </a:pPr>
            <a:r>
              <a:rPr sz="3000" dirty="0"/>
              <a:t>jQuery 具有以下特点 :</a:t>
            </a:r>
            <a:endParaRPr sz="3000" dirty="0"/>
          </a:p>
          <a:p>
            <a:pPr marL="109855" indent="457200">
              <a:buNone/>
            </a:pPr>
            <a:r>
              <a:rPr sz="3000" dirty="0"/>
              <a:t>(1)  轻量化。jQuery 的代码非常小巧, 文件大小不过 30 KB。</a:t>
            </a:r>
            <a:endParaRPr sz="3000" dirty="0"/>
          </a:p>
          <a:p>
            <a:pPr marL="109855" indent="457200">
              <a:buNone/>
            </a:pPr>
            <a:r>
              <a:rPr sz="3000" dirty="0"/>
              <a:t>(2)  出色的浏览器兼容性。作为一个流行的 JavaScript 库, 浏览器的兼容性是必须具 备的条件之一 。jQuery 能够在较低版本的浏览器下正常运行, 并同时修复了一些浏览器之 间的差异, 使开发者不必在开展项目前建立浏览器兼容库。</a:t>
            </a:r>
            <a:endParaRPr sz="3000" dirty="0"/>
          </a:p>
          <a:p>
            <a:pPr marL="109855" indent="457200">
              <a:buNone/>
            </a:pPr>
            <a:r>
              <a:rPr sz="3000" dirty="0"/>
              <a:t>(3)  对 DOM 操作的封装。jQuery 中封装了大量的 DOM 操作,  因此利用 jQuery 可以轻 松地完成各种原本非常复杂的 DOM 操作。</a:t>
            </a:r>
            <a:endParaRPr sz="3000" dirty="0"/>
          </a:p>
          <a:p>
            <a:pPr marL="109855" indent="457200">
              <a:buNone/>
            </a:pPr>
            <a:r>
              <a:rPr sz="3000" dirty="0"/>
              <a:t>(4)  易学。语法简单易懂, 学习速度快, 文档丰富。</a:t>
            </a:r>
            <a:endParaRPr sz="3000" dirty="0"/>
          </a:p>
          <a:p>
            <a:pPr marL="109855" indent="457200">
              <a:buNone/>
            </a:pPr>
            <a:r>
              <a:rPr sz="3000" dirty="0"/>
              <a:t>(5)  开源。jQuery 是一个开源的产品, 任何人都可以自由地使用并提出修改意见。</a:t>
            </a:r>
            <a:endParaRPr sz="3000" dirty="0"/>
          </a:p>
          <a:p>
            <a:pPr marL="109855" indent="457200">
              <a:buNone/>
            </a:pPr>
            <a:r>
              <a:rPr sz="3000" dirty="0"/>
              <a:t>(6)  插件丰富。jQuery 的易扩展性,  吸引了来自全球开发者来编写 jQuery 的扩展插件</a:t>
            </a:r>
            <a:r>
              <a:rPr lang="zh-CN" sz="3000" dirty="0"/>
              <a:t>。</a:t>
            </a:r>
            <a:r>
              <a:rPr sz="3000" dirty="0"/>
              <a:t>目前已经有超过几百种官方插件支持, 而且还不断有新插件出现。</a:t>
            </a:r>
            <a:endParaRPr sz="3000" dirty="0"/>
          </a:p>
          <a:p>
            <a:pPr marL="109855" indent="457200">
              <a:buNone/>
            </a:pPr>
            <a:r>
              <a:rPr sz="3000" dirty="0"/>
              <a:t>(7)  功能强大的选择器 。jQuery 允许开发者使用从 CSS1 到 CSS3 几乎所有的选择器 , 以及 jQuery 独创的高级而且复杂的选择器 , 另外还可以加人插件使其支持 XPath 选择器 , 甚至开发者可以编写属于自己的选择器。</a:t>
            </a:r>
            <a:endParaRPr sz="3000" dirty="0"/>
          </a:p>
          <a:p>
            <a:pPr marL="109855" indent="457200">
              <a:buNone/>
            </a:pPr>
            <a:r>
              <a:rPr sz="3000" dirty="0"/>
              <a:t>(8)  逻辑代码与表示代码分离 。jQuery 实现了 JavaScript 脚本与 HTML 代码的分离 , 便于后期维护和修改。</a:t>
            </a:r>
            <a:endParaRPr sz="3000"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l"/>
            <a:r>
              <a:rPr lang="zh-CN" altLang="en-US" sz="3200" dirty="0">
                <a:solidFill>
                  <a:schemeClr val="tx1"/>
                </a:solidFill>
                <a:latin typeface="微软雅黑" panose="020B0503020204020204" pitchFamily="34" charset="-122"/>
                <a:ea typeface="微软雅黑" panose="020B0503020204020204" pitchFamily="34" charset="-122"/>
                <a:cs typeface="+mn-ea"/>
              </a:rPr>
              <a:t>7. 3   JQuery 操作 DOM</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5"/>
          <p:cNvSpPr>
            <a:spLocks noGrp="1"/>
          </p:cNvSpPr>
          <p:nvPr>
            <p:custDataLst>
              <p:tags r:id="rId1"/>
            </p:custDataLst>
          </p:nvPr>
        </p:nvSpPr>
        <p:spPr>
          <a:xfrm>
            <a:off x="395605" y="1412240"/>
            <a:ext cx="8335645" cy="1803400"/>
          </a:xfrm>
          <a:prstGeom prst="rect">
            <a:avLst/>
          </a:prstGeom>
        </p:spPr>
        <p:txBody>
          <a:bodyPr vert="horz">
            <a:noAutofit/>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marL="109855" indent="457200" eaLnBrk="0">
              <a:buNone/>
            </a:pPr>
            <a:r>
              <a:rPr lang="zh-CN" altLang="zh-CN" sz="2000" dirty="0"/>
              <a:t>jQuery 提供了一系列的方法 , 通过这些方法能够快速实现元素的访问 、创建 、添加和 删除等操作。</a:t>
            </a:r>
            <a:endParaRPr lang="zh-CN" altLang="zh-CN" sz="2000" dirty="0"/>
          </a:p>
          <a:p>
            <a:pPr marL="109855" indent="457200" eaLnBrk="0">
              <a:buNone/>
            </a:pPr>
            <a:r>
              <a:rPr lang="zh-CN" altLang="zh-CN" sz="2400" dirty="0"/>
              <a:t>7. 3. 1   访问 DOM 节点元素</a:t>
            </a:r>
            <a:endParaRPr lang="zh-CN" altLang="zh-CN" sz="2400" dirty="0"/>
          </a:p>
          <a:p>
            <a:pPr marL="109855" indent="457200" eaLnBrk="0">
              <a:buNone/>
            </a:pPr>
            <a:r>
              <a:rPr lang="zh-CN" altLang="zh-CN" sz="2000" dirty="0"/>
              <a:t>jQuery 提供了许多功能强大的 DOM 节点元素访问方法 , 具体见表 7- 10 所列。</a:t>
            </a:r>
            <a:endParaRPr lang="zh-CN" altLang="zh-CN" sz="2000" dirty="0"/>
          </a:p>
        </p:txBody>
      </p:sp>
      <p:sp>
        <p:nvSpPr>
          <p:cNvPr id="100" name="文本框 99"/>
          <p:cNvSpPr txBox="1"/>
          <p:nvPr>
            <p:custDataLst>
              <p:tags r:id="rId2"/>
            </p:custDataLst>
          </p:nvPr>
        </p:nvSpPr>
        <p:spPr>
          <a:xfrm>
            <a:off x="2523490" y="3068955"/>
            <a:ext cx="3889375" cy="303530"/>
          </a:xfrm>
          <a:prstGeom prst="rect">
            <a:avLst/>
          </a:prstGeom>
          <a:noFill/>
          <a:ln w="9525">
            <a:noFill/>
          </a:ln>
        </p:spPr>
        <p:txBody>
          <a:bodyPr wrap="square">
            <a:noAutofit/>
          </a:bodyPr>
          <a:p>
            <a:pPr indent="0"/>
            <a:r>
              <a:rPr sz="1400" b="0">
                <a:solidFill>
                  <a:srgbClr val="00AEEF"/>
                </a:solidFill>
              </a:rPr>
              <a:t>表 7-10   jQuery 访问 DOM 节点元素的方法</a:t>
            </a:r>
            <a:endParaRPr sz="1400" b="0">
              <a:solidFill>
                <a:srgbClr val="00AEEF"/>
              </a:solidFill>
            </a:endParaRPr>
          </a:p>
        </p:txBody>
      </p:sp>
      <p:graphicFrame>
        <p:nvGraphicFramePr>
          <p:cNvPr id="7" name="表格 6"/>
          <p:cNvGraphicFramePr/>
          <p:nvPr>
            <p:custDataLst>
              <p:tags r:id="rId3"/>
            </p:custDataLst>
          </p:nvPr>
        </p:nvGraphicFramePr>
        <p:xfrm>
          <a:off x="612775" y="3372485"/>
          <a:ext cx="7919720" cy="2654935"/>
        </p:xfrm>
        <a:graphic>
          <a:graphicData uri="http://schemas.openxmlformats.org/drawingml/2006/table">
            <a:tbl>
              <a:tblPr/>
              <a:tblGrid>
                <a:gridCol w="2635885"/>
                <a:gridCol w="5283835"/>
              </a:tblGrid>
              <a:tr h="234950">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方法</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描述</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21615">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children( [ selector])</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选取匹配元素集合中每个元素的子元素 , 可提供一个可选的选择器作为参数</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21615">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parent ( Cselector] )</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选取匹配元素集合中每个元素的父元素 , 可提供一个可选的选择器作为参数</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21615">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parents( [selector] )</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选取集合中每个匹配元素的祖先元素 , 可提供一个可选的选择器作为参数</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22250">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closest ( selector)</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从元素本身开始 , 沿 DOM树逐级向上匹配 , 并返回最先匹配的祖先元素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21615">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find(selector)</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选取当前匹配的元素集合中每个元素的后代元素</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403225">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next([ selector] )</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选取匹配的元素集合中每个元素紧邻的 、后一个兄弟元素 , 可提供一个可选的选择 器作为参数</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405130">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prev ( [ selector] )</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选取匹配的元素集合中每个元素紧邻的 、前一个兄弟元素 , 可提供一个可选的选择器作为参数</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44475">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siblings( [ selector] )</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选取匹配元素集合中每个元素的兄弟元素 , 可提供一个可选的选择器作为参数</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58445">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each(function(index ,element) {this} )</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遍历一个 jQuery对象 , 为每个匹配元素执行一个函数</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107315" y="4364990"/>
            <a:ext cx="8729345" cy="1669415"/>
          </a:xfrm>
        </p:spPr>
        <p:txBody>
          <a:bodyPr>
            <a:noAutofit/>
          </a:bodyPr>
          <a:lstStyle/>
          <a:p>
            <a:pPr marL="109855" indent="457200" eaLnBrk="0">
              <a:buNone/>
            </a:pPr>
            <a:r>
              <a:rPr lang="zh-CN" altLang="zh-CN" sz="2000" dirty="0"/>
              <a:t>在以上代码中 , 通过 jQuery 获取类名为 div 和 span2 的两个 D0M 元素 , 并通过 css() 方法为它们 分别添加样式 。若选择器返回集合元素 , 可以通过括号内的选择器进行筛选 , 如语句“ $ ( '. span2')  . next ( '. first)  ”  可能选取了多个类名为 span2 的下一个元素 , 但通过传入可选参数“ : first”  后 , 最终只返回 集合元素中的第一个元素。</a:t>
            </a:r>
            <a:endParaRPr lang="zh-CN" altLang="zh-CN" sz="20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Text Box 1"/>
          <p:cNvSpPr txBox="1">
            <a:spLocks noChangeArrowheads="1"/>
          </p:cNvSpPr>
          <p:nvPr>
            <p:custDataLst>
              <p:tags r:id="rId1"/>
            </p:custDataLst>
          </p:nvPr>
        </p:nvSpPr>
        <p:spPr bwMode="auto">
          <a:xfrm>
            <a:off x="539115" y="548640"/>
            <a:ext cx="7900670" cy="3740785"/>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7-13. html 关键代码</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&lt;div class ="divl”&gt;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&lt;p&gt;111&lt;/p&gt;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&lt;p&gt;222&lt;p&gt;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&lt;/div&gt;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&lt;span class="span2"&gt;222&lt;/span&gt;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&lt;p&gt;000&lt;/p&gt;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 script&gt;</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//选中 class=divl 的子代的最后一个元素 ,添加边框</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 ( ' .   div ') . children ( ':  last '), css ( 'border ', ' 3px solid blue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//选中 class=span2 的兄弟元素的最后一个 ,添加边框</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 ( ' . span2 ') . siblings ( ': last ') . css ( ' border ', ' 2px solid blue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&lt;/script&gt; </a:t>
            </a:r>
            <a:endParaRPr kumimoji="0" lang="en-US" altLang="zh-CN" b="0" i="0" u="none" strike="noStrike" cap="none" normalizeH="0" baseline="0" dirty="0" smtClean="0">
              <a:ln>
                <a:noFill/>
              </a:ln>
              <a:solidFill>
                <a:schemeClr val="tx1"/>
              </a:solidFill>
              <a:effectLst/>
              <a:latin typeface="Arial" panose="020B0604020202020204" pitchFamily="34" charset="0"/>
            </a:endParaRPr>
          </a:p>
        </p:txBody>
      </p:sp>
      <p:sp>
        <p:nvSpPr>
          <p:cNvPr id="3" name="内容占位符 4"/>
          <p:cNvSpPr>
            <a:spLocks noGrp="1"/>
          </p:cNvSpPr>
          <p:nvPr>
            <p:custDataLst>
              <p:tags r:id="rId2"/>
            </p:custDataLst>
          </p:nvPr>
        </p:nvSpPr>
        <p:spPr>
          <a:xfrm>
            <a:off x="-178435" y="133350"/>
            <a:ext cx="9197340" cy="507365"/>
          </a:xfrm>
          <a:prstGeom prst="rect">
            <a:avLst/>
          </a:prstGeom>
        </p:spPr>
        <p:txBody>
          <a:bodyPr vert="horz">
            <a:noAutofit/>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marL="109855" indent="457200" eaLnBrk="0">
              <a:buNone/>
            </a:pPr>
            <a:r>
              <a:rPr lang="zh-CN" altLang="zh-CN" sz="2000" dirty="0"/>
              <a:t>【 示例程序 7- 13】  jQuery 访问 DOM 节点元素 , 程序关键代码如下:</a:t>
            </a:r>
            <a:endParaRPr lang="zh-CN" altLang="zh-CN" sz="20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nvGrpSpPr>
          <p:cNvPr id="5" name="组合 4"/>
          <p:cNvGrpSpPr/>
          <p:nvPr/>
        </p:nvGrpSpPr>
        <p:grpSpPr>
          <a:xfrm>
            <a:off x="791465" y="98053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知识拓展</a:t>
              </a:r>
              <a:endParaRPr lang="zh-CN" altLang="en-US" sz="2600" kern="1200" dirty="0" smtClean="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429385" y="1845945"/>
            <a:ext cx="7246620" cy="2197735"/>
          </a:xfrm>
          <a:prstGeom prst="rect">
            <a:avLst/>
          </a:prstGeom>
        </p:spPr>
        <p:txBody>
          <a:bodyPr wrap="square">
            <a:noAutofit/>
          </a:bodyPr>
          <a:lstStyle/>
          <a:p>
            <a:pPr algn="ctr" eaLnBrk="0"/>
            <a:r>
              <a:rPr lang="zh-CN" altLang="zh-CN" sz="2800" dirty="0">
                <a:solidFill>
                  <a:schemeClr val="bg2">
                    <a:lumMod val="50000"/>
                  </a:schemeClr>
                </a:solidFill>
              </a:rPr>
              <a:t>链式编程</a:t>
            </a:r>
            <a:endParaRPr lang="zh-CN" altLang="zh-CN" dirty="0"/>
          </a:p>
          <a:p>
            <a:pPr eaLnBrk="0"/>
            <a:r>
              <a:rPr lang="en-US" altLang="zh-CN" dirty="0"/>
              <a:t>      </a:t>
            </a:r>
            <a:endParaRPr lang="en-US" altLang="zh-CN" dirty="0"/>
          </a:p>
          <a:p>
            <a:pPr eaLnBrk="0"/>
            <a:r>
              <a:rPr lang="en-US" altLang="zh-CN" dirty="0"/>
              <a:t>      </a:t>
            </a:r>
            <a:r>
              <a:rPr lang="zh-CN" altLang="zh-CN" dirty="0"/>
              <a:t>jQuery 开发中经常使用链式编程 , 这样不但可以减少代码量 , 还可以让代码看起来 更加简洁美观。链式编程的原理是 : 在调用上一 个方法之后 , 如果返回的结果是一 个 jQuery 对象 , 就可以继续调用该对象的方法 , 如示例程序 7 - 13  中的“ $  ( '. div ') , children ( ': last ')  . css ( 'border ', '3px solid blue ') ;”。</a:t>
            </a:r>
            <a:endParaRPr lang="zh-CN" altLang="zh-CN"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l"/>
            <a:r>
              <a:rPr lang="zh-CN" altLang="en-US" sz="3200" dirty="0">
                <a:solidFill>
                  <a:schemeClr val="tx1"/>
                </a:solidFill>
                <a:latin typeface="微软雅黑" panose="020B0503020204020204" pitchFamily="34" charset="-122"/>
                <a:ea typeface="微软雅黑" panose="020B0503020204020204" pitchFamily="34" charset="-122"/>
                <a:cs typeface="+mn-ea"/>
              </a:rPr>
              <a:t>7. 3. 2   操作 DOM 节点</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矩形 5"/>
          <p:cNvSpPr/>
          <p:nvPr/>
        </p:nvSpPr>
        <p:spPr>
          <a:xfrm>
            <a:off x="457200" y="1529080"/>
            <a:ext cx="8229600" cy="911225"/>
          </a:xfrm>
          <a:prstGeom prst="rect">
            <a:avLst/>
          </a:prstGeom>
        </p:spPr>
        <p:txBody>
          <a:bodyPr wrap="square">
            <a:noAutofit/>
          </a:bodyPr>
          <a:lstStyle/>
          <a:p>
            <a:pPr eaLnBrk="0"/>
            <a:r>
              <a:rPr lang="en-US" dirty="0"/>
              <a:t>     </a:t>
            </a:r>
            <a:r>
              <a:rPr altLang="zh-CN" dirty="0"/>
              <a:t>1. 创建节点元素</a:t>
            </a:r>
            <a:endParaRPr altLang="zh-CN" dirty="0"/>
          </a:p>
          <a:p>
            <a:pPr eaLnBrk="0"/>
            <a:r>
              <a:rPr lang="en-US" dirty="0"/>
              <a:t>     </a:t>
            </a:r>
            <a:r>
              <a:rPr altLang="zh-CN" dirty="0"/>
              <a:t>通过 jQuery 可以很方便地动态创建元素 , 直接在 $ ( ) 中传入 HTML 字符串即可创建 节点元素 , 示例代码如下 :</a:t>
            </a:r>
            <a:endParaRPr altLang="zh-CN" dirty="0"/>
          </a:p>
        </p:txBody>
      </p:sp>
      <p:sp>
        <p:nvSpPr>
          <p:cNvPr id="7" name="Text Box 1"/>
          <p:cNvSpPr txBox="1">
            <a:spLocks noChangeArrowheads="1"/>
          </p:cNvSpPr>
          <p:nvPr>
            <p:custDataLst>
              <p:tags r:id="rId1"/>
            </p:custDataLst>
          </p:nvPr>
        </p:nvSpPr>
        <p:spPr bwMode="auto">
          <a:xfrm>
            <a:off x="554990" y="2477135"/>
            <a:ext cx="7884795" cy="1209675"/>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(function ()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//创建一个 hl标签并在控制台打印</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var a= $ (“&lt;hl title=“一级标题”class =“red”&gt;DOM 文档对象模型 &lt;/hl&gt;”); </a:t>
            </a:r>
            <a:endParaRPr kumimoji="0" lang="en-US" altLang="zh-CN"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b="0" i="0" u="none" strike="noStrike" cap="none" normalizeH="0" baseline="0" dirty="0" smtClean="0">
                <a:ln>
                  <a:noFill/>
                </a:ln>
                <a:solidFill>
                  <a:schemeClr val="tx1"/>
                </a:solidFill>
                <a:effectLst/>
                <a:latin typeface="Arial" panose="020B0604020202020204" pitchFamily="34" charset="0"/>
              </a:rPr>
              <a:t>}); </a:t>
            </a:r>
            <a:endParaRPr kumimoji="0" lang="en-US" altLang="zh-CN" b="0" i="0" u="none" strike="noStrike" cap="none" normalizeH="0" baseline="0" dirty="0" smtClean="0">
              <a:ln>
                <a:noFill/>
              </a:ln>
              <a:solidFill>
                <a:schemeClr val="tx1"/>
              </a:solidFill>
              <a:effectLst/>
              <a:latin typeface="Arial" panose="020B0604020202020204" pitchFamily="34" charset="0"/>
            </a:endParaRPr>
          </a:p>
        </p:txBody>
      </p:sp>
      <p:sp>
        <p:nvSpPr>
          <p:cNvPr id="10" name="矩形 9"/>
          <p:cNvSpPr/>
          <p:nvPr>
            <p:custDataLst>
              <p:tags r:id="rId2"/>
            </p:custDataLst>
          </p:nvPr>
        </p:nvSpPr>
        <p:spPr>
          <a:xfrm>
            <a:off x="554990" y="3789045"/>
            <a:ext cx="8132445" cy="911225"/>
          </a:xfrm>
          <a:prstGeom prst="rect">
            <a:avLst/>
          </a:prstGeom>
        </p:spPr>
        <p:txBody>
          <a:bodyPr wrap="square">
            <a:noAutofit/>
          </a:bodyPr>
          <a:p>
            <a:pPr eaLnBrk="0"/>
            <a:r>
              <a:rPr lang="en-US" dirty="0"/>
              <a:t>     </a:t>
            </a:r>
            <a:r>
              <a:rPr altLang="zh-CN" dirty="0"/>
              <a:t>【 注意】  创建的节点元素不会自动加载到 DOM 树中 , 需要明确地指定将其插入页面中的具体位置  [ 比如使用 append( ) 方法将指定元素插入某个元素的末尾处] 。</a:t>
            </a:r>
            <a:endParaRPr altLang="zh-CN"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矩形 5"/>
          <p:cNvSpPr/>
          <p:nvPr/>
        </p:nvSpPr>
        <p:spPr>
          <a:xfrm>
            <a:off x="457200" y="259080"/>
            <a:ext cx="8229600" cy="2367280"/>
          </a:xfrm>
          <a:prstGeom prst="rect">
            <a:avLst/>
          </a:prstGeom>
        </p:spPr>
        <p:txBody>
          <a:bodyPr wrap="square">
            <a:noAutofit/>
          </a:bodyPr>
          <a:lstStyle/>
          <a:p>
            <a:pPr eaLnBrk="0"/>
            <a:r>
              <a:rPr lang="en-US" dirty="0"/>
              <a:t>     </a:t>
            </a:r>
            <a:r>
              <a:rPr altLang="zh-CN" dirty="0"/>
              <a:t>2. 插入节点元素</a:t>
            </a:r>
            <a:endParaRPr altLang="zh-CN" dirty="0"/>
          </a:p>
          <a:p>
            <a:pPr eaLnBrk="0"/>
            <a:r>
              <a:rPr lang="en-US" dirty="0"/>
              <a:t>     </a:t>
            </a:r>
            <a:r>
              <a:rPr altLang="zh-CN" dirty="0"/>
              <a:t>在页面中动态创建的节点元素需要执行节点的插入或追加操作才会加载到 DOM 树中。jQuery 主要提供了以下几个方法来插入节点元素。</a:t>
            </a:r>
            <a:endParaRPr altLang="zh-CN" dirty="0"/>
          </a:p>
          <a:p>
            <a:pPr eaLnBrk="0"/>
            <a:r>
              <a:rPr altLang="zh-CN" dirty="0"/>
              <a:t>(1)  append( ) : 在每个匹配元素里面末尾处插入参数内容。</a:t>
            </a:r>
            <a:endParaRPr altLang="zh-CN" dirty="0"/>
          </a:p>
          <a:p>
            <a:pPr eaLnBrk="0"/>
            <a:r>
              <a:rPr altLang="zh-CN" dirty="0"/>
              <a:t>(2)  prepend( ) : 将参数内容插入每个匹配元素的前面。</a:t>
            </a:r>
            <a:endParaRPr altLang="zh-CN" dirty="0"/>
          </a:p>
          <a:p>
            <a:pPr eaLnBrk="0"/>
            <a:r>
              <a:rPr altLang="zh-CN" dirty="0"/>
              <a:t>(3)  after( ) : 在每个匹配元素的后面插入参数内容。</a:t>
            </a:r>
            <a:endParaRPr altLang="zh-CN" dirty="0"/>
          </a:p>
          <a:p>
            <a:pPr eaLnBrk="0"/>
            <a:r>
              <a:rPr altLang="zh-CN" dirty="0"/>
              <a:t>(4)  before( ) : 在匹配元素的前面插入参数内容。</a:t>
            </a:r>
            <a:endParaRPr altLang="zh-CN" dirty="0"/>
          </a:p>
          <a:p>
            <a:pPr eaLnBrk="0"/>
            <a:r>
              <a:rPr altLang="zh-CN" dirty="0"/>
              <a:t>【 示例程序 7- 14】jQuery 插入节点元素 , 程序关键代码如下 :</a:t>
            </a:r>
            <a:endParaRPr altLang="zh-CN" dirty="0"/>
          </a:p>
        </p:txBody>
      </p:sp>
      <p:sp>
        <p:nvSpPr>
          <p:cNvPr id="7" name="Text Box 1"/>
          <p:cNvSpPr txBox="1">
            <a:spLocks noChangeArrowheads="1"/>
          </p:cNvSpPr>
          <p:nvPr>
            <p:custDataLst>
              <p:tags r:id="rId1"/>
            </p:custDataLst>
          </p:nvPr>
        </p:nvSpPr>
        <p:spPr bwMode="auto">
          <a:xfrm>
            <a:off x="554990" y="2529205"/>
            <a:ext cx="7668260" cy="345186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7-14. html 关键代码</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&lt;p&gt;这是一个段落 。&lt;/p&gt;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&lt;p&gt;这是另外一个段落 。&lt;/p&gt;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&lt;ol&gt;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&lt;li&gt;l&lt;/li&gt;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&lt;li&gt;2&lt;/li&gt;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&lt;li&gt;3&lt;/li&gt;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&lt;/ol&gt;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("p"). append("&lt;b&gt;在结尾追加文本&lt;/b&gt;.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("ol"). append("&lt;li&gt;在最后面追加列表项&lt;/li&gt;")&gt;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("p"). prepend("&lt;b&gt;在开头追加文本&lt;/b&gt;.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("ol"). prepend("&lt;li&gt;在开头添加列表项&lt;/li&gt;"),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("ol"). afte r("&lt;p&gt;在有序列表后面添加文本&lt;/p&gt;");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("ol"). before("&lt;p&gt;在有序列表前面添加文本&lt;/p&gt;"),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nvGrpSpPr>
          <p:cNvPr id="5" name="组合 4"/>
          <p:cNvGrpSpPr/>
          <p:nvPr/>
        </p:nvGrpSpPr>
        <p:grpSpPr>
          <a:xfrm>
            <a:off x="670180" y="85226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知识拓展</a:t>
              </a:r>
              <a:endParaRPr lang="zh-CN" altLang="en-US" sz="2600" kern="1200" dirty="0" smtClean="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546860" y="1845945"/>
            <a:ext cx="6769735" cy="1568450"/>
          </a:xfrm>
          <a:prstGeom prst="rect">
            <a:avLst/>
          </a:prstGeom>
        </p:spPr>
        <p:txBody>
          <a:bodyPr wrap="square">
            <a:spAutoFit/>
          </a:bodyPr>
          <a:lstStyle/>
          <a:p>
            <a:pPr eaLnBrk="0"/>
            <a:r>
              <a:rPr lang="en-US" altLang="zh-CN" dirty="0" smtClean="0"/>
              <a:t>        </a:t>
            </a:r>
            <a:r>
              <a:rPr lang="en-US" altLang="zh-CN" sz="2400" dirty="0" smtClean="0"/>
              <a:t>append ( ) 、prepend ( )方法是在目标元素的内部添加元素 ,  即内部插入 ;  而 after ( ) 、before ( )方法是在目标元素的后面或者前面添加元素 ,  即外部插入。</a:t>
            </a:r>
            <a:endParaRPr lang="en-US" altLang="zh-CN" sz="2400"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矩形 5"/>
          <p:cNvSpPr/>
          <p:nvPr/>
        </p:nvSpPr>
        <p:spPr>
          <a:xfrm>
            <a:off x="457200" y="692785"/>
            <a:ext cx="8229600" cy="956310"/>
          </a:xfrm>
          <a:prstGeom prst="rect">
            <a:avLst/>
          </a:prstGeom>
        </p:spPr>
        <p:txBody>
          <a:bodyPr wrap="square">
            <a:noAutofit/>
          </a:bodyPr>
          <a:lstStyle/>
          <a:p>
            <a:pPr eaLnBrk="0"/>
            <a:r>
              <a:rPr lang="en-US" dirty="0"/>
              <a:t>     </a:t>
            </a:r>
            <a:r>
              <a:rPr altLang="zh-CN" dirty="0"/>
              <a:t>3. 删除节点元素</a:t>
            </a:r>
            <a:endParaRPr altLang="zh-CN" dirty="0"/>
          </a:p>
          <a:p>
            <a:pPr eaLnBrk="0"/>
            <a:r>
              <a:rPr altLang="zh-CN" dirty="0"/>
              <a:t>删除节点元素分为删除匹配的节点元素本身和删除匹配节点元素里面的子节点元素两 种情况 , 具体见表 7- 11 所列。</a:t>
            </a:r>
            <a:endParaRPr altLang="zh-CN" dirty="0"/>
          </a:p>
        </p:txBody>
      </p:sp>
      <p:sp>
        <p:nvSpPr>
          <p:cNvPr id="100" name="文本框 99"/>
          <p:cNvSpPr txBox="1"/>
          <p:nvPr/>
        </p:nvSpPr>
        <p:spPr>
          <a:xfrm>
            <a:off x="3780155" y="1557020"/>
            <a:ext cx="2127885" cy="306705"/>
          </a:xfrm>
          <a:prstGeom prst="rect">
            <a:avLst/>
          </a:prstGeom>
          <a:noFill/>
          <a:ln w="9525">
            <a:noFill/>
          </a:ln>
        </p:spPr>
        <p:txBody>
          <a:bodyPr wrap="square">
            <a:spAutoFit/>
          </a:bodyPr>
          <a:p>
            <a:pPr indent="0"/>
            <a:r>
              <a:rPr lang="zh-CN" sz="1400" b="0">
                <a:solidFill>
                  <a:srgbClr val="00AEEF"/>
                </a:solidFill>
                <a:ea typeface="黑体" panose="02010609060101010101" charset="-122"/>
              </a:rPr>
              <a:t>表</a:t>
            </a:r>
            <a:r>
              <a:rPr lang="en-US" sz="1400" b="0">
                <a:solidFill>
                  <a:srgbClr val="00AEEF"/>
                </a:solidFill>
                <a:latin typeface="黑体" panose="02010609060101010101" charset="-122"/>
              </a:rPr>
              <a:t> </a:t>
            </a:r>
            <a:r>
              <a:rPr lang="en-US" sz="1400" b="0">
                <a:solidFill>
                  <a:srgbClr val="00AEEF"/>
                </a:solidFill>
                <a:latin typeface="微软雅黑" panose="020B0503020204020204" pitchFamily="34" charset="-122"/>
              </a:rPr>
              <a:t>7-11   </a:t>
            </a:r>
            <a:r>
              <a:rPr lang="zh-CN" sz="1400" b="0">
                <a:solidFill>
                  <a:srgbClr val="00AEEF"/>
                </a:solidFill>
                <a:ea typeface="黑体" panose="02010609060101010101" charset="-122"/>
              </a:rPr>
              <a:t>删除节点元素</a:t>
            </a:r>
            <a:endParaRPr lang="zh-CN" altLang="en-US" sz="1400" b="0">
              <a:solidFill>
                <a:srgbClr val="00AEEF"/>
              </a:solidFill>
              <a:ea typeface="黑体" panose="02010609060101010101" charset="-122"/>
            </a:endParaRPr>
          </a:p>
        </p:txBody>
      </p:sp>
      <p:graphicFrame>
        <p:nvGraphicFramePr>
          <p:cNvPr id="3" name="表格 2"/>
          <p:cNvGraphicFramePr/>
          <p:nvPr>
            <p:custDataLst>
              <p:tags r:id="rId1"/>
            </p:custDataLst>
          </p:nvPr>
        </p:nvGraphicFramePr>
        <p:xfrm>
          <a:off x="1489710" y="1917065"/>
          <a:ext cx="5980430" cy="922020"/>
        </p:xfrm>
        <a:graphic>
          <a:graphicData uri="http://schemas.openxmlformats.org/drawingml/2006/table">
            <a:tbl>
              <a:tblPr/>
              <a:tblGrid>
                <a:gridCol w="1809115"/>
                <a:gridCol w="4171315"/>
              </a:tblGrid>
              <a:tr h="254000">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方法</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功能</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41300">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empty( )</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清空元素但不删除元素本身</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54000">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remove( [ expr] )</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同时删除元素本身以及其内容 , 括号内参数可选用于筛选元素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bl>
          </a:graphicData>
        </a:graphic>
      </p:graphicFrame>
      <p:sp>
        <p:nvSpPr>
          <p:cNvPr id="5" name="矩形 4"/>
          <p:cNvSpPr/>
          <p:nvPr>
            <p:custDataLst>
              <p:tags r:id="rId2"/>
            </p:custDataLst>
          </p:nvPr>
        </p:nvSpPr>
        <p:spPr>
          <a:xfrm>
            <a:off x="160020" y="2980055"/>
            <a:ext cx="8681085" cy="360045"/>
          </a:xfrm>
          <a:prstGeom prst="rect">
            <a:avLst/>
          </a:prstGeom>
        </p:spPr>
        <p:txBody>
          <a:bodyPr wrap="square">
            <a:noAutofit/>
          </a:bodyPr>
          <a:p>
            <a:pPr eaLnBrk="0"/>
            <a:r>
              <a:rPr lang="en-US" dirty="0"/>
              <a:t>     </a:t>
            </a:r>
            <a:r>
              <a:rPr altLang="zh-CN" dirty="0"/>
              <a:t>【 示例程序 7- 15】jQuery 删除节点元素 , 程序关键代码如下 :</a:t>
            </a:r>
            <a:endParaRPr altLang="zh-CN" dirty="0"/>
          </a:p>
        </p:txBody>
      </p:sp>
      <p:sp>
        <p:nvSpPr>
          <p:cNvPr id="8" name="Text Box 1"/>
          <p:cNvSpPr txBox="1">
            <a:spLocks noChangeArrowheads="1"/>
          </p:cNvSpPr>
          <p:nvPr>
            <p:custDataLst>
              <p:tags r:id="rId3"/>
            </p:custDataLst>
          </p:nvPr>
        </p:nvSpPr>
        <p:spPr bwMode="auto">
          <a:xfrm>
            <a:off x="512445" y="3378835"/>
            <a:ext cx="7710805" cy="244348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7-15. html 关键代码</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&lt;ol&gt;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&lt;li&gt;l&lt;/li&gt;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&lt;li&gt;2&lt;/li&gt;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&lt;li&gt;3&lt;/li&gt;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&lt;/ol&gt;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("ol"). empty ();//删除有序列表里面的所有子元素 ,但保留有序列表本身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("ol"). remove (); //删除整个有序列表</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nvGrpSpPr>
          <p:cNvPr id="5" name="组合 4"/>
          <p:cNvGrpSpPr/>
          <p:nvPr/>
        </p:nvGrpSpPr>
        <p:grpSpPr>
          <a:xfrm>
            <a:off x="670180" y="780511"/>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知识拓展</a:t>
              </a:r>
              <a:endParaRPr lang="zh-CN" altLang="en-US" sz="2600" kern="1200" dirty="0" smtClean="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193841" y="1429534"/>
            <a:ext cx="7122575" cy="3415030"/>
          </a:xfrm>
          <a:prstGeom prst="rect">
            <a:avLst/>
          </a:prstGeom>
        </p:spPr>
        <p:txBody>
          <a:bodyPr wrap="square">
            <a:spAutoFit/>
          </a:bodyPr>
          <a:lstStyle/>
          <a:p>
            <a:pPr eaLnBrk="0"/>
            <a:r>
              <a:rPr lang="en-US" altLang="zh-CN" sz="2400" dirty="0" smtClean="0"/>
              <a:t>      · empty ( )方法只能删除匹配节点元素的文本内容 ,  而节点本身依然在 DOM 中 ; remove ( )方法则可以将匹配元素集合从 DOM 中删除  ( 同时移除元素上的事件 及 jQuery 数据) 。因此 ,  在开发时应根据实际需求合理选择方法进行元素的删除操作。</a:t>
            </a:r>
            <a:endParaRPr lang="en-US" altLang="zh-CN" sz="2400" dirty="0" smtClean="0"/>
          </a:p>
          <a:p>
            <a:pPr eaLnBrk="0"/>
            <a:r>
              <a:rPr lang="en-US" altLang="zh-CN" sz="2400" dirty="0"/>
              <a:t>      </a:t>
            </a:r>
            <a:r>
              <a:rPr lang="zh-CN" altLang="zh-CN" sz="2400" dirty="0"/>
              <a:t>·html ()方法也能做到删除元素子节点的效果 ,  只需传一 个空字符串作为参数 即可 , 如" $  ( " ol" )  . html  ( " " ) ;"。</a:t>
            </a:r>
            <a:endParaRPr lang="zh-CN" altLang="zh-CN" sz="24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l"/>
            <a:r>
              <a:rPr lang="zh-CN" altLang="en-US" sz="3200" dirty="0">
                <a:solidFill>
                  <a:schemeClr val="tx1"/>
                </a:solidFill>
                <a:latin typeface="微软雅黑" panose="020B0503020204020204" pitchFamily="34" charset="-122"/>
                <a:ea typeface="微软雅黑" panose="020B0503020204020204" pitchFamily="34" charset="-122"/>
                <a:cs typeface="+mn-ea"/>
              </a:rPr>
              <a:t>7. 4   jQuery 事件</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矩形 5"/>
          <p:cNvSpPr/>
          <p:nvPr/>
        </p:nvSpPr>
        <p:spPr>
          <a:xfrm>
            <a:off x="457200" y="1440180"/>
            <a:ext cx="8229600" cy="4046220"/>
          </a:xfrm>
          <a:prstGeom prst="rect">
            <a:avLst/>
          </a:prstGeom>
        </p:spPr>
        <p:txBody>
          <a:bodyPr wrap="square">
            <a:noAutofit/>
          </a:bodyPr>
          <a:lstStyle/>
          <a:p>
            <a:pPr eaLnBrk="0"/>
            <a:r>
              <a:rPr altLang="zh-CN" sz="2400" dirty="0"/>
              <a:t>7. 4. 1   常用事件</a:t>
            </a:r>
            <a:endParaRPr altLang="zh-CN" sz="2400" dirty="0"/>
          </a:p>
          <a:p>
            <a:pPr eaLnBrk="0"/>
            <a:r>
              <a:rPr lang="en-US" sz="2000" dirty="0"/>
              <a:t>      </a:t>
            </a:r>
            <a:r>
              <a:rPr altLang="zh-CN" sz="2000" dirty="0"/>
              <a:t>通过前面的学习 , 我们已经知道 DOM 事件处理过程大致可分为三个步骤 : </a:t>
            </a:r>
            <a:endParaRPr altLang="zh-CN" sz="2000" dirty="0"/>
          </a:p>
          <a:p>
            <a:pPr eaLnBrk="0"/>
            <a:r>
              <a:rPr lang="en-US" sz="2000" dirty="0"/>
              <a:t>      </a:t>
            </a:r>
            <a:r>
              <a:rPr altLang="zh-CN" sz="2000" dirty="0"/>
              <a:t>①获取元素; </a:t>
            </a:r>
            <a:endParaRPr altLang="zh-CN" sz="2000" dirty="0"/>
          </a:p>
          <a:p>
            <a:pPr eaLnBrk="0"/>
            <a:r>
              <a:rPr lang="en-US" sz="2000" dirty="0"/>
              <a:t>      </a:t>
            </a:r>
            <a:r>
              <a:rPr altLang="zh-CN" sz="2000" dirty="0"/>
              <a:t>②注册事件;</a:t>
            </a:r>
            <a:endParaRPr altLang="zh-CN" sz="2000" dirty="0"/>
          </a:p>
          <a:p>
            <a:pPr eaLnBrk="0"/>
            <a:r>
              <a:rPr lang="en-US" sz="2000" dirty="0"/>
              <a:t>      </a:t>
            </a:r>
            <a:r>
              <a:rPr altLang="zh-CN" sz="2000" dirty="0"/>
              <a:t>③编写事件处理函数。</a:t>
            </a:r>
            <a:endParaRPr altLang="zh-CN" sz="2000" dirty="0"/>
          </a:p>
          <a:p>
            <a:pPr eaLnBrk="0"/>
            <a:r>
              <a:rPr lang="en-US" sz="2000" dirty="0"/>
              <a:t>      </a:t>
            </a:r>
            <a:r>
              <a:rPr altLang="zh-CN" sz="2000" dirty="0"/>
              <a:t>而 jQuery 中的事件机制跟 DOM 中的事件机制相比 , 基 本上是类似的 , 只是写法上相对简单一点 , 省略了开头的“on”, 如 jQuery 中的 click()对应 DOM 中的nclick 。另外 , jQuery 的事件方法允许一个事件绑定多个事件处理函数 , 只需多次调用事件方法并传入不同的方法参数即可。</a:t>
            </a:r>
            <a:endParaRPr altLang="zh-CN" sz="2000" dirty="0"/>
          </a:p>
          <a:p>
            <a:pPr eaLnBrk="0"/>
            <a:r>
              <a:rPr lang="en-US" sz="2000" dirty="0"/>
              <a:t>      </a:t>
            </a:r>
            <a:r>
              <a:rPr altLang="zh-CN" sz="2000" dirty="0"/>
              <a:t>jQuery 常用事件见表 4- 12 所列。</a:t>
            </a:r>
            <a:endParaRPr altLang="zh-CN" sz="2000"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0" name="文本框 99"/>
          <p:cNvSpPr txBox="1"/>
          <p:nvPr/>
        </p:nvSpPr>
        <p:spPr>
          <a:xfrm>
            <a:off x="3275965" y="332740"/>
            <a:ext cx="2512695" cy="306705"/>
          </a:xfrm>
          <a:prstGeom prst="rect">
            <a:avLst/>
          </a:prstGeom>
          <a:noFill/>
          <a:ln w="9525">
            <a:noFill/>
          </a:ln>
        </p:spPr>
        <p:txBody>
          <a:bodyPr wrap="square">
            <a:spAutoFit/>
          </a:bodyPr>
          <a:p>
            <a:pPr indent="0"/>
            <a:r>
              <a:rPr sz="1400" b="0">
                <a:solidFill>
                  <a:srgbClr val="00AEEF"/>
                </a:solidFill>
              </a:rPr>
              <a:t>表 7-12   jQuery 常用事件</a:t>
            </a:r>
            <a:endParaRPr sz="1400" b="0">
              <a:solidFill>
                <a:srgbClr val="00AEEF"/>
              </a:solidFill>
            </a:endParaRPr>
          </a:p>
        </p:txBody>
      </p:sp>
      <p:graphicFrame>
        <p:nvGraphicFramePr>
          <p:cNvPr id="7" name="表格 6"/>
          <p:cNvGraphicFramePr/>
          <p:nvPr>
            <p:custDataLst>
              <p:tags r:id="rId1"/>
            </p:custDataLst>
          </p:nvPr>
        </p:nvGraphicFramePr>
        <p:xfrm>
          <a:off x="609600" y="692785"/>
          <a:ext cx="7840980" cy="4970780"/>
        </p:xfrm>
        <a:graphic>
          <a:graphicData uri="http://schemas.openxmlformats.org/drawingml/2006/table">
            <a:tbl>
              <a:tblPr/>
              <a:tblGrid>
                <a:gridCol w="1082675"/>
                <a:gridCol w="2973705"/>
                <a:gridCol w="3784600"/>
              </a:tblGrid>
              <a:tr h="283845">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分类</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方法</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说明</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84480">
                <a:tc rowSpan="6">
                  <a:txBody>
                    <a:bodyPr/>
                    <a:p>
                      <a:pPr indent="0" algn="ctr">
                        <a:buNone/>
                      </a:pPr>
                      <a:r>
                        <a:rPr lang="en-US" sz="1400" b="0">
                          <a:solidFill>
                            <a:srgbClr val="000000"/>
                          </a:solidFill>
                          <a:latin typeface="Arial" panose="020B0604020202020204" pitchFamily="34" charset="0"/>
                          <a:cs typeface="Arial" panose="020B0604020202020204" pitchFamily="34" charset="0"/>
                        </a:rPr>
                        <a:t> </a:t>
                      </a: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鼠标事件</a:t>
                      </a:r>
                      <a:endParaRPr lang="en-US" altLang="en-US" sz="14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cap="flat">
                      <a:noFill/>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click( [ [ data] , function] )</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单击元素时触发</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83210">
                <a:tc vMerge="1">
                  <a:tcPr>
                    <a:lnR w="12700" cap="flat" cmpd="sng">
                      <a:solidFill>
                        <a:srgbClr val="00AEEF"/>
                      </a:solidFill>
                      <a:prstDash val="solid"/>
                      <a:headEnd type="none" w="med" len="med"/>
                      <a:tailEnd type="none" w="med" len="med"/>
                    </a:lnR>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dbclick( [ [ data]function] )</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双击元素时触发</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84480">
                <a:tc vMerge="1">
                  <a:tcPr>
                    <a:lnR w="12700" cap="flat" cmpd="sng">
                      <a:solidFill>
                        <a:srgbClr val="00AEEF"/>
                      </a:solidFill>
                      <a:prstDash val="solid"/>
                      <a:headEnd type="none" w="med" len="med"/>
                      <a:tailEnd type="none" w="med" len="med"/>
                    </a:lnR>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mouseup ( [ [ data] function] )</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当在元素上放开鼠标按钮时会被触发</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518160">
                <a:tc vMerge="1">
                  <a:tcPr>
                    <a:lnR w="12700" cap="flat" cmpd="sng">
                      <a:solidFill>
                        <a:srgbClr val="00AEEF"/>
                      </a:solidFill>
                      <a:prstDash val="solid"/>
                      <a:headEnd type="none" w="med" len="med"/>
                      <a:tailEnd type="none" w="med" len="med"/>
                    </a:lnR>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mousedown( [ [ data] function] )</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当鼠标指 针 移 动 到 元 素 上 方 并 且 按 下 鼠 标 时触发</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83845">
                <a:tc vMerge="1">
                  <a:tcPr>
                    <a:lnR w="12700" cap="flat" cmpd="sng">
                      <a:solidFill>
                        <a:srgbClr val="00AEEF"/>
                      </a:solidFill>
                      <a:prstDash val="solid"/>
                      <a:headEnd type="none" w="med" len="med"/>
                      <a:tailEnd type="none" w="med" len="med"/>
                    </a:lnR>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mouseover( [ [ data] function] )</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当鼠标指针移入对象时触发</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160020">
                <a:tc vMerge="1">
                  <a:tcPr>
                    <a:lnR w="12700" cap="flat" cmpd="sng">
                      <a:solidFill>
                        <a:srgbClr val="00AEEF"/>
                      </a:solidFill>
                      <a:prstDash val="solid"/>
                      <a:headEnd type="none" w="med" len="med"/>
                      <a:tailEnd type="none" w="med" len="med"/>
                    </a:lnR>
                    <a:lnB cap="flat">
                      <a:noFill/>
                    </a:lnB>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mouseout([ [ data] function] )</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当鼠标指针从对象上离开时触发</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82270">
                <a:tc rowSpan="3">
                  <a:txBody>
                    <a:bodyPr/>
                    <a:p>
                      <a:pPr indent="0" algn="ctr">
                        <a:buNone/>
                      </a:pPr>
                      <a:r>
                        <a:rPr lang="en-US" sz="1400" b="0">
                          <a:solidFill>
                            <a:srgbClr val="000000"/>
                          </a:solidFill>
                          <a:latin typeface="Arial" panose="020B0604020202020204" pitchFamily="34" charset="0"/>
                          <a:cs typeface="Arial" panose="020B0604020202020204" pitchFamily="34" charset="0"/>
                        </a:rPr>
                        <a:t> </a:t>
                      </a: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键盘事件</a:t>
                      </a:r>
                      <a:endParaRPr lang="en-US" altLang="en-US" sz="14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a:noFill/>
                    </a:lnL>
                    <a:lnR w="12700" cap="flat" cmpd="sng">
                      <a:solidFill>
                        <a:srgbClr val="00AEEF"/>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keydown( [ [ data]function] )</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键盘按键按下时触发</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83210">
                <a:tc vMerge="1">
                  <a:tcPr>
                    <a:lnR w="12700" cap="flat" cmpd="sng">
                      <a:solidFill>
                        <a:srgbClr val="00AEEF"/>
                      </a:solidFill>
                      <a:prstDash val="solid"/>
                      <a:headEnd type="none" w="med" len="med"/>
                      <a:tailEnd type="none" w="med" len="med"/>
                    </a:lnR>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keypress( [ [ data] function] )</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键盘按键按下时触发 ( 非字符按键除外)</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160655">
                <a:tc vMerge="1">
                  <a:tcPr>
                    <a:lnR w="12700" cap="flat" cmpd="sng">
                      <a:solidFill>
                        <a:srgbClr val="00AEEF"/>
                      </a:solidFill>
                      <a:prstDash val="solid"/>
                      <a:headEnd type="none" w="med" len="med"/>
                      <a:tailEnd type="none" w="med" len="med"/>
                    </a:lnR>
                    <a:lnB cap="flat">
                      <a:noFill/>
                    </a:lnB>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keyup ( [ [ data] Junction] )</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键盘按键弹起时触发</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26390">
                <a:tc rowSpan="7">
                  <a:txBody>
                    <a:bodyPr/>
                    <a:p>
                      <a:pPr indent="0" algn="ctr">
                        <a:buNone/>
                      </a:pPr>
                      <a:r>
                        <a:rPr lang="en-US" sz="1400" b="0">
                          <a:solidFill>
                            <a:srgbClr val="000000"/>
                          </a:solidFill>
                          <a:latin typeface="Arial" panose="020B0604020202020204" pitchFamily="34" charset="0"/>
                          <a:cs typeface="Arial" panose="020B0604020202020204" pitchFamily="34" charset="0"/>
                        </a:rPr>
                        <a:t> </a:t>
                      </a: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表单事件</a:t>
                      </a:r>
                      <a:endParaRPr lang="en-US" altLang="en-US" sz="1400" b="0">
                        <a:solidFill>
                          <a:srgbClr val="000000"/>
                        </a:solidFill>
                        <a:latin typeface="Arial" panose="020B0604020202020204" pitchFamily="34" charset="0"/>
                        <a:ea typeface="Arial" panose="020B0604020202020204" pitchFamily="34" charset="0"/>
                        <a:cs typeface="Arial" panose="020B0604020202020204" pitchFamily="34" charset="0"/>
                      </a:endParaRPr>
                    </a:p>
                  </a:txBody>
                  <a:tcPr marL="0" marR="0" marT="0" marB="0" vert="horz" anchor="t" anchorCtr="0">
                    <a:lnL>
                      <a:noFill/>
                    </a:lnL>
                    <a:lnR w="12700" cap="flat" cmpd="sng">
                      <a:solidFill>
                        <a:srgbClr val="00AEEF"/>
                      </a:solidFill>
                      <a:prstDash val="solid"/>
                      <a:headEnd type="none" w="med" len="med"/>
                      <a:tailEnd type="none" w="med" len="med"/>
                    </a:lnR>
                    <a:lnT cap="flat">
                      <a:noFill/>
                    </a:lnT>
                    <a:lnB cap="flat">
                      <a:noFill/>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focus( [ [ data] , function] )</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元素获得焦点时触发</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84480">
                <a:tc vMerge="1">
                  <a:tcPr>
                    <a:lnR w="12700" cap="flat" cmpd="sng">
                      <a:solidFill>
                        <a:srgbClr val="00AEEF"/>
                      </a:solidFill>
                      <a:prstDash val="solid"/>
                      <a:headEnd type="none" w="med" len="med"/>
                      <a:tailEnd type="none" w="med" len="med"/>
                    </a:lnR>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blur( [[ data] , function] )</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元素失去焦点时触发</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83210">
                <a:tc vMerge="1">
                  <a:tcPr>
                    <a:lnR w="12700" cap="flat" cmpd="sng">
                      <a:solidFill>
                        <a:srgbClr val="00AEEF"/>
                      </a:solidFill>
                      <a:prstDash val="solid"/>
                      <a:headEnd type="none" w="med" len="med"/>
                      <a:tailEnd type="none" w="med" len="med"/>
                    </a:lnR>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change ( [ [ data] , function] )</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元素的值发生改变时触发</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83210">
                <a:tc vMerge="1">
                  <a:tcPr>
                    <a:lnR w="12700" cap="flat" cmpd="sng">
                      <a:solidFill>
                        <a:srgbClr val="00AEEF"/>
                      </a:solidFill>
                      <a:prstDash val="solid"/>
                      <a:headEnd type="none" w="med" len="med"/>
                      <a:tailEnd type="none" w="med" len="med"/>
                    </a:lnR>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select( [ [ data], Junction] )</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当文本框中的文本被选中时触发</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84480">
                <a:tc vMerge="1">
                  <a:tcPr>
                    <a:lnR w="12700" cap="flat" cmpd="sng">
                      <a:solidFill>
                        <a:srgbClr val="00AEEF"/>
                      </a:solidFill>
                      <a:prstDash val="solid"/>
                      <a:headEnd type="none" w="med" len="med"/>
                      <a:tailEnd type="none" w="med" len="med"/>
                    </a:lnR>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submit( [ [ data] ,function] )</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当表单被提交时触发</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83845">
                <a:tc vMerge="1">
                  <a:tcPr>
                    <a:lnR w="12700" cap="flat" cmpd="sng">
                      <a:solidFill>
                        <a:srgbClr val="00AEEF"/>
                      </a:solidFill>
                      <a:prstDash val="solid"/>
                      <a:headEnd type="none" w="med" len="med"/>
                      <a:tailEnd type="none" w="med" len="med"/>
                    </a:lnR>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focusin( [ [ data] function] )</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在父元素上检测子元素获取焦点的情况</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00990">
                <a:tc vMerge="1">
                  <a:tcPr>
                    <a:lnR w="12700" cap="flat" cmpd="sng">
                      <a:solidFill>
                        <a:srgbClr val="00AEEF"/>
                      </a:solidFill>
                      <a:prstDash val="solid"/>
                      <a:headEnd type="none" w="med" len="med"/>
                      <a:tailEnd type="none" w="med" len="med"/>
                    </a:lnR>
                    <a:lnB cap="flat">
                      <a:noFill/>
                    </a:lnB>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focusout( [ [ data] Junction] )</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在父元素上检测子元素失去焦点的情况</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bl>
          </a:graphicData>
        </a:graphic>
      </p:graphicFrame>
      <p:pic>
        <p:nvPicPr>
          <p:cNvPr id="9" name="图片 8"/>
          <p:cNvPicPr/>
          <p:nvPr/>
        </p:nvPicPr>
        <p:blipFill>
          <a:blip r:embed="rId2"/>
          <a:stretch>
            <a:fillRect/>
          </a:stretch>
        </p:blipFill>
        <p:spPr>
          <a:xfrm>
            <a:off x="2683510" y="551180"/>
            <a:ext cx="32385" cy="48895"/>
          </a:xfrm>
          <a:prstGeom prst="rect">
            <a:avLst/>
          </a:prstGeom>
          <a:noFill/>
          <a:ln w="9525">
            <a:noFill/>
          </a:ln>
        </p:spPr>
      </p:pic>
      <p:pic>
        <p:nvPicPr>
          <p:cNvPr id="10" name="图片 9"/>
          <p:cNvPicPr/>
          <p:nvPr/>
        </p:nvPicPr>
        <p:blipFill>
          <a:blip r:embed="rId2"/>
          <a:stretch>
            <a:fillRect/>
          </a:stretch>
        </p:blipFill>
        <p:spPr>
          <a:xfrm>
            <a:off x="2683510" y="767080"/>
            <a:ext cx="32385" cy="48895"/>
          </a:xfrm>
          <a:prstGeom prst="rect">
            <a:avLst/>
          </a:prstGeom>
          <a:noFill/>
          <a:ln w="9525">
            <a:noFill/>
          </a:ln>
        </p:spPr>
      </p:pic>
      <p:pic>
        <p:nvPicPr>
          <p:cNvPr id="11" name="图片 10"/>
          <p:cNvPicPr/>
          <p:nvPr/>
        </p:nvPicPr>
        <p:blipFill>
          <a:blip r:embed="rId2"/>
          <a:stretch>
            <a:fillRect/>
          </a:stretch>
        </p:blipFill>
        <p:spPr>
          <a:xfrm>
            <a:off x="2683510" y="982980"/>
            <a:ext cx="32385" cy="48895"/>
          </a:xfrm>
          <a:prstGeom prst="rect">
            <a:avLst/>
          </a:prstGeom>
          <a:noFill/>
          <a:ln w="9525">
            <a:noFill/>
          </a:ln>
        </p:spPr>
      </p:pic>
      <p:pic>
        <p:nvPicPr>
          <p:cNvPr id="12" name="图片 11"/>
          <p:cNvPicPr/>
          <p:nvPr/>
        </p:nvPicPr>
        <p:blipFill>
          <a:blip r:embed="rId2"/>
          <a:stretch>
            <a:fillRect/>
          </a:stretch>
        </p:blipFill>
        <p:spPr>
          <a:xfrm>
            <a:off x="2683510" y="1376680"/>
            <a:ext cx="32385" cy="48895"/>
          </a:xfrm>
          <a:prstGeom prst="rect">
            <a:avLst/>
          </a:prstGeom>
          <a:noFill/>
          <a:ln w="9525">
            <a:noFill/>
          </a:ln>
        </p:spPr>
      </p:pic>
      <p:pic>
        <p:nvPicPr>
          <p:cNvPr id="13" name="图片 12"/>
          <p:cNvPicPr/>
          <p:nvPr/>
        </p:nvPicPr>
        <p:blipFill>
          <a:blip r:embed="rId2"/>
          <a:stretch>
            <a:fillRect/>
          </a:stretch>
        </p:blipFill>
        <p:spPr>
          <a:xfrm>
            <a:off x="2683510" y="1592580"/>
            <a:ext cx="32385" cy="48895"/>
          </a:xfrm>
          <a:prstGeom prst="rect">
            <a:avLst/>
          </a:prstGeom>
          <a:noFill/>
          <a:ln w="9525">
            <a:noFill/>
          </a:ln>
        </p:spPr>
      </p:pic>
      <p:pic>
        <p:nvPicPr>
          <p:cNvPr id="14" name="图片 13"/>
          <p:cNvPicPr/>
          <p:nvPr/>
        </p:nvPicPr>
        <p:blipFill>
          <a:blip r:embed="rId2"/>
          <a:stretch>
            <a:fillRect/>
          </a:stretch>
        </p:blipFill>
        <p:spPr>
          <a:xfrm>
            <a:off x="2683510" y="1808480"/>
            <a:ext cx="32385" cy="48895"/>
          </a:xfrm>
          <a:prstGeom prst="rect">
            <a:avLst/>
          </a:prstGeom>
          <a:noFill/>
          <a:ln w="9525">
            <a:noFill/>
          </a:ln>
        </p:spPr>
      </p:pic>
      <p:pic>
        <p:nvPicPr>
          <p:cNvPr id="15" name="图片 14"/>
          <p:cNvPicPr/>
          <p:nvPr/>
        </p:nvPicPr>
        <p:blipFill>
          <a:blip r:embed="rId2"/>
          <a:stretch>
            <a:fillRect/>
          </a:stretch>
        </p:blipFill>
        <p:spPr>
          <a:xfrm>
            <a:off x="2683510" y="2024380"/>
            <a:ext cx="32385" cy="48895"/>
          </a:xfrm>
          <a:prstGeom prst="rect">
            <a:avLst/>
          </a:prstGeom>
          <a:noFill/>
          <a:ln w="9525">
            <a:noFill/>
          </a:ln>
        </p:spPr>
      </p:pic>
      <p:pic>
        <p:nvPicPr>
          <p:cNvPr id="16" name="图片 15"/>
          <p:cNvPicPr/>
          <p:nvPr/>
        </p:nvPicPr>
        <p:blipFill>
          <a:blip r:embed="rId2"/>
          <a:stretch>
            <a:fillRect/>
          </a:stretch>
        </p:blipFill>
        <p:spPr>
          <a:xfrm>
            <a:off x="2683510" y="3535680"/>
            <a:ext cx="32385" cy="48895"/>
          </a:xfrm>
          <a:prstGeom prst="rect">
            <a:avLst/>
          </a:prstGeom>
          <a:noFill/>
          <a:ln w="9525">
            <a:noFill/>
          </a:ln>
        </p:spPr>
      </p:pic>
      <p:pic>
        <p:nvPicPr>
          <p:cNvPr id="17" name="图片 16"/>
          <p:cNvPicPr/>
          <p:nvPr/>
        </p:nvPicPr>
        <p:blipFill>
          <a:blip r:embed="rId2"/>
          <a:stretch>
            <a:fillRect/>
          </a:stretch>
        </p:blipFill>
        <p:spPr>
          <a:xfrm>
            <a:off x="2683510" y="3751580"/>
            <a:ext cx="32385" cy="48895"/>
          </a:xfrm>
          <a:prstGeom prst="rect">
            <a:avLst/>
          </a:prstGeom>
          <a:noFill/>
          <a:ln w="9525">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215" y="488950"/>
            <a:ext cx="8641080" cy="5242560"/>
          </a:xfrm>
        </p:spPr>
        <p:txBody>
          <a:bodyPr>
            <a:normAutofit/>
          </a:bodyPr>
          <a:lstStyle/>
          <a:p>
            <a:pPr indent="457200"/>
            <a:r>
              <a:rPr lang="zh-CN" altLang="en-US" sz="3000" dirty="0">
                <a:sym typeface="+mn-ea"/>
              </a:rPr>
              <a:t>7. 1. 2   jQuery 下载与使用</a:t>
            </a:r>
            <a:endParaRPr lang="zh-CN" altLang="en-US" sz="3000" dirty="0">
              <a:sym typeface="+mn-ea"/>
            </a:endParaRPr>
          </a:p>
          <a:p>
            <a:pPr indent="0">
              <a:buNone/>
            </a:pPr>
            <a:r>
              <a:rPr lang="en-US" altLang="zh-CN" sz="3000" dirty="0">
                <a:sym typeface="+mn-ea"/>
              </a:rPr>
              <a:t>    </a:t>
            </a:r>
            <a:r>
              <a:rPr lang="zh-CN" altLang="en-US" sz="2000" dirty="0">
                <a:sym typeface="+mn-ea"/>
              </a:rPr>
              <a:t>从 jQuery 官方网站  ( www. jQuery. com)  可以下载最新版本的 jQuery 文件 ,  如图 4 - 1 所示。</a:t>
            </a:r>
            <a:endParaRPr lang="zh-CN" altLang="en-US" sz="2000" dirty="0">
              <a:sym typeface="+mn-ea"/>
            </a:endParaRPr>
          </a:p>
          <a:p>
            <a:pPr indent="0">
              <a:buNone/>
            </a:pPr>
            <a:r>
              <a:rPr lang="en-US" altLang="zh-CN" sz="2000" dirty="0">
                <a:sym typeface="+mn-ea"/>
              </a:rPr>
              <a:t>     点击图 7- 1 中的“ Download jQuery”  按钮 , 可以进入下载页面 , 如图 7-2 所示。</a:t>
            </a:r>
            <a:endParaRPr lang="en-US" altLang="zh-CN" sz="2000" dirty="0">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8"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387" name="IM 387"/>
          <p:cNvPicPr/>
          <p:nvPr>
            <p:custDataLst>
              <p:tags r:id="rId1"/>
            </p:custDataLst>
          </p:nvPr>
        </p:nvPicPr>
        <p:blipFill>
          <a:blip r:embed="rId2"/>
          <a:stretch>
            <a:fillRect/>
          </a:stretch>
        </p:blipFill>
        <p:spPr>
          <a:xfrm>
            <a:off x="323215" y="2780665"/>
            <a:ext cx="4050665" cy="2526030"/>
          </a:xfrm>
          <a:prstGeom prst="rect">
            <a:avLst/>
          </a:prstGeom>
        </p:spPr>
      </p:pic>
      <p:sp>
        <p:nvSpPr>
          <p:cNvPr id="100" name="文本框 99"/>
          <p:cNvSpPr txBox="1"/>
          <p:nvPr/>
        </p:nvSpPr>
        <p:spPr>
          <a:xfrm>
            <a:off x="1043305" y="5306695"/>
            <a:ext cx="2253615" cy="346710"/>
          </a:xfrm>
          <a:prstGeom prst="rect">
            <a:avLst/>
          </a:prstGeom>
          <a:noFill/>
          <a:ln w="9525">
            <a:noFill/>
          </a:ln>
        </p:spPr>
        <p:txBody>
          <a:bodyPr>
            <a:noAutofit/>
          </a:bodyPr>
          <a:p>
            <a:pPr indent="0"/>
            <a:r>
              <a:rPr lang="zh-CN" sz="1400" b="0">
                <a:solidFill>
                  <a:srgbClr val="00AEEF"/>
                </a:solidFill>
                <a:ea typeface="黑体" panose="02010609060101010101" charset="-122"/>
              </a:rPr>
              <a:t>图</a:t>
            </a:r>
            <a:r>
              <a:rPr lang="en-US" sz="1400" b="0">
                <a:solidFill>
                  <a:srgbClr val="00AEEF"/>
                </a:solidFill>
                <a:latin typeface="黑体" panose="02010609060101010101" charset="-122"/>
              </a:rPr>
              <a:t> </a:t>
            </a:r>
            <a:r>
              <a:rPr lang="en-US" sz="1400" b="0">
                <a:solidFill>
                  <a:srgbClr val="00AEEF"/>
                </a:solidFill>
                <a:latin typeface="微软雅黑" panose="020B0503020204020204" pitchFamily="34" charset="-122"/>
              </a:rPr>
              <a:t>7-1   jQuery </a:t>
            </a:r>
            <a:r>
              <a:rPr lang="zh-CN" sz="1400" b="0">
                <a:solidFill>
                  <a:srgbClr val="00AEEF"/>
                </a:solidFill>
                <a:ea typeface="黑体" panose="02010609060101010101" charset="-122"/>
              </a:rPr>
              <a:t>官方网站</a:t>
            </a:r>
            <a:endParaRPr lang="zh-CN" altLang="en-US" sz="1400" b="0">
              <a:solidFill>
                <a:srgbClr val="00AEEF"/>
              </a:solidFill>
              <a:ea typeface="黑体" panose="02010609060101010101" charset="-122"/>
            </a:endParaRPr>
          </a:p>
        </p:txBody>
      </p:sp>
      <p:pic>
        <p:nvPicPr>
          <p:cNvPr id="388" name="IM 388"/>
          <p:cNvPicPr/>
          <p:nvPr>
            <p:custDataLst>
              <p:tags r:id="rId3"/>
            </p:custDataLst>
          </p:nvPr>
        </p:nvPicPr>
        <p:blipFill>
          <a:blip r:embed="rId4"/>
          <a:stretch>
            <a:fillRect/>
          </a:stretch>
        </p:blipFill>
        <p:spPr>
          <a:xfrm>
            <a:off x="4715510" y="2924810"/>
            <a:ext cx="4016375" cy="2347595"/>
          </a:xfrm>
          <a:prstGeom prst="rect">
            <a:avLst/>
          </a:prstGeom>
        </p:spPr>
      </p:pic>
      <p:sp>
        <p:nvSpPr>
          <p:cNvPr id="2" name="文本框 1"/>
          <p:cNvSpPr txBox="1"/>
          <p:nvPr/>
        </p:nvSpPr>
        <p:spPr>
          <a:xfrm>
            <a:off x="5579745" y="5318760"/>
            <a:ext cx="2265045" cy="306705"/>
          </a:xfrm>
          <a:prstGeom prst="rect">
            <a:avLst/>
          </a:prstGeom>
          <a:noFill/>
          <a:ln w="9525">
            <a:noFill/>
          </a:ln>
        </p:spPr>
        <p:txBody>
          <a:bodyPr wrap="square">
            <a:spAutoFit/>
          </a:bodyPr>
          <a:p>
            <a:pPr indent="0"/>
            <a:r>
              <a:rPr lang="zh-CN" sz="1400" b="0">
                <a:solidFill>
                  <a:srgbClr val="00AEEF"/>
                </a:solidFill>
                <a:ea typeface="黑体" panose="02010609060101010101" charset="-122"/>
              </a:rPr>
              <a:t>图</a:t>
            </a:r>
            <a:r>
              <a:rPr lang="en-US" sz="1400" b="0">
                <a:solidFill>
                  <a:srgbClr val="00AEEF"/>
                </a:solidFill>
                <a:latin typeface="黑体" panose="02010609060101010101" charset="-122"/>
              </a:rPr>
              <a:t> </a:t>
            </a:r>
            <a:r>
              <a:rPr lang="en-US" sz="1400" b="0">
                <a:solidFill>
                  <a:srgbClr val="00AEEF"/>
                </a:solidFill>
                <a:latin typeface="微软雅黑" panose="020B0503020204020204" pitchFamily="34" charset="-122"/>
              </a:rPr>
              <a:t>7-2   jQuery </a:t>
            </a:r>
            <a:r>
              <a:rPr lang="zh-CN" sz="1400" b="0">
                <a:solidFill>
                  <a:srgbClr val="00AEEF"/>
                </a:solidFill>
                <a:ea typeface="黑体" panose="02010609060101010101" charset="-122"/>
              </a:rPr>
              <a:t>下载页面</a:t>
            </a:r>
            <a:endParaRPr lang="zh-CN" altLang="en-US" sz="1400" b="0">
              <a:solidFill>
                <a:srgbClr val="00AEEF"/>
              </a:solidFill>
              <a:ea typeface="黑体" panose="02010609060101010101"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矩形 5"/>
          <p:cNvSpPr/>
          <p:nvPr/>
        </p:nvSpPr>
        <p:spPr>
          <a:xfrm>
            <a:off x="457200" y="692785"/>
            <a:ext cx="8229600" cy="430530"/>
          </a:xfrm>
          <a:prstGeom prst="rect">
            <a:avLst/>
          </a:prstGeom>
        </p:spPr>
        <p:txBody>
          <a:bodyPr wrap="square">
            <a:noAutofit/>
          </a:bodyPr>
          <a:lstStyle/>
          <a:p>
            <a:pPr eaLnBrk="0"/>
            <a:r>
              <a:rPr altLang="zh-CN" dirty="0"/>
              <a:t>【 示例程序 7- 16】  jQuery 常用事件的使用 , 程序关键代码如下:</a:t>
            </a:r>
            <a:endParaRPr altLang="zh-CN" dirty="0"/>
          </a:p>
        </p:txBody>
      </p:sp>
      <p:sp>
        <p:nvSpPr>
          <p:cNvPr id="5" name="矩形 4"/>
          <p:cNvSpPr/>
          <p:nvPr>
            <p:custDataLst>
              <p:tags r:id="rId1"/>
            </p:custDataLst>
          </p:nvPr>
        </p:nvSpPr>
        <p:spPr>
          <a:xfrm>
            <a:off x="323850" y="3284855"/>
            <a:ext cx="8162290" cy="1050925"/>
          </a:xfrm>
          <a:prstGeom prst="rect">
            <a:avLst/>
          </a:prstGeom>
        </p:spPr>
        <p:txBody>
          <a:bodyPr wrap="square">
            <a:noAutofit/>
          </a:bodyPr>
          <a:p>
            <a:pPr eaLnBrk="0"/>
            <a:r>
              <a:rPr lang="en-US" dirty="0"/>
              <a:t>      </a:t>
            </a:r>
            <a:r>
              <a:rPr altLang="zh-CN" dirty="0"/>
              <a:t>在以上述代码中 , 先通过基本选择器 element 选取所有的 p 元素 , 然后为所有的 p 元 素注册点击事件 , 实现当鼠标点击 p 元素时 , 对应的 p 元素会被隐藏起来。</a:t>
            </a:r>
            <a:endParaRPr altLang="zh-CN" dirty="0"/>
          </a:p>
        </p:txBody>
      </p:sp>
      <p:sp>
        <p:nvSpPr>
          <p:cNvPr id="8" name="Text Box 1"/>
          <p:cNvSpPr txBox="1">
            <a:spLocks noChangeArrowheads="1"/>
          </p:cNvSpPr>
          <p:nvPr>
            <p:custDataLst>
              <p:tags r:id="rId2"/>
            </p:custDataLst>
          </p:nvPr>
        </p:nvSpPr>
        <p:spPr bwMode="auto">
          <a:xfrm>
            <a:off x="539750" y="1124585"/>
            <a:ext cx="7710805" cy="1969135"/>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7-16. html 关键代码</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&lt;p&gt;如果你点我 ,我就会消失 。&lt;/p&gt;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&lt;p&gt;点我也消失! &lt;/p&gt;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("p"). click (function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(this). hide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l"/>
            <a:r>
              <a:rPr lang="zh-CN" altLang="en-US" sz="3200" dirty="0">
                <a:solidFill>
                  <a:schemeClr val="tx1"/>
                </a:solidFill>
                <a:latin typeface="微软雅黑" panose="020B0503020204020204" pitchFamily="34" charset="-122"/>
                <a:ea typeface="微软雅黑" panose="020B0503020204020204" pitchFamily="34" charset="-122"/>
                <a:cs typeface="+mn-ea"/>
              </a:rPr>
              <a:t>7. 4. 2   页面加载事件</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矩形 5"/>
          <p:cNvSpPr/>
          <p:nvPr/>
        </p:nvSpPr>
        <p:spPr>
          <a:xfrm>
            <a:off x="457241" y="1557322"/>
            <a:ext cx="7122575" cy="2030095"/>
          </a:xfrm>
          <a:prstGeom prst="rect">
            <a:avLst/>
          </a:prstGeom>
        </p:spPr>
        <p:txBody>
          <a:bodyPr wrap="square">
            <a:spAutoFit/>
          </a:bodyPr>
          <a:lstStyle/>
          <a:p>
            <a:pPr eaLnBrk="0"/>
            <a:r>
              <a:rPr lang="en-US" altLang="zh-CN"/>
              <a:t>      在前面的案例中 , 为确保 DOM 元素加载之后才进行 jQuery 操作 , jQuery 代码都写在 要操作的 DOM 元素后面 , 如果将其顺序颠倒 , 则 jQuery 代码不会生效 。那么有没有一种方法 , 既可以让 jQuery 代码写在 DOM 元素的前面 , 又不影响代码的正常执行呢? 答案是 肯定的 。jQuery 中提供了一 种入口函数 ,  为了防止文档在完全加载  ( 就绪)  之前执行 jQuery 代码 ,  即 DOM 加载完成之后才可以对 DOM 进行操作 , 常用的两种写法如下 :</a:t>
            </a:r>
            <a:endParaRPr lang="en-US" altLang="zh-CN"/>
          </a:p>
        </p:txBody>
      </p:sp>
      <p:sp>
        <p:nvSpPr>
          <p:cNvPr id="7" name="Text Box 1"/>
          <p:cNvSpPr txBox="1">
            <a:spLocks noChangeArrowheads="1"/>
          </p:cNvSpPr>
          <p:nvPr>
            <p:custDataLst>
              <p:tags r:id="rId1"/>
            </p:custDataLst>
          </p:nvPr>
        </p:nvSpPr>
        <p:spPr bwMode="auto">
          <a:xfrm>
            <a:off x="539750" y="3573145"/>
            <a:ext cx="7710805" cy="180467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(document). ready (function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//执行代码</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或</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(function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//执行代码</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矩形 5"/>
          <p:cNvSpPr/>
          <p:nvPr/>
        </p:nvSpPr>
        <p:spPr>
          <a:xfrm>
            <a:off x="539791" y="764842"/>
            <a:ext cx="7122575" cy="368300"/>
          </a:xfrm>
          <a:prstGeom prst="rect">
            <a:avLst/>
          </a:prstGeom>
        </p:spPr>
        <p:txBody>
          <a:bodyPr wrap="square">
            <a:spAutoFit/>
          </a:bodyPr>
          <a:lstStyle/>
          <a:p>
            <a:pPr eaLnBrk="0"/>
            <a:r>
              <a:rPr lang="en-US" altLang="zh-CN"/>
              <a:t>下面通过一个具体案例说明 jQuery 入口函数的使用 , 具体代码如下 :</a:t>
            </a:r>
            <a:endParaRPr lang="en-US" altLang="zh-CN"/>
          </a:p>
        </p:txBody>
      </p:sp>
      <p:sp>
        <p:nvSpPr>
          <p:cNvPr id="7" name="Text Box 1"/>
          <p:cNvSpPr txBox="1">
            <a:spLocks noChangeArrowheads="1"/>
          </p:cNvSpPr>
          <p:nvPr>
            <p:custDataLst>
              <p:tags r:id="rId1"/>
            </p:custDataLst>
          </p:nvPr>
        </p:nvSpPr>
        <p:spPr bwMode="auto">
          <a:xfrm>
            <a:off x="611505" y="1340485"/>
            <a:ext cx="6776085" cy="253619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&lt;body&gt;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&lt;script&gt;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 (function (){</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 ("p"). hide ();</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&lt;/script&gt;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&lt;p&gt;&lt;/p&gt;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&lt;/body&gt;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nvGrpSpPr>
          <p:cNvPr id="5" name="组合 4"/>
          <p:cNvGrpSpPr/>
          <p:nvPr/>
        </p:nvGrpSpPr>
        <p:grpSpPr>
          <a:xfrm>
            <a:off x="670180" y="936721"/>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知识拓展</a:t>
              </a:r>
              <a:endParaRPr lang="zh-CN" altLang="en-US" sz="2600" kern="1200" dirty="0" smtClean="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193800" y="1978660"/>
            <a:ext cx="7319010" cy="1938655"/>
          </a:xfrm>
          <a:prstGeom prst="rect">
            <a:avLst/>
          </a:prstGeom>
        </p:spPr>
        <p:txBody>
          <a:bodyPr wrap="square">
            <a:noAutofit/>
          </a:bodyPr>
          <a:lstStyle/>
          <a:p>
            <a:pPr algn="ctr" eaLnBrk="0"/>
            <a:r>
              <a:rPr lang="en-US" altLang="zh-CN" sz="2400" dirty="0">
                <a:solidFill>
                  <a:schemeClr val="bg2">
                    <a:lumMod val="50000"/>
                  </a:schemeClr>
                </a:solidFill>
              </a:rPr>
              <a:t>JavaScript 入口函数与jQuery 入 口 函数的区别</a:t>
            </a:r>
            <a:endParaRPr lang="en-US" altLang="zh-CN" dirty="0"/>
          </a:p>
          <a:p>
            <a:pPr eaLnBrk="0"/>
            <a:endParaRPr lang="en-US" altLang="zh-CN" dirty="0"/>
          </a:p>
          <a:p>
            <a:pPr eaLnBrk="0"/>
            <a:r>
              <a:rPr lang="en-US" altLang="zh-CN" dirty="0"/>
              <a:t>       JavaScript 的 window. onload 事件  ( 相当于入口函数)  要等到所有内容 ,  包括外部 图片之类 的 文 件 加 载 完 后 才 会 执 行 ,  而 jQuery 的 入 口 函 数 是 在 HTML 所 有 标 签 ( DOM)  加载完成之后就执行。</a:t>
            </a:r>
            <a:endParaRPr lang="en-US" altLang="zh-CN" dirty="0"/>
          </a:p>
          <a:p>
            <a:pPr eaLnBrk="0"/>
            <a:endParaRPr lang="zh-CN" altLang="zh-CN" dirty="0" smtClean="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sz="3200" dirty="0">
                <a:solidFill>
                  <a:schemeClr val="tx1"/>
                </a:solidFill>
                <a:latin typeface="微软雅黑" panose="020B0503020204020204" pitchFamily="34" charset="-122"/>
                <a:ea typeface="微软雅黑" panose="020B0503020204020204" pitchFamily="34" charset="-122"/>
                <a:cs typeface="+mn-ea"/>
              </a:rPr>
              <a:t>7. 4. 3   事件绑定、切换与移除</a:t>
            </a:r>
            <a:r>
              <a:rPr lang="zh-CN" altLang="en-US" sz="3200" dirty="0">
                <a:solidFill>
                  <a:schemeClr val="tx1"/>
                </a:solidFill>
                <a:latin typeface="微软雅黑" panose="020B0503020204020204" pitchFamily="34" charset="-122"/>
                <a:ea typeface="微软雅黑" panose="020B0503020204020204" pitchFamily="34" charset="-122"/>
                <a:cs typeface="+mn-ea"/>
              </a:rPr>
              <a:t> </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53975" y="1412875"/>
            <a:ext cx="8910955" cy="4603750"/>
          </a:xfrm>
        </p:spPr>
        <p:txBody>
          <a:bodyPr>
            <a:noAutofit/>
          </a:bodyPr>
          <a:lstStyle/>
          <a:p>
            <a:pPr marL="0" indent="457200" eaLnBrk="0">
              <a:spcBef>
                <a:spcPts val="0"/>
              </a:spcBef>
              <a:buNone/>
            </a:pPr>
            <a:r>
              <a:rPr sz="1800" dirty="0"/>
              <a:t>1. 事件绑定</a:t>
            </a:r>
            <a:endParaRPr sz="1800" dirty="0"/>
          </a:p>
          <a:p>
            <a:pPr marL="0" indent="457200" eaLnBrk="0">
              <a:spcBef>
                <a:spcPts val="0"/>
              </a:spcBef>
              <a:buNone/>
            </a:pPr>
            <a:r>
              <a:rPr sz="1800" dirty="0"/>
              <a:t>在 jQuery 中 , 事件绑定的方式有两种 : 一种是通过事件方法进行绑定 , 另一种是通过 on ( ) 方法进 行绑定 。前者已在上一章的案例中讲述 , 这里便不再赘述 , 下面详细讲解通 过 on ( ) 方法绑定事件。</a:t>
            </a:r>
            <a:endParaRPr sz="1800" dirty="0"/>
          </a:p>
          <a:p>
            <a:pPr marL="0" indent="457200" eaLnBrk="0">
              <a:spcBef>
                <a:spcPts val="0"/>
              </a:spcBef>
              <a:buNone/>
            </a:pPr>
            <a:r>
              <a:rPr sz="1800" dirty="0"/>
              <a:t>on ( ) 方法可以在匹配元素上绑定一个或多个事件处理函数 , 具体语法格式如下</a:t>
            </a:r>
            <a:r>
              <a:rPr lang="zh-CN" sz="1800" dirty="0"/>
              <a:t>：</a:t>
            </a:r>
            <a:endParaRPr lang="zh-CN" sz="1800" dirty="0"/>
          </a:p>
          <a:p>
            <a:pPr marL="0" indent="457200" eaLnBrk="0">
              <a:spcBef>
                <a:spcPts val="0"/>
              </a:spcBef>
              <a:buNone/>
            </a:pPr>
            <a:endParaRPr lang="zh-CN" sz="1800" dirty="0"/>
          </a:p>
          <a:p>
            <a:pPr marL="0" indent="457200" eaLnBrk="0">
              <a:spcBef>
                <a:spcPts val="0"/>
              </a:spcBef>
              <a:buNone/>
            </a:pPr>
            <a:endParaRPr lang="zh-CN" sz="1800" dirty="0"/>
          </a:p>
          <a:p>
            <a:pPr marL="0" indent="457200" eaLnBrk="0">
              <a:spcBef>
                <a:spcPts val="0"/>
              </a:spcBef>
              <a:buNone/>
            </a:pPr>
            <a:r>
              <a:rPr lang="zh-CN" sz="1800" dirty="0"/>
              <a:t>参数说明 :</a:t>
            </a:r>
            <a:endParaRPr lang="zh-CN" sz="1800" dirty="0"/>
          </a:p>
          <a:p>
            <a:pPr marL="0" indent="457200" eaLnBrk="0">
              <a:spcBef>
                <a:spcPts val="0"/>
              </a:spcBef>
              <a:buNone/>
            </a:pPr>
            <a:r>
              <a:rPr lang="zh-CN" sz="1800" dirty="0"/>
              <a:t>①events : 表示一个或多个用空格分隔的事件类型。</a:t>
            </a:r>
            <a:endParaRPr lang="zh-CN" sz="1800" dirty="0"/>
          </a:p>
          <a:p>
            <a:pPr marL="0" indent="457200" eaLnBrk="0">
              <a:spcBef>
                <a:spcPts val="0"/>
              </a:spcBef>
              <a:buNone/>
            </a:pPr>
            <a:r>
              <a:rPr lang="zh-CN" sz="1800" dirty="0"/>
              <a:t>②childSelector : 表示子元素选择器。</a:t>
            </a:r>
            <a:endParaRPr lang="zh-CN" sz="1800" dirty="0"/>
          </a:p>
          <a:p>
            <a:pPr marL="0" indent="457200" eaLnBrk="0">
              <a:spcBef>
                <a:spcPts val="0"/>
              </a:spcBef>
              <a:buNone/>
            </a:pPr>
            <a:r>
              <a:rPr lang="zh-CN" sz="1800" dirty="0"/>
              <a:t>③function : 表示事件发生时执行的函数。</a:t>
            </a:r>
            <a:endParaRPr lang="zh-CN" sz="1800" dirty="0"/>
          </a:p>
          <a:p>
            <a:pPr marL="0" indent="457200" eaLnBrk="0">
              <a:spcBef>
                <a:spcPts val="0"/>
              </a:spcBef>
              <a:buNone/>
            </a:pPr>
            <a:endParaRPr lang="zh-CN" sz="1800" dirty="0"/>
          </a:p>
          <a:p>
            <a:pPr marL="0" indent="457200" eaLnBrk="0">
              <a:spcBef>
                <a:spcPts val="0"/>
              </a:spcBef>
              <a:buNone/>
            </a:pPr>
            <a:r>
              <a:rPr lang="zh-CN" sz="1800" dirty="0"/>
              <a:t>【 示例程序 7- 17】jQuery 通过 on ()方法绑定事件 , 程序关键代码如下</a:t>
            </a:r>
            <a:r>
              <a:rPr lang="zh-CN" sz="1800" dirty="0"/>
              <a:t>页 :</a:t>
            </a:r>
            <a:endParaRPr lang="zh-CN" sz="1800" dirty="0"/>
          </a:p>
          <a:p>
            <a:pPr marL="0" indent="457200" eaLnBrk="0">
              <a:spcBef>
                <a:spcPts val="0"/>
              </a:spcBef>
              <a:buNone/>
            </a:pPr>
            <a:r>
              <a:rPr sz="1800" dirty="0"/>
              <a:t>在以下代码中 , 方式 1 跟事件方法类似 ; 方式 2 是用 on ()方法传入了一个对象 , 对象 属性名表示事件类型 , 属性值表示对应的事件处理函数 ; 方式 3 是同时为两个事件绑定相 同的处理函数 , 从而 实现 div 元素的样式类切换效果。</a:t>
            </a:r>
            <a:endParaRPr sz="18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Text Box 1"/>
          <p:cNvSpPr txBox="1">
            <a:spLocks noChangeArrowheads="1"/>
          </p:cNvSpPr>
          <p:nvPr>
            <p:custDataLst>
              <p:tags r:id="rId1"/>
            </p:custDataLst>
          </p:nvPr>
        </p:nvSpPr>
        <p:spPr bwMode="auto">
          <a:xfrm>
            <a:off x="346075" y="2853055"/>
            <a:ext cx="8263890" cy="35052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(selector). on (events,childSelector,function)</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Text Box 1"/>
          <p:cNvSpPr txBox="1">
            <a:spLocks noChangeArrowheads="1"/>
          </p:cNvSpPr>
          <p:nvPr>
            <p:custDataLst>
              <p:tags r:id="rId1"/>
            </p:custDataLst>
          </p:nvPr>
        </p:nvSpPr>
        <p:spPr bwMode="auto">
          <a:xfrm>
            <a:off x="539115" y="140335"/>
            <a:ext cx="7900670" cy="5899785"/>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7-17. html 关键代码</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&lt;style type= "text/css"&gt;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current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Background-color: # FF0000;</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&lt;div&gt;绑定事件&lt;/div&gt;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&lt;script&gt;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//方式 1: 一次绑定一个事件</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("div"). on ("click", function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(this). css ("background", "yellow");</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//方式 2:一次绑定多个事件</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("div"). on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mouseenter : function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(this). css ("background", "skyblue");</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click: function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(this). css ("background", "purple");</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mouseleave: function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(this). css ("background", "blue");</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//方式 3:为不同事件绑定相同的事件处理函数</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 $ ("div"). on ("mouseenter mouseleave", function () { $ (this). toggleClass ("current");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矩形 5"/>
          <p:cNvSpPr/>
          <p:nvPr/>
        </p:nvSpPr>
        <p:spPr>
          <a:xfrm>
            <a:off x="539750" y="408940"/>
            <a:ext cx="7979410" cy="4578350"/>
          </a:xfrm>
          <a:prstGeom prst="rect">
            <a:avLst/>
          </a:prstGeom>
        </p:spPr>
        <p:txBody>
          <a:bodyPr wrap="square">
            <a:noAutofit/>
          </a:bodyPr>
          <a:lstStyle/>
          <a:p>
            <a:pPr eaLnBrk="0"/>
            <a:r>
              <a:rPr lang="en-US" altLang="zh-CN"/>
              <a:t>      2. 事件切换</a:t>
            </a:r>
            <a:endParaRPr lang="en-US" altLang="zh-CN"/>
          </a:p>
          <a:p>
            <a:pPr eaLnBrk="0"/>
            <a:r>
              <a:rPr lang="en-US" altLang="zh-CN"/>
              <a:t>      事件切换是指有两个以上的事件绑定于一个元素 , 在元素的行为动作之间进行切换。 在 jQuery 中 , 有两个方法用于事件的切换 : 一个方法是 hover ( ) , 另一个是 toggle ( ) . toggle ( ) 方法的用法 与 hover ( ) 方法类似 ,  由于 toggle ( ) 方法在版本 1. 9 中已被移除 ,  因此这里 只介绍 hover ( ) 方法。</a:t>
            </a:r>
            <a:endParaRPr lang="en-US" altLang="zh-CN"/>
          </a:p>
          <a:p>
            <a:pPr eaLnBrk="0"/>
            <a:r>
              <a:rPr lang="en-US" altLang="zh-CN"/>
              <a:t>      hover ( ) 方法将两个事件函数绑定到匹配元素上 , 分别当鼠标指针进入和离开元素时 被执行 , 具 体语法格式如下 :</a:t>
            </a:r>
            <a:endParaRPr lang="en-US" altLang="zh-CN"/>
          </a:p>
          <a:p>
            <a:pPr eaLnBrk="0"/>
            <a:endParaRPr lang="en-US" altLang="zh-CN"/>
          </a:p>
          <a:p>
            <a:pPr eaLnBrk="0"/>
            <a:endParaRPr lang="en-US" altLang="zh-CN"/>
          </a:p>
          <a:p>
            <a:pPr eaLnBrk="0"/>
            <a:endParaRPr lang="en-US" altLang="zh-CN"/>
          </a:p>
          <a:p>
            <a:pPr eaLnBrk="0"/>
            <a:endParaRPr lang="en-US" altLang="zh-CN"/>
          </a:p>
          <a:p>
            <a:pPr eaLnBrk="0"/>
            <a:endParaRPr lang="en-US" altLang="zh-CN"/>
          </a:p>
          <a:p>
            <a:pPr eaLnBrk="0"/>
            <a:r>
              <a:rPr lang="en-US" altLang="zh-CN"/>
              <a:t>①handlerIn ( eventObject) :  当鼠标指针进入元素时触发执行的事件函数 。</a:t>
            </a:r>
            <a:endParaRPr lang="en-US" altLang="zh-CN"/>
          </a:p>
          <a:p>
            <a:pPr eaLnBrk="0"/>
            <a:r>
              <a:rPr lang="en-US" altLang="zh-CN"/>
              <a:t>②handlerOut ( eventObject) :  当鼠标指针离开元素时触发执行的事件函数。</a:t>
            </a:r>
            <a:endParaRPr lang="en-US" altLang="zh-CN"/>
          </a:p>
        </p:txBody>
      </p:sp>
      <p:sp>
        <p:nvSpPr>
          <p:cNvPr id="7" name="Text Box 1"/>
          <p:cNvSpPr txBox="1">
            <a:spLocks noChangeArrowheads="1"/>
          </p:cNvSpPr>
          <p:nvPr>
            <p:custDataLst>
              <p:tags r:id="rId1"/>
            </p:custDataLst>
          </p:nvPr>
        </p:nvSpPr>
        <p:spPr bwMode="auto">
          <a:xfrm>
            <a:off x="683895" y="2749550"/>
            <a:ext cx="6776085" cy="672465"/>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(selector ) . hover (handlerIn (eventObject ), handlerOut (eventOb- ject))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矩形 5"/>
          <p:cNvSpPr/>
          <p:nvPr/>
        </p:nvSpPr>
        <p:spPr>
          <a:xfrm>
            <a:off x="611505" y="4004945"/>
            <a:ext cx="7979410" cy="1175385"/>
          </a:xfrm>
          <a:prstGeom prst="rect">
            <a:avLst/>
          </a:prstGeom>
        </p:spPr>
        <p:txBody>
          <a:bodyPr wrap="square">
            <a:noAutofit/>
          </a:bodyPr>
          <a:lstStyle/>
          <a:p>
            <a:pPr eaLnBrk="0"/>
            <a:r>
              <a:rPr lang="en-US" altLang="zh-CN"/>
              <a:t>    在以上代码中 , 通过 hover ( ) 方法分别传入了鼠标进入和离开时对应执行的事件函数 , 从而实现 了鼠标指针进入 p 元素时其背景颜色变为黄色 ,  鼠标离开时背景颜色变为粉色。</a:t>
            </a:r>
            <a:endParaRPr lang="en-US" altLang="zh-CN"/>
          </a:p>
        </p:txBody>
      </p:sp>
      <p:sp>
        <p:nvSpPr>
          <p:cNvPr id="7" name="Text Box 1"/>
          <p:cNvSpPr txBox="1">
            <a:spLocks noChangeArrowheads="1"/>
          </p:cNvSpPr>
          <p:nvPr>
            <p:custDataLst>
              <p:tags r:id="rId1"/>
            </p:custDataLst>
          </p:nvPr>
        </p:nvSpPr>
        <p:spPr bwMode="auto">
          <a:xfrm>
            <a:off x="611505" y="1068705"/>
            <a:ext cx="7748905" cy="283337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7-18. html 关键代码</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&lt;p&gt;鼠标移动到该段落 。&lt;/p&gt;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&lt;scrip&gt;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 ("p"). hover (function (){</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 ("p"). css ("background-color", "yellow");</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 function (){</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 ("p"). css ("background-color", "pink");</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p:txBody>
      </p:sp>
      <p:sp>
        <p:nvSpPr>
          <p:cNvPr id="3" name="矩形 2"/>
          <p:cNvSpPr/>
          <p:nvPr>
            <p:custDataLst>
              <p:tags r:id="rId2"/>
            </p:custDataLst>
          </p:nvPr>
        </p:nvSpPr>
        <p:spPr>
          <a:xfrm>
            <a:off x="666750" y="535940"/>
            <a:ext cx="7979410" cy="430530"/>
          </a:xfrm>
          <a:prstGeom prst="rect">
            <a:avLst/>
          </a:prstGeom>
        </p:spPr>
        <p:txBody>
          <a:bodyPr wrap="square">
            <a:noAutofit/>
          </a:bodyPr>
          <a:p>
            <a:pPr eaLnBrk="0"/>
            <a:r>
              <a:rPr lang="en-US" altLang="zh-CN"/>
              <a:t>【 示例程序 7- 18】hover ( ) 方法的使用 , 程序关键代码如下 :</a:t>
            </a:r>
            <a:endParaRPr lang="en-US" altLang="zh-CN"/>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矩形 5"/>
          <p:cNvSpPr/>
          <p:nvPr/>
        </p:nvSpPr>
        <p:spPr>
          <a:xfrm>
            <a:off x="467360" y="2132965"/>
            <a:ext cx="7979410" cy="1901190"/>
          </a:xfrm>
          <a:prstGeom prst="rect">
            <a:avLst/>
          </a:prstGeom>
        </p:spPr>
        <p:txBody>
          <a:bodyPr wrap="square">
            <a:noAutofit/>
          </a:bodyPr>
          <a:lstStyle/>
          <a:p>
            <a:pPr eaLnBrk="0"/>
            <a:r>
              <a:rPr lang="en-US" altLang="zh-CN"/>
              <a:t>    参数说明 :</a:t>
            </a:r>
            <a:endParaRPr lang="en-US" altLang="zh-CN"/>
          </a:p>
          <a:p>
            <a:pPr eaLnBrk="0"/>
            <a:r>
              <a:rPr lang="en-US" altLang="zh-CN"/>
              <a:t>    ①events : 必需 。要从被选元素中移除一个或多个事件或命名空间 ,  由空格分隔多个 事件值。</a:t>
            </a:r>
            <a:endParaRPr lang="en-US" altLang="zh-CN"/>
          </a:p>
          <a:p>
            <a:pPr eaLnBrk="0"/>
            <a:r>
              <a:rPr lang="en-US" altLang="zh-CN"/>
              <a:t>    ② selector : 可选参数 。绑定事件处理程序时最初传递给 on ( ) 方法的那个选择器。</a:t>
            </a:r>
            <a:endParaRPr lang="en-US" altLang="zh-CN"/>
          </a:p>
          <a:p>
            <a:pPr eaLnBrk="0"/>
            <a:r>
              <a:rPr lang="en-US" altLang="zh-CN"/>
              <a:t>    ③handler ( eventObject) : 可选参数 。当事件发生时执行的函数。</a:t>
            </a:r>
            <a:endParaRPr lang="en-US" altLang="zh-CN"/>
          </a:p>
        </p:txBody>
      </p:sp>
      <p:sp>
        <p:nvSpPr>
          <p:cNvPr id="7" name="Text Box 1"/>
          <p:cNvSpPr txBox="1">
            <a:spLocks noChangeArrowheads="1"/>
          </p:cNvSpPr>
          <p:nvPr>
            <p:custDataLst>
              <p:tags r:id="rId1"/>
            </p:custDataLst>
          </p:nvPr>
        </p:nvSpPr>
        <p:spPr bwMode="auto">
          <a:xfrm>
            <a:off x="467360" y="1557020"/>
            <a:ext cx="7748905" cy="360045"/>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off (events [, selector ] [, handler (eventObject)])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p:txBody>
      </p:sp>
      <p:sp>
        <p:nvSpPr>
          <p:cNvPr id="3" name="矩形 2"/>
          <p:cNvSpPr/>
          <p:nvPr>
            <p:custDataLst>
              <p:tags r:id="rId2"/>
            </p:custDataLst>
          </p:nvPr>
        </p:nvSpPr>
        <p:spPr>
          <a:xfrm>
            <a:off x="342265" y="535940"/>
            <a:ext cx="8303895" cy="968375"/>
          </a:xfrm>
          <a:prstGeom prst="rect">
            <a:avLst/>
          </a:prstGeom>
        </p:spPr>
        <p:txBody>
          <a:bodyPr wrap="square">
            <a:noAutofit/>
          </a:bodyPr>
          <a:p>
            <a:pPr eaLnBrk="0"/>
            <a:r>
              <a:rPr lang="en-US" altLang="zh-CN"/>
              <a:t>      3. 事件移除</a:t>
            </a:r>
            <a:endParaRPr lang="en-US" altLang="zh-CN"/>
          </a:p>
          <a:p>
            <a:pPr eaLnBrk="0"/>
            <a:r>
              <a:rPr lang="en-US" altLang="zh-CN"/>
              <a:t>      在 jQuery 中 , 事件移除 off( ) 方法可以移除通过 on ( ) 方法绑定的事件处理程序 , 具体 语法格 式如下 :</a:t>
            </a:r>
            <a:endParaRPr lang="en-US" altLang="zh-CN"/>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矩形 5"/>
          <p:cNvSpPr/>
          <p:nvPr/>
        </p:nvSpPr>
        <p:spPr>
          <a:xfrm>
            <a:off x="683895" y="5013325"/>
            <a:ext cx="7979410" cy="790575"/>
          </a:xfrm>
          <a:prstGeom prst="rect">
            <a:avLst/>
          </a:prstGeom>
        </p:spPr>
        <p:txBody>
          <a:bodyPr wrap="square">
            <a:noAutofit/>
          </a:bodyPr>
          <a:lstStyle/>
          <a:p>
            <a:pPr eaLnBrk="0"/>
            <a:r>
              <a:rPr lang="en-US" altLang="zh-CN"/>
              <a:t>    在以上代码中 , 首先通过 on ( ) 方法为 div 元素分别绑定了三个事件 , 然后通过 off( )方法移除 了 div 元素的所有事件。</a:t>
            </a:r>
            <a:endParaRPr lang="en-US" altLang="zh-CN"/>
          </a:p>
        </p:txBody>
      </p:sp>
      <p:sp>
        <p:nvSpPr>
          <p:cNvPr id="7" name="Text Box 1"/>
          <p:cNvSpPr txBox="1">
            <a:spLocks noChangeArrowheads="1"/>
          </p:cNvSpPr>
          <p:nvPr>
            <p:custDataLst>
              <p:tags r:id="rId1"/>
            </p:custDataLst>
          </p:nvPr>
        </p:nvSpPr>
        <p:spPr bwMode="auto">
          <a:xfrm>
            <a:off x="609600" y="954405"/>
            <a:ext cx="7750810" cy="397002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7-19. html 关键代码</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("div"). on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mouseenter: function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(this). css ("background", "blue");</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cilck:function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(this). css (" background", "red");</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mouseleave: function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(this), css ("background","green");</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//事件移除</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("div"). off (); //移除 div 元素所有事件</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&lt;/script&gt;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p:txBody>
      </p:sp>
      <p:sp>
        <p:nvSpPr>
          <p:cNvPr id="3" name="矩形 2"/>
          <p:cNvSpPr/>
          <p:nvPr>
            <p:custDataLst>
              <p:tags r:id="rId2"/>
            </p:custDataLst>
          </p:nvPr>
        </p:nvSpPr>
        <p:spPr>
          <a:xfrm>
            <a:off x="666750" y="535940"/>
            <a:ext cx="7979410" cy="430530"/>
          </a:xfrm>
          <a:prstGeom prst="rect">
            <a:avLst/>
          </a:prstGeom>
        </p:spPr>
        <p:txBody>
          <a:bodyPr wrap="square">
            <a:noAutofit/>
          </a:bodyPr>
          <a:p>
            <a:pPr eaLnBrk="0"/>
            <a:r>
              <a:rPr lang="en-US" altLang="zh-CN"/>
              <a:t>【 示例程序 7- 19】  off( ) 方法移除事件 , 程序关键代码如下 :</a:t>
            </a:r>
            <a:endParaRPr lang="en-US" altLang="zh-CN"/>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2280" y="450850"/>
            <a:ext cx="8357870" cy="5631815"/>
          </a:xfrm>
          <a:prstGeom prst="rect">
            <a:avLst/>
          </a:prstGeom>
        </p:spPr>
        <p:txBody>
          <a:bodyPr wrap="square">
            <a:noAutofit/>
          </a:bodyPr>
          <a:lstStyle/>
          <a:p>
            <a:pPr eaLnBrk="0">
              <a:spcAft>
                <a:spcPts val="1500"/>
              </a:spcAft>
            </a:pPr>
            <a:r>
              <a:rPr lang="en-US" altLang="zh-CN" sz="2000" dirty="0"/>
              <a:t>     </a:t>
            </a:r>
            <a:r>
              <a:rPr lang="zh-CN" altLang="zh-CN" sz="2000" dirty="0"/>
              <a:t>从图 7-2 可以看到 , jQuery 库分为两种 : 一种是 Production  ( 产品版是经过工具压缩 的版本 ,  主要用于软件项目的部署) , 另一种是 Development  ( 开发版 , 是完整的无压缩版 本 ,  主要用于软件测试和开发) 。这里下载jQuery3. 5. 1 的未压缩版 , 点击图 7-2 页面中的 “ Download the uncompressed , developmentjQuery3. 5. 1 ”链接 , 将打开页面中的代码保存为 本地文件  ( 文件名建议与下载链接中的版本号对应 , 如 jquery-3. 5. 1. js )  即完成jQuery 的 下载。</a:t>
            </a:r>
            <a:endParaRPr lang="zh-CN" altLang="zh-CN" sz="2000" dirty="0"/>
          </a:p>
          <a:p>
            <a:pPr eaLnBrk="0">
              <a:spcAft>
                <a:spcPts val="1500"/>
              </a:spcAft>
            </a:pPr>
            <a:r>
              <a:rPr lang="en-US" altLang="zh-CN" sz="2000" dirty="0"/>
              <a:t>      </a:t>
            </a:r>
            <a:r>
              <a:rPr lang="zh-CN" altLang="zh-CN" sz="2000" dirty="0"/>
              <a:t>jQuery 不需要安装 ,  只要把下载的 jQuery 文件放到网站中的公共位置  ( 如项目的js 目 录 ) , 使用时只需在 HTML 页面的&lt;script&gt;标签中引入它即可 , 示例代码如下 :</a:t>
            </a:r>
            <a:endParaRPr lang="zh-CN" altLang="zh-CN" sz="2000" dirty="0"/>
          </a:p>
          <a:p>
            <a:pPr eaLnBrk="0">
              <a:spcAft>
                <a:spcPts val="1500"/>
              </a:spcAft>
            </a:pPr>
            <a:endParaRPr lang="zh-CN" altLang="zh-CN" sz="2000" dirty="0"/>
          </a:p>
          <a:p>
            <a:pPr eaLnBrk="0">
              <a:spcAft>
                <a:spcPts val="1500"/>
              </a:spcAft>
            </a:pPr>
            <a:r>
              <a:rPr lang="en-US" altLang="zh-CN" sz="2000" dirty="0"/>
              <a:t>     </a:t>
            </a:r>
            <a:r>
              <a:rPr lang="zh-CN" altLang="zh-CN" sz="2000" dirty="0"/>
              <a:t>另外 , 若不希望下载并存放jQuery , 也可以通过 CDN  ( 内容分发网络)  引用它 ,  即无 须下载直接引入 , 这里以百度 CDN 为例 , 示例代码如下 :</a:t>
            </a:r>
            <a:endParaRPr lang="zh-CN" altLang="zh-CN" sz="2000" dirty="0"/>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Text Box 1"/>
          <p:cNvSpPr txBox="1">
            <a:spLocks noChangeArrowheads="1"/>
          </p:cNvSpPr>
          <p:nvPr/>
        </p:nvSpPr>
        <p:spPr bwMode="auto">
          <a:xfrm>
            <a:off x="647700" y="3860800"/>
            <a:ext cx="7848600" cy="41148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    &lt;script src="jquery-3. 5. 1. js"&gt;&lt;&lt;/script&gt;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2" name="Text Box 1"/>
          <p:cNvSpPr txBox="1">
            <a:spLocks noChangeArrowheads="1"/>
          </p:cNvSpPr>
          <p:nvPr>
            <p:custDataLst>
              <p:tags r:id="rId1"/>
            </p:custDataLst>
          </p:nvPr>
        </p:nvSpPr>
        <p:spPr bwMode="auto">
          <a:xfrm>
            <a:off x="611505" y="5445125"/>
            <a:ext cx="7848600" cy="67437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     &lt;scriptsrc ="https: //apps. bdimg. com/ibs/jquery/3. 5.1/jquery.js"&gt;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&lt;/script&gt;</a:t>
            </a:r>
            <a:endParaRPr kumimoji="0" lang="en-US" altLang="zh-CN" sz="20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sz="3200" dirty="0">
                <a:solidFill>
                  <a:schemeClr val="tx1"/>
                </a:solidFill>
                <a:latin typeface="微软雅黑" panose="020B0503020204020204" pitchFamily="34" charset="-122"/>
                <a:ea typeface="微软雅黑" panose="020B0503020204020204" pitchFamily="34" charset="-122"/>
                <a:cs typeface="+mn-ea"/>
              </a:rPr>
              <a:t>7. 5   JQuery 动画与特效</a:t>
            </a:r>
            <a:r>
              <a:rPr lang="zh-CN" altLang="en-US" sz="3200" dirty="0">
                <a:solidFill>
                  <a:schemeClr val="tx1"/>
                </a:solidFill>
                <a:latin typeface="微软雅黑" panose="020B0503020204020204" pitchFamily="34" charset="-122"/>
                <a:ea typeface="微软雅黑" panose="020B0503020204020204" pitchFamily="34" charset="-122"/>
                <a:cs typeface="+mn-ea"/>
              </a:rPr>
              <a:t> </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575556" y="1556792"/>
            <a:ext cx="7992888" cy="3672408"/>
          </a:xfrm>
        </p:spPr>
        <p:txBody>
          <a:bodyPr>
            <a:noAutofit/>
          </a:bodyPr>
          <a:lstStyle/>
          <a:p>
            <a:pPr marL="0" indent="457200" eaLnBrk="0">
              <a:lnSpc>
                <a:spcPct val="150000"/>
              </a:lnSpc>
              <a:spcBef>
                <a:spcPts val="0"/>
              </a:spcBef>
              <a:buNone/>
            </a:pPr>
            <a:r>
              <a:rPr sz="2400"/>
              <a:t>如何最大化地优化页面的用户体验度 , 是每个前端开发人员在设计页面时需要考虑的 一个重要问题 。动画效果的点缀往往可以使网页更为美观 , 增强用户体验 , jQuery 中众多 的动画与特效方法为提 高页面的用户体验度带来了极大的方便 ,  通过少量的几行代码 , 就可以实现元素的滑动 、淡入淡出等动画效果 , 还可以自定义各种动画。</a:t>
            </a:r>
            <a:endParaRPr sz="240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sz="3200" dirty="0">
                <a:solidFill>
                  <a:schemeClr val="tx1"/>
                </a:solidFill>
                <a:latin typeface="微软雅黑" panose="020B0503020204020204" pitchFamily="34" charset="-122"/>
                <a:ea typeface="微软雅黑" panose="020B0503020204020204" pitchFamily="34" charset="-122"/>
                <a:cs typeface="+mn-ea"/>
              </a:rPr>
              <a:t>7. 5. 1   显示与隐藏</a:t>
            </a:r>
            <a:r>
              <a:rPr lang="zh-CN" altLang="en-US" sz="3200" dirty="0">
                <a:solidFill>
                  <a:schemeClr val="tx1"/>
                </a:solidFill>
                <a:latin typeface="微软雅黑" panose="020B0503020204020204" pitchFamily="34" charset="-122"/>
                <a:ea typeface="微软雅黑" panose="020B0503020204020204" pitchFamily="34" charset="-122"/>
                <a:cs typeface="+mn-ea"/>
              </a:rPr>
              <a:t> </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449580" y="1340485"/>
            <a:ext cx="8244840" cy="1358265"/>
          </a:xfrm>
        </p:spPr>
        <p:txBody>
          <a:bodyPr>
            <a:noAutofit/>
          </a:bodyPr>
          <a:lstStyle/>
          <a:p>
            <a:pPr marL="0" indent="457200" eaLnBrk="0">
              <a:spcBef>
                <a:spcPts val="0"/>
              </a:spcBef>
              <a:buNone/>
            </a:pPr>
            <a:r>
              <a:rPr sz="2000" dirty="0"/>
              <a:t>在页面中 , 元素的显示与隐藏是使用比较频繁的操作 , 在传统的 JavaScript 中 , 一般通 过改变元素的显示方式来实现 , 而在jQuery 中 , 元素的显示与隐藏的方法比传统的JavaScript 要多 , 并且实现的效果也更好 , jQuery 中显示与隐藏元素的方法见表 4- 13 所列。</a:t>
            </a:r>
            <a:endParaRPr sz="20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0" name="文本框 99"/>
          <p:cNvSpPr txBox="1"/>
          <p:nvPr/>
        </p:nvSpPr>
        <p:spPr>
          <a:xfrm>
            <a:off x="3131820" y="2637155"/>
            <a:ext cx="2909570" cy="306705"/>
          </a:xfrm>
          <a:prstGeom prst="rect">
            <a:avLst/>
          </a:prstGeom>
          <a:noFill/>
          <a:ln w="9525">
            <a:noFill/>
          </a:ln>
        </p:spPr>
        <p:txBody>
          <a:bodyPr wrap="square">
            <a:spAutoFit/>
          </a:bodyPr>
          <a:p>
            <a:pPr indent="0" algn="ctr"/>
            <a:r>
              <a:rPr lang="zh-CN" sz="1400" b="0">
                <a:solidFill>
                  <a:srgbClr val="00AEEF"/>
                </a:solidFill>
                <a:ea typeface="黑体" panose="02010609060101010101" charset="-122"/>
              </a:rPr>
              <a:t>表</a:t>
            </a:r>
            <a:r>
              <a:rPr lang="en-US" sz="1400" b="0">
                <a:solidFill>
                  <a:srgbClr val="00AEEF"/>
                </a:solidFill>
                <a:latin typeface="黑体" panose="02010609060101010101" charset="-122"/>
              </a:rPr>
              <a:t> </a:t>
            </a:r>
            <a:r>
              <a:rPr lang="en-US" sz="1400" b="0">
                <a:solidFill>
                  <a:srgbClr val="00AEEF"/>
                </a:solidFill>
                <a:latin typeface="微软雅黑" panose="020B0503020204020204" pitchFamily="34" charset="-122"/>
              </a:rPr>
              <a:t>7-13   </a:t>
            </a:r>
            <a:r>
              <a:rPr lang="zh-CN" sz="1400" b="0">
                <a:solidFill>
                  <a:srgbClr val="00AEEF"/>
                </a:solidFill>
                <a:ea typeface="黑体" panose="02010609060101010101" charset="-122"/>
              </a:rPr>
              <a:t>显示与隐藏元素的方法</a:t>
            </a:r>
            <a:endParaRPr lang="zh-CN" altLang="en-US" sz="1400" b="0">
              <a:solidFill>
                <a:srgbClr val="00AEEF"/>
              </a:solidFill>
              <a:ea typeface="黑体" panose="02010609060101010101" charset="-122"/>
            </a:endParaRPr>
          </a:p>
        </p:txBody>
      </p:sp>
      <p:graphicFrame>
        <p:nvGraphicFramePr>
          <p:cNvPr id="6" name="表格 5"/>
          <p:cNvGraphicFramePr/>
          <p:nvPr>
            <p:custDataLst>
              <p:tags r:id="rId1"/>
            </p:custDataLst>
          </p:nvPr>
        </p:nvGraphicFramePr>
        <p:xfrm>
          <a:off x="1331595" y="2924810"/>
          <a:ext cx="6370320" cy="1182370"/>
        </p:xfrm>
        <a:graphic>
          <a:graphicData uri="http://schemas.openxmlformats.org/drawingml/2006/table">
            <a:tbl>
              <a:tblPr/>
              <a:tblGrid>
                <a:gridCol w="2859405"/>
                <a:gridCol w="3510915"/>
              </a:tblGrid>
              <a:tr h="304165">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方法</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ctr">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描述</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87020">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show(speed , easing , function)</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显示被隐藏的匹配元素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87020">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hide(speed , easing , function)</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隐藏已显示的匹配元素</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04165">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toggle ( speed , easing , function)</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匹配元素隐藏与显示来回切换</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bl>
          </a:graphicData>
        </a:graphic>
      </p:graphicFrame>
      <p:sp>
        <p:nvSpPr>
          <p:cNvPr id="7" name="内容占位符 4"/>
          <p:cNvSpPr>
            <a:spLocks noGrp="1"/>
          </p:cNvSpPr>
          <p:nvPr>
            <p:custDataLst>
              <p:tags r:id="rId2"/>
            </p:custDataLst>
          </p:nvPr>
        </p:nvSpPr>
        <p:spPr>
          <a:xfrm>
            <a:off x="176530" y="4220845"/>
            <a:ext cx="8675370" cy="1878330"/>
          </a:xfrm>
          <a:prstGeom prst="rect">
            <a:avLst/>
          </a:prstGeom>
        </p:spPr>
        <p:txBody>
          <a:bodyPr vert="horz">
            <a:noAutofit/>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marL="0" indent="457200" eaLnBrk="0">
              <a:spcBef>
                <a:spcPts val="0"/>
              </a:spcBef>
              <a:buNone/>
            </a:pPr>
            <a:r>
              <a:rPr sz="2000" dirty="0"/>
              <a:t>参数说明 :</a:t>
            </a:r>
            <a:endParaRPr sz="2000" dirty="0"/>
          </a:p>
          <a:p>
            <a:pPr marL="0" indent="457200" eaLnBrk="0">
              <a:spcBef>
                <a:spcPts val="0"/>
              </a:spcBef>
              <a:buNone/>
            </a:pPr>
            <a:r>
              <a:rPr sz="2000" dirty="0"/>
              <a:t>① speed : 动画播放速度 , 既可以设定为 slow 、normal 、fast 三个固值 , 也可以设置为 动画播放时长  ( 时间单位 : ms )  以满足特定的需求。</a:t>
            </a:r>
            <a:endParaRPr sz="2000" dirty="0"/>
          </a:p>
          <a:p>
            <a:pPr marL="0" indent="457200" eaLnBrk="0">
              <a:spcBef>
                <a:spcPts val="0"/>
              </a:spcBef>
              <a:buNone/>
            </a:pPr>
            <a:r>
              <a:rPr sz="2000" dirty="0"/>
              <a:t>②easing: 动画切换效果 , 可取 swing 和 linear 两个值 , 默认值为 swing。</a:t>
            </a:r>
            <a:endParaRPr sz="2000" dirty="0"/>
          </a:p>
          <a:p>
            <a:pPr marL="0" indent="457200" eaLnBrk="0">
              <a:spcBef>
                <a:spcPts val="0"/>
              </a:spcBef>
              <a:buNone/>
            </a:pPr>
            <a:r>
              <a:rPr sz="2000" dirty="0"/>
              <a:t>③function: 方法完成后所执行的函数  ( 回调函数) 。</a:t>
            </a:r>
            <a:endParaRPr sz="2000"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矩形 5"/>
          <p:cNvSpPr/>
          <p:nvPr/>
        </p:nvSpPr>
        <p:spPr>
          <a:xfrm>
            <a:off x="539750" y="4980940"/>
            <a:ext cx="7979410" cy="790575"/>
          </a:xfrm>
          <a:prstGeom prst="rect">
            <a:avLst/>
          </a:prstGeom>
        </p:spPr>
        <p:txBody>
          <a:bodyPr wrap="square">
            <a:noAutofit/>
          </a:bodyPr>
          <a:lstStyle/>
          <a:p>
            <a:pPr eaLnBrk="0"/>
            <a:r>
              <a:rPr lang="en-US" altLang="zh-CN"/>
              <a:t>    在以上代码中 , 定义了三个控制 p 元素显示或隐藏的按钮 , 并为它们分别绑定了隐藏 、显示 、切换三种动画效果的事件 , 实现了点击相关按钮就能对应控制 p 元素的显示或隐藏的动画效果 。运行结果如图 7-5 所示。</a:t>
            </a:r>
            <a:endParaRPr lang="en-US" altLang="zh-CN"/>
          </a:p>
        </p:txBody>
      </p:sp>
      <p:sp>
        <p:nvSpPr>
          <p:cNvPr id="7" name="Text Box 1"/>
          <p:cNvSpPr txBox="1">
            <a:spLocks noChangeArrowheads="1"/>
          </p:cNvSpPr>
          <p:nvPr>
            <p:custDataLst>
              <p:tags r:id="rId1"/>
            </p:custDataLst>
          </p:nvPr>
        </p:nvSpPr>
        <p:spPr bwMode="auto">
          <a:xfrm>
            <a:off x="609600" y="579755"/>
            <a:ext cx="7750810" cy="435737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7-20. html 关键代码</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&lt;P id="pl"&gt;如果点击“ 隐藏”按钮 ,我就会消失 。&lt;/p&gt;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&lt;button id="hide" type= "button"&gt;隐藏&lt;/button&gt;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&lt;button id= "show" type= "button"&gt;显示&lt;/button&gt;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&lt;button id= "toggle" type = "button"切换&lt;/button&gt;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 # hide"). click (function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("p"). hide (1000, function ()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alert("已隐藏");</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 show"). click (function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("p"). show (1000, function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alert ("已显示");</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 # toggle"). click (function ()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("p"). toggle (1000);</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p:txBody>
      </p:sp>
      <p:sp>
        <p:nvSpPr>
          <p:cNvPr id="3" name="矩形 2"/>
          <p:cNvSpPr/>
          <p:nvPr>
            <p:custDataLst>
              <p:tags r:id="rId2"/>
            </p:custDataLst>
          </p:nvPr>
        </p:nvSpPr>
        <p:spPr>
          <a:xfrm>
            <a:off x="582295" y="105410"/>
            <a:ext cx="7979410" cy="430530"/>
          </a:xfrm>
          <a:prstGeom prst="rect">
            <a:avLst/>
          </a:prstGeom>
        </p:spPr>
        <p:txBody>
          <a:bodyPr wrap="square">
            <a:noAutofit/>
          </a:bodyPr>
          <a:p>
            <a:pPr eaLnBrk="0"/>
            <a:r>
              <a:rPr lang="en-US" altLang="zh-CN"/>
              <a:t>【 示例程序 7-20】  元素显示与隐藏动画效果 , 程序关键代码如下 :</a:t>
            </a:r>
            <a:endParaRPr lang="en-US" altLang="zh-CN"/>
          </a:p>
        </p:txBody>
      </p:sp>
      <p:pic>
        <p:nvPicPr>
          <p:cNvPr id="492" name="IM 492"/>
          <p:cNvPicPr/>
          <p:nvPr>
            <p:custDataLst>
              <p:tags r:id="rId3"/>
            </p:custDataLst>
          </p:nvPr>
        </p:nvPicPr>
        <p:blipFill>
          <a:blip r:embed="rId4"/>
          <a:stretch>
            <a:fillRect/>
          </a:stretch>
        </p:blipFill>
        <p:spPr>
          <a:xfrm>
            <a:off x="4932045" y="5877560"/>
            <a:ext cx="2111375" cy="579755"/>
          </a:xfrm>
          <a:prstGeom prst="rect">
            <a:avLst/>
          </a:prstGeom>
        </p:spPr>
      </p:pic>
      <p:sp>
        <p:nvSpPr>
          <p:cNvPr id="100" name="文本框 99"/>
          <p:cNvSpPr txBox="1"/>
          <p:nvPr/>
        </p:nvSpPr>
        <p:spPr>
          <a:xfrm>
            <a:off x="5220335" y="6453505"/>
            <a:ext cx="1447800" cy="275590"/>
          </a:xfrm>
          <a:prstGeom prst="rect">
            <a:avLst/>
          </a:prstGeom>
          <a:noFill/>
          <a:ln w="9525">
            <a:noFill/>
          </a:ln>
        </p:spPr>
        <p:txBody>
          <a:bodyPr wrap="square">
            <a:spAutoFit/>
          </a:bodyPr>
          <a:p>
            <a:pPr indent="0"/>
            <a:r>
              <a:rPr lang="zh-CN" sz="1200" b="0">
                <a:solidFill>
                  <a:srgbClr val="00AEEF"/>
                </a:solidFill>
                <a:ea typeface="黑体" panose="02010609060101010101" charset="-122"/>
              </a:rPr>
              <a:t>图</a:t>
            </a:r>
            <a:r>
              <a:rPr lang="en-US" sz="1200" b="0">
                <a:solidFill>
                  <a:srgbClr val="00AEEF"/>
                </a:solidFill>
                <a:latin typeface="黑体" panose="02010609060101010101" charset="-122"/>
              </a:rPr>
              <a:t> </a:t>
            </a:r>
            <a:r>
              <a:rPr lang="en-US" sz="1200" b="0">
                <a:solidFill>
                  <a:srgbClr val="00AEEF"/>
                </a:solidFill>
                <a:latin typeface="微软雅黑" panose="020B0503020204020204" pitchFamily="34" charset="-122"/>
              </a:rPr>
              <a:t>7-5   </a:t>
            </a:r>
            <a:r>
              <a:rPr lang="zh-CN" sz="1200" b="0">
                <a:solidFill>
                  <a:srgbClr val="00AEEF"/>
                </a:solidFill>
                <a:ea typeface="黑体" panose="02010609060101010101" charset="-122"/>
              </a:rPr>
              <a:t>案例效果</a:t>
            </a:r>
            <a:endParaRPr lang="zh-CN" altLang="en-US" sz="1200" b="0">
              <a:solidFill>
                <a:srgbClr val="00AEEF"/>
              </a:solidFill>
              <a:ea typeface="黑体" panose="02010609060101010101"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sz="3200" dirty="0">
                <a:solidFill>
                  <a:schemeClr val="tx1"/>
                </a:solidFill>
                <a:latin typeface="微软雅黑" panose="020B0503020204020204" pitchFamily="34" charset="-122"/>
                <a:ea typeface="微软雅黑" panose="020B0503020204020204" pitchFamily="34" charset="-122"/>
                <a:cs typeface="+mn-ea"/>
              </a:rPr>
              <a:t>7. 5. 2   滑动</a:t>
            </a:r>
            <a:r>
              <a:rPr lang="zh-CN" altLang="en-US" sz="3200" dirty="0">
                <a:solidFill>
                  <a:schemeClr val="tx1"/>
                </a:solidFill>
                <a:latin typeface="微软雅黑" panose="020B0503020204020204" pitchFamily="34" charset="-122"/>
                <a:ea typeface="微软雅黑" panose="020B0503020204020204" pitchFamily="34" charset="-122"/>
                <a:cs typeface="+mn-ea"/>
              </a:rPr>
              <a:t> </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449580" y="1340485"/>
            <a:ext cx="8244840" cy="1191895"/>
          </a:xfrm>
        </p:spPr>
        <p:txBody>
          <a:bodyPr>
            <a:noAutofit/>
          </a:bodyPr>
          <a:lstStyle/>
          <a:p>
            <a:pPr marL="0" indent="457200" eaLnBrk="0">
              <a:spcBef>
                <a:spcPts val="0"/>
              </a:spcBef>
              <a:buNone/>
            </a:pPr>
            <a:r>
              <a:rPr sz="2400" dirty="0"/>
              <a:t>在 jQuery 中 , 还有 一 种滑动的动画效果改变元素的高度 ,  即  “ 卷帘门”  的效果 , jQuery 滑动动画的方法见表 7- 14 所列。</a:t>
            </a:r>
            <a:endParaRPr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0" name="文本框 99"/>
          <p:cNvSpPr txBox="1"/>
          <p:nvPr/>
        </p:nvSpPr>
        <p:spPr>
          <a:xfrm>
            <a:off x="3203575" y="2420620"/>
            <a:ext cx="2694305" cy="306705"/>
          </a:xfrm>
          <a:prstGeom prst="rect">
            <a:avLst/>
          </a:prstGeom>
          <a:noFill/>
          <a:ln w="9525">
            <a:noFill/>
          </a:ln>
        </p:spPr>
        <p:txBody>
          <a:bodyPr wrap="square">
            <a:spAutoFit/>
          </a:bodyPr>
          <a:p>
            <a:pPr indent="0"/>
            <a:r>
              <a:rPr lang="zh-CN" sz="1400" b="0">
                <a:solidFill>
                  <a:srgbClr val="00AEEF"/>
                </a:solidFill>
                <a:ea typeface="黑体" panose="02010609060101010101" charset="-122"/>
              </a:rPr>
              <a:t>表</a:t>
            </a:r>
            <a:r>
              <a:rPr lang="en-US" sz="1400" b="0">
                <a:solidFill>
                  <a:srgbClr val="00AEEF"/>
                </a:solidFill>
                <a:latin typeface="黑体" panose="02010609060101010101" charset="-122"/>
              </a:rPr>
              <a:t> </a:t>
            </a:r>
            <a:r>
              <a:rPr lang="en-US" sz="1400" b="0">
                <a:solidFill>
                  <a:srgbClr val="00AEEF"/>
                </a:solidFill>
                <a:latin typeface="微软雅黑" panose="020B0503020204020204" pitchFamily="34" charset="-122"/>
              </a:rPr>
              <a:t>7-14   jQuery </a:t>
            </a:r>
            <a:r>
              <a:rPr lang="zh-CN" sz="1400" b="0">
                <a:solidFill>
                  <a:srgbClr val="00AEEF"/>
                </a:solidFill>
                <a:ea typeface="黑体" panose="02010609060101010101" charset="-122"/>
              </a:rPr>
              <a:t>滑动动画方法</a:t>
            </a:r>
            <a:endParaRPr lang="zh-CN" altLang="en-US" sz="1400" b="0">
              <a:solidFill>
                <a:srgbClr val="00AEEF"/>
              </a:solidFill>
              <a:ea typeface="黑体" panose="02010609060101010101" charset="-122"/>
            </a:endParaRPr>
          </a:p>
        </p:txBody>
      </p:sp>
      <p:graphicFrame>
        <p:nvGraphicFramePr>
          <p:cNvPr id="7" name="表格 6"/>
          <p:cNvGraphicFramePr/>
          <p:nvPr>
            <p:custDataLst>
              <p:tags r:id="rId1"/>
            </p:custDataLst>
          </p:nvPr>
        </p:nvGraphicFramePr>
        <p:xfrm>
          <a:off x="1115695" y="2708910"/>
          <a:ext cx="6475095" cy="1572895"/>
        </p:xfrm>
        <a:graphic>
          <a:graphicData uri="http://schemas.openxmlformats.org/drawingml/2006/table">
            <a:tbl>
              <a:tblPr/>
              <a:tblGrid>
                <a:gridCol w="3038475"/>
                <a:gridCol w="3436620"/>
              </a:tblGrid>
              <a:tr h="396875">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方法</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描述</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75285">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slideUp(speed , easing , function)</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垂直滑动匹配元素 (向上滑)</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74015">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slideDown(speed , easing , function)</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垂直滑动匹配元素 (向下滑)</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96875">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slideToggle(speed , easing , function)</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在向上滑和向下滑两种效果间来回切换</a:t>
                      </a:r>
                      <a:endParaRPr lang="en-US" altLang="en-US" sz="14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bl>
          </a:graphicData>
        </a:graphic>
      </p:graphicFrame>
      <p:sp>
        <p:nvSpPr>
          <p:cNvPr id="8" name="内容占位符 4"/>
          <p:cNvSpPr>
            <a:spLocks noGrp="1"/>
          </p:cNvSpPr>
          <p:nvPr>
            <p:custDataLst>
              <p:tags r:id="rId2"/>
            </p:custDataLst>
          </p:nvPr>
        </p:nvSpPr>
        <p:spPr>
          <a:xfrm>
            <a:off x="683895" y="4437380"/>
            <a:ext cx="8168005" cy="894080"/>
          </a:xfrm>
          <a:prstGeom prst="rect">
            <a:avLst/>
          </a:prstGeom>
        </p:spPr>
        <p:txBody>
          <a:bodyPr vert="horz">
            <a:noAutofit/>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marL="0" indent="457200" eaLnBrk="0">
              <a:spcBef>
                <a:spcPts val="0"/>
              </a:spcBef>
              <a:buNone/>
            </a:pPr>
            <a:r>
              <a:rPr sz="2400" dirty="0"/>
              <a:t>表 7- 14 中的 speed 、easing 、function 等参数和表 7- 13 中显示与隐藏方法的参数一致 , 这里不再赘述。</a:t>
            </a:r>
            <a:endParaRPr sz="2400"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矩形 5"/>
          <p:cNvSpPr/>
          <p:nvPr/>
        </p:nvSpPr>
        <p:spPr>
          <a:xfrm>
            <a:off x="539750" y="4725035"/>
            <a:ext cx="7979410" cy="302260"/>
          </a:xfrm>
          <a:prstGeom prst="rect">
            <a:avLst/>
          </a:prstGeom>
        </p:spPr>
        <p:txBody>
          <a:bodyPr wrap="square">
            <a:noAutofit/>
          </a:bodyPr>
          <a:lstStyle/>
          <a:p>
            <a:pPr eaLnBrk="0"/>
            <a:r>
              <a:rPr lang="en-US" altLang="zh-CN"/>
              <a:t>    运行结果如图 7-6 所示。</a:t>
            </a:r>
            <a:endParaRPr lang="en-US" altLang="zh-CN"/>
          </a:p>
        </p:txBody>
      </p:sp>
      <p:sp>
        <p:nvSpPr>
          <p:cNvPr id="7" name="Text Box 1"/>
          <p:cNvSpPr txBox="1">
            <a:spLocks noChangeArrowheads="1"/>
          </p:cNvSpPr>
          <p:nvPr>
            <p:custDataLst>
              <p:tags r:id="rId1"/>
            </p:custDataLst>
          </p:nvPr>
        </p:nvSpPr>
        <p:spPr bwMode="auto">
          <a:xfrm>
            <a:off x="609600" y="579755"/>
            <a:ext cx="7750810" cy="408051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7-21. html 关键代码</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&lt;div class = "panel"&gt;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&lt;p&gt;床前明月光 ,疑是地上霜 。&lt;/p&gt;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&lt;p&gt;举头望明月 ,低头思故乡 。&lt;/p&gt;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&lt;/div&gt;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&lt;button id= "up" type= "button"&gt;上滑&lt;/button&gt;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&lt;button id= "down" type= "button"&gt;下滑&lt;/button&gt;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&lt;button id = "toggle" type= "button"&gt;切换&lt;/button&gt;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 script&gt;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 # up"). click (function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 panel"). slideUp (1000);</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 # down"). click (function ()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  panel" ).  slideDown (200);</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 # toggle"). click (function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 (". panel" ). slideToggle ("slow");</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     });</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4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400" b="0" i="0" u="none" strike="noStrike" cap="none" normalizeH="0" baseline="0" dirty="0" smtClean="0">
              <a:ln>
                <a:noFill/>
              </a:ln>
              <a:solidFill>
                <a:schemeClr val="tx1"/>
              </a:solidFill>
              <a:effectLst/>
              <a:latin typeface="Arial" panose="020B0604020202020204" pitchFamily="34" charset="0"/>
            </a:endParaRPr>
          </a:p>
        </p:txBody>
      </p:sp>
      <p:sp>
        <p:nvSpPr>
          <p:cNvPr id="3" name="矩形 2"/>
          <p:cNvSpPr/>
          <p:nvPr>
            <p:custDataLst>
              <p:tags r:id="rId2"/>
            </p:custDataLst>
          </p:nvPr>
        </p:nvSpPr>
        <p:spPr>
          <a:xfrm>
            <a:off x="582295" y="105410"/>
            <a:ext cx="7979410" cy="430530"/>
          </a:xfrm>
          <a:prstGeom prst="rect">
            <a:avLst/>
          </a:prstGeom>
        </p:spPr>
        <p:txBody>
          <a:bodyPr wrap="square">
            <a:noAutofit/>
          </a:bodyPr>
          <a:p>
            <a:pPr eaLnBrk="0"/>
            <a:r>
              <a:rPr lang="en-US" altLang="zh-CN"/>
              <a:t>【 示例程序 7-21】  元素滑动动画效果 , 程序关键代码如下:</a:t>
            </a:r>
            <a:endParaRPr lang="en-US" altLang="zh-CN"/>
          </a:p>
        </p:txBody>
      </p:sp>
      <p:sp>
        <p:nvSpPr>
          <p:cNvPr id="100" name="文本框 99"/>
          <p:cNvSpPr txBox="1"/>
          <p:nvPr/>
        </p:nvSpPr>
        <p:spPr>
          <a:xfrm>
            <a:off x="4371975" y="6165215"/>
            <a:ext cx="1576070" cy="275590"/>
          </a:xfrm>
          <a:prstGeom prst="rect">
            <a:avLst/>
          </a:prstGeom>
          <a:noFill/>
          <a:ln w="9525">
            <a:noFill/>
          </a:ln>
        </p:spPr>
        <p:txBody>
          <a:bodyPr wrap="square">
            <a:spAutoFit/>
          </a:bodyPr>
          <a:p>
            <a:pPr indent="0"/>
            <a:r>
              <a:rPr sz="1200" b="0">
                <a:solidFill>
                  <a:srgbClr val="00AEEF"/>
                </a:solidFill>
              </a:rPr>
              <a:t>图 7-6   案例效果</a:t>
            </a:r>
            <a:endParaRPr sz="1200" b="0">
              <a:solidFill>
                <a:srgbClr val="00AEEF"/>
              </a:solidFill>
            </a:endParaRPr>
          </a:p>
        </p:txBody>
      </p:sp>
      <p:pic>
        <p:nvPicPr>
          <p:cNvPr id="495" name="IM 495"/>
          <p:cNvPicPr/>
          <p:nvPr>
            <p:custDataLst>
              <p:tags r:id="rId3"/>
            </p:custDataLst>
          </p:nvPr>
        </p:nvPicPr>
        <p:blipFill>
          <a:blip r:embed="rId4"/>
          <a:stretch>
            <a:fillRect/>
          </a:stretch>
        </p:blipFill>
        <p:spPr>
          <a:xfrm>
            <a:off x="3780155" y="5013325"/>
            <a:ext cx="2652395" cy="1122045"/>
          </a:xfrm>
          <a:prstGeom prst="rect">
            <a:avLst/>
          </a:prstGeom>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sz="3200" dirty="0">
                <a:solidFill>
                  <a:schemeClr val="tx1"/>
                </a:solidFill>
                <a:latin typeface="微软雅黑" panose="020B0503020204020204" pitchFamily="34" charset="-122"/>
                <a:ea typeface="微软雅黑" panose="020B0503020204020204" pitchFamily="34" charset="-122"/>
                <a:cs typeface="+mn-ea"/>
              </a:rPr>
              <a:t>7. 5. 3   淡入淡出</a:t>
            </a:r>
            <a:r>
              <a:rPr lang="zh-CN" altLang="en-US" sz="3200" dirty="0">
                <a:solidFill>
                  <a:schemeClr val="tx1"/>
                </a:solidFill>
                <a:latin typeface="微软雅黑" panose="020B0503020204020204" pitchFamily="34" charset="-122"/>
                <a:ea typeface="微软雅黑" panose="020B0503020204020204" pitchFamily="34" charset="-122"/>
                <a:cs typeface="+mn-ea"/>
              </a:rPr>
              <a:t> </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323215" y="1412875"/>
            <a:ext cx="8568690" cy="1374140"/>
          </a:xfrm>
        </p:spPr>
        <p:txBody>
          <a:bodyPr>
            <a:noAutofit/>
          </a:bodyPr>
          <a:lstStyle/>
          <a:p>
            <a:pPr marL="0" indent="457200" eaLnBrk="0">
              <a:spcBef>
                <a:spcPts val="0"/>
              </a:spcBef>
              <a:buNone/>
            </a:pPr>
            <a:r>
              <a:rPr lang="zh-CN" altLang="en-US" sz="2000" dirty="0">
                <a:latin typeface="宋体" panose="02010600030101010101" pitchFamily="2" charset="-122"/>
                <a:ea typeface="宋体" panose="02010600030101010101" pitchFamily="2" charset="-122"/>
                <a:cs typeface="宋体" panose="02010600030101010101" pitchFamily="2" charset="-122"/>
              </a:rPr>
              <a:t>在前两节中, 介绍了通过动画效果切换元素的显示状态和改变元素的高度, 在 jQuery 中还可以实 现通过元素渐渐变换背景色的动画效果来显示或隐藏元素,  即淡入淡出效果, jQuery 淡入淡出动画的方法见表 7- 15 所列。</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0" name="文本框 99"/>
          <p:cNvSpPr txBox="1"/>
          <p:nvPr>
            <p:custDataLst>
              <p:tags r:id="rId1"/>
            </p:custDataLst>
          </p:nvPr>
        </p:nvSpPr>
        <p:spPr>
          <a:xfrm>
            <a:off x="3203575" y="2708910"/>
            <a:ext cx="2694305" cy="306705"/>
          </a:xfrm>
          <a:prstGeom prst="rect">
            <a:avLst/>
          </a:prstGeom>
          <a:noFill/>
          <a:ln w="9525">
            <a:noFill/>
          </a:ln>
        </p:spPr>
        <p:txBody>
          <a:bodyPr wrap="square">
            <a:spAutoFit/>
          </a:bodyPr>
          <a:p>
            <a:pPr indent="0"/>
            <a:r>
              <a:rPr sz="1400" b="0">
                <a:solidFill>
                  <a:srgbClr val="00AEEF"/>
                </a:solidFill>
              </a:rPr>
              <a:t>表 7-15   淡入淡出动画方法</a:t>
            </a:r>
            <a:endParaRPr sz="1400" b="0">
              <a:solidFill>
                <a:srgbClr val="00AEEF"/>
              </a:solidFill>
            </a:endParaRPr>
          </a:p>
        </p:txBody>
      </p:sp>
      <p:graphicFrame>
        <p:nvGraphicFramePr>
          <p:cNvPr id="6" name="表格 5"/>
          <p:cNvGraphicFramePr/>
          <p:nvPr>
            <p:custDataLst>
              <p:tags r:id="rId2"/>
            </p:custDataLst>
          </p:nvPr>
        </p:nvGraphicFramePr>
        <p:xfrm>
          <a:off x="1431925" y="3027680"/>
          <a:ext cx="6478270" cy="1529080"/>
        </p:xfrm>
        <a:graphic>
          <a:graphicData uri="http://schemas.openxmlformats.org/drawingml/2006/table">
            <a:tbl>
              <a:tblPr/>
              <a:tblGrid>
                <a:gridCol w="3125470"/>
                <a:gridCol w="3352800"/>
              </a:tblGrid>
              <a:tr h="316230">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方法</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功能</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99085">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fadein( speed, easing , function)</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匹配元素淡入显示</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98450">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fadeOut(speed , easing , function)</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匹配元素淡出显示</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299085">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fadeToggle( speed , easing , function)</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在淡入和淡出两种效果来回切换</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r h="316230">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fadeTo( speed , opacity , easing , function)</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a:noFill/>
                    </a:lnL>
                    <a:lnR w="12700" cap="flat" cmpd="sng">
                      <a:solidFill>
                        <a:srgbClr val="00AEEF"/>
                      </a:solidFill>
                      <a:prstDash val="solid"/>
                      <a:headEnd type="none" w="med" len="med"/>
                      <a:tailEnd type="none" w="med" len="med"/>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c>
                  <a:txBody>
                    <a:bodyPr/>
                    <a:p>
                      <a:pPr indent="0">
                        <a:buNone/>
                      </a:pPr>
                      <a:r>
                        <a:rPr 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淡入淡出允许渐变为给定的不透明度</a:t>
                      </a:r>
                      <a:endParaRPr lang="en-US" altLang="en-US"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0" marR="0" marT="0" marB="0" vert="horz" anchor="t" anchorCtr="0">
                    <a:lnL w="12700" cap="flat" cmpd="sng">
                      <a:solidFill>
                        <a:srgbClr val="00AEEF"/>
                      </a:solidFill>
                      <a:prstDash val="solid"/>
                      <a:headEnd type="none" w="med" len="med"/>
                      <a:tailEnd type="none" w="med" len="med"/>
                    </a:lnL>
                    <a:lnR cap="flat">
                      <a:noFill/>
                    </a:lnR>
                    <a:lnT w="12700" cap="flat" cmpd="sng">
                      <a:solidFill>
                        <a:srgbClr val="00AEEF"/>
                      </a:solidFill>
                      <a:prstDash val="solid"/>
                      <a:headEnd type="none" w="med" len="med"/>
                      <a:tailEnd type="none" w="med" len="med"/>
                    </a:lnT>
                    <a:lnB w="12700" cap="flat" cmpd="sng">
                      <a:solidFill>
                        <a:srgbClr val="00AEEF"/>
                      </a:solidFill>
                      <a:prstDash val="solid"/>
                      <a:headEnd type="none" w="med" len="med"/>
                      <a:tailEnd type="none" w="med" len="med"/>
                    </a:lnB>
                    <a:lnTlToBr>
                      <a:noFill/>
                    </a:lnTlToBr>
                    <a:lnBlToTr>
                      <a:noFill/>
                    </a:lnBlToTr>
                    <a:noFill/>
                  </a:tcPr>
                </a:tc>
              </a:tr>
            </a:tbl>
          </a:graphicData>
        </a:graphic>
      </p:graphicFrame>
      <p:sp>
        <p:nvSpPr>
          <p:cNvPr id="7" name="内容占位符 4"/>
          <p:cNvSpPr>
            <a:spLocks noGrp="1"/>
          </p:cNvSpPr>
          <p:nvPr>
            <p:custDataLst>
              <p:tags r:id="rId3"/>
            </p:custDataLst>
          </p:nvPr>
        </p:nvSpPr>
        <p:spPr>
          <a:xfrm>
            <a:off x="395605" y="4581525"/>
            <a:ext cx="8568690" cy="1668145"/>
          </a:xfrm>
          <a:prstGeom prst="rect">
            <a:avLst/>
          </a:prstGeom>
        </p:spPr>
        <p:txBody>
          <a:bodyPr vert="horz">
            <a:noAutofit/>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marL="0" indent="457200" eaLnBrk="0">
              <a:spcBef>
                <a:spcPts val="0"/>
              </a:spcBef>
              <a:buNone/>
            </a:pPr>
            <a:r>
              <a:rPr lang="zh-CN" altLang="en-US" sz="2000" dirty="0">
                <a:latin typeface="宋体" panose="02010600030101010101" pitchFamily="2" charset="-122"/>
                <a:ea typeface="宋体" panose="02010600030101010101" pitchFamily="2" charset="-122"/>
                <a:cs typeface="宋体" panose="02010600030101010101" pitchFamily="2" charset="-122"/>
              </a:rPr>
              <a:t>参数说明 :</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pPr marL="0" indent="457200" eaLnBrk="0">
              <a:spcBef>
                <a:spcPts val="0"/>
              </a:spcBef>
              <a:buNone/>
            </a:pPr>
            <a:r>
              <a:rPr lang="zh-CN" altLang="en-US" sz="2000" dirty="0">
                <a:latin typeface="宋体" panose="02010600030101010101" pitchFamily="2" charset="-122"/>
                <a:ea typeface="宋体" panose="02010600030101010101" pitchFamily="2" charset="-122"/>
                <a:cs typeface="宋体" panose="02010600030101010101" pitchFamily="2" charset="-122"/>
              </a:rPr>
              <a:t>①opacity : fadeTo ( )  方法的 opacity 参数指的是透明度, 取值 0 ~ 1 , 0 为完全透明，而 1 代表不透明。</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pPr marL="0" indent="457200" eaLnBrk="0">
              <a:spcBef>
                <a:spcPts val="0"/>
              </a:spcBef>
              <a:buNone/>
            </a:pPr>
            <a:r>
              <a:rPr lang="zh-CN" altLang="en-US" sz="2000" dirty="0">
                <a:latin typeface="宋体" panose="02010600030101010101" pitchFamily="2" charset="-122"/>
                <a:ea typeface="宋体" panose="02010600030101010101" pitchFamily="2" charset="-122"/>
                <a:cs typeface="宋体" panose="02010600030101010101" pitchFamily="2" charset="-122"/>
              </a:rPr>
              <a:t>②speed、  easing、function 等参数和表 4- 13 中显示与隐藏方法的参数一致，这里不再赘述。</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矩形 5"/>
          <p:cNvSpPr/>
          <p:nvPr/>
        </p:nvSpPr>
        <p:spPr>
          <a:xfrm>
            <a:off x="582295" y="2997200"/>
            <a:ext cx="7979410" cy="709930"/>
          </a:xfrm>
          <a:prstGeom prst="rect">
            <a:avLst/>
          </a:prstGeom>
        </p:spPr>
        <p:txBody>
          <a:bodyPr wrap="square">
            <a:noAutofit/>
          </a:bodyPr>
          <a:lstStyle/>
          <a:p>
            <a:pPr eaLnBrk="0"/>
            <a:r>
              <a:rPr lang="en-US" altLang="zh-CN"/>
              <a:t>    在以上代码中, 设置了鼠标进入和离开元素时, 分别显示元素淡入淡出的动画效果, 运行结果如图 7-7 、图 7-8 所不。</a:t>
            </a:r>
            <a:endParaRPr lang="en-US" altLang="zh-CN"/>
          </a:p>
        </p:txBody>
      </p:sp>
      <p:sp>
        <p:nvSpPr>
          <p:cNvPr id="7" name="Text Box 1"/>
          <p:cNvSpPr txBox="1">
            <a:spLocks noChangeArrowheads="1"/>
          </p:cNvSpPr>
          <p:nvPr>
            <p:custDataLst>
              <p:tags r:id="rId1"/>
            </p:custDataLst>
          </p:nvPr>
        </p:nvSpPr>
        <p:spPr bwMode="auto">
          <a:xfrm>
            <a:off x="609600" y="579755"/>
            <a:ext cx="7750810" cy="223266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7-22. html 关键代码</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&lt;div style = "width:80px;height:80px;background -color:green;"&gt;&lt;/div&gt;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("div"). hover (function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(this). fadeTo (1, 0. 3);</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function ()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(this). fadeTo (2000, 1);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p:txBody>
      </p:sp>
      <p:sp>
        <p:nvSpPr>
          <p:cNvPr id="3" name="矩形 2"/>
          <p:cNvSpPr/>
          <p:nvPr>
            <p:custDataLst>
              <p:tags r:id="rId2"/>
            </p:custDataLst>
          </p:nvPr>
        </p:nvSpPr>
        <p:spPr>
          <a:xfrm>
            <a:off x="582295" y="105410"/>
            <a:ext cx="7979410" cy="430530"/>
          </a:xfrm>
          <a:prstGeom prst="rect">
            <a:avLst/>
          </a:prstGeom>
        </p:spPr>
        <p:txBody>
          <a:bodyPr wrap="square">
            <a:noAutofit/>
          </a:bodyPr>
          <a:p>
            <a:pPr eaLnBrk="0"/>
            <a:r>
              <a:rPr lang="en-US" altLang="zh-CN"/>
              <a:t>【 示例程序 7-22】  淡入淡出动画效果, 程序关键代码如下 :</a:t>
            </a:r>
            <a:endParaRPr lang="en-US" altLang="zh-CN"/>
          </a:p>
        </p:txBody>
      </p:sp>
      <p:sp>
        <p:nvSpPr>
          <p:cNvPr id="100" name="文本框 99"/>
          <p:cNvSpPr txBox="1"/>
          <p:nvPr/>
        </p:nvSpPr>
        <p:spPr>
          <a:xfrm>
            <a:off x="1187450" y="5229225"/>
            <a:ext cx="2663825" cy="275590"/>
          </a:xfrm>
          <a:prstGeom prst="rect">
            <a:avLst/>
          </a:prstGeom>
          <a:noFill/>
          <a:ln w="9525">
            <a:noFill/>
          </a:ln>
        </p:spPr>
        <p:txBody>
          <a:bodyPr wrap="square">
            <a:spAutoFit/>
          </a:bodyPr>
          <a:p>
            <a:pPr indent="0"/>
            <a:r>
              <a:rPr sz="1200" b="0">
                <a:solidFill>
                  <a:srgbClr val="00AEEF"/>
                </a:solidFill>
              </a:rPr>
              <a:t>图 7-7   初始效果和鼠标离开的效果</a:t>
            </a:r>
            <a:endParaRPr sz="1200" b="0">
              <a:solidFill>
                <a:srgbClr val="00AEEF"/>
              </a:solidFill>
            </a:endParaRPr>
          </a:p>
        </p:txBody>
      </p:sp>
      <p:sp>
        <p:nvSpPr>
          <p:cNvPr id="1073743259" name="矩形 1073743258"/>
          <p:cNvSpPr/>
          <p:nvPr>
            <p:custDataLst>
              <p:tags r:id="rId3"/>
            </p:custDataLst>
          </p:nvPr>
        </p:nvSpPr>
        <p:spPr>
          <a:xfrm>
            <a:off x="1691640" y="3707130"/>
            <a:ext cx="1388110" cy="1393190"/>
          </a:xfrm>
          <a:prstGeom prst="rect">
            <a:avLst/>
          </a:prstGeom>
          <a:solidFill>
            <a:srgbClr val="000000"/>
          </a:solidFill>
          <a:ln w="9525">
            <a:noFill/>
          </a:ln>
        </p:spPr>
        <p:txBody>
          <a:bodyPr/>
          <a:p>
            <a:endParaRPr lang="zh-CN" altLang="en-US"/>
          </a:p>
        </p:txBody>
      </p:sp>
      <p:pic>
        <p:nvPicPr>
          <p:cNvPr id="498" name="IM 498"/>
          <p:cNvPicPr/>
          <p:nvPr>
            <p:custDataLst>
              <p:tags r:id="rId4"/>
            </p:custDataLst>
          </p:nvPr>
        </p:nvPicPr>
        <p:blipFill>
          <a:blip r:embed="rId5"/>
          <a:stretch>
            <a:fillRect/>
          </a:stretch>
        </p:blipFill>
        <p:spPr>
          <a:xfrm>
            <a:off x="5507990" y="3717290"/>
            <a:ext cx="1464310" cy="1296670"/>
          </a:xfrm>
          <a:prstGeom prst="rect">
            <a:avLst/>
          </a:prstGeom>
        </p:spPr>
      </p:pic>
      <p:sp>
        <p:nvSpPr>
          <p:cNvPr id="5" name="文本框 4"/>
          <p:cNvSpPr txBox="1"/>
          <p:nvPr>
            <p:custDataLst>
              <p:tags r:id="rId6"/>
            </p:custDataLst>
          </p:nvPr>
        </p:nvSpPr>
        <p:spPr>
          <a:xfrm>
            <a:off x="5325110" y="5229225"/>
            <a:ext cx="2005965" cy="275590"/>
          </a:xfrm>
          <a:prstGeom prst="rect">
            <a:avLst/>
          </a:prstGeom>
          <a:noFill/>
          <a:ln w="9525">
            <a:noFill/>
          </a:ln>
        </p:spPr>
        <p:txBody>
          <a:bodyPr wrap="square">
            <a:spAutoFit/>
          </a:bodyPr>
          <a:p>
            <a:pPr indent="0"/>
            <a:r>
              <a:rPr sz="1200" b="0">
                <a:solidFill>
                  <a:srgbClr val="00AEEF"/>
                </a:solidFill>
              </a:rPr>
              <a:t>图 7-8   鼠标进入的效果</a:t>
            </a:r>
            <a:endParaRPr sz="1200" b="0">
              <a:solidFill>
                <a:srgbClr val="00AEEF"/>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sz="3200" dirty="0">
                <a:solidFill>
                  <a:schemeClr val="tx1"/>
                </a:solidFill>
                <a:latin typeface="微软雅黑" panose="020B0503020204020204" pitchFamily="34" charset="-122"/>
                <a:ea typeface="微软雅黑" panose="020B0503020204020204" pitchFamily="34" charset="-122"/>
                <a:cs typeface="+mn-ea"/>
              </a:rPr>
              <a:t>7. 5. 4    自定义动画</a:t>
            </a:r>
            <a:r>
              <a:rPr lang="zh-CN" altLang="en-US" sz="3200" dirty="0">
                <a:solidFill>
                  <a:schemeClr val="tx1"/>
                </a:solidFill>
                <a:latin typeface="微软雅黑" panose="020B0503020204020204" pitchFamily="34" charset="-122"/>
                <a:ea typeface="微软雅黑" panose="020B0503020204020204" pitchFamily="34" charset="-122"/>
                <a:cs typeface="+mn-ea"/>
              </a:rPr>
              <a:t> </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323215" y="1412875"/>
            <a:ext cx="8568690" cy="1374140"/>
          </a:xfrm>
        </p:spPr>
        <p:txBody>
          <a:bodyPr>
            <a:noAutofit/>
          </a:bodyPr>
          <a:lstStyle/>
          <a:p>
            <a:pPr marL="0" indent="457200" eaLnBrk="0">
              <a:spcBef>
                <a:spcPts val="0"/>
              </a:spcBef>
              <a:buNone/>
            </a:pPr>
            <a:r>
              <a:rPr lang="zh-CN" altLang="en-US" sz="2000" dirty="0">
                <a:latin typeface="宋体" panose="02010600030101010101" pitchFamily="2" charset="-122"/>
                <a:ea typeface="宋体" panose="02010600030101010101" pitchFamily="2" charset="-122"/>
                <a:cs typeface="宋体" panose="02010600030101010101" pitchFamily="2" charset="-122"/>
              </a:rPr>
              <a:t>前面介绍的动画效果都是元素局部属性发生变化 , 如高度 、宽度 、可见性等 。在实际 开发过程中 , 仅靠系统提供的动画是不足以满足日常开发的使用需求的 ,  因此为了解决这 个问题 , jQuery 中还提供了 animate( ) 方法 , 允许用户自定义动画 , 具体语法格式如下 :</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内容占位符 4"/>
          <p:cNvSpPr>
            <a:spLocks noGrp="1"/>
          </p:cNvSpPr>
          <p:nvPr>
            <p:custDataLst>
              <p:tags r:id="rId1"/>
            </p:custDataLst>
          </p:nvPr>
        </p:nvSpPr>
        <p:spPr>
          <a:xfrm>
            <a:off x="395605" y="3213100"/>
            <a:ext cx="8463280" cy="1668145"/>
          </a:xfrm>
          <a:prstGeom prst="rect">
            <a:avLst/>
          </a:prstGeom>
        </p:spPr>
        <p:txBody>
          <a:bodyPr vert="horz">
            <a:noAutofit/>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marL="0" indent="457200" eaLnBrk="0">
              <a:spcBef>
                <a:spcPts val="0"/>
              </a:spcBef>
              <a:buNone/>
            </a:pPr>
            <a:r>
              <a:rPr lang="zh-CN" altLang="en-US" sz="2000" dirty="0">
                <a:latin typeface="宋体" panose="02010600030101010101" pitchFamily="2" charset="-122"/>
                <a:ea typeface="宋体" panose="02010600030101010101" pitchFamily="2" charset="-122"/>
                <a:cs typeface="宋体" panose="02010600030101010101" pitchFamily="2" charset="-122"/>
              </a:rPr>
              <a:t>参数说明 :</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pPr marL="0" indent="457200" eaLnBrk="0">
              <a:spcBef>
                <a:spcPts val="0"/>
              </a:spcBef>
              <a:buNone/>
            </a:pPr>
            <a:r>
              <a:rPr lang="zh-CN" altLang="en-US" sz="2000" dirty="0">
                <a:latin typeface="宋体" panose="02010600030101010101" pitchFamily="2" charset="-122"/>
                <a:ea typeface="宋体" panose="02010600030101010101" pitchFamily="2" charset="-122"/>
                <a:cs typeface="宋体" panose="02010600030101010101" pitchFamily="2" charset="-122"/>
              </a:rPr>
              <a:t>①params : 一个 CSS 属性和值的对象 , 动画将根据这组对象移动。</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pPr marL="0" indent="457200" eaLnBrk="0">
              <a:spcBef>
                <a:spcPts val="0"/>
              </a:spcBef>
              <a:buNone/>
            </a:pPr>
            <a:r>
              <a:rPr lang="zh-CN" altLang="en-US" sz="2000" dirty="0">
                <a:latin typeface="宋体" panose="02010600030101010101" pitchFamily="2" charset="-122"/>
                <a:ea typeface="宋体" panose="02010600030101010101" pitchFamily="2" charset="-122"/>
                <a:cs typeface="宋体" panose="02010600030101010101" pitchFamily="2" charset="-122"/>
              </a:rPr>
              <a:t>②其余参数 speed、easing 和 function 与前面讲过的动画方法参数相同 , 这里不再赘述。</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p:txBody>
      </p:sp>
      <p:sp>
        <p:nvSpPr>
          <p:cNvPr id="8" name="Text Box 1"/>
          <p:cNvSpPr txBox="1">
            <a:spLocks noChangeArrowheads="1"/>
          </p:cNvSpPr>
          <p:nvPr>
            <p:custDataLst>
              <p:tags r:id="rId2"/>
            </p:custDataLst>
          </p:nvPr>
        </p:nvSpPr>
        <p:spPr bwMode="auto">
          <a:xfrm>
            <a:off x="457200" y="2708910"/>
            <a:ext cx="7748905" cy="360045"/>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(selector). animate ({params} [,speed] [,easing] [,function])</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矩形 5"/>
          <p:cNvSpPr/>
          <p:nvPr/>
        </p:nvSpPr>
        <p:spPr>
          <a:xfrm>
            <a:off x="466725" y="4293235"/>
            <a:ext cx="7979410" cy="709930"/>
          </a:xfrm>
          <a:prstGeom prst="rect">
            <a:avLst/>
          </a:prstGeom>
        </p:spPr>
        <p:txBody>
          <a:bodyPr wrap="square">
            <a:noAutofit/>
          </a:bodyPr>
          <a:lstStyle/>
          <a:p>
            <a:pPr eaLnBrk="0"/>
            <a:r>
              <a:rPr lang="en-US" altLang="zh-CN"/>
              <a:t>   在以上代码中 , 实现了点击按键之后 , div 元素往右侧运动 250 px 的自定义动画。</a:t>
            </a:r>
            <a:endParaRPr lang="en-US" altLang="zh-CN"/>
          </a:p>
        </p:txBody>
      </p:sp>
      <p:sp>
        <p:nvSpPr>
          <p:cNvPr id="7" name="Text Box 1"/>
          <p:cNvSpPr txBox="1">
            <a:spLocks noChangeArrowheads="1"/>
          </p:cNvSpPr>
          <p:nvPr>
            <p:custDataLst>
              <p:tags r:id="rId1"/>
            </p:custDataLst>
          </p:nvPr>
        </p:nvSpPr>
        <p:spPr bwMode="auto">
          <a:xfrm>
            <a:off x="466725" y="1557020"/>
            <a:ext cx="8009890" cy="250190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7-23. html 关键代码</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&lt;div style= "background: # 98bf21 ; height: 100px; width: 100px;posi- tion:absolute; "&gt;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&lt;button&gt;开始动画 &lt;/ button&gt;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("button"). click (80c4i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("div"). animate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left:  '250px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 500);</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        });</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dirty="0" smtClean="0">
                <a:ln>
                  <a:noFill/>
                </a:ln>
                <a:solidFill>
                  <a:schemeClr val="tx1"/>
                </a:solidFill>
                <a:effectLst/>
                <a:latin typeface="Arial" panose="020B0604020202020204" pitchFamily="34" charset="0"/>
              </a:rPr>
              <a:t>&lt;/script&gt;</a:t>
            </a:r>
            <a:endParaRPr kumimoji="0" lang="en-US" altLang="zh-CN" sz="1600" b="0" i="0" u="none" strike="noStrike" cap="none" normalizeH="0" baseline="0" dirty="0" smtClean="0">
              <a:ln>
                <a:noFill/>
              </a:ln>
              <a:solidFill>
                <a:schemeClr val="tx1"/>
              </a:solidFill>
              <a:effectLst/>
              <a:latin typeface="Arial" panose="020B0604020202020204" pitchFamily="34" charset="0"/>
            </a:endParaRPr>
          </a:p>
        </p:txBody>
      </p:sp>
      <p:sp>
        <p:nvSpPr>
          <p:cNvPr id="3" name="矩形 2"/>
          <p:cNvSpPr/>
          <p:nvPr>
            <p:custDataLst>
              <p:tags r:id="rId2"/>
            </p:custDataLst>
          </p:nvPr>
        </p:nvSpPr>
        <p:spPr>
          <a:xfrm>
            <a:off x="611505" y="765175"/>
            <a:ext cx="7979410" cy="701675"/>
          </a:xfrm>
          <a:prstGeom prst="rect">
            <a:avLst/>
          </a:prstGeom>
        </p:spPr>
        <p:txBody>
          <a:bodyPr wrap="square">
            <a:noAutofit/>
          </a:bodyPr>
          <a:p>
            <a:pPr eaLnBrk="0"/>
            <a:r>
              <a:rPr lang="en-US" altLang="zh-CN"/>
              <a:t>【 示例程序 7-23】  通过 animate( ) 方法创建自定义动画 , 程序关键代码如下 :</a:t>
            </a:r>
            <a:endParaRPr lang="en-US" altLang="zh-CN"/>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sz="3200" dirty="0">
                <a:solidFill>
                  <a:schemeClr val="tx1"/>
                </a:solidFill>
                <a:latin typeface="微软雅黑" panose="020B0503020204020204" pitchFamily="34" charset="-122"/>
                <a:ea typeface="微软雅黑" panose="020B0503020204020204" pitchFamily="34" charset="-122"/>
                <a:cs typeface="+mn-ea"/>
              </a:rPr>
              <a:t>7. 6   实战与提高</a:t>
            </a:r>
            <a:r>
              <a:rPr lang="zh-CN" altLang="en-US" sz="3200" dirty="0">
                <a:solidFill>
                  <a:schemeClr val="tx1"/>
                </a:solidFill>
                <a:latin typeface="微软雅黑" panose="020B0503020204020204" pitchFamily="34" charset="-122"/>
                <a:ea typeface="微软雅黑" panose="020B0503020204020204" pitchFamily="34" charset="-122"/>
                <a:cs typeface="+mn-ea"/>
              </a:rPr>
              <a:t> </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323215" y="1412875"/>
            <a:ext cx="8568690" cy="2876550"/>
          </a:xfrm>
        </p:spPr>
        <p:txBody>
          <a:bodyPr>
            <a:noAutofit/>
          </a:bodyPr>
          <a:lstStyle/>
          <a:p>
            <a:pPr marL="0" indent="457200" eaLnBrk="0">
              <a:spcBef>
                <a:spcPts val="0"/>
              </a:spcBef>
              <a:buNone/>
            </a:pPr>
            <a:r>
              <a:rPr lang="zh-CN" altLang="en-US" sz="2400" dirty="0">
                <a:latin typeface="黑体" panose="02010609060101010101" charset="-122"/>
                <a:ea typeface="黑体" panose="02010609060101010101" charset="-122"/>
                <a:cs typeface="黑体" panose="02010609060101010101" charset="-122"/>
              </a:rPr>
              <a:t>7.6.1</a:t>
            </a:r>
            <a:r>
              <a:rPr lang="en-US" altLang="zh-CN" sz="2400" dirty="0">
                <a:latin typeface="黑体" panose="02010609060101010101" charset="-122"/>
                <a:ea typeface="黑体" panose="02010609060101010101" charset="-122"/>
                <a:cs typeface="黑体" panose="02010609060101010101" charset="-122"/>
              </a:rPr>
              <a:t> </a:t>
            </a:r>
            <a:r>
              <a:rPr lang="zh-CN" altLang="en-US" sz="2400" dirty="0">
                <a:latin typeface="黑体" panose="02010609060101010101" charset="-122"/>
                <a:ea typeface="黑体" panose="02010609060101010101" charset="-122"/>
                <a:cs typeface="黑体" panose="02010609060101010101" charset="-122"/>
              </a:rPr>
              <a:t>手风琴效果</a:t>
            </a:r>
            <a:endParaRPr lang="zh-CN" altLang="en-US" sz="2400" dirty="0">
              <a:latin typeface="黑体" panose="02010609060101010101" charset="-122"/>
              <a:ea typeface="黑体" panose="02010609060101010101" charset="-122"/>
              <a:cs typeface="黑体" panose="02010609060101010101" charset="-122"/>
            </a:endParaRPr>
          </a:p>
          <a:p>
            <a:pPr marL="0" indent="457200" eaLnBrk="0">
              <a:spcBef>
                <a:spcPts val="0"/>
              </a:spcBef>
              <a:buNone/>
            </a:pPr>
            <a:r>
              <a:rPr lang="zh-CN" altLang="en-US" sz="2000" dirty="0">
                <a:latin typeface="宋体" panose="02010600030101010101" pitchFamily="2" charset="-122"/>
                <a:ea typeface="宋体" panose="02010600030101010101" pitchFamily="2" charset="-122"/>
                <a:cs typeface="宋体" panose="02010600030101010101" pitchFamily="2" charset="-122"/>
              </a:rPr>
              <a:t>大家在浏览网站时，有没有注意到导航的样式有很多种，比如面包屑导航、下拉菜单 导航，手风琴导航等。手风琴式导航适合应用诸多场景，其隐藏式的风琴导航，体积小，不常用的时候可以隐藏起来，既不影响网页布局，又可以起到很好的导航作用。</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pPr marL="0" indent="457200" eaLnBrk="0">
              <a:spcBef>
                <a:spcPts val="0"/>
              </a:spcBef>
              <a:buNone/>
            </a:pPr>
            <a:r>
              <a:rPr lang="zh-CN" altLang="en-US" sz="2000" dirty="0">
                <a:latin typeface="宋体" panose="02010600030101010101" pitchFamily="2" charset="-122"/>
                <a:ea typeface="宋体" panose="02010600030101010101" pitchFamily="2" charset="-122"/>
                <a:cs typeface="宋体" panose="02010600030101010101" pitchFamily="2" charset="-122"/>
              </a:rPr>
              <a:t>下面以《王者荣耀》资料介绍页的手风琴案例为例，模仿实现一个简单的手风琴效果，页面打开后如图 7-9 所示。</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a:p>
            <a:pPr marL="0" indent="457200" eaLnBrk="0">
              <a:spcBef>
                <a:spcPts val="0"/>
              </a:spcBef>
              <a:buNone/>
            </a:pPr>
            <a:r>
              <a:rPr lang="zh-CN" altLang="en-US" sz="2000" dirty="0">
                <a:latin typeface="宋体" panose="02010600030101010101" pitchFamily="2" charset="-122"/>
                <a:ea typeface="宋体" panose="02010600030101010101" pitchFamily="2" charset="-122"/>
                <a:cs typeface="宋体" panose="02010600030101010101" pitchFamily="2" charset="-122"/>
              </a:rPr>
              <a:t>当鼠标进入对应英雄的图片时，当前图片展示状态也会随之发生变化，  如图7</a:t>
            </a:r>
            <a:r>
              <a:rPr lang="en-US" altLang="zh-CN" sz="2000" dirty="0">
                <a:latin typeface="宋体" panose="02010600030101010101" pitchFamily="2" charset="-122"/>
                <a:ea typeface="宋体" panose="02010600030101010101" pitchFamily="2" charset="-122"/>
                <a:cs typeface="宋体" panose="02010600030101010101" pitchFamily="2" charset="-122"/>
              </a:rPr>
              <a:t>-</a:t>
            </a:r>
            <a:r>
              <a:rPr lang="zh-CN" altLang="en-US" sz="2000" dirty="0">
                <a:latin typeface="宋体" panose="02010600030101010101" pitchFamily="2" charset="-122"/>
                <a:ea typeface="宋体" panose="02010600030101010101" pitchFamily="2" charset="-122"/>
                <a:cs typeface="宋体" panose="02010600030101010101" pitchFamily="2" charset="-122"/>
              </a:rPr>
              <a:t>10所示。</a:t>
            </a:r>
            <a:endParaRPr lang="zh-CN" altLang="en-US" sz="2000" dirty="0">
              <a:latin typeface="宋体" panose="02010600030101010101" pitchFamily="2" charset="-122"/>
              <a:ea typeface="宋体" panose="02010600030101010101" pitchFamily="2" charset="-122"/>
              <a:cs typeface="宋体" panose="02010600030101010101" pitchFamily="2"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508" name="IM 508"/>
          <p:cNvPicPr/>
          <p:nvPr>
            <p:custDataLst>
              <p:tags r:id="rId1"/>
            </p:custDataLst>
          </p:nvPr>
        </p:nvPicPr>
        <p:blipFill>
          <a:blip r:embed="rId2"/>
          <a:stretch>
            <a:fillRect/>
          </a:stretch>
        </p:blipFill>
        <p:spPr>
          <a:xfrm>
            <a:off x="395605" y="4293235"/>
            <a:ext cx="4679950" cy="784860"/>
          </a:xfrm>
          <a:prstGeom prst="rect">
            <a:avLst/>
          </a:prstGeom>
        </p:spPr>
      </p:pic>
      <p:pic>
        <p:nvPicPr>
          <p:cNvPr id="509" name="IM 509"/>
          <p:cNvPicPr/>
          <p:nvPr>
            <p:custDataLst>
              <p:tags r:id="rId3"/>
            </p:custDataLst>
          </p:nvPr>
        </p:nvPicPr>
        <p:blipFill>
          <a:blip r:embed="rId4"/>
          <a:stretch>
            <a:fillRect/>
          </a:stretch>
        </p:blipFill>
        <p:spPr>
          <a:xfrm>
            <a:off x="395605" y="5084763"/>
            <a:ext cx="4679950" cy="796925"/>
          </a:xfrm>
          <a:prstGeom prst="rect">
            <a:avLst/>
          </a:prstGeom>
        </p:spPr>
      </p:pic>
      <p:sp>
        <p:nvSpPr>
          <p:cNvPr id="100" name="文本框 99"/>
          <p:cNvSpPr txBox="1"/>
          <p:nvPr>
            <p:custDataLst>
              <p:tags r:id="rId5"/>
            </p:custDataLst>
          </p:nvPr>
        </p:nvSpPr>
        <p:spPr>
          <a:xfrm>
            <a:off x="5292090" y="4491355"/>
            <a:ext cx="1461770" cy="275590"/>
          </a:xfrm>
          <a:prstGeom prst="rect">
            <a:avLst/>
          </a:prstGeom>
          <a:noFill/>
          <a:ln w="9525">
            <a:noFill/>
          </a:ln>
        </p:spPr>
        <p:txBody>
          <a:bodyPr wrap="square">
            <a:spAutoFit/>
          </a:bodyPr>
          <a:p>
            <a:pPr indent="0"/>
            <a:r>
              <a:rPr sz="1200" b="0">
                <a:solidFill>
                  <a:srgbClr val="00AEEF"/>
                </a:solidFill>
              </a:rPr>
              <a:t>图 7-9   初始状态</a:t>
            </a:r>
            <a:endParaRPr sz="1200" b="0">
              <a:solidFill>
                <a:srgbClr val="00AEEF"/>
              </a:solidFill>
            </a:endParaRPr>
          </a:p>
        </p:txBody>
      </p:sp>
      <p:sp>
        <p:nvSpPr>
          <p:cNvPr id="6" name="文本框 5"/>
          <p:cNvSpPr txBox="1"/>
          <p:nvPr>
            <p:custDataLst>
              <p:tags r:id="rId6"/>
            </p:custDataLst>
          </p:nvPr>
        </p:nvSpPr>
        <p:spPr>
          <a:xfrm>
            <a:off x="5283200" y="5301615"/>
            <a:ext cx="2520950" cy="275590"/>
          </a:xfrm>
          <a:prstGeom prst="rect">
            <a:avLst/>
          </a:prstGeom>
          <a:noFill/>
          <a:ln w="9525">
            <a:noFill/>
          </a:ln>
        </p:spPr>
        <p:txBody>
          <a:bodyPr wrap="square">
            <a:spAutoFit/>
          </a:bodyPr>
          <a:p>
            <a:pPr indent="0"/>
            <a:r>
              <a:rPr sz="1200" b="0">
                <a:solidFill>
                  <a:srgbClr val="00AEEF"/>
                </a:solidFill>
              </a:rPr>
              <a:t>图 7-10   鼠标滑过最后一张图时</a:t>
            </a:r>
            <a:endParaRPr sz="1200" b="0">
              <a:solidFill>
                <a:srgbClr val="00AEEF"/>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340485"/>
            <a:ext cx="8712835" cy="4521200"/>
          </a:xfrm>
        </p:spPr>
        <p:txBody>
          <a:bodyPr>
            <a:normAutofit/>
          </a:bodyPr>
          <a:lstStyle/>
          <a:p>
            <a:pPr marL="109855" indent="457200">
              <a:buNone/>
            </a:pPr>
            <a:r>
              <a:rPr altLang="zh-CN" sz="2400"/>
              <a:t>在实际开发中 , 想要操作页面上的内容 , 一般需要先访问到该部分对应的元素 , 再对 其进行操作 。jQuery 也要先选取 HTML DOM 元素 , 然后再对选取的元素执行某些操作 , 具体语法格式如下</a:t>
            </a:r>
            <a:r>
              <a:rPr lang="zh-CN" sz="2400"/>
              <a:t>：</a:t>
            </a:r>
            <a:endParaRPr lang="zh-CN" sz="2400"/>
          </a:p>
          <a:p>
            <a:pPr marL="109855" indent="457200">
              <a:buNone/>
            </a:pPr>
            <a:endParaRPr lang="zh-CN" sz="2400" dirty="0"/>
          </a:p>
          <a:p>
            <a:pPr marL="109855" indent="457200">
              <a:buNone/>
            </a:pPr>
            <a:endParaRPr lang="zh-CN" sz="2400" dirty="0"/>
          </a:p>
          <a:p>
            <a:pPr marL="109855" indent="457200">
              <a:buNone/>
            </a:pPr>
            <a:r>
              <a:rPr lang="zh-CN" sz="2400" dirty="0"/>
              <a:t>参数说明 :</a:t>
            </a:r>
            <a:endParaRPr lang="zh-CN" sz="2400" dirty="0"/>
          </a:p>
          <a:p>
            <a:pPr marL="109855" indent="457200">
              <a:buNone/>
            </a:pPr>
            <a:r>
              <a:rPr lang="zh-CN" sz="2400" dirty="0"/>
              <a:t>①美元符号 $ : 定义jQuery 的顶级对象。</a:t>
            </a:r>
            <a:endParaRPr lang="zh-CN" sz="2400" dirty="0"/>
          </a:p>
          <a:p>
            <a:pPr marL="109855" indent="457200">
              <a:buNone/>
            </a:pPr>
            <a:r>
              <a:rPr lang="zh-CN" sz="2400" dirty="0"/>
              <a:t>②选择符 selector : 查询和查找 HTMI 元素。</a:t>
            </a:r>
            <a:endParaRPr lang="zh-CN" sz="2400" dirty="0"/>
          </a:p>
          <a:p>
            <a:pPr marL="109855" indent="457200">
              <a:buNone/>
            </a:pPr>
            <a:r>
              <a:rPr lang="zh-CN" sz="2400" dirty="0"/>
              <a:t>③action( ) : 执行对 DOM 元素的操作。</a:t>
            </a:r>
            <a:endParaRPr lang="zh-CN" sz="2400" dirty="0"/>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rPr>
              <a:t>7. 1. 3   jQuery 访问 DOM 对象</a:t>
            </a:r>
            <a:endParaRPr altLang="zh-CN" sz="3200" dirty="0" smtClean="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Text Box 1"/>
          <p:cNvSpPr txBox="1">
            <a:spLocks noChangeArrowheads="1"/>
          </p:cNvSpPr>
          <p:nvPr/>
        </p:nvSpPr>
        <p:spPr bwMode="auto">
          <a:xfrm>
            <a:off x="495935" y="2924810"/>
            <a:ext cx="8245475" cy="51562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5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(selector).action ();</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矩形 2"/>
          <p:cNvSpPr/>
          <p:nvPr>
            <p:custDataLst>
              <p:tags r:id="rId1"/>
            </p:custDataLst>
          </p:nvPr>
        </p:nvSpPr>
        <p:spPr>
          <a:xfrm>
            <a:off x="443865" y="765175"/>
            <a:ext cx="8181340" cy="4011295"/>
          </a:xfrm>
          <a:prstGeom prst="rect">
            <a:avLst/>
          </a:prstGeom>
        </p:spPr>
        <p:txBody>
          <a:bodyPr wrap="square">
            <a:noAutofit/>
          </a:bodyPr>
          <a:p>
            <a:pPr eaLnBrk="0"/>
            <a:r>
              <a:rPr lang="en-US" altLang="zh-CN" sz="2400"/>
              <a:t>本案例需求分析如下</a:t>
            </a:r>
            <a:r>
              <a:rPr lang="zh-CN" altLang="en-US" sz="2400"/>
              <a:t>：</a:t>
            </a:r>
            <a:endParaRPr lang="en-US" altLang="zh-CN" sz="2400"/>
          </a:p>
          <a:p>
            <a:pPr eaLnBrk="0"/>
            <a:r>
              <a:rPr lang="en-US" altLang="zh-CN" sz="2400"/>
              <a:t>( 1 )  编写页面结构 。小图片宽 、高均设置为 69 px , 大图片宽 224 px , 高 69 px 。初始 状态下 , 大图片除了第一张以外均设置为不可见。</a:t>
            </a:r>
            <a:endParaRPr lang="en-US" altLang="zh-CN" sz="2400"/>
          </a:p>
          <a:p>
            <a:pPr eaLnBrk="0"/>
            <a:r>
              <a:rPr lang="en-US" altLang="zh-CN" sz="2400"/>
              <a:t>(2 )  jQuery 交互效果实现 。当鼠标指针移动到小图片时 , 触发 mouseenter 事件 , 选择 器获取到当前指针下的小方块 , 使用淡入淡出效果控制方块显示与隐藏。</a:t>
            </a:r>
            <a:endParaRPr lang="en-US" altLang="zh-CN" sz="2400"/>
          </a:p>
          <a:p>
            <a:pPr eaLnBrk="0"/>
            <a:endParaRPr lang="en-US" altLang="zh-CN" sz="2400"/>
          </a:p>
          <a:p>
            <a:pPr eaLnBrk="0"/>
            <a:r>
              <a:rPr lang="en-US" altLang="zh-CN" sz="2400"/>
              <a:t>具体代码清单</a:t>
            </a:r>
            <a:r>
              <a:rPr lang="zh-CN" altLang="en-US" sz="2400"/>
              <a:t>见教材</a:t>
            </a:r>
            <a:r>
              <a:rPr lang="en-US" altLang="zh-CN" sz="2400"/>
              <a:t>7.6.1</a:t>
            </a:r>
            <a:r>
              <a:rPr lang="zh-CN" altLang="en-US" sz="2400"/>
              <a:t>章节：7-24 sfq. html 代码清单。</a:t>
            </a:r>
            <a:endParaRPr lang="zh-CN" altLang="en-US" sz="240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nvGrpSpPr>
          <p:cNvPr id="5" name="组合 4"/>
          <p:cNvGrpSpPr/>
          <p:nvPr/>
        </p:nvGrpSpPr>
        <p:grpSpPr>
          <a:xfrm>
            <a:off x="670180" y="936721"/>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知识拓展</a:t>
              </a:r>
              <a:endParaRPr lang="zh-CN" altLang="en-US" sz="2600" kern="1200" dirty="0" smtClean="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187450" y="1412875"/>
            <a:ext cx="7319010" cy="1938655"/>
          </a:xfrm>
          <a:prstGeom prst="rect">
            <a:avLst/>
          </a:prstGeom>
        </p:spPr>
        <p:txBody>
          <a:bodyPr wrap="square">
            <a:noAutofit/>
          </a:bodyPr>
          <a:lstStyle/>
          <a:p>
            <a:pPr algn="ctr" eaLnBrk="0"/>
            <a:r>
              <a:rPr lang="en-US" altLang="zh-CN" sz="2400" dirty="0">
                <a:solidFill>
                  <a:schemeClr val="bg2">
                    <a:lumMod val="50000"/>
                  </a:schemeClr>
                </a:solidFill>
              </a:rPr>
              <a:t>排他思想</a:t>
            </a:r>
            <a:endParaRPr lang="en-US" altLang="zh-CN" sz="2400" dirty="0">
              <a:solidFill>
                <a:schemeClr val="bg2">
                  <a:lumMod val="50000"/>
                </a:schemeClr>
              </a:solidFill>
            </a:endParaRPr>
          </a:p>
          <a:p>
            <a:pPr eaLnBrk="0"/>
            <a:endParaRPr lang="en-US" altLang="zh-CN" dirty="0"/>
          </a:p>
          <a:p>
            <a:pPr eaLnBrk="0"/>
            <a:r>
              <a:rPr lang="en-US" altLang="zh-CN" dirty="0"/>
              <a:t>       在开发过程当中 ,  经常会碰到需要给某一个元素实现某个样式 。而其他元素样式 保持不变的情况 , 这个就是排他思想 。  简单来说就是先排除掉其他  ( 包括自己原有 的 ) ,  然后再给自己设置想要的效果 。在案例 7. 6. 1 手风琴效果中 ,  通过不断滑动鼠 标指针 ,  实现了鼠标指针离开后的图片从大图转变为小图  ( 先排除包括自己在内的其 他) ,  而当前鼠标指针下的图片从小图转换为大图  ( 为 自 己设置想要的效果)  的效 果 。这个思想在后面的案例中也会有所涉及。</a:t>
            </a:r>
            <a:endParaRPr lang="en-US" altLang="zh-CN" dirty="0"/>
          </a:p>
          <a:p>
            <a:pPr eaLnBrk="0"/>
            <a:endParaRPr lang="zh-CN" altLang="zh-CN" dirty="0" smtClean="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sz="3200" dirty="0">
                <a:solidFill>
                  <a:schemeClr val="tx1"/>
                </a:solidFill>
                <a:latin typeface="微软雅黑" panose="020B0503020204020204" pitchFamily="34" charset="-122"/>
                <a:ea typeface="微软雅黑" panose="020B0503020204020204" pitchFamily="34" charset="-122"/>
                <a:cs typeface="+mn-ea"/>
              </a:rPr>
              <a:t>7. 6. 2   下拉菜单</a:t>
            </a:r>
            <a:r>
              <a:rPr lang="zh-CN" altLang="en-US" sz="3200" dirty="0">
                <a:solidFill>
                  <a:schemeClr val="tx1"/>
                </a:solidFill>
                <a:latin typeface="微软雅黑" panose="020B0503020204020204" pitchFamily="34" charset="-122"/>
                <a:ea typeface="微软雅黑" panose="020B0503020204020204" pitchFamily="34" charset="-122"/>
                <a:cs typeface="+mn-ea"/>
              </a:rPr>
              <a:t> </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323215" y="1412875"/>
            <a:ext cx="8568690" cy="4457065"/>
          </a:xfrm>
        </p:spPr>
        <p:txBody>
          <a:bodyPr>
            <a:noAutofit/>
          </a:bodyPr>
          <a:lstStyle/>
          <a:p>
            <a:pPr marL="0" indent="457200" eaLnBrk="0">
              <a:spcBef>
                <a:spcPts val="0"/>
              </a:spcBef>
              <a:buNone/>
            </a:pPr>
            <a:r>
              <a:rPr sz="2400" dirty="0">
                <a:latin typeface="黑体" panose="02010609060101010101" charset="-122"/>
                <a:ea typeface="黑体" panose="02010609060101010101" charset="-122"/>
                <a:cs typeface="黑体" panose="02010609060101010101" charset="-122"/>
              </a:rPr>
              <a:t>下拉菜单是网页中常见的效果</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一般用于导航</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本节将会实现一个简单的下拉菜单案例</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效果图如7- 11所示。</a:t>
            </a:r>
            <a:endParaRPr sz="2400" dirty="0">
              <a:latin typeface="黑体" panose="02010609060101010101" charset="-122"/>
              <a:ea typeface="黑体" panose="02010609060101010101" charset="-122"/>
              <a:cs typeface="黑体" panose="02010609060101010101" charset="-122"/>
            </a:endParaRPr>
          </a:p>
          <a:p>
            <a:pPr marL="0" indent="457200" eaLnBrk="0">
              <a:spcBef>
                <a:spcPts val="0"/>
              </a:spcBef>
              <a:buNone/>
            </a:pPr>
            <a:endParaRPr sz="2400" dirty="0">
              <a:latin typeface="黑体" panose="02010609060101010101" charset="-122"/>
              <a:ea typeface="黑体" panose="02010609060101010101" charset="-122"/>
              <a:cs typeface="黑体" panose="02010609060101010101" charset="-122"/>
            </a:endParaRPr>
          </a:p>
          <a:p>
            <a:pPr marL="0" indent="457200" eaLnBrk="0">
              <a:spcBef>
                <a:spcPts val="0"/>
              </a:spcBef>
              <a:buNone/>
            </a:pPr>
            <a:endParaRPr sz="2400" dirty="0">
              <a:latin typeface="黑体" panose="02010609060101010101" charset="-122"/>
              <a:ea typeface="黑体" panose="02010609060101010101" charset="-122"/>
              <a:cs typeface="黑体" panose="02010609060101010101" charset="-122"/>
            </a:endParaRPr>
          </a:p>
          <a:p>
            <a:pPr marL="0" indent="457200" eaLnBrk="0">
              <a:spcBef>
                <a:spcPts val="0"/>
              </a:spcBef>
              <a:buNone/>
            </a:pPr>
            <a:endParaRPr sz="2400" dirty="0">
              <a:latin typeface="黑体" panose="02010609060101010101" charset="-122"/>
              <a:ea typeface="黑体" panose="02010609060101010101" charset="-122"/>
              <a:cs typeface="黑体" panose="02010609060101010101" charset="-122"/>
            </a:endParaRPr>
          </a:p>
          <a:p>
            <a:pPr marL="0" indent="457200" eaLnBrk="0">
              <a:spcBef>
                <a:spcPts val="0"/>
              </a:spcBef>
              <a:buNone/>
            </a:pPr>
            <a:endParaRPr sz="2400" dirty="0">
              <a:latin typeface="黑体" panose="02010609060101010101" charset="-122"/>
              <a:ea typeface="黑体" panose="02010609060101010101" charset="-122"/>
              <a:cs typeface="黑体" panose="02010609060101010101" charset="-122"/>
            </a:endParaRPr>
          </a:p>
          <a:p>
            <a:pPr marL="0" indent="457200" eaLnBrk="0">
              <a:spcBef>
                <a:spcPts val="0"/>
              </a:spcBef>
              <a:buNone/>
            </a:pPr>
            <a:endParaRPr sz="2400" dirty="0">
              <a:latin typeface="黑体" panose="02010609060101010101" charset="-122"/>
              <a:ea typeface="黑体" panose="02010609060101010101" charset="-122"/>
              <a:cs typeface="黑体" panose="02010609060101010101" charset="-122"/>
            </a:endParaRPr>
          </a:p>
          <a:p>
            <a:pPr marL="0" indent="457200" eaLnBrk="0">
              <a:spcBef>
                <a:spcPts val="0"/>
              </a:spcBef>
              <a:buNone/>
            </a:pPr>
            <a:r>
              <a:rPr sz="2400" dirty="0">
                <a:latin typeface="黑体" panose="02010609060101010101" charset="-122"/>
                <a:ea typeface="黑体" panose="02010609060101010101" charset="-122"/>
                <a:cs typeface="黑体" panose="02010609060101010101" charset="-122"/>
              </a:rPr>
              <a:t>本案例需求分析如下</a:t>
            </a:r>
            <a:r>
              <a:rPr lang="zh-CN" sz="2400" dirty="0">
                <a:latin typeface="黑体" panose="02010609060101010101" charset="-122"/>
                <a:ea typeface="黑体" panose="02010609060101010101" charset="-122"/>
                <a:cs typeface="黑体" panose="02010609060101010101" charset="-122"/>
              </a:rPr>
              <a:t>：</a:t>
            </a:r>
            <a:endParaRPr sz="2400" dirty="0">
              <a:latin typeface="黑体" panose="02010609060101010101" charset="-122"/>
              <a:ea typeface="黑体" panose="02010609060101010101" charset="-122"/>
              <a:cs typeface="黑体" panose="02010609060101010101" charset="-122"/>
            </a:endParaRPr>
          </a:p>
          <a:p>
            <a:pPr marL="0" indent="457200" eaLnBrk="0">
              <a:spcBef>
                <a:spcPts val="0"/>
              </a:spcBef>
              <a:buNone/>
            </a:pPr>
            <a:r>
              <a:rPr sz="2400" dirty="0">
                <a:latin typeface="黑体" panose="02010609060101010101" charset="-122"/>
                <a:ea typeface="黑体" panose="02010609060101010101" charset="-122"/>
                <a:cs typeface="黑体" panose="02010609060101010101" charset="-122"/>
              </a:rPr>
              <a:t>实现鼠标经过时显示下拉菜单</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离开时隐藏下拉菜单。具体方法可以用控制元素显示与隐藏的show( )和hide( )方法实现。</a:t>
            </a:r>
            <a:endParaRPr sz="2400" dirty="0">
              <a:latin typeface="黑体" panose="02010609060101010101" charset="-122"/>
              <a:ea typeface="黑体" panose="02010609060101010101" charset="-122"/>
              <a:cs typeface="黑体" panose="02010609060101010101" charset="-122"/>
            </a:endParaRPr>
          </a:p>
          <a:p>
            <a:pPr marL="0" indent="457200" eaLnBrk="0">
              <a:spcBef>
                <a:spcPts val="0"/>
              </a:spcBef>
              <a:buNone/>
            </a:pPr>
            <a:r>
              <a:rPr sz="2400" dirty="0">
                <a:latin typeface="黑体" panose="02010609060101010101" charset="-122"/>
                <a:ea typeface="黑体" panose="02010609060101010101" charset="-122"/>
                <a:cs typeface="黑体" panose="02010609060101010101" charset="-122"/>
              </a:rPr>
              <a:t>具体代码清单</a:t>
            </a:r>
            <a:r>
              <a:rPr lang="zh-CN" sz="2400" dirty="0">
                <a:latin typeface="黑体" panose="02010609060101010101" charset="-122"/>
                <a:ea typeface="黑体" panose="02010609060101010101" charset="-122"/>
                <a:cs typeface="黑体" panose="02010609060101010101" charset="-122"/>
              </a:rPr>
              <a:t>见</a:t>
            </a:r>
            <a:r>
              <a:rPr lang="zh-CN" altLang="en-US" sz="2400">
                <a:sym typeface="+mn-ea"/>
              </a:rPr>
              <a:t>教材</a:t>
            </a:r>
            <a:r>
              <a:rPr lang="en-US" altLang="zh-CN" sz="2400">
                <a:sym typeface="+mn-ea"/>
              </a:rPr>
              <a:t>7.6.2</a:t>
            </a:r>
            <a:r>
              <a:rPr lang="zh-CN" altLang="en-US" sz="2400">
                <a:sym typeface="+mn-ea"/>
              </a:rPr>
              <a:t>章节：7-25 xlcd. html 代码清单、7-26 main. css 代码清单、7-27 main. js 代码清单。</a:t>
            </a:r>
            <a:endParaRPr sz="2400" dirty="0">
              <a:latin typeface="黑体" panose="02010609060101010101" charset="-122"/>
              <a:ea typeface="黑体" panose="02010609060101010101" charset="-122"/>
              <a:cs typeface="黑体" panose="02010609060101010101"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0" name="文本框 99"/>
          <p:cNvSpPr txBox="1"/>
          <p:nvPr>
            <p:custDataLst>
              <p:tags r:id="rId1"/>
            </p:custDataLst>
          </p:nvPr>
        </p:nvSpPr>
        <p:spPr>
          <a:xfrm>
            <a:off x="3059430" y="3645535"/>
            <a:ext cx="1784350" cy="275590"/>
          </a:xfrm>
          <a:prstGeom prst="rect">
            <a:avLst/>
          </a:prstGeom>
          <a:noFill/>
          <a:ln w="9525">
            <a:noFill/>
          </a:ln>
        </p:spPr>
        <p:txBody>
          <a:bodyPr wrap="square">
            <a:spAutoFit/>
          </a:bodyPr>
          <a:p>
            <a:pPr indent="0"/>
            <a:r>
              <a:rPr sz="1200" b="0">
                <a:solidFill>
                  <a:srgbClr val="00AEEF"/>
                </a:solidFill>
              </a:rPr>
              <a:t>图 7-11   下拉菜单</a:t>
            </a:r>
            <a:endParaRPr sz="1200" b="0">
              <a:solidFill>
                <a:srgbClr val="00AEEF"/>
              </a:solidFill>
            </a:endParaRPr>
          </a:p>
        </p:txBody>
      </p:sp>
      <p:pic>
        <p:nvPicPr>
          <p:cNvPr id="525" name="IM 525"/>
          <p:cNvPicPr/>
          <p:nvPr>
            <p:custDataLst>
              <p:tags r:id="rId2"/>
            </p:custDataLst>
          </p:nvPr>
        </p:nvPicPr>
        <p:blipFill>
          <a:blip r:embed="rId3"/>
          <a:stretch>
            <a:fillRect/>
          </a:stretch>
        </p:blipFill>
        <p:spPr>
          <a:xfrm>
            <a:off x="1522095" y="2277110"/>
            <a:ext cx="4967605" cy="1369060"/>
          </a:xfrm>
          <a:prstGeom prst="rect">
            <a:avLst/>
          </a:prstGeom>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sz="3200" dirty="0">
                <a:solidFill>
                  <a:schemeClr val="tx1"/>
                </a:solidFill>
                <a:latin typeface="微软雅黑" panose="020B0503020204020204" pitchFamily="34" charset="-122"/>
                <a:ea typeface="微软雅黑" panose="020B0503020204020204" pitchFamily="34" charset="-122"/>
                <a:cs typeface="+mn-ea"/>
              </a:rPr>
              <a:t>7. 6. 3   轮播图</a:t>
            </a:r>
            <a:r>
              <a:rPr lang="zh-CN" altLang="en-US" sz="3200" dirty="0">
                <a:solidFill>
                  <a:schemeClr val="tx1"/>
                </a:solidFill>
                <a:latin typeface="微软雅黑" panose="020B0503020204020204" pitchFamily="34" charset="-122"/>
                <a:ea typeface="微软雅黑" panose="020B0503020204020204" pitchFamily="34" charset="-122"/>
                <a:cs typeface="+mn-ea"/>
              </a:rPr>
              <a:t> </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228600" y="1412875"/>
            <a:ext cx="8663305" cy="4480560"/>
          </a:xfrm>
        </p:spPr>
        <p:txBody>
          <a:bodyPr>
            <a:noAutofit/>
          </a:bodyPr>
          <a:lstStyle/>
          <a:p>
            <a:pPr marL="0" indent="457200" eaLnBrk="0">
              <a:spcBef>
                <a:spcPts val="0"/>
              </a:spcBef>
              <a:buNone/>
            </a:pPr>
            <a:r>
              <a:rPr sz="1800" dirty="0">
                <a:latin typeface="黑体" panose="02010609060101010101" charset="-122"/>
                <a:ea typeface="黑体" panose="02010609060101010101" charset="-122"/>
                <a:cs typeface="黑体" panose="02010609060101010101" charset="-122"/>
              </a:rPr>
              <a:t>轮播图就是一种网站在介绍自己的主打产品或重要信息的传播方式</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说得简单点就是将承载着重要信息的几张图片</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在网页的某一部位进行轮流的呈现</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从而做到让浏览者很 快地了解到网站想要表达的主要信息</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例如</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淘宝</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京东等大型的购物平台</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以及各种新闻网站的头版头条都是用这种方式呈现的重要信息。</a:t>
            </a:r>
            <a:endParaRPr sz="1800" dirty="0">
              <a:latin typeface="黑体" panose="02010609060101010101" charset="-122"/>
              <a:ea typeface="黑体" panose="02010609060101010101" charset="-122"/>
              <a:cs typeface="黑体" panose="02010609060101010101" charset="-122"/>
            </a:endParaRPr>
          </a:p>
          <a:p>
            <a:pPr marL="0" indent="457200" eaLnBrk="0">
              <a:spcBef>
                <a:spcPts val="0"/>
              </a:spcBef>
              <a:buNone/>
            </a:pPr>
            <a:r>
              <a:rPr sz="1800" dirty="0">
                <a:latin typeface="黑体" panose="02010609060101010101" charset="-122"/>
                <a:ea typeface="黑体" panose="02010609060101010101" charset="-122"/>
                <a:cs typeface="黑体" panose="02010609060101010101" charset="-122"/>
              </a:rPr>
              <a:t>本节将会以小米官网为例</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实现一个简单的商品轮播图案例。</a:t>
            </a:r>
            <a:endParaRPr sz="1800" dirty="0">
              <a:latin typeface="黑体" panose="02010609060101010101" charset="-122"/>
              <a:ea typeface="黑体" panose="02010609060101010101" charset="-122"/>
              <a:cs typeface="黑体" panose="02010609060101010101" charset="-122"/>
            </a:endParaRPr>
          </a:p>
          <a:p>
            <a:pPr marL="0" indent="457200" eaLnBrk="0">
              <a:spcBef>
                <a:spcPts val="0"/>
              </a:spcBef>
              <a:buNone/>
            </a:pPr>
            <a:r>
              <a:rPr sz="1800" dirty="0">
                <a:latin typeface="黑体" panose="02010609060101010101" charset="-122"/>
                <a:ea typeface="黑体" panose="02010609060101010101" charset="-122"/>
                <a:cs typeface="黑体" panose="02010609060101010101" charset="-122"/>
              </a:rPr>
              <a:t>本案例需求分析如下。</a:t>
            </a:r>
            <a:endParaRPr sz="1800" dirty="0">
              <a:latin typeface="黑体" panose="02010609060101010101" charset="-122"/>
              <a:ea typeface="黑体" panose="02010609060101010101" charset="-122"/>
              <a:cs typeface="黑体" panose="02010609060101010101" charset="-122"/>
            </a:endParaRPr>
          </a:p>
          <a:p>
            <a:pPr marL="0" indent="457200" eaLnBrk="0">
              <a:spcBef>
                <a:spcPts val="0"/>
              </a:spcBef>
              <a:buNone/>
            </a:pPr>
            <a:r>
              <a:rPr lang="zh-CN" sz="1800" dirty="0">
                <a:latin typeface="黑体" panose="02010609060101010101" charset="-122"/>
                <a:ea typeface="黑体" panose="02010609060101010101" charset="-122"/>
                <a:cs typeface="黑体" panose="02010609060101010101" charset="-122"/>
              </a:rPr>
              <a:t>（</a:t>
            </a:r>
            <a:r>
              <a:rPr lang="en-US" altLang="zh-CN" sz="1800" dirty="0">
                <a:latin typeface="黑体" panose="02010609060101010101" charset="-122"/>
                <a:ea typeface="黑体" panose="02010609060101010101" charset="-122"/>
                <a:cs typeface="黑体" panose="02010609060101010101" charset="-122"/>
              </a:rPr>
              <a:t>1</a:t>
            </a:r>
            <a:r>
              <a:rPr lang="zh-CN" altLang="en-US"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页面结构</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本页面为四幅轮播图和下方小圆点组成</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轮播时</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依次显示相应的图片</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其他图片隐藏</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对应小圆点变为红色</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其余变为蓝色。</a:t>
            </a:r>
            <a:endParaRPr sz="1800" dirty="0">
              <a:latin typeface="黑体" panose="02010609060101010101" charset="-122"/>
              <a:ea typeface="黑体" panose="02010609060101010101" charset="-122"/>
              <a:cs typeface="黑体" panose="02010609060101010101" charset="-122"/>
            </a:endParaRPr>
          </a:p>
          <a:p>
            <a:pPr marL="0" indent="457200" eaLnBrk="0">
              <a:spcBef>
                <a:spcPts val="0"/>
              </a:spcBef>
              <a:buNone/>
            </a:pPr>
            <a:r>
              <a:rPr lang="zh-CN" sz="1800" dirty="0">
                <a:latin typeface="黑体" panose="02010609060101010101" charset="-122"/>
                <a:ea typeface="黑体" panose="02010609060101010101" charset="-122"/>
                <a:cs typeface="黑体" panose="02010609060101010101" charset="-122"/>
              </a:rPr>
              <a:t>（</a:t>
            </a:r>
            <a:r>
              <a:rPr lang="en-US" altLang="zh-CN" sz="1800" dirty="0">
                <a:latin typeface="黑体" panose="02010609060101010101" charset="-122"/>
                <a:ea typeface="黑体" panose="02010609060101010101" charset="-122"/>
                <a:cs typeface="黑体" panose="02010609060101010101" charset="-122"/>
              </a:rPr>
              <a:t>2</a:t>
            </a:r>
            <a:r>
              <a:rPr lang="zh-CN" altLang="en-US"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轮播功能</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设置一个 3 秒的定时器</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每一张图片经过 3 秒之后自动切换到下一张图片。如果鼠标指针放到图片上面的时候</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触发</a:t>
            </a:r>
            <a:r>
              <a:rPr lang="en-US" sz="1800" dirty="0">
                <a:latin typeface="黑体" panose="02010609060101010101" charset="-122"/>
                <a:ea typeface="黑体" panose="02010609060101010101" charset="-122"/>
                <a:cs typeface="黑体" panose="02010609060101010101" charset="-122"/>
              </a:rPr>
              <a:t> </a:t>
            </a:r>
            <a:r>
              <a:rPr sz="1800" dirty="0">
                <a:latin typeface="黑体" panose="02010609060101010101" charset="-122"/>
                <a:ea typeface="黑体" panose="02010609060101010101" charset="-122"/>
                <a:cs typeface="黑体" panose="02010609060101010101" charset="-122"/>
              </a:rPr>
              <a:t>mouseover 事件</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清除掉当前定时器</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图片停留在当前图片上不再轮播</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直到鼠标指针离开之后</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触发 mouseout 事件</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重新设置定时器</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图片继续开始轮播。而当图片跑到最后一张的时候</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会自动跳回第一张图重新轮播。</a:t>
            </a:r>
            <a:endParaRPr sz="1800" dirty="0">
              <a:latin typeface="黑体" panose="02010609060101010101" charset="-122"/>
              <a:ea typeface="黑体" panose="02010609060101010101" charset="-122"/>
              <a:cs typeface="黑体" panose="02010609060101010101" charset="-122"/>
            </a:endParaRPr>
          </a:p>
          <a:p>
            <a:pPr marL="0" indent="457200" eaLnBrk="0">
              <a:spcBef>
                <a:spcPts val="0"/>
              </a:spcBef>
              <a:buNone/>
            </a:pPr>
            <a:r>
              <a:rPr lang="zh-CN" sz="1800" dirty="0">
                <a:latin typeface="黑体" panose="02010609060101010101" charset="-122"/>
                <a:ea typeface="黑体" panose="02010609060101010101" charset="-122"/>
                <a:cs typeface="黑体" panose="02010609060101010101" charset="-122"/>
              </a:rPr>
              <a:t>（</a:t>
            </a:r>
            <a:r>
              <a:rPr lang="en-US" altLang="zh-CN" sz="1800" dirty="0">
                <a:latin typeface="黑体" panose="02010609060101010101" charset="-122"/>
                <a:ea typeface="黑体" panose="02010609060101010101" charset="-122"/>
                <a:cs typeface="黑体" panose="02010609060101010101" charset="-122"/>
              </a:rPr>
              <a:t>3</a:t>
            </a:r>
            <a:r>
              <a:rPr lang="zh-CN" altLang="en-US"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图片的显示与隐藏。主要通过 prop( ) 方法添加或者去除对应类名实现。 </a:t>
            </a:r>
            <a:endParaRPr sz="1800" dirty="0">
              <a:latin typeface="黑体" panose="02010609060101010101" charset="-122"/>
              <a:ea typeface="黑体" panose="02010609060101010101" charset="-122"/>
              <a:cs typeface="黑体" panose="02010609060101010101" charset="-122"/>
            </a:endParaRPr>
          </a:p>
          <a:p>
            <a:pPr marL="0" indent="457200" eaLnBrk="0">
              <a:spcBef>
                <a:spcPts val="0"/>
              </a:spcBef>
              <a:buNone/>
            </a:pPr>
            <a:endParaRPr sz="1800" dirty="0">
              <a:latin typeface="黑体" panose="02010609060101010101" charset="-122"/>
              <a:ea typeface="黑体" panose="02010609060101010101" charset="-122"/>
              <a:cs typeface="黑体" panose="02010609060101010101" charset="-122"/>
            </a:endParaRPr>
          </a:p>
          <a:p>
            <a:pPr marL="0" indent="457200" eaLnBrk="0">
              <a:spcBef>
                <a:spcPts val="0"/>
              </a:spcBef>
              <a:buNone/>
            </a:pPr>
            <a:r>
              <a:rPr sz="1800" dirty="0">
                <a:latin typeface="黑体" panose="02010609060101010101" charset="-122"/>
                <a:ea typeface="黑体" panose="02010609060101010101" charset="-122"/>
                <a:cs typeface="黑体" panose="02010609060101010101" charset="-122"/>
              </a:rPr>
              <a:t>具体代码清单</a:t>
            </a:r>
            <a:r>
              <a:rPr lang="zh-CN" sz="1800" dirty="0">
                <a:latin typeface="黑体" panose="02010609060101010101" charset="-122"/>
                <a:ea typeface="黑体" panose="02010609060101010101" charset="-122"/>
                <a:cs typeface="黑体" panose="02010609060101010101" charset="-122"/>
                <a:sym typeface="+mn-ea"/>
              </a:rPr>
              <a:t>见</a:t>
            </a:r>
            <a:r>
              <a:rPr lang="zh-CN" altLang="en-US" sz="1800">
                <a:sym typeface="+mn-ea"/>
              </a:rPr>
              <a:t>教材</a:t>
            </a:r>
            <a:r>
              <a:rPr lang="en-US" altLang="zh-CN" sz="1800">
                <a:sym typeface="+mn-ea"/>
              </a:rPr>
              <a:t>7.6.3</a:t>
            </a:r>
            <a:r>
              <a:rPr lang="zh-CN" altLang="en-US" sz="1800">
                <a:sym typeface="+mn-ea"/>
              </a:rPr>
              <a:t>章节：7-28 lbt. html 代码清单。</a:t>
            </a:r>
            <a:endParaRPr sz="1800" dirty="0">
              <a:latin typeface="黑体" panose="02010609060101010101" charset="-122"/>
              <a:ea typeface="黑体" panose="02010609060101010101" charset="-122"/>
              <a:cs typeface="黑体" panose="02010609060101010101" charset="-122"/>
            </a:endParaRPr>
          </a:p>
          <a:p>
            <a:pPr marL="0" indent="457200" eaLnBrk="0">
              <a:spcBef>
                <a:spcPts val="0"/>
              </a:spcBef>
              <a:buNone/>
            </a:pPr>
            <a:endParaRPr sz="1800" dirty="0">
              <a:latin typeface="黑体" panose="02010609060101010101" charset="-122"/>
              <a:ea typeface="黑体" panose="02010609060101010101" charset="-122"/>
              <a:cs typeface="黑体" panose="02010609060101010101"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sz="3200" dirty="0">
                <a:solidFill>
                  <a:schemeClr val="tx1"/>
                </a:solidFill>
                <a:latin typeface="微软雅黑" panose="020B0503020204020204" pitchFamily="34" charset="-122"/>
                <a:ea typeface="微软雅黑" panose="020B0503020204020204" pitchFamily="34" charset="-122"/>
                <a:cs typeface="+mn-ea"/>
              </a:rPr>
              <a:t>7. 6. 4   删除数据提示</a:t>
            </a:r>
            <a:r>
              <a:rPr lang="zh-CN" altLang="en-US" sz="3200" dirty="0">
                <a:solidFill>
                  <a:schemeClr val="tx1"/>
                </a:solidFill>
                <a:latin typeface="微软雅黑" panose="020B0503020204020204" pitchFamily="34" charset="-122"/>
                <a:ea typeface="微软雅黑" panose="020B0503020204020204" pitchFamily="34" charset="-122"/>
                <a:cs typeface="+mn-ea"/>
              </a:rPr>
              <a:t> </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228600" y="1412875"/>
            <a:ext cx="8663305" cy="678815"/>
          </a:xfrm>
        </p:spPr>
        <p:txBody>
          <a:bodyPr>
            <a:noAutofit/>
          </a:bodyPr>
          <a:lstStyle/>
          <a:p>
            <a:pPr marL="0" indent="457200" eaLnBrk="0">
              <a:spcBef>
                <a:spcPts val="0"/>
              </a:spcBef>
              <a:buNone/>
            </a:pPr>
            <a:r>
              <a:rPr sz="1800" dirty="0">
                <a:latin typeface="黑体" panose="02010609060101010101" charset="-122"/>
                <a:ea typeface="黑体" panose="02010609060101010101" charset="-122"/>
                <a:cs typeface="黑体" panose="02010609060101010101" charset="-122"/>
              </a:rPr>
              <a:t>有时候</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设置删除数据提示可以防止误删消息。本节将会实现一个简单的数据删除提示案例</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效果图如 7- 12 所示。</a:t>
            </a:r>
            <a:endParaRPr sz="1800" dirty="0">
              <a:latin typeface="黑体" panose="02010609060101010101" charset="-122"/>
              <a:ea typeface="黑体" panose="02010609060101010101" charset="-122"/>
              <a:cs typeface="黑体" panose="02010609060101010101" charset="-122"/>
            </a:endParaRPr>
          </a:p>
          <a:p>
            <a:pPr marL="0" indent="457200" eaLnBrk="0">
              <a:spcBef>
                <a:spcPts val="0"/>
              </a:spcBef>
              <a:buNone/>
            </a:pPr>
            <a:endParaRPr sz="1800" dirty="0">
              <a:latin typeface="黑体" panose="02010609060101010101" charset="-122"/>
              <a:ea typeface="黑体" panose="02010609060101010101" charset="-122"/>
              <a:cs typeface="黑体" panose="02010609060101010101"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542" name="IM 542"/>
          <p:cNvPicPr/>
          <p:nvPr>
            <p:custDataLst>
              <p:tags r:id="rId1"/>
            </p:custDataLst>
          </p:nvPr>
        </p:nvPicPr>
        <p:blipFill>
          <a:blip r:embed="rId2"/>
          <a:stretch>
            <a:fillRect/>
          </a:stretch>
        </p:blipFill>
        <p:spPr>
          <a:xfrm>
            <a:off x="5760085" y="2205355"/>
            <a:ext cx="2920365" cy="1668145"/>
          </a:xfrm>
          <a:prstGeom prst="rect">
            <a:avLst/>
          </a:prstGeom>
        </p:spPr>
      </p:pic>
      <p:sp>
        <p:nvSpPr>
          <p:cNvPr id="100" name="文本框 99"/>
          <p:cNvSpPr txBox="1"/>
          <p:nvPr>
            <p:custDataLst>
              <p:tags r:id="rId3"/>
            </p:custDataLst>
          </p:nvPr>
        </p:nvSpPr>
        <p:spPr>
          <a:xfrm>
            <a:off x="6440170" y="3933190"/>
            <a:ext cx="1716405" cy="275590"/>
          </a:xfrm>
          <a:prstGeom prst="rect">
            <a:avLst/>
          </a:prstGeom>
          <a:noFill/>
          <a:ln w="9525">
            <a:noFill/>
          </a:ln>
        </p:spPr>
        <p:txBody>
          <a:bodyPr wrap="square">
            <a:spAutoFit/>
          </a:bodyPr>
          <a:p>
            <a:pPr indent="0"/>
            <a:r>
              <a:rPr sz="1200" b="0">
                <a:solidFill>
                  <a:srgbClr val="00AEEF"/>
                </a:solidFill>
              </a:rPr>
              <a:t>图 7-12   删除提示</a:t>
            </a:r>
            <a:endParaRPr sz="1200" b="0">
              <a:solidFill>
                <a:srgbClr val="00AEEF"/>
              </a:solidFill>
            </a:endParaRPr>
          </a:p>
        </p:txBody>
      </p:sp>
      <p:sp>
        <p:nvSpPr>
          <p:cNvPr id="6" name="内容占位符 4"/>
          <p:cNvSpPr>
            <a:spLocks noGrp="1"/>
          </p:cNvSpPr>
          <p:nvPr>
            <p:custDataLst>
              <p:tags r:id="rId4"/>
            </p:custDataLst>
          </p:nvPr>
        </p:nvSpPr>
        <p:spPr>
          <a:xfrm>
            <a:off x="355600" y="2205355"/>
            <a:ext cx="5143500" cy="3300730"/>
          </a:xfrm>
          <a:prstGeom prst="rect">
            <a:avLst/>
          </a:prstGeom>
        </p:spPr>
        <p:txBody>
          <a:bodyPr vert="horz">
            <a:noAutofit/>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marL="0" indent="457200" eaLnBrk="0">
              <a:spcBef>
                <a:spcPts val="0"/>
              </a:spcBef>
              <a:buNone/>
            </a:pPr>
            <a:r>
              <a:rPr sz="1800" dirty="0">
                <a:latin typeface="黑体" panose="02010609060101010101" charset="-122"/>
                <a:ea typeface="黑体" panose="02010609060101010101" charset="-122"/>
                <a:cs typeface="黑体" panose="02010609060101010101" charset="-122"/>
              </a:rPr>
              <a:t>本案例需求分析如下</a:t>
            </a:r>
            <a:r>
              <a:rPr lang="zh-CN" sz="1800" dirty="0">
                <a:latin typeface="黑体" panose="02010609060101010101" charset="-122"/>
                <a:ea typeface="黑体" panose="02010609060101010101" charset="-122"/>
                <a:cs typeface="黑体" panose="02010609060101010101" charset="-122"/>
              </a:rPr>
              <a:t>：</a:t>
            </a:r>
            <a:endParaRPr sz="1800" dirty="0">
              <a:latin typeface="黑体" panose="02010609060101010101" charset="-122"/>
              <a:ea typeface="黑体" panose="02010609060101010101" charset="-122"/>
              <a:cs typeface="黑体" panose="02010609060101010101" charset="-122"/>
            </a:endParaRPr>
          </a:p>
          <a:p>
            <a:pPr marL="0" indent="457200" eaLnBrk="0">
              <a:spcBef>
                <a:spcPts val="0"/>
              </a:spcBef>
              <a:buNone/>
            </a:pPr>
            <a:r>
              <a:rPr lang="zh-CN" sz="1800" dirty="0">
                <a:latin typeface="黑体" panose="02010609060101010101" charset="-122"/>
                <a:ea typeface="黑体" panose="02010609060101010101" charset="-122"/>
                <a:cs typeface="黑体" panose="02010609060101010101" charset="-122"/>
              </a:rPr>
              <a:t>（</a:t>
            </a:r>
            <a:r>
              <a:rPr lang="en-US" altLang="zh-CN" sz="1800" dirty="0">
                <a:latin typeface="黑体" panose="02010609060101010101" charset="-122"/>
                <a:ea typeface="黑体" panose="02010609060101010101" charset="-122"/>
                <a:cs typeface="黑体" panose="02010609060101010101" charset="-122"/>
              </a:rPr>
              <a:t>1</a:t>
            </a:r>
            <a:r>
              <a:rPr lang="zh-CN" altLang="en-US"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页面结构。本页面为一条消息和一个点击删除时弹出的消息提示框组成</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消息提示框平常不显示</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只有点击了删除按钮才会显示。</a:t>
            </a:r>
            <a:endParaRPr sz="1800" dirty="0">
              <a:latin typeface="黑体" panose="02010609060101010101" charset="-122"/>
              <a:ea typeface="黑体" panose="02010609060101010101" charset="-122"/>
              <a:cs typeface="黑体" panose="02010609060101010101" charset="-122"/>
            </a:endParaRPr>
          </a:p>
          <a:p>
            <a:pPr marL="0" indent="457200" eaLnBrk="0">
              <a:spcBef>
                <a:spcPts val="0"/>
              </a:spcBef>
              <a:buNone/>
            </a:pPr>
            <a:r>
              <a:rPr lang="zh-CN" sz="1800" dirty="0">
                <a:latin typeface="黑体" panose="02010609060101010101" charset="-122"/>
                <a:ea typeface="黑体" panose="02010609060101010101" charset="-122"/>
                <a:cs typeface="黑体" panose="02010609060101010101" charset="-122"/>
              </a:rPr>
              <a:t>（</a:t>
            </a:r>
            <a:r>
              <a:rPr lang="en-US" altLang="zh-CN" sz="1800" dirty="0">
                <a:latin typeface="黑体" panose="02010609060101010101" charset="-122"/>
                <a:ea typeface="黑体" panose="02010609060101010101" charset="-122"/>
                <a:cs typeface="黑体" panose="02010609060101010101" charset="-122"/>
              </a:rPr>
              <a:t>2</a:t>
            </a:r>
            <a:r>
              <a:rPr lang="zh-CN" altLang="en-US"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功能实现。当勾选并且点击删除按钮的时候</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弹出提示框</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再次确认是否删除当前记录 。点击确定将会删除当前记录</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点击取消则关闭对话框</a:t>
            </a:r>
            <a:r>
              <a:rPr lang="zh-CN" sz="1800" dirty="0">
                <a:latin typeface="黑体" panose="02010609060101010101" charset="-122"/>
                <a:ea typeface="黑体" panose="02010609060101010101" charset="-122"/>
                <a:cs typeface="黑体" panose="02010609060101010101" charset="-122"/>
              </a:rPr>
              <a:t>，</a:t>
            </a:r>
            <a:r>
              <a:rPr sz="1800" dirty="0">
                <a:latin typeface="黑体" panose="02010609060101010101" charset="-122"/>
                <a:ea typeface="黑体" panose="02010609060101010101" charset="-122"/>
                <a:cs typeface="黑体" panose="02010609060101010101" charset="-122"/>
              </a:rPr>
              <a:t>不做任何操作。</a:t>
            </a:r>
            <a:endParaRPr sz="1800" dirty="0">
              <a:latin typeface="黑体" panose="02010609060101010101" charset="-122"/>
              <a:ea typeface="黑体" panose="02010609060101010101" charset="-122"/>
              <a:cs typeface="黑体" panose="02010609060101010101" charset="-122"/>
            </a:endParaRPr>
          </a:p>
          <a:p>
            <a:pPr marL="0" indent="457200" eaLnBrk="0">
              <a:spcBef>
                <a:spcPts val="0"/>
              </a:spcBef>
              <a:buNone/>
            </a:pPr>
            <a:endParaRPr sz="1800" dirty="0">
              <a:latin typeface="黑体" panose="02010609060101010101" charset="-122"/>
              <a:ea typeface="黑体" panose="02010609060101010101" charset="-122"/>
              <a:cs typeface="黑体" panose="02010609060101010101" charset="-122"/>
            </a:endParaRPr>
          </a:p>
          <a:p>
            <a:pPr marL="0" indent="457200" eaLnBrk="0">
              <a:spcBef>
                <a:spcPts val="0"/>
              </a:spcBef>
              <a:buNone/>
            </a:pPr>
            <a:r>
              <a:rPr sz="1800" dirty="0">
                <a:latin typeface="黑体" panose="02010609060101010101" charset="-122"/>
                <a:ea typeface="黑体" panose="02010609060101010101" charset="-122"/>
                <a:cs typeface="黑体" panose="02010609060101010101" charset="-122"/>
              </a:rPr>
              <a:t>具体代码清单</a:t>
            </a:r>
            <a:r>
              <a:rPr lang="zh-CN" sz="1800" dirty="0">
                <a:latin typeface="黑体" panose="02010609060101010101" charset="-122"/>
                <a:ea typeface="黑体" panose="02010609060101010101" charset="-122"/>
                <a:cs typeface="黑体" panose="02010609060101010101" charset="-122"/>
                <a:sym typeface="+mn-ea"/>
              </a:rPr>
              <a:t>见</a:t>
            </a:r>
            <a:r>
              <a:rPr lang="zh-CN" altLang="en-US" sz="1800">
                <a:sym typeface="+mn-ea"/>
              </a:rPr>
              <a:t>教材</a:t>
            </a:r>
            <a:r>
              <a:rPr lang="en-US" altLang="zh-CN" sz="1800">
                <a:sym typeface="+mn-ea"/>
              </a:rPr>
              <a:t>7.6.4</a:t>
            </a:r>
            <a:r>
              <a:rPr lang="zh-CN" altLang="en-US" sz="1800">
                <a:sym typeface="+mn-ea"/>
              </a:rPr>
              <a:t>章节：7-29 delete. html 代码清单。</a:t>
            </a:r>
            <a:endParaRPr sz="1800" dirty="0">
              <a:latin typeface="黑体" panose="02010609060101010101" charset="-122"/>
              <a:ea typeface="黑体" panose="02010609060101010101" charset="-122"/>
              <a:cs typeface="黑体" panose="02010609060101010101" charset="-122"/>
            </a:endParaRPr>
          </a:p>
          <a:p>
            <a:pPr marL="0" indent="457200" eaLnBrk="0">
              <a:spcBef>
                <a:spcPts val="0"/>
              </a:spcBef>
              <a:buNone/>
            </a:pPr>
            <a:endParaRPr sz="1800" dirty="0">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sz="3200" dirty="0">
                <a:solidFill>
                  <a:schemeClr val="tx1"/>
                </a:solidFill>
                <a:latin typeface="微软雅黑" panose="020B0503020204020204" pitchFamily="34" charset="-122"/>
                <a:ea typeface="微软雅黑" panose="020B0503020204020204" pitchFamily="34" charset="-122"/>
                <a:cs typeface="+mn-ea"/>
              </a:rPr>
              <a:t>7. 6. 5   相册浏览动画效果</a:t>
            </a:r>
            <a:r>
              <a:rPr lang="zh-CN" altLang="en-US" sz="3200" dirty="0">
                <a:solidFill>
                  <a:schemeClr val="tx1"/>
                </a:solidFill>
                <a:latin typeface="微软雅黑" panose="020B0503020204020204" pitchFamily="34" charset="-122"/>
                <a:ea typeface="微软雅黑" panose="020B0503020204020204" pitchFamily="34" charset="-122"/>
                <a:cs typeface="+mn-ea"/>
              </a:rPr>
              <a:t> </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228600" y="1412875"/>
            <a:ext cx="8663305" cy="1847850"/>
          </a:xfrm>
        </p:spPr>
        <p:txBody>
          <a:bodyPr>
            <a:noAutofit/>
          </a:bodyPr>
          <a:lstStyle/>
          <a:p>
            <a:pPr marL="0" indent="457200" eaLnBrk="0">
              <a:spcBef>
                <a:spcPts val="0"/>
              </a:spcBef>
              <a:buNone/>
            </a:pPr>
            <a:r>
              <a:rPr sz="2400" dirty="0">
                <a:latin typeface="黑体" panose="02010609060101010101" charset="-122"/>
                <a:ea typeface="黑体" panose="02010609060101010101" charset="-122"/>
                <a:cs typeface="黑体" panose="02010609060101010101" charset="-122"/>
              </a:rPr>
              <a:t>相册用来收藏具有珍贵意义</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纪念意义和有趣瞬间的影像照片</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记录生活的点点滴滴</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电子相册具有传统相册无法比拟的优越性</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图</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文</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声</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像并茂的表现手法</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  随意修改编辑的功能</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快速的检索方式</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永不褪色的恒久保存特性</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以及廉价复制分发的优越手段。</a:t>
            </a:r>
            <a:endParaRPr sz="2400" dirty="0">
              <a:latin typeface="黑体" panose="02010609060101010101" charset="-122"/>
              <a:ea typeface="黑体" panose="02010609060101010101" charset="-122"/>
              <a:cs typeface="黑体" panose="02010609060101010101" charset="-122"/>
            </a:endParaRPr>
          </a:p>
          <a:p>
            <a:pPr marL="0" indent="457200" eaLnBrk="0">
              <a:spcBef>
                <a:spcPts val="0"/>
              </a:spcBef>
              <a:buNone/>
            </a:pPr>
            <a:r>
              <a:rPr sz="2400" dirty="0">
                <a:latin typeface="黑体" panose="02010609060101010101" charset="-122"/>
                <a:ea typeface="黑体" panose="02010609060101010101" charset="-122"/>
                <a:cs typeface="黑体" panose="02010609060101010101" charset="-122"/>
              </a:rPr>
              <a:t>本节将会实现一个简单的相册浏览案例</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效果如图 7- 13 所示。</a:t>
            </a:r>
            <a:endParaRPr sz="2400" dirty="0">
              <a:latin typeface="黑体" panose="02010609060101010101" charset="-122"/>
              <a:ea typeface="黑体" panose="02010609060101010101" charset="-122"/>
              <a:cs typeface="黑体" panose="02010609060101010101" charset="-122"/>
            </a:endParaRPr>
          </a:p>
          <a:p>
            <a:pPr marL="0" indent="457200" eaLnBrk="0">
              <a:spcBef>
                <a:spcPts val="0"/>
              </a:spcBef>
              <a:buNone/>
            </a:pPr>
            <a:endParaRPr sz="2400" dirty="0">
              <a:latin typeface="黑体" panose="02010609060101010101" charset="-122"/>
              <a:ea typeface="黑体" panose="02010609060101010101" charset="-122"/>
              <a:cs typeface="黑体" panose="02010609060101010101" charset="-122"/>
            </a:endParaRP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0" name="文本框 99"/>
          <p:cNvSpPr txBox="1"/>
          <p:nvPr>
            <p:custDataLst>
              <p:tags r:id="rId1"/>
            </p:custDataLst>
          </p:nvPr>
        </p:nvSpPr>
        <p:spPr>
          <a:xfrm>
            <a:off x="3209290" y="6093460"/>
            <a:ext cx="1716405" cy="275590"/>
          </a:xfrm>
          <a:prstGeom prst="rect">
            <a:avLst/>
          </a:prstGeom>
          <a:noFill/>
          <a:ln w="9525">
            <a:noFill/>
          </a:ln>
        </p:spPr>
        <p:txBody>
          <a:bodyPr wrap="square">
            <a:spAutoFit/>
          </a:bodyPr>
          <a:p>
            <a:pPr indent="0"/>
            <a:r>
              <a:rPr sz="1200" b="0">
                <a:solidFill>
                  <a:srgbClr val="00AEEF"/>
                </a:solidFill>
              </a:rPr>
              <a:t>图 7-13   相册效果</a:t>
            </a:r>
            <a:endParaRPr sz="1200" b="0">
              <a:solidFill>
                <a:srgbClr val="00AEEF"/>
              </a:solidFill>
            </a:endParaRPr>
          </a:p>
        </p:txBody>
      </p:sp>
      <p:pic>
        <p:nvPicPr>
          <p:cNvPr id="553" name="IM 553"/>
          <p:cNvPicPr/>
          <p:nvPr>
            <p:custDataLst>
              <p:tags r:id="rId2"/>
            </p:custDataLst>
          </p:nvPr>
        </p:nvPicPr>
        <p:blipFill>
          <a:blip r:embed="rId3"/>
          <a:stretch>
            <a:fillRect/>
          </a:stretch>
        </p:blipFill>
        <p:spPr>
          <a:xfrm>
            <a:off x="1979295" y="4005263"/>
            <a:ext cx="3887470" cy="2088515"/>
          </a:xfrm>
          <a:prstGeom prst="rect">
            <a:avLst/>
          </a:prstGeom>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sz="3200" dirty="0">
                <a:solidFill>
                  <a:schemeClr val="tx1"/>
                </a:solidFill>
                <a:latin typeface="微软雅黑" panose="020B0503020204020204" pitchFamily="34" charset="-122"/>
                <a:ea typeface="微软雅黑" panose="020B0503020204020204" pitchFamily="34" charset="-122"/>
                <a:cs typeface="+mn-ea"/>
              </a:rPr>
              <a:t>7. 6. 5   相册浏览动画效果</a:t>
            </a:r>
            <a:r>
              <a:rPr lang="zh-CN" altLang="en-US" sz="3200" dirty="0">
                <a:solidFill>
                  <a:schemeClr val="tx1"/>
                </a:solidFill>
                <a:latin typeface="微软雅黑" panose="020B0503020204020204" pitchFamily="34" charset="-122"/>
                <a:ea typeface="微软雅黑" panose="020B0503020204020204" pitchFamily="34" charset="-122"/>
                <a:cs typeface="+mn-ea"/>
              </a:rPr>
              <a:t> </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内容占位符 4"/>
          <p:cNvSpPr>
            <a:spLocks noGrp="1"/>
          </p:cNvSpPr>
          <p:nvPr>
            <p:custDataLst>
              <p:tags r:id="rId1"/>
            </p:custDataLst>
          </p:nvPr>
        </p:nvSpPr>
        <p:spPr>
          <a:xfrm>
            <a:off x="457200" y="1543050"/>
            <a:ext cx="8272145" cy="4153535"/>
          </a:xfrm>
          <a:prstGeom prst="rect">
            <a:avLst/>
          </a:prstGeom>
        </p:spPr>
        <p:txBody>
          <a:bodyPr vert="horz">
            <a:noAutofit/>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marL="0" indent="457200" eaLnBrk="0">
              <a:spcBef>
                <a:spcPts val="0"/>
              </a:spcBef>
              <a:buNone/>
            </a:pPr>
            <a:r>
              <a:rPr sz="2400" dirty="0">
                <a:latin typeface="黑体" panose="02010609060101010101" charset="-122"/>
                <a:ea typeface="黑体" panose="02010609060101010101" charset="-122"/>
                <a:cs typeface="黑体" panose="02010609060101010101" charset="-122"/>
              </a:rPr>
              <a:t>本案例需求分析如下</a:t>
            </a:r>
            <a:r>
              <a:rPr lang="zh-CN" sz="2400" dirty="0">
                <a:latin typeface="黑体" panose="02010609060101010101" charset="-122"/>
                <a:ea typeface="黑体" panose="02010609060101010101" charset="-122"/>
                <a:cs typeface="黑体" panose="02010609060101010101" charset="-122"/>
              </a:rPr>
              <a:t>：</a:t>
            </a:r>
            <a:endParaRPr sz="2400" dirty="0">
              <a:latin typeface="黑体" panose="02010609060101010101" charset="-122"/>
              <a:ea typeface="黑体" panose="02010609060101010101" charset="-122"/>
              <a:cs typeface="黑体" panose="02010609060101010101" charset="-122"/>
            </a:endParaRPr>
          </a:p>
          <a:p>
            <a:pPr marL="0" indent="457200" eaLnBrk="0">
              <a:spcBef>
                <a:spcPts val="0"/>
              </a:spcBef>
              <a:buNone/>
            </a:pPr>
            <a:r>
              <a:rPr sz="2400" dirty="0">
                <a:latin typeface="黑体" panose="02010609060101010101" charset="-122"/>
                <a:ea typeface="黑体" panose="02010609060101010101" charset="-122"/>
                <a:cs typeface="黑体" panose="02010609060101010101" charset="-122"/>
              </a:rPr>
              <a:t>(1)页面结构</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本页面为一个相册浏览导航条和相册本体组成。</a:t>
            </a:r>
            <a:endParaRPr sz="2400" dirty="0">
              <a:latin typeface="黑体" panose="02010609060101010101" charset="-122"/>
              <a:ea typeface="黑体" panose="02010609060101010101" charset="-122"/>
              <a:cs typeface="黑体" panose="02010609060101010101" charset="-122"/>
            </a:endParaRPr>
          </a:p>
          <a:p>
            <a:pPr marL="0" indent="457200" eaLnBrk="0">
              <a:spcBef>
                <a:spcPts val="0"/>
              </a:spcBef>
              <a:buNone/>
            </a:pPr>
            <a:r>
              <a:rPr sz="2400" dirty="0">
                <a:latin typeface="黑体" panose="02010609060101010101" charset="-122"/>
                <a:ea typeface="黑体" panose="02010609060101010101" charset="-122"/>
                <a:cs typeface="黑体" panose="02010609060101010101" charset="-122"/>
              </a:rPr>
              <a:t>(2)功能。初始状态时</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相册显示的是第一张图片</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当鼠标指针放在导航条相应的风景照上的时候</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相册里面的图片自动切换到对应图片</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其余图片隐藏处理</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当键盘上的方向左右键被按下时候</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同样也会在相邻图片间来回切换</a:t>
            </a:r>
            <a:r>
              <a:rPr lang="zh-CN" sz="2400" dirty="0">
                <a:latin typeface="黑体" panose="02010609060101010101" charset="-122"/>
                <a:ea typeface="黑体" panose="02010609060101010101" charset="-122"/>
                <a:cs typeface="黑体" panose="02010609060101010101" charset="-122"/>
              </a:rPr>
              <a:t>。</a:t>
            </a:r>
            <a:r>
              <a:rPr sz="2400" dirty="0">
                <a:latin typeface="黑体" panose="02010609060101010101" charset="-122"/>
                <a:ea typeface="黑体" panose="02010609060101010101" charset="-122"/>
                <a:cs typeface="黑体" panose="02010609060101010101" charset="-122"/>
              </a:rPr>
              <a:t>相册图片的切换效果用淡入淡出方法实现。</a:t>
            </a:r>
            <a:endParaRPr sz="2400" dirty="0">
              <a:latin typeface="黑体" panose="02010609060101010101" charset="-122"/>
              <a:ea typeface="黑体" panose="02010609060101010101" charset="-122"/>
              <a:cs typeface="黑体" panose="02010609060101010101" charset="-122"/>
            </a:endParaRPr>
          </a:p>
          <a:p>
            <a:pPr marL="0" indent="457200" eaLnBrk="0">
              <a:spcBef>
                <a:spcPts val="0"/>
              </a:spcBef>
              <a:buNone/>
            </a:pPr>
            <a:r>
              <a:rPr sz="2400" dirty="0">
                <a:latin typeface="黑体" panose="02010609060101010101" charset="-122"/>
                <a:ea typeface="黑体" panose="02010609060101010101" charset="-122"/>
                <a:cs typeface="黑体" panose="02010609060101010101" charset="-122"/>
              </a:rPr>
              <a:t>具体代码清单如下</a:t>
            </a:r>
            <a:r>
              <a:rPr lang="zh-CN" altLang="en-US" sz="2400">
                <a:sym typeface="+mn-ea"/>
              </a:rPr>
              <a:t>教材</a:t>
            </a:r>
            <a:r>
              <a:rPr lang="en-US" altLang="zh-CN" sz="2400">
                <a:sym typeface="+mn-ea"/>
              </a:rPr>
              <a:t>7.6.5</a:t>
            </a:r>
            <a:r>
              <a:rPr lang="zh-CN" altLang="en-US" sz="2400">
                <a:sym typeface="+mn-ea"/>
              </a:rPr>
              <a:t>章节：7-30 album,html 代码清单。</a:t>
            </a:r>
            <a:endParaRPr lang="zh-CN" altLang="en-US" sz="2400">
              <a:sym typeface="+mn-ea"/>
            </a:endParaRPr>
          </a:p>
          <a:p>
            <a:pPr marL="0" indent="457200" eaLnBrk="0">
              <a:spcBef>
                <a:spcPts val="0"/>
              </a:spcBef>
              <a:buNone/>
            </a:pPr>
            <a:endParaRPr sz="2400" dirty="0">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pSp>
        <p:nvGrpSpPr>
          <p:cNvPr id="5" name="组合 4"/>
          <p:cNvGrpSpPr/>
          <p:nvPr/>
        </p:nvGrpSpPr>
        <p:grpSpPr>
          <a:xfrm>
            <a:off x="670180" y="936721"/>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本章小结</a:t>
              </a:r>
              <a:endParaRPr lang="zh-CN" altLang="en-US" sz="2600" kern="1200" dirty="0" smtClean="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187450" y="1412875"/>
            <a:ext cx="7319010" cy="3587115"/>
          </a:xfrm>
          <a:prstGeom prst="rect">
            <a:avLst/>
          </a:prstGeom>
        </p:spPr>
        <p:txBody>
          <a:bodyPr wrap="square">
            <a:noAutofit/>
          </a:bodyPr>
          <a:lstStyle/>
          <a:p>
            <a:pPr algn="l" eaLnBrk="0"/>
            <a:r>
              <a:rPr lang="en-US" altLang="zh-CN" sz="2400" dirty="0">
                <a:solidFill>
                  <a:schemeClr val="bg2">
                    <a:lumMod val="50000"/>
                  </a:schemeClr>
                </a:solidFill>
              </a:rPr>
              <a:t>      </a:t>
            </a:r>
            <a:r>
              <a:rPr lang="en-US" altLang="zh-CN" sz="2400" dirty="0">
                <a:solidFill>
                  <a:schemeClr val="tx1"/>
                </a:solidFill>
              </a:rPr>
              <a:t>本章主要介绍了什么是 jQuery 和下载使用方法 , 如何通过 jQuery 访问与操作 DOM 对 象和控制页面 css 样式</a:t>
            </a:r>
            <a:r>
              <a:rPr lang="zh-CN" altLang="en-US" sz="2400" dirty="0">
                <a:solidFill>
                  <a:schemeClr val="tx1"/>
                </a:solidFill>
              </a:rPr>
              <a:t>，</a:t>
            </a:r>
            <a:r>
              <a:rPr lang="en-US" altLang="zh-CN" sz="2400" dirty="0">
                <a:solidFill>
                  <a:schemeClr val="tx1"/>
                </a:solidFill>
              </a:rPr>
              <a:t>四种常见过滤器的使用</a:t>
            </a:r>
            <a:r>
              <a:rPr lang="zh-CN" altLang="en-US" sz="2400" dirty="0">
                <a:solidFill>
                  <a:schemeClr val="tx1"/>
                </a:solidFill>
              </a:rPr>
              <a:t>，</a:t>
            </a:r>
            <a:r>
              <a:rPr lang="en-US" altLang="zh-CN" sz="2400" dirty="0">
                <a:solidFill>
                  <a:schemeClr val="tx1"/>
                </a:solidFill>
              </a:rPr>
              <a:t>如何操作 DOM 节点 , jQuery 常用的事件 , 事件的绑定 和移除</a:t>
            </a:r>
            <a:r>
              <a:rPr lang="zh-CN" altLang="en-US" sz="2400" dirty="0">
                <a:solidFill>
                  <a:schemeClr val="tx1"/>
                </a:solidFill>
              </a:rPr>
              <a:t>。</a:t>
            </a:r>
            <a:r>
              <a:rPr lang="en-US" altLang="zh-CN" sz="2400" dirty="0">
                <a:solidFill>
                  <a:schemeClr val="tx1"/>
                </a:solidFill>
              </a:rPr>
              <a:t>然后还介绍了 jQuery 常用的动画特效 , 包括元素显示与隐藏</a:t>
            </a:r>
            <a:r>
              <a:rPr lang="zh-CN" altLang="en-US" sz="2400" dirty="0">
                <a:solidFill>
                  <a:schemeClr val="tx1"/>
                </a:solidFill>
              </a:rPr>
              <a:t>、</a:t>
            </a:r>
            <a:r>
              <a:rPr lang="en-US" altLang="zh-CN" sz="2400" dirty="0">
                <a:solidFill>
                  <a:schemeClr val="tx1"/>
                </a:solidFill>
              </a:rPr>
              <a:t>滑动</a:t>
            </a:r>
            <a:r>
              <a:rPr lang="zh-CN" altLang="en-US" sz="2400" dirty="0">
                <a:solidFill>
                  <a:schemeClr val="tx1"/>
                </a:solidFill>
              </a:rPr>
              <a:t>、</a:t>
            </a:r>
            <a:r>
              <a:rPr lang="en-US" altLang="zh-CN" sz="2400" dirty="0">
                <a:solidFill>
                  <a:schemeClr val="tx1"/>
                </a:solidFill>
              </a:rPr>
              <a:t>淡入淡出效果</a:t>
            </a:r>
            <a:r>
              <a:rPr lang="zh-CN" altLang="en-US" sz="2400" dirty="0">
                <a:solidFill>
                  <a:schemeClr val="tx1"/>
                </a:solidFill>
              </a:rPr>
              <a:t>，</a:t>
            </a:r>
            <a:r>
              <a:rPr lang="en-US" altLang="zh-CN" sz="2400" dirty="0">
                <a:solidFill>
                  <a:schemeClr val="tx1"/>
                </a:solidFill>
              </a:rPr>
              <a:t>自定义动画的方法</a:t>
            </a:r>
            <a:r>
              <a:rPr lang="zh-CN" altLang="en-US" sz="2400" dirty="0">
                <a:solidFill>
                  <a:schemeClr val="tx1"/>
                </a:solidFill>
              </a:rPr>
              <a:t>，</a:t>
            </a:r>
            <a:r>
              <a:rPr lang="en-US" altLang="zh-CN" sz="2400" dirty="0">
                <a:solidFill>
                  <a:schemeClr val="tx1"/>
                </a:solidFill>
              </a:rPr>
              <a:t>可以做出更为复杂的动画</a:t>
            </a:r>
            <a:r>
              <a:rPr lang="zh-CN" altLang="en-US" sz="2400" dirty="0">
                <a:solidFill>
                  <a:schemeClr val="tx1"/>
                </a:solidFill>
              </a:rPr>
              <a:t>。</a:t>
            </a:r>
            <a:r>
              <a:rPr lang="en-US" altLang="zh-CN" sz="2400" dirty="0">
                <a:solidFill>
                  <a:schemeClr val="tx1"/>
                </a:solidFill>
              </a:rPr>
              <a:t>最后通过几个网页 中常见的案例 , 如手风琴效果</a:t>
            </a:r>
            <a:r>
              <a:rPr lang="zh-CN" altLang="en-US" sz="2400" dirty="0">
                <a:solidFill>
                  <a:schemeClr val="tx1"/>
                </a:solidFill>
              </a:rPr>
              <a:t>、</a:t>
            </a:r>
            <a:r>
              <a:rPr lang="en-US" altLang="zh-CN" sz="2400" dirty="0">
                <a:solidFill>
                  <a:schemeClr val="tx1"/>
                </a:solidFill>
              </a:rPr>
              <a:t>下拉菜单</a:t>
            </a:r>
            <a:r>
              <a:rPr lang="zh-CN" altLang="en-US" sz="2400" dirty="0">
                <a:solidFill>
                  <a:schemeClr val="tx1"/>
                </a:solidFill>
              </a:rPr>
              <a:t>、</a:t>
            </a:r>
            <a:r>
              <a:rPr lang="en-US" altLang="zh-CN" sz="2400" dirty="0">
                <a:solidFill>
                  <a:schemeClr val="tx1"/>
                </a:solidFill>
              </a:rPr>
              <a:t>轮播图等 , 进一步巩固本章所学内容</a:t>
            </a:r>
            <a:r>
              <a:rPr lang="zh-CN" altLang="en-US" sz="2400" dirty="0">
                <a:solidFill>
                  <a:schemeClr val="tx1"/>
                </a:solidFill>
              </a:rPr>
              <a:t>，</a:t>
            </a:r>
            <a:r>
              <a:rPr lang="en-US" altLang="zh-CN" sz="2400" dirty="0">
                <a:solidFill>
                  <a:schemeClr val="tx1"/>
                </a:solidFill>
              </a:rPr>
              <a:t>做到学以致用的效果。</a:t>
            </a:r>
            <a:endParaRPr lang="en-US" altLang="zh-CN" sz="2400" dirty="0">
              <a:solidFill>
                <a:schemeClr val="bg2">
                  <a:lumMod val="50000"/>
                </a:schemeClr>
              </a:solidFill>
            </a:endParaRPr>
          </a:p>
          <a:p>
            <a:pPr algn="l" eaLnBrk="0"/>
            <a:endParaRPr lang="en-US" altLang="zh-CN" sz="2400" dirty="0" smtClean="0">
              <a:solidFill>
                <a:schemeClr val="bg2">
                  <a:lumMod val="50000"/>
                </a:schemeClr>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215" y="436245"/>
            <a:ext cx="8712835" cy="5391785"/>
          </a:xfrm>
        </p:spPr>
        <p:txBody>
          <a:bodyPr>
            <a:normAutofit/>
          </a:bodyPr>
          <a:lstStyle/>
          <a:p>
            <a:pPr marL="109855" indent="457200">
              <a:buNone/>
            </a:pPr>
            <a:r>
              <a:rPr sz="2400" dirty="0"/>
              <a:t>从上面 jQuery 操作 DOM 的语法格式可知 , jQuery 操作 DOM 的步骤与原生 JavaScript 的 DOM 操作非常类似 ,  只是 jQuery 代码更简洁 , 示例如下</a:t>
            </a:r>
            <a:r>
              <a:rPr lang="zh-CN" sz="2400" dirty="0"/>
              <a:t>：</a:t>
            </a:r>
            <a:endParaRPr lang="zh-CN" sz="2400" dirty="0"/>
          </a:p>
          <a:p>
            <a:pPr marL="109855" indent="457200">
              <a:buNone/>
            </a:pPr>
            <a:endParaRPr lang="zh-CN" sz="2400" dirty="0"/>
          </a:p>
          <a:p>
            <a:pPr marL="109855" indent="457200">
              <a:buNone/>
            </a:pPr>
            <a:endParaRPr lang="zh-CN" sz="2400" dirty="0"/>
          </a:p>
          <a:p>
            <a:pPr marL="109855" indent="457200">
              <a:buNone/>
            </a:pPr>
            <a:endParaRPr lang="zh-CN" sz="2400" dirty="0"/>
          </a:p>
          <a:p>
            <a:pPr marL="109855" indent="457200">
              <a:buNone/>
            </a:pPr>
            <a:endParaRPr lang="zh-CN" sz="2400" dirty="0"/>
          </a:p>
          <a:p>
            <a:pPr marL="109855" indent="457200">
              <a:buNone/>
            </a:pPr>
            <a:r>
              <a:rPr lang="zh-CN" sz="2400" dirty="0"/>
              <a:t>需要注意的是 , jQuery 代码需要写在要操作的 DOM 元素后面 ,  以确保 DOM 元素加载 之后再进行 jQuery 操作 , 示例代码如下 :</a:t>
            </a:r>
            <a:endParaRPr lang="zh-CN" sz="2400" dirty="0"/>
          </a:p>
          <a:p>
            <a:pPr marL="109855" indent="457200">
              <a:buNone/>
            </a:pPr>
            <a:endParaRPr lang="zh-CN" sz="2400"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7" name="Text Box 1"/>
          <p:cNvSpPr txBox="1">
            <a:spLocks noChangeArrowheads="1"/>
          </p:cNvSpPr>
          <p:nvPr>
            <p:custDataLst>
              <p:tags r:id="rId1"/>
            </p:custDataLst>
          </p:nvPr>
        </p:nvSpPr>
        <p:spPr bwMode="auto">
          <a:xfrm>
            <a:off x="467360" y="1628775"/>
            <a:ext cx="8245475" cy="1584325"/>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//原生 JavaScript 代码</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Var p=document. querySelector ("p");</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p. style. display=none;</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//jQuery 代码</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("p"). hide ();</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p:txBody>
      </p:sp>
      <p:sp>
        <p:nvSpPr>
          <p:cNvPr id="8" name="Text Box 1"/>
          <p:cNvSpPr txBox="1">
            <a:spLocks noChangeArrowheads="1"/>
          </p:cNvSpPr>
          <p:nvPr>
            <p:custDataLst>
              <p:tags r:id="rId2"/>
            </p:custDataLst>
          </p:nvPr>
        </p:nvSpPr>
        <p:spPr bwMode="auto">
          <a:xfrm>
            <a:off x="467360" y="4437380"/>
            <a:ext cx="8245475" cy="179959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&lt;body&gt;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&lt;p&gt;&lt;/p&gt;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&lt;script&gt;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 ("p").hide ();</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&lt;/script&gt;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&lt;/body&gt;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内容占位符 4"/>
          <p:cNvSpPr>
            <a:spLocks noGrp="1"/>
          </p:cNvSpPr>
          <p:nvPr>
            <p:ph idx="1"/>
          </p:nvPr>
        </p:nvSpPr>
        <p:spPr>
          <a:xfrm>
            <a:off x="467420" y="548923"/>
            <a:ext cx="8640960" cy="5116024"/>
          </a:xfrm>
        </p:spPr>
        <p:txBody>
          <a:bodyPr>
            <a:noAutofit/>
          </a:bodyPr>
          <a:lstStyle/>
          <a:p>
            <a:pPr marL="109855" indent="0" eaLnBrk="0">
              <a:buNone/>
            </a:pPr>
            <a:r>
              <a:rPr lang="en-US" altLang="zh-CN" sz="2400" dirty="0"/>
              <a:t>     </a:t>
            </a:r>
            <a:r>
              <a:rPr lang="zh-CN" altLang="en-US" sz="2400" dirty="0"/>
              <a:t>如果 jQuery 代码写在要操作的 DOM 元素前面 , 则 jQuery 代码不会生效  ( 将 jQuery 代 码写到 $  (funection( ) { } ) 中 , 可以不用考虑 jQuery 代码书写位置的问题 , 作用类似于前 面讲的 window. onload ) , 示例如下 :</a:t>
            </a:r>
            <a:endParaRPr lang="zh-CN" altLang="en-US" sz="2400" dirty="0"/>
          </a:p>
        </p:txBody>
      </p:sp>
      <p:sp>
        <p:nvSpPr>
          <p:cNvPr id="7" name="Text Box 1"/>
          <p:cNvSpPr txBox="1">
            <a:spLocks noChangeArrowheads="1"/>
          </p:cNvSpPr>
          <p:nvPr>
            <p:custDataLst>
              <p:tags r:id="rId1"/>
            </p:custDataLst>
          </p:nvPr>
        </p:nvSpPr>
        <p:spPr bwMode="auto">
          <a:xfrm>
            <a:off x="700405" y="2172970"/>
            <a:ext cx="8012430" cy="1955165"/>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lvl1pPr indent="266700"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&lt;body&gt;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&lt;script&gt;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 ("p"). hide ();</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&lt;/script&gt;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    &lt;p&gt;&lt;/p&gt;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a:p>
            <a:pPr marL="0" marR="0" lvl="0" indent="266700" algn="l" defTabSz="914400" rtl="0" eaLnBrk="1" fontAlgn="base" latinLnBrk="0" hangingPunct="1">
              <a:lnSpc>
                <a:spcPct val="100000"/>
              </a:lnSpc>
              <a:spcBef>
                <a:spcPct val="0"/>
              </a:spcBef>
              <a:spcAft>
                <a:spcPct val="0"/>
              </a:spcAft>
              <a:buClrTx/>
              <a:buSzTx/>
              <a:buFontTx/>
              <a:buNone/>
            </a:pPr>
            <a:r>
              <a:rPr kumimoji="0" lang="en-US" altLang="zh-CN" sz="2000" b="0" i="0" u="none" strike="noStrike" cap="none" normalizeH="0" baseline="0" dirty="0" smtClean="0">
                <a:ln>
                  <a:noFill/>
                </a:ln>
                <a:solidFill>
                  <a:schemeClr val="tx1"/>
                </a:solidFill>
                <a:effectLst/>
                <a:latin typeface="Arial" panose="020B0604020202020204" pitchFamily="34" charset="0"/>
              </a:rPr>
              <a:t>&lt;/body&gt;</a:t>
            </a:r>
            <a:endParaRPr kumimoji="0" lang="en-US" altLang="zh-CN" sz="20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PP_MARK_KEY" val="1d0380bd-f03e-478e-8b40-ae600d9328a1"/>
  <p:tag name="COMMONDATA" val="eyJoZGlkIjoiZTNiMmJjMGUyMDNhMGI0MjllZTc4OTE3ODRjOTBjMWQifQ=="/>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UNIT_TABLE_BEAUTIFY" val="smartTable{20ace006-932f-4622-b7ce-bfe4576d2cc8}"/>
  <p:tag name="TABLE_ENDDRAG_ORIGIN_RECT" val="569*165"/>
  <p:tag name="TABLE_ENDDRAG_RECT" val="70*224*569*165"/>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TABLE_BEAUTIFY" val="smartTable{38fcd297-3cd0-413d-8133-101b98930bb3}"/>
  <p:tag name="TABLE_ENDDRAG_ORIGIN_RECT" val="566*147"/>
  <p:tag name="TABLE_ENDDRAG_RECT" val="107*257*566*148"/>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UNIT_TABLE_BEAUTIFY" val="smartTable{ece18de1-0770-4304-bb02-111e909af50b}"/>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UNIT_TABLE_BEAUTIFY" val="smartTable{bd980476-bbff-4830-904a-50d25a096497}"/>
  <p:tag name="TABLE_ENDDRAG_ORIGIN_RECT" val="548*155"/>
  <p:tag name="TABLE_ENDDRAG_RECT" val="70*223*548*155"/>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UNIT_TABLE_BEAUTIFY" val="smartTable{b58b92ae-6264-42dd-9781-3567a76b229d}"/>
  <p:tag name="TABLE_ENDDRAG_ORIGIN_RECT" val="452*90"/>
  <p:tag name="TABLE_ENDDRAG_RECT" val="154*243*452*90"/>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UNIT_TABLE_BEAUTIFY" val="smartTable{fe00967d-548c-4cee-8e1c-3bf77d840a99}"/>
  <p:tag name="TABLE_ENDDRAG_ORIGIN_RECT" val="580*135"/>
  <p:tag name="TABLE_ENDDRAG_RECT" val="36*203*580*135"/>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TABLE_BEAUTIFY" val="smartTable{9e01f514-6a8b-465e-8508-5789bafee6d0}"/>
  <p:tag name="TABLE_ENDDRAG_ORIGIN_RECT" val="580*73"/>
  <p:tag name="TABLE_ENDDRAG_RECT" val="36*338*580*73"/>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UNIT_TABLE_BEAUTIFY" val="smartTable{ea76025c-6d3d-4b07-b420-c70cb9dd5822}"/>
  <p:tag name="TABLE_ENDDRAG_ORIGIN_RECT" val="563*163"/>
  <p:tag name="TABLE_ENDDRAG_RECT" val="40*179*563*163"/>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UNIT_TABLE_BEAUTIFY" val="smartTable{6e2973d1-8251-47db-954c-210199fde9a9}"/>
  <p:tag name="TABLE_ENDDRAG_ORIGIN_RECT" val="480*129"/>
  <p:tag name="TABLE_ENDDRAG_RECT" val="112*198*480*129"/>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TABLE_BEAUTIFY" val="smartTable{665c5953-09a3-4af5-9d6d-21114cef12dd}"/>
  <p:tag name="TABLE_ENDDRAG_ORIGIN_RECT" val="470*226"/>
  <p:tag name="TABLE_ENDDRAG_RECT" val="121*218*470*226"/>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UNIT_TABLE_BEAUTIFY" val="smartTable{ec3486ab-ad85-4b15-ac82-1aac865c9f9d}"/>
  <p:tag name="TABLE_ENDDRAG_ORIGIN_RECT" val="623*233"/>
  <p:tag name="TABLE_ENDDRAG_RECT" val="48*275*623*233"/>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UNIT_TABLE_BEAUTIFY" val="smartTable{b0540075-cb24-4e6a-bf9f-400e3c84aaeb}"/>
  <p:tag name="TABLE_ENDDRAG_ORIGIN_RECT" val="470*72"/>
  <p:tag name="TABLE_ENDDRAG_RECT" val="117*150*470*72"/>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UNIT_TABLE_BEAUTIFY" val="smartTable{40b4d892-cdeb-4ce7-a045-1b36e52feed4}"/>
  <p:tag name="TABLE_ENDDRAG_ORIGIN_RECT" val="617*391"/>
  <p:tag name="TABLE_ENDDRAG_RECT" val="48*54*617*391"/>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UNIT_TABLE_BEAUTIFY" val="smartTable{adb00958-12a2-4bee-b639-2f41a059085f}"/>
  <p:tag name="TABLE_ENDDRAG_ORIGIN_RECT" val="503*102"/>
  <p:tag name="TABLE_ENDDRAG_RECT" val="98*284*503*102"/>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UNIT_TABLE_BEAUTIFY" val="smartTable{b0308552-0e7e-4483-a5bd-9a6287786a7c}"/>
  <p:tag name="TABLE_ENDDRAG_ORIGIN_RECT" val="444*90"/>
  <p:tag name="TABLE_ENDDRAG_RECT" val="121*214*444*90"/>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UNIT_TABLE_BEAUTIFY" val="smartTable{5f2a8e14-bb29-43f7-9d39-632bb9bfec67}"/>
  <p:tag name="TABLE_ENDDRAG_ORIGIN_RECT" val="510*120"/>
  <p:tag name="TABLE_ENDDRAG_RECT" val="112*253*510*120"/>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0</TotalTime>
  <Words>30048</Words>
  <Application>WPS 演示</Application>
  <PresentationFormat>全屏显示(4:3)</PresentationFormat>
  <Paragraphs>1571</Paragraphs>
  <Slides>77</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77</vt:i4>
      </vt:variant>
    </vt:vector>
  </HeadingPairs>
  <TitlesOfParts>
    <vt:vector size="92" baseType="lpstr">
      <vt:lpstr>Arial</vt:lpstr>
      <vt:lpstr>宋体</vt:lpstr>
      <vt:lpstr>Wingdings</vt:lpstr>
      <vt:lpstr>Wingdings 3</vt:lpstr>
      <vt:lpstr>Verdana</vt:lpstr>
      <vt:lpstr>Wingdings 2</vt:lpstr>
      <vt:lpstr>华文新魏</vt:lpstr>
      <vt:lpstr>微软雅黑</vt:lpstr>
      <vt:lpstr>Wingdings</vt:lpstr>
      <vt:lpstr>黑体</vt:lpstr>
      <vt:lpstr>Lucida Sans Unicode</vt:lpstr>
      <vt:lpstr>Arial Unicode MS</vt:lpstr>
      <vt:lpstr>Calibri</vt:lpstr>
      <vt:lpstr>MS Gothic</vt:lpstr>
      <vt:lpstr>聚合</vt:lpstr>
      <vt:lpstr>第 2 章  jQuery 基础</vt:lpstr>
      <vt:lpstr>PowerPoint 演示文稿</vt:lpstr>
      <vt:lpstr>7. 1   jQuery 快速入门</vt:lpstr>
      <vt:lpstr>PowerPoint 演示文稿</vt:lpstr>
      <vt:lpstr>PowerPoint 演示文稿</vt:lpstr>
      <vt:lpstr>PowerPoint 演示文稿</vt:lpstr>
      <vt:lpstr>7. 1. 3   jQuery 访问 DOM 对象</vt:lpstr>
      <vt:lpstr>PowerPoint 演示文稿</vt:lpstr>
      <vt:lpstr>PowerPoint 演示文稿</vt:lpstr>
      <vt:lpstr>7. 1. 4   jQuery 控制 DOM 对象和页面 CSS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 2   jQuery 选择器</vt:lpstr>
      <vt:lpstr>7. 2. 1  基本选择器 </vt:lpstr>
      <vt:lpstr>PowerPoint 演示文稿</vt:lpstr>
      <vt:lpstr>7. 2. 2  层次选择器</vt:lpstr>
      <vt:lpstr>PowerPoint 演示文稿</vt:lpstr>
      <vt:lpstr>PowerPoint 演示文稿</vt:lpstr>
      <vt:lpstr>7. 2. 3   过滤选择器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7. 2. 4   表单选择器</vt:lpstr>
      <vt:lpstr>PowerPoint 演示文稿</vt:lpstr>
      <vt:lpstr>7. 3   JQuery 操作 DOM</vt:lpstr>
      <vt:lpstr>PowerPoint 演示文稿</vt:lpstr>
      <vt:lpstr>PowerPoint 演示文稿</vt:lpstr>
      <vt:lpstr>7. 3. 2   操作 DOM 节点</vt:lpstr>
      <vt:lpstr>PowerPoint 演示文稿</vt:lpstr>
      <vt:lpstr>PowerPoint 演示文稿</vt:lpstr>
      <vt:lpstr>PowerPoint 演示文稿</vt:lpstr>
      <vt:lpstr>PowerPoint 演示文稿</vt:lpstr>
      <vt:lpstr>7. 4   jQuery 事件</vt:lpstr>
      <vt:lpstr>PowerPoint 演示文稿</vt:lpstr>
      <vt:lpstr>PowerPoint 演示文稿</vt:lpstr>
      <vt:lpstr>7. 4. 2   页面加载事件</vt:lpstr>
      <vt:lpstr>PowerPoint 演示文稿</vt:lpstr>
      <vt:lpstr>PowerPoint 演示文稿</vt:lpstr>
      <vt:lpstr>7. 4. 3   事件绑定、切换与移除 </vt:lpstr>
      <vt:lpstr>PowerPoint 演示文稿</vt:lpstr>
      <vt:lpstr>PowerPoint 演示文稿</vt:lpstr>
      <vt:lpstr>PowerPoint 演示文稿</vt:lpstr>
      <vt:lpstr>PowerPoint 演示文稿</vt:lpstr>
      <vt:lpstr>PowerPoint 演示文稿</vt:lpstr>
      <vt:lpstr>7. 5   JQuery 动画与特效 </vt:lpstr>
      <vt:lpstr>7. 5. 1   显示与隐藏 </vt:lpstr>
      <vt:lpstr>PowerPoint 演示文稿</vt:lpstr>
      <vt:lpstr>7. 5. 2   滑动 </vt:lpstr>
      <vt:lpstr>PowerPoint 演示文稿</vt:lpstr>
      <vt:lpstr>7. 5. 3   淡入淡出 </vt:lpstr>
      <vt:lpstr>PowerPoint 演示文稿</vt:lpstr>
      <vt:lpstr>7. 5. 3   淡入淡出 </vt:lpstr>
      <vt:lpstr>PowerPoint 演示文稿</vt:lpstr>
      <vt:lpstr>7. 5. 4    自定义动画 </vt:lpstr>
      <vt:lpstr>PowerPoint 演示文稿</vt:lpstr>
      <vt:lpstr>PowerPoint 演示文稿</vt:lpstr>
      <vt:lpstr>7. 6   实战与提高 </vt:lpstr>
      <vt:lpstr>7. 6. 2   下拉菜单 </vt:lpstr>
      <vt:lpstr>7. 6. 3   轮播图 </vt:lpstr>
      <vt:lpstr>7. 6. 5   相册浏览动画效果 </vt:lpstr>
      <vt:lpstr>7. 6. 4   删除数据提示 </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 1 章  HTML5 页面构建</dc:title>
  <dc:creator>jun</dc:creator>
  <cp:lastModifiedBy>Lily</cp:lastModifiedBy>
  <cp:revision>44</cp:revision>
  <dcterms:created xsi:type="dcterms:W3CDTF">2023-06-10T05:27:00Z</dcterms:created>
  <dcterms:modified xsi:type="dcterms:W3CDTF">2023-06-23T07:16:55Z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7E112C7F91534C2D8CBAD1366EE6F06D_12</vt:lpwstr>
  </property>
  <property fmtid="{D5CDD505-2E9C-101B-9397-08002B2CF9AE}" pid="3" name="KSOProductBuildVer">
    <vt:lpwstr>2052-11.1.0.14309</vt:lpwstr>
  </property>
</Properties>
</file>