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67"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302" r:id="rId26"/>
    <p:sldId id="303" r:id="rId27"/>
    <p:sldId id="304" r:id="rId28"/>
    <p:sldId id="305" r:id="rId29"/>
    <p:sldId id="306" r:id="rId30"/>
    <p:sldId id="307" r:id="rId31"/>
    <p:sldId id="308" r:id="rId32"/>
    <p:sldId id="309" r:id="rId33"/>
    <p:sldId id="310" r:id="rId34"/>
    <p:sldId id="311" r:id="rId35"/>
    <p:sldId id="312" r:id="rId36"/>
    <p:sldId id="313" r:id="rId37"/>
    <p:sldId id="314" r:id="rId38"/>
    <p:sldId id="315" r:id="rId39"/>
    <p:sldId id="274" r:id="rId40"/>
    <p:sldId id="31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49" autoAdjust="0"/>
    <p:restoredTop sz="94660"/>
  </p:normalViewPr>
  <p:slideViewPr>
    <p:cSldViewPr>
      <p:cViewPr>
        <p:scale>
          <a:sx n="60" d="100"/>
          <a:sy n="60" d="100"/>
        </p:scale>
        <p:origin x="-62" y="-83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21C31F-A9A4-475E-A77A-64558ED1F70F}"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zh-CN" altLang="en-US"/>
        </a:p>
      </dgm:t>
    </dgm:pt>
    <dgm:pt modelId="{612F7236-06A6-4D5E-B2DC-2DE681C165D7}">
      <dgm:prSet phldrT="[文本]" custT="1"/>
      <dgm:spPr/>
      <dgm:t>
        <a:bodyPr/>
        <a:lstStyle/>
        <a:p>
          <a:r>
            <a:rPr lang="zh-CN" altLang="en-US" sz="3200" b="1" dirty="0" smtClean="0"/>
            <a:t>了解 </a:t>
          </a:r>
          <a:r>
            <a:rPr lang="en-US" altLang="zh-CN" sz="3200" b="1" dirty="0" smtClean="0"/>
            <a:t>DOM </a:t>
          </a:r>
          <a:r>
            <a:rPr lang="zh-CN" altLang="en-US" sz="3200" b="1" dirty="0" smtClean="0"/>
            <a:t>、</a:t>
          </a:r>
          <a:r>
            <a:rPr lang="en-US" altLang="zh-CN" sz="3200" b="1" dirty="0" smtClean="0"/>
            <a:t>BOM </a:t>
          </a:r>
          <a:r>
            <a:rPr lang="zh-CN" altLang="en-US" sz="3200" b="1" dirty="0" smtClean="0"/>
            <a:t>的概念</a:t>
          </a:r>
          <a:endParaRPr lang="zh-CN" altLang="en-US" sz="3200" b="1" dirty="0"/>
        </a:p>
      </dgm:t>
    </dgm:pt>
    <dgm:pt modelId="{CE99F14B-91D1-4EE3-B4B2-F56F1C8F15ED}" type="parTrans" cxnId="{305B7490-D096-4052-A909-CD74E559100E}">
      <dgm:prSet/>
      <dgm:spPr/>
      <dgm:t>
        <a:bodyPr/>
        <a:lstStyle/>
        <a:p>
          <a:endParaRPr lang="zh-CN" altLang="en-US"/>
        </a:p>
      </dgm:t>
    </dgm:pt>
    <dgm:pt modelId="{A4161A06-1C19-4381-92B1-37DA3CBEDEA8}" type="sibTrans" cxnId="{305B7490-D096-4052-A909-CD74E559100E}">
      <dgm:prSet/>
      <dgm:spPr/>
      <dgm:t>
        <a:bodyPr/>
        <a:lstStyle/>
        <a:p>
          <a:endParaRPr lang="zh-CN" altLang="en-US"/>
        </a:p>
      </dgm:t>
    </dgm:pt>
    <dgm:pt modelId="{7284FA22-F557-4C8E-91A3-918891A7A7F6}">
      <dgm:prSet phldrT="[文本]" custT="1"/>
      <dgm:spPr/>
      <dgm:t>
        <a:bodyPr/>
        <a:lstStyle/>
        <a:p>
          <a:r>
            <a:rPr lang="zh-CN" altLang="en-US" sz="2200" b="1" dirty="0" smtClean="0"/>
            <a:t>掌握 </a:t>
          </a:r>
          <a:r>
            <a:rPr lang="en-US" altLang="zh-CN" sz="2200" b="1" dirty="0" smtClean="0"/>
            <a:t>DOM </a:t>
          </a:r>
          <a:r>
            <a:rPr lang="zh-CN" altLang="en-US" sz="2200" b="1" dirty="0" smtClean="0"/>
            <a:t>的操作 </a:t>
          </a:r>
          <a:r>
            <a:rPr lang="en-US" altLang="zh-CN" sz="2200" b="1" dirty="0" smtClean="0"/>
            <a:t>, </a:t>
          </a:r>
          <a:r>
            <a:rPr lang="zh-CN" altLang="en-US" sz="2200" b="1" dirty="0" smtClean="0"/>
            <a:t>如获取页面元素 </a:t>
          </a:r>
          <a:r>
            <a:rPr lang="en-US" altLang="zh-CN" sz="2200" b="1" dirty="0" smtClean="0"/>
            <a:t>; </a:t>
          </a:r>
          <a:r>
            <a:rPr lang="zh-CN" altLang="en-US" sz="2200" b="1" dirty="0" smtClean="0"/>
            <a:t>修改元素属性 、  内容 、样式以及节点操作</a:t>
          </a:r>
          <a:endParaRPr lang="zh-CN" altLang="en-US" sz="2200" b="1" dirty="0"/>
        </a:p>
      </dgm:t>
    </dgm:pt>
    <dgm:pt modelId="{1B724C3E-FE54-40D1-8471-2A2F75F45CBE}" type="parTrans" cxnId="{4F3F0E34-9713-4BC7-94D9-AC80C0656641}">
      <dgm:prSet/>
      <dgm:spPr/>
      <dgm:t>
        <a:bodyPr/>
        <a:lstStyle/>
        <a:p>
          <a:endParaRPr lang="zh-CN" altLang="en-US"/>
        </a:p>
      </dgm:t>
    </dgm:pt>
    <dgm:pt modelId="{6D4C4779-3FE2-46C7-BE31-97B02BD77960}" type="sibTrans" cxnId="{4F3F0E34-9713-4BC7-94D9-AC80C0656641}">
      <dgm:prSet/>
      <dgm:spPr/>
      <dgm:t>
        <a:bodyPr/>
        <a:lstStyle/>
        <a:p>
          <a:endParaRPr lang="zh-CN" altLang="en-US"/>
        </a:p>
      </dgm:t>
    </dgm:pt>
    <dgm:pt modelId="{740CAEE3-81CD-4456-8963-D7F43B62871C}">
      <dgm:prSet custT="1"/>
      <dgm:spPr/>
      <dgm:t>
        <a:bodyPr/>
        <a:lstStyle/>
        <a:p>
          <a:r>
            <a:rPr lang="zh-CN" sz="2000" b="1" dirty="0" smtClean="0"/>
            <a:t>掌握</a:t>
          </a:r>
          <a:r>
            <a:rPr lang="en-US" sz="2000" b="1" dirty="0" smtClean="0"/>
            <a:t> BOM </a:t>
          </a:r>
          <a:r>
            <a:rPr lang="zh-CN" sz="2000" b="1" dirty="0" smtClean="0"/>
            <a:t>的一些常用对象的使用</a:t>
          </a:r>
          <a:r>
            <a:rPr lang="en-US" sz="2000" b="1" dirty="0" smtClean="0"/>
            <a:t> ,  </a:t>
          </a:r>
          <a:r>
            <a:rPr lang="zh-CN" sz="2000" b="1" dirty="0" smtClean="0"/>
            <a:t>如</a:t>
          </a:r>
          <a:r>
            <a:rPr lang="en-US" sz="2000" b="1" dirty="0" smtClean="0"/>
            <a:t> Window </a:t>
          </a:r>
          <a:r>
            <a:rPr lang="zh-CN" sz="2000" b="1" dirty="0" smtClean="0"/>
            <a:t>对象 、</a:t>
          </a:r>
          <a:r>
            <a:rPr lang="en-US" sz="2000" b="1" dirty="0" smtClean="0"/>
            <a:t>Navigator </a:t>
          </a:r>
          <a:r>
            <a:rPr lang="zh-CN" sz="2000" b="1" dirty="0" smtClean="0"/>
            <a:t>对象 、</a:t>
          </a:r>
          <a:r>
            <a:rPr lang="en-US" sz="2000" b="1" dirty="0" err="1" smtClean="0"/>
            <a:t>Loacation</a:t>
          </a:r>
          <a:r>
            <a:rPr lang="en-US" sz="2000" b="1" dirty="0" smtClean="0"/>
            <a:t> </a:t>
          </a:r>
          <a:r>
            <a:rPr lang="zh-CN" sz="2000" b="1" dirty="0" smtClean="0"/>
            <a:t>对 象 、</a:t>
          </a:r>
          <a:r>
            <a:rPr lang="en-US" sz="2000" b="1" dirty="0" smtClean="0"/>
            <a:t>History </a:t>
          </a:r>
          <a:r>
            <a:rPr lang="zh-CN" sz="2000" b="1" dirty="0" smtClean="0"/>
            <a:t>对象 、</a:t>
          </a:r>
          <a:r>
            <a:rPr lang="en-US" sz="2000" b="1" dirty="0" smtClean="0"/>
            <a:t>Screen </a:t>
          </a:r>
          <a:r>
            <a:rPr lang="zh-CN" sz="2000" b="1" dirty="0" smtClean="0"/>
            <a:t>对象</a:t>
          </a:r>
          <a:endParaRPr lang="zh-CN" altLang="en-US" sz="2000" b="1" dirty="0"/>
        </a:p>
      </dgm:t>
    </dgm:pt>
    <dgm:pt modelId="{816308D0-7EBE-43BD-902A-6C0E13CB1B8A}" type="parTrans" cxnId="{4523F639-587A-4620-983E-EE12CC8B7AC2}">
      <dgm:prSet/>
      <dgm:spPr/>
      <dgm:t>
        <a:bodyPr/>
        <a:lstStyle/>
        <a:p>
          <a:endParaRPr lang="zh-CN" altLang="en-US"/>
        </a:p>
      </dgm:t>
    </dgm:pt>
    <dgm:pt modelId="{4C3D46BF-E7BA-451C-822C-7F5063F2F0A0}" type="sibTrans" cxnId="{4523F639-587A-4620-983E-EE12CC8B7AC2}">
      <dgm:prSet/>
      <dgm:spPr/>
      <dgm:t>
        <a:bodyPr/>
        <a:lstStyle/>
        <a:p>
          <a:endParaRPr lang="zh-CN" altLang="en-US"/>
        </a:p>
      </dgm:t>
    </dgm:pt>
    <dgm:pt modelId="{EB424C92-32D6-4F2E-AE9C-046604025896}" type="pres">
      <dgm:prSet presAssocID="{6D21C31F-A9A4-475E-A77A-64558ED1F70F}" presName="Name0" presStyleCnt="0">
        <dgm:presLayoutVars>
          <dgm:chMax val="7"/>
          <dgm:chPref val="7"/>
          <dgm:dir/>
        </dgm:presLayoutVars>
      </dgm:prSet>
      <dgm:spPr/>
      <dgm:t>
        <a:bodyPr/>
        <a:lstStyle/>
        <a:p>
          <a:endParaRPr lang="zh-CN" altLang="en-US"/>
        </a:p>
      </dgm:t>
    </dgm:pt>
    <dgm:pt modelId="{3E3CCCA0-7072-460F-B8F9-2B8A8C6FD2AB}" type="pres">
      <dgm:prSet presAssocID="{6D21C31F-A9A4-475E-A77A-64558ED1F70F}" presName="Name1" presStyleCnt="0"/>
      <dgm:spPr/>
    </dgm:pt>
    <dgm:pt modelId="{E616979A-54E1-4332-B36B-0C2F45CB059B}" type="pres">
      <dgm:prSet presAssocID="{6D21C31F-A9A4-475E-A77A-64558ED1F70F}" presName="cycle" presStyleCnt="0"/>
      <dgm:spPr/>
    </dgm:pt>
    <dgm:pt modelId="{A5A7A399-A670-44D8-BC26-C213BADA978A}" type="pres">
      <dgm:prSet presAssocID="{6D21C31F-A9A4-475E-A77A-64558ED1F70F}" presName="srcNode" presStyleLbl="node1" presStyleIdx="0" presStyleCnt="3"/>
      <dgm:spPr/>
    </dgm:pt>
    <dgm:pt modelId="{61F3C95D-4596-4645-90ED-7667FEED04FD}" type="pres">
      <dgm:prSet presAssocID="{6D21C31F-A9A4-475E-A77A-64558ED1F70F}" presName="conn" presStyleLbl="parChTrans1D2" presStyleIdx="0" presStyleCnt="1"/>
      <dgm:spPr/>
      <dgm:t>
        <a:bodyPr/>
        <a:lstStyle/>
        <a:p>
          <a:endParaRPr lang="zh-CN" altLang="en-US"/>
        </a:p>
      </dgm:t>
    </dgm:pt>
    <dgm:pt modelId="{A1B70313-4DE4-4741-B90B-C504B4EDA5D1}" type="pres">
      <dgm:prSet presAssocID="{6D21C31F-A9A4-475E-A77A-64558ED1F70F}" presName="extraNode" presStyleLbl="node1" presStyleIdx="0" presStyleCnt="3"/>
      <dgm:spPr/>
    </dgm:pt>
    <dgm:pt modelId="{1AAB8F86-821E-4A48-9B8E-8D3ECE756468}" type="pres">
      <dgm:prSet presAssocID="{6D21C31F-A9A4-475E-A77A-64558ED1F70F}" presName="dstNode" presStyleLbl="node1" presStyleIdx="0" presStyleCnt="3"/>
      <dgm:spPr/>
    </dgm:pt>
    <dgm:pt modelId="{FAF54718-5223-4528-B41F-5E07AFEC7995}" type="pres">
      <dgm:prSet presAssocID="{612F7236-06A6-4D5E-B2DC-2DE681C165D7}" presName="text_1" presStyleLbl="node1" presStyleIdx="0" presStyleCnt="3">
        <dgm:presLayoutVars>
          <dgm:bulletEnabled val="1"/>
        </dgm:presLayoutVars>
      </dgm:prSet>
      <dgm:spPr/>
      <dgm:t>
        <a:bodyPr/>
        <a:lstStyle/>
        <a:p>
          <a:endParaRPr lang="zh-CN" altLang="en-US"/>
        </a:p>
      </dgm:t>
    </dgm:pt>
    <dgm:pt modelId="{8A1997F2-866B-4CEA-A659-1A51A377FD80}" type="pres">
      <dgm:prSet presAssocID="{612F7236-06A6-4D5E-B2DC-2DE681C165D7}" presName="accent_1" presStyleCnt="0"/>
      <dgm:spPr/>
    </dgm:pt>
    <dgm:pt modelId="{5BF1CA16-3D0D-4185-B253-9D8B7004BA25}" type="pres">
      <dgm:prSet presAssocID="{612F7236-06A6-4D5E-B2DC-2DE681C165D7}" presName="accentRepeatNode" presStyleLbl="solidFgAcc1" presStyleIdx="0" presStyleCnt="3"/>
      <dgm:spPr/>
    </dgm:pt>
    <dgm:pt modelId="{BDA78AF2-3355-42DF-8F8E-C122DF2F7CED}" type="pres">
      <dgm:prSet presAssocID="{7284FA22-F557-4C8E-91A3-918891A7A7F6}" presName="text_2" presStyleLbl="node1" presStyleIdx="1" presStyleCnt="3">
        <dgm:presLayoutVars>
          <dgm:bulletEnabled val="1"/>
        </dgm:presLayoutVars>
      </dgm:prSet>
      <dgm:spPr/>
      <dgm:t>
        <a:bodyPr/>
        <a:lstStyle/>
        <a:p>
          <a:endParaRPr lang="zh-CN" altLang="en-US"/>
        </a:p>
      </dgm:t>
    </dgm:pt>
    <dgm:pt modelId="{45A8DE28-98DD-44CC-949D-5964F9E190DB}" type="pres">
      <dgm:prSet presAssocID="{7284FA22-F557-4C8E-91A3-918891A7A7F6}" presName="accent_2" presStyleCnt="0"/>
      <dgm:spPr/>
    </dgm:pt>
    <dgm:pt modelId="{FD801D14-EDBA-4A3A-BEBD-AA4AD82A3016}" type="pres">
      <dgm:prSet presAssocID="{7284FA22-F557-4C8E-91A3-918891A7A7F6}" presName="accentRepeatNode" presStyleLbl="solidFgAcc1" presStyleIdx="1" presStyleCnt="3"/>
      <dgm:spPr/>
    </dgm:pt>
    <dgm:pt modelId="{02CF3F80-5AE6-4BA8-9D09-7DED77B4D96C}" type="pres">
      <dgm:prSet presAssocID="{740CAEE3-81CD-4456-8963-D7F43B62871C}" presName="text_3" presStyleLbl="node1" presStyleIdx="2" presStyleCnt="3">
        <dgm:presLayoutVars>
          <dgm:bulletEnabled val="1"/>
        </dgm:presLayoutVars>
      </dgm:prSet>
      <dgm:spPr/>
      <dgm:t>
        <a:bodyPr/>
        <a:lstStyle/>
        <a:p>
          <a:endParaRPr lang="zh-CN" altLang="en-US"/>
        </a:p>
      </dgm:t>
    </dgm:pt>
    <dgm:pt modelId="{56648884-2A99-471D-B406-4FF086F93BFE}" type="pres">
      <dgm:prSet presAssocID="{740CAEE3-81CD-4456-8963-D7F43B62871C}" presName="accent_3" presStyleCnt="0"/>
      <dgm:spPr/>
    </dgm:pt>
    <dgm:pt modelId="{12D2F848-EC7C-4193-9385-2DBCF5D06D40}" type="pres">
      <dgm:prSet presAssocID="{740CAEE3-81CD-4456-8963-D7F43B62871C}" presName="accentRepeatNode" presStyleLbl="solidFgAcc1" presStyleIdx="2" presStyleCnt="3"/>
      <dgm:spPr/>
    </dgm:pt>
  </dgm:ptLst>
  <dgm:cxnLst>
    <dgm:cxn modelId="{751AF8AA-BC0F-4676-8FB1-FF1A1B7BC650}" type="presOf" srcId="{612F7236-06A6-4D5E-B2DC-2DE681C165D7}" destId="{FAF54718-5223-4528-B41F-5E07AFEC7995}" srcOrd="0" destOrd="0" presId="urn:microsoft.com/office/officeart/2008/layout/VerticalCurvedList"/>
    <dgm:cxn modelId="{E709BC54-F83F-43A0-8C14-087BE202BF22}" type="presOf" srcId="{6D21C31F-A9A4-475E-A77A-64558ED1F70F}" destId="{EB424C92-32D6-4F2E-AE9C-046604025896}" srcOrd="0" destOrd="0" presId="urn:microsoft.com/office/officeart/2008/layout/VerticalCurvedList"/>
    <dgm:cxn modelId="{4D46D077-F951-4364-BA5D-50D05BEF3D85}" type="presOf" srcId="{740CAEE3-81CD-4456-8963-D7F43B62871C}" destId="{02CF3F80-5AE6-4BA8-9D09-7DED77B4D96C}" srcOrd="0" destOrd="0" presId="urn:microsoft.com/office/officeart/2008/layout/VerticalCurvedList"/>
    <dgm:cxn modelId="{4523F639-587A-4620-983E-EE12CC8B7AC2}" srcId="{6D21C31F-A9A4-475E-A77A-64558ED1F70F}" destId="{740CAEE3-81CD-4456-8963-D7F43B62871C}" srcOrd="2" destOrd="0" parTransId="{816308D0-7EBE-43BD-902A-6C0E13CB1B8A}" sibTransId="{4C3D46BF-E7BA-451C-822C-7F5063F2F0A0}"/>
    <dgm:cxn modelId="{8D0C0BAD-BA32-4FD6-B3B3-8B05EE4CB8C9}" type="presOf" srcId="{7284FA22-F557-4C8E-91A3-918891A7A7F6}" destId="{BDA78AF2-3355-42DF-8F8E-C122DF2F7CED}" srcOrd="0" destOrd="0" presId="urn:microsoft.com/office/officeart/2008/layout/VerticalCurvedList"/>
    <dgm:cxn modelId="{305B7490-D096-4052-A909-CD74E559100E}" srcId="{6D21C31F-A9A4-475E-A77A-64558ED1F70F}" destId="{612F7236-06A6-4D5E-B2DC-2DE681C165D7}" srcOrd="0" destOrd="0" parTransId="{CE99F14B-91D1-4EE3-B4B2-F56F1C8F15ED}" sibTransId="{A4161A06-1C19-4381-92B1-37DA3CBEDEA8}"/>
    <dgm:cxn modelId="{4F3F0E34-9713-4BC7-94D9-AC80C0656641}" srcId="{6D21C31F-A9A4-475E-A77A-64558ED1F70F}" destId="{7284FA22-F557-4C8E-91A3-918891A7A7F6}" srcOrd="1" destOrd="0" parTransId="{1B724C3E-FE54-40D1-8471-2A2F75F45CBE}" sibTransId="{6D4C4779-3FE2-46C7-BE31-97B02BD77960}"/>
    <dgm:cxn modelId="{88FFFF3C-5C37-4BFD-8B0E-B894FE6F5865}" type="presOf" srcId="{A4161A06-1C19-4381-92B1-37DA3CBEDEA8}" destId="{61F3C95D-4596-4645-90ED-7667FEED04FD}" srcOrd="0" destOrd="0" presId="urn:microsoft.com/office/officeart/2008/layout/VerticalCurvedList"/>
    <dgm:cxn modelId="{C0499B52-0D92-49F1-A1D5-118BC9191EF5}" type="presParOf" srcId="{EB424C92-32D6-4F2E-AE9C-046604025896}" destId="{3E3CCCA0-7072-460F-B8F9-2B8A8C6FD2AB}" srcOrd="0" destOrd="0" presId="urn:microsoft.com/office/officeart/2008/layout/VerticalCurvedList"/>
    <dgm:cxn modelId="{72F18530-EA5C-467F-9F00-7C182B2A6A73}" type="presParOf" srcId="{3E3CCCA0-7072-460F-B8F9-2B8A8C6FD2AB}" destId="{E616979A-54E1-4332-B36B-0C2F45CB059B}" srcOrd="0" destOrd="0" presId="urn:microsoft.com/office/officeart/2008/layout/VerticalCurvedList"/>
    <dgm:cxn modelId="{3DBBEDBB-80D8-4C55-BCA8-EB3649FC2B96}" type="presParOf" srcId="{E616979A-54E1-4332-B36B-0C2F45CB059B}" destId="{A5A7A399-A670-44D8-BC26-C213BADA978A}" srcOrd="0" destOrd="0" presId="urn:microsoft.com/office/officeart/2008/layout/VerticalCurvedList"/>
    <dgm:cxn modelId="{9138FDB8-16BC-4939-B368-09D22ABECF29}" type="presParOf" srcId="{E616979A-54E1-4332-B36B-0C2F45CB059B}" destId="{61F3C95D-4596-4645-90ED-7667FEED04FD}" srcOrd="1" destOrd="0" presId="urn:microsoft.com/office/officeart/2008/layout/VerticalCurvedList"/>
    <dgm:cxn modelId="{F4EB3B35-A02A-4E4C-9223-0EDC77DDB099}" type="presParOf" srcId="{E616979A-54E1-4332-B36B-0C2F45CB059B}" destId="{A1B70313-4DE4-4741-B90B-C504B4EDA5D1}" srcOrd="2" destOrd="0" presId="urn:microsoft.com/office/officeart/2008/layout/VerticalCurvedList"/>
    <dgm:cxn modelId="{10499025-D05B-465D-8381-7FFF48091775}" type="presParOf" srcId="{E616979A-54E1-4332-B36B-0C2F45CB059B}" destId="{1AAB8F86-821E-4A48-9B8E-8D3ECE756468}" srcOrd="3" destOrd="0" presId="urn:microsoft.com/office/officeart/2008/layout/VerticalCurvedList"/>
    <dgm:cxn modelId="{8E684FF3-27D7-4F8F-85FF-DB8FF35946CF}" type="presParOf" srcId="{3E3CCCA0-7072-460F-B8F9-2B8A8C6FD2AB}" destId="{FAF54718-5223-4528-B41F-5E07AFEC7995}" srcOrd="1" destOrd="0" presId="urn:microsoft.com/office/officeart/2008/layout/VerticalCurvedList"/>
    <dgm:cxn modelId="{C3643E46-FF7B-4F13-9B6F-BA01059EE66B}" type="presParOf" srcId="{3E3CCCA0-7072-460F-B8F9-2B8A8C6FD2AB}" destId="{8A1997F2-866B-4CEA-A659-1A51A377FD80}" srcOrd="2" destOrd="0" presId="urn:microsoft.com/office/officeart/2008/layout/VerticalCurvedList"/>
    <dgm:cxn modelId="{E20B77B9-920D-47E9-B10E-A85D3AB13340}" type="presParOf" srcId="{8A1997F2-866B-4CEA-A659-1A51A377FD80}" destId="{5BF1CA16-3D0D-4185-B253-9D8B7004BA25}" srcOrd="0" destOrd="0" presId="urn:microsoft.com/office/officeart/2008/layout/VerticalCurvedList"/>
    <dgm:cxn modelId="{9B7E15C7-741C-4AAE-B0AE-6763AF8034F9}" type="presParOf" srcId="{3E3CCCA0-7072-460F-B8F9-2B8A8C6FD2AB}" destId="{BDA78AF2-3355-42DF-8F8E-C122DF2F7CED}" srcOrd="3" destOrd="0" presId="urn:microsoft.com/office/officeart/2008/layout/VerticalCurvedList"/>
    <dgm:cxn modelId="{E449806D-0E6B-4527-8091-977D65AD788F}" type="presParOf" srcId="{3E3CCCA0-7072-460F-B8F9-2B8A8C6FD2AB}" destId="{45A8DE28-98DD-44CC-949D-5964F9E190DB}" srcOrd="4" destOrd="0" presId="urn:microsoft.com/office/officeart/2008/layout/VerticalCurvedList"/>
    <dgm:cxn modelId="{2845E0AA-9E3F-466B-8CEA-9246982EE981}" type="presParOf" srcId="{45A8DE28-98DD-44CC-949D-5964F9E190DB}" destId="{FD801D14-EDBA-4A3A-BEBD-AA4AD82A3016}" srcOrd="0" destOrd="0" presId="urn:microsoft.com/office/officeart/2008/layout/VerticalCurvedList"/>
    <dgm:cxn modelId="{E7B4EC86-8CC4-4BC4-B985-65B6879AC618}" type="presParOf" srcId="{3E3CCCA0-7072-460F-B8F9-2B8A8C6FD2AB}" destId="{02CF3F80-5AE6-4BA8-9D09-7DED77B4D96C}" srcOrd="5" destOrd="0" presId="urn:microsoft.com/office/officeart/2008/layout/VerticalCurvedList"/>
    <dgm:cxn modelId="{D7867B33-6FD4-4B60-9D5C-E8B022755F7A}" type="presParOf" srcId="{3E3CCCA0-7072-460F-B8F9-2B8A8C6FD2AB}" destId="{56648884-2A99-471D-B406-4FF086F93BFE}" srcOrd="6" destOrd="0" presId="urn:microsoft.com/office/officeart/2008/layout/VerticalCurvedList"/>
    <dgm:cxn modelId="{1C2D39D9-7651-4798-9605-075A24655465}" type="presParOf" srcId="{56648884-2A99-471D-B406-4FF086F93BFE}" destId="{12D2F848-EC7C-4193-9385-2DBCF5D06D40}"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任务分析</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zh-CN" sz="2400" dirty="0" smtClean="0"/>
            <a:t>1.</a:t>
          </a:r>
          <a:r>
            <a:rPr lang="zh-CN" sz="2400" dirty="0" smtClean="0"/>
            <a:t>实现简单版的留言发布功能</a:t>
          </a:r>
          <a:r>
            <a:rPr lang="en-US" sz="2400" dirty="0" smtClean="0"/>
            <a:t> , </a:t>
          </a:r>
          <a:r>
            <a:rPr lang="zh-CN" sz="2400" dirty="0" smtClean="0"/>
            <a:t>效果如图</a:t>
          </a:r>
          <a:r>
            <a:rPr lang="zh-CN" altLang="en-US" sz="2400" dirty="0" smtClean="0"/>
            <a:t>。</a:t>
          </a:r>
          <a:endParaRPr lang="zh-CN" altLang="en-US" sz="24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1">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1">
        <dgm:presLayoutVars>
          <dgm:bulletEnabled val="1"/>
        </dgm:presLayoutVars>
      </dgm:prSet>
      <dgm:spPr/>
      <dgm:t>
        <a:bodyPr/>
        <a:lstStyle/>
        <a:p>
          <a:endParaRPr lang="zh-CN" altLang="en-US"/>
        </a:p>
      </dgm:t>
    </dgm:pt>
  </dgm:ptLst>
  <dgm:cxnLst>
    <dgm:cxn modelId="{C3C87922-4104-42AB-AC95-4F2C9CE5DC73}" srcId="{EBCEF991-10E6-4D9A-B629-DD06685C95EB}" destId="{3EFD3D9E-54B8-4F8B-A8D1-529E6D10536C}" srcOrd="0" destOrd="0" parTransId="{A32434F1-0BCE-4137-8373-E53B61096C23}" sibTransId="{174F5C68-15D8-4EA8-9B4C-47AA2CD78A1F}"/>
    <dgm:cxn modelId="{C1F4594A-B00A-42EA-B2DF-EA35D1BB318E}" type="presOf" srcId="{EBCEF991-10E6-4D9A-B629-DD06685C95EB}" destId="{870B6C75-0298-4ECB-A9CE-E970FCCFFBCE}"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AC1180BF-6C86-4C8B-A1B0-80C9E7F25B6A}" type="presOf" srcId="{A7FB0314-EC52-421C-A0B8-69D60BC51356}" destId="{3B22B3B6-3937-45FB-AFD3-44AC5579C47F}" srcOrd="0" destOrd="0" presId="urn:microsoft.com/office/officeart/2005/8/layout/chevron2"/>
    <dgm:cxn modelId="{2FE24AD4-6E04-4A70-8175-F10284781708}" type="presOf" srcId="{3EFD3D9E-54B8-4F8B-A8D1-529E6D10536C}" destId="{E842B700-8ED1-4A52-B698-C644B95E8A46}" srcOrd="0" destOrd="0" presId="urn:microsoft.com/office/officeart/2005/8/layout/chevron2"/>
    <dgm:cxn modelId="{0E39589A-4E83-4850-8286-0435DADCA7D5}" type="presParOf" srcId="{3B22B3B6-3937-45FB-AFD3-44AC5579C47F}" destId="{1CE98FF7-2757-48DB-8AC6-0381DE1FE2E4}" srcOrd="0" destOrd="0" presId="urn:microsoft.com/office/officeart/2005/8/layout/chevron2"/>
    <dgm:cxn modelId="{536FE1EA-2C65-41E3-8DC2-3E0A45D4512D}" type="presParOf" srcId="{1CE98FF7-2757-48DB-8AC6-0381DE1FE2E4}" destId="{870B6C75-0298-4ECB-A9CE-E970FCCFFBCE}" srcOrd="0" destOrd="0" presId="urn:microsoft.com/office/officeart/2005/8/layout/chevron2"/>
    <dgm:cxn modelId="{46331CC2-9B94-487E-AC7A-A63597A7DACC}" type="presParOf" srcId="{1CE98FF7-2757-48DB-8AC6-0381DE1FE2E4}" destId="{E842B700-8ED1-4A52-B698-C644B95E8A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任务分析</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zh-CN" sz="2400" dirty="0" smtClean="0"/>
            <a:t>2. </a:t>
          </a:r>
          <a:r>
            <a:rPr lang="zh-CN" altLang="zh-CN" sz="2400" dirty="0" smtClean="0"/>
            <a:t>实现简单版的留言删除功能 </a:t>
          </a:r>
          <a:r>
            <a:rPr lang="en-US" altLang="zh-CN" sz="2400" dirty="0" smtClean="0"/>
            <a:t>, </a:t>
          </a:r>
          <a:r>
            <a:rPr lang="zh-CN" altLang="zh-CN" sz="2400" dirty="0" smtClean="0"/>
            <a:t>效果如图。</a:t>
          </a:r>
          <a:endParaRPr lang="zh-CN" altLang="en-US" sz="24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1">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1">
        <dgm:presLayoutVars>
          <dgm:bulletEnabled val="1"/>
        </dgm:presLayoutVars>
      </dgm:prSet>
      <dgm:spPr/>
      <dgm:t>
        <a:bodyPr/>
        <a:lstStyle/>
        <a:p>
          <a:endParaRPr lang="zh-CN" altLang="en-US"/>
        </a:p>
      </dgm:t>
    </dgm:pt>
  </dgm:ptLst>
  <dgm:cxnLst>
    <dgm:cxn modelId="{C3C87922-4104-42AB-AC95-4F2C9CE5DC73}" srcId="{EBCEF991-10E6-4D9A-B629-DD06685C95EB}" destId="{3EFD3D9E-54B8-4F8B-A8D1-529E6D10536C}" srcOrd="0" destOrd="0" parTransId="{A32434F1-0BCE-4137-8373-E53B61096C23}" sibTransId="{174F5C68-15D8-4EA8-9B4C-47AA2CD78A1F}"/>
    <dgm:cxn modelId="{20F2E692-95D6-4DAB-BD7A-8B4C3A4FAE52}" type="presOf" srcId="{3EFD3D9E-54B8-4F8B-A8D1-529E6D10536C}" destId="{E842B700-8ED1-4A52-B698-C644B95E8A46}" srcOrd="0" destOrd="0" presId="urn:microsoft.com/office/officeart/2005/8/layout/chevron2"/>
    <dgm:cxn modelId="{6B11E7B5-58C2-44C8-A181-591D750F0FC7}" type="presOf" srcId="{EBCEF991-10E6-4D9A-B629-DD06685C95EB}" destId="{870B6C75-0298-4ECB-A9CE-E970FCCFFBCE}" srcOrd="0" destOrd="0" presId="urn:microsoft.com/office/officeart/2005/8/layout/chevron2"/>
    <dgm:cxn modelId="{8FA47ADB-2BD9-47BB-B952-1B184E211578}" type="presOf" srcId="{A7FB0314-EC52-421C-A0B8-69D60BC51356}" destId="{3B22B3B6-3937-45FB-AFD3-44AC5579C47F}"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81DBBDE1-ACD1-4362-A8BD-86765BB55BD8}" type="presParOf" srcId="{3B22B3B6-3937-45FB-AFD3-44AC5579C47F}" destId="{1CE98FF7-2757-48DB-8AC6-0381DE1FE2E4}" srcOrd="0" destOrd="0" presId="urn:microsoft.com/office/officeart/2005/8/layout/chevron2"/>
    <dgm:cxn modelId="{B1D54E34-935D-4FC1-B223-683E091204FD}" type="presParOf" srcId="{1CE98FF7-2757-48DB-8AC6-0381DE1FE2E4}" destId="{870B6C75-0298-4ECB-A9CE-E970FCCFFBCE}" srcOrd="0" destOrd="0" presId="urn:microsoft.com/office/officeart/2005/8/layout/chevron2"/>
    <dgm:cxn modelId="{D9D245EA-2B03-448E-9639-5D6592C29017}" type="presParOf" srcId="{1CE98FF7-2757-48DB-8AC6-0381DE1FE2E4}" destId="{E842B700-8ED1-4A52-B698-C644B95E8A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3C95D-4596-4645-90ED-7667FEED04FD}">
      <dsp:nvSpPr>
        <dsp:cNvPr id="0" name=""/>
        <dsp:cNvSpPr/>
      </dsp:nvSpPr>
      <dsp:spPr>
        <a:xfrm>
          <a:off x="-5925791" y="-907045"/>
          <a:ext cx="7056214" cy="7056214"/>
        </a:xfrm>
        <a:prstGeom prst="blockArc">
          <a:avLst>
            <a:gd name="adj1" fmla="val 18900000"/>
            <a:gd name="adj2" fmla="val 2700000"/>
            <a:gd name="adj3" fmla="val 306"/>
          </a:avLst>
        </a:pr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F54718-5223-4528-B41F-5E07AFEC7995}">
      <dsp:nvSpPr>
        <dsp:cNvPr id="0" name=""/>
        <dsp:cNvSpPr/>
      </dsp:nvSpPr>
      <dsp:spPr>
        <a:xfrm>
          <a:off x="727606" y="524212"/>
          <a:ext cx="6424515" cy="1048424"/>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2187" tIns="81280" rIns="81280" bIns="81280" numCol="1" spcCol="1270" anchor="ctr" anchorCtr="0">
          <a:noAutofit/>
        </a:bodyPr>
        <a:lstStyle/>
        <a:p>
          <a:pPr lvl="0" algn="l" defTabSz="1422400">
            <a:lnSpc>
              <a:spcPct val="90000"/>
            </a:lnSpc>
            <a:spcBef>
              <a:spcPct val="0"/>
            </a:spcBef>
            <a:spcAft>
              <a:spcPct val="35000"/>
            </a:spcAft>
          </a:pPr>
          <a:r>
            <a:rPr lang="zh-CN" altLang="en-US" sz="3200" b="1" kern="1200" dirty="0" smtClean="0"/>
            <a:t>了解 </a:t>
          </a:r>
          <a:r>
            <a:rPr lang="en-US" altLang="zh-CN" sz="3200" b="1" kern="1200" dirty="0" smtClean="0"/>
            <a:t>DOM </a:t>
          </a:r>
          <a:r>
            <a:rPr lang="zh-CN" altLang="en-US" sz="3200" b="1" kern="1200" dirty="0" smtClean="0"/>
            <a:t>、</a:t>
          </a:r>
          <a:r>
            <a:rPr lang="en-US" altLang="zh-CN" sz="3200" b="1" kern="1200" dirty="0" smtClean="0"/>
            <a:t>BOM </a:t>
          </a:r>
          <a:r>
            <a:rPr lang="zh-CN" altLang="en-US" sz="3200" b="1" kern="1200" dirty="0" smtClean="0"/>
            <a:t>的概念</a:t>
          </a:r>
          <a:endParaRPr lang="zh-CN" altLang="en-US" sz="3200" b="1" kern="1200" dirty="0"/>
        </a:p>
      </dsp:txBody>
      <dsp:txXfrm>
        <a:off x="727606" y="524212"/>
        <a:ext cx="6424515" cy="1048424"/>
      </dsp:txXfrm>
    </dsp:sp>
    <dsp:sp modelId="{5BF1CA16-3D0D-4185-B253-9D8B7004BA25}">
      <dsp:nvSpPr>
        <dsp:cNvPr id="0" name=""/>
        <dsp:cNvSpPr/>
      </dsp:nvSpPr>
      <dsp:spPr>
        <a:xfrm>
          <a:off x="72341" y="393159"/>
          <a:ext cx="1310531" cy="1310531"/>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BDA78AF2-3355-42DF-8F8E-C122DF2F7CED}">
      <dsp:nvSpPr>
        <dsp:cNvPr id="0" name=""/>
        <dsp:cNvSpPr/>
      </dsp:nvSpPr>
      <dsp:spPr>
        <a:xfrm>
          <a:off x="1108709" y="2096849"/>
          <a:ext cx="6043413" cy="1048424"/>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2187" tIns="55880" rIns="55880" bIns="55880" numCol="1" spcCol="1270" anchor="ctr" anchorCtr="0">
          <a:noAutofit/>
        </a:bodyPr>
        <a:lstStyle/>
        <a:p>
          <a:pPr lvl="0" algn="l" defTabSz="977900">
            <a:lnSpc>
              <a:spcPct val="90000"/>
            </a:lnSpc>
            <a:spcBef>
              <a:spcPct val="0"/>
            </a:spcBef>
            <a:spcAft>
              <a:spcPct val="35000"/>
            </a:spcAft>
          </a:pPr>
          <a:r>
            <a:rPr lang="zh-CN" altLang="en-US" sz="2200" b="1" kern="1200" dirty="0" smtClean="0"/>
            <a:t>掌握 </a:t>
          </a:r>
          <a:r>
            <a:rPr lang="en-US" altLang="zh-CN" sz="2200" b="1" kern="1200" dirty="0" smtClean="0"/>
            <a:t>DOM </a:t>
          </a:r>
          <a:r>
            <a:rPr lang="zh-CN" altLang="en-US" sz="2200" b="1" kern="1200" dirty="0" smtClean="0"/>
            <a:t>的操作 </a:t>
          </a:r>
          <a:r>
            <a:rPr lang="en-US" altLang="zh-CN" sz="2200" b="1" kern="1200" dirty="0" smtClean="0"/>
            <a:t>, </a:t>
          </a:r>
          <a:r>
            <a:rPr lang="zh-CN" altLang="en-US" sz="2200" b="1" kern="1200" dirty="0" smtClean="0"/>
            <a:t>如获取页面元素 </a:t>
          </a:r>
          <a:r>
            <a:rPr lang="en-US" altLang="zh-CN" sz="2200" b="1" kern="1200" dirty="0" smtClean="0"/>
            <a:t>; </a:t>
          </a:r>
          <a:r>
            <a:rPr lang="zh-CN" altLang="en-US" sz="2200" b="1" kern="1200" dirty="0" smtClean="0"/>
            <a:t>修改元素属性 、  内容 、样式以及节点操作</a:t>
          </a:r>
          <a:endParaRPr lang="zh-CN" altLang="en-US" sz="2200" b="1" kern="1200" dirty="0"/>
        </a:p>
      </dsp:txBody>
      <dsp:txXfrm>
        <a:off x="1108709" y="2096849"/>
        <a:ext cx="6043413" cy="1048424"/>
      </dsp:txXfrm>
    </dsp:sp>
    <dsp:sp modelId="{FD801D14-EDBA-4A3A-BEBD-AA4AD82A3016}">
      <dsp:nvSpPr>
        <dsp:cNvPr id="0" name=""/>
        <dsp:cNvSpPr/>
      </dsp:nvSpPr>
      <dsp:spPr>
        <a:xfrm>
          <a:off x="453443" y="1965796"/>
          <a:ext cx="1310531" cy="1310531"/>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02CF3F80-5AE6-4BA8-9D09-7DED77B4D96C}">
      <dsp:nvSpPr>
        <dsp:cNvPr id="0" name=""/>
        <dsp:cNvSpPr/>
      </dsp:nvSpPr>
      <dsp:spPr>
        <a:xfrm>
          <a:off x="727606" y="3669486"/>
          <a:ext cx="6424515" cy="1048424"/>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2187" tIns="50800" rIns="50800" bIns="50800" numCol="1" spcCol="1270" anchor="ctr" anchorCtr="0">
          <a:noAutofit/>
        </a:bodyPr>
        <a:lstStyle/>
        <a:p>
          <a:pPr lvl="0" algn="l" defTabSz="889000">
            <a:lnSpc>
              <a:spcPct val="90000"/>
            </a:lnSpc>
            <a:spcBef>
              <a:spcPct val="0"/>
            </a:spcBef>
            <a:spcAft>
              <a:spcPct val="35000"/>
            </a:spcAft>
          </a:pPr>
          <a:r>
            <a:rPr lang="zh-CN" sz="2000" b="1" kern="1200" dirty="0" smtClean="0"/>
            <a:t>掌握</a:t>
          </a:r>
          <a:r>
            <a:rPr lang="en-US" sz="2000" b="1" kern="1200" dirty="0" smtClean="0"/>
            <a:t> BOM </a:t>
          </a:r>
          <a:r>
            <a:rPr lang="zh-CN" sz="2000" b="1" kern="1200" dirty="0" smtClean="0"/>
            <a:t>的一些常用对象的使用</a:t>
          </a:r>
          <a:r>
            <a:rPr lang="en-US" sz="2000" b="1" kern="1200" dirty="0" smtClean="0"/>
            <a:t> ,  </a:t>
          </a:r>
          <a:r>
            <a:rPr lang="zh-CN" sz="2000" b="1" kern="1200" dirty="0" smtClean="0"/>
            <a:t>如</a:t>
          </a:r>
          <a:r>
            <a:rPr lang="en-US" sz="2000" b="1" kern="1200" dirty="0" smtClean="0"/>
            <a:t> Window </a:t>
          </a:r>
          <a:r>
            <a:rPr lang="zh-CN" sz="2000" b="1" kern="1200" dirty="0" smtClean="0"/>
            <a:t>对象 、</a:t>
          </a:r>
          <a:r>
            <a:rPr lang="en-US" sz="2000" b="1" kern="1200" dirty="0" smtClean="0"/>
            <a:t>Navigator </a:t>
          </a:r>
          <a:r>
            <a:rPr lang="zh-CN" sz="2000" b="1" kern="1200" dirty="0" smtClean="0"/>
            <a:t>对象 、</a:t>
          </a:r>
          <a:r>
            <a:rPr lang="en-US" sz="2000" b="1" kern="1200" dirty="0" err="1" smtClean="0"/>
            <a:t>Loacation</a:t>
          </a:r>
          <a:r>
            <a:rPr lang="en-US" sz="2000" b="1" kern="1200" dirty="0" smtClean="0"/>
            <a:t> </a:t>
          </a:r>
          <a:r>
            <a:rPr lang="zh-CN" sz="2000" b="1" kern="1200" dirty="0" smtClean="0"/>
            <a:t>对 象 、</a:t>
          </a:r>
          <a:r>
            <a:rPr lang="en-US" sz="2000" b="1" kern="1200" dirty="0" smtClean="0"/>
            <a:t>History </a:t>
          </a:r>
          <a:r>
            <a:rPr lang="zh-CN" sz="2000" b="1" kern="1200" dirty="0" smtClean="0"/>
            <a:t>对象 、</a:t>
          </a:r>
          <a:r>
            <a:rPr lang="en-US" sz="2000" b="1" kern="1200" dirty="0" smtClean="0"/>
            <a:t>Screen </a:t>
          </a:r>
          <a:r>
            <a:rPr lang="zh-CN" sz="2000" b="1" kern="1200" dirty="0" smtClean="0"/>
            <a:t>对象</a:t>
          </a:r>
          <a:endParaRPr lang="zh-CN" altLang="en-US" sz="2000" b="1" kern="1200" dirty="0"/>
        </a:p>
      </dsp:txBody>
      <dsp:txXfrm>
        <a:off x="727606" y="3669486"/>
        <a:ext cx="6424515" cy="1048424"/>
      </dsp:txXfrm>
    </dsp:sp>
    <dsp:sp modelId="{12D2F848-EC7C-4193-9385-2DBCF5D06D40}">
      <dsp:nvSpPr>
        <dsp:cNvPr id="0" name=""/>
        <dsp:cNvSpPr/>
      </dsp:nvSpPr>
      <dsp:spPr>
        <a:xfrm>
          <a:off x="72341" y="3538433"/>
          <a:ext cx="1310531" cy="1310531"/>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91632" y="291632"/>
          <a:ext cx="1944216" cy="1360951"/>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zh-CN" altLang="en-US" sz="2600" kern="1200" dirty="0" smtClean="0"/>
            <a:t>任务分析</a:t>
          </a:r>
          <a:endParaRPr lang="zh-CN" altLang="en-US" sz="2600" kern="1200" dirty="0"/>
        </a:p>
      </dsp:txBody>
      <dsp:txXfrm rot="-5400000">
        <a:off x="1" y="680476"/>
        <a:ext cx="1360951" cy="583265"/>
      </dsp:txXfrm>
    </dsp:sp>
    <dsp:sp modelId="{E842B700-8ED1-4A52-B698-C644B95E8A46}">
      <dsp:nvSpPr>
        <dsp:cNvPr id="0" name=""/>
        <dsp:cNvSpPr/>
      </dsp:nvSpPr>
      <dsp:spPr>
        <a:xfrm rot="5400000">
          <a:off x="4189065" y="-2828114"/>
          <a:ext cx="1263740" cy="6919968"/>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altLang="zh-CN" sz="2400" kern="1200" dirty="0" smtClean="0"/>
            <a:t>1.</a:t>
          </a:r>
          <a:r>
            <a:rPr lang="zh-CN" sz="2400" kern="1200" dirty="0" smtClean="0"/>
            <a:t>实现简单版的留言发布功能</a:t>
          </a:r>
          <a:r>
            <a:rPr lang="en-US" sz="2400" kern="1200" dirty="0" smtClean="0"/>
            <a:t> , </a:t>
          </a:r>
          <a:r>
            <a:rPr lang="zh-CN" sz="2400" kern="1200" dirty="0" smtClean="0"/>
            <a:t>效果如图</a:t>
          </a:r>
          <a:r>
            <a:rPr lang="zh-CN" altLang="en-US" sz="2400" kern="1200" dirty="0" smtClean="0"/>
            <a:t>。</a:t>
          </a:r>
          <a:endParaRPr lang="zh-CN" altLang="en-US" sz="2400" kern="1200" dirty="0"/>
        </a:p>
      </dsp:txBody>
      <dsp:txXfrm rot="-5400000">
        <a:off x="1360952" y="61690"/>
        <a:ext cx="6858277" cy="11403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91632" y="291632"/>
          <a:ext cx="1944216" cy="1360951"/>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zh-CN" altLang="en-US" sz="2600" kern="1200" dirty="0" smtClean="0"/>
            <a:t>任务分析</a:t>
          </a:r>
          <a:endParaRPr lang="zh-CN" altLang="en-US" sz="2600" kern="1200" dirty="0"/>
        </a:p>
      </dsp:txBody>
      <dsp:txXfrm rot="-5400000">
        <a:off x="1" y="680476"/>
        <a:ext cx="1360951" cy="583265"/>
      </dsp:txXfrm>
    </dsp:sp>
    <dsp:sp modelId="{E842B700-8ED1-4A52-B698-C644B95E8A46}">
      <dsp:nvSpPr>
        <dsp:cNvPr id="0" name=""/>
        <dsp:cNvSpPr/>
      </dsp:nvSpPr>
      <dsp:spPr>
        <a:xfrm rot="5400000">
          <a:off x="4189065" y="-2828114"/>
          <a:ext cx="1263740" cy="6919968"/>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altLang="zh-CN" sz="2400" kern="1200" dirty="0" smtClean="0"/>
            <a:t>2. </a:t>
          </a:r>
          <a:r>
            <a:rPr lang="zh-CN" altLang="zh-CN" sz="2400" kern="1200" dirty="0" smtClean="0"/>
            <a:t>实现简单版的留言删除功能 </a:t>
          </a:r>
          <a:r>
            <a:rPr lang="en-US" altLang="zh-CN" sz="2400" kern="1200" dirty="0" smtClean="0"/>
            <a:t>, </a:t>
          </a:r>
          <a:r>
            <a:rPr lang="zh-CN" altLang="zh-CN" sz="2400" kern="1200" dirty="0" smtClean="0"/>
            <a:t>效果如图。</a:t>
          </a:r>
          <a:endParaRPr lang="zh-CN" altLang="en-US" sz="2400" kern="1200" dirty="0"/>
        </a:p>
      </dsp:txBody>
      <dsp:txXfrm rot="-5400000">
        <a:off x="1360952" y="61690"/>
        <a:ext cx="6858277" cy="1140358"/>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05DC0C71-DAF7-4600-AD13-7DE87EF3CF86}" type="datetimeFigureOut">
              <a:rPr lang="zh-CN" altLang="en-US" smtClean="0"/>
              <a:t>2023/6/12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25E89365-E4EB-4AEB-8A0A-1CB2C1F27A7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dirty="0"/>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标题 6"/>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none"/>
        </p:style>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25E89365-E4EB-4AEB-8A0A-1CB2C1F27A7F}"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5DC0C71-DAF7-4600-AD13-7DE87EF3CF86}" type="datetimeFigureOut">
              <a:rPr lang="zh-CN" altLang="en-US" smtClean="0"/>
              <a:t>2023/6/12</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5E89365-E4EB-4AEB-8A0A-1CB2C1F27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31.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2.jpe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908720"/>
            <a:ext cx="8064896" cy="316835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zh-CN"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第 </a:t>
            </a: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4 </a:t>
            </a:r>
            <a:r>
              <a:rPr lang="zh-CN"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章</a:t>
            </a: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t>
            </a:r>
            <a:r>
              <a:rPr lang="en-US" altLang="zh-CN"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r>
            <a:br>
              <a:rPr lang="en-US" altLang="zh-CN"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br>
            <a:r>
              <a:rPr lang="en-US" altLang="zh-CN"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Java Script </a:t>
            </a:r>
            <a:r>
              <a:rPr lang="zh-CN" altLang="en-US" sz="60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对象模型</a:t>
            </a:r>
            <a:endParaRPr lang="zh-CN" altLang="en-US" sz="60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endParaRPr>
          </a:p>
        </p:txBody>
      </p:sp>
    </p:spTree>
    <p:extLst>
      <p:ext uri="{BB962C8B-B14F-4D97-AF65-F5344CB8AC3E}">
        <p14:creationId xmlns:p14="http://schemas.microsoft.com/office/powerpoint/2010/main" val="36549073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操 作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611560" y="2204864"/>
            <a:ext cx="7704856" cy="2448272"/>
          </a:xfrm>
        </p:spPr>
        <p:txBody>
          <a:bodyPr>
            <a:noAutofit/>
          </a:bodyPr>
          <a:lstStyle/>
          <a:p>
            <a:pPr marL="109728" indent="457200" eaLnBrk="0">
              <a:lnSpc>
                <a:spcPct val="150000"/>
              </a:lnSpc>
              <a:buNone/>
            </a:pPr>
            <a:r>
              <a:rPr lang="zh-CN" altLang="en-US" sz="2400" dirty="0"/>
              <a:t>获取到元素之后 </a:t>
            </a:r>
            <a:r>
              <a:rPr lang="en-US" altLang="zh-CN" sz="2400" dirty="0"/>
              <a:t>, </a:t>
            </a:r>
            <a:r>
              <a:rPr lang="zh-CN" altLang="en-US" sz="2400" dirty="0"/>
              <a:t>就可以对元素进行操作了 </a:t>
            </a:r>
            <a:r>
              <a:rPr lang="en-US" altLang="zh-CN" sz="2400" dirty="0"/>
              <a:t>, </a:t>
            </a:r>
            <a:r>
              <a:rPr lang="zh-CN" altLang="en-US" sz="2400" dirty="0"/>
              <a:t>操作元素最简单的部分是操作元素里面 的内容 </a:t>
            </a:r>
            <a:r>
              <a:rPr lang="en-US" altLang="zh-CN" sz="2400" dirty="0"/>
              <a:t>, </a:t>
            </a:r>
            <a:r>
              <a:rPr lang="zh-CN" altLang="en-US" sz="2400" dirty="0"/>
              <a:t>操作元素内容主要有两种方式</a:t>
            </a:r>
            <a:r>
              <a:rPr lang="en-US" altLang="zh-CN" sz="2400" dirty="0"/>
              <a:t>:  </a:t>
            </a:r>
            <a:r>
              <a:rPr lang="en-US" altLang="zh-CN" sz="2400" dirty="0" err="1"/>
              <a:t>innerText</a:t>
            </a:r>
            <a:r>
              <a:rPr lang="en-US" altLang="zh-CN" sz="2400" dirty="0"/>
              <a:t> </a:t>
            </a:r>
            <a:r>
              <a:rPr lang="zh-CN" altLang="en-US" sz="2400" dirty="0"/>
              <a:t>和 </a:t>
            </a:r>
            <a:r>
              <a:rPr lang="en-US" altLang="zh-CN" sz="2400" dirty="0" err="1"/>
              <a:t>innerHTML</a:t>
            </a:r>
            <a:r>
              <a:rPr lang="en-US" altLang="zh-CN" sz="2400" dirty="0"/>
              <a:t> </a:t>
            </a:r>
            <a:r>
              <a:rPr lang="zh-CN" altLang="en-US" sz="2400" dirty="0" smtClean="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338194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修改 </a:t>
            </a:r>
            <a:r>
              <a:rPr lang="en-US" altLang="zh-CN" sz="3200" dirty="0">
                <a:solidFill>
                  <a:schemeClr val="tx1"/>
                </a:solidFill>
                <a:latin typeface="微软雅黑" panose="020B0503020204020204" pitchFamily="34" charset="-122"/>
                <a:ea typeface="微软雅黑" panose="020B0503020204020204" pitchFamily="34" charset="-122"/>
                <a:cs typeface="+mn-ea"/>
              </a:rPr>
              <a:t>CSS </a:t>
            </a:r>
            <a:r>
              <a:rPr lang="zh-CN" altLang="en-US" sz="3200" dirty="0">
                <a:solidFill>
                  <a:schemeClr val="tx1"/>
                </a:solidFill>
                <a:latin typeface="微软雅黑" panose="020B0503020204020204" pitchFamily="34" charset="-122"/>
                <a:ea typeface="微软雅黑" panose="020B0503020204020204" pitchFamily="34" charset="-122"/>
                <a:cs typeface="+mn-ea"/>
              </a:rPr>
              <a:t>样式</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611560" y="2204864"/>
            <a:ext cx="7704856" cy="3024336"/>
          </a:xfrm>
        </p:spPr>
        <p:txBody>
          <a:bodyPr>
            <a:noAutofit/>
          </a:bodyPr>
          <a:lstStyle/>
          <a:p>
            <a:pPr marL="109728" indent="457200" eaLnBrk="0">
              <a:lnSpc>
                <a:spcPct val="150000"/>
              </a:lnSpc>
              <a:buNone/>
            </a:pPr>
            <a:r>
              <a:rPr lang="en-US" altLang="zh-CN" sz="2400" dirty="0"/>
              <a:t>DOM </a:t>
            </a:r>
            <a:r>
              <a:rPr lang="zh-CN" altLang="en-US" sz="2400" dirty="0"/>
              <a:t>不仅可以操作元素内容与属性 </a:t>
            </a:r>
            <a:r>
              <a:rPr lang="en-US" altLang="zh-CN" sz="2400" dirty="0"/>
              <a:t>, </a:t>
            </a:r>
            <a:r>
              <a:rPr lang="zh-CN" altLang="en-US" sz="2400" dirty="0"/>
              <a:t>还能操作元素样式 </a:t>
            </a:r>
            <a:r>
              <a:rPr lang="en-US" altLang="zh-CN" sz="2400" dirty="0"/>
              <a:t>,  </a:t>
            </a:r>
            <a:r>
              <a:rPr lang="zh-CN" altLang="en-US" sz="2400" dirty="0"/>
              <a:t>动态地修改元素在网页中 的显示效果 。通过 </a:t>
            </a:r>
            <a:r>
              <a:rPr lang="en-US" altLang="zh-CN" sz="2400" dirty="0"/>
              <a:t>DOM </a:t>
            </a:r>
            <a:r>
              <a:rPr lang="zh-CN" altLang="en-US" sz="2400" dirty="0"/>
              <a:t>修改元素主要有两种方式 </a:t>
            </a:r>
            <a:r>
              <a:rPr lang="en-US" altLang="zh-CN" sz="2400" dirty="0"/>
              <a:t>, </a:t>
            </a:r>
            <a:r>
              <a:rPr lang="zh-CN" altLang="en-US" sz="2400" dirty="0"/>
              <a:t>第一种是通过修改元素的 </a:t>
            </a:r>
            <a:r>
              <a:rPr lang="en-US" altLang="zh-CN" sz="2400" dirty="0"/>
              <a:t>style </a:t>
            </a:r>
            <a:r>
              <a:rPr lang="zh-CN" altLang="en-US" sz="2400" dirty="0"/>
              <a:t>属性进 行行内样式操作 </a:t>
            </a:r>
            <a:r>
              <a:rPr lang="en-US" altLang="zh-CN" sz="2400" dirty="0"/>
              <a:t>, </a:t>
            </a:r>
            <a:r>
              <a:rPr lang="zh-CN" altLang="en-US" sz="2400" dirty="0"/>
              <a:t>第二种是修改 </a:t>
            </a:r>
            <a:r>
              <a:rPr lang="en-US" altLang="zh-CN" sz="2400" dirty="0" err="1"/>
              <a:t>className</a:t>
            </a:r>
            <a:r>
              <a:rPr lang="en-US" altLang="zh-CN" sz="2400" dirty="0"/>
              <a:t> </a:t>
            </a:r>
            <a:r>
              <a:rPr lang="zh-CN" altLang="en-US" sz="2400" dirty="0"/>
              <a:t>进行类名样式操作。</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27810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修改 </a:t>
            </a:r>
            <a:r>
              <a:rPr lang="en-US" altLang="zh-CN" sz="3200" dirty="0">
                <a:solidFill>
                  <a:schemeClr val="tx1"/>
                </a:solidFill>
                <a:latin typeface="微软雅黑" panose="020B0503020204020204" pitchFamily="34" charset="-122"/>
                <a:ea typeface="微软雅黑" panose="020B0503020204020204" pitchFamily="34" charset="-122"/>
                <a:cs typeface="+mn-ea"/>
              </a:rPr>
              <a:t>CSS </a:t>
            </a:r>
            <a:r>
              <a:rPr lang="zh-CN" altLang="en-US" sz="3200" dirty="0">
                <a:solidFill>
                  <a:schemeClr val="tx1"/>
                </a:solidFill>
                <a:latin typeface="微软雅黑" panose="020B0503020204020204" pitchFamily="34" charset="-122"/>
                <a:ea typeface="微软雅黑" panose="020B0503020204020204" pitchFamily="34" charset="-122"/>
                <a:cs typeface="+mn-ea"/>
              </a:rPr>
              <a:t>样式</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15616" y="1556792"/>
            <a:ext cx="8856984" cy="3744416"/>
          </a:xfrm>
        </p:spPr>
        <p:txBody>
          <a:bodyPr>
            <a:noAutofit/>
          </a:bodyPr>
          <a:lstStyle/>
          <a:p>
            <a:pPr marL="109728" indent="0" eaLnBrk="0">
              <a:lnSpc>
                <a:spcPct val="150000"/>
              </a:lnSpc>
              <a:buNone/>
            </a:pPr>
            <a:r>
              <a:rPr lang="zh-CN" altLang="en-US" sz="2400" dirty="0" smtClean="0"/>
              <a:t>（</a:t>
            </a:r>
            <a:r>
              <a:rPr lang="en-US" altLang="zh-CN" sz="2400" dirty="0" smtClean="0"/>
              <a:t>1</a:t>
            </a:r>
            <a:r>
              <a:rPr lang="zh-CN" altLang="en-US" sz="2400" dirty="0" smtClean="0"/>
              <a:t>）修改 </a:t>
            </a:r>
            <a:r>
              <a:rPr lang="en-US" altLang="zh-CN" sz="2400" dirty="0"/>
              <a:t>style </a:t>
            </a:r>
            <a:r>
              <a:rPr lang="zh-CN" altLang="en-US" sz="2400" dirty="0" smtClean="0"/>
              <a:t>属性</a:t>
            </a:r>
            <a:endParaRPr lang="en-US" altLang="zh-CN" sz="2400" dirty="0" smtClean="0"/>
          </a:p>
          <a:p>
            <a:pPr eaLnBrk="0">
              <a:lnSpc>
                <a:spcPct val="150000"/>
              </a:lnSpc>
              <a:buFont typeface="Wingdings" pitchFamily="2" charset="2"/>
              <a:buChar char="l"/>
            </a:pPr>
            <a:r>
              <a:rPr lang="zh-CN" altLang="zh-CN" sz="2400" dirty="0"/>
              <a:t>直接操作元素的 </a:t>
            </a:r>
            <a:r>
              <a:rPr lang="en-US" altLang="zh-CN" sz="2400" dirty="0"/>
              <a:t>style </a:t>
            </a:r>
            <a:r>
              <a:rPr lang="zh-CN" altLang="zh-CN" sz="2400" dirty="0"/>
              <a:t>属性也可分为两种方式</a:t>
            </a:r>
            <a:r>
              <a:rPr lang="en-US" altLang="zh-CN" sz="2400" dirty="0"/>
              <a:t> , </a:t>
            </a:r>
            <a:r>
              <a:rPr lang="zh-CN" altLang="zh-CN" sz="2400" dirty="0"/>
              <a:t>第一种方式是设置单一样式</a:t>
            </a:r>
            <a:r>
              <a:rPr lang="en-US" altLang="zh-CN" sz="2400" dirty="0"/>
              <a:t> , </a:t>
            </a:r>
            <a:r>
              <a:rPr lang="zh-CN" altLang="zh-CN" sz="2400" dirty="0"/>
              <a:t>可直接 通过元素名</a:t>
            </a:r>
            <a:r>
              <a:rPr lang="en-US" altLang="zh-CN" sz="2400" dirty="0"/>
              <a:t> . style. </a:t>
            </a:r>
            <a:r>
              <a:rPr lang="zh-CN" altLang="zh-CN" sz="2400" dirty="0"/>
              <a:t>样式名进行设置 </a:t>
            </a:r>
            <a:r>
              <a:rPr lang="zh-CN" altLang="en-US" sz="2400" dirty="0" smtClean="0"/>
              <a:t>。</a:t>
            </a:r>
            <a:endParaRPr lang="en-US" altLang="zh-CN" sz="2400" dirty="0" smtClean="0"/>
          </a:p>
          <a:p>
            <a:pPr marL="109728" indent="0" eaLnBrk="0">
              <a:lnSpc>
                <a:spcPct val="150000"/>
              </a:lnSpc>
              <a:buNone/>
            </a:pPr>
            <a:endParaRPr lang="en-US" altLang="zh-CN" sz="2400" dirty="0"/>
          </a:p>
          <a:p>
            <a:pPr marL="109728" indent="0" eaLnBrk="0">
              <a:lnSpc>
                <a:spcPct val="150000"/>
              </a:lnSpc>
              <a:buNone/>
            </a:pPr>
            <a:endParaRPr lang="en-US" altLang="zh-CN" sz="2400" dirty="0" smtClean="0"/>
          </a:p>
          <a:p>
            <a:pPr eaLnBrk="0">
              <a:lnSpc>
                <a:spcPct val="150000"/>
              </a:lnSpc>
              <a:buFont typeface="Wingdings" pitchFamily="2" charset="2"/>
              <a:buChar char="l"/>
            </a:pPr>
            <a:r>
              <a:rPr lang="zh-CN" altLang="zh-CN" sz="2400" dirty="0"/>
              <a:t>第二种方式是将元素样式统一设置在一起</a:t>
            </a:r>
            <a:r>
              <a:rPr lang="en-US" altLang="zh-CN" sz="2400" dirty="0"/>
              <a:t> , </a:t>
            </a:r>
            <a:r>
              <a:rPr lang="zh-CN" altLang="zh-CN" sz="2400" dirty="0"/>
              <a:t>此时可以通过元素名</a:t>
            </a:r>
            <a:r>
              <a:rPr lang="en-US" altLang="zh-CN" sz="2400" dirty="0"/>
              <a:t> . style. </a:t>
            </a:r>
            <a:r>
              <a:rPr lang="en-US" altLang="zh-CN" sz="2400" dirty="0" err="1"/>
              <a:t>cssText</a:t>
            </a:r>
            <a:r>
              <a:rPr lang="en-US" altLang="zh-CN" sz="2400" dirty="0"/>
              <a:t> </a:t>
            </a:r>
            <a:r>
              <a:rPr lang="zh-CN" altLang="zh-CN" sz="2400" dirty="0"/>
              <a:t>进行统 一样式</a:t>
            </a:r>
            <a:r>
              <a:rPr lang="zh-CN" altLang="zh-CN" sz="2400" dirty="0" smtClean="0"/>
              <a:t>设置</a:t>
            </a:r>
            <a:r>
              <a:rPr lang="zh-CN" altLang="en-US" sz="2400" dirty="0" smtClean="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284984"/>
            <a:ext cx="6362537"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602" y="5908393"/>
            <a:ext cx="8408795" cy="340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79525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修改 </a:t>
            </a:r>
            <a:r>
              <a:rPr lang="en-US" altLang="zh-CN" sz="3200" dirty="0">
                <a:solidFill>
                  <a:schemeClr val="tx1"/>
                </a:solidFill>
                <a:latin typeface="微软雅黑" panose="020B0503020204020204" pitchFamily="34" charset="-122"/>
                <a:ea typeface="微软雅黑" panose="020B0503020204020204" pitchFamily="34" charset="-122"/>
                <a:cs typeface="+mn-ea"/>
              </a:rPr>
              <a:t>CSS </a:t>
            </a:r>
            <a:r>
              <a:rPr lang="zh-CN" altLang="en-US" sz="3200" dirty="0">
                <a:solidFill>
                  <a:schemeClr val="tx1"/>
                </a:solidFill>
                <a:latin typeface="微软雅黑" panose="020B0503020204020204" pitchFamily="34" charset="-122"/>
                <a:ea typeface="微软雅黑" panose="020B0503020204020204" pitchFamily="34" charset="-122"/>
                <a:cs typeface="+mn-ea"/>
              </a:rPr>
              <a:t>样式</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5496" y="1196752"/>
            <a:ext cx="8856984" cy="4608512"/>
          </a:xfrm>
        </p:spPr>
        <p:txBody>
          <a:bodyPr>
            <a:noAutofit/>
          </a:bodyPr>
          <a:lstStyle/>
          <a:p>
            <a:pPr marL="109728" indent="0" eaLnBrk="0">
              <a:lnSpc>
                <a:spcPct val="150000"/>
              </a:lnSpc>
              <a:buNone/>
            </a:pPr>
            <a:r>
              <a:rPr lang="zh-CN" altLang="en-US" sz="2400" dirty="0" smtClean="0"/>
              <a:t>（</a:t>
            </a:r>
            <a:r>
              <a:rPr lang="en-US" altLang="zh-CN" sz="2400" dirty="0" smtClean="0"/>
              <a:t>2</a:t>
            </a:r>
            <a:r>
              <a:rPr lang="zh-CN" altLang="en-US" sz="2400" dirty="0" smtClean="0"/>
              <a:t>）修改</a:t>
            </a:r>
            <a:r>
              <a:rPr lang="en-US" altLang="zh-CN" sz="2400" dirty="0" err="1" smtClean="0"/>
              <a:t>className</a:t>
            </a:r>
            <a:endParaRPr lang="en-US" altLang="zh-CN" sz="2400" dirty="0" smtClean="0"/>
          </a:p>
          <a:p>
            <a:pPr marL="109728" indent="457200" eaLnBrk="0">
              <a:buNone/>
            </a:pPr>
            <a:r>
              <a:rPr lang="zh-CN" altLang="en-US" sz="2400" dirty="0"/>
              <a:t>修改 </a:t>
            </a:r>
            <a:r>
              <a:rPr lang="en-US" altLang="zh-CN" sz="2400" dirty="0" err="1"/>
              <a:t>className</a:t>
            </a:r>
            <a:r>
              <a:rPr lang="en-US" altLang="zh-CN" sz="2400" dirty="0"/>
              <a:t> </a:t>
            </a:r>
            <a:r>
              <a:rPr lang="zh-CN" altLang="en-US" sz="2400" dirty="0"/>
              <a:t>即直接操作元素的类名 </a:t>
            </a:r>
            <a:r>
              <a:rPr lang="en-US" altLang="zh-CN" sz="2400" dirty="0"/>
              <a:t>class ,  </a:t>
            </a:r>
            <a:r>
              <a:rPr lang="zh-CN" altLang="en-US" sz="2400" dirty="0"/>
              <a:t>但因为 </a:t>
            </a:r>
            <a:r>
              <a:rPr lang="en-US" altLang="zh-CN" sz="2400" dirty="0"/>
              <a:t>class </a:t>
            </a:r>
            <a:r>
              <a:rPr lang="zh-CN" altLang="en-US" sz="2400" dirty="0"/>
              <a:t>是 </a:t>
            </a:r>
            <a:r>
              <a:rPr lang="en-US" altLang="zh-CN" sz="2400" dirty="0"/>
              <a:t>JS </a:t>
            </a:r>
            <a:r>
              <a:rPr lang="zh-CN" altLang="en-US" sz="2400" dirty="0"/>
              <a:t>的保留字 </a:t>
            </a:r>
            <a:r>
              <a:rPr lang="en-US" altLang="zh-CN" sz="2400" dirty="0"/>
              <a:t>,  </a:t>
            </a:r>
            <a:r>
              <a:rPr lang="zh-CN" altLang="en-US" sz="2400" dirty="0"/>
              <a:t>所以</a:t>
            </a:r>
            <a:r>
              <a:rPr lang="zh-CN" altLang="en-US" sz="2400" dirty="0" smtClean="0"/>
              <a:t>用</a:t>
            </a:r>
            <a:r>
              <a:rPr lang="en-US" altLang="zh-CN" sz="2400" dirty="0" err="1"/>
              <a:t>className</a:t>
            </a:r>
            <a:r>
              <a:rPr lang="en-US" altLang="zh-CN" sz="2400" dirty="0"/>
              <a:t> </a:t>
            </a:r>
            <a:r>
              <a:rPr lang="zh-CN" altLang="en-US" sz="2400" dirty="0"/>
              <a:t>代替 </a:t>
            </a:r>
            <a:r>
              <a:rPr lang="en-US" altLang="zh-CN" sz="2400" dirty="0"/>
              <a:t>class </a:t>
            </a:r>
            <a:r>
              <a:rPr lang="zh-CN" altLang="en-US" sz="2400" dirty="0"/>
              <a:t>。可以通过动态地给元素增加或减少类名来达到设置样式的目的。</a:t>
            </a:r>
          </a:p>
          <a:p>
            <a:pPr marL="109728" indent="457200" eaLnBrk="0">
              <a:buNone/>
            </a:pPr>
            <a:r>
              <a:rPr lang="zh-CN" altLang="en-US" sz="2400" dirty="0"/>
              <a:t>修改元素类名也可以通过 </a:t>
            </a:r>
            <a:r>
              <a:rPr lang="en-US" altLang="zh-CN" sz="2400" dirty="0" err="1"/>
              <a:t>classList</a:t>
            </a:r>
            <a:r>
              <a:rPr lang="en-US" altLang="zh-CN" sz="2400" dirty="0"/>
              <a:t> </a:t>
            </a:r>
            <a:r>
              <a:rPr lang="zh-CN" altLang="en-US" sz="2400" dirty="0"/>
              <a:t>属性进行实现 </a:t>
            </a:r>
            <a:r>
              <a:rPr lang="en-US" altLang="zh-CN" sz="2400" dirty="0"/>
              <a:t>,  </a:t>
            </a:r>
            <a:r>
              <a:rPr lang="en-US" altLang="zh-CN" sz="2400" dirty="0" err="1"/>
              <a:t>classList</a:t>
            </a:r>
            <a:r>
              <a:rPr lang="en-US" altLang="zh-CN" sz="2400" dirty="0"/>
              <a:t> </a:t>
            </a:r>
            <a:r>
              <a:rPr lang="zh-CN" altLang="en-US" sz="2400" dirty="0"/>
              <a:t>是一个只读属性 </a:t>
            </a:r>
            <a:r>
              <a:rPr lang="en-US" altLang="zh-CN" sz="2400" dirty="0"/>
              <a:t>,  </a:t>
            </a:r>
            <a:r>
              <a:rPr lang="zh-CN" altLang="en-US" sz="2400" dirty="0"/>
              <a:t>即只能 获取值而不能修改值 </a:t>
            </a:r>
            <a:r>
              <a:rPr lang="en-US" altLang="zh-CN" sz="2400" dirty="0"/>
              <a:t>, </a:t>
            </a:r>
            <a:r>
              <a:rPr lang="zh-CN" altLang="en-US" sz="2400" dirty="0"/>
              <a:t>其中包含了元素的所有 </a:t>
            </a:r>
            <a:r>
              <a:rPr lang="en-US" altLang="zh-CN" sz="2400" dirty="0"/>
              <a:t>class </a:t>
            </a:r>
            <a:r>
              <a:rPr lang="zh-CN" altLang="en-US" sz="2400" dirty="0"/>
              <a:t>属性 </a:t>
            </a:r>
            <a:r>
              <a:rPr lang="en-US" altLang="zh-CN" sz="2400" dirty="0"/>
              <a:t>, </a:t>
            </a:r>
            <a:r>
              <a:rPr lang="zh-CN" altLang="en-US" sz="2400" dirty="0"/>
              <a:t>其使用方式</a:t>
            </a:r>
            <a:r>
              <a:rPr lang="zh-CN" altLang="en-US" sz="2400" dirty="0" smtClean="0"/>
              <a:t>如下：</a:t>
            </a:r>
            <a:endParaRPr lang="en-US" altLang="zh-CN" sz="2400" dirty="0"/>
          </a:p>
          <a:p>
            <a:pPr marL="109728" indent="0" eaLnBrk="0">
              <a:lnSpc>
                <a:spcPct val="150000"/>
              </a:lnSpc>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4437112"/>
            <a:ext cx="6580041"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45357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修改 </a:t>
            </a:r>
            <a:r>
              <a:rPr lang="en-US" altLang="zh-CN" sz="3200" dirty="0">
                <a:solidFill>
                  <a:schemeClr val="tx1"/>
                </a:solidFill>
                <a:latin typeface="微软雅黑" panose="020B0503020204020204" pitchFamily="34" charset="-122"/>
                <a:ea typeface="微软雅黑" panose="020B0503020204020204" pitchFamily="34" charset="-122"/>
                <a:cs typeface="+mn-ea"/>
              </a:rPr>
              <a:t>CSS </a:t>
            </a:r>
            <a:r>
              <a:rPr lang="zh-CN" altLang="en-US" sz="3200" dirty="0">
                <a:solidFill>
                  <a:schemeClr val="tx1"/>
                </a:solidFill>
                <a:latin typeface="微软雅黑" panose="020B0503020204020204" pitchFamily="34" charset="-122"/>
                <a:ea typeface="微软雅黑" panose="020B0503020204020204" pitchFamily="34" charset="-122"/>
                <a:cs typeface="+mn-ea"/>
              </a:rPr>
              <a:t>样式</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5496" y="1196752"/>
            <a:ext cx="8856984" cy="4608512"/>
          </a:xfrm>
        </p:spPr>
        <p:txBody>
          <a:bodyPr>
            <a:noAutofit/>
          </a:bodyPr>
          <a:lstStyle/>
          <a:p>
            <a:pPr marL="109728" indent="0" eaLnBrk="0">
              <a:lnSpc>
                <a:spcPct val="150000"/>
              </a:lnSpc>
              <a:buNone/>
            </a:pPr>
            <a:r>
              <a:rPr lang="zh-CN" altLang="en-US" sz="2400" dirty="0" smtClean="0"/>
              <a:t>（</a:t>
            </a:r>
            <a:r>
              <a:rPr lang="en-US" altLang="zh-CN" sz="2400" dirty="0" smtClean="0"/>
              <a:t>2</a:t>
            </a:r>
            <a:r>
              <a:rPr lang="zh-CN" altLang="en-US" sz="2400" dirty="0" smtClean="0"/>
              <a:t>）修改</a:t>
            </a:r>
            <a:r>
              <a:rPr lang="en-US" altLang="zh-CN" sz="2400" dirty="0" err="1" smtClean="0"/>
              <a:t>className</a:t>
            </a:r>
            <a:endParaRPr lang="en-US" altLang="zh-CN" sz="2400" dirty="0" smtClean="0"/>
          </a:p>
          <a:p>
            <a:pPr marL="109728" indent="457200" eaLnBrk="0">
              <a:buNone/>
            </a:pPr>
            <a:r>
              <a:rPr lang="zh-CN" altLang="en-US" sz="2400" dirty="0"/>
              <a:t>如果要通过 </a:t>
            </a:r>
            <a:r>
              <a:rPr lang="en-US" altLang="zh-CN" sz="2400" dirty="0" err="1"/>
              <a:t>classList</a:t>
            </a:r>
            <a:r>
              <a:rPr lang="en-US" altLang="zh-CN" sz="2400" dirty="0"/>
              <a:t> </a:t>
            </a:r>
            <a:r>
              <a:rPr lang="zh-CN" altLang="en-US" sz="2400" dirty="0"/>
              <a:t>修改元素的类名 </a:t>
            </a:r>
            <a:r>
              <a:rPr lang="en-US" altLang="zh-CN" sz="2400" dirty="0"/>
              <a:t>,  </a:t>
            </a:r>
            <a:r>
              <a:rPr lang="zh-CN" altLang="en-US" sz="2400" dirty="0"/>
              <a:t>可以调用 </a:t>
            </a:r>
            <a:r>
              <a:rPr lang="en-US" altLang="zh-CN" sz="2400" dirty="0"/>
              <a:t>add( ) </a:t>
            </a:r>
            <a:r>
              <a:rPr lang="zh-CN" altLang="en-US" sz="2400" dirty="0"/>
              <a:t>、</a:t>
            </a:r>
            <a:r>
              <a:rPr lang="en-US" altLang="zh-CN" sz="2400" dirty="0"/>
              <a:t>remove( ) </a:t>
            </a:r>
            <a:r>
              <a:rPr lang="zh-CN" altLang="en-US" sz="2400" dirty="0"/>
              <a:t>和 </a:t>
            </a:r>
            <a:r>
              <a:rPr lang="en-US" altLang="zh-CN" sz="2400" dirty="0"/>
              <a:t>toggle( ) </a:t>
            </a:r>
            <a:r>
              <a:rPr lang="zh-CN" altLang="en-US" sz="2400" dirty="0"/>
              <a:t>等方法 添加 、一处或修改元素的 </a:t>
            </a:r>
            <a:r>
              <a:rPr lang="en-US" altLang="zh-CN" sz="2400" dirty="0"/>
              <a:t>class </a:t>
            </a:r>
            <a:r>
              <a:rPr lang="zh-CN" altLang="en-US" sz="2400" dirty="0"/>
              <a:t>属性 。其中 </a:t>
            </a:r>
            <a:r>
              <a:rPr lang="en-US" altLang="zh-CN" sz="2400" dirty="0"/>
              <a:t>add </a:t>
            </a:r>
            <a:r>
              <a:rPr lang="zh-CN" altLang="en-US" sz="2400" dirty="0"/>
              <a:t>和 </a:t>
            </a:r>
            <a:r>
              <a:rPr lang="en-US" altLang="zh-CN" sz="2400" dirty="0"/>
              <a:t>remove </a:t>
            </a:r>
            <a:r>
              <a:rPr lang="zh-CN" altLang="en-US" sz="2400" dirty="0"/>
              <a:t>分别用于添加或移除一个及多个 类属性 </a:t>
            </a:r>
            <a:r>
              <a:rPr lang="en-US" altLang="zh-CN" sz="2400" dirty="0"/>
              <a:t>, </a:t>
            </a:r>
            <a:r>
              <a:rPr lang="zh-CN" altLang="en-US" sz="2400" dirty="0"/>
              <a:t>直接将需添加或移除的类属性放到括号中即可 </a:t>
            </a:r>
            <a:r>
              <a:rPr lang="en-US" altLang="zh-CN" sz="2400" dirty="0"/>
              <a:t>, </a:t>
            </a:r>
            <a:r>
              <a:rPr lang="zh-CN" altLang="en-US" sz="2400" dirty="0"/>
              <a:t>使用方式</a:t>
            </a:r>
            <a:r>
              <a:rPr lang="zh-CN" altLang="en-US" sz="2400" dirty="0" smtClean="0"/>
              <a:t>如下：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861048"/>
            <a:ext cx="7679814"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0038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节 点 操 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484784"/>
            <a:ext cx="8856984" cy="4752528"/>
          </a:xfrm>
        </p:spPr>
        <p:txBody>
          <a:bodyPr>
            <a:noAutofit/>
          </a:bodyPr>
          <a:lstStyle/>
          <a:p>
            <a:pPr marL="109728" indent="457200" eaLnBrk="0">
              <a:buNone/>
            </a:pPr>
            <a:r>
              <a:rPr lang="zh-CN" altLang="en-US" sz="2400" dirty="0"/>
              <a:t>在获取元素时 </a:t>
            </a:r>
            <a:r>
              <a:rPr lang="en-US" altLang="zh-CN" sz="2400" dirty="0"/>
              <a:t>,  </a:t>
            </a:r>
            <a:r>
              <a:rPr lang="zh-CN" altLang="en-US" sz="2400" dirty="0"/>
              <a:t>除开利用 </a:t>
            </a:r>
            <a:r>
              <a:rPr lang="en-US" altLang="zh-CN" sz="2400" dirty="0"/>
              <a:t>DOM </a:t>
            </a:r>
            <a:r>
              <a:rPr lang="zh-CN" altLang="en-US" sz="2400" dirty="0"/>
              <a:t>提供的方法获取元素外 </a:t>
            </a:r>
            <a:r>
              <a:rPr lang="en-US" altLang="zh-CN" sz="2400" dirty="0"/>
              <a:t>, </a:t>
            </a:r>
            <a:r>
              <a:rPr lang="zh-CN" altLang="en-US" sz="2400" dirty="0"/>
              <a:t>还能利用节点层级关系获取 元素 </a:t>
            </a:r>
            <a:r>
              <a:rPr lang="en-US" altLang="zh-CN" sz="2400" dirty="0"/>
              <a:t>, </a:t>
            </a:r>
            <a:r>
              <a:rPr lang="zh-CN" altLang="en-US" sz="2400" dirty="0"/>
              <a:t>并且节点操作要更为简单。</a:t>
            </a:r>
          </a:p>
          <a:p>
            <a:pPr marL="109728" indent="457200" eaLnBrk="0">
              <a:buNone/>
            </a:pPr>
            <a:r>
              <a:rPr lang="zh-CN" altLang="en-US" sz="2400" dirty="0"/>
              <a:t>网页中的所有内容都是节点  </a:t>
            </a:r>
            <a:r>
              <a:rPr lang="en-US" altLang="zh-CN" sz="2400" dirty="0"/>
              <a:t>( </a:t>
            </a:r>
            <a:r>
              <a:rPr lang="zh-CN" altLang="en-US" sz="2400" dirty="0"/>
              <a:t>标签 、属性 、文本 、注释等</a:t>
            </a:r>
            <a:r>
              <a:rPr lang="en-US" altLang="zh-CN" sz="2400" dirty="0"/>
              <a:t>) ,  </a:t>
            </a:r>
            <a:r>
              <a:rPr lang="zh-CN" altLang="en-US" sz="2400" dirty="0"/>
              <a:t>在 </a:t>
            </a:r>
            <a:r>
              <a:rPr lang="en-US" altLang="zh-CN" sz="2400" dirty="0"/>
              <a:t>DOM </a:t>
            </a:r>
            <a:r>
              <a:rPr lang="zh-CN" altLang="en-US" sz="2400" dirty="0"/>
              <a:t>中节点使用 </a:t>
            </a:r>
            <a:r>
              <a:rPr lang="en-US" altLang="zh-CN" sz="2400" dirty="0"/>
              <a:t>node </a:t>
            </a:r>
            <a:r>
              <a:rPr lang="zh-CN" altLang="en-US" sz="2400" dirty="0"/>
              <a:t>来表示 </a:t>
            </a:r>
            <a:r>
              <a:rPr lang="en-US" altLang="zh-CN" sz="2400" dirty="0"/>
              <a:t>,  HTML DOM </a:t>
            </a:r>
            <a:r>
              <a:rPr lang="zh-CN" altLang="en-US" sz="2400" dirty="0"/>
              <a:t>树中的所有节点均可通过 </a:t>
            </a:r>
            <a:r>
              <a:rPr lang="en-US" altLang="zh-CN" sz="2400" dirty="0"/>
              <a:t>JS </a:t>
            </a:r>
            <a:r>
              <a:rPr lang="zh-CN" altLang="en-US" sz="2400" dirty="0"/>
              <a:t>进行访问 </a:t>
            </a:r>
            <a:r>
              <a:rPr lang="en-US" altLang="zh-CN" sz="2400" dirty="0"/>
              <a:t>, </a:t>
            </a:r>
            <a:r>
              <a:rPr lang="zh-CN" altLang="en-US" sz="2400" dirty="0"/>
              <a:t>所有 </a:t>
            </a:r>
            <a:r>
              <a:rPr lang="en-US" altLang="zh-CN" sz="2400" dirty="0"/>
              <a:t>HTML </a:t>
            </a:r>
            <a:r>
              <a:rPr lang="zh-CN" altLang="en-US" sz="2400" dirty="0"/>
              <a:t>元素  </a:t>
            </a:r>
            <a:r>
              <a:rPr lang="en-US" altLang="zh-CN" sz="2400" dirty="0"/>
              <a:t>( </a:t>
            </a:r>
            <a:r>
              <a:rPr lang="zh-CN" altLang="en-US" sz="2400" dirty="0"/>
              <a:t>节 点</a:t>
            </a:r>
            <a:r>
              <a:rPr lang="en-US" altLang="zh-CN" sz="2400" dirty="0"/>
              <a:t>)  </a:t>
            </a:r>
            <a:r>
              <a:rPr lang="zh-CN" altLang="en-US" sz="2400" dirty="0"/>
              <a:t>均可被修改 </a:t>
            </a:r>
            <a:r>
              <a:rPr lang="en-US" altLang="zh-CN" sz="2400" dirty="0"/>
              <a:t>, </a:t>
            </a:r>
            <a:r>
              <a:rPr lang="zh-CN" altLang="en-US" sz="2400" dirty="0"/>
              <a:t>也可以被创建或删除</a:t>
            </a:r>
            <a:r>
              <a:rPr lang="zh-CN" altLang="en-US" sz="2400" dirty="0" smtClean="0"/>
              <a:t>。</a:t>
            </a:r>
            <a:endParaRPr lang="en-US" altLang="zh-CN" sz="2400" dirty="0" smtClean="0"/>
          </a:p>
          <a:p>
            <a:pPr marL="109728" indent="457200" eaLnBrk="0">
              <a:buNone/>
            </a:pPr>
            <a:r>
              <a:rPr lang="zh-CN" altLang="en-US" sz="2400" dirty="0"/>
              <a:t>节点一般会拥有 </a:t>
            </a:r>
            <a:r>
              <a:rPr lang="en-US" altLang="zh-CN" sz="2400" dirty="0" err="1"/>
              <a:t>nodeType</a:t>
            </a:r>
            <a:r>
              <a:rPr lang="en-US" altLang="zh-CN" sz="2400" dirty="0"/>
              <a:t>  ( </a:t>
            </a:r>
            <a:r>
              <a:rPr lang="zh-CN" altLang="en-US" sz="2400" dirty="0"/>
              <a:t>节点类型</a:t>
            </a:r>
            <a:r>
              <a:rPr lang="en-US" altLang="zh-CN" sz="2400" dirty="0"/>
              <a:t>)</a:t>
            </a:r>
            <a:r>
              <a:rPr lang="zh-CN" altLang="en-US" sz="2400" dirty="0"/>
              <a:t>、  </a:t>
            </a:r>
            <a:r>
              <a:rPr lang="en-US" altLang="zh-CN" sz="2400" dirty="0" err="1"/>
              <a:t>nodeName</a:t>
            </a:r>
            <a:r>
              <a:rPr lang="en-US" altLang="zh-CN" sz="2400" dirty="0"/>
              <a:t>  ( </a:t>
            </a:r>
            <a:r>
              <a:rPr lang="zh-CN" altLang="en-US" sz="2400" dirty="0"/>
              <a:t>节点名称</a:t>
            </a:r>
            <a:r>
              <a:rPr lang="en-US" altLang="zh-CN" sz="2400" dirty="0"/>
              <a:t>)  </a:t>
            </a:r>
            <a:r>
              <a:rPr lang="zh-CN" altLang="en-US" sz="2400" dirty="0"/>
              <a:t>和 </a:t>
            </a:r>
            <a:r>
              <a:rPr lang="en-US" altLang="zh-CN" sz="2400" dirty="0" err="1"/>
              <a:t>nodeValue</a:t>
            </a:r>
            <a:r>
              <a:rPr lang="en-US" altLang="zh-CN" sz="2400" dirty="0"/>
              <a:t>  ( </a:t>
            </a:r>
            <a:r>
              <a:rPr lang="zh-CN" altLang="en-US" sz="2400" dirty="0" smtClean="0"/>
              <a:t>节点值</a:t>
            </a:r>
            <a:r>
              <a:rPr lang="en-US" altLang="zh-CN" sz="2400" dirty="0"/>
              <a:t>)  </a:t>
            </a:r>
            <a:r>
              <a:rPr lang="zh-CN" altLang="en-US" sz="2400" dirty="0"/>
              <a:t>这三个基本属性。  其中元素节点 </a:t>
            </a:r>
            <a:r>
              <a:rPr lang="en-US" altLang="zh-CN" sz="2400" dirty="0" err="1"/>
              <a:t>nodeType</a:t>
            </a:r>
            <a:r>
              <a:rPr lang="en-US" altLang="zh-CN" sz="2400" dirty="0"/>
              <a:t> </a:t>
            </a:r>
            <a:r>
              <a:rPr lang="zh-CN" altLang="en-US" sz="2400" dirty="0"/>
              <a:t>为 </a:t>
            </a:r>
            <a:r>
              <a:rPr lang="en-US" altLang="zh-CN" sz="2400" dirty="0"/>
              <a:t>1 , </a:t>
            </a:r>
            <a:r>
              <a:rPr lang="zh-CN" altLang="en-US" sz="2400" dirty="0"/>
              <a:t>属性节点 </a:t>
            </a:r>
            <a:r>
              <a:rPr lang="en-US" altLang="zh-CN" sz="2400" dirty="0" err="1"/>
              <a:t>nodeType</a:t>
            </a:r>
            <a:r>
              <a:rPr lang="en-US" altLang="zh-CN" sz="2400" dirty="0"/>
              <a:t> </a:t>
            </a:r>
            <a:r>
              <a:rPr lang="zh-CN" altLang="en-US" sz="2400" dirty="0"/>
              <a:t>为 </a:t>
            </a:r>
            <a:r>
              <a:rPr lang="en-US" altLang="zh-CN" sz="2400" dirty="0"/>
              <a:t>2 ,  </a:t>
            </a:r>
            <a:r>
              <a:rPr lang="zh-CN" altLang="en-US" sz="2400" dirty="0"/>
              <a:t>文本节点 </a:t>
            </a:r>
            <a:r>
              <a:rPr lang="en-US" altLang="zh-CN" sz="2400" dirty="0"/>
              <a:t>( </a:t>
            </a:r>
            <a:r>
              <a:rPr lang="zh-CN" altLang="en-US" sz="2400" dirty="0"/>
              <a:t>包括文字、  空格、换行等</a:t>
            </a:r>
            <a:r>
              <a:rPr lang="en-US" altLang="zh-CN" sz="2400" dirty="0"/>
              <a:t>)  </a:t>
            </a:r>
            <a:r>
              <a:rPr lang="en-US" altLang="zh-CN" sz="2400" dirty="0" err="1"/>
              <a:t>nodeType</a:t>
            </a:r>
            <a:r>
              <a:rPr lang="en-US" altLang="zh-CN" sz="2400" dirty="0"/>
              <a:t> </a:t>
            </a:r>
            <a:r>
              <a:rPr lang="zh-CN" altLang="en-US" sz="2400" dirty="0"/>
              <a:t>为 </a:t>
            </a:r>
            <a:r>
              <a:rPr lang="en-US" altLang="zh-CN" sz="2400" dirty="0"/>
              <a:t>3 </a:t>
            </a:r>
            <a:r>
              <a:rPr lang="zh-CN" altLang="en-US" sz="2400" dirty="0"/>
              <a:t>。在实际开发中</a:t>
            </a:r>
            <a:r>
              <a:rPr lang="en-US" altLang="zh-CN" sz="2400" dirty="0"/>
              <a:t>, </a:t>
            </a:r>
            <a:r>
              <a:rPr lang="zh-CN" altLang="en-US" sz="2400" dirty="0"/>
              <a:t>节点操作主要操作的是元素 节点。</a:t>
            </a:r>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962365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节 点 操 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484784"/>
            <a:ext cx="8856984" cy="936104"/>
          </a:xfrm>
        </p:spPr>
        <p:txBody>
          <a:bodyPr>
            <a:noAutofit/>
          </a:bodyPr>
          <a:lstStyle/>
          <a:p>
            <a:pPr marL="109728" indent="457200" eaLnBrk="0">
              <a:buNone/>
            </a:pPr>
            <a:r>
              <a:rPr lang="zh-CN" altLang="en-US" sz="2400" dirty="0"/>
              <a:t>利用 </a:t>
            </a:r>
            <a:r>
              <a:rPr lang="en-US" altLang="zh-CN" sz="2400" dirty="0"/>
              <a:t>DOM </a:t>
            </a:r>
            <a:r>
              <a:rPr lang="zh-CN" altLang="en-US" sz="2400" dirty="0"/>
              <a:t>树可以把节点划分为不同的层级关系</a:t>
            </a:r>
            <a:r>
              <a:rPr lang="en-US" altLang="zh-CN" sz="2400" dirty="0"/>
              <a:t>,  </a:t>
            </a:r>
            <a:r>
              <a:rPr lang="zh-CN" altLang="en-US" sz="2400" dirty="0"/>
              <a:t>常见的是父子兄层级关系</a:t>
            </a:r>
            <a:r>
              <a:rPr lang="en-US" altLang="zh-CN" sz="2400" dirty="0"/>
              <a:t>,  </a:t>
            </a:r>
            <a:r>
              <a:rPr lang="zh-CN" altLang="en-US" sz="2400" dirty="0" smtClean="0"/>
              <a:t>如图所示：</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IM 239"/>
          <p:cNvPicPr/>
          <p:nvPr/>
        </p:nvPicPr>
        <p:blipFill>
          <a:blip r:embed="rId2"/>
          <a:stretch>
            <a:fillRect/>
          </a:stretch>
        </p:blipFill>
        <p:spPr>
          <a:xfrm>
            <a:off x="1331640" y="2564904"/>
            <a:ext cx="6480720" cy="3016984"/>
          </a:xfrm>
          <a:prstGeom prst="rect">
            <a:avLst/>
          </a:prstGeom>
        </p:spPr>
      </p:pic>
    </p:spTree>
    <p:extLst>
      <p:ext uri="{BB962C8B-B14F-4D97-AF65-F5344CB8AC3E}">
        <p14:creationId xmlns:p14="http://schemas.microsoft.com/office/powerpoint/2010/main" val="8770383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节 点 操 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484784"/>
            <a:ext cx="8856984" cy="1584176"/>
          </a:xfrm>
        </p:spPr>
        <p:txBody>
          <a:bodyPr>
            <a:noAutofit/>
          </a:bodyPr>
          <a:lstStyle/>
          <a:p>
            <a:pPr marL="109728" indent="457200" eaLnBrk="0">
              <a:buNone/>
            </a:pPr>
            <a:r>
              <a:rPr lang="zh-CN" altLang="en-US" sz="2400" dirty="0" smtClean="0"/>
              <a:t>（</a:t>
            </a:r>
            <a:r>
              <a:rPr lang="en-US" altLang="zh-CN" sz="2400" dirty="0" smtClean="0"/>
              <a:t>1</a:t>
            </a:r>
            <a:r>
              <a:rPr lang="zh-CN" altLang="en-US" sz="2400" dirty="0"/>
              <a:t>）获取元素父级节点</a:t>
            </a:r>
            <a:endParaRPr lang="en-US" altLang="zh-CN" sz="2400" dirty="0" smtClean="0"/>
          </a:p>
          <a:p>
            <a:pPr marL="109728" indent="457200" eaLnBrk="0">
              <a:buNone/>
            </a:pPr>
            <a:r>
              <a:rPr lang="zh-CN" altLang="en-US" sz="2400" dirty="0"/>
              <a:t>在 </a:t>
            </a:r>
            <a:r>
              <a:rPr lang="en-US" altLang="zh-CN" sz="2400" dirty="0"/>
              <a:t>DOM </a:t>
            </a:r>
            <a:r>
              <a:rPr lang="zh-CN" altLang="en-US" sz="2400" dirty="0"/>
              <a:t>中 </a:t>
            </a:r>
            <a:r>
              <a:rPr lang="en-US" altLang="zh-CN" sz="2400" dirty="0"/>
              <a:t>, </a:t>
            </a:r>
            <a:r>
              <a:rPr lang="zh-CN" altLang="en-US" sz="2400" dirty="0"/>
              <a:t>可以通过 </a:t>
            </a:r>
            <a:r>
              <a:rPr lang="en-US" altLang="zh-CN" sz="2400" dirty="0"/>
              <a:t>node. </a:t>
            </a:r>
            <a:r>
              <a:rPr lang="en-US" altLang="zh-CN" sz="2400" dirty="0" err="1"/>
              <a:t>parentNode</a:t>
            </a:r>
            <a:r>
              <a:rPr lang="en-US" altLang="zh-CN" sz="2400" dirty="0"/>
              <a:t> </a:t>
            </a:r>
            <a:r>
              <a:rPr lang="zh-CN" altLang="en-US" sz="2400" dirty="0"/>
              <a:t>返回某节点的父节点</a:t>
            </a:r>
            <a:r>
              <a:rPr lang="en-US" altLang="zh-CN" sz="2400" dirty="0"/>
              <a:t>, </a:t>
            </a:r>
            <a:r>
              <a:rPr lang="zh-CN" altLang="en-US" sz="2400" dirty="0"/>
              <a:t>如果没有父节点则返回 </a:t>
            </a:r>
            <a:r>
              <a:rPr lang="en-US" altLang="zh-CN" sz="2400" dirty="0"/>
              <a:t>null, </a:t>
            </a:r>
            <a:r>
              <a:rPr lang="zh-CN" altLang="en-US" sz="2400" dirty="0"/>
              <a:t>注意返回的是最近的一个父节点</a:t>
            </a:r>
            <a:r>
              <a:rPr lang="en-US" altLang="zh-CN" sz="2400" dirty="0"/>
              <a:t>, </a:t>
            </a:r>
            <a:r>
              <a:rPr lang="zh-CN" altLang="en-US" sz="2400" dirty="0"/>
              <a:t>其使用如下所</a:t>
            </a:r>
            <a:r>
              <a:rPr lang="zh-CN" altLang="en-US" sz="2400" dirty="0" smtClean="0"/>
              <a:t>示：</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137272"/>
            <a:ext cx="5832648" cy="331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 242"/>
          <p:cNvPicPr/>
          <p:nvPr/>
        </p:nvPicPr>
        <p:blipFill>
          <a:blip r:embed="rId3"/>
          <a:stretch>
            <a:fillRect/>
          </a:stretch>
        </p:blipFill>
        <p:spPr>
          <a:xfrm>
            <a:off x="5364088" y="2924944"/>
            <a:ext cx="3312368" cy="2304256"/>
          </a:xfrm>
          <a:prstGeom prst="rect">
            <a:avLst/>
          </a:prstGeom>
        </p:spPr>
      </p:pic>
    </p:spTree>
    <p:extLst>
      <p:ext uri="{BB962C8B-B14F-4D97-AF65-F5344CB8AC3E}">
        <p14:creationId xmlns:p14="http://schemas.microsoft.com/office/powerpoint/2010/main" val="15858142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节 点 操 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484784"/>
            <a:ext cx="8856984" cy="1944216"/>
          </a:xfrm>
        </p:spPr>
        <p:txBody>
          <a:bodyPr>
            <a:noAutofit/>
          </a:bodyPr>
          <a:lstStyle/>
          <a:p>
            <a:pPr marL="109728" indent="457200" eaLnBrk="0">
              <a:buNone/>
            </a:pPr>
            <a:r>
              <a:rPr lang="zh-CN" altLang="en-US" sz="2400" dirty="0" smtClean="0"/>
              <a:t>（</a:t>
            </a:r>
            <a:r>
              <a:rPr lang="en-US" altLang="zh-CN" sz="2400" dirty="0" smtClean="0"/>
              <a:t>2</a:t>
            </a:r>
            <a:r>
              <a:rPr lang="zh-CN" altLang="en-US" sz="2400" dirty="0"/>
              <a:t>）获取元素子级节点</a:t>
            </a:r>
            <a:endParaRPr lang="en-US" altLang="zh-CN" sz="2400" dirty="0" smtClean="0"/>
          </a:p>
          <a:p>
            <a:pPr marL="109728" indent="457200" eaLnBrk="0">
              <a:buNone/>
            </a:pPr>
            <a:r>
              <a:rPr lang="zh-CN" altLang="en-US" sz="2400" dirty="0"/>
              <a:t>获 取 元 素 子 节 点 主 要 有 两 种 方 式 </a:t>
            </a:r>
            <a:r>
              <a:rPr lang="en-US" altLang="zh-CN" sz="2400" dirty="0"/>
              <a:t>,  </a:t>
            </a:r>
            <a:r>
              <a:rPr lang="zh-CN" altLang="en-US" sz="2400" dirty="0"/>
              <a:t>第 一 种 方 式 是 通 过 </a:t>
            </a:r>
            <a:r>
              <a:rPr lang="en-US" altLang="zh-CN" sz="2400" dirty="0"/>
              <a:t>node. </a:t>
            </a:r>
            <a:r>
              <a:rPr lang="en-US" altLang="zh-CN" sz="2400" dirty="0" err="1"/>
              <a:t>childNodes</a:t>
            </a:r>
            <a:r>
              <a:rPr lang="en-US" altLang="zh-CN" sz="2400" dirty="0"/>
              <a:t> </a:t>
            </a:r>
            <a:r>
              <a:rPr lang="zh-CN" altLang="en-US" sz="2400" dirty="0"/>
              <a:t>获 取 </a:t>
            </a:r>
            <a:r>
              <a:rPr lang="en-US" altLang="zh-CN" sz="2400" dirty="0"/>
              <a:t>, </a:t>
            </a:r>
            <a:r>
              <a:rPr lang="en-US" altLang="zh-CN" sz="2400" dirty="0" err="1"/>
              <a:t>childNodes</a:t>
            </a:r>
            <a:r>
              <a:rPr lang="en-US" altLang="zh-CN" sz="2400" dirty="0"/>
              <a:t> </a:t>
            </a:r>
            <a:r>
              <a:rPr lang="zh-CN" altLang="en-US" sz="2400" dirty="0"/>
              <a:t>会返回包含指定节点的子节点的集合 </a:t>
            </a:r>
            <a:r>
              <a:rPr lang="en-US" altLang="zh-CN" sz="2400" dirty="0"/>
              <a:t>, </a:t>
            </a:r>
            <a:r>
              <a:rPr lang="zh-CN" altLang="en-US" sz="2400" dirty="0"/>
              <a:t>其中包括了该元素的所有子节点  </a:t>
            </a:r>
            <a:r>
              <a:rPr lang="en-US" altLang="zh-CN" sz="2400" dirty="0"/>
              <a:t>( </a:t>
            </a:r>
            <a:r>
              <a:rPr lang="zh-CN" altLang="en-US" sz="2400" dirty="0"/>
              <a:t>包括 元素节点和文本节点</a:t>
            </a:r>
            <a:r>
              <a:rPr lang="en-US" altLang="zh-CN" sz="2400" dirty="0"/>
              <a:t>) , </a:t>
            </a:r>
            <a:r>
              <a:rPr lang="zh-CN" altLang="en-US" sz="2400" dirty="0"/>
              <a:t>其使用方式如下</a:t>
            </a:r>
            <a:r>
              <a:rPr lang="en-US" altLang="zh-CN" sz="2400" dirty="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628876"/>
            <a:ext cx="5432031" cy="2809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IM 243"/>
          <p:cNvPicPr/>
          <p:nvPr/>
        </p:nvPicPr>
        <p:blipFill>
          <a:blip r:embed="rId3"/>
          <a:stretch>
            <a:fillRect/>
          </a:stretch>
        </p:blipFill>
        <p:spPr>
          <a:xfrm>
            <a:off x="5796136" y="3861048"/>
            <a:ext cx="2983230" cy="2051685"/>
          </a:xfrm>
          <a:prstGeom prst="rect">
            <a:avLst/>
          </a:prstGeom>
        </p:spPr>
      </p:pic>
    </p:spTree>
    <p:extLst>
      <p:ext uri="{BB962C8B-B14F-4D97-AF65-F5344CB8AC3E}">
        <p14:creationId xmlns:p14="http://schemas.microsoft.com/office/powerpoint/2010/main" val="28502651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节 点 操 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484784"/>
            <a:ext cx="8856984" cy="1944216"/>
          </a:xfrm>
        </p:spPr>
        <p:txBody>
          <a:bodyPr>
            <a:noAutofit/>
          </a:bodyPr>
          <a:lstStyle/>
          <a:p>
            <a:pPr marL="109728" indent="457200" eaLnBrk="0">
              <a:buNone/>
            </a:pPr>
            <a:r>
              <a:rPr lang="zh-CN" altLang="en-US" sz="2400" dirty="0" smtClean="0"/>
              <a:t>（</a:t>
            </a:r>
            <a:r>
              <a:rPr lang="en-US" altLang="zh-CN" sz="2400" dirty="0" smtClean="0"/>
              <a:t>2</a:t>
            </a:r>
            <a:r>
              <a:rPr lang="zh-CN" altLang="en-US" sz="2400" dirty="0"/>
              <a:t>）获取元素子级节点</a:t>
            </a:r>
            <a:endParaRPr lang="en-US" altLang="zh-CN" sz="2400" dirty="0" smtClean="0"/>
          </a:p>
          <a:p>
            <a:pPr marL="109728" indent="457200" eaLnBrk="0">
              <a:buNone/>
            </a:pPr>
            <a:r>
              <a:rPr lang="zh-CN" altLang="en-US" sz="2400" dirty="0"/>
              <a:t>第二种获取元素子节点的方式是通过 </a:t>
            </a:r>
            <a:r>
              <a:rPr lang="en-US" altLang="zh-CN" sz="2400" dirty="0"/>
              <a:t>node. children </a:t>
            </a:r>
            <a:r>
              <a:rPr lang="zh-CN" altLang="en-US" sz="2400" dirty="0"/>
              <a:t>进行获取 </a:t>
            </a:r>
            <a:r>
              <a:rPr lang="en-US" altLang="zh-CN" sz="2400" dirty="0"/>
              <a:t>, </a:t>
            </a:r>
            <a:r>
              <a:rPr lang="zh-CN" altLang="en-US" sz="2400" dirty="0"/>
              <a:t>它会返回元素的所有子 元素节点 </a:t>
            </a:r>
            <a:r>
              <a:rPr lang="en-US" altLang="zh-CN" sz="2400" dirty="0"/>
              <a:t>, </a:t>
            </a:r>
            <a:r>
              <a:rPr lang="zh-CN" altLang="en-US" sz="2400" dirty="0"/>
              <a:t>上述代码若使用 </a:t>
            </a:r>
            <a:r>
              <a:rPr lang="en-US" altLang="zh-CN" sz="2400" dirty="0"/>
              <a:t>children </a:t>
            </a:r>
            <a:r>
              <a:rPr lang="zh-CN" altLang="en-US" sz="2400" dirty="0"/>
              <a:t>方法获取子节点结果如</a:t>
            </a:r>
            <a:r>
              <a:rPr lang="zh-CN" altLang="en-US" sz="2400" dirty="0" smtClean="0"/>
              <a:t>图所</a:t>
            </a:r>
            <a:r>
              <a:rPr lang="zh-CN" altLang="en-US" sz="2400" dirty="0"/>
              <a:t>示。</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IM 246"/>
          <p:cNvPicPr/>
          <p:nvPr/>
        </p:nvPicPr>
        <p:blipFill>
          <a:blip r:embed="rId2"/>
          <a:stretch>
            <a:fillRect/>
          </a:stretch>
        </p:blipFill>
        <p:spPr>
          <a:xfrm>
            <a:off x="2123728" y="3140968"/>
            <a:ext cx="3888432" cy="2664296"/>
          </a:xfrm>
          <a:prstGeom prst="rect">
            <a:avLst/>
          </a:prstGeom>
        </p:spPr>
      </p:pic>
    </p:spTree>
    <p:extLst>
      <p:ext uri="{BB962C8B-B14F-4D97-AF65-F5344CB8AC3E}">
        <p14:creationId xmlns:p14="http://schemas.microsoft.com/office/powerpoint/2010/main" val="3836462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395536" y="476672"/>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latin typeface="微软雅黑" panose="020B0503020204020204" pitchFamily="34" charset="-122"/>
                <a:ea typeface="微软雅黑" panose="020B0503020204020204" pitchFamily="34" charset="-122"/>
                <a:cs typeface="+mn-ea"/>
                <a:sym typeface="+mn-lt"/>
              </a:rPr>
              <a:t>学习</a:t>
            </a:r>
            <a:r>
              <a:rPr lang="zh-CN" altLang="en-US" b="1" dirty="0" smtClean="0">
                <a:latin typeface="微软雅黑" panose="020B0503020204020204" pitchFamily="34" charset="-122"/>
                <a:ea typeface="微软雅黑" panose="020B0503020204020204" pitchFamily="34" charset="-122"/>
                <a:cs typeface="+mn-ea"/>
                <a:sym typeface="+mn-lt"/>
              </a:rPr>
              <a:t>目标</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 name="AutoShape 2" descr="https://img1.maka.im/user/4284850/17f67e376b1976d6a78fd2c38443f79b.jpeg"/>
          <p:cNvSpPr>
            <a:spLocks noChangeAspect="1" noChangeArrowheads="1"/>
          </p:cNvSpPr>
          <p:nvPr/>
        </p:nvSpPr>
        <p:spPr bwMode="auto">
          <a:xfrm>
            <a:off x="155575" y="-1257300"/>
            <a:ext cx="349567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4" name="图示 3"/>
          <p:cNvGraphicFramePr/>
          <p:nvPr>
            <p:extLst>
              <p:ext uri="{D42A27DB-BD31-4B8C-83A1-F6EECF244321}">
                <p14:modId xmlns:p14="http://schemas.microsoft.com/office/powerpoint/2010/main" val="1906753206"/>
              </p:ext>
            </p:extLst>
          </p:nvPr>
        </p:nvGraphicFramePr>
        <p:xfrm>
          <a:off x="1043608" y="1139204"/>
          <a:ext cx="7224464" cy="5242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1475656" y="1916832"/>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1</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6" name="矩形 5"/>
          <p:cNvSpPr/>
          <p:nvPr/>
        </p:nvSpPr>
        <p:spPr>
          <a:xfrm>
            <a:off x="1861482" y="3356992"/>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2</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7" name="矩形 6"/>
          <p:cNvSpPr/>
          <p:nvPr/>
        </p:nvSpPr>
        <p:spPr>
          <a:xfrm>
            <a:off x="1452545" y="4953942"/>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3</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4186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创 建</a:t>
            </a:r>
            <a:r>
              <a:rPr lang="zh-CN" altLang="en-US" sz="3200" dirty="0">
                <a:solidFill>
                  <a:schemeClr val="tx1"/>
                </a:solidFill>
                <a:latin typeface="微软雅黑" panose="020B0503020204020204" pitchFamily="34" charset="-122"/>
                <a:ea typeface="微软雅黑" panose="020B0503020204020204" pitchFamily="34" charset="-122"/>
                <a:cs typeface="+mn-ea"/>
              </a:rPr>
              <a:t>、</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添 加</a:t>
            </a:r>
            <a:r>
              <a:rPr lang="zh-CN" altLang="en-US" sz="3200" dirty="0">
                <a:solidFill>
                  <a:schemeClr val="tx1"/>
                </a:solidFill>
                <a:latin typeface="微软雅黑" panose="020B0503020204020204" pitchFamily="34" charset="-122"/>
                <a:ea typeface="微软雅黑" panose="020B0503020204020204" pitchFamily="34" charset="-122"/>
                <a:cs typeface="+mn-ea"/>
              </a:rPr>
              <a:t>、</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删 除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340768"/>
            <a:ext cx="8856984" cy="5373216"/>
          </a:xfrm>
        </p:spPr>
        <p:txBody>
          <a:bodyPr>
            <a:noAutofit/>
          </a:bodyPr>
          <a:lstStyle/>
          <a:p>
            <a:pPr marL="109728" indent="457200" eaLnBrk="0">
              <a:buNone/>
            </a:pPr>
            <a:r>
              <a:rPr lang="zh-CN" altLang="zh-CN" sz="2400" dirty="0"/>
              <a:t>使用 </a:t>
            </a:r>
            <a:r>
              <a:rPr lang="en-US" altLang="zh-CN" sz="2400" dirty="0"/>
              <a:t>DOM </a:t>
            </a:r>
            <a:r>
              <a:rPr lang="zh-CN" altLang="zh-CN" sz="2400" dirty="0"/>
              <a:t>还能动态地创建与删除元素。</a:t>
            </a:r>
          </a:p>
          <a:p>
            <a:pPr marL="109728" indent="457200" eaLnBrk="0">
              <a:buNone/>
            </a:pPr>
            <a:endParaRPr lang="en-US" altLang="zh-CN" sz="2400" dirty="0" smtClean="0"/>
          </a:p>
          <a:p>
            <a:pPr marL="109728" indent="457200" eaLnBrk="0">
              <a:buNone/>
            </a:pPr>
            <a:r>
              <a:rPr lang="zh-CN" altLang="en-US" sz="2400" dirty="0" smtClean="0"/>
              <a:t>（</a:t>
            </a:r>
            <a:r>
              <a:rPr lang="en-US" altLang="zh-CN" sz="2400" dirty="0" smtClean="0"/>
              <a:t>1</a:t>
            </a:r>
            <a:r>
              <a:rPr lang="zh-CN" altLang="en-US" sz="2400" dirty="0" smtClean="0"/>
              <a:t>）</a:t>
            </a:r>
            <a:r>
              <a:rPr lang="zh-CN" altLang="zh-CN" sz="2400" dirty="0"/>
              <a:t>创建元素</a:t>
            </a:r>
            <a:endParaRPr lang="en-US" altLang="zh-CN" sz="2400" dirty="0" smtClean="0"/>
          </a:p>
          <a:p>
            <a:pPr marL="109728" indent="457200" eaLnBrk="0">
              <a:buNone/>
            </a:pPr>
            <a:r>
              <a:rPr lang="zh-CN" altLang="en-US" sz="2400" dirty="0"/>
              <a:t>可以通过 </a:t>
            </a:r>
            <a:r>
              <a:rPr lang="en-US" altLang="zh-CN" sz="2400" dirty="0"/>
              <a:t>document. </a:t>
            </a:r>
            <a:r>
              <a:rPr lang="en-US" altLang="zh-CN" sz="2400" dirty="0" err="1"/>
              <a:t>createElement</a:t>
            </a:r>
            <a:r>
              <a:rPr lang="en-US" altLang="zh-CN" sz="2400" dirty="0"/>
              <a:t>( ) </a:t>
            </a:r>
            <a:r>
              <a:rPr lang="zh-CN" altLang="en-US" sz="2400" dirty="0"/>
              <a:t>方法创建指定的 </a:t>
            </a:r>
            <a:r>
              <a:rPr lang="en-US" altLang="zh-CN" sz="2400" dirty="0"/>
              <a:t>HTML </a:t>
            </a:r>
            <a:r>
              <a:rPr lang="zh-CN" altLang="en-US" sz="2400" dirty="0"/>
              <a:t>元素 </a:t>
            </a:r>
            <a:r>
              <a:rPr lang="en-US" altLang="zh-CN" sz="2400" dirty="0"/>
              <a:t>,  </a:t>
            </a:r>
            <a:r>
              <a:rPr lang="zh-CN" altLang="en-US" sz="2400" dirty="0"/>
              <a:t>在使用时只需要创 建元素的标签名放到小括号中即可 。因为这些元素原先是不存在的 </a:t>
            </a:r>
            <a:r>
              <a:rPr lang="en-US" altLang="zh-CN" sz="2400" dirty="0"/>
              <a:t>, </a:t>
            </a:r>
            <a:r>
              <a:rPr lang="zh-CN" altLang="en-US" sz="2400" dirty="0"/>
              <a:t>是根据我们的需求动 态生成的 </a:t>
            </a:r>
            <a:r>
              <a:rPr lang="en-US" altLang="zh-CN" sz="2400" dirty="0"/>
              <a:t>, </a:t>
            </a:r>
            <a:r>
              <a:rPr lang="zh-CN" altLang="en-US" sz="2400" dirty="0"/>
              <a:t>所以我们也称为动态创建元素节点</a:t>
            </a:r>
            <a:r>
              <a:rPr lang="zh-CN" altLang="en-US" sz="2400" dirty="0" smtClean="0"/>
              <a:t>。</a:t>
            </a:r>
            <a:endParaRPr lang="en-US" altLang="zh-CN" sz="2400" dirty="0" smtClean="0"/>
          </a:p>
          <a:p>
            <a:pPr marL="109728" indent="457200" eaLnBrk="0">
              <a:buNone/>
            </a:pPr>
            <a:r>
              <a:rPr lang="zh-CN" altLang="en-US" sz="2400" dirty="0"/>
              <a:t>创建完元素后 </a:t>
            </a:r>
            <a:r>
              <a:rPr lang="en-US" altLang="zh-CN" sz="2400" dirty="0"/>
              <a:t>, </a:t>
            </a:r>
            <a:r>
              <a:rPr lang="zh-CN" altLang="en-US" sz="2400" dirty="0"/>
              <a:t>并不能马上在页面中看到这个元素 </a:t>
            </a:r>
            <a:r>
              <a:rPr lang="en-US" altLang="zh-CN" sz="2400" dirty="0"/>
              <a:t>,  </a:t>
            </a:r>
            <a:r>
              <a:rPr lang="zh-CN" altLang="en-US" sz="2400" dirty="0"/>
              <a:t>因为我们仅仅只是创建了该</a:t>
            </a:r>
            <a:r>
              <a:rPr lang="zh-CN" altLang="en-US" sz="2400" dirty="0" smtClean="0"/>
              <a:t>元素 </a:t>
            </a:r>
            <a:r>
              <a:rPr lang="en-US" altLang="zh-CN" sz="2400" dirty="0"/>
              <a:t>, </a:t>
            </a:r>
            <a:r>
              <a:rPr lang="zh-CN" altLang="en-US" sz="2400" dirty="0"/>
              <a:t>并没有指定它会在页面中的哪一个位置显示 </a:t>
            </a:r>
            <a:r>
              <a:rPr lang="en-US" altLang="zh-CN" sz="2400" dirty="0"/>
              <a:t>, </a:t>
            </a:r>
            <a:r>
              <a:rPr lang="zh-CN" altLang="en-US" sz="2400" dirty="0"/>
              <a:t>所以创建元素后还需要将元素添加到页 面指定位置中才能在网页中看到它 。可以向网页中添加元素有两种方法 </a:t>
            </a:r>
            <a:r>
              <a:rPr lang="en-US" altLang="zh-CN" sz="2400" dirty="0"/>
              <a:t>, </a:t>
            </a:r>
            <a:r>
              <a:rPr lang="zh-CN" altLang="en-US" sz="2400" dirty="0"/>
              <a:t>分别是 </a:t>
            </a:r>
            <a:r>
              <a:rPr lang="en-US" altLang="zh-CN" sz="2400" dirty="0"/>
              <a:t>append- Child </a:t>
            </a:r>
            <a:r>
              <a:rPr lang="zh-CN" altLang="en-US" sz="2400" dirty="0"/>
              <a:t>以及 </a:t>
            </a:r>
            <a:r>
              <a:rPr lang="en-US" altLang="zh-CN" sz="2400" dirty="0" err="1"/>
              <a:t>insertBefore</a:t>
            </a:r>
            <a:r>
              <a:rPr lang="en-US" altLang="zh-CN" sz="2400" dirty="0"/>
              <a:t> </a:t>
            </a:r>
            <a:r>
              <a:rPr lang="zh-CN" altLang="en-US" sz="2400" dirty="0"/>
              <a:t>。其中 </a:t>
            </a:r>
            <a:r>
              <a:rPr lang="en-US" altLang="zh-CN" sz="2400" dirty="0" err="1"/>
              <a:t>appendChild</a:t>
            </a:r>
            <a:r>
              <a:rPr lang="en-US" altLang="zh-CN" sz="2400" dirty="0"/>
              <a:t> </a:t>
            </a:r>
            <a:r>
              <a:rPr lang="zh-CN" altLang="en-US" sz="2400" dirty="0"/>
              <a:t>方法会将一个节点添加到指定父节点的子节点列 表末尾 </a:t>
            </a:r>
            <a:r>
              <a:rPr lang="en-US" altLang="zh-CN" sz="2400" dirty="0"/>
              <a:t>, </a:t>
            </a:r>
            <a:r>
              <a:rPr lang="zh-CN" altLang="en-US" sz="2400" dirty="0"/>
              <a:t>类似于 </a:t>
            </a:r>
            <a:r>
              <a:rPr lang="en-US" altLang="zh-CN" sz="2400" dirty="0"/>
              <a:t>CSS </a:t>
            </a:r>
            <a:r>
              <a:rPr lang="zh-CN" altLang="en-US" sz="2400" dirty="0"/>
              <a:t>中的 </a:t>
            </a:r>
            <a:r>
              <a:rPr lang="en-US" altLang="zh-CN" sz="2400" dirty="0"/>
              <a:t>after </a:t>
            </a:r>
            <a:r>
              <a:rPr lang="zh-CN" altLang="en-US" sz="2400" dirty="0"/>
              <a:t>伪元素 </a:t>
            </a:r>
            <a:r>
              <a:rPr lang="en-US" altLang="zh-CN" sz="2400" dirty="0"/>
              <a:t>,</a:t>
            </a:r>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711701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创 建</a:t>
            </a:r>
            <a:r>
              <a:rPr lang="zh-CN" altLang="en-US" sz="3200" dirty="0">
                <a:solidFill>
                  <a:schemeClr val="tx1"/>
                </a:solidFill>
                <a:latin typeface="微软雅黑" panose="020B0503020204020204" pitchFamily="34" charset="-122"/>
                <a:ea typeface="微软雅黑" panose="020B0503020204020204" pitchFamily="34" charset="-122"/>
                <a:cs typeface="+mn-ea"/>
              </a:rPr>
              <a:t>、</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添 加</a:t>
            </a:r>
            <a:r>
              <a:rPr lang="zh-CN" altLang="en-US" sz="3200" dirty="0">
                <a:solidFill>
                  <a:schemeClr val="tx1"/>
                </a:solidFill>
                <a:latin typeface="微软雅黑" panose="020B0503020204020204" pitchFamily="34" charset="-122"/>
                <a:ea typeface="微软雅黑" panose="020B0503020204020204" pitchFamily="34" charset="-122"/>
                <a:cs typeface="+mn-ea"/>
              </a:rPr>
              <a:t>、</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删 除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340768"/>
            <a:ext cx="8856984" cy="5373216"/>
          </a:xfrm>
        </p:spPr>
        <p:txBody>
          <a:bodyPr>
            <a:noAutofit/>
          </a:bodyPr>
          <a:lstStyle/>
          <a:p>
            <a:pPr marL="109728" indent="457200" eaLnBrk="0">
              <a:buNone/>
            </a:pPr>
            <a:r>
              <a:rPr lang="zh-CN" altLang="en-US" sz="2400" dirty="0" smtClean="0"/>
              <a:t>（</a:t>
            </a:r>
            <a:r>
              <a:rPr lang="en-US" altLang="zh-CN" sz="2400" dirty="0" smtClean="0"/>
              <a:t>2</a:t>
            </a:r>
            <a:r>
              <a:rPr lang="zh-CN" altLang="en-US" sz="2400" dirty="0" smtClean="0"/>
              <a:t>）</a:t>
            </a:r>
            <a:r>
              <a:rPr lang="zh-CN" altLang="zh-CN" sz="2400" dirty="0"/>
              <a:t>删除</a:t>
            </a:r>
            <a:r>
              <a:rPr lang="zh-CN" altLang="zh-CN" sz="2400" dirty="0" smtClean="0"/>
              <a:t>元素</a:t>
            </a:r>
            <a:endParaRPr lang="en-US" altLang="zh-CN" sz="2400" dirty="0" smtClean="0"/>
          </a:p>
          <a:p>
            <a:pPr marL="109728" indent="457200" eaLnBrk="0">
              <a:buNone/>
            </a:pPr>
            <a:r>
              <a:rPr lang="zh-CN" altLang="zh-CN" sz="2400" dirty="0"/>
              <a:t>通过 </a:t>
            </a:r>
            <a:r>
              <a:rPr lang="en-US" altLang="zh-CN" sz="2400" dirty="0" err="1"/>
              <a:t>removeChild</a:t>
            </a:r>
            <a:r>
              <a:rPr lang="en-US" altLang="zh-CN" sz="2400" dirty="0"/>
              <a:t> </a:t>
            </a:r>
            <a:r>
              <a:rPr lang="zh-CN" altLang="zh-CN" sz="2400" dirty="0"/>
              <a:t>方法可以在 </a:t>
            </a:r>
            <a:r>
              <a:rPr lang="en-US" altLang="zh-CN" sz="2400" dirty="0"/>
              <a:t>DOM </a:t>
            </a:r>
            <a:r>
              <a:rPr lang="zh-CN" altLang="zh-CN" sz="2400" dirty="0"/>
              <a:t>树中删除一个子节点</a:t>
            </a:r>
            <a:r>
              <a:rPr lang="en-US" altLang="zh-CN" sz="2400" dirty="0"/>
              <a:t> , </a:t>
            </a:r>
            <a:r>
              <a:rPr lang="zh-CN" altLang="zh-CN" sz="2400" dirty="0"/>
              <a:t>并且该方法会返回被删除</a:t>
            </a:r>
            <a:r>
              <a:rPr lang="zh-CN" altLang="zh-CN" sz="2400" dirty="0" smtClean="0"/>
              <a:t>的节点</a:t>
            </a:r>
            <a:r>
              <a:rPr lang="en-US" altLang="zh-CN" sz="2400" dirty="0" smtClean="0"/>
              <a:t> </a:t>
            </a:r>
            <a:r>
              <a:rPr lang="en-US" altLang="zh-CN" sz="2400" dirty="0"/>
              <a:t>, </a:t>
            </a:r>
            <a:r>
              <a:rPr lang="zh-CN" altLang="zh-CN" sz="2400" dirty="0"/>
              <a:t>其基本使用如下所</a:t>
            </a:r>
            <a:r>
              <a:rPr lang="zh-CN" altLang="zh-CN" sz="2400" dirty="0" smtClean="0"/>
              <a:t>示</a:t>
            </a:r>
            <a:r>
              <a:rPr lang="zh-CN" altLang="en-US" sz="2400" dirty="0" smtClean="0"/>
              <a:t>：</a:t>
            </a:r>
            <a:endParaRPr lang="en-US" altLang="zh-CN" sz="2400" dirty="0" smtClean="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2564904"/>
            <a:ext cx="6472747"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07089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创 建</a:t>
            </a:r>
            <a:r>
              <a:rPr lang="zh-CN" altLang="en-US" sz="3200" dirty="0">
                <a:solidFill>
                  <a:schemeClr val="tx1"/>
                </a:solidFill>
                <a:latin typeface="微软雅黑" panose="020B0503020204020204" pitchFamily="34" charset="-122"/>
                <a:ea typeface="微软雅黑" panose="020B0503020204020204" pitchFamily="34" charset="-122"/>
                <a:cs typeface="+mn-ea"/>
              </a:rPr>
              <a:t>、</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添 加</a:t>
            </a:r>
            <a:r>
              <a:rPr lang="zh-CN" altLang="en-US" sz="3200" dirty="0">
                <a:solidFill>
                  <a:schemeClr val="tx1"/>
                </a:solidFill>
                <a:latin typeface="微软雅黑" panose="020B0503020204020204" pitchFamily="34" charset="-122"/>
                <a:ea typeface="微软雅黑" panose="020B0503020204020204" pitchFamily="34" charset="-122"/>
                <a:cs typeface="+mn-ea"/>
              </a:rPr>
              <a:t>、</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删 除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0" y="1340768"/>
            <a:ext cx="8856984" cy="5373216"/>
          </a:xfrm>
        </p:spPr>
        <p:txBody>
          <a:bodyPr>
            <a:noAutofit/>
          </a:bodyPr>
          <a:lstStyle/>
          <a:p>
            <a:pPr marL="109728" indent="457200" eaLnBrk="0">
              <a:buNone/>
            </a:pPr>
            <a:r>
              <a:rPr lang="zh-CN" altLang="en-US" sz="2400" dirty="0" smtClean="0"/>
              <a:t>（</a:t>
            </a:r>
            <a:r>
              <a:rPr lang="en-US" altLang="zh-CN" sz="2400" dirty="0" smtClean="0"/>
              <a:t>3</a:t>
            </a:r>
            <a:r>
              <a:rPr lang="zh-CN" altLang="en-US" sz="2400" dirty="0" smtClean="0"/>
              <a:t>）复制</a:t>
            </a:r>
            <a:r>
              <a:rPr lang="zh-CN" altLang="en-US" sz="2400" dirty="0"/>
              <a:t>节点</a:t>
            </a:r>
            <a:endParaRPr lang="en-US" altLang="zh-CN" sz="2400" dirty="0" smtClean="0"/>
          </a:p>
          <a:p>
            <a:pPr marL="109728" indent="457200" eaLnBrk="0">
              <a:buNone/>
            </a:pPr>
            <a:r>
              <a:rPr lang="en-US" altLang="zh-CN" sz="2400" dirty="0"/>
              <a:t>DOM </a:t>
            </a:r>
            <a:r>
              <a:rPr lang="zh-CN" altLang="en-US" sz="2400" dirty="0"/>
              <a:t>还能使用 </a:t>
            </a:r>
            <a:r>
              <a:rPr lang="en-US" altLang="zh-CN" sz="2400" dirty="0" err="1"/>
              <a:t>cloneNode</a:t>
            </a:r>
            <a:r>
              <a:rPr lang="en-US" altLang="zh-CN" sz="2400" dirty="0"/>
              <a:t> </a:t>
            </a:r>
            <a:r>
              <a:rPr lang="zh-CN" altLang="en-US" sz="2400" dirty="0"/>
              <a:t>方法对一个节点进行复制操作 </a:t>
            </a:r>
            <a:r>
              <a:rPr lang="en-US" altLang="zh-CN" sz="2400" dirty="0"/>
              <a:t>,  </a:t>
            </a:r>
            <a:r>
              <a:rPr lang="zh-CN" altLang="en-US" sz="2400" dirty="0"/>
              <a:t>节点复制也称为克隆或</a:t>
            </a:r>
            <a:r>
              <a:rPr lang="zh-CN" altLang="en-US" sz="2400" dirty="0" smtClean="0"/>
              <a:t>拷贝 </a:t>
            </a:r>
            <a:r>
              <a:rPr lang="zh-CN" altLang="en-US" sz="2400" dirty="0"/>
              <a:t>。在对一个元素进行拷贝时 </a:t>
            </a:r>
            <a:r>
              <a:rPr lang="en-US" altLang="zh-CN" sz="2400" dirty="0"/>
              <a:t>, </a:t>
            </a:r>
            <a:r>
              <a:rPr lang="zh-CN" altLang="en-US" sz="2400" dirty="0"/>
              <a:t>如果 </a:t>
            </a:r>
            <a:r>
              <a:rPr lang="en-US" altLang="zh-CN" sz="2400" dirty="0" err="1"/>
              <a:t>cloneNode</a:t>
            </a:r>
            <a:r>
              <a:rPr lang="en-US" altLang="zh-CN" sz="2400" dirty="0"/>
              <a:t> </a:t>
            </a:r>
            <a:r>
              <a:rPr lang="zh-CN" altLang="en-US" sz="2400" dirty="0"/>
              <a:t>方法不传入任何参数或传入 </a:t>
            </a:r>
            <a:r>
              <a:rPr lang="en-US" altLang="zh-CN" sz="2400" dirty="0"/>
              <a:t>false , </a:t>
            </a:r>
            <a:r>
              <a:rPr lang="zh-CN" altLang="en-US" sz="2400" dirty="0"/>
              <a:t>则此时 是一个浅克隆的操作 </a:t>
            </a:r>
            <a:r>
              <a:rPr lang="en-US" altLang="zh-CN" sz="2400" dirty="0"/>
              <a:t>,  </a:t>
            </a:r>
            <a:r>
              <a:rPr lang="zh-CN" altLang="en-US" sz="2400" dirty="0"/>
              <a:t>即只会克隆该节点</a:t>
            </a:r>
            <a:r>
              <a:rPr lang="en-US" altLang="zh-CN" sz="2400" dirty="0"/>
              <a:t>; </a:t>
            </a:r>
            <a:r>
              <a:rPr lang="zh-CN" altLang="en-US" sz="2400" dirty="0"/>
              <a:t>而如果传入参数为 </a:t>
            </a:r>
            <a:r>
              <a:rPr lang="en-US" altLang="zh-CN" sz="2400" dirty="0"/>
              <a:t>true , </a:t>
            </a:r>
            <a:r>
              <a:rPr lang="zh-CN" altLang="en-US" sz="2400" dirty="0"/>
              <a:t>则此时不仅会克隆该 元素 </a:t>
            </a:r>
            <a:r>
              <a:rPr lang="en-US" altLang="zh-CN" sz="2400" dirty="0"/>
              <a:t>, </a:t>
            </a:r>
            <a:r>
              <a:rPr lang="zh-CN" altLang="en-US" sz="2400" dirty="0"/>
              <a:t>还会克隆该元素的所有子节点 </a:t>
            </a:r>
            <a:r>
              <a:rPr lang="en-US" altLang="zh-CN" sz="2400" dirty="0"/>
              <a:t>, </a:t>
            </a:r>
            <a:r>
              <a:rPr lang="zh-CN" altLang="en-US" sz="2400" dirty="0"/>
              <a:t>也称为深克隆 </a:t>
            </a:r>
            <a:r>
              <a:rPr lang="en-US" altLang="zh-CN" sz="2400" dirty="0"/>
              <a:t>, </a:t>
            </a:r>
            <a:r>
              <a:rPr lang="zh-CN" altLang="en-US" sz="2400" dirty="0"/>
              <a:t>具体使用如下所</a:t>
            </a:r>
            <a:r>
              <a:rPr lang="zh-CN" altLang="en-US" sz="2400" dirty="0" smtClean="0"/>
              <a:t>示：</a:t>
            </a:r>
            <a:endParaRPr lang="en-US" altLang="zh-CN" sz="2400" dirty="0" smtClean="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5989" y="4005064"/>
            <a:ext cx="3672408" cy="2735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06028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4.3 </a:t>
            </a:r>
            <a:r>
              <a:rPr lang="en-US" altLang="zh-CN" sz="3200" dirty="0">
                <a:solidFill>
                  <a:schemeClr val="tx1"/>
                </a:solidFill>
                <a:latin typeface="微软雅黑" panose="020B0503020204020204" pitchFamily="34" charset="-122"/>
                <a:ea typeface="微软雅黑" panose="020B0503020204020204" pitchFamily="34" charset="-122"/>
                <a:cs typeface="+mn-ea"/>
              </a:rPr>
              <a:t>BOM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2132856"/>
            <a:ext cx="8460432" cy="2016224"/>
          </a:xfrm>
        </p:spPr>
        <p:txBody>
          <a:bodyPr>
            <a:noAutofit/>
          </a:bodyPr>
          <a:lstStyle/>
          <a:p>
            <a:pPr marL="109728" indent="457200" eaLnBrk="0">
              <a:lnSpc>
                <a:spcPct val="150000"/>
              </a:lnSpc>
              <a:buNone/>
            </a:pPr>
            <a:r>
              <a:rPr lang="en-US" altLang="zh-CN" sz="2400" dirty="0"/>
              <a:t>BOM  ( Browser Object Model) , </a:t>
            </a:r>
            <a:r>
              <a:rPr lang="zh-CN" altLang="en-US" sz="2400" dirty="0"/>
              <a:t>浏览器对象模型。  </a:t>
            </a:r>
            <a:r>
              <a:rPr lang="en-US" altLang="zh-CN" sz="2400" dirty="0"/>
              <a:t>BOM </a:t>
            </a:r>
            <a:r>
              <a:rPr lang="zh-CN" altLang="en-US" sz="2400" dirty="0"/>
              <a:t>定义了 </a:t>
            </a:r>
            <a:r>
              <a:rPr lang="en-US" altLang="zh-CN" sz="2400" dirty="0"/>
              <a:t>JS </a:t>
            </a:r>
            <a:r>
              <a:rPr lang="zh-CN" altLang="en-US" sz="2400" dirty="0"/>
              <a:t>操作浏览器的一些方 法和属性</a:t>
            </a:r>
            <a:r>
              <a:rPr lang="en-US" altLang="zh-CN" sz="2400" dirty="0"/>
              <a:t>, </a:t>
            </a:r>
            <a:r>
              <a:rPr lang="zh-CN" altLang="en-US" sz="2400" dirty="0"/>
              <a:t>提供了一些与浏览器窗口交互的对象结构。</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501696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4.3.1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什 么 是 </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BOM</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2016224"/>
          </a:xfrm>
        </p:spPr>
        <p:txBody>
          <a:bodyPr>
            <a:noAutofit/>
          </a:bodyPr>
          <a:lstStyle/>
          <a:p>
            <a:pPr marL="109728" indent="457200" eaLnBrk="0">
              <a:lnSpc>
                <a:spcPct val="150000"/>
              </a:lnSpc>
              <a:buNone/>
            </a:pPr>
            <a:r>
              <a:rPr lang="en-US" altLang="zh-CN" sz="2400" dirty="0"/>
              <a:t>BOM </a:t>
            </a:r>
            <a:r>
              <a:rPr lang="zh-CN" altLang="en-US" sz="2400" dirty="0"/>
              <a:t>由多个对象组成</a:t>
            </a:r>
            <a:r>
              <a:rPr lang="en-US" altLang="zh-CN" sz="2400" dirty="0"/>
              <a:t>, </a:t>
            </a:r>
            <a:r>
              <a:rPr lang="zh-CN" altLang="en-US" sz="2400" dirty="0"/>
              <a:t>其中核心对象是 </a:t>
            </a:r>
            <a:r>
              <a:rPr lang="en-US" altLang="zh-CN" sz="2400" dirty="0"/>
              <a:t>window </a:t>
            </a:r>
            <a:r>
              <a:rPr lang="zh-CN" altLang="en-US" sz="2400" dirty="0"/>
              <a:t>对象</a:t>
            </a:r>
            <a:r>
              <a:rPr lang="en-US" altLang="zh-CN" sz="2400" dirty="0"/>
              <a:t>, </a:t>
            </a:r>
            <a:r>
              <a:rPr lang="zh-CN" altLang="en-US" sz="2400" dirty="0"/>
              <a:t>该对象是 </a:t>
            </a:r>
            <a:r>
              <a:rPr lang="en-US" altLang="zh-CN" sz="2400" dirty="0"/>
              <a:t>BOM </a:t>
            </a:r>
            <a:r>
              <a:rPr lang="zh-CN" altLang="en-US" sz="2400" dirty="0"/>
              <a:t>的顶层对象</a:t>
            </a:r>
            <a:r>
              <a:rPr lang="en-US" altLang="zh-CN" sz="2400" dirty="0"/>
              <a:t>, </a:t>
            </a:r>
            <a:r>
              <a:rPr lang="zh-CN" altLang="en-US" sz="2400" dirty="0"/>
              <a:t>代 表浏览器所打开的窗口</a:t>
            </a:r>
            <a:r>
              <a:rPr lang="en-US" altLang="zh-CN" sz="2400" dirty="0"/>
              <a:t>, </a:t>
            </a:r>
            <a:r>
              <a:rPr lang="zh-CN" altLang="en-US" sz="2400" dirty="0"/>
              <a:t>其他所有对象都是属于 </a:t>
            </a:r>
            <a:r>
              <a:rPr lang="en-US" altLang="zh-CN" sz="2400" dirty="0"/>
              <a:t>window </a:t>
            </a:r>
            <a:r>
              <a:rPr lang="zh-CN" altLang="en-US" sz="2400" dirty="0"/>
              <a:t>对象的子对象</a:t>
            </a:r>
            <a:r>
              <a:rPr lang="en-US" altLang="zh-CN" sz="2400" dirty="0"/>
              <a:t>, </a:t>
            </a:r>
            <a:r>
              <a:rPr lang="zh-CN" altLang="en-US" sz="2400" dirty="0"/>
              <a:t>包括前面已经提 到过的 </a:t>
            </a:r>
            <a:r>
              <a:rPr lang="en-US" altLang="zh-CN" sz="2400" dirty="0"/>
              <a:t>DOM</a:t>
            </a:r>
            <a:r>
              <a:rPr lang="zh-CN" altLang="en-US" sz="2400" dirty="0"/>
              <a:t>。各个对象之间的关系如</a:t>
            </a:r>
            <a:r>
              <a:rPr lang="zh-CN" altLang="en-US" sz="2400" dirty="0" smtClean="0"/>
              <a:t>图所</a:t>
            </a:r>
            <a:r>
              <a:rPr lang="zh-CN" altLang="en-US" sz="2400" dirty="0"/>
              <a:t>示。</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IM 259"/>
          <p:cNvPicPr/>
          <p:nvPr/>
        </p:nvPicPr>
        <p:blipFill>
          <a:blip r:embed="rId2"/>
          <a:stretch>
            <a:fillRect/>
          </a:stretch>
        </p:blipFill>
        <p:spPr>
          <a:xfrm>
            <a:off x="1691680" y="3861048"/>
            <a:ext cx="5400600" cy="2376264"/>
          </a:xfrm>
          <a:prstGeom prst="rect">
            <a:avLst/>
          </a:prstGeom>
        </p:spPr>
      </p:pic>
    </p:spTree>
    <p:extLst>
      <p:ext uri="{BB962C8B-B14F-4D97-AF65-F5344CB8AC3E}">
        <p14:creationId xmlns:p14="http://schemas.microsoft.com/office/powerpoint/2010/main" val="290524975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4.3.2 Window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844824"/>
            <a:ext cx="8460432" cy="3456384"/>
          </a:xfrm>
        </p:spPr>
        <p:txBody>
          <a:bodyPr>
            <a:noAutofit/>
          </a:bodyPr>
          <a:lstStyle/>
          <a:p>
            <a:pPr marL="109728" indent="457200" eaLnBrk="0">
              <a:lnSpc>
                <a:spcPct val="150000"/>
              </a:lnSpc>
              <a:buNone/>
            </a:pPr>
            <a:r>
              <a:rPr lang="en-US" altLang="zh-CN" sz="2400" dirty="0"/>
              <a:t>window </a:t>
            </a:r>
            <a:r>
              <a:rPr lang="zh-CN" altLang="en-US" sz="2400" dirty="0"/>
              <a:t>对象表示浏览器打开的窗 口 。</a:t>
            </a:r>
            <a:r>
              <a:rPr lang="en-US" altLang="zh-CN" sz="2400" dirty="0"/>
              <a:t>window </a:t>
            </a:r>
            <a:r>
              <a:rPr lang="zh-CN" altLang="en-US" sz="2400" dirty="0"/>
              <a:t>对象的所有属性和方法都是全局性的</a:t>
            </a:r>
            <a:r>
              <a:rPr lang="en-US" altLang="zh-CN" sz="2400" dirty="0"/>
              <a:t>, </a:t>
            </a:r>
            <a:r>
              <a:rPr lang="zh-CN" altLang="en-US" sz="2400" dirty="0"/>
              <a:t>并且在全局作用域中所有通过 </a:t>
            </a:r>
            <a:r>
              <a:rPr lang="en-US" altLang="zh-CN" sz="2400" dirty="0" err="1"/>
              <a:t>var</a:t>
            </a:r>
            <a:r>
              <a:rPr lang="en-US" altLang="zh-CN" sz="2400" dirty="0"/>
              <a:t> </a:t>
            </a:r>
            <a:r>
              <a:rPr lang="zh-CN" altLang="en-US" sz="2400" dirty="0"/>
              <a:t>声明的变量都是属于 </a:t>
            </a:r>
            <a:r>
              <a:rPr lang="en-US" altLang="zh-CN" sz="2400" dirty="0"/>
              <a:t>window </a:t>
            </a:r>
            <a:r>
              <a:rPr lang="zh-CN" altLang="en-US" sz="2400" dirty="0"/>
              <a:t>对象的属性</a:t>
            </a:r>
            <a:r>
              <a:rPr lang="en-US" altLang="zh-CN" sz="2400" dirty="0"/>
              <a:t>, </a:t>
            </a:r>
            <a:r>
              <a:rPr lang="zh-CN" altLang="en-US" sz="2400" dirty="0"/>
              <a:t>所有的全局函 数都是属于 </a:t>
            </a:r>
            <a:r>
              <a:rPr lang="en-US" altLang="zh-CN" sz="2400" dirty="0"/>
              <a:t>window </a:t>
            </a:r>
            <a:r>
              <a:rPr lang="zh-CN" altLang="en-US" sz="2400" dirty="0"/>
              <a:t>对象的方法</a:t>
            </a:r>
            <a:r>
              <a:rPr lang="en-US" altLang="zh-CN" sz="2400" dirty="0"/>
              <a:t>, </a:t>
            </a:r>
            <a:r>
              <a:rPr lang="zh-CN" altLang="en-US" sz="2400" dirty="0"/>
              <a:t>但一般在使用这些变量以及调用这些全局函数的时候我 们都会省略掉其前面的对象名 </a:t>
            </a:r>
            <a:r>
              <a:rPr lang="en-US" altLang="zh-CN" sz="2400" dirty="0"/>
              <a:t>window</a:t>
            </a:r>
            <a:r>
              <a:rPr lang="zh-CN" altLang="en-US" sz="2400" dirty="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916084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4.3.2 Window </a:t>
            </a:r>
            <a:r>
              <a:rPr lang="zh-CN" altLang="en-US" sz="3200" dirty="0">
                <a:solidFill>
                  <a:schemeClr val="tx1"/>
                </a:solidFill>
                <a:latin typeface="微软雅黑" panose="020B0503020204020204" pitchFamily="34" charset="-122"/>
                <a:ea typeface="微软雅黑" panose="020B0503020204020204" pitchFamily="34" charset="-122"/>
                <a:cs typeface="+mn-ea"/>
              </a:rPr>
              <a:t>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2016224"/>
          </a:xfrm>
        </p:spPr>
        <p:txBody>
          <a:bodyPr>
            <a:noAutofit/>
          </a:bodyPr>
          <a:lstStyle/>
          <a:p>
            <a:pPr marL="109728" indent="0" eaLnBrk="0">
              <a:lnSpc>
                <a:spcPct val="150000"/>
              </a:lnSpc>
              <a:buNone/>
            </a:pPr>
            <a:r>
              <a:rPr lang="zh-CN" altLang="en-US" sz="2400" dirty="0" smtClean="0"/>
              <a:t>（</a:t>
            </a:r>
            <a:r>
              <a:rPr lang="en-US" altLang="zh-CN" sz="2400" dirty="0" smtClean="0"/>
              <a:t>1</a:t>
            </a:r>
            <a:r>
              <a:rPr lang="zh-CN" altLang="en-US" sz="2400" dirty="0" smtClean="0"/>
              <a:t>）</a:t>
            </a:r>
            <a:r>
              <a:rPr lang="en-US" altLang="zh-CN" sz="2400" dirty="0" smtClean="0"/>
              <a:t> </a:t>
            </a:r>
            <a:r>
              <a:rPr lang="en-US" altLang="zh-CN" sz="2400" dirty="0"/>
              <a:t>window </a:t>
            </a:r>
            <a:r>
              <a:rPr lang="zh-CN" altLang="zh-CN" sz="2400" dirty="0"/>
              <a:t>对象的常用属性</a:t>
            </a:r>
          </a:p>
          <a:p>
            <a:pPr marL="109728" indent="457200" eaLnBrk="0">
              <a:lnSpc>
                <a:spcPct val="150000"/>
              </a:lnSpc>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711" y="2181275"/>
            <a:ext cx="7668577" cy="3497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95575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4.3.2 Window </a:t>
            </a:r>
            <a:r>
              <a:rPr lang="zh-CN" altLang="en-US" sz="3200" dirty="0">
                <a:solidFill>
                  <a:schemeClr val="tx1"/>
                </a:solidFill>
                <a:latin typeface="微软雅黑" panose="020B0503020204020204" pitchFamily="34" charset="-122"/>
                <a:ea typeface="微软雅黑" panose="020B0503020204020204" pitchFamily="34" charset="-122"/>
                <a:cs typeface="+mn-ea"/>
              </a:rPr>
              <a:t>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2016224"/>
          </a:xfrm>
        </p:spPr>
        <p:txBody>
          <a:bodyPr>
            <a:noAutofit/>
          </a:bodyPr>
          <a:lstStyle/>
          <a:p>
            <a:pPr marL="109728" indent="0" eaLnBrk="0">
              <a:lnSpc>
                <a:spcPct val="150000"/>
              </a:lnSpc>
              <a:buNone/>
            </a:pPr>
            <a:r>
              <a:rPr lang="zh-CN" altLang="en-US" sz="2400" dirty="0" smtClean="0"/>
              <a:t>（</a:t>
            </a:r>
            <a:r>
              <a:rPr lang="en-US" altLang="zh-CN" sz="2400" dirty="0" smtClean="0"/>
              <a:t>2</a:t>
            </a:r>
            <a:r>
              <a:rPr lang="zh-CN" altLang="en-US" sz="2400" dirty="0" smtClean="0"/>
              <a:t>）</a:t>
            </a:r>
            <a:r>
              <a:rPr lang="en-US" altLang="zh-CN" sz="2400" dirty="0"/>
              <a:t> window </a:t>
            </a:r>
            <a:r>
              <a:rPr lang="zh-CN" altLang="en-US" sz="2400" dirty="0"/>
              <a:t>对象的常用方法</a:t>
            </a:r>
            <a:endParaRPr lang="zh-CN" altLang="zh-CN" sz="2400" dirty="0"/>
          </a:p>
          <a:p>
            <a:pPr marL="109728" indent="457200" eaLnBrk="0">
              <a:lnSpc>
                <a:spcPct val="150000"/>
              </a:lnSpc>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172394"/>
            <a:ext cx="7387559" cy="35608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9584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4.3.3 Navigator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4824536"/>
          </a:xfrm>
        </p:spPr>
        <p:txBody>
          <a:bodyPr>
            <a:noAutofit/>
          </a:bodyPr>
          <a:lstStyle/>
          <a:p>
            <a:pPr marL="109728" indent="457200" eaLnBrk="0">
              <a:lnSpc>
                <a:spcPct val="150000"/>
              </a:lnSpc>
              <a:buNone/>
            </a:pPr>
            <a:r>
              <a:rPr lang="en-US" altLang="zh-CN" sz="2400" dirty="0"/>
              <a:t>Navigator </a:t>
            </a:r>
            <a:r>
              <a:rPr lang="zh-CN" altLang="en-US" sz="2400" dirty="0"/>
              <a:t>对象包含的属性描述了正在使用的浏览器 。可以使用这些属性进行平台专用 的配置。</a:t>
            </a:r>
          </a:p>
          <a:p>
            <a:pPr marL="109728" indent="457200" eaLnBrk="0">
              <a:lnSpc>
                <a:spcPct val="150000"/>
              </a:lnSpc>
              <a:buNone/>
            </a:pPr>
            <a:r>
              <a:rPr lang="zh-CN" altLang="en-US" sz="2400" dirty="0"/>
              <a:t>虽然这个对象的名称显而易见的是 </a:t>
            </a:r>
            <a:r>
              <a:rPr lang="en-US" altLang="zh-CN" sz="2400" dirty="0"/>
              <a:t>Netscape </a:t>
            </a:r>
            <a:r>
              <a:rPr lang="zh-CN" altLang="en-US" sz="2400" dirty="0"/>
              <a:t>的 </a:t>
            </a:r>
            <a:r>
              <a:rPr lang="en-US" altLang="zh-CN" sz="2400" dirty="0"/>
              <a:t>Navigator </a:t>
            </a:r>
            <a:r>
              <a:rPr lang="zh-CN" altLang="en-US" sz="2400" dirty="0"/>
              <a:t>浏览器 </a:t>
            </a:r>
            <a:r>
              <a:rPr lang="en-US" altLang="zh-CN" sz="2400" dirty="0"/>
              <a:t>, </a:t>
            </a:r>
            <a:r>
              <a:rPr lang="zh-CN" altLang="en-US" sz="2400" dirty="0"/>
              <a:t>但其他实现了 </a:t>
            </a:r>
            <a:r>
              <a:rPr lang="en-US" altLang="zh-CN" sz="2400" dirty="0" err="1"/>
              <a:t>JavaS</a:t>
            </a:r>
            <a:r>
              <a:rPr lang="en-US" altLang="zh-CN" sz="2400" dirty="0"/>
              <a:t>- </a:t>
            </a:r>
            <a:r>
              <a:rPr lang="en-US" altLang="zh-CN" sz="2400" dirty="0" err="1"/>
              <a:t>cript</a:t>
            </a:r>
            <a:r>
              <a:rPr lang="en-US" altLang="zh-CN" sz="2400" dirty="0"/>
              <a:t> </a:t>
            </a:r>
            <a:r>
              <a:rPr lang="zh-CN" altLang="en-US" sz="2400" dirty="0"/>
              <a:t>的浏览器也支持这个对象。</a:t>
            </a:r>
          </a:p>
          <a:p>
            <a:pPr marL="109728" indent="457200" eaLnBrk="0">
              <a:lnSpc>
                <a:spcPct val="150000"/>
              </a:lnSpc>
              <a:buNone/>
            </a:pPr>
            <a:r>
              <a:rPr lang="en-US" altLang="zh-CN" sz="2400" dirty="0"/>
              <a:t>Navigator </a:t>
            </a:r>
            <a:r>
              <a:rPr lang="zh-CN" altLang="en-US" sz="2400" dirty="0"/>
              <a:t>对象的实例是唯一 的 </a:t>
            </a:r>
            <a:r>
              <a:rPr lang="en-US" altLang="zh-CN" sz="2400" dirty="0"/>
              <a:t>, </a:t>
            </a:r>
            <a:r>
              <a:rPr lang="zh-CN" altLang="en-US" sz="2400" dirty="0"/>
              <a:t>可以用 </a:t>
            </a:r>
            <a:r>
              <a:rPr lang="en-US" altLang="zh-CN" sz="2400" dirty="0"/>
              <a:t>Window </a:t>
            </a:r>
            <a:r>
              <a:rPr lang="zh-CN" altLang="en-US" sz="2400" dirty="0"/>
              <a:t>对象的 </a:t>
            </a:r>
            <a:r>
              <a:rPr lang="en-US" altLang="zh-CN" sz="2400" dirty="0"/>
              <a:t>navigator </a:t>
            </a:r>
            <a:r>
              <a:rPr lang="zh-CN" altLang="en-US" sz="2400" dirty="0"/>
              <a:t>属性来引用它。</a:t>
            </a:r>
          </a:p>
          <a:p>
            <a:pPr marL="109728" indent="457200" eaLnBrk="0">
              <a:lnSpc>
                <a:spcPct val="150000"/>
              </a:lnSpc>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252005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4.3.3 Navigator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2016224"/>
          </a:xfrm>
        </p:spPr>
        <p:txBody>
          <a:bodyPr>
            <a:noAutofit/>
          </a:bodyPr>
          <a:lstStyle/>
          <a:p>
            <a:pPr marL="109728" indent="0" eaLnBrk="0">
              <a:lnSpc>
                <a:spcPct val="150000"/>
              </a:lnSpc>
              <a:buNone/>
            </a:pPr>
            <a:r>
              <a:rPr lang="zh-CN" altLang="en-US" sz="2400" dirty="0" smtClean="0"/>
              <a:t>（</a:t>
            </a:r>
            <a:r>
              <a:rPr lang="en-US" altLang="zh-CN" sz="2400" dirty="0" smtClean="0"/>
              <a:t>1</a:t>
            </a:r>
            <a:r>
              <a:rPr lang="zh-CN" altLang="en-US" sz="2400" dirty="0" smtClean="0"/>
              <a:t>）</a:t>
            </a:r>
            <a:r>
              <a:rPr lang="en-US" altLang="zh-CN" sz="2400" dirty="0"/>
              <a:t> Navigator </a:t>
            </a:r>
            <a:r>
              <a:rPr lang="zh-CN" altLang="en-US" sz="2400" dirty="0"/>
              <a:t>对象的属性</a:t>
            </a:r>
            <a:endParaRPr lang="zh-CN" altLang="zh-CN" sz="2400" dirty="0"/>
          </a:p>
          <a:p>
            <a:pPr marL="109728" indent="457200" eaLnBrk="0">
              <a:lnSpc>
                <a:spcPct val="150000"/>
              </a:lnSpc>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2132856"/>
            <a:ext cx="7355939"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17089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4.1 </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DOM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611560" y="1988840"/>
            <a:ext cx="7787208" cy="3819880"/>
          </a:xfrm>
        </p:spPr>
        <p:txBody>
          <a:bodyPr>
            <a:normAutofit/>
          </a:bodyPr>
          <a:lstStyle/>
          <a:p>
            <a:pPr marL="109728" indent="457200" eaLnBrk="0">
              <a:lnSpc>
                <a:spcPct val="150000"/>
              </a:lnSpc>
              <a:buNone/>
            </a:pPr>
            <a:r>
              <a:rPr lang="en-US" altLang="zh-CN" sz="3200" dirty="0"/>
              <a:t>DOM </a:t>
            </a:r>
            <a:r>
              <a:rPr lang="zh-CN" altLang="en-US" sz="3200" dirty="0"/>
              <a:t>全称是 </a:t>
            </a:r>
            <a:r>
              <a:rPr lang="en-US" altLang="zh-CN" sz="3200" dirty="0"/>
              <a:t>Document Object Model  ( </a:t>
            </a:r>
            <a:r>
              <a:rPr lang="zh-CN" altLang="en-US" sz="3200" dirty="0"/>
              <a:t>文档对象模型</a:t>
            </a:r>
            <a:r>
              <a:rPr lang="en-US" altLang="zh-CN" sz="3200" dirty="0"/>
              <a:t>) ,  </a:t>
            </a:r>
            <a:r>
              <a:rPr lang="zh-CN" altLang="en-US" sz="3200" dirty="0"/>
              <a:t>是由 </a:t>
            </a:r>
            <a:r>
              <a:rPr lang="en-US" altLang="zh-CN" sz="3200" dirty="0"/>
              <a:t>W3C </a:t>
            </a:r>
            <a:r>
              <a:rPr lang="zh-CN" altLang="en-US" sz="3200" dirty="0"/>
              <a:t>组织定义的一个</a:t>
            </a:r>
            <a:r>
              <a:rPr lang="zh-CN" altLang="en-US" sz="3200" dirty="0" smtClean="0"/>
              <a:t>标准。</a:t>
            </a:r>
            <a:endParaRPr lang="zh-CN" altLang="en-US" sz="3200" dirty="0"/>
          </a:p>
        </p:txBody>
      </p:sp>
    </p:spTree>
    <p:extLst>
      <p:ext uri="{BB962C8B-B14F-4D97-AF65-F5344CB8AC3E}">
        <p14:creationId xmlns:p14="http://schemas.microsoft.com/office/powerpoint/2010/main" val="5326258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4.3.3 Navigator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2016224"/>
          </a:xfrm>
        </p:spPr>
        <p:txBody>
          <a:bodyPr>
            <a:noAutofit/>
          </a:bodyPr>
          <a:lstStyle/>
          <a:p>
            <a:pPr marL="109728" indent="0" eaLnBrk="0">
              <a:lnSpc>
                <a:spcPct val="150000"/>
              </a:lnSpc>
              <a:buNone/>
            </a:pPr>
            <a:r>
              <a:rPr lang="zh-CN" altLang="en-US" sz="2400" dirty="0" smtClean="0"/>
              <a:t>（</a:t>
            </a:r>
            <a:r>
              <a:rPr lang="en-US" altLang="zh-CN" sz="2400" dirty="0" smtClean="0"/>
              <a:t>2</a:t>
            </a:r>
            <a:r>
              <a:rPr lang="zh-CN" altLang="en-US" sz="2400" dirty="0" smtClean="0"/>
              <a:t>）</a:t>
            </a:r>
            <a:r>
              <a:rPr lang="en-US" altLang="zh-CN" sz="2400" dirty="0" smtClean="0"/>
              <a:t> </a:t>
            </a:r>
            <a:r>
              <a:rPr lang="en-US" altLang="zh-CN" sz="2400" dirty="0"/>
              <a:t>Navigator </a:t>
            </a:r>
            <a:r>
              <a:rPr lang="zh-CN" altLang="en-US" sz="2400" dirty="0"/>
              <a:t>对象</a:t>
            </a:r>
            <a:r>
              <a:rPr lang="zh-CN" altLang="en-US" sz="2400" dirty="0" smtClean="0"/>
              <a:t>的</a:t>
            </a:r>
            <a:r>
              <a:rPr lang="zh-CN" altLang="zh-CN" sz="2400" dirty="0"/>
              <a:t>方法</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2412876"/>
            <a:ext cx="7579559" cy="1664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689006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4.3.4 </a:t>
            </a:r>
            <a:r>
              <a:rPr lang="en-US" altLang="zh-CN" sz="3200" dirty="0">
                <a:solidFill>
                  <a:schemeClr val="tx1"/>
                </a:solidFill>
                <a:latin typeface="微软雅黑" panose="020B0503020204020204" pitchFamily="34" charset="-122"/>
                <a:ea typeface="微软雅黑" panose="020B0503020204020204" pitchFamily="34" charset="-122"/>
                <a:cs typeface="+mn-ea"/>
              </a:rPr>
              <a:t>Location </a:t>
            </a:r>
            <a:r>
              <a:rPr lang="zh-CN" altLang="zh-CN"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4464496"/>
          </a:xfrm>
        </p:spPr>
        <p:txBody>
          <a:bodyPr>
            <a:noAutofit/>
          </a:bodyPr>
          <a:lstStyle/>
          <a:p>
            <a:pPr marL="109728" indent="457200" eaLnBrk="0">
              <a:lnSpc>
                <a:spcPct val="150000"/>
              </a:lnSpc>
              <a:buNone/>
            </a:pPr>
            <a:r>
              <a:rPr lang="en-US" altLang="zh-CN" sz="2400" dirty="0"/>
              <a:t>Location </a:t>
            </a:r>
            <a:r>
              <a:rPr lang="zh-CN" altLang="en-US" sz="2400" dirty="0"/>
              <a:t>对象存储在 </a:t>
            </a:r>
            <a:r>
              <a:rPr lang="en-US" altLang="zh-CN" sz="2400" dirty="0"/>
              <a:t>Window </a:t>
            </a:r>
            <a:r>
              <a:rPr lang="zh-CN" altLang="en-US" sz="2400" dirty="0"/>
              <a:t>对象的 </a:t>
            </a:r>
            <a:r>
              <a:rPr lang="en-US" altLang="zh-CN" sz="2400" dirty="0"/>
              <a:t>Location </a:t>
            </a:r>
            <a:r>
              <a:rPr lang="zh-CN" altLang="en-US" sz="2400" dirty="0"/>
              <a:t>属性中 </a:t>
            </a:r>
            <a:r>
              <a:rPr lang="en-US" altLang="zh-CN" sz="2400" dirty="0"/>
              <a:t>, </a:t>
            </a:r>
            <a:r>
              <a:rPr lang="zh-CN" altLang="en-US" sz="2400" dirty="0"/>
              <a:t>表示当前显示的文档的 </a:t>
            </a:r>
            <a:r>
              <a:rPr lang="en-US" altLang="zh-CN" sz="2400" dirty="0"/>
              <a:t>Web </a:t>
            </a:r>
            <a:r>
              <a:rPr lang="zh-CN" altLang="en-US" sz="2400" dirty="0" smtClean="0"/>
              <a:t>地址 </a:t>
            </a:r>
            <a:r>
              <a:rPr lang="zh-CN" altLang="en-US" sz="2400" dirty="0"/>
              <a:t>。它的 </a:t>
            </a:r>
            <a:r>
              <a:rPr lang="en-US" altLang="zh-CN" sz="2400" dirty="0" err="1"/>
              <a:t>href</a:t>
            </a:r>
            <a:r>
              <a:rPr lang="en-US" altLang="zh-CN" sz="2400" dirty="0"/>
              <a:t> </a:t>
            </a:r>
            <a:r>
              <a:rPr lang="zh-CN" altLang="en-US" sz="2400" dirty="0"/>
              <a:t>属性存放的是文档的完整 </a:t>
            </a:r>
            <a:r>
              <a:rPr lang="en-US" altLang="zh-CN" sz="2400" dirty="0"/>
              <a:t>URL , </a:t>
            </a:r>
            <a:r>
              <a:rPr lang="zh-CN" altLang="en-US" sz="2400" dirty="0"/>
              <a:t>其他属性则分别描述了 </a:t>
            </a:r>
            <a:r>
              <a:rPr lang="en-US" altLang="zh-CN" sz="2400" dirty="0"/>
              <a:t>URL </a:t>
            </a:r>
            <a:r>
              <a:rPr lang="zh-CN" altLang="en-US" sz="2400" dirty="0"/>
              <a:t>的各个部分。 这些属性与 </a:t>
            </a:r>
            <a:r>
              <a:rPr lang="en-US" altLang="zh-CN" sz="2400" dirty="0"/>
              <a:t>Anchor </a:t>
            </a:r>
            <a:r>
              <a:rPr lang="zh-CN" altLang="en-US" sz="2400" dirty="0"/>
              <a:t>对象  </a:t>
            </a:r>
            <a:r>
              <a:rPr lang="en-US" altLang="zh-CN" sz="2400" dirty="0"/>
              <a:t>( </a:t>
            </a:r>
            <a:r>
              <a:rPr lang="zh-CN" altLang="en-US" sz="2400" dirty="0"/>
              <a:t>或 </a:t>
            </a:r>
            <a:r>
              <a:rPr lang="en-US" altLang="zh-CN" sz="2400" dirty="0"/>
              <a:t>Area </a:t>
            </a:r>
            <a:r>
              <a:rPr lang="zh-CN" altLang="en-US" sz="2400" dirty="0"/>
              <a:t>对象</a:t>
            </a:r>
            <a:r>
              <a:rPr lang="en-US" altLang="zh-CN" sz="2400" dirty="0"/>
              <a:t>) </a:t>
            </a:r>
            <a:r>
              <a:rPr lang="zh-CN" altLang="en-US" sz="2400" dirty="0"/>
              <a:t>。当一个 </a:t>
            </a:r>
            <a:r>
              <a:rPr lang="en-US" altLang="zh-CN" sz="2400" dirty="0"/>
              <a:t>Location </a:t>
            </a:r>
            <a:r>
              <a:rPr lang="zh-CN" altLang="en-US" sz="2400" dirty="0"/>
              <a:t>对象被转换成字符串 </a:t>
            </a:r>
            <a:r>
              <a:rPr lang="en-US" altLang="zh-CN" sz="2400" dirty="0"/>
              <a:t>, </a:t>
            </a:r>
            <a:r>
              <a:rPr lang="en-US" altLang="zh-CN" sz="2400" dirty="0" err="1"/>
              <a:t>href</a:t>
            </a:r>
            <a:r>
              <a:rPr lang="en-US" altLang="zh-CN" sz="2400" dirty="0"/>
              <a:t> </a:t>
            </a:r>
            <a:r>
              <a:rPr lang="zh-CN" altLang="en-US" sz="2400" dirty="0"/>
              <a:t>属性 的值被返回 。这意味着可以使用表达式 </a:t>
            </a:r>
            <a:r>
              <a:rPr lang="en-US" altLang="zh-CN" sz="2400" dirty="0"/>
              <a:t>location </a:t>
            </a:r>
            <a:r>
              <a:rPr lang="zh-CN" altLang="en-US" sz="2400" dirty="0"/>
              <a:t>来替代 </a:t>
            </a:r>
            <a:r>
              <a:rPr lang="en-US" altLang="zh-CN" sz="2400" dirty="0"/>
              <a:t>location. </a:t>
            </a:r>
            <a:r>
              <a:rPr lang="en-US" altLang="zh-CN" sz="2400" dirty="0" err="1"/>
              <a:t>href</a:t>
            </a:r>
            <a:r>
              <a:rPr lang="zh-CN" altLang="en-US" sz="2400" dirty="0"/>
              <a:t>。</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7567886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4.3.4 </a:t>
            </a:r>
            <a:r>
              <a:rPr lang="en-US" altLang="zh-CN" sz="3200" dirty="0">
                <a:solidFill>
                  <a:schemeClr val="tx1"/>
                </a:solidFill>
                <a:latin typeface="微软雅黑" panose="020B0503020204020204" pitchFamily="34" charset="-122"/>
                <a:ea typeface="微软雅黑" panose="020B0503020204020204" pitchFamily="34" charset="-122"/>
                <a:cs typeface="+mn-ea"/>
              </a:rPr>
              <a:t>Location </a:t>
            </a:r>
            <a:r>
              <a:rPr lang="zh-CN" altLang="zh-CN"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4464496"/>
          </a:xfrm>
        </p:spPr>
        <p:txBody>
          <a:bodyPr>
            <a:noAutofit/>
          </a:bodyPr>
          <a:lstStyle/>
          <a:p>
            <a:pPr marL="109728" indent="457200" eaLnBrk="0">
              <a:lnSpc>
                <a:spcPct val="150000"/>
              </a:lnSpc>
              <a:buNone/>
            </a:pPr>
            <a:r>
              <a:rPr lang="en-US" altLang="zh-CN" sz="2400" dirty="0"/>
              <a:t>Location </a:t>
            </a:r>
            <a:r>
              <a:rPr lang="zh-CN" altLang="en-US" sz="2400" dirty="0" smtClean="0"/>
              <a:t>对象属性：</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7" y="2132856"/>
            <a:ext cx="7949123"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02808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4.3.4 </a:t>
            </a:r>
            <a:r>
              <a:rPr lang="en-US" altLang="zh-CN" sz="3200" dirty="0">
                <a:solidFill>
                  <a:schemeClr val="tx1"/>
                </a:solidFill>
                <a:latin typeface="微软雅黑" panose="020B0503020204020204" pitchFamily="34" charset="-122"/>
                <a:ea typeface="微软雅黑" panose="020B0503020204020204" pitchFamily="34" charset="-122"/>
                <a:cs typeface="+mn-ea"/>
              </a:rPr>
              <a:t>Location </a:t>
            </a:r>
            <a:r>
              <a:rPr lang="zh-CN" altLang="zh-CN"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4464496"/>
          </a:xfrm>
        </p:spPr>
        <p:txBody>
          <a:bodyPr>
            <a:noAutofit/>
          </a:bodyPr>
          <a:lstStyle/>
          <a:p>
            <a:pPr marL="109728" indent="457200" eaLnBrk="0">
              <a:lnSpc>
                <a:spcPct val="150000"/>
              </a:lnSpc>
              <a:buNone/>
            </a:pPr>
            <a:r>
              <a:rPr lang="en-US" altLang="zh-CN" sz="2400" dirty="0"/>
              <a:t>Location </a:t>
            </a:r>
            <a:r>
              <a:rPr lang="zh-CN" altLang="en-US" sz="2400" dirty="0" smtClean="0"/>
              <a:t>对象方法：</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270125"/>
            <a:ext cx="8415866" cy="1950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6035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4.3.5 History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4608512"/>
          </a:xfrm>
        </p:spPr>
        <p:txBody>
          <a:bodyPr>
            <a:noAutofit/>
          </a:bodyPr>
          <a:lstStyle/>
          <a:p>
            <a:pPr marL="109728" indent="457200" eaLnBrk="0">
              <a:lnSpc>
                <a:spcPct val="130000"/>
              </a:lnSpc>
              <a:buNone/>
            </a:pPr>
            <a:r>
              <a:rPr lang="en-US" altLang="zh-CN" sz="2400" dirty="0"/>
              <a:t>History </a:t>
            </a:r>
            <a:r>
              <a:rPr lang="zh-CN" altLang="en-US" sz="2400" dirty="0"/>
              <a:t>对象包含用户  </a:t>
            </a:r>
            <a:r>
              <a:rPr lang="en-US" altLang="zh-CN" sz="2400" dirty="0"/>
              <a:t>( </a:t>
            </a:r>
            <a:r>
              <a:rPr lang="zh-CN" altLang="en-US" sz="2400" dirty="0"/>
              <a:t>在浏览器窗口中</a:t>
            </a:r>
            <a:r>
              <a:rPr lang="en-US" altLang="zh-CN" sz="2400" dirty="0"/>
              <a:t>)  </a:t>
            </a:r>
            <a:r>
              <a:rPr lang="zh-CN" altLang="en-US" sz="2400" dirty="0"/>
              <a:t>访问过的 </a:t>
            </a:r>
            <a:r>
              <a:rPr lang="en-US" altLang="zh-CN" sz="2400" dirty="0"/>
              <a:t>URL</a:t>
            </a:r>
            <a:r>
              <a:rPr lang="zh-CN" altLang="en-US" sz="2400" dirty="0"/>
              <a:t>。</a:t>
            </a:r>
          </a:p>
          <a:p>
            <a:pPr marL="109728" indent="457200" eaLnBrk="0">
              <a:lnSpc>
                <a:spcPct val="130000"/>
              </a:lnSpc>
              <a:buNone/>
            </a:pPr>
            <a:r>
              <a:rPr lang="en-US" altLang="zh-CN" sz="2400" dirty="0"/>
              <a:t>History </a:t>
            </a:r>
            <a:r>
              <a:rPr lang="zh-CN" altLang="en-US" sz="2400" dirty="0"/>
              <a:t>对象是 </a:t>
            </a:r>
            <a:r>
              <a:rPr lang="en-US" altLang="zh-CN" sz="2400" dirty="0"/>
              <a:t>window </a:t>
            </a:r>
            <a:r>
              <a:rPr lang="zh-CN" altLang="en-US" sz="2400" dirty="0"/>
              <a:t>对象的一部分 </a:t>
            </a:r>
            <a:r>
              <a:rPr lang="en-US" altLang="zh-CN" sz="2400" dirty="0"/>
              <a:t>, </a:t>
            </a:r>
            <a:r>
              <a:rPr lang="zh-CN" altLang="en-US" sz="2400" dirty="0"/>
              <a:t>可通过 </a:t>
            </a:r>
            <a:r>
              <a:rPr lang="en-US" altLang="zh-CN" sz="2400" dirty="0"/>
              <a:t>window. history </a:t>
            </a:r>
            <a:r>
              <a:rPr lang="zh-CN" altLang="en-US" sz="2400" dirty="0"/>
              <a:t>属性对其进行访问。</a:t>
            </a:r>
          </a:p>
          <a:p>
            <a:pPr marL="109728" indent="457200" eaLnBrk="0">
              <a:lnSpc>
                <a:spcPct val="130000"/>
              </a:lnSpc>
              <a:buNone/>
            </a:pPr>
            <a:r>
              <a:rPr lang="zh-CN" altLang="en-US" sz="2400" dirty="0"/>
              <a:t>没有应用于 </a:t>
            </a:r>
            <a:r>
              <a:rPr lang="en-US" altLang="zh-CN" sz="2400" dirty="0"/>
              <a:t>History </a:t>
            </a:r>
            <a:r>
              <a:rPr lang="zh-CN" altLang="en-US" sz="2400" dirty="0"/>
              <a:t>对象的公开标准 </a:t>
            </a:r>
            <a:r>
              <a:rPr lang="en-US" altLang="zh-CN" sz="2400" dirty="0"/>
              <a:t>, </a:t>
            </a:r>
            <a:r>
              <a:rPr lang="zh-CN" altLang="en-US" sz="2400" dirty="0"/>
              <a:t>不过所有浏览器都支持该对象。</a:t>
            </a:r>
          </a:p>
          <a:p>
            <a:pPr marL="109728" indent="457200" eaLnBrk="0">
              <a:lnSpc>
                <a:spcPct val="130000"/>
              </a:lnSpc>
              <a:buNone/>
            </a:pPr>
            <a:r>
              <a:rPr lang="en-US" altLang="zh-CN" sz="2400" dirty="0"/>
              <a:t>History </a:t>
            </a:r>
            <a:r>
              <a:rPr lang="zh-CN" altLang="en-US" sz="2400" dirty="0"/>
              <a:t>对象最初设计来表示窗口的浏览历史 。但出于隐私方面的原因 </a:t>
            </a:r>
            <a:r>
              <a:rPr lang="en-US" altLang="zh-CN" sz="2400" dirty="0"/>
              <a:t>, History </a:t>
            </a:r>
            <a:r>
              <a:rPr lang="zh-CN" altLang="en-US" sz="2400" dirty="0"/>
              <a:t>对象不 再允许脚本访问已经访问过的实际 </a:t>
            </a:r>
            <a:r>
              <a:rPr lang="en-US" altLang="zh-CN" sz="2400" dirty="0"/>
              <a:t>URL </a:t>
            </a:r>
            <a:r>
              <a:rPr lang="zh-CN" altLang="en-US" sz="2400" dirty="0"/>
              <a:t>。唯一保持使用的功能只有 </a:t>
            </a:r>
            <a:r>
              <a:rPr lang="en-US" altLang="zh-CN" sz="2400" dirty="0"/>
              <a:t>back  ( ) </a:t>
            </a:r>
            <a:r>
              <a:rPr lang="zh-CN" altLang="en-US" sz="2400" dirty="0"/>
              <a:t>、</a:t>
            </a:r>
            <a:r>
              <a:rPr lang="en-US" altLang="zh-CN" sz="2400" dirty="0"/>
              <a:t>forward  ( ) </a:t>
            </a:r>
            <a:r>
              <a:rPr lang="zh-CN" altLang="en-US" sz="2400" dirty="0"/>
              <a:t>和 </a:t>
            </a:r>
            <a:r>
              <a:rPr lang="en-US" altLang="zh-CN" sz="2400" dirty="0"/>
              <a:t>go  ( )  </a:t>
            </a:r>
            <a:r>
              <a:rPr lang="zh-CN" altLang="en-US" sz="2400" dirty="0"/>
              <a:t>方法。</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385366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4.3.5 History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412776"/>
            <a:ext cx="8460432" cy="4608512"/>
          </a:xfrm>
        </p:spPr>
        <p:txBody>
          <a:bodyPr>
            <a:noAutofit/>
          </a:bodyPr>
          <a:lstStyle/>
          <a:p>
            <a:pPr marL="109728" indent="457200" eaLnBrk="0">
              <a:lnSpc>
                <a:spcPct val="130000"/>
              </a:lnSpc>
              <a:buNone/>
            </a:pPr>
            <a:r>
              <a:rPr lang="en-US" altLang="zh-CN" sz="2400" dirty="0"/>
              <a:t>History </a:t>
            </a:r>
            <a:r>
              <a:rPr lang="zh-CN" altLang="en-US" sz="2400" dirty="0" smtClean="0"/>
              <a:t>对象属性：</a:t>
            </a:r>
            <a:endParaRPr lang="en-US" altLang="zh-CN" sz="2400" dirty="0" smtClean="0"/>
          </a:p>
          <a:p>
            <a:pPr marL="109728" indent="457200" eaLnBrk="0">
              <a:lnSpc>
                <a:spcPct val="130000"/>
              </a:lnSpc>
              <a:buNone/>
            </a:pPr>
            <a:endParaRPr lang="en-US" altLang="zh-CN" sz="2400" dirty="0"/>
          </a:p>
          <a:p>
            <a:pPr marL="109728" indent="457200" eaLnBrk="0">
              <a:lnSpc>
                <a:spcPct val="130000"/>
              </a:lnSpc>
              <a:buNone/>
            </a:pPr>
            <a:endParaRPr lang="en-US" altLang="zh-CN" sz="2400" dirty="0" smtClean="0"/>
          </a:p>
          <a:p>
            <a:pPr marL="109728" indent="457200" eaLnBrk="0">
              <a:lnSpc>
                <a:spcPct val="130000"/>
              </a:lnSpc>
              <a:buNone/>
            </a:pPr>
            <a:endParaRPr lang="en-US" altLang="zh-CN" sz="2400" dirty="0" smtClean="0"/>
          </a:p>
          <a:p>
            <a:pPr marL="109728" indent="457200" eaLnBrk="0">
              <a:lnSpc>
                <a:spcPct val="130000"/>
              </a:lnSpc>
              <a:buNone/>
            </a:pPr>
            <a:r>
              <a:rPr lang="en-US" altLang="zh-CN" sz="2400" dirty="0"/>
              <a:t>History </a:t>
            </a:r>
            <a:r>
              <a:rPr lang="zh-CN" altLang="en-US" sz="2400" dirty="0" smtClean="0"/>
              <a:t>对象方法：</a:t>
            </a:r>
            <a:endParaRPr lang="en-US" altLang="zh-CN" sz="2400" dirty="0"/>
          </a:p>
          <a:p>
            <a:pPr marL="109728" indent="457200" eaLnBrk="0">
              <a:lnSpc>
                <a:spcPct val="130000"/>
              </a:lnSpc>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132856"/>
            <a:ext cx="7610825"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149080"/>
            <a:ext cx="6840760" cy="2532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60128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4.3. 6   Screen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628800"/>
            <a:ext cx="8460432" cy="4608512"/>
          </a:xfrm>
        </p:spPr>
        <p:txBody>
          <a:bodyPr>
            <a:noAutofit/>
          </a:bodyPr>
          <a:lstStyle/>
          <a:p>
            <a:pPr marL="109728" indent="457200" eaLnBrk="0">
              <a:lnSpc>
                <a:spcPct val="130000"/>
              </a:lnSpc>
              <a:buNone/>
            </a:pPr>
            <a:r>
              <a:rPr lang="zh-CN" altLang="en-US" sz="2400" dirty="0"/>
              <a:t>每个 </a:t>
            </a:r>
            <a:r>
              <a:rPr lang="en-US" altLang="zh-CN" sz="2400" dirty="0"/>
              <a:t>Window </a:t>
            </a:r>
            <a:r>
              <a:rPr lang="zh-CN" altLang="en-US" sz="2400" dirty="0"/>
              <a:t>对象的 </a:t>
            </a:r>
            <a:r>
              <a:rPr lang="en-US" altLang="zh-CN" sz="2400" dirty="0"/>
              <a:t>screen </a:t>
            </a:r>
            <a:r>
              <a:rPr lang="zh-CN" altLang="en-US" sz="2400" dirty="0"/>
              <a:t>属性都引用一个 </a:t>
            </a:r>
            <a:r>
              <a:rPr lang="en-US" altLang="zh-CN" sz="2400" dirty="0"/>
              <a:t>Screen </a:t>
            </a:r>
            <a:r>
              <a:rPr lang="zh-CN" altLang="en-US" sz="2400" dirty="0"/>
              <a:t>对象 。</a:t>
            </a:r>
            <a:r>
              <a:rPr lang="en-US" altLang="zh-CN" sz="2400" dirty="0"/>
              <a:t>Screen </a:t>
            </a:r>
            <a:r>
              <a:rPr lang="zh-CN" altLang="en-US" sz="2400" dirty="0"/>
              <a:t>对象中存放着有关显 示浏览器屏幕的信息 。</a:t>
            </a:r>
            <a:r>
              <a:rPr lang="en-US" altLang="zh-CN" sz="2400" dirty="0"/>
              <a:t>JavaScript </a:t>
            </a:r>
            <a:r>
              <a:rPr lang="zh-CN" altLang="en-US" sz="2400" dirty="0"/>
              <a:t>程序将利用这些信息来优化它们的输出 </a:t>
            </a:r>
            <a:r>
              <a:rPr lang="en-US" altLang="zh-CN" sz="2400" dirty="0"/>
              <a:t>,  </a:t>
            </a:r>
            <a:r>
              <a:rPr lang="zh-CN" altLang="en-US" sz="2400" dirty="0"/>
              <a:t>以达到用户的 显示要求 。例如一个程序可以根据显示器的尺寸选择使用大图像还是使用小图像 </a:t>
            </a:r>
            <a:r>
              <a:rPr lang="en-US" altLang="zh-CN" sz="2400" dirty="0"/>
              <a:t>,  </a:t>
            </a:r>
            <a:r>
              <a:rPr lang="zh-CN" altLang="en-US" sz="2400" dirty="0"/>
              <a:t>它还可 以根据显示器的颜色深度选择使用 </a:t>
            </a:r>
            <a:r>
              <a:rPr lang="en-US" altLang="zh-CN" sz="2400" dirty="0"/>
              <a:t>16 </a:t>
            </a:r>
            <a:r>
              <a:rPr lang="zh-CN" altLang="en-US" sz="2400" dirty="0"/>
              <a:t>位色还是使用 </a:t>
            </a:r>
            <a:r>
              <a:rPr lang="en-US" altLang="zh-CN" sz="2400" dirty="0"/>
              <a:t>8 </a:t>
            </a:r>
            <a:r>
              <a:rPr lang="zh-CN" altLang="en-US" sz="2400" dirty="0"/>
              <a:t>位色的图形 。另外 </a:t>
            </a:r>
            <a:r>
              <a:rPr lang="en-US" altLang="zh-CN" sz="2400" dirty="0"/>
              <a:t>, JavaScript </a:t>
            </a:r>
            <a:r>
              <a:rPr lang="zh-CN" altLang="en-US" sz="2400" dirty="0"/>
              <a:t>程序还能根据有关屏幕尺寸的信息将新的浏览器窗口定位在屏幕中间。</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065128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4.3.6   </a:t>
            </a:r>
            <a:r>
              <a:rPr lang="en-US" altLang="zh-CN" sz="3200" dirty="0">
                <a:solidFill>
                  <a:schemeClr val="tx1"/>
                </a:solidFill>
                <a:latin typeface="微软雅黑" panose="020B0503020204020204" pitchFamily="34" charset="-122"/>
                <a:ea typeface="微软雅黑" panose="020B0503020204020204" pitchFamily="34" charset="-122"/>
                <a:cs typeface="+mn-ea"/>
              </a:rPr>
              <a:t>Screen </a:t>
            </a:r>
            <a:r>
              <a:rPr lang="zh-CN" altLang="en-US" sz="3200" dirty="0">
                <a:solidFill>
                  <a:schemeClr val="tx1"/>
                </a:solidFill>
                <a:latin typeface="微软雅黑" panose="020B0503020204020204" pitchFamily="34" charset="-122"/>
                <a:ea typeface="微软雅黑" panose="020B0503020204020204" pitchFamily="34" charset="-122"/>
                <a:cs typeface="+mn-ea"/>
              </a:rPr>
              <a:t>对象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41784" y="1628800"/>
            <a:ext cx="8460432" cy="792088"/>
          </a:xfrm>
        </p:spPr>
        <p:txBody>
          <a:bodyPr>
            <a:noAutofit/>
          </a:bodyPr>
          <a:lstStyle/>
          <a:p>
            <a:pPr marL="109728" indent="457200" eaLnBrk="0">
              <a:lnSpc>
                <a:spcPct val="130000"/>
              </a:lnSpc>
              <a:buNone/>
            </a:pPr>
            <a:r>
              <a:rPr lang="en-US" altLang="zh-CN" sz="2400" dirty="0" smtClean="0"/>
              <a:t>screen </a:t>
            </a:r>
            <a:r>
              <a:rPr lang="zh-CN" altLang="en-US" sz="2400" dirty="0" smtClean="0"/>
              <a:t>对象属性：</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76872"/>
            <a:ext cx="8323635"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23732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460243" y="260648"/>
            <a:ext cx="8229600" cy="936000"/>
          </a:xfrm>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简易轮播图</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案例要求</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916832"/>
            <a:ext cx="8202695" cy="461665"/>
          </a:xfrm>
          <a:prstGeom prst="rect">
            <a:avLst/>
          </a:prstGeom>
        </p:spPr>
        <p:txBody>
          <a:bodyPr wrap="square">
            <a:spAutoFit/>
          </a:bodyPr>
          <a:lstStyle/>
          <a:p>
            <a:pPr eaLnBrk="0"/>
            <a:r>
              <a:rPr lang="zh-CN" altLang="zh-CN" sz="2400" dirty="0"/>
              <a:t>完成网页简易轮播图的设计</a:t>
            </a:r>
            <a:r>
              <a:rPr lang="en-US" altLang="zh-CN" sz="2400" dirty="0"/>
              <a:t> , </a:t>
            </a:r>
            <a:r>
              <a:rPr lang="zh-CN" altLang="zh-CN" sz="2400" dirty="0"/>
              <a:t>其效果如</a:t>
            </a:r>
            <a:r>
              <a:rPr lang="zh-CN" altLang="zh-CN" sz="2400" dirty="0" smtClean="0"/>
              <a:t>图所示</a:t>
            </a:r>
            <a:r>
              <a:rPr lang="zh-CN" altLang="en-US" dirty="0" smtClean="0"/>
              <a:t>：</a:t>
            </a:r>
            <a:endParaRPr lang="zh-CN" altLang="zh-CN" dirty="0"/>
          </a:p>
        </p:txBody>
      </p:sp>
      <p:pic>
        <p:nvPicPr>
          <p:cNvPr id="10" name="IM 268"/>
          <p:cNvPicPr/>
          <p:nvPr/>
        </p:nvPicPr>
        <p:blipFill>
          <a:blip r:embed="rId2"/>
          <a:stretch>
            <a:fillRect/>
          </a:stretch>
        </p:blipFill>
        <p:spPr>
          <a:xfrm>
            <a:off x="1763688" y="2489675"/>
            <a:ext cx="5472608" cy="3387597"/>
          </a:xfrm>
          <a:prstGeom prst="rect">
            <a:avLst/>
          </a:prstGeom>
        </p:spPr>
      </p:pic>
    </p:spTree>
    <p:extLst>
      <p:ext uri="{BB962C8B-B14F-4D97-AF65-F5344CB8AC3E}">
        <p14:creationId xmlns:p14="http://schemas.microsoft.com/office/powerpoint/2010/main" val="25444496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课后习题</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894886910"/>
              </p:ext>
            </p:extLst>
          </p:nvPr>
        </p:nvGraphicFramePr>
        <p:xfrm>
          <a:off x="539552" y="1556792"/>
          <a:ext cx="828092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IM 277"/>
          <p:cNvPicPr/>
          <p:nvPr/>
        </p:nvPicPr>
        <p:blipFill>
          <a:blip r:embed="rId7"/>
          <a:stretch>
            <a:fillRect/>
          </a:stretch>
        </p:blipFill>
        <p:spPr>
          <a:xfrm>
            <a:off x="2339752" y="2996952"/>
            <a:ext cx="5184576" cy="3168352"/>
          </a:xfrm>
          <a:prstGeom prst="rect">
            <a:avLst/>
          </a:prstGeom>
        </p:spPr>
      </p:pic>
    </p:spTree>
    <p:extLst>
      <p:ext uri="{BB962C8B-B14F-4D97-AF65-F5344CB8AC3E}">
        <p14:creationId xmlns:p14="http://schemas.microsoft.com/office/powerpoint/2010/main" val="35142542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4.1.1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什 么 是 </a:t>
            </a:r>
            <a:r>
              <a:rPr lang="en-US" altLang="zh-CN" sz="3200" dirty="0">
                <a:solidFill>
                  <a:schemeClr val="tx1"/>
                </a:solidFill>
                <a:latin typeface="微软雅黑" panose="020B0503020204020204" pitchFamily="34" charset="-122"/>
                <a:ea typeface="微软雅黑" panose="020B0503020204020204" pitchFamily="34" charset="-122"/>
                <a:cs typeface="+mn-ea"/>
              </a:rPr>
              <a:t>DOM</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916832"/>
            <a:ext cx="8784976" cy="2592288"/>
          </a:xfrm>
        </p:spPr>
        <p:txBody>
          <a:bodyPr>
            <a:noAutofit/>
          </a:bodyPr>
          <a:lstStyle/>
          <a:p>
            <a:pPr marL="109728" indent="457200" eaLnBrk="0">
              <a:lnSpc>
                <a:spcPct val="150000"/>
              </a:lnSpc>
              <a:buNone/>
            </a:pPr>
            <a:r>
              <a:rPr lang="en-US" altLang="zh-CN" sz="2400" dirty="0"/>
              <a:t>DOM </a:t>
            </a:r>
            <a:r>
              <a:rPr lang="zh-CN" altLang="en-US" sz="2400" dirty="0"/>
              <a:t>全称是 </a:t>
            </a:r>
            <a:r>
              <a:rPr lang="en-US" altLang="zh-CN" sz="2400" dirty="0"/>
              <a:t>Document Object Model  ( </a:t>
            </a:r>
            <a:r>
              <a:rPr lang="zh-CN" altLang="en-US" sz="2400" dirty="0"/>
              <a:t>文档对象模型</a:t>
            </a:r>
            <a:r>
              <a:rPr lang="en-US" altLang="zh-CN" sz="2400" dirty="0"/>
              <a:t>) ,  </a:t>
            </a:r>
            <a:r>
              <a:rPr lang="zh-CN" altLang="en-US" sz="2400" dirty="0"/>
              <a:t>是由 </a:t>
            </a:r>
            <a:r>
              <a:rPr lang="en-US" altLang="zh-CN" sz="2400" dirty="0"/>
              <a:t>W3C </a:t>
            </a:r>
            <a:r>
              <a:rPr lang="zh-CN" altLang="en-US" sz="2400" dirty="0"/>
              <a:t>组织定义的一个</a:t>
            </a:r>
            <a:r>
              <a:rPr lang="zh-CN" altLang="en-US" sz="2400" dirty="0" smtClean="0"/>
              <a:t>标准 </a:t>
            </a:r>
            <a:r>
              <a:rPr lang="en-US" altLang="zh-CN" sz="2400" dirty="0"/>
              <a:t>, </a:t>
            </a:r>
            <a:r>
              <a:rPr lang="zh-CN" altLang="en-US" sz="2400" dirty="0"/>
              <a:t>包括了如何通过 </a:t>
            </a:r>
            <a:r>
              <a:rPr lang="en-US" altLang="zh-CN" sz="2400" dirty="0"/>
              <a:t>JS </a:t>
            </a:r>
            <a:r>
              <a:rPr lang="zh-CN" altLang="en-US" sz="2400" dirty="0"/>
              <a:t>操作网页元素的一系列 </a:t>
            </a:r>
            <a:r>
              <a:rPr lang="en-US" altLang="zh-CN" sz="2400" dirty="0"/>
              <a:t>API , </a:t>
            </a:r>
            <a:r>
              <a:rPr lang="zh-CN" altLang="en-US" sz="2400" dirty="0"/>
              <a:t>我们可以通过 </a:t>
            </a:r>
            <a:r>
              <a:rPr lang="en-US" altLang="zh-CN" sz="2400" dirty="0"/>
              <a:t>DOM </a:t>
            </a:r>
            <a:r>
              <a:rPr lang="zh-CN" altLang="en-US" sz="2400" dirty="0"/>
              <a:t>来动态地修改网 页中所包含的元素 </a:t>
            </a:r>
            <a:r>
              <a:rPr lang="en-US" altLang="zh-CN" sz="2400" dirty="0"/>
              <a:t>, </a:t>
            </a:r>
            <a:r>
              <a:rPr lang="zh-CN" altLang="en-US" sz="2400" dirty="0"/>
              <a:t>甚至可以设置元素的样式。</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675392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课后习题</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329676045"/>
              </p:ext>
            </p:extLst>
          </p:nvPr>
        </p:nvGraphicFramePr>
        <p:xfrm>
          <a:off x="539552" y="1556792"/>
          <a:ext cx="8280920"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IM 278"/>
          <p:cNvPicPr/>
          <p:nvPr/>
        </p:nvPicPr>
        <p:blipFill>
          <a:blip r:embed="rId7"/>
          <a:stretch>
            <a:fillRect/>
          </a:stretch>
        </p:blipFill>
        <p:spPr>
          <a:xfrm>
            <a:off x="1979712" y="2996952"/>
            <a:ext cx="6552728" cy="3240360"/>
          </a:xfrm>
          <a:prstGeom prst="rect">
            <a:avLst/>
          </a:prstGeom>
        </p:spPr>
      </p:pic>
    </p:spTree>
    <p:extLst>
      <p:ext uri="{BB962C8B-B14F-4D97-AF65-F5344CB8AC3E}">
        <p14:creationId xmlns:p14="http://schemas.microsoft.com/office/powerpoint/2010/main" val="690763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4.1.2 DOM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树</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268760"/>
            <a:ext cx="8784976" cy="2592288"/>
          </a:xfrm>
        </p:spPr>
        <p:txBody>
          <a:bodyPr>
            <a:noAutofit/>
          </a:bodyPr>
          <a:lstStyle/>
          <a:p>
            <a:pPr marL="109728" indent="457200" eaLnBrk="0">
              <a:buNone/>
            </a:pPr>
            <a:r>
              <a:rPr lang="zh-CN" altLang="en-US" sz="2400" dirty="0"/>
              <a:t>当创建一个网页并将该网页运行到浏览器上时 </a:t>
            </a:r>
            <a:r>
              <a:rPr lang="en-US" altLang="zh-CN" sz="2400" dirty="0"/>
              <a:t>,  DOM </a:t>
            </a:r>
            <a:r>
              <a:rPr lang="zh-CN" altLang="en-US" sz="2400" dirty="0"/>
              <a:t>就会根据这个网页创建一个</a:t>
            </a:r>
            <a:r>
              <a:rPr lang="zh-CN" altLang="en-US" sz="2400" dirty="0" smtClean="0"/>
              <a:t>文档 </a:t>
            </a:r>
            <a:r>
              <a:rPr lang="en-US" altLang="zh-CN" sz="2400" dirty="0"/>
              <a:t>, </a:t>
            </a:r>
            <a:r>
              <a:rPr lang="zh-CN" altLang="en-US" sz="2400" dirty="0"/>
              <a:t>这个文档是元素与内容的数据集合 。在将网页添加到 </a:t>
            </a:r>
            <a:r>
              <a:rPr lang="en-US" altLang="zh-CN" sz="2400" dirty="0"/>
              <a:t>Web </a:t>
            </a:r>
            <a:r>
              <a:rPr lang="zh-CN" altLang="en-US" sz="2400" dirty="0"/>
              <a:t>中时 </a:t>
            </a:r>
            <a:r>
              <a:rPr lang="en-US" altLang="zh-CN" sz="2400" dirty="0"/>
              <a:t>,  DOM </a:t>
            </a:r>
            <a:r>
              <a:rPr lang="zh-CN" altLang="en-US" sz="2400" dirty="0"/>
              <a:t>会把整个文档 解析成一个树形结构 </a:t>
            </a:r>
            <a:r>
              <a:rPr lang="en-US" altLang="zh-CN" sz="2400" dirty="0"/>
              <a:t>, </a:t>
            </a:r>
            <a:r>
              <a:rPr lang="zh-CN" altLang="en-US" sz="2400" dirty="0"/>
              <a:t>并以节点的方式表示文档中的所有内容 。现有一个简单的 </a:t>
            </a:r>
            <a:r>
              <a:rPr lang="en-US" altLang="zh-CN" sz="2400" dirty="0"/>
              <a:t>HTML </a:t>
            </a:r>
            <a:r>
              <a:rPr lang="zh-CN" altLang="en-US" sz="2400" dirty="0"/>
              <a:t>文 档 </a:t>
            </a:r>
            <a:r>
              <a:rPr lang="en-US" altLang="zh-CN" sz="2400" dirty="0"/>
              <a:t>,  </a:t>
            </a:r>
            <a:r>
              <a:rPr lang="zh-CN" altLang="en-US" sz="2400" dirty="0"/>
              <a:t>内容如下所</a:t>
            </a:r>
            <a:r>
              <a:rPr lang="zh-CN" altLang="en-US" sz="2400" dirty="0" smtClean="0"/>
              <a:t>示：</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356992"/>
            <a:ext cx="4392488" cy="2331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5688140"/>
            <a:ext cx="4392488" cy="69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1734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4.1.3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节 点 类 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5328592"/>
          </a:xfrm>
        </p:spPr>
        <p:txBody>
          <a:bodyPr>
            <a:noAutofit/>
          </a:bodyPr>
          <a:lstStyle/>
          <a:p>
            <a:pPr marL="109728" indent="457200" eaLnBrk="0">
              <a:buNone/>
            </a:pPr>
            <a:r>
              <a:rPr lang="zh-CN" altLang="en-US" sz="2400" dirty="0"/>
              <a:t>在文档对象模型中</a:t>
            </a:r>
            <a:r>
              <a:rPr lang="en-US" altLang="zh-CN" sz="2400" dirty="0"/>
              <a:t>,  </a:t>
            </a:r>
            <a:r>
              <a:rPr lang="zh-CN" altLang="en-US" sz="2400" dirty="0"/>
              <a:t>每一个节点  </a:t>
            </a:r>
            <a:r>
              <a:rPr lang="en-US" altLang="zh-CN" sz="2400" dirty="0"/>
              <a:t>( Node)  </a:t>
            </a:r>
            <a:r>
              <a:rPr lang="zh-CN" altLang="en-US" sz="2400" dirty="0"/>
              <a:t>都是一个对象。  节点按类型来分主要可以 分为以下几种 </a:t>
            </a:r>
            <a:r>
              <a:rPr lang="en-US" altLang="zh-CN" sz="2400" dirty="0"/>
              <a:t>:</a:t>
            </a:r>
          </a:p>
          <a:p>
            <a:pPr marL="109728" indent="457200" eaLnBrk="0">
              <a:buNone/>
            </a:pPr>
            <a:r>
              <a:rPr lang="en-US" altLang="zh-CN" sz="2400" dirty="0"/>
              <a:t>( 1 )  </a:t>
            </a:r>
            <a:r>
              <a:rPr lang="zh-CN" altLang="en-US" sz="2400" dirty="0"/>
              <a:t>元素节点   </a:t>
            </a:r>
            <a:r>
              <a:rPr lang="en-US" altLang="zh-CN" sz="2400" dirty="0"/>
              <a:t>body</a:t>
            </a:r>
            <a:r>
              <a:rPr lang="zh-CN" altLang="en-US" sz="2400" dirty="0"/>
              <a:t>、  </a:t>
            </a:r>
            <a:r>
              <a:rPr lang="en-US" altLang="zh-CN" sz="2400" dirty="0"/>
              <a:t>p </a:t>
            </a:r>
            <a:r>
              <a:rPr lang="zh-CN" altLang="en-US" sz="2400" dirty="0"/>
              <a:t>、</a:t>
            </a:r>
            <a:r>
              <a:rPr lang="en-US" altLang="zh-CN" sz="2400" dirty="0"/>
              <a:t>a </a:t>
            </a:r>
            <a:r>
              <a:rPr lang="zh-CN" altLang="en-US" sz="2400" dirty="0"/>
              <a:t>等一 系列元素被称为元素节点。元素节点组成了文档的 基本语义结构。</a:t>
            </a:r>
          </a:p>
          <a:p>
            <a:pPr marL="109728" indent="457200" eaLnBrk="0">
              <a:buNone/>
            </a:pPr>
            <a:r>
              <a:rPr lang="en-US" altLang="zh-CN" sz="2400" dirty="0"/>
              <a:t>(2)  </a:t>
            </a:r>
            <a:r>
              <a:rPr lang="zh-CN" altLang="en-US" sz="2400" dirty="0"/>
              <a:t>文本节点   文本节点指的是包含在标签中的文本内容</a:t>
            </a:r>
            <a:r>
              <a:rPr lang="en-US" altLang="zh-CN" sz="2400" dirty="0"/>
              <a:t>, </a:t>
            </a:r>
            <a:r>
              <a:rPr lang="zh-CN" altLang="en-US" sz="2400" dirty="0"/>
              <a:t>如“ 我的标题”  等。</a:t>
            </a:r>
          </a:p>
          <a:p>
            <a:pPr marL="109728" indent="457200" eaLnBrk="0">
              <a:buNone/>
            </a:pPr>
            <a:r>
              <a:rPr lang="en-US" altLang="zh-CN" sz="2400" dirty="0"/>
              <a:t>(3)  </a:t>
            </a:r>
            <a:r>
              <a:rPr lang="zh-CN" altLang="en-US" sz="2400" dirty="0"/>
              <a:t>属性节点   </a:t>
            </a:r>
            <a:r>
              <a:rPr lang="en-US" altLang="zh-CN" sz="2400" dirty="0"/>
              <a:t>HTML </a:t>
            </a:r>
            <a:r>
              <a:rPr lang="zh-CN" altLang="en-US" sz="2400" dirty="0"/>
              <a:t>标签的属性所构成的节点统称为属性节点</a:t>
            </a:r>
            <a:r>
              <a:rPr lang="en-US" altLang="zh-CN" sz="2400" dirty="0"/>
              <a:t>, </a:t>
            </a:r>
            <a:r>
              <a:rPr lang="zh-CN" altLang="en-US" sz="2400" dirty="0"/>
              <a:t>如 </a:t>
            </a:r>
            <a:r>
              <a:rPr lang="en-US" altLang="zh-CN" sz="2400" dirty="0"/>
              <a:t>a </a:t>
            </a:r>
            <a:r>
              <a:rPr lang="zh-CN" altLang="en-US" sz="2400" dirty="0"/>
              <a:t>标签的 </a:t>
            </a:r>
            <a:r>
              <a:rPr lang="en-US" altLang="zh-CN" sz="2400" dirty="0" err="1"/>
              <a:t>href</a:t>
            </a:r>
            <a:r>
              <a:rPr lang="en-US" altLang="zh-CN" sz="2400" dirty="0"/>
              <a:t> </a:t>
            </a:r>
            <a:r>
              <a:rPr lang="zh-CN" altLang="en-US" sz="2400" dirty="0"/>
              <a:t>属 性等。</a:t>
            </a:r>
          </a:p>
          <a:p>
            <a:pPr marL="109728" indent="457200" eaLnBrk="0">
              <a:buNone/>
            </a:pPr>
            <a:r>
              <a:rPr lang="en-US" altLang="zh-CN" sz="2400" dirty="0"/>
              <a:t>(4)  </a:t>
            </a:r>
            <a:r>
              <a:rPr lang="zh-CN" altLang="en-US" sz="2400" dirty="0"/>
              <a:t>注释节点   文档中被注释掉的内容所组成的节点。</a:t>
            </a:r>
          </a:p>
          <a:p>
            <a:pPr marL="109728" indent="457200" eaLnBrk="0">
              <a:buNone/>
            </a:pPr>
            <a:r>
              <a:rPr lang="en-US" altLang="zh-CN" sz="2400" dirty="0"/>
              <a:t>(5)  </a:t>
            </a:r>
            <a:r>
              <a:rPr lang="en-US" altLang="zh-CN" sz="2400" dirty="0" err="1"/>
              <a:t>Docement</a:t>
            </a:r>
            <a:r>
              <a:rPr lang="en-US" altLang="zh-CN" sz="2400" dirty="0"/>
              <a:t> </a:t>
            </a:r>
            <a:r>
              <a:rPr lang="zh-CN" altLang="en-US" sz="2400" dirty="0"/>
              <a:t>节点</a:t>
            </a:r>
            <a:r>
              <a:rPr lang="en-US" altLang="zh-CN" sz="2400" dirty="0"/>
              <a:t>: </a:t>
            </a:r>
            <a:r>
              <a:rPr lang="zh-CN" altLang="en-US" sz="2400" dirty="0"/>
              <a:t>节点树中的顶层节点</a:t>
            </a:r>
            <a:r>
              <a:rPr lang="en-US" altLang="zh-CN" sz="2400" dirty="0"/>
              <a:t>, </a:t>
            </a:r>
            <a:r>
              <a:rPr lang="zh-CN" altLang="en-US" sz="2400" dirty="0"/>
              <a:t>代表的是整个 </a:t>
            </a:r>
            <a:r>
              <a:rPr lang="en-US" altLang="zh-CN" sz="2400" dirty="0"/>
              <a:t>HTML </a:t>
            </a:r>
            <a:r>
              <a:rPr lang="zh-CN" altLang="en-US" sz="2400" dirty="0"/>
              <a:t>文档。一个 </a:t>
            </a:r>
            <a:r>
              <a:rPr lang="en-US" altLang="zh-CN" sz="2400" dirty="0"/>
              <a:t>document </a:t>
            </a:r>
            <a:r>
              <a:rPr lang="zh-CN" altLang="en-US" sz="2400" dirty="0"/>
              <a:t>节点就是一个 </a:t>
            </a:r>
            <a:r>
              <a:rPr lang="en-US" altLang="zh-CN" sz="2400" dirty="0"/>
              <a:t>document </a:t>
            </a:r>
            <a:r>
              <a:rPr lang="zh-CN" altLang="en-US" sz="2400" dirty="0"/>
              <a:t>对象</a:t>
            </a:r>
            <a:r>
              <a:rPr lang="en-US" altLang="zh-CN" sz="2400" dirty="0"/>
              <a:t>, </a:t>
            </a:r>
            <a:r>
              <a:rPr lang="zh-CN" altLang="en-US" sz="2400" dirty="0"/>
              <a:t>可以通过调用它的方法或者属性来访问或处理文档。</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97889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 DOM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操 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611560" y="1988840"/>
            <a:ext cx="7787208" cy="3819880"/>
          </a:xfrm>
        </p:spPr>
        <p:txBody>
          <a:bodyPr>
            <a:normAutofit/>
          </a:bodyPr>
          <a:lstStyle/>
          <a:p>
            <a:pPr marL="109728" indent="457200" eaLnBrk="0">
              <a:lnSpc>
                <a:spcPct val="150000"/>
              </a:lnSpc>
              <a:buNone/>
            </a:pPr>
            <a:r>
              <a:rPr lang="en-US" altLang="zh-CN" sz="3200" dirty="0"/>
              <a:t>DOM </a:t>
            </a:r>
            <a:r>
              <a:rPr lang="zh-CN" altLang="en-US" sz="3200" dirty="0"/>
              <a:t>操作指的是通过 </a:t>
            </a:r>
            <a:r>
              <a:rPr lang="en-US" altLang="zh-CN" sz="3200" dirty="0"/>
              <a:t>DOM </a:t>
            </a:r>
            <a:r>
              <a:rPr lang="zh-CN" altLang="en-US" sz="3200" dirty="0"/>
              <a:t>所提供的一系列 </a:t>
            </a:r>
            <a:r>
              <a:rPr lang="en-US" altLang="zh-CN" sz="3200" dirty="0"/>
              <a:t>API </a:t>
            </a:r>
            <a:r>
              <a:rPr lang="zh-CN" altLang="en-US" sz="3200" dirty="0"/>
              <a:t>去操作网页上所存在的元素</a:t>
            </a:r>
            <a:r>
              <a:rPr lang="en-US" altLang="zh-CN" sz="3200" dirty="0"/>
              <a:t>, </a:t>
            </a:r>
            <a:r>
              <a:rPr lang="zh-CN" altLang="en-US" sz="3200" dirty="0"/>
              <a:t>动态地 创建或者删除元素、修改元素属性或样式等操作。</a:t>
            </a:r>
          </a:p>
        </p:txBody>
      </p:sp>
    </p:spTree>
    <p:extLst>
      <p:ext uri="{BB962C8B-B14F-4D97-AF65-F5344CB8AC3E}">
        <p14:creationId xmlns:p14="http://schemas.microsoft.com/office/powerpoint/2010/main" val="38946247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获 取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5328592"/>
          </a:xfrm>
        </p:spPr>
        <p:txBody>
          <a:bodyPr>
            <a:noAutofit/>
          </a:bodyPr>
          <a:lstStyle/>
          <a:p>
            <a:pPr marL="109728" indent="457200" eaLnBrk="0">
              <a:buNone/>
            </a:pPr>
            <a:r>
              <a:rPr lang="zh-CN" altLang="en-US" sz="2400" dirty="0"/>
              <a:t>在操作元素之前</a:t>
            </a:r>
            <a:r>
              <a:rPr lang="en-US" altLang="zh-CN" sz="2400" dirty="0"/>
              <a:t>, </a:t>
            </a:r>
            <a:r>
              <a:rPr lang="zh-CN" altLang="en-US" sz="2400" dirty="0"/>
              <a:t>首先要明确需要操作的是哪一个元素</a:t>
            </a:r>
            <a:r>
              <a:rPr lang="en-US" altLang="zh-CN" sz="2400" dirty="0"/>
              <a:t>,  </a:t>
            </a:r>
            <a:r>
              <a:rPr lang="zh-CN" altLang="en-US" sz="2400" dirty="0"/>
              <a:t>即要对哪一个标签进行</a:t>
            </a:r>
            <a:r>
              <a:rPr lang="zh-CN" altLang="en-US" sz="2400" dirty="0" smtClean="0"/>
              <a:t>修改 </a:t>
            </a:r>
            <a:r>
              <a:rPr lang="en-US" altLang="zh-CN" sz="2400" dirty="0"/>
              <a:t>,  </a:t>
            </a:r>
            <a:r>
              <a:rPr lang="zh-CN" altLang="en-US" sz="2400" dirty="0"/>
              <a:t>因此要操作元素必须先获取该 </a:t>
            </a:r>
            <a:r>
              <a:rPr lang="en-US" altLang="zh-CN" sz="2400" dirty="0"/>
              <a:t>HTML </a:t>
            </a:r>
            <a:r>
              <a:rPr lang="zh-CN" altLang="en-US" sz="2400" dirty="0"/>
              <a:t>元素。</a:t>
            </a:r>
          </a:p>
          <a:p>
            <a:pPr marL="109728" indent="457200" eaLnBrk="0">
              <a:buNone/>
            </a:pPr>
            <a:r>
              <a:rPr lang="en-US" altLang="zh-CN" sz="2400" dirty="0"/>
              <a:t>DOM </a:t>
            </a:r>
            <a:r>
              <a:rPr lang="zh-CN" altLang="en-US" sz="2400" dirty="0"/>
              <a:t>提供了 </a:t>
            </a:r>
            <a:r>
              <a:rPr lang="en-US" altLang="zh-CN" sz="2400" dirty="0"/>
              <a:t>4 </a:t>
            </a:r>
            <a:r>
              <a:rPr lang="zh-CN" altLang="en-US" sz="2400" dirty="0"/>
              <a:t>种获取元素的方式</a:t>
            </a:r>
            <a:r>
              <a:rPr lang="zh-CN" altLang="en-US" sz="2400" dirty="0" smtClean="0"/>
              <a:t>。</a:t>
            </a:r>
            <a:endParaRPr lang="en-US" altLang="zh-CN" sz="2400" dirty="0" smtClean="0"/>
          </a:p>
          <a:p>
            <a:pPr marL="109728" indent="457200" eaLnBrk="0">
              <a:buNone/>
            </a:pPr>
            <a:endParaRPr lang="en-US" altLang="zh-CN" sz="2400" dirty="0" smtClean="0"/>
          </a:p>
          <a:p>
            <a:pPr marL="109728" indent="457200" eaLnBrk="0">
              <a:buNone/>
            </a:pPr>
            <a:r>
              <a:rPr lang="en-US" altLang="zh-CN" sz="2400" dirty="0" smtClean="0"/>
              <a:t>1. </a:t>
            </a:r>
            <a:r>
              <a:rPr lang="zh-CN" altLang="zh-CN" sz="2400" dirty="0" smtClean="0"/>
              <a:t>通过 </a:t>
            </a:r>
            <a:r>
              <a:rPr lang="en-US" altLang="zh-CN" sz="2400" dirty="0"/>
              <a:t>id </a:t>
            </a:r>
            <a:r>
              <a:rPr lang="zh-CN" altLang="zh-CN" sz="2400" dirty="0"/>
              <a:t>名获取</a:t>
            </a:r>
            <a:r>
              <a:rPr lang="zh-CN" altLang="zh-CN" sz="2400" dirty="0" smtClean="0"/>
              <a:t>元素</a:t>
            </a:r>
            <a:endParaRPr lang="en-US" altLang="zh-CN" sz="2400" dirty="0" smtClean="0"/>
          </a:p>
          <a:p>
            <a:pPr marL="109728" indent="457200" eaLnBrk="0">
              <a:buNone/>
            </a:pPr>
            <a:endParaRPr lang="en-US" altLang="zh-CN" sz="2400" dirty="0" smtClean="0"/>
          </a:p>
          <a:p>
            <a:pPr marL="109728" indent="457200" eaLnBrk="0">
              <a:buNone/>
            </a:pPr>
            <a:r>
              <a:rPr lang="en-US" altLang="zh-CN" sz="2400" dirty="0" smtClean="0"/>
              <a:t>2</a:t>
            </a:r>
            <a:r>
              <a:rPr lang="en-US" altLang="zh-CN" sz="2400" dirty="0"/>
              <a:t>. </a:t>
            </a:r>
            <a:r>
              <a:rPr lang="zh-CN" altLang="zh-CN" sz="2400" dirty="0"/>
              <a:t>通过类名获取</a:t>
            </a:r>
            <a:r>
              <a:rPr lang="zh-CN" altLang="zh-CN" sz="2400" dirty="0" smtClean="0"/>
              <a:t>元素</a:t>
            </a:r>
            <a:endParaRPr lang="en-US" altLang="zh-CN" sz="2400" dirty="0" smtClean="0"/>
          </a:p>
          <a:p>
            <a:pPr marL="109728" indent="457200" eaLnBrk="0">
              <a:buNone/>
            </a:pPr>
            <a:endParaRPr lang="en-US" altLang="zh-CN" sz="2400" dirty="0"/>
          </a:p>
          <a:p>
            <a:pPr marL="109728" indent="457200" eaLnBrk="0">
              <a:buNone/>
            </a:pPr>
            <a:r>
              <a:rPr lang="en-US" altLang="zh-CN" sz="2400" dirty="0"/>
              <a:t>3. </a:t>
            </a:r>
            <a:r>
              <a:rPr lang="zh-CN" altLang="zh-CN" sz="2400" dirty="0"/>
              <a:t>通过 </a:t>
            </a:r>
            <a:r>
              <a:rPr lang="en-US" altLang="zh-CN" sz="2400" dirty="0"/>
              <a:t>name </a:t>
            </a:r>
            <a:r>
              <a:rPr lang="zh-CN" altLang="zh-CN" sz="2400" dirty="0"/>
              <a:t>属性获取元素</a:t>
            </a:r>
          </a:p>
          <a:p>
            <a:pPr marL="109728" indent="457200" eaLnBrk="0">
              <a:buNone/>
            </a:pPr>
            <a:endParaRPr lang="en-US" altLang="zh-CN" sz="2400" dirty="0" smtClean="0"/>
          </a:p>
          <a:p>
            <a:pPr marL="109728" indent="457200" eaLnBrk="0">
              <a:buNone/>
            </a:pPr>
            <a:r>
              <a:rPr lang="en-US" altLang="zh-CN" sz="2400" dirty="0"/>
              <a:t>4. </a:t>
            </a:r>
            <a:r>
              <a:rPr lang="zh-CN" altLang="zh-CN" sz="2400" dirty="0"/>
              <a:t>通过标签名获取</a:t>
            </a:r>
            <a:r>
              <a:rPr lang="zh-CN" altLang="zh-CN" sz="2400" dirty="0" smtClean="0"/>
              <a:t>元素</a:t>
            </a:r>
            <a:endParaRPr lang="zh-CN" altLang="zh-CN" sz="2400" dirty="0"/>
          </a:p>
          <a:p>
            <a:pPr marL="109728" indent="457200" eaLnBrk="0">
              <a:buNone/>
            </a:pPr>
            <a:endParaRPr lang="zh-CN"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5936" y="3429000"/>
            <a:ext cx="4725183"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4293096"/>
            <a:ext cx="5094333"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016" y="5157192"/>
            <a:ext cx="4427984"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3324" y="6021288"/>
            <a:ext cx="4869892"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08249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4.2.1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获 取 元 素</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5328592"/>
          </a:xfrm>
        </p:spPr>
        <p:txBody>
          <a:bodyPr>
            <a:noAutofit/>
          </a:bodyPr>
          <a:lstStyle/>
          <a:p>
            <a:pPr marL="109728" indent="457200" eaLnBrk="0">
              <a:buNone/>
            </a:pPr>
            <a:r>
              <a:rPr lang="zh-CN" altLang="en-US" sz="2400" dirty="0"/>
              <a:t>除此之外 </a:t>
            </a:r>
            <a:r>
              <a:rPr lang="en-US" altLang="zh-CN" sz="2400" dirty="0"/>
              <a:t>, </a:t>
            </a:r>
            <a:r>
              <a:rPr lang="zh-CN" altLang="en-US" sz="2400" dirty="0"/>
              <a:t>在 </a:t>
            </a:r>
            <a:r>
              <a:rPr lang="en-US" altLang="zh-CN" sz="2400" dirty="0"/>
              <a:t>HTML5 </a:t>
            </a:r>
            <a:r>
              <a:rPr lang="zh-CN" altLang="en-US" sz="2400" dirty="0"/>
              <a:t>中还提供了几种方法用于获取元素。</a:t>
            </a:r>
            <a:endParaRPr lang="en-US" altLang="zh-CN" sz="2400" dirty="0" smtClean="0"/>
          </a:p>
          <a:p>
            <a:pPr marL="109728" indent="457200" eaLnBrk="0">
              <a:buNone/>
            </a:pPr>
            <a:endParaRPr lang="en-US" altLang="zh-CN" sz="2400" dirty="0" smtClean="0"/>
          </a:p>
          <a:p>
            <a:pPr marL="109728" indent="457200" eaLnBrk="0">
              <a:buNone/>
            </a:pPr>
            <a:r>
              <a:rPr lang="en-US" altLang="zh-CN" sz="2400" dirty="0" smtClean="0"/>
              <a:t>1. document</a:t>
            </a:r>
            <a:r>
              <a:rPr lang="en-US" altLang="zh-CN" sz="2400" dirty="0"/>
              <a:t>. </a:t>
            </a:r>
            <a:r>
              <a:rPr lang="en-US" altLang="zh-CN" sz="2400" dirty="0" err="1"/>
              <a:t>querySelector</a:t>
            </a:r>
            <a:r>
              <a:rPr lang="en-US" altLang="zh-CN" sz="2400" dirty="0"/>
              <a:t> ( </a:t>
            </a:r>
            <a:r>
              <a:rPr lang="en-US" altLang="zh-CN" sz="2400" dirty="0" smtClean="0"/>
              <a:t>)</a:t>
            </a:r>
          </a:p>
          <a:p>
            <a:pPr marL="109728" indent="457200" eaLnBrk="0">
              <a:buNone/>
            </a:pPr>
            <a:r>
              <a:rPr lang="en-US" altLang="zh-CN" sz="2400" dirty="0" smtClean="0"/>
              <a:t> </a:t>
            </a:r>
            <a:r>
              <a:rPr lang="zh-CN" altLang="zh-CN" sz="2400" dirty="0" smtClean="0"/>
              <a:t>通过</a:t>
            </a:r>
            <a:r>
              <a:rPr lang="zh-CN" altLang="zh-CN" sz="2400" dirty="0"/>
              <a:t>选择器获取元素 </a:t>
            </a:r>
            <a:r>
              <a:rPr lang="zh-CN" altLang="zh-CN" sz="2400" dirty="0" smtClean="0"/>
              <a:t>。</a:t>
            </a:r>
            <a:endParaRPr lang="en-US" altLang="zh-CN" sz="2400" dirty="0" smtClean="0"/>
          </a:p>
          <a:p>
            <a:pPr marL="109728" indent="457200" eaLnBrk="0">
              <a:buNone/>
            </a:pPr>
            <a:endParaRPr lang="en-US" altLang="zh-CN" sz="2400" dirty="0" smtClean="0"/>
          </a:p>
          <a:p>
            <a:pPr marL="109728" indent="457200" eaLnBrk="0">
              <a:buNone/>
            </a:pPr>
            <a:r>
              <a:rPr lang="en-US" altLang="zh-CN" sz="2400" dirty="0" smtClean="0"/>
              <a:t>2</a:t>
            </a:r>
            <a:r>
              <a:rPr lang="en-US" altLang="zh-CN" sz="2400" dirty="0"/>
              <a:t>. document. </a:t>
            </a:r>
            <a:r>
              <a:rPr lang="en-US" altLang="zh-CN" sz="2400" dirty="0" err="1"/>
              <a:t>querySelectorAll</a:t>
            </a:r>
            <a:r>
              <a:rPr lang="en-US" altLang="zh-CN" sz="2400" dirty="0"/>
              <a:t> ( </a:t>
            </a:r>
            <a:r>
              <a:rPr lang="en-US" altLang="zh-CN" sz="2400" dirty="0" smtClean="0"/>
              <a:t>)</a:t>
            </a:r>
          </a:p>
          <a:p>
            <a:pPr marL="109728" indent="457200" eaLnBrk="0">
              <a:buNone/>
            </a:pPr>
            <a:r>
              <a:rPr lang="zh-CN" altLang="en-US" sz="2400" dirty="0"/>
              <a:t>这种方式同样也是通过选择器获取元素 </a:t>
            </a:r>
            <a:r>
              <a:rPr lang="en-US" altLang="zh-CN" sz="2400" dirty="0"/>
              <a:t>,  </a:t>
            </a:r>
            <a:r>
              <a:rPr lang="zh-CN" altLang="en-US" sz="2400" dirty="0"/>
              <a:t>唯一 的区别就是第 </a:t>
            </a:r>
            <a:r>
              <a:rPr lang="en-US" altLang="zh-CN" sz="2400" dirty="0"/>
              <a:t>1 </a:t>
            </a:r>
            <a:r>
              <a:rPr lang="zh-CN" altLang="en-US" sz="2400" dirty="0"/>
              <a:t>种方式只能够获取到匹 配的第一个元素 </a:t>
            </a:r>
            <a:r>
              <a:rPr lang="en-US" altLang="zh-CN" sz="2400" dirty="0"/>
              <a:t>, </a:t>
            </a:r>
            <a:r>
              <a:rPr lang="zh-CN" altLang="en-US" sz="2400" dirty="0"/>
              <a:t>而第 </a:t>
            </a:r>
            <a:r>
              <a:rPr lang="en-US" altLang="zh-CN" sz="2400" dirty="0"/>
              <a:t>2 </a:t>
            </a:r>
            <a:r>
              <a:rPr lang="zh-CN" altLang="en-US" sz="2400" dirty="0"/>
              <a:t>种方式能够获取到匹配的所有元素 </a:t>
            </a:r>
            <a:r>
              <a:rPr lang="en-US" altLang="zh-CN" sz="2400" dirty="0"/>
              <a:t>, </a:t>
            </a:r>
            <a:r>
              <a:rPr lang="zh-CN" altLang="en-US" sz="2400" dirty="0"/>
              <a:t>并且获取到的元素同样是保 存在一个伪数组之中 </a:t>
            </a:r>
            <a:r>
              <a:rPr lang="en-US" altLang="zh-CN" sz="2400" dirty="0"/>
              <a:t>, </a:t>
            </a:r>
            <a:r>
              <a:rPr lang="zh-CN" altLang="en-US" sz="2400" dirty="0"/>
              <a:t>可以通过数组下标来操作所获取到的</a:t>
            </a:r>
            <a:r>
              <a:rPr lang="zh-CN" altLang="en-US" sz="2400" dirty="0" smtClean="0"/>
              <a:t>元素。</a:t>
            </a:r>
            <a:endParaRPr lang="en-US" altLang="zh-CN" sz="2400" dirty="0"/>
          </a:p>
          <a:p>
            <a:pPr marL="109728" indent="457200" eaLnBrk="0">
              <a:buNone/>
            </a:pPr>
            <a:endParaRPr lang="zh-CN"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40073700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398</TotalTime>
  <Words>2409</Words>
  <Application>Microsoft Office PowerPoint</Application>
  <PresentationFormat>全屏显示(4:3)</PresentationFormat>
  <Paragraphs>134</Paragraphs>
  <Slides>40</Slides>
  <Notes>0</Notes>
  <HiddenSlides>0</HiddenSlides>
  <MMClips>0</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聚合</vt:lpstr>
      <vt:lpstr>第 4 章  Java Script 对象模型</vt:lpstr>
      <vt:lpstr>PowerPoint 演示文稿</vt:lpstr>
      <vt:lpstr>4.1 DOM 对 象</vt:lpstr>
      <vt:lpstr>4.1.1 什 么 是 DOM</vt:lpstr>
      <vt:lpstr>4.1.2 DOM 树</vt:lpstr>
      <vt:lpstr>4.1.3 节 点 类 型</vt:lpstr>
      <vt:lpstr>4.2 DOM 操 作</vt:lpstr>
      <vt:lpstr>4.2.1 获 取 元 素</vt:lpstr>
      <vt:lpstr>4.2.1 获 取 元 素</vt:lpstr>
      <vt:lpstr>4.2.2 操 作 元 素</vt:lpstr>
      <vt:lpstr>4.2.3 修改 CSS 样式</vt:lpstr>
      <vt:lpstr>4.2.3 修改 CSS 样式</vt:lpstr>
      <vt:lpstr>4.2.3 修改 CSS 样式</vt:lpstr>
      <vt:lpstr>4.2.3 修改 CSS 样式</vt:lpstr>
      <vt:lpstr>4.2.4 节 点 操 作</vt:lpstr>
      <vt:lpstr>4.2.4 节 点 操 作</vt:lpstr>
      <vt:lpstr>4.2.4 节 点 操 作</vt:lpstr>
      <vt:lpstr>4.2.4 节 点 操 作</vt:lpstr>
      <vt:lpstr>4.2.4 节 点 操 作</vt:lpstr>
      <vt:lpstr>4.2.5 创 建、添 加、删 除 元 素</vt:lpstr>
      <vt:lpstr>4.2.5 创 建、添 加、删 除 元 素</vt:lpstr>
      <vt:lpstr>4.2.5 创 建、添 加、删 除 元 素</vt:lpstr>
      <vt:lpstr>4.3 BOM 对象</vt:lpstr>
      <vt:lpstr>4.3.1 什 么 是 BOM</vt:lpstr>
      <vt:lpstr>4.3.2 Window 对 象</vt:lpstr>
      <vt:lpstr>4.3.2 Window 对 象</vt:lpstr>
      <vt:lpstr>4.3.2 Window 对 象</vt:lpstr>
      <vt:lpstr>4.3.3 Navigator 对象</vt:lpstr>
      <vt:lpstr>4.3.3 Navigator 对象</vt:lpstr>
      <vt:lpstr>4.3.3 Navigator 对象</vt:lpstr>
      <vt:lpstr>4.3.4 Location 对象</vt:lpstr>
      <vt:lpstr>4.3.4 Location 对象</vt:lpstr>
      <vt:lpstr>4.3.4 Location 对象</vt:lpstr>
      <vt:lpstr>4.3.5 History 对象</vt:lpstr>
      <vt:lpstr>4.3.5 History 对象</vt:lpstr>
      <vt:lpstr>4.3. 6   Screen 对象</vt:lpstr>
      <vt:lpstr>4.3.6   Screen 对象</vt:lpstr>
      <vt:lpstr>案例    简易轮播图</vt:lpstr>
      <vt:lpstr>课后习题</vt:lpstr>
      <vt:lpstr>课后习题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HTML5 页面构建</dc:title>
  <dc:creator>jun</dc:creator>
  <cp:lastModifiedBy>jun</cp:lastModifiedBy>
  <cp:revision>44</cp:revision>
  <dcterms:created xsi:type="dcterms:W3CDTF">2023-06-10T05:27:45Z</dcterms:created>
  <dcterms:modified xsi:type="dcterms:W3CDTF">2023-06-12T13:47:32Z</dcterms:modified>
</cp:coreProperties>
</file>