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57" r:id="rId3"/>
    <p:sldId id="258" r:id="rId4"/>
    <p:sldId id="259" r:id="rId5"/>
    <p:sldId id="270" r:id="rId6"/>
    <p:sldId id="271" r:id="rId7"/>
    <p:sldId id="265" r:id="rId8"/>
    <p:sldId id="266" r:id="rId9"/>
    <p:sldId id="272" r:id="rId10"/>
    <p:sldId id="273" r:id="rId11"/>
    <p:sldId id="267" r:id="rId12"/>
    <p:sldId id="268" r:id="rId13"/>
    <p:sldId id="269" r:id="rId14"/>
    <p:sldId id="274" r:id="rId15"/>
    <p:sldId id="275" r:id="rId16"/>
    <p:sldId id="276" r:id="rId17"/>
    <p:sldId id="277" r:id="rId18"/>
    <p:sldId id="278" r:id="rId19"/>
    <p:sldId id="279" r:id="rId20"/>
    <p:sldId id="280" r:id="rId21"/>
    <p:sldId id="281" r:id="rId22"/>
    <p:sldId id="282" r:id="rId23"/>
    <p:sldId id="283" r:id="rId24"/>
    <p:sldId id="285" r:id="rId25"/>
    <p:sldId id="284" r:id="rId26"/>
    <p:sldId id="286" r:id="rId27"/>
    <p:sldId id="287" r:id="rId28"/>
    <p:sldId id="288" r:id="rId29"/>
    <p:sldId id="289" r:id="rId30"/>
    <p:sldId id="290" r:id="rId31"/>
    <p:sldId id="291" r:id="rId32"/>
    <p:sldId id="292" r:id="rId33"/>
    <p:sldId id="293" r:id="rId34"/>
    <p:sldId id="294" r:id="rId3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t>2019/1/29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t>‹#›</a:t>
            </a:fld>
            <a:endParaRPr lang="zh-CN" altLang="en-US"/>
          </a:p>
        </p:txBody>
      </p:sp>
    </p:spTree>
    <p:extLst>
      <p:ext uri="{BB962C8B-B14F-4D97-AF65-F5344CB8AC3E}">
        <p14:creationId xmlns:p14="http://schemas.microsoft.com/office/powerpoint/2010/main" val="22240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a:t>
            </a:fld>
            <a:endParaRPr lang="zh-CN" altLang="en-US"/>
          </a:p>
        </p:txBody>
      </p:sp>
    </p:spTree>
    <p:extLst>
      <p:ext uri="{BB962C8B-B14F-4D97-AF65-F5344CB8AC3E}">
        <p14:creationId xmlns:p14="http://schemas.microsoft.com/office/powerpoint/2010/main" val="3318977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21</a:t>
            </a:fld>
            <a:endParaRPr lang="zh-CN" altLang="en-US"/>
          </a:p>
        </p:txBody>
      </p:sp>
    </p:spTree>
    <p:extLst>
      <p:ext uri="{BB962C8B-B14F-4D97-AF65-F5344CB8AC3E}">
        <p14:creationId xmlns:p14="http://schemas.microsoft.com/office/powerpoint/2010/main" val="991697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22</a:t>
            </a:fld>
            <a:endParaRPr lang="zh-CN" altLang="en-US"/>
          </a:p>
        </p:txBody>
      </p:sp>
    </p:spTree>
    <p:extLst>
      <p:ext uri="{BB962C8B-B14F-4D97-AF65-F5344CB8AC3E}">
        <p14:creationId xmlns:p14="http://schemas.microsoft.com/office/powerpoint/2010/main" val="705682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23</a:t>
            </a:fld>
            <a:endParaRPr lang="zh-CN" altLang="en-US"/>
          </a:p>
        </p:txBody>
      </p:sp>
    </p:spTree>
    <p:extLst>
      <p:ext uri="{BB962C8B-B14F-4D97-AF65-F5344CB8AC3E}">
        <p14:creationId xmlns:p14="http://schemas.microsoft.com/office/powerpoint/2010/main" val="3332950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24</a:t>
            </a:fld>
            <a:endParaRPr lang="zh-CN" altLang="en-US"/>
          </a:p>
        </p:txBody>
      </p:sp>
    </p:spTree>
    <p:extLst>
      <p:ext uri="{BB962C8B-B14F-4D97-AF65-F5344CB8AC3E}">
        <p14:creationId xmlns:p14="http://schemas.microsoft.com/office/powerpoint/2010/main" val="2867263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25</a:t>
            </a:fld>
            <a:endParaRPr lang="zh-CN" altLang="en-US"/>
          </a:p>
        </p:txBody>
      </p:sp>
    </p:spTree>
    <p:extLst>
      <p:ext uri="{BB962C8B-B14F-4D97-AF65-F5344CB8AC3E}">
        <p14:creationId xmlns:p14="http://schemas.microsoft.com/office/powerpoint/2010/main" val="1400012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26</a:t>
            </a:fld>
            <a:endParaRPr lang="zh-CN" altLang="en-US"/>
          </a:p>
        </p:txBody>
      </p:sp>
    </p:spTree>
    <p:extLst>
      <p:ext uri="{BB962C8B-B14F-4D97-AF65-F5344CB8AC3E}">
        <p14:creationId xmlns:p14="http://schemas.microsoft.com/office/powerpoint/2010/main" val="3529926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27</a:t>
            </a:fld>
            <a:endParaRPr lang="zh-CN" altLang="en-US"/>
          </a:p>
        </p:txBody>
      </p:sp>
    </p:spTree>
    <p:extLst>
      <p:ext uri="{BB962C8B-B14F-4D97-AF65-F5344CB8AC3E}">
        <p14:creationId xmlns:p14="http://schemas.microsoft.com/office/powerpoint/2010/main" val="858403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28</a:t>
            </a:fld>
            <a:endParaRPr lang="zh-CN" altLang="en-US"/>
          </a:p>
        </p:txBody>
      </p:sp>
    </p:spTree>
    <p:extLst>
      <p:ext uri="{BB962C8B-B14F-4D97-AF65-F5344CB8AC3E}">
        <p14:creationId xmlns:p14="http://schemas.microsoft.com/office/powerpoint/2010/main" val="967924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29</a:t>
            </a:fld>
            <a:endParaRPr lang="zh-CN" altLang="en-US"/>
          </a:p>
        </p:txBody>
      </p:sp>
    </p:spTree>
    <p:extLst>
      <p:ext uri="{BB962C8B-B14F-4D97-AF65-F5344CB8AC3E}">
        <p14:creationId xmlns:p14="http://schemas.microsoft.com/office/powerpoint/2010/main" val="3083611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30</a:t>
            </a:fld>
            <a:endParaRPr lang="zh-CN" altLang="en-US"/>
          </a:p>
        </p:txBody>
      </p:sp>
    </p:spTree>
    <p:extLst>
      <p:ext uri="{BB962C8B-B14F-4D97-AF65-F5344CB8AC3E}">
        <p14:creationId xmlns:p14="http://schemas.microsoft.com/office/powerpoint/2010/main" val="30998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7</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31</a:t>
            </a:fld>
            <a:endParaRPr lang="zh-CN" altLang="en-US"/>
          </a:p>
        </p:txBody>
      </p:sp>
    </p:spTree>
    <p:extLst>
      <p:ext uri="{BB962C8B-B14F-4D97-AF65-F5344CB8AC3E}">
        <p14:creationId xmlns:p14="http://schemas.microsoft.com/office/powerpoint/2010/main" val="918831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32</a:t>
            </a:fld>
            <a:endParaRPr lang="zh-CN" altLang="en-US"/>
          </a:p>
        </p:txBody>
      </p:sp>
    </p:spTree>
    <p:extLst>
      <p:ext uri="{BB962C8B-B14F-4D97-AF65-F5344CB8AC3E}">
        <p14:creationId xmlns:p14="http://schemas.microsoft.com/office/powerpoint/2010/main" val="3222117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9</a:t>
            </a:fld>
            <a:endParaRPr lang="zh-CN" altLang="en-US"/>
          </a:p>
        </p:txBody>
      </p:sp>
    </p:spTree>
    <p:extLst>
      <p:ext uri="{BB962C8B-B14F-4D97-AF65-F5344CB8AC3E}">
        <p14:creationId xmlns:p14="http://schemas.microsoft.com/office/powerpoint/2010/main" val="1057110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10</a:t>
            </a:fld>
            <a:endParaRPr lang="zh-CN" altLang="en-US"/>
          </a:p>
        </p:txBody>
      </p:sp>
    </p:spTree>
    <p:extLst>
      <p:ext uri="{BB962C8B-B14F-4D97-AF65-F5344CB8AC3E}">
        <p14:creationId xmlns:p14="http://schemas.microsoft.com/office/powerpoint/2010/main" val="2858869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12</a:t>
            </a:fld>
            <a:endParaRPr lang="zh-CN" altLang="en-US"/>
          </a:p>
        </p:txBody>
      </p:sp>
    </p:spTree>
    <p:extLst>
      <p:ext uri="{BB962C8B-B14F-4D97-AF65-F5344CB8AC3E}">
        <p14:creationId xmlns:p14="http://schemas.microsoft.com/office/powerpoint/2010/main" val="1159008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16</a:t>
            </a:fld>
            <a:endParaRPr lang="zh-CN" altLang="en-US"/>
          </a:p>
        </p:txBody>
      </p:sp>
    </p:spTree>
    <p:extLst>
      <p:ext uri="{BB962C8B-B14F-4D97-AF65-F5344CB8AC3E}">
        <p14:creationId xmlns:p14="http://schemas.microsoft.com/office/powerpoint/2010/main" val="3894600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18</a:t>
            </a:fld>
            <a:endParaRPr lang="zh-CN" altLang="en-US"/>
          </a:p>
        </p:txBody>
      </p:sp>
    </p:spTree>
    <p:extLst>
      <p:ext uri="{BB962C8B-B14F-4D97-AF65-F5344CB8AC3E}">
        <p14:creationId xmlns:p14="http://schemas.microsoft.com/office/powerpoint/2010/main" val="1235168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19</a:t>
            </a:fld>
            <a:endParaRPr lang="zh-CN" altLang="en-US"/>
          </a:p>
        </p:txBody>
      </p:sp>
    </p:spTree>
    <p:extLst>
      <p:ext uri="{BB962C8B-B14F-4D97-AF65-F5344CB8AC3E}">
        <p14:creationId xmlns:p14="http://schemas.microsoft.com/office/powerpoint/2010/main" val="720988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20</a:t>
            </a:fld>
            <a:endParaRPr lang="zh-CN" altLang="en-US"/>
          </a:p>
        </p:txBody>
      </p:sp>
    </p:spTree>
    <p:extLst>
      <p:ext uri="{BB962C8B-B14F-4D97-AF65-F5344CB8AC3E}">
        <p14:creationId xmlns:p14="http://schemas.microsoft.com/office/powerpoint/2010/main" val="18215558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a:extLst>
              <a:ext uri="{28A0092B-C50C-407E-A947-70E740481C1C}">
                <a14:useLocalDpi xmlns:a14="http://schemas.microsoft.com/office/drawing/2010/main"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sz="1350">
              <a:ea typeface="宋体"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itchFamily="2" charset="2"/>
              <a:buNone/>
              <a:defRPr>
                <a:solidFill>
                  <a:schemeClr val="bg1"/>
                </a:solidFill>
                <a:latin typeface="Arial" charset="0"/>
              </a:defRPr>
            </a:lvl1pPr>
          </a:lstStyle>
          <a:p>
            <a:r>
              <a:rPr lang="zh-CN" altLang="en-US"/>
              <a:t>单击此处编辑母版副标题样式</a:t>
            </a:r>
            <a:endParaRPr lang="en-US" altLang="zh-CN"/>
          </a:p>
        </p:txBody>
      </p:sp>
    </p:spTree>
    <p:extLst>
      <p:ext uri="{BB962C8B-B14F-4D97-AF65-F5344CB8AC3E}">
        <p14:creationId xmlns:p14="http://schemas.microsoft.com/office/powerpoint/2010/main" val="120827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50384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61355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655279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782322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593438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ln/>
        </p:spPr>
        <p:txBody>
          <a:bodyPr/>
          <a:lstStyle>
            <a:lvl1pPr>
              <a:defRPr/>
            </a:lvl1pPr>
          </a:lstStyle>
          <a:p>
            <a:endParaRPr lang="zh-CN" altLang="en-US"/>
          </a:p>
        </p:txBody>
      </p:sp>
      <p:sp>
        <p:nvSpPr>
          <p:cNvPr id="8"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29520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ln/>
        </p:spPr>
        <p:txBody>
          <a:bodyPr/>
          <a:lstStyle>
            <a:lvl1pPr>
              <a:defRPr/>
            </a:lvl1pPr>
          </a:lstStyle>
          <a:p>
            <a:endParaRPr lang="zh-CN" altLang="en-US"/>
          </a:p>
        </p:txBody>
      </p:sp>
      <p:sp>
        <p:nvSpPr>
          <p:cNvPr id="4"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101239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zh-CN" altLang="en-US"/>
          </a:p>
        </p:txBody>
      </p:sp>
      <p:sp>
        <p:nvSpPr>
          <p:cNvPr id="3"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96541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31882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3776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pic>
        <p:nvPicPr>
          <p:cNvPr id="1027" name="Picture 43" descr="e_12p"/>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0"/>
            <a:ext cx="12192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b="1">
                <a:solidFill>
                  <a:schemeClr val="bg1"/>
                </a:solidFill>
                <a:latin typeface="Arial" charset="0"/>
                <a:ea typeface="黑体"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1">
                <a:solidFill>
                  <a:schemeClr val="bg1"/>
                </a:solidFill>
                <a:latin typeface="Verdana" pitchFamily="34" charset="0"/>
                <a:ea typeface="宋体" charset="-122"/>
              </a:defRPr>
            </a:lvl1pPr>
          </a:lstStyle>
          <a:p>
            <a:fld id="{7095A1A3-3072-42A6-B6E3-07A5D647C315}" type="slidenum">
              <a:rPr lang="zh-CN" altLang="en-US" smtClean="0"/>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90619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charset="0"/>
        </a:defRPr>
      </a:lvl2pPr>
      <a:lvl3pPr algn="l" rtl="0" eaLnBrk="1" fontAlgn="base" hangingPunct="1">
        <a:spcBef>
          <a:spcPct val="0"/>
        </a:spcBef>
        <a:spcAft>
          <a:spcPct val="0"/>
        </a:spcAft>
        <a:defRPr sz="3000" b="1">
          <a:solidFill>
            <a:schemeClr val="bg1"/>
          </a:solidFill>
          <a:latin typeface="Arial" charset="0"/>
        </a:defRPr>
      </a:lvl3pPr>
      <a:lvl4pPr algn="l" rtl="0" eaLnBrk="1" fontAlgn="base" hangingPunct="1">
        <a:spcBef>
          <a:spcPct val="0"/>
        </a:spcBef>
        <a:spcAft>
          <a:spcPct val="0"/>
        </a:spcAft>
        <a:defRPr sz="3000" b="1">
          <a:solidFill>
            <a:schemeClr val="bg1"/>
          </a:solidFill>
          <a:latin typeface="Arial" charset="0"/>
        </a:defRPr>
      </a:lvl4pPr>
      <a:lvl5pPr algn="l" rtl="0" eaLnBrk="1" fontAlgn="base" hangingPunct="1">
        <a:spcBef>
          <a:spcPct val="0"/>
        </a:spcBef>
        <a:spcAft>
          <a:spcPct val="0"/>
        </a:spcAft>
        <a:defRPr sz="3000" b="1">
          <a:solidFill>
            <a:schemeClr val="bg1"/>
          </a:solidFill>
          <a:latin typeface="Arial" charset="0"/>
        </a:defRPr>
      </a:lvl5pPr>
      <a:lvl6pPr marL="342900" algn="l" rtl="0" eaLnBrk="1" fontAlgn="base" hangingPunct="1">
        <a:spcBef>
          <a:spcPct val="0"/>
        </a:spcBef>
        <a:spcAft>
          <a:spcPct val="0"/>
        </a:spcAft>
        <a:defRPr sz="3000" b="1">
          <a:solidFill>
            <a:schemeClr val="bg1"/>
          </a:solidFill>
          <a:latin typeface="Arial" charset="0"/>
        </a:defRPr>
      </a:lvl6pPr>
      <a:lvl7pPr marL="685800" algn="l" rtl="0" eaLnBrk="1" fontAlgn="base" hangingPunct="1">
        <a:spcBef>
          <a:spcPct val="0"/>
        </a:spcBef>
        <a:spcAft>
          <a:spcPct val="0"/>
        </a:spcAft>
        <a:defRPr sz="3000" b="1">
          <a:solidFill>
            <a:schemeClr val="bg1"/>
          </a:solidFill>
          <a:latin typeface="Arial" charset="0"/>
        </a:defRPr>
      </a:lvl7pPr>
      <a:lvl8pPr marL="1028700" algn="l" rtl="0" eaLnBrk="1" fontAlgn="base" hangingPunct="1">
        <a:spcBef>
          <a:spcPct val="0"/>
        </a:spcBef>
        <a:spcAft>
          <a:spcPct val="0"/>
        </a:spcAft>
        <a:defRPr sz="3000" b="1">
          <a:solidFill>
            <a:schemeClr val="bg1"/>
          </a:solidFill>
          <a:latin typeface="Arial" charset="0"/>
        </a:defRPr>
      </a:lvl8pPr>
      <a:lvl9pPr marL="1371600" algn="l" rtl="0" eaLnBrk="1" fontAlgn="base" hangingPunct="1">
        <a:spcBef>
          <a:spcPct val="0"/>
        </a:spcBef>
        <a:spcAft>
          <a:spcPct val="0"/>
        </a:spcAft>
        <a:defRPr sz="3000" b="1">
          <a:solidFill>
            <a:schemeClr val="bg1"/>
          </a:solidFill>
          <a:latin typeface="Arial" charset="0"/>
        </a:defRPr>
      </a:lvl9pPr>
    </p:titleStyle>
    <p:bodyStyle>
      <a:lvl1pPr marL="257175" indent="-257175" algn="l" rtl="0" eaLnBrk="1" fontAlgn="base" hangingPunct="1">
        <a:spcBef>
          <a:spcPct val="20000"/>
        </a:spcBef>
        <a:spcAft>
          <a:spcPct val="0"/>
        </a:spcAft>
        <a:buClr>
          <a:schemeClr val="hlink"/>
        </a:buClr>
        <a:buFont typeface="Wingdings" pitchFamily="2" charset="2"/>
        <a:buChar char="v"/>
        <a:defRPr sz="2100" b="1">
          <a:solidFill>
            <a:schemeClr val="accent2"/>
          </a:solidFill>
          <a:latin typeface="+mn-lt"/>
          <a:ea typeface="+mn-ea"/>
          <a:cs typeface="+mn-cs"/>
        </a:defRPr>
      </a:lvl1pPr>
      <a:lvl2pPr marL="557213" indent="-214313" algn="l" rtl="0" eaLnBrk="1" fontAlgn="base" hangingPunct="1">
        <a:spcBef>
          <a:spcPct val="20000"/>
        </a:spcBef>
        <a:spcAft>
          <a:spcPct val="0"/>
        </a:spcAft>
        <a:buClr>
          <a:schemeClr val="accent1"/>
        </a:buClr>
        <a:buFont typeface="Wingdings"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B858AB-184D-4BF0-A506-1E3878C1C14C}"/>
              </a:ext>
            </a:extLst>
          </p:cNvPr>
          <p:cNvSpPr>
            <a:spLocks noGrp="1"/>
          </p:cNvSpPr>
          <p:nvPr>
            <p:ph type="ctrTitle"/>
          </p:nvPr>
        </p:nvSpPr>
        <p:spPr/>
        <p:txBody>
          <a:bodyPr/>
          <a:lstStyle/>
          <a:p>
            <a:pPr algn="ctr"/>
            <a:r>
              <a:rPr lang="zh-CN" altLang="en-US" dirty="0"/>
              <a:t>第</a:t>
            </a:r>
            <a:r>
              <a:rPr lang="en-US" altLang="zh-CN" dirty="0"/>
              <a:t>2</a:t>
            </a:r>
            <a:r>
              <a:rPr lang="zh-CN" altLang="en-US" dirty="0"/>
              <a:t>章   数据类型、运算符和表达式</a:t>
            </a:r>
          </a:p>
        </p:txBody>
      </p:sp>
      <p:sp>
        <p:nvSpPr>
          <p:cNvPr id="3" name="副标题 2">
            <a:extLst>
              <a:ext uri="{FF2B5EF4-FFF2-40B4-BE49-F238E27FC236}">
                <a16:creationId xmlns:a16="http://schemas.microsoft.com/office/drawing/2014/main" id="{CD3CEAF5-EC56-47A1-8019-DF96118B5A7F}"/>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84325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DB8483-CD3F-4A7F-9EF6-189E2E14ED20}"/>
              </a:ext>
            </a:extLst>
          </p:cNvPr>
          <p:cNvSpPr>
            <a:spLocks noGrp="1"/>
          </p:cNvSpPr>
          <p:nvPr>
            <p:ph type="title"/>
          </p:nvPr>
        </p:nvSpPr>
        <p:spPr/>
        <p:txBody>
          <a:bodyPr/>
          <a:lstStyle/>
          <a:p>
            <a:r>
              <a:rPr lang="en-US" altLang="zh-CN" dirty="0"/>
              <a:t>2.3 </a:t>
            </a:r>
            <a:r>
              <a:rPr lang="zh-CN" altLang="en-US" dirty="0"/>
              <a:t>整型数据</a:t>
            </a:r>
          </a:p>
        </p:txBody>
      </p:sp>
      <p:sp>
        <p:nvSpPr>
          <p:cNvPr id="3" name="内容占位符 2">
            <a:extLst>
              <a:ext uri="{FF2B5EF4-FFF2-40B4-BE49-F238E27FC236}">
                <a16:creationId xmlns:a16="http://schemas.microsoft.com/office/drawing/2014/main" id="{4930D529-6251-487C-8BF2-F511D7171A39}"/>
              </a:ext>
            </a:extLst>
          </p:cNvPr>
          <p:cNvSpPr>
            <a:spLocks noGrp="1"/>
          </p:cNvSpPr>
          <p:nvPr>
            <p:ph idx="1"/>
          </p:nvPr>
        </p:nvSpPr>
        <p:spPr/>
        <p:txBody>
          <a:bodyPr/>
          <a:lstStyle/>
          <a:p>
            <a:pPr>
              <a:lnSpc>
                <a:spcPct val="150000"/>
              </a:lnSpc>
            </a:pPr>
            <a:r>
              <a:rPr lang="zh-CN" altLang="en-US" dirty="0"/>
              <a:t>整型变量：可用整型类型标识符来声明整型变量。</a:t>
            </a:r>
            <a:endParaRPr lang="en-US" altLang="zh-CN" dirty="0"/>
          </a:p>
          <a:p>
            <a:pPr lvl="1">
              <a:lnSpc>
                <a:spcPct val="150000"/>
              </a:lnSpc>
            </a:pPr>
            <a:r>
              <a:rPr lang="zh-CN" altLang="en-US" dirty="0"/>
              <a:t>例如：</a:t>
            </a:r>
            <a:endParaRPr lang="en-US" altLang="zh-CN" dirty="0"/>
          </a:p>
          <a:p>
            <a:pPr marL="342900" lvl="1" indent="0">
              <a:lnSpc>
                <a:spcPct val="150000"/>
              </a:lnSpc>
              <a:buNone/>
            </a:pPr>
            <a:r>
              <a:rPr lang="en-US" altLang="zh-CN" dirty="0"/>
              <a:t>		</a:t>
            </a:r>
            <a:r>
              <a:rPr lang="en-US" altLang="zh-CN" dirty="0">
                <a:solidFill>
                  <a:srgbClr val="0070C0"/>
                </a:solidFill>
              </a:rPr>
              <a:t>int a, b, c; </a:t>
            </a:r>
            <a:r>
              <a:rPr lang="en-US" altLang="zh-CN" dirty="0"/>
              <a:t>		/*</a:t>
            </a:r>
            <a:r>
              <a:rPr lang="zh-CN" altLang="en-US" dirty="0"/>
              <a:t>声明</a:t>
            </a:r>
            <a:r>
              <a:rPr lang="en-US" altLang="zh-CN" dirty="0"/>
              <a:t>a, b, c</a:t>
            </a:r>
            <a:r>
              <a:rPr lang="zh-CN" altLang="en-US" dirty="0"/>
              <a:t>为整型变量*</a:t>
            </a:r>
            <a:r>
              <a:rPr lang="en-US" altLang="zh-CN" dirty="0"/>
              <a:t>/</a:t>
            </a:r>
          </a:p>
          <a:p>
            <a:pPr marL="342900" lvl="1" indent="0">
              <a:lnSpc>
                <a:spcPct val="150000"/>
              </a:lnSpc>
              <a:buNone/>
            </a:pPr>
            <a:r>
              <a:rPr lang="en-US" altLang="zh-CN" dirty="0"/>
              <a:t>		</a:t>
            </a:r>
            <a:r>
              <a:rPr lang="en-US" altLang="zh-CN" dirty="0">
                <a:solidFill>
                  <a:srgbClr val="0070C0"/>
                </a:solidFill>
              </a:rPr>
              <a:t>long x, y;</a:t>
            </a:r>
            <a:r>
              <a:rPr lang="en-US" altLang="zh-CN" dirty="0"/>
              <a:t>		/*</a:t>
            </a:r>
            <a:r>
              <a:rPr lang="zh-CN" altLang="en-US" dirty="0"/>
              <a:t>声明</a:t>
            </a:r>
            <a:r>
              <a:rPr lang="en-US" altLang="zh-CN" dirty="0"/>
              <a:t>x, y</a:t>
            </a:r>
            <a:r>
              <a:rPr lang="zh-CN" altLang="en-US" dirty="0"/>
              <a:t>为长整型变量*</a:t>
            </a:r>
            <a:r>
              <a:rPr lang="en-US" altLang="zh-CN" dirty="0"/>
              <a:t>/</a:t>
            </a:r>
          </a:p>
          <a:p>
            <a:pPr marL="342900" lvl="1" indent="0">
              <a:lnSpc>
                <a:spcPct val="150000"/>
              </a:lnSpc>
              <a:buNone/>
            </a:pPr>
            <a:r>
              <a:rPr lang="en-US" altLang="zh-CN" dirty="0"/>
              <a:t>		</a:t>
            </a:r>
            <a:r>
              <a:rPr lang="en-US" altLang="zh-CN" dirty="0">
                <a:solidFill>
                  <a:srgbClr val="0070C0"/>
                </a:solidFill>
              </a:rPr>
              <a:t>unsigned p, q; </a:t>
            </a:r>
            <a:r>
              <a:rPr lang="en-US" altLang="zh-CN" dirty="0"/>
              <a:t>		/*</a:t>
            </a:r>
            <a:r>
              <a:rPr lang="zh-CN" altLang="en-US" dirty="0"/>
              <a:t>声明</a:t>
            </a:r>
            <a:r>
              <a:rPr lang="en-US" altLang="zh-CN" dirty="0"/>
              <a:t>p, q</a:t>
            </a:r>
            <a:r>
              <a:rPr lang="zh-CN" altLang="en-US" dirty="0"/>
              <a:t>为无符号整型变量*</a:t>
            </a:r>
            <a:r>
              <a:rPr lang="en-US" altLang="zh-CN" dirty="0"/>
              <a:t>/</a:t>
            </a:r>
          </a:p>
          <a:p>
            <a:pPr lvl="1">
              <a:lnSpc>
                <a:spcPct val="150000"/>
              </a:lnSpc>
            </a:pPr>
            <a:r>
              <a:rPr lang="zh-CN" altLang="en-US" dirty="0"/>
              <a:t>在声明变量时，如不指定为无符号类型（</a:t>
            </a:r>
            <a:r>
              <a:rPr lang="en-US" altLang="zh-CN" dirty="0"/>
              <a:t>unsigned</a:t>
            </a:r>
            <a:r>
              <a:rPr lang="zh-CN" altLang="en-US" dirty="0"/>
              <a:t>），则默认为有符号型（</a:t>
            </a:r>
            <a:r>
              <a:rPr lang="en-US" altLang="zh-CN" dirty="0"/>
              <a:t>signed</a:t>
            </a:r>
            <a:r>
              <a:rPr lang="zh-CN" altLang="en-US" dirty="0"/>
              <a:t>）。编译系统按照变量声明时指定的类型为其分配相应的存储空间。</a:t>
            </a:r>
            <a:endParaRPr lang="en-US" altLang="zh-CN" dirty="0"/>
          </a:p>
        </p:txBody>
      </p:sp>
    </p:spTree>
    <p:extLst>
      <p:ext uri="{BB962C8B-B14F-4D97-AF65-F5344CB8AC3E}">
        <p14:creationId xmlns:p14="http://schemas.microsoft.com/office/powerpoint/2010/main" val="4181263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138FC2-0009-41FF-B384-2E6611C44BD8}"/>
              </a:ext>
            </a:extLst>
          </p:cNvPr>
          <p:cNvSpPr>
            <a:spLocks noGrp="1"/>
          </p:cNvSpPr>
          <p:nvPr>
            <p:ph type="title"/>
          </p:nvPr>
        </p:nvSpPr>
        <p:spPr/>
        <p:txBody>
          <a:bodyPr/>
          <a:lstStyle/>
          <a:p>
            <a:r>
              <a:rPr lang="en-US" altLang="zh-CN" dirty="0"/>
              <a:t>2.3 </a:t>
            </a:r>
            <a:r>
              <a:rPr lang="zh-CN" altLang="en-US" dirty="0"/>
              <a:t>整型数据</a:t>
            </a:r>
          </a:p>
        </p:txBody>
      </p:sp>
      <p:sp>
        <p:nvSpPr>
          <p:cNvPr id="3" name="内容占位符 2">
            <a:extLst>
              <a:ext uri="{FF2B5EF4-FFF2-40B4-BE49-F238E27FC236}">
                <a16:creationId xmlns:a16="http://schemas.microsoft.com/office/drawing/2014/main" id="{86856DD9-50C8-452C-ADF8-69F33AB74010}"/>
              </a:ext>
            </a:extLst>
          </p:cNvPr>
          <p:cNvSpPr>
            <a:spLocks noGrp="1"/>
          </p:cNvSpPr>
          <p:nvPr>
            <p:ph idx="1"/>
          </p:nvPr>
        </p:nvSpPr>
        <p:spPr/>
        <p:txBody>
          <a:bodyPr/>
          <a:lstStyle/>
          <a:p>
            <a:r>
              <a:rPr lang="en-US" altLang="zh-CN" dirty="0"/>
              <a:t>【</a:t>
            </a:r>
            <a:r>
              <a:rPr lang="zh-CN" altLang="en-US" dirty="0"/>
              <a:t>例</a:t>
            </a:r>
            <a:r>
              <a:rPr lang="en-US" altLang="zh-CN" dirty="0"/>
              <a:t>2.3】</a:t>
            </a:r>
            <a:r>
              <a:rPr lang="zh-CN" altLang="en-US" dirty="0"/>
              <a:t>整型变量的声明与使用</a:t>
            </a:r>
            <a:r>
              <a:rPr lang="zh-CN" altLang="zh-CN" dirty="0"/>
              <a:t>。</a:t>
            </a:r>
            <a:endParaRPr lang="zh-CN" altLang="en-US" dirty="0"/>
          </a:p>
        </p:txBody>
      </p:sp>
      <p:sp>
        <p:nvSpPr>
          <p:cNvPr id="7" name="矩形 6">
            <a:extLst>
              <a:ext uri="{FF2B5EF4-FFF2-40B4-BE49-F238E27FC236}">
                <a16:creationId xmlns:a16="http://schemas.microsoft.com/office/drawing/2014/main" id="{F9DEBA16-5BCC-43BD-88FF-D1F9292C637E}"/>
              </a:ext>
            </a:extLst>
          </p:cNvPr>
          <p:cNvSpPr/>
          <p:nvPr/>
        </p:nvSpPr>
        <p:spPr>
          <a:xfrm>
            <a:off x="864125" y="2097523"/>
            <a:ext cx="5725210" cy="26629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int price;</a:t>
            </a:r>
          </a:p>
          <a:p>
            <a:r>
              <a:rPr lang="en-US" altLang="zh-CN" sz="1400" dirty="0">
                <a:solidFill>
                  <a:srgbClr val="002060"/>
                </a:solidFill>
              </a:rPr>
              <a:t>    long num, total;</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en-US" sz="1400" dirty="0">
                <a:solidFill>
                  <a:srgbClr val="002060"/>
                </a:solidFill>
              </a:rPr>
              <a:t>请输入单价和数量：</a:t>
            </a:r>
            <a:r>
              <a:rPr lang="en-US" altLang="zh-CN" sz="1400" dirty="0">
                <a:solidFill>
                  <a:srgbClr val="002060"/>
                </a:solidFill>
              </a:rPr>
              <a:t>\n");</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("%d, %</a:t>
            </a:r>
            <a:r>
              <a:rPr lang="en-US" altLang="zh-CN" sz="1400" dirty="0" err="1">
                <a:solidFill>
                  <a:srgbClr val="002060"/>
                </a:solidFill>
              </a:rPr>
              <a:t>ld</a:t>
            </a:r>
            <a:r>
              <a:rPr lang="en-US" altLang="zh-CN" sz="1400" dirty="0">
                <a:solidFill>
                  <a:srgbClr val="002060"/>
                </a:solidFill>
              </a:rPr>
              <a:t>", &amp;price, &amp;num);</a:t>
            </a:r>
          </a:p>
          <a:p>
            <a:r>
              <a:rPr lang="en-US" altLang="zh-CN" sz="1400" dirty="0">
                <a:solidFill>
                  <a:srgbClr val="002060"/>
                </a:solidFill>
              </a:rPr>
              <a:t>    total = price * num;</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en-US" sz="1400" dirty="0">
                <a:solidFill>
                  <a:srgbClr val="002060"/>
                </a:solidFill>
              </a:rPr>
              <a:t>总价值</a:t>
            </a:r>
            <a:r>
              <a:rPr lang="en-US" altLang="zh-CN" sz="1400" dirty="0">
                <a:solidFill>
                  <a:srgbClr val="002060"/>
                </a:solidFill>
              </a:rPr>
              <a:t>total = %</a:t>
            </a:r>
            <a:r>
              <a:rPr lang="en-US" altLang="zh-CN" sz="1400" dirty="0" err="1">
                <a:solidFill>
                  <a:srgbClr val="002060"/>
                </a:solidFill>
              </a:rPr>
              <a:t>ld</a:t>
            </a:r>
            <a:r>
              <a:rPr lang="en-US" altLang="zh-CN" sz="1400" dirty="0">
                <a:solidFill>
                  <a:srgbClr val="002060"/>
                </a:solidFill>
              </a:rPr>
              <a:t>\n", total);</a:t>
            </a:r>
          </a:p>
          <a:p>
            <a:r>
              <a:rPr lang="en-US" altLang="zh-CN" sz="1400" dirty="0">
                <a:solidFill>
                  <a:srgbClr val="002060"/>
                </a:solidFill>
              </a:rPr>
              <a:t>    return 0;</a:t>
            </a:r>
          </a:p>
          <a:p>
            <a:r>
              <a:rPr lang="en-US" altLang="zh-CN" sz="1400" dirty="0">
                <a:solidFill>
                  <a:srgbClr val="002060"/>
                </a:solidFill>
              </a:rPr>
              <a:t>}</a:t>
            </a:r>
          </a:p>
        </p:txBody>
      </p:sp>
      <p:sp>
        <p:nvSpPr>
          <p:cNvPr id="8" name="文本框 7">
            <a:extLst>
              <a:ext uri="{FF2B5EF4-FFF2-40B4-BE49-F238E27FC236}">
                <a16:creationId xmlns:a16="http://schemas.microsoft.com/office/drawing/2014/main" id="{DD802BA1-DE7C-4624-A798-BC57F35AFD8D}"/>
              </a:ext>
            </a:extLst>
          </p:cNvPr>
          <p:cNvSpPr txBox="1"/>
          <p:nvPr/>
        </p:nvSpPr>
        <p:spPr>
          <a:xfrm>
            <a:off x="6679995" y="1989057"/>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14" name="图片 13">
            <a:extLst>
              <a:ext uri="{FF2B5EF4-FFF2-40B4-BE49-F238E27FC236}">
                <a16:creationId xmlns:a16="http://schemas.microsoft.com/office/drawing/2014/main" id="{0E77D154-2A54-4B92-90DF-45B1E237879E}"/>
              </a:ext>
            </a:extLst>
          </p:cNvPr>
          <p:cNvPicPr/>
          <p:nvPr/>
        </p:nvPicPr>
        <p:blipFill rotWithShape="1">
          <a:blip r:embed="rId2">
            <a:extLst>
              <a:ext uri="{28A0092B-C50C-407E-A947-70E740481C1C}">
                <a14:useLocalDpi xmlns:a14="http://schemas.microsoft.com/office/drawing/2010/main" val="0"/>
              </a:ext>
            </a:extLst>
          </a:blip>
          <a:srcRect r="47360" b="39198"/>
          <a:stretch/>
        </p:blipFill>
        <p:spPr>
          <a:xfrm>
            <a:off x="7227006" y="2535442"/>
            <a:ext cx="3564799" cy="1350758"/>
          </a:xfrm>
          <a:prstGeom prst="rect">
            <a:avLst/>
          </a:prstGeom>
        </p:spPr>
      </p:pic>
    </p:spTree>
    <p:extLst>
      <p:ext uri="{BB962C8B-B14F-4D97-AF65-F5344CB8AC3E}">
        <p14:creationId xmlns:p14="http://schemas.microsoft.com/office/powerpoint/2010/main" val="855276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2.3 </a:t>
            </a:r>
            <a:r>
              <a:rPr lang="zh-CN" altLang="en-US" dirty="0"/>
              <a:t>整型数据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整型数据的溢出：</a:t>
            </a:r>
            <a:r>
              <a:rPr lang="zh-CN" altLang="zh-CN" dirty="0"/>
              <a:t>数据超出其类型所能表示的范围，称为“溢出”。</a:t>
            </a:r>
            <a:endParaRPr lang="en-US" altLang="zh-CN" dirty="0"/>
          </a:p>
          <a:p>
            <a:pPr>
              <a:lnSpc>
                <a:spcPct val="150000"/>
              </a:lnSpc>
            </a:pPr>
            <a:r>
              <a:rPr lang="zh-CN" altLang="zh-CN" dirty="0"/>
              <a:t>【例</a:t>
            </a:r>
            <a:r>
              <a:rPr lang="en-US" altLang="zh-CN" dirty="0"/>
              <a:t>2.4</a:t>
            </a:r>
            <a:r>
              <a:rPr lang="zh-CN" altLang="zh-CN" dirty="0"/>
              <a:t>】整型数据的溢出处理。</a:t>
            </a:r>
          </a:p>
          <a:p>
            <a:endParaRPr lang="en-US" altLang="zh-CN" dirty="0"/>
          </a:p>
          <a:p>
            <a:pPr lvl="1"/>
            <a:endParaRPr lang="en-US" altLang="zh-CN" dirty="0"/>
          </a:p>
        </p:txBody>
      </p:sp>
      <p:sp>
        <p:nvSpPr>
          <p:cNvPr id="5" name="矩形 4">
            <a:extLst>
              <a:ext uri="{FF2B5EF4-FFF2-40B4-BE49-F238E27FC236}">
                <a16:creationId xmlns:a16="http://schemas.microsoft.com/office/drawing/2014/main" id="{1A1D388F-9037-4EED-884A-9D3BBE06CF3D}"/>
              </a:ext>
            </a:extLst>
          </p:cNvPr>
          <p:cNvSpPr/>
          <p:nvPr/>
        </p:nvSpPr>
        <p:spPr>
          <a:xfrm>
            <a:off x="609600" y="2644277"/>
            <a:ext cx="4640887" cy="21256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short int a;</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("Input a: "); </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a:t>
            </a:r>
            <a:r>
              <a:rPr lang="en-US" altLang="zh-CN" sz="1400" dirty="0" err="1">
                <a:solidFill>
                  <a:srgbClr val="002060"/>
                </a:solidFill>
              </a:rPr>
              <a:t>hd</a:t>
            </a:r>
            <a:r>
              <a:rPr lang="en-US" altLang="zh-CN" sz="1400" dirty="0">
                <a:solidFill>
                  <a:srgbClr val="002060"/>
                </a:solidFill>
              </a:rPr>
              <a:t>", &amp;a);</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("Output a = %</a:t>
            </a:r>
            <a:r>
              <a:rPr lang="en-US" altLang="zh-CN" sz="1400" dirty="0" err="1">
                <a:solidFill>
                  <a:srgbClr val="002060"/>
                </a:solidFill>
              </a:rPr>
              <a:t>hd</a:t>
            </a:r>
            <a:r>
              <a:rPr lang="en-US" altLang="zh-CN" sz="1400" dirty="0">
                <a:solidFill>
                  <a:srgbClr val="002060"/>
                </a:solidFill>
              </a:rPr>
              <a:t>\n", a);</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609600" y="5010231"/>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8" name="图片 7">
            <a:extLst>
              <a:ext uri="{FF2B5EF4-FFF2-40B4-BE49-F238E27FC236}">
                <a16:creationId xmlns:a16="http://schemas.microsoft.com/office/drawing/2014/main" id="{3C09B3A1-00E7-49C1-B3BF-2CC52BF7070B}"/>
              </a:ext>
            </a:extLst>
          </p:cNvPr>
          <p:cNvPicPr/>
          <p:nvPr/>
        </p:nvPicPr>
        <p:blipFill rotWithShape="1">
          <a:blip r:embed="rId3">
            <a:extLst>
              <a:ext uri="{28A0092B-C50C-407E-A947-70E740481C1C}">
                <a14:useLocalDpi xmlns:a14="http://schemas.microsoft.com/office/drawing/2010/main" val="0"/>
              </a:ext>
            </a:extLst>
          </a:blip>
          <a:srcRect r="51702" b="46442"/>
          <a:stretch/>
        </p:blipFill>
        <p:spPr>
          <a:xfrm>
            <a:off x="2286649" y="4992688"/>
            <a:ext cx="2963838" cy="1078174"/>
          </a:xfrm>
          <a:prstGeom prst="rect">
            <a:avLst/>
          </a:prstGeom>
        </p:spPr>
      </p:pic>
      <p:sp>
        <p:nvSpPr>
          <p:cNvPr id="9" name="折角形 8">
            <a:extLst>
              <a:ext uri="{FF2B5EF4-FFF2-40B4-BE49-F238E27FC236}">
                <a16:creationId xmlns:a16="http://schemas.microsoft.com/office/drawing/2014/main" id="{C7610A58-131A-428D-824C-18A1DB81D646}"/>
              </a:ext>
            </a:extLst>
          </p:cNvPr>
          <p:cNvSpPr/>
          <p:nvPr/>
        </p:nvSpPr>
        <p:spPr>
          <a:xfrm>
            <a:off x="6149598" y="2644277"/>
            <a:ext cx="5718748" cy="368032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en-US" altLang="zh-CN" sz="1400" dirty="0"/>
              <a:t>a</a:t>
            </a:r>
            <a:r>
              <a:rPr lang="zh-CN" altLang="en-US" sz="1400" dirty="0"/>
              <a:t>为</a:t>
            </a:r>
            <a:r>
              <a:rPr lang="en-US" altLang="zh-CN" sz="1400" dirty="0"/>
              <a:t>short int</a:t>
            </a:r>
            <a:r>
              <a:rPr lang="zh-CN" altLang="en-US" sz="1400" dirty="0"/>
              <a:t>型变量，系统为其分配</a:t>
            </a:r>
            <a:r>
              <a:rPr lang="en-US" altLang="zh-CN" sz="1400" dirty="0"/>
              <a:t>2</a:t>
            </a:r>
            <a:r>
              <a:rPr lang="zh-CN" altLang="en-US" sz="1400" dirty="0"/>
              <a:t>字节空间，只有</a:t>
            </a:r>
            <a:r>
              <a:rPr lang="en-US" altLang="zh-CN" sz="1400" dirty="0"/>
              <a:t>16</a:t>
            </a:r>
            <a:r>
              <a:rPr lang="zh-CN" altLang="en-US" sz="1400" dirty="0"/>
              <a:t>个比特位</a:t>
            </a:r>
            <a:r>
              <a:rPr lang="en-US" altLang="zh-CN" sz="1400" dirty="0"/>
              <a:t>;</a:t>
            </a:r>
          </a:p>
          <a:p>
            <a:pPr marL="342900" indent="-342900">
              <a:buFont typeface="+mj-lt"/>
              <a:buAutoNum type="arabicPeriod"/>
            </a:pPr>
            <a:r>
              <a:rPr lang="zh-CN" altLang="en-US" sz="1400" dirty="0"/>
              <a:t>数据</a:t>
            </a:r>
            <a:r>
              <a:rPr lang="en-US" altLang="zh-CN" sz="1400" dirty="0"/>
              <a:t>1234567</a:t>
            </a:r>
            <a:r>
              <a:rPr lang="zh-CN" altLang="en-US" sz="1400" dirty="0"/>
              <a:t>的补码为</a:t>
            </a:r>
            <a:r>
              <a:rPr lang="en-US" altLang="zh-CN" sz="1400" dirty="0"/>
              <a:t>100101101011010000111</a:t>
            </a:r>
            <a:r>
              <a:rPr lang="zh-CN" altLang="en-US" sz="1400" dirty="0"/>
              <a:t>，超过了</a:t>
            </a:r>
            <a:r>
              <a:rPr lang="en-US" altLang="zh-CN" sz="1400" dirty="0"/>
              <a:t>a</a:t>
            </a:r>
            <a:r>
              <a:rPr lang="zh-CN" altLang="en-US" sz="1400" dirty="0"/>
              <a:t>所占的存储空间，那么系统将自动截取低</a:t>
            </a:r>
            <a:r>
              <a:rPr lang="en-US" altLang="zh-CN" sz="1400" dirty="0"/>
              <a:t>16</a:t>
            </a:r>
            <a:r>
              <a:rPr lang="zh-CN" altLang="en-US" sz="1400" dirty="0"/>
              <a:t>位存放到</a:t>
            </a:r>
            <a:r>
              <a:rPr lang="en-US" altLang="zh-CN" sz="1400" dirty="0"/>
              <a:t>a</a:t>
            </a:r>
            <a:r>
              <a:rPr lang="zh-CN" altLang="en-US" sz="1400" dirty="0"/>
              <a:t>对应的存储单元中。这样</a:t>
            </a:r>
            <a:r>
              <a:rPr lang="en-US" altLang="zh-CN" sz="1400" dirty="0"/>
              <a:t>a</a:t>
            </a:r>
            <a:r>
              <a:rPr lang="zh-CN" altLang="en-US" sz="1400" dirty="0"/>
              <a:t>中存放的实际数据是</a:t>
            </a:r>
            <a:r>
              <a:rPr lang="en-US" altLang="zh-CN" sz="1400" dirty="0"/>
              <a:t>1101011010000111</a:t>
            </a:r>
            <a:r>
              <a:rPr lang="zh-CN" altLang="en-US" sz="1400" dirty="0"/>
              <a:t>，这是数字</a:t>
            </a:r>
            <a:r>
              <a:rPr lang="en-US" altLang="zh-CN" sz="1400" dirty="0"/>
              <a:t>-10617</a:t>
            </a:r>
            <a:r>
              <a:rPr lang="zh-CN" altLang="en-US" sz="1400" dirty="0"/>
              <a:t>的补码。</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429706" y="2760798"/>
            <a:ext cx="1242392" cy="373903"/>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descr="2-3">
            <a:extLst>
              <a:ext uri="{FF2B5EF4-FFF2-40B4-BE49-F238E27FC236}">
                <a16:creationId xmlns:a16="http://schemas.microsoft.com/office/drawing/2014/main" id="{CFA30199-6D25-4239-93B7-626AF3C838F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0547" y="4694834"/>
            <a:ext cx="5276850" cy="1000125"/>
          </a:xfrm>
          <a:prstGeom prst="rect">
            <a:avLst/>
          </a:prstGeom>
          <a:noFill/>
          <a:ln>
            <a:noFill/>
          </a:ln>
        </p:spPr>
      </p:pic>
    </p:spTree>
    <p:extLst>
      <p:ext uri="{BB962C8B-B14F-4D97-AF65-F5344CB8AC3E}">
        <p14:creationId xmlns:p14="http://schemas.microsoft.com/office/powerpoint/2010/main" val="2009294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22F22-FAF8-4279-84E7-208CF936D384}"/>
              </a:ext>
            </a:extLst>
          </p:cNvPr>
          <p:cNvSpPr>
            <a:spLocks noGrp="1"/>
          </p:cNvSpPr>
          <p:nvPr>
            <p:ph type="title"/>
          </p:nvPr>
        </p:nvSpPr>
        <p:spPr/>
        <p:txBody>
          <a:bodyPr/>
          <a:lstStyle/>
          <a:p>
            <a:r>
              <a:rPr lang="en-US" altLang="zh-CN" dirty="0"/>
              <a:t>2.4 </a:t>
            </a:r>
            <a:r>
              <a:rPr lang="zh-CN" altLang="en-US" dirty="0"/>
              <a:t>浮点型数据</a:t>
            </a:r>
          </a:p>
        </p:txBody>
      </p:sp>
      <p:sp>
        <p:nvSpPr>
          <p:cNvPr id="3" name="内容占位符 2">
            <a:extLst>
              <a:ext uri="{FF2B5EF4-FFF2-40B4-BE49-F238E27FC236}">
                <a16:creationId xmlns:a16="http://schemas.microsoft.com/office/drawing/2014/main" id="{7A1EFDA5-8E40-4438-9B30-883376EA64FB}"/>
              </a:ext>
            </a:extLst>
          </p:cNvPr>
          <p:cNvSpPr>
            <a:spLocks noGrp="1"/>
          </p:cNvSpPr>
          <p:nvPr>
            <p:ph idx="1"/>
          </p:nvPr>
        </p:nvSpPr>
        <p:spPr/>
        <p:txBody>
          <a:bodyPr/>
          <a:lstStyle/>
          <a:p>
            <a:pPr>
              <a:lnSpc>
                <a:spcPct val="150000"/>
              </a:lnSpc>
            </a:pPr>
            <a:r>
              <a:rPr lang="zh-CN" altLang="en-US" dirty="0"/>
              <a:t>浮点型是带小数点的数据类型，也叫实型。在</a:t>
            </a:r>
            <a:r>
              <a:rPr lang="en-US" altLang="zh-CN" dirty="0"/>
              <a:t>C</a:t>
            </a:r>
            <a:r>
              <a:rPr lang="zh-CN" altLang="en-US" dirty="0"/>
              <a:t>语言中，浮点型可分为单精度型（</a:t>
            </a:r>
            <a:r>
              <a:rPr lang="en-US" altLang="zh-CN" dirty="0"/>
              <a:t>float</a:t>
            </a:r>
            <a:r>
              <a:rPr lang="zh-CN" altLang="en-US" dirty="0"/>
              <a:t>）和双精度型（</a:t>
            </a:r>
            <a:r>
              <a:rPr lang="en-US" altLang="zh-CN" dirty="0"/>
              <a:t>double</a:t>
            </a:r>
            <a:r>
              <a:rPr lang="zh-CN" altLang="en-US" dirty="0"/>
              <a:t>）。</a:t>
            </a:r>
            <a:endParaRPr lang="en-US" altLang="zh-CN" dirty="0"/>
          </a:p>
          <a:p>
            <a:pPr>
              <a:lnSpc>
                <a:spcPct val="150000"/>
              </a:lnSpc>
            </a:pPr>
            <a:r>
              <a:rPr lang="zh-CN" altLang="en-US" dirty="0"/>
              <a:t>系统为</a:t>
            </a:r>
            <a:r>
              <a:rPr lang="en-US" altLang="zh-CN" dirty="0"/>
              <a:t>float</a:t>
            </a:r>
            <a:r>
              <a:rPr lang="zh-CN" altLang="en-US" dirty="0"/>
              <a:t>类型的数据分配</a:t>
            </a:r>
            <a:r>
              <a:rPr lang="en-US" altLang="zh-CN" dirty="0"/>
              <a:t>4</a:t>
            </a:r>
            <a:r>
              <a:rPr lang="zh-CN" altLang="en-US" dirty="0"/>
              <a:t>个字节的存储空间，为</a:t>
            </a:r>
            <a:r>
              <a:rPr lang="en-US" altLang="zh-CN" dirty="0"/>
              <a:t>double</a:t>
            </a:r>
            <a:r>
              <a:rPr lang="zh-CN" altLang="en-US" dirty="0"/>
              <a:t>类型数据分配</a:t>
            </a:r>
            <a:r>
              <a:rPr lang="en-US" altLang="zh-CN" dirty="0"/>
              <a:t>8</a:t>
            </a:r>
            <a:r>
              <a:rPr lang="zh-CN" altLang="en-US" dirty="0"/>
              <a:t>个字节空间。</a:t>
            </a:r>
            <a:endParaRPr lang="en-US" altLang="zh-CN" dirty="0"/>
          </a:p>
        </p:txBody>
      </p:sp>
      <p:graphicFrame>
        <p:nvGraphicFramePr>
          <p:cNvPr id="5" name="表格 4">
            <a:extLst>
              <a:ext uri="{FF2B5EF4-FFF2-40B4-BE49-F238E27FC236}">
                <a16:creationId xmlns:a16="http://schemas.microsoft.com/office/drawing/2014/main" id="{20F14F7B-E578-4010-921C-6FC4F60EBCF0}"/>
              </a:ext>
            </a:extLst>
          </p:cNvPr>
          <p:cNvGraphicFramePr>
            <a:graphicFrameLocks noGrp="1"/>
          </p:cNvGraphicFramePr>
          <p:nvPr>
            <p:extLst>
              <p:ext uri="{D42A27DB-BD31-4B8C-83A1-F6EECF244321}">
                <p14:modId xmlns:p14="http://schemas.microsoft.com/office/powerpoint/2010/main" val="2706116849"/>
              </p:ext>
            </p:extLst>
          </p:nvPr>
        </p:nvGraphicFramePr>
        <p:xfrm>
          <a:off x="2188730" y="3429000"/>
          <a:ext cx="7814540" cy="2025846"/>
        </p:xfrm>
        <a:graphic>
          <a:graphicData uri="http://schemas.openxmlformats.org/drawingml/2006/table">
            <a:tbl>
              <a:tblPr firstRow="1" firstCol="1" bandRow="1" bandCol="1">
                <a:tableStyleId>{B301B821-A1FF-4177-AEE7-76D212191A09}</a:tableStyleId>
              </a:tblPr>
              <a:tblGrid>
                <a:gridCol w="1254435">
                  <a:extLst>
                    <a:ext uri="{9D8B030D-6E8A-4147-A177-3AD203B41FA5}">
                      <a16:colId xmlns:a16="http://schemas.microsoft.com/office/drawing/2014/main" val="1446206883"/>
                    </a:ext>
                  </a:extLst>
                </a:gridCol>
                <a:gridCol w="1320457">
                  <a:extLst>
                    <a:ext uri="{9D8B030D-6E8A-4147-A177-3AD203B41FA5}">
                      <a16:colId xmlns:a16="http://schemas.microsoft.com/office/drawing/2014/main" val="1908309254"/>
                    </a:ext>
                  </a:extLst>
                </a:gridCol>
                <a:gridCol w="1437563">
                  <a:extLst>
                    <a:ext uri="{9D8B030D-6E8A-4147-A177-3AD203B41FA5}">
                      <a16:colId xmlns:a16="http://schemas.microsoft.com/office/drawing/2014/main" val="4170433592"/>
                    </a:ext>
                  </a:extLst>
                </a:gridCol>
                <a:gridCol w="1585038">
                  <a:extLst>
                    <a:ext uri="{9D8B030D-6E8A-4147-A177-3AD203B41FA5}">
                      <a16:colId xmlns:a16="http://schemas.microsoft.com/office/drawing/2014/main" val="4285346733"/>
                    </a:ext>
                  </a:extLst>
                </a:gridCol>
                <a:gridCol w="2217047">
                  <a:extLst>
                    <a:ext uri="{9D8B030D-6E8A-4147-A177-3AD203B41FA5}">
                      <a16:colId xmlns:a16="http://schemas.microsoft.com/office/drawing/2014/main" val="3378467400"/>
                    </a:ext>
                  </a:extLst>
                </a:gridCol>
              </a:tblGrid>
              <a:tr h="675282">
                <a:tc>
                  <a:txBody>
                    <a:bodyPr/>
                    <a:lstStyle/>
                    <a:p>
                      <a:pPr indent="266700" algn="ctr">
                        <a:lnSpc>
                          <a:spcPts val="1800"/>
                        </a:lnSpc>
                        <a:spcAft>
                          <a:spcPts val="0"/>
                        </a:spcAft>
                      </a:pPr>
                      <a:r>
                        <a:rPr lang="zh-CN" sz="1200" kern="0" spc="40" dirty="0">
                          <a:effectLst/>
                        </a:rPr>
                        <a:t>类型名称</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200" kern="0" spc="40">
                          <a:effectLst/>
                        </a:rPr>
                        <a:t>类型标识符</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200" kern="0" spc="40">
                          <a:effectLst/>
                        </a:rPr>
                        <a:t>所占字节数</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200" kern="0" spc="40">
                          <a:effectLst/>
                        </a:rPr>
                        <a:t>有效数字位数</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200" kern="0" spc="40">
                          <a:effectLst/>
                        </a:rPr>
                        <a:t>数值范围</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629490191"/>
                  </a:ext>
                </a:extLst>
              </a:tr>
              <a:tr h="675282">
                <a:tc>
                  <a:txBody>
                    <a:bodyPr/>
                    <a:lstStyle/>
                    <a:p>
                      <a:pPr indent="266700" algn="ctr">
                        <a:lnSpc>
                          <a:spcPts val="1800"/>
                        </a:lnSpc>
                        <a:spcAft>
                          <a:spcPts val="0"/>
                        </a:spcAft>
                      </a:pPr>
                      <a:r>
                        <a:rPr lang="zh-CN" sz="1200" kern="0" spc="40" dirty="0">
                          <a:effectLst/>
                        </a:rPr>
                        <a:t>单精度型</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dirty="0">
                          <a:effectLst/>
                        </a:rPr>
                        <a:t>float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dirty="0">
                          <a:effectLst/>
                        </a:rPr>
                        <a:t>4</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a:effectLst/>
                        </a:rPr>
                        <a:t>6~7</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a:effectLst/>
                        </a:rPr>
                        <a:t>-3.4*10</a:t>
                      </a:r>
                      <a:r>
                        <a:rPr lang="en-US" sz="1200" kern="0" spc="40" baseline="30000">
                          <a:effectLst/>
                        </a:rPr>
                        <a:t>-38</a:t>
                      </a:r>
                      <a:r>
                        <a:rPr lang="en-US" sz="1200" kern="0" spc="40">
                          <a:effectLst/>
                        </a:rPr>
                        <a:t>~3.4*10</a:t>
                      </a:r>
                      <a:r>
                        <a:rPr lang="en-US" sz="1200" kern="0" spc="40" baseline="30000">
                          <a:effectLst/>
                        </a:rPr>
                        <a:t>38</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718925408"/>
                  </a:ext>
                </a:extLst>
              </a:tr>
              <a:tr h="675282">
                <a:tc>
                  <a:txBody>
                    <a:bodyPr/>
                    <a:lstStyle/>
                    <a:p>
                      <a:pPr indent="266700" algn="ctr">
                        <a:lnSpc>
                          <a:spcPts val="1800"/>
                        </a:lnSpc>
                        <a:spcAft>
                          <a:spcPts val="0"/>
                        </a:spcAft>
                      </a:pPr>
                      <a:r>
                        <a:rPr lang="zh-CN" sz="1200" kern="0" spc="40">
                          <a:effectLst/>
                        </a:rPr>
                        <a:t>双精度型</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a:effectLst/>
                        </a:rPr>
                        <a:t>double</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dirty="0">
                          <a:effectLst/>
                        </a:rPr>
                        <a:t>8</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dirty="0">
                          <a:effectLst/>
                        </a:rPr>
                        <a:t>15~16</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200" kern="0" spc="40" dirty="0">
                          <a:effectLst/>
                        </a:rPr>
                        <a:t>-1.7*10</a:t>
                      </a:r>
                      <a:r>
                        <a:rPr lang="en-US" sz="1200" kern="0" spc="40" baseline="30000" dirty="0">
                          <a:effectLst/>
                        </a:rPr>
                        <a:t>-308</a:t>
                      </a:r>
                      <a:r>
                        <a:rPr lang="en-US" sz="1200" kern="0" spc="40" dirty="0">
                          <a:effectLst/>
                        </a:rPr>
                        <a:t>~1.7*10</a:t>
                      </a:r>
                      <a:r>
                        <a:rPr lang="en-US" sz="1200" kern="0" spc="40" baseline="30000" dirty="0">
                          <a:effectLst/>
                        </a:rPr>
                        <a:t>308</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152694038"/>
                  </a:ext>
                </a:extLst>
              </a:tr>
            </a:tbl>
          </a:graphicData>
        </a:graphic>
      </p:graphicFrame>
    </p:spTree>
    <p:extLst>
      <p:ext uri="{BB962C8B-B14F-4D97-AF65-F5344CB8AC3E}">
        <p14:creationId xmlns:p14="http://schemas.microsoft.com/office/powerpoint/2010/main" val="978624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22F22-FAF8-4279-84E7-208CF936D384}"/>
              </a:ext>
            </a:extLst>
          </p:cNvPr>
          <p:cNvSpPr>
            <a:spLocks noGrp="1"/>
          </p:cNvSpPr>
          <p:nvPr>
            <p:ph type="title"/>
          </p:nvPr>
        </p:nvSpPr>
        <p:spPr/>
        <p:txBody>
          <a:bodyPr/>
          <a:lstStyle/>
          <a:p>
            <a:r>
              <a:rPr lang="en-US" altLang="zh-CN" dirty="0"/>
              <a:t>2.4 </a:t>
            </a:r>
            <a:r>
              <a:rPr lang="zh-CN" altLang="en-US" dirty="0"/>
              <a:t>浮点型数据</a:t>
            </a:r>
          </a:p>
        </p:txBody>
      </p:sp>
      <p:sp>
        <p:nvSpPr>
          <p:cNvPr id="3" name="内容占位符 2">
            <a:extLst>
              <a:ext uri="{FF2B5EF4-FFF2-40B4-BE49-F238E27FC236}">
                <a16:creationId xmlns:a16="http://schemas.microsoft.com/office/drawing/2014/main" id="{7A1EFDA5-8E40-4438-9B30-883376EA64FB}"/>
              </a:ext>
            </a:extLst>
          </p:cNvPr>
          <p:cNvSpPr>
            <a:spLocks noGrp="1"/>
          </p:cNvSpPr>
          <p:nvPr>
            <p:ph idx="1"/>
          </p:nvPr>
        </p:nvSpPr>
        <p:spPr/>
        <p:txBody>
          <a:bodyPr/>
          <a:lstStyle/>
          <a:p>
            <a:pPr>
              <a:lnSpc>
                <a:spcPct val="150000"/>
              </a:lnSpc>
            </a:pPr>
            <a:r>
              <a:rPr lang="en-US" altLang="zh-CN" dirty="0"/>
              <a:t>C</a:t>
            </a:r>
            <a:r>
              <a:rPr lang="zh-CN" altLang="zh-CN" dirty="0"/>
              <a:t>语言中，浮点型常量有两种表示形式：</a:t>
            </a:r>
            <a:endParaRPr lang="en-US" altLang="zh-CN" dirty="0"/>
          </a:p>
          <a:p>
            <a:pPr lvl="1">
              <a:lnSpc>
                <a:spcPct val="150000"/>
              </a:lnSpc>
            </a:pPr>
            <a:r>
              <a:rPr lang="en-US" altLang="zh-CN" dirty="0"/>
              <a:t>1.</a:t>
            </a:r>
            <a:r>
              <a:rPr lang="zh-CN" altLang="en-US" dirty="0"/>
              <a:t> 十进制小数形式：由数字和小数点组成，例如</a:t>
            </a:r>
            <a:r>
              <a:rPr lang="en-US" altLang="zh-CN" dirty="0"/>
              <a:t>0.0</a:t>
            </a:r>
            <a:r>
              <a:rPr lang="zh-CN" altLang="en-US" dirty="0"/>
              <a:t>、</a:t>
            </a:r>
            <a:r>
              <a:rPr lang="en-US" altLang="zh-CN" dirty="0"/>
              <a:t>.45</a:t>
            </a:r>
            <a:r>
              <a:rPr lang="zh-CN" altLang="en-US" dirty="0"/>
              <a:t>、</a:t>
            </a:r>
            <a:r>
              <a:rPr lang="en-US" altLang="zh-CN" dirty="0"/>
              <a:t>246.</a:t>
            </a:r>
            <a:r>
              <a:rPr lang="zh-CN" altLang="en-US" dirty="0"/>
              <a:t>、</a:t>
            </a:r>
            <a:r>
              <a:rPr lang="en-US" altLang="zh-CN" dirty="0"/>
              <a:t>-1.7</a:t>
            </a:r>
            <a:r>
              <a:rPr lang="zh-CN" altLang="en-US" dirty="0"/>
              <a:t>都是十进制小数；</a:t>
            </a:r>
          </a:p>
          <a:p>
            <a:pPr lvl="1">
              <a:lnSpc>
                <a:spcPct val="150000"/>
              </a:lnSpc>
            </a:pPr>
            <a:r>
              <a:rPr lang="en-US" altLang="zh-CN" dirty="0"/>
              <a:t>2.</a:t>
            </a:r>
            <a:r>
              <a:rPr lang="zh-CN" altLang="en-US" dirty="0"/>
              <a:t> 指数形式：由十进制数，加阶码标志“</a:t>
            </a:r>
            <a:r>
              <a:rPr lang="en-US" altLang="zh-CN" dirty="0"/>
              <a:t>e”</a:t>
            </a:r>
            <a:r>
              <a:rPr lang="zh-CN" altLang="en-US" dirty="0"/>
              <a:t>或“</a:t>
            </a:r>
            <a:r>
              <a:rPr lang="en-US" altLang="zh-CN" dirty="0"/>
              <a:t>E”</a:t>
            </a:r>
            <a:r>
              <a:rPr lang="zh-CN" altLang="en-US" dirty="0"/>
              <a:t>以及阶码（只能为整数，可以带</a:t>
            </a:r>
            <a:r>
              <a:rPr lang="en-US" altLang="zh-CN" dirty="0"/>
              <a:t>+</a:t>
            </a:r>
            <a:r>
              <a:rPr lang="zh-CN" altLang="en-US" dirty="0"/>
              <a:t>、</a:t>
            </a:r>
            <a:r>
              <a:rPr lang="en-US" altLang="zh-CN" dirty="0"/>
              <a:t>-</a:t>
            </a:r>
            <a:r>
              <a:rPr lang="zh-CN" altLang="en-US" dirty="0"/>
              <a:t>号）组成。其一般形式为</a:t>
            </a:r>
            <a:r>
              <a:rPr lang="en-US" altLang="zh-CN" dirty="0"/>
              <a:t>a E n </a:t>
            </a:r>
            <a:r>
              <a:rPr lang="zh-CN" altLang="en-US" dirty="0"/>
              <a:t>（</a:t>
            </a:r>
            <a:r>
              <a:rPr lang="en-US" altLang="zh-CN" dirty="0"/>
              <a:t>a</a:t>
            </a:r>
            <a:r>
              <a:rPr lang="zh-CN" altLang="en-US" dirty="0"/>
              <a:t>为十进制数，</a:t>
            </a:r>
            <a:r>
              <a:rPr lang="en-US" altLang="zh-CN" dirty="0"/>
              <a:t>n</a:t>
            </a:r>
            <a:r>
              <a:rPr lang="zh-CN" altLang="en-US" dirty="0"/>
              <a:t>为十进制整数），其值为：</a:t>
            </a:r>
            <a:r>
              <a:rPr lang="en-US" altLang="zh-CN" dirty="0"/>
              <a:t>a*10</a:t>
            </a:r>
            <a:r>
              <a:rPr lang="en-US" altLang="zh-CN" baseline="30000" dirty="0"/>
              <a:t>n</a:t>
            </a:r>
            <a:r>
              <a:rPr lang="zh-CN" altLang="en-US" dirty="0"/>
              <a:t>。例如</a:t>
            </a:r>
            <a:r>
              <a:rPr lang="en-US" altLang="zh-CN" dirty="0"/>
              <a:t>2.1E5</a:t>
            </a:r>
            <a:r>
              <a:rPr lang="zh-CN" altLang="en-US" dirty="0"/>
              <a:t>、</a:t>
            </a:r>
            <a:r>
              <a:rPr lang="en-US" altLang="zh-CN" dirty="0"/>
              <a:t>39.7E-2</a:t>
            </a:r>
            <a:r>
              <a:rPr lang="zh-CN" altLang="en-US" dirty="0"/>
              <a:t>都是浮点数的指数形式。</a:t>
            </a:r>
          </a:p>
          <a:p>
            <a:pPr lvl="1">
              <a:lnSpc>
                <a:spcPct val="150000"/>
              </a:lnSpc>
            </a:pPr>
            <a:r>
              <a:rPr lang="zh-CN" altLang="en-US" dirty="0"/>
              <a:t>为了保证运行结果的精度，浮点型常量的类型默认为</a:t>
            </a:r>
            <a:r>
              <a:rPr lang="en-US" altLang="zh-CN" dirty="0"/>
              <a:t>double</a:t>
            </a:r>
            <a:r>
              <a:rPr lang="zh-CN" altLang="en-US" dirty="0"/>
              <a:t>类型，例如浮点数</a:t>
            </a:r>
            <a:r>
              <a:rPr lang="en-US" altLang="zh-CN" dirty="0"/>
              <a:t>1.2</a:t>
            </a:r>
            <a:r>
              <a:rPr lang="zh-CN" altLang="en-US" dirty="0"/>
              <a:t>，系统将为其分配</a:t>
            </a:r>
            <a:r>
              <a:rPr lang="en-US" altLang="zh-CN" dirty="0"/>
              <a:t>8</a:t>
            </a:r>
            <a:r>
              <a:rPr lang="zh-CN" altLang="en-US" dirty="0"/>
              <a:t>个字节的存储空间。为了提高运算速度、节省存储空间等目的，也可以在浮点型常量后加字母</a:t>
            </a:r>
            <a:r>
              <a:rPr lang="en-US" altLang="zh-CN" dirty="0"/>
              <a:t>f</a:t>
            </a:r>
            <a:r>
              <a:rPr lang="zh-CN" altLang="en-US" dirty="0"/>
              <a:t>或者</a:t>
            </a:r>
            <a:r>
              <a:rPr lang="en-US" altLang="zh-CN" dirty="0"/>
              <a:t>F</a:t>
            </a:r>
            <a:r>
              <a:rPr lang="zh-CN" altLang="en-US" dirty="0"/>
              <a:t>来指定其为</a:t>
            </a:r>
            <a:r>
              <a:rPr lang="en-US" altLang="zh-CN" dirty="0"/>
              <a:t>float</a:t>
            </a:r>
            <a:r>
              <a:rPr lang="zh-CN" altLang="en-US" dirty="0"/>
              <a:t>类型，例如</a:t>
            </a:r>
            <a:r>
              <a:rPr lang="en-US" altLang="zh-CN" dirty="0"/>
              <a:t>1.2f</a:t>
            </a:r>
            <a:r>
              <a:rPr lang="zh-CN" altLang="en-US" dirty="0"/>
              <a:t>，系统则只为其分配</a:t>
            </a:r>
            <a:r>
              <a:rPr lang="en-US" altLang="zh-CN" dirty="0"/>
              <a:t>4</a:t>
            </a:r>
            <a:r>
              <a:rPr lang="zh-CN" altLang="en-US" dirty="0"/>
              <a:t>个字节的存储空间。</a:t>
            </a:r>
          </a:p>
          <a:p>
            <a:pPr lvl="1">
              <a:lnSpc>
                <a:spcPct val="150000"/>
              </a:lnSpc>
            </a:pPr>
            <a:endParaRPr lang="en-US" altLang="zh-CN" dirty="0"/>
          </a:p>
        </p:txBody>
      </p:sp>
    </p:spTree>
    <p:extLst>
      <p:ext uri="{BB962C8B-B14F-4D97-AF65-F5344CB8AC3E}">
        <p14:creationId xmlns:p14="http://schemas.microsoft.com/office/powerpoint/2010/main" val="1662785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22F22-FAF8-4279-84E7-208CF936D384}"/>
              </a:ext>
            </a:extLst>
          </p:cNvPr>
          <p:cNvSpPr>
            <a:spLocks noGrp="1"/>
          </p:cNvSpPr>
          <p:nvPr>
            <p:ph type="title"/>
          </p:nvPr>
        </p:nvSpPr>
        <p:spPr/>
        <p:txBody>
          <a:bodyPr/>
          <a:lstStyle/>
          <a:p>
            <a:r>
              <a:rPr lang="en-US" altLang="zh-CN" dirty="0"/>
              <a:t>2.4 </a:t>
            </a:r>
            <a:r>
              <a:rPr lang="zh-CN" altLang="en-US" dirty="0"/>
              <a:t>浮点型数据</a:t>
            </a:r>
          </a:p>
        </p:txBody>
      </p:sp>
      <p:sp>
        <p:nvSpPr>
          <p:cNvPr id="3" name="内容占位符 2">
            <a:extLst>
              <a:ext uri="{FF2B5EF4-FFF2-40B4-BE49-F238E27FC236}">
                <a16:creationId xmlns:a16="http://schemas.microsoft.com/office/drawing/2014/main" id="{7A1EFDA5-8E40-4438-9B30-883376EA64FB}"/>
              </a:ext>
            </a:extLst>
          </p:cNvPr>
          <p:cNvSpPr>
            <a:spLocks noGrp="1"/>
          </p:cNvSpPr>
          <p:nvPr>
            <p:ph idx="1"/>
          </p:nvPr>
        </p:nvSpPr>
        <p:spPr/>
        <p:txBody>
          <a:bodyPr/>
          <a:lstStyle/>
          <a:p>
            <a:pPr>
              <a:lnSpc>
                <a:spcPct val="150000"/>
              </a:lnSpc>
            </a:pPr>
            <a:r>
              <a:rPr lang="zh-CN" altLang="en-US" dirty="0"/>
              <a:t>浮点型变量：可用浮点型标识符来声明浮点型变量。</a:t>
            </a:r>
            <a:endParaRPr lang="en-US" altLang="zh-CN" dirty="0"/>
          </a:p>
          <a:p>
            <a:pPr lvl="1">
              <a:lnSpc>
                <a:spcPct val="150000"/>
              </a:lnSpc>
            </a:pPr>
            <a:r>
              <a:rPr lang="zh-CN" altLang="en-US" dirty="0"/>
              <a:t>例如：</a:t>
            </a:r>
            <a:endParaRPr lang="en-US" altLang="zh-CN" dirty="0"/>
          </a:p>
          <a:p>
            <a:pPr marL="342900" lvl="1" indent="0">
              <a:lnSpc>
                <a:spcPct val="150000"/>
              </a:lnSpc>
              <a:buNone/>
            </a:pPr>
            <a:r>
              <a:rPr lang="en-US" altLang="zh-CN" dirty="0"/>
              <a:t>		</a:t>
            </a:r>
            <a:r>
              <a:rPr lang="en-US" altLang="zh-CN" dirty="0">
                <a:solidFill>
                  <a:srgbClr val="0070C0"/>
                </a:solidFill>
              </a:rPr>
              <a:t>float sum</a:t>
            </a:r>
            <a:r>
              <a:rPr lang="zh-CN" altLang="en-US" dirty="0">
                <a:solidFill>
                  <a:srgbClr val="0070C0"/>
                </a:solidFill>
              </a:rPr>
              <a:t>；</a:t>
            </a:r>
            <a:r>
              <a:rPr lang="zh-CN" altLang="en-US" dirty="0"/>
              <a:t>	</a:t>
            </a:r>
            <a:r>
              <a:rPr lang="en-US" altLang="zh-CN" dirty="0"/>
              <a:t>		/*</a:t>
            </a:r>
            <a:r>
              <a:rPr lang="zh-CN" altLang="en-US" dirty="0"/>
              <a:t>声明</a:t>
            </a:r>
            <a:r>
              <a:rPr lang="en-US" altLang="zh-CN" dirty="0"/>
              <a:t>sum</a:t>
            </a:r>
            <a:r>
              <a:rPr lang="zh-CN" altLang="en-US" dirty="0"/>
              <a:t>为单精度浮点型变量*</a:t>
            </a:r>
            <a:r>
              <a:rPr lang="en-US" altLang="zh-CN" dirty="0"/>
              <a:t>/</a:t>
            </a:r>
          </a:p>
          <a:p>
            <a:pPr marL="342900" lvl="1" indent="0">
              <a:lnSpc>
                <a:spcPct val="150000"/>
              </a:lnSpc>
              <a:buNone/>
            </a:pPr>
            <a:r>
              <a:rPr lang="en-US" altLang="zh-CN" dirty="0"/>
              <a:t>		</a:t>
            </a:r>
            <a:r>
              <a:rPr lang="en-US" altLang="zh-CN" dirty="0">
                <a:solidFill>
                  <a:srgbClr val="0070C0"/>
                </a:solidFill>
              </a:rPr>
              <a:t>double avg_1, avg_2</a:t>
            </a:r>
            <a:r>
              <a:rPr lang="zh-CN" altLang="en-US" dirty="0">
                <a:solidFill>
                  <a:srgbClr val="0070C0"/>
                </a:solidFill>
              </a:rPr>
              <a:t>；</a:t>
            </a:r>
            <a:r>
              <a:rPr lang="zh-CN" altLang="en-US" dirty="0"/>
              <a:t>		</a:t>
            </a:r>
            <a:r>
              <a:rPr lang="en-US" altLang="zh-CN" dirty="0"/>
              <a:t>/*</a:t>
            </a:r>
            <a:r>
              <a:rPr lang="zh-CN" altLang="en-US" dirty="0"/>
              <a:t>声明</a:t>
            </a:r>
            <a:r>
              <a:rPr lang="en-US" altLang="zh-CN" dirty="0"/>
              <a:t>avg_1</a:t>
            </a:r>
            <a:r>
              <a:rPr lang="zh-CN" altLang="en-US" dirty="0"/>
              <a:t>和</a:t>
            </a:r>
            <a:r>
              <a:rPr lang="en-US" altLang="zh-CN" dirty="0"/>
              <a:t>avg_2</a:t>
            </a:r>
            <a:r>
              <a:rPr lang="zh-CN" altLang="en-US" dirty="0"/>
              <a:t>位双精度浮点型变量*</a:t>
            </a:r>
            <a:r>
              <a:rPr lang="en-US" altLang="zh-CN" dirty="0"/>
              <a:t>/</a:t>
            </a:r>
          </a:p>
          <a:p>
            <a:pPr lvl="1">
              <a:lnSpc>
                <a:spcPct val="150000"/>
              </a:lnSpc>
            </a:pPr>
            <a:r>
              <a:rPr lang="zh-CN" altLang="en-US" dirty="0"/>
              <a:t>由于浮点型变量存放在有限的存储单元中，其能够表示的有效数字是有限的，有效位之外的数字将被舍去，产生误差，所以编程时需要根据实际用途为变量选择合适的浮点类型。</a:t>
            </a:r>
            <a:endParaRPr lang="en-US" altLang="zh-CN" dirty="0"/>
          </a:p>
        </p:txBody>
      </p:sp>
    </p:spTree>
    <p:extLst>
      <p:ext uri="{BB962C8B-B14F-4D97-AF65-F5344CB8AC3E}">
        <p14:creationId xmlns:p14="http://schemas.microsoft.com/office/powerpoint/2010/main" val="443552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2.4 </a:t>
            </a:r>
            <a:r>
              <a:rPr lang="zh-CN" altLang="en-US" dirty="0"/>
              <a:t>浮点型数据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zh-CN" dirty="0"/>
              <a:t>【例</a:t>
            </a:r>
            <a:r>
              <a:rPr lang="en-US" altLang="zh-CN" dirty="0"/>
              <a:t>2.5</a:t>
            </a:r>
            <a:r>
              <a:rPr lang="zh-CN" altLang="zh-CN" dirty="0"/>
              <a:t>】浮点型数据的精度。</a:t>
            </a:r>
            <a:endParaRPr lang="en-US" altLang="zh-CN" dirty="0"/>
          </a:p>
          <a:p>
            <a:pPr lvl="1"/>
            <a:endParaRPr lang="en-US" altLang="zh-CN" dirty="0"/>
          </a:p>
        </p:txBody>
      </p:sp>
      <p:sp>
        <p:nvSpPr>
          <p:cNvPr id="5" name="矩形 4">
            <a:extLst>
              <a:ext uri="{FF2B5EF4-FFF2-40B4-BE49-F238E27FC236}">
                <a16:creationId xmlns:a16="http://schemas.microsoft.com/office/drawing/2014/main" id="{1A1D388F-9037-4EED-884A-9D3BBE06CF3D}"/>
              </a:ext>
            </a:extLst>
          </p:cNvPr>
          <p:cNvSpPr/>
          <p:nvPr/>
        </p:nvSpPr>
        <p:spPr>
          <a:xfrm>
            <a:off x="609599" y="2193246"/>
            <a:ext cx="6724455" cy="2718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float sum;</a:t>
            </a:r>
          </a:p>
          <a:p>
            <a:r>
              <a:rPr lang="en-US" altLang="zh-CN" sz="1400" dirty="0">
                <a:solidFill>
                  <a:srgbClr val="002060"/>
                </a:solidFill>
              </a:rPr>
              <a:t>    double avg_1, avg_2;</a:t>
            </a:r>
          </a:p>
          <a:p>
            <a:r>
              <a:rPr lang="en-US" altLang="zh-CN" sz="1400" dirty="0">
                <a:solidFill>
                  <a:srgbClr val="002060"/>
                </a:solidFill>
              </a:rPr>
              <a:t>    sum = 123456.888;</a:t>
            </a:r>
          </a:p>
          <a:p>
            <a:r>
              <a:rPr lang="en-US" altLang="zh-CN" sz="1400" dirty="0">
                <a:solidFill>
                  <a:srgbClr val="002060"/>
                </a:solidFill>
              </a:rPr>
              <a:t>    avg_1 = sum / 2.0;</a:t>
            </a:r>
          </a:p>
          <a:p>
            <a:r>
              <a:rPr lang="en-US" altLang="zh-CN" sz="1400" dirty="0">
                <a:solidFill>
                  <a:srgbClr val="002060"/>
                </a:solidFill>
              </a:rPr>
              <a:t>    avg_2 = 123456.888 / 2.0;</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("sum = %f, avg_1 = %f, avg_2 = %f\n", sum, avg_1, avg_2);</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609600" y="5010231"/>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7664573" y="2186292"/>
            <a:ext cx="4085996" cy="3680323"/>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en-US" altLang="zh-CN" sz="1400" dirty="0"/>
              <a:t>sum</a:t>
            </a:r>
            <a:r>
              <a:rPr lang="zh-CN" altLang="en-US" sz="1400" dirty="0"/>
              <a:t>是</a:t>
            </a:r>
            <a:r>
              <a:rPr lang="en-US" altLang="zh-CN" sz="1400" dirty="0"/>
              <a:t>float</a:t>
            </a:r>
            <a:r>
              <a:rPr lang="zh-CN" altLang="en-US" sz="1400" dirty="0"/>
              <a:t>类型，有效数字最多为</a:t>
            </a:r>
            <a:r>
              <a:rPr lang="en-US" altLang="zh-CN" sz="1400" dirty="0"/>
              <a:t>7</a:t>
            </a:r>
            <a:r>
              <a:rPr lang="zh-CN" altLang="en-US" sz="1400" dirty="0"/>
              <a:t>位，将</a:t>
            </a:r>
            <a:r>
              <a:rPr lang="en-US" altLang="zh-CN" sz="1400" dirty="0"/>
              <a:t>123456.888</a:t>
            </a:r>
            <a:r>
              <a:rPr lang="zh-CN" altLang="en-US" sz="1400" dirty="0"/>
              <a:t>赋给</a:t>
            </a:r>
            <a:r>
              <a:rPr lang="en-US" altLang="zh-CN" sz="1400" dirty="0"/>
              <a:t>sum</a:t>
            </a:r>
            <a:r>
              <a:rPr lang="zh-CN" altLang="en-US" sz="1400" dirty="0"/>
              <a:t>，即只能正确接收到整数部分和小数点后第一位</a:t>
            </a:r>
            <a:r>
              <a:rPr lang="en-US" altLang="zh-CN" sz="1400" dirty="0"/>
              <a:t>;</a:t>
            </a:r>
          </a:p>
          <a:p>
            <a:pPr marL="342900" indent="-342900">
              <a:buFont typeface="+mj-lt"/>
              <a:buAutoNum type="arabicPeriod"/>
            </a:pPr>
            <a:r>
              <a:rPr lang="zh-CN" altLang="en-US" sz="1400" dirty="0"/>
              <a:t>浮点型常量</a:t>
            </a:r>
            <a:r>
              <a:rPr lang="en-US" altLang="zh-CN" sz="1400" dirty="0"/>
              <a:t>123456.888</a:t>
            </a:r>
            <a:r>
              <a:rPr lang="zh-CN" altLang="en-US" sz="1400" dirty="0"/>
              <a:t>默认情况下为</a:t>
            </a:r>
            <a:r>
              <a:rPr lang="en-US" altLang="zh-CN" sz="1400" dirty="0"/>
              <a:t>double</a:t>
            </a:r>
            <a:r>
              <a:rPr lang="zh-CN" altLang="en-US" sz="1400" dirty="0"/>
              <a:t>类型，有效位数有</a:t>
            </a:r>
            <a:r>
              <a:rPr lang="en-US" altLang="zh-CN" sz="1400" dirty="0"/>
              <a:t>16</a:t>
            </a:r>
            <a:r>
              <a:rPr lang="zh-CN" altLang="en-US" sz="1400" dirty="0"/>
              <a:t>位。虽然</a:t>
            </a:r>
            <a:r>
              <a:rPr lang="en-US" altLang="zh-CN" sz="1400" dirty="0"/>
              <a:t>avg_1</a:t>
            </a:r>
            <a:r>
              <a:rPr lang="zh-CN" altLang="en-US" sz="1400" dirty="0"/>
              <a:t>和</a:t>
            </a:r>
            <a:r>
              <a:rPr lang="en-US" altLang="zh-CN" sz="1400" dirty="0"/>
              <a:t>avg_2</a:t>
            </a:r>
            <a:r>
              <a:rPr lang="zh-CN" altLang="en-US" sz="1400" dirty="0"/>
              <a:t>都是</a:t>
            </a:r>
            <a:r>
              <a:rPr lang="en-US" altLang="zh-CN" sz="1400" dirty="0"/>
              <a:t>double</a:t>
            </a:r>
            <a:r>
              <a:rPr lang="zh-CN" altLang="en-US" sz="1400" dirty="0"/>
              <a:t>类型，但是</a:t>
            </a:r>
            <a:r>
              <a:rPr lang="en-US" altLang="zh-CN" sz="1400" dirty="0"/>
              <a:t>avg_1</a:t>
            </a:r>
            <a:r>
              <a:rPr lang="zh-CN" altLang="en-US" sz="1400" dirty="0"/>
              <a:t>是在</a:t>
            </a:r>
            <a:r>
              <a:rPr lang="en-US" altLang="zh-CN" sz="1400" dirty="0"/>
              <a:t>sum</a:t>
            </a:r>
            <a:r>
              <a:rPr lang="zh-CN" altLang="en-US" sz="1400" dirty="0"/>
              <a:t>精度有损的情况下用</a:t>
            </a:r>
            <a:r>
              <a:rPr lang="en-US" altLang="zh-CN" sz="1400" dirty="0"/>
              <a:t>sum</a:t>
            </a:r>
            <a:r>
              <a:rPr lang="zh-CN" altLang="en-US" sz="1400" dirty="0"/>
              <a:t>除以</a:t>
            </a:r>
            <a:r>
              <a:rPr lang="en-US" altLang="zh-CN" sz="1400" dirty="0"/>
              <a:t>2</a:t>
            </a:r>
            <a:r>
              <a:rPr lang="zh-CN" altLang="en-US" sz="1400" dirty="0"/>
              <a:t>得到的，</a:t>
            </a:r>
            <a:r>
              <a:rPr lang="en-US" altLang="zh-CN" sz="1400" dirty="0"/>
              <a:t>avg_2</a:t>
            </a:r>
            <a:r>
              <a:rPr lang="zh-CN" altLang="en-US" sz="1400" dirty="0"/>
              <a:t>是用精度无损的常量</a:t>
            </a:r>
            <a:r>
              <a:rPr lang="en-US" altLang="zh-CN" sz="1400" dirty="0"/>
              <a:t>123456.888</a:t>
            </a:r>
            <a:r>
              <a:rPr lang="zh-CN" altLang="en-US" sz="1400" dirty="0"/>
              <a:t>除以</a:t>
            </a:r>
            <a:r>
              <a:rPr lang="en-US" altLang="zh-CN" sz="1400" dirty="0"/>
              <a:t>2</a:t>
            </a:r>
            <a:r>
              <a:rPr lang="zh-CN" altLang="en-US" sz="1400" dirty="0"/>
              <a:t>得到的，所以二者的结果不同。</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7664572" y="2267117"/>
            <a:ext cx="1242392" cy="373903"/>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id="{BA9829DE-EC0D-4F34-9B4C-F59B0604FD7B}"/>
              </a:ext>
            </a:extLst>
          </p:cNvPr>
          <p:cNvPicPr/>
          <p:nvPr/>
        </p:nvPicPr>
        <p:blipFill rotWithShape="1">
          <a:blip r:embed="rId3">
            <a:extLst>
              <a:ext uri="{28A0092B-C50C-407E-A947-70E740481C1C}">
                <a14:useLocalDpi xmlns:a14="http://schemas.microsoft.com/office/drawing/2010/main" val="0"/>
              </a:ext>
            </a:extLst>
          </a:blip>
          <a:srcRect r="5838" b="43953"/>
          <a:stretch/>
        </p:blipFill>
        <p:spPr>
          <a:xfrm>
            <a:off x="2147251" y="5027956"/>
            <a:ext cx="5186804" cy="874364"/>
          </a:xfrm>
          <a:prstGeom prst="rect">
            <a:avLst/>
          </a:prstGeom>
        </p:spPr>
      </p:pic>
    </p:spTree>
    <p:extLst>
      <p:ext uri="{BB962C8B-B14F-4D97-AF65-F5344CB8AC3E}">
        <p14:creationId xmlns:p14="http://schemas.microsoft.com/office/powerpoint/2010/main" val="826131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22F22-FAF8-4279-84E7-208CF936D384}"/>
              </a:ext>
            </a:extLst>
          </p:cNvPr>
          <p:cNvSpPr>
            <a:spLocks noGrp="1"/>
          </p:cNvSpPr>
          <p:nvPr>
            <p:ph type="title"/>
          </p:nvPr>
        </p:nvSpPr>
        <p:spPr/>
        <p:txBody>
          <a:bodyPr/>
          <a:lstStyle/>
          <a:p>
            <a:r>
              <a:rPr lang="en-US" altLang="zh-CN" dirty="0"/>
              <a:t>2.5 </a:t>
            </a:r>
            <a:r>
              <a:rPr lang="zh-CN" altLang="en-US" dirty="0"/>
              <a:t>字符型数据</a:t>
            </a:r>
          </a:p>
        </p:txBody>
      </p:sp>
      <p:sp>
        <p:nvSpPr>
          <p:cNvPr id="3" name="内容占位符 2">
            <a:extLst>
              <a:ext uri="{FF2B5EF4-FFF2-40B4-BE49-F238E27FC236}">
                <a16:creationId xmlns:a16="http://schemas.microsoft.com/office/drawing/2014/main" id="{7A1EFDA5-8E40-4438-9B30-883376EA64FB}"/>
              </a:ext>
            </a:extLst>
          </p:cNvPr>
          <p:cNvSpPr>
            <a:spLocks noGrp="1"/>
          </p:cNvSpPr>
          <p:nvPr>
            <p:ph idx="1"/>
          </p:nvPr>
        </p:nvSpPr>
        <p:spPr/>
        <p:txBody>
          <a:bodyPr/>
          <a:lstStyle/>
          <a:p>
            <a:pPr>
              <a:lnSpc>
                <a:spcPct val="150000"/>
              </a:lnSpc>
            </a:pPr>
            <a:r>
              <a:rPr lang="zh-CN" altLang="en-US" dirty="0"/>
              <a:t>字符常量：用一对单引号（</a:t>
            </a:r>
            <a:r>
              <a:rPr lang="en-US" altLang="zh-CN" dirty="0"/>
              <a:t>'</a:t>
            </a:r>
            <a:r>
              <a:rPr lang="zh-CN" altLang="en-US" dirty="0"/>
              <a:t>）括起来的一个字符。</a:t>
            </a:r>
            <a:endParaRPr lang="en-US" altLang="zh-CN" dirty="0"/>
          </a:p>
          <a:p>
            <a:pPr>
              <a:lnSpc>
                <a:spcPct val="150000"/>
              </a:lnSpc>
            </a:pPr>
            <a:r>
              <a:rPr lang="zh-CN" altLang="en-US" dirty="0"/>
              <a:t>字符常量占用</a:t>
            </a:r>
            <a:r>
              <a:rPr lang="en-US" altLang="zh-CN" dirty="0"/>
              <a:t>1</a:t>
            </a:r>
            <a:r>
              <a:rPr lang="zh-CN" altLang="en-US" dirty="0"/>
              <a:t>个字节存储空间，存储的是其对应的</a:t>
            </a:r>
            <a:r>
              <a:rPr lang="en-US" altLang="zh-CN" dirty="0"/>
              <a:t>ASCII</a:t>
            </a:r>
            <a:r>
              <a:rPr lang="zh-CN" altLang="en-US" dirty="0"/>
              <a:t>值。</a:t>
            </a:r>
            <a:endParaRPr lang="en-US" altLang="zh-CN" dirty="0"/>
          </a:p>
          <a:p>
            <a:pPr>
              <a:lnSpc>
                <a:spcPct val="150000"/>
              </a:lnSpc>
            </a:pPr>
            <a:r>
              <a:rPr lang="en-US" altLang="zh-CN" dirty="0"/>
              <a:t>C</a:t>
            </a:r>
            <a:r>
              <a:rPr lang="zh-CN" altLang="en-US" dirty="0"/>
              <a:t>语言提供了一类特殊形式的字符常量，即以一个反斜杠（</a:t>
            </a:r>
            <a:r>
              <a:rPr lang="en-US" altLang="zh-CN" dirty="0"/>
              <a:t>\</a:t>
            </a:r>
            <a:r>
              <a:rPr lang="zh-CN" altLang="en-US" dirty="0"/>
              <a:t>）开头的字符序列，称为转义字符。</a:t>
            </a:r>
            <a:endParaRPr lang="en-US" altLang="zh-CN" dirty="0"/>
          </a:p>
        </p:txBody>
      </p:sp>
      <p:graphicFrame>
        <p:nvGraphicFramePr>
          <p:cNvPr id="4" name="表格 3">
            <a:extLst>
              <a:ext uri="{FF2B5EF4-FFF2-40B4-BE49-F238E27FC236}">
                <a16:creationId xmlns:a16="http://schemas.microsoft.com/office/drawing/2014/main" id="{1BDE64D8-F9E3-4582-9E8C-3CA2A8AB8BFD}"/>
              </a:ext>
            </a:extLst>
          </p:cNvPr>
          <p:cNvGraphicFramePr>
            <a:graphicFrameLocks noGrp="1"/>
          </p:cNvGraphicFramePr>
          <p:nvPr>
            <p:extLst>
              <p:ext uri="{D42A27DB-BD31-4B8C-83A1-F6EECF244321}">
                <p14:modId xmlns:p14="http://schemas.microsoft.com/office/powerpoint/2010/main" val="3218456796"/>
              </p:ext>
            </p:extLst>
          </p:nvPr>
        </p:nvGraphicFramePr>
        <p:xfrm>
          <a:off x="2644517" y="3428999"/>
          <a:ext cx="7451590" cy="2820970"/>
        </p:xfrm>
        <a:graphic>
          <a:graphicData uri="http://schemas.openxmlformats.org/drawingml/2006/table">
            <a:tbl>
              <a:tblPr firstRow="1" firstCol="1" bandRow="1" bandCol="1">
                <a:tableStyleId>{B301B821-A1FF-4177-AEE7-76D212191A09}</a:tableStyleId>
              </a:tblPr>
              <a:tblGrid>
                <a:gridCol w="1145058">
                  <a:extLst>
                    <a:ext uri="{9D8B030D-6E8A-4147-A177-3AD203B41FA5}">
                      <a16:colId xmlns:a16="http://schemas.microsoft.com/office/drawing/2014/main" val="3519474457"/>
                    </a:ext>
                  </a:extLst>
                </a:gridCol>
                <a:gridCol w="2164111">
                  <a:extLst>
                    <a:ext uri="{9D8B030D-6E8A-4147-A177-3AD203B41FA5}">
                      <a16:colId xmlns:a16="http://schemas.microsoft.com/office/drawing/2014/main" val="1761204863"/>
                    </a:ext>
                  </a:extLst>
                </a:gridCol>
                <a:gridCol w="1201258">
                  <a:extLst>
                    <a:ext uri="{9D8B030D-6E8A-4147-A177-3AD203B41FA5}">
                      <a16:colId xmlns:a16="http://schemas.microsoft.com/office/drawing/2014/main" val="2025599649"/>
                    </a:ext>
                  </a:extLst>
                </a:gridCol>
                <a:gridCol w="2941163">
                  <a:extLst>
                    <a:ext uri="{9D8B030D-6E8A-4147-A177-3AD203B41FA5}">
                      <a16:colId xmlns:a16="http://schemas.microsoft.com/office/drawing/2014/main" val="2124149839"/>
                    </a:ext>
                  </a:extLst>
                </a:gridCol>
              </a:tblGrid>
              <a:tr h="501430">
                <a:tc>
                  <a:txBody>
                    <a:bodyPr/>
                    <a:lstStyle/>
                    <a:p>
                      <a:pPr indent="266700" algn="ctr">
                        <a:lnSpc>
                          <a:spcPts val="1800"/>
                        </a:lnSpc>
                        <a:spcAft>
                          <a:spcPts val="0"/>
                        </a:spcAft>
                      </a:pPr>
                      <a:r>
                        <a:rPr lang="zh-CN" sz="1400" kern="0" spc="40" dirty="0">
                          <a:effectLst/>
                        </a:rPr>
                        <a:t>转义字符</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含义</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转义字符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含义</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538931367"/>
                  </a:ext>
                </a:extLst>
              </a:tr>
              <a:tr h="526461">
                <a:tc>
                  <a:txBody>
                    <a:bodyPr/>
                    <a:lstStyle/>
                    <a:p>
                      <a:pPr indent="266700" algn="ctr">
                        <a:lnSpc>
                          <a:spcPts val="1800"/>
                        </a:lnSpc>
                        <a:spcAft>
                          <a:spcPts val="0"/>
                        </a:spcAft>
                      </a:pPr>
                      <a:r>
                        <a:rPr lang="en-US" sz="1400" kern="0" spc="40" dirty="0">
                          <a:effectLst/>
                        </a:rPr>
                        <a:t>\a</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响铃</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\f</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换页，移到下页开头，打印机专用</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722045676"/>
                  </a:ext>
                </a:extLst>
              </a:tr>
              <a:tr h="246719">
                <a:tc>
                  <a:txBody>
                    <a:bodyPr/>
                    <a:lstStyle/>
                    <a:p>
                      <a:pPr indent="266700" algn="ctr">
                        <a:lnSpc>
                          <a:spcPts val="1800"/>
                        </a:lnSpc>
                        <a:spcAft>
                          <a:spcPts val="0"/>
                        </a:spcAft>
                      </a:pPr>
                      <a:r>
                        <a:rPr lang="en-US" sz="1400" kern="0" spc="40" dirty="0">
                          <a:effectLst/>
                        </a:rPr>
                        <a:t>\b</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退格</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一个反斜杠字符</a:t>
                      </a:r>
                      <a:r>
                        <a:rPr lang="en-US" sz="1400" kern="0" spc="4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867195326"/>
                  </a:ext>
                </a:extLst>
              </a:tr>
              <a:tr h="526461">
                <a:tc>
                  <a:txBody>
                    <a:bodyPr/>
                    <a:lstStyle/>
                    <a:p>
                      <a:pPr indent="266700" algn="ctr">
                        <a:lnSpc>
                          <a:spcPts val="1800"/>
                        </a:lnSpc>
                        <a:spcAft>
                          <a:spcPts val="0"/>
                        </a:spcAft>
                      </a:pPr>
                      <a:r>
                        <a:rPr lang="en-US" sz="1400" kern="0" spc="40" dirty="0">
                          <a:effectLst/>
                        </a:rPr>
                        <a:t>\n</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换行，移到下一行开头</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一个单引号字符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924027780"/>
                  </a:ext>
                </a:extLst>
              </a:tr>
              <a:tr h="246719">
                <a:tc>
                  <a:txBody>
                    <a:bodyPr/>
                    <a:lstStyle/>
                    <a:p>
                      <a:pPr indent="266700" algn="ctr">
                        <a:lnSpc>
                          <a:spcPts val="1800"/>
                        </a:lnSpc>
                        <a:spcAft>
                          <a:spcPts val="0"/>
                        </a:spcAft>
                      </a:pPr>
                      <a:r>
                        <a:rPr lang="en-US" sz="1400" kern="0" spc="40" dirty="0">
                          <a:effectLst/>
                        </a:rPr>
                        <a:t>\r</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回车，移到本行开头</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一个双引号字符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032451277"/>
                  </a:ext>
                </a:extLst>
              </a:tr>
              <a:tr h="246719">
                <a:tc>
                  <a:txBody>
                    <a:bodyPr/>
                    <a:lstStyle/>
                    <a:p>
                      <a:pPr indent="266700" algn="ctr">
                        <a:lnSpc>
                          <a:spcPts val="1800"/>
                        </a:lnSpc>
                        <a:spcAft>
                          <a:spcPts val="0"/>
                        </a:spcAft>
                      </a:pPr>
                      <a:r>
                        <a:rPr lang="en-US" sz="1400" kern="0" spc="40" dirty="0">
                          <a:effectLst/>
                        </a:rPr>
                        <a:t>\t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水平制表</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a:t>
                      </a:r>
                      <a:r>
                        <a:rPr lang="en-US" sz="1400" kern="0" spc="40" dirty="0" err="1">
                          <a:effectLst/>
                        </a:rPr>
                        <a:t>ddd</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1~3</a:t>
                      </a:r>
                      <a:r>
                        <a:rPr lang="zh-CN" sz="1400" kern="0" spc="40">
                          <a:effectLst/>
                        </a:rPr>
                        <a:t>位八进制数所代表的字符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639979746"/>
                  </a:ext>
                </a:extLst>
              </a:tr>
              <a:tr h="526461">
                <a:tc>
                  <a:txBody>
                    <a:bodyPr/>
                    <a:lstStyle/>
                    <a:p>
                      <a:pPr indent="266700" algn="ctr">
                        <a:lnSpc>
                          <a:spcPts val="1800"/>
                        </a:lnSpc>
                        <a:spcAft>
                          <a:spcPts val="0"/>
                        </a:spcAft>
                      </a:pPr>
                      <a:r>
                        <a:rPr lang="en-US" sz="1400" kern="0" spc="40" dirty="0">
                          <a:effectLst/>
                        </a:rPr>
                        <a:t>\v</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垂直制表，打印机专用</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a:t>
                      </a:r>
                      <a:r>
                        <a:rPr lang="en-US" sz="1400" kern="0" spc="40" dirty="0" err="1">
                          <a:effectLst/>
                        </a:rPr>
                        <a:t>xhh</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1~2</a:t>
                      </a:r>
                      <a:r>
                        <a:rPr lang="zh-CN" sz="1400" kern="0" spc="40" dirty="0">
                          <a:effectLst/>
                        </a:rPr>
                        <a:t>位十六进制数所代表的字符</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021050714"/>
                  </a:ext>
                </a:extLst>
              </a:tr>
            </a:tbl>
          </a:graphicData>
        </a:graphic>
      </p:graphicFrame>
    </p:spTree>
    <p:extLst>
      <p:ext uri="{BB962C8B-B14F-4D97-AF65-F5344CB8AC3E}">
        <p14:creationId xmlns:p14="http://schemas.microsoft.com/office/powerpoint/2010/main" val="3305089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2.5 </a:t>
            </a:r>
            <a:r>
              <a:rPr lang="zh-CN" altLang="en-US" dirty="0"/>
              <a:t>字符型数据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zh-CN" dirty="0"/>
              <a:t>【例</a:t>
            </a:r>
            <a:r>
              <a:rPr lang="en-US" altLang="zh-CN" dirty="0"/>
              <a:t>2.6</a:t>
            </a:r>
            <a:r>
              <a:rPr lang="zh-CN" altLang="zh-CN" dirty="0"/>
              <a:t>】转义字符的使用。</a:t>
            </a:r>
            <a:endParaRPr lang="en-US" altLang="zh-CN" dirty="0"/>
          </a:p>
          <a:p>
            <a:pPr lvl="1"/>
            <a:endParaRPr lang="en-US" altLang="zh-CN" dirty="0"/>
          </a:p>
        </p:txBody>
      </p:sp>
      <p:sp>
        <p:nvSpPr>
          <p:cNvPr id="5" name="矩形 4">
            <a:extLst>
              <a:ext uri="{FF2B5EF4-FFF2-40B4-BE49-F238E27FC236}">
                <a16:creationId xmlns:a16="http://schemas.microsoft.com/office/drawing/2014/main" id="{1A1D388F-9037-4EED-884A-9D3BBE06CF3D}"/>
              </a:ext>
            </a:extLst>
          </p:cNvPr>
          <p:cNvSpPr/>
          <p:nvPr/>
        </p:nvSpPr>
        <p:spPr>
          <a:xfrm>
            <a:off x="1118646" y="2186292"/>
            <a:ext cx="4085997" cy="14643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("a\t\25\x1e\n");</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1043233" y="3890914"/>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6095999" y="2185565"/>
            <a:ext cx="4631704" cy="3108781"/>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en-US" altLang="zh-CN" sz="1600" dirty="0"/>
              <a:t>‘\t’</a:t>
            </a:r>
            <a:r>
              <a:rPr lang="zh-CN" altLang="en-US" sz="1600" dirty="0"/>
              <a:t>表示跳到下一个</a:t>
            </a:r>
            <a:r>
              <a:rPr lang="en-US" altLang="zh-CN" sz="1600" dirty="0"/>
              <a:t>tab</a:t>
            </a:r>
            <a:r>
              <a:rPr lang="zh-CN" altLang="en-US" sz="1600" dirty="0"/>
              <a:t>位置，因此输出第一个字符</a:t>
            </a:r>
            <a:r>
              <a:rPr lang="en-US" altLang="zh-CN" sz="1600" dirty="0"/>
              <a:t>a</a:t>
            </a:r>
            <a:r>
              <a:rPr lang="zh-CN" altLang="en-US" sz="1600" dirty="0"/>
              <a:t>之后，下一个字符从第九列开始输出</a:t>
            </a:r>
            <a:r>
              <a:rPr lang="en-US" altLang="zh-CN" sz="1600" dirty="0"/>
              <a:t>;</a:t>
            </a:r>
          </a:p>
          <a:p>
            <a:pPr marL="342900" indent="-342900">
              <a:buFont typeface="+mj-lt"/>
              <a:buAutoNum type="arabicPeriod"/>
            </a:pPr>
            <a:r>
              <a:rPr lang="en-US" altLang="zh-CN" sz="1600" dirty="0"/>
              <a:t>‘\25’</a:t>
            </a:r>
            <a:r>
              <a:rPr lang="zh-CN" altLang="en-US" sz="1600" dirty="0"/>
              <a:t>表示八进制数为</a:t>
            </a:r>
            <a:r>
              <a:rPr lang="en-US" altLang="zh-CN" sz="1600" dirty="0"/>
              <a:t>25</a:t>
            </a:r>
            <a:r>
              <a:rPr lang="zh-CN" altLang="en-US" sz="1600" dirty="0"/>
              <a:t>的字符，即’</a:t>
            </a:r>
            <a:r>
              <a:rPr lang="en-US" altLang="zh-CN" sz="1600" dirty="0"/>
              <a:t>§’</a:t>
            </a:r>
            <a:r>
              <a:rPr lang="zh-CN" altLang="en-US" sz="1600" dirty="0"/>
              <a:t>，</a:t>
            </a:r>
            <a:r>
              <a:rPr lang="en-US" altLang="zh-CN" sz="1600" dirty="0"/>
              <a:t>’\x1e’</a:t>
            </a:r>
            <a:r>
              <a:rPr lang="zh-CN" altLang="en-US" sz="1600" dirty="0"/>
              <a:t>表示十六进制数为</a:t>
            </a:r>
            <a:r>
              <a:rPr lang="en-US" altLang="zh-CN" sz="1600" dirty="0"/>
              <a:t>1e</a:t>
            </a:r>
            <a:r>
              <a:rPr lang="zh-CN" altLang="en-US" sz="1600" dirty="0"/>
              <a:t>的字符，即’▲’，输出后遇到</a:t>
            </a:r>
            <a:r>
              <a:rPr lang="en-US" altLang="zh-CN" sz="1600" dirty="0"/>
              <a:t>'\n'</a:t>
            </a:r>
            <a:r>
              <a:rPr lang="zh-CN" altLang="en-US" sz="1600" dirty="0"/>
              <a:t>，于是换行，程序结束。</a:t>
            </a:r>
            <a:endParaRPr lang="en-US" altLang="zh-CN" sz="16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146800" y="2257690"/>
            <a:ext cx="1242392" cy="373903"/>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a:extLst>
              <a:ext uri="{FF2B5EF4-FFF2-40B4-BE49-F238E27FC236}">
                <a16:creationId xmlns:a16="http://schemas.microsoft.com/office/drawing/2014/main" id="{E39EA97C-531B-4305-91E0-0559328B8A9D}"/>
              </a:ext>
            </a:extLst>
          </p:cNvPr>
          <p:cNvPicPr/>
          <p:nvPr/>
        </p:nvPicPr>
        <p:blipFill rotWithShape="1">
          <a:blip r:embed="rId3">
            <a:extLst>
              <a:ext uri="{28A0092B-C50C-407E-A947-70E740481C1C}">
                <a14:useLocalDpi xmlns:a14="http://schemas.microsoft.com/office/drawing/2010/main" val="0"/>
              </a:ext>
            </a:extLst>
          </a:blip>
          <a:srcRect r="36168" b="46697"/>
          <a:stretch/>
        </p:blipFill>
        <p:spPr>
          <a:xfrm>
            <a:off x="1553325" y="4389138"/>
            <a:ext cx="3651317" cy="905209"/>
          </a:xfrm>
          <a:prstGeom prst="rect">
            <a:avLst/>
          </a:prstGeom>
        </p:spPr>
      </p:pic>
    </p:spTree>
    <p:extLst>
      <p:ext uri="{BB962C8B-B14F-4D97-AF65-F5344CB8AC3E}">
        <p14:creationId xmlns:p14="http://schemas.microsoft.com/office/powerpoint/2010/main" val="21821872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2.5 </a:t>
            </a:r>
            <a:r>
              <a:rPr lang="zh-CN" altLang="en-US" dirty="0"/>
              <a:t>字符型数据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字符变量：字符类型标识符为</a:t>
            </a:r>
            <a:r>
              <a:rPr lang="en-US" altLang="zh-CN" dirty="0"/>
              <a:t>char</a:t>
            </a:r>
            <a:r>
              <a:rPr lang="zh-CN" altLang="en-US" dirty="0"/>
              <a:t>。</a:t>
            </a:r>
            <a:endParaRPr lang="en-US" altLang="zh-CN" dirty="0"/>
          </a:p>
          <a:p>
            <a:pPr lvl="1">
              <a:lnSpc>
                <a:spcPct val="150000"/>
              </a:lnSpc>
            </a:pPr>
            <a:r>
              <a:rPr lang="zh-CN" altLang="en-US" dirty="0"/>
              <a:t>字符变量的声明形式：</a:t>
            </a:r>
            <a:endParaRPr lang="en-US" altLang="zh-CN" dirty="0"/>
          </a:p>
          <a:p>
            <a:pPr marL="342900" lvl="1" indent="0">
              <a:lnSpc>
                <a:spcPct val="150000"/>
              </a:lnSpc>
              <a:buNone/>
            </a:pPr>
            <a:r>
              <a:rPr lang="en-US" altLang="zh-CN" dirty="0"/>
              <a:t>            		</a:t>
            </a:r>
            <a:r>
              <a:rPr lang="en-US" altLang="zh-CN" dirty="0">
                <a:solidFill>
                  <a:srgbClr val="0070C0"/>
                </a:solidFill>
              </a:rPr>
              <a:t>char </a:t>
            </a:r>
            <a:r>
              <a:rPr lang="zh-CN" altLang="en-US" dirty="0">
                <a:solidFill>
                  <a:srgbClr val="0070C0"/>
                </a:solidFill>
              </a:rPr>
              <a:t>变量名列表；</a:t>
            </a:r>
            <a:endParaRPr lang="en-US" altLang="zh-CN" dirty="0">
              <a:solidFill>
                <a:srgbClr val="0070C0"/>
              </a:solidFill>
            </a:endParaRPr>
          </a:p>
          <a:p>
            <a:pPr lvl="1">
              <a:lnSpc>
                <a:spcPct val="150000"/>
              </a:lnSpc>
            </a:pPr>
            <a:r>
              <a:rPr lang="zh-CN" altLang="en-US" dirty="0"/>
              <a:t>字符变量能够表示</a:t>
            </a:r>
            <a:r>
              <a:rPr lang="en-US" altLang="zh-CN" dirty="0"/>
              <a:t>ASCII</a:t>
            </a:r>
            <a:r>
              <a:rPr lang="zh-CN" altLang="en-US" dirty="0"/>
              <a:t>字符集中的任意一个字符，系统为其分配</a:t>
            </a:r>
            <a:r>
              <a:rPr lang="en-US" altLang="zh-CN" dirty="0"/>
              <a:t>1</a:t>
            </a:r>
            <a:r>
              <a:rPr lang="zh-CN" altLang="en-US" dirty="0"/>
              <a:t>个字节的存储空间。</a:t>
            </a:r>
            <a:endParaRPr lang="en-US" altLang="zh-CN" dirty="0"/>
          </a:p>
          <a:p>
            <a:pPr lvl="1">
              <a:lnSpc>
                <a:spcPct val="150000"/>
              </a:lnSpc>
            </a:pPr>
            <a:r>
              <a:rPr lang="zh-CN" altLang="en-US" dirty="0"/>
              <a:t>由于字符型数据在内存中实际存放的是其对应的</a:t>
            </a:r>
            <a:r>
              <a:rPr lang="en-US" altLang="zh-CN" dirty="0"/>
              <a:t>ASCII</a:t>
            </a:r>
            <a:r>
              <a:rPr lang="zh-CN" altLang="en-US" dirty="0"/>
              <a:t>值，所以在</a:t>
            </a:r>
            <a:r>
              <a:rPr lang="en-US" altLang="zh-CN" dirty="0"/>
              <a:t>C</a:t>
            </a:r>
            <a:r>
              <a:rPr lang="zh-CN" altLang="en-US" dirty="0"/>
              <a:t>程序中，字符型数据可以当作整型数据来处理，允许对整型变量赋予字符值，也允许对字符变量赋予整型值。</a:t>
            </a:r>
            <a:endParaRPr lang="en-US" altLang="zh-CN" dirty="0"/>
          </a:p>
        </p:txBody>
      </p:sp>
    </p:spTree>
    <p:extLst>
      <p:ext uri="{BB962C8B-B14F-4D97-AF65-F5344CB8AC3E}">
        <p14:creationId xmlns:p14="http://schemas.microsoft.com/office/powerpoint/2010/main" val="3400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2.1 C</a:t>
            </a:r>
            <a:r>
              <a:rPr lang="zh-CN" altLang="en-US" dirty="0"/>
              <a:t>语言提供的数据类型</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p:txBody>
          <a:bodyPr/>
          <a:lstStyle/>
          <a:p>
            <a:pPr>
              <a:lnSpc>
                <a:spcPct val="150000"/>
              </a:lnSpc>
            </a:pPr>
            <a:r>
              <a:rPr lang="zh-CN" altLang="en-US" dirty="0"/>
              <a:t>数据类型决定了数据在内存中占用的存储空间大小，从而确定了数据的表示范围。</a:t>
            </a:r>
            <a:endParaRPr lang="en-US" altLang="zh-CN" dirty="0"/>
          </a:p>
          <a:p>
            <a:pPr>
              <a:lnSpc>
                <a:spcPct val="150000"/>
              </a:lnSpc>
            </a:pPr>
            <a:r>
              <a:rPr lang="en-US" altLang="zh-CN" dirty="0"/>
              <a:t>C</a:t>
            </a:r>
            <a:r>
              <a:rPr lang="zh-CN" altLang="en-US" dirty="0"/>
              <a:t>程序中，需要对用到的数据指定其类型，编译程序才能根据其类型对数据进行内存分配、回收、判定溢出等操作。</a:t>
            </a:r>
            <a:endParaRPr lang="en-US" altLang="zh-CN" dirty="0"/>
          </a:p>
          <a:p>
            <a:pPr>
              <a:lnSpc>
                <a:spcPct val="150000"/>
              </a:lnSpc>
            </a:pPr>
            <a:r>
              <a:rPr lang="en-US" altLang="zh-CN" dirty="0"/>
              <a:t>C</a:t>
            </a:r>
            <a:r>
              <a:rPr lang="zh-CN" altLang="en-US" dirty="0"/>
              <a:t>语言提供了四大类的数据类型，类型丰富，能够很好地描述现实世界的数据。</a:t>
            </a:r>
            <a:endParaRPr lang="en-US" altLang="zh-CN" dirty="0"/>
          </a:p>
        </p:txBody>
      </p:sp>
      <p:pic>
        <p:nvPicPr>
          <p:cNvPr id="21" name="图片 20">
            <a:extLst>
              <a:ext uri="{FF2B5EF4-FFF2-40B4-BE49-F238E27FC236}">
                <a16:creationId xmlns:a16="http://schemas.microsoft.com/office/drawing/2014/main" id="{57634890-AB46-42BF-B941-C506051D64C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9303" y="3538487"/>
            <a:ext cx="3233394" cy="2687759"/>
          </a:xfrm>
          <a:prstGeom prst="rect">
            <a:avLst/>
          </a:prstGeom>
          <a:noFill/>
          <a:ln>
            <a:noFill/>
          </a:ln>
        </p:spPr>
      </p:pic>
    </p:spTree>
    <p:extLst>
      <p:ext uri="{BB962C8B-B14F-4D97-AF65-F5344CB8AC3E}">
        <p14:creationId xmlns:p14="http://schemas.microsoft.com/office/powerpoint/2010/main" val="423788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2.5 </a:t>
            </a:r>
            <a:r>
              <a:rPr lang="zh-CN" altLang="en-US" dirty="0"/>
              <a:t>字符型数据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a:xfrm>
            <a:off x="558800" y="1351771"/>
            <a:ext cx="11074400" cy="4876800"/>
          </a:xfrm>
        </p:spPr>
        <p:txBody>
          <a:bodyPr/>
          <a:lstStyle/>
          <a:p>
            <a:pPr>
              <a:lnSpc>
                <a:spcPct val="150000"/>
              </a:lnSpc>
            </a:pPr>
            <a:r>
              <a:rPr lang="zh-CN" altLang="zh-CN" dirty="0"/>
              <a:t>【例</a:t>
            </a:r>
            <a:r>
              <a:rPr lang="en-US" altLang="zh-CN" dirty="0"/>
              <a:t>2.7</a:t>
            </a:r>
            <a:r>
              <a:rPr lang="zh-CN" altLang="zh-CN" dirty="0"/>
              <a:t>】字符型与整型的运算。</a:t>
            </a:r>
            <a:endParaRPr lang="en-US" altLang="zh-CN" dirty="0"/>
          </a:p>
          <a:p>
            <a:pPr marL="0" indent="0">
              <a:lnSpc>
                <a:spcPct val="150000"/>
              </a:lnSpc>
              <a:buNone/>
            </a:pPr>
            <a:endParaRPr lang="en-US" altLang="zh-CN" dirty="0"/>
          </a:p>
          <a:p>
            <a:pPr lvl="1"/>
            <a:endParaRPr lang="en-US" altLang="zh-CN" dirty="0"/>
          </a:p>
        </p:txBody>
      </p:sp>
      <p:sp>
        <p:nvSpPr>
          <p:cNvPr id="5" name="矩形 4">
            <a:extLst>
              <a:ext uri="{FF2B5EF4-FFF2-40B4-BE49-F238E27FC236}">
                <a16:creationId xmlns:a16="http://schemas.microsoft.com/office/drawing/2014/main" id="{1A1D388F-9037-4EED-884A-9D3BBE06CF3D}"/>
              </a:ext>
            </a:extLst>
          </p:cNvPr>
          <p:cNvSpPr/>
          <p:nvPr/>
        </p:nvSpPr>
        <p:spPr>
          <a:xfrm>
            <a:off x="370524" y="1992674"/>
            <a:ext cx="6445055" cy="3366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short int num1, num2;</a:t>
            </a:r>
          </a:p>
          <a:p>
            <a:r>
              <a:rPr lang="en-US" altLang="zh-CN" sz="1400" dirty="0">
                <a:solidFill>
                  <a:srgbClr val="002060"/>
                </a:solidFill>
              </a:rPr>
              <a:t>    char ch1, ch2;</a:t>
            </a:r>
          </a:p>
          <a:p>
            <a:r>
              <a:rPr lang="en-US" altLang="zh-CN" sz="1400" dirty="0">
                <a:solidFill>
                  <a:srgbClr val="002060"/>
                </a:solidFill>
              </a:rPr>
              <a:t>    ch1 = 'A’;</a:t>
            </a:r>
          </a:p>
          <a:p>
            <a:r>
              <a:rPr lang="en-US" altLang="zh-CN" sz="1400" dirty="0">
                <a:solidFill>
                  <a:srgbClr val="002060"/>
                </a:solidFill>
              </a:rPr>
              <a:t>    num1 = ch1 + 32;</a:t>
            </a:r>
          </a:p>
          <a:p>
            <a:r>
              <a:rPr lang="en-US" altLang="zh-CN" sz="1400" dirty="0">
                <a:solidFill>
                  <a:srgbClr val="002060"/>
                </a:solidFill>
              </a:rPr>
              <a:t>    num2 = 321;</a:t>
            </a:r>
          </a:p>
          <a:p>
            <a:r>
              <a:rPr lang="en-US" altLang="zh-CN" sz="1400" dirty="0">
                <a:solidFill>
                  <a:srgbClr val="002060"/>
                </a:solidFill>
              </a:rPr>
              <a:t>    ch2 = num2;</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("num1 = %</a:t>
            </a:r>
            <a:r>
              <a:rPr lang="en-US" altLang="zh-CN" sz="1400" dirty="0" err="1">
                <a:solidFill>
                  <a:srgbClr val="002060"/>
                </a:solidFill>
              </a:rPr>
              <a:t>hd</a:t>
            </a:r>
            <a:r>
              <a:rPr lang="en-US" altLang="zh-CN" sz="1400" dirty="0">
                <a:solidFill>
                  <a:srgbClr val="002060"/>
                </a:solidFill>
              </a:rPr>
              <a:t>, num2 = %</a:t>
            </a:r>
            <a:r>
              <a:rPr lang="en-US" altLang="zh-CN" sz="1400" dirty="0" err="1">
                <a:solidFill>
                  <a:srgbClr val="002060"/>
                </a:solidFill>
              </a:rPr>
              <a:t>hd</a:t>
            </a:r>
            <a:r>
              <a:rPr lang="en-US" altLang="zh-CN" sz="1400" dirty="0">
                <a:solidFill>
                  <a:srgbClr val="002060"/>
                </a:solidFill>
              </a:rPr>
              <a:t>, ch1 = %</a:t>
            </a:r>
            <a:r>
              <a:rPr lang="en-US" altLang="zh-CN" sz="1400" dirty="0" err="1">
                <a:solidFill>
                  <a:srgbClr val="002060"/>
                </a:solidFill>
              </a:rPr>
              <a:t>hd</a:t>
            </a:r>
            <a:r>
              <a:rPr lang="en-US" altLang="zh-CN" sz="1400" dirty="0">
                <a:solidFill>
                  <a:srgbClr val="002060"/>
                </a:solidFill>
              </a:rPr>
              <a:t>, ch2 = %</a:t>
            </a:r>
            <a:r>
              <a:rPr lang="en-US" altLang="zh-CN" sz="1400" dirty="0" err="1">
                <a:solidFill>
                  <a:srgbClr val="002060"/>
                </a:solidFill>
              </a:rPr>
              <a:t>hd</a:t>
            </a:r>
            <a:r>
              <a:rPr lang="en-US" altLang="zh-CN" sz="1400" dirty="0">
                <a:solidFill>
                  <a:srgbClr val="002060"/>
                </a:solidFill>
              </a:rPr>
              <a:t>\n", num1, num2, ch1, ch2);</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("num1 = %c, num2 = %c, ch1 = %c, ch2 = %c\n", num1, num2, ch1, ch2);</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298516" y="5410200"/>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7025063" y="1609794"/>
            <a:ext cx="5018117" cy="471480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en-US" altLang="zh-CN" sz="1400" dirty="0"/>
              <a:t>num1</a:t>
            </a:r>
            <a:r>
              <a:rPr lang="zh-CN" altLang="en-US" sz="1400" dirty="0"/>
              <a:t>是</a:t>
            </a:r>
            <a:r>
              <a:rPr lang="en-US" altLang="zh-CN" sz="1400" dirty="0"/>
              <a:t>short int</a:t>
            </a:r>
            <a:r>
              <a:rPr lang="zh-CN" altLang="en-US" sz="1400" dirty="0"/>
              <a:t>类型，</a:t>
            </a:r>
            <a:r>
              <a:rPr lang="en-US" altLang="zh-CN" sz="1400" dirty="0"/>
              <a:t>ch1</a:t>
            </a:r>
            <a:r>
              <a:rPr lang="zh-CN" altLang="en-US" sz="1400" dirty="0"/>
              <a:t>是</a:t>
            </a:r>
            <a:r>
              <a:rPr lang="en-US" altLang="zh-CN" sz="1400" dirty="0"/>
              <a:t>char</a:t>
            </a:r>
            <a:r>
              <a:rPr lang="zh-CN" altLang="en-US" sz="1400" dirty="0"/>
              <a:t>类型，语句“</a:t>
            </a:r>
            <a:r>
              <a:rPr lang="en-US" altLang="zh-CN" sz="1400" dirty="0"/>
              <a:t>num1 = ch1 + 32;”</a:t>
            </a:r>
            <a:r>
              <a:rPr lang="zh-CN" altLang="en-US" sz="1400" dirty="0"/>
              <a:t>是将</a:t>
            </a:r>
            <a:r>
              <a:rPr lang="en-US" altLang="zh-CN" sz="1400" dirty="0"/>
              <a:t>ch1</a:t>
            </a:r>
            <a:r>
              <a:rPr lang="zh-CN" altLang="en-US" sz="1400" dirty="0"/>
              <a:t>对应的</a:t>
            </a:r>
            <a:r>
              <a:rPr lang="en-US" altLang="zh-CN" sz="1400" dirty="0"/>
              <a:t>ASCII</a:t>
            </a:r>
            <a:r>
              <a:rPr lang="zh-CN" altLang="en-US" sz="1400" dirty="0"/>
              <a:t>值即</a:t>
            </a:r>
            <a:r>
              <a:rPr lang="en-US" altLang="zh-CN" sz="1400" dirty="0"/>
              <a:t>65</a:t>
            </a:r>
            <a:r>
              <a:rPr lang="zh-CN" altLang="en-US" sz="1400" dirty="0"/>
              <a:t>与</a:t>
            </a:r>
            <a:r>
              <a:rPr lang="en-US" altLang="zh-CN" sz="1400" dirty="0"/>
              <a:t>32</a:t>
            </a:r>
            <a:r>
              <a:rPr lang="zh-CN" altLang="en-US" sz="1400" dirty="0"/>
              <a:t>相加得到</a:t>
            </a:r>
            <a:r>
              <a:rPr lang="en-US" altLang="zh-CN" sz="1400" dirty="0"/>
              <a:t>97</a:t>
            </a:r>
            <a:r>
              <a:rPr lang="zh-CN" altLang="en-US" sz="1400" dirty="0"/>
              <a:t>后赋给</a:t>
            </a:r>
            <a:r>
              <a:rPr lang="en-US" altLang="zh-CN" sz="1400" dirty="0"/>
              <a:t>num1</a:t>
            </a:r>
            <a:r>
              <a:rPr lang="zh-CN" altLang="en-US" sz="1400" dirty="0"/>
              <a:t>，所以</a:t>
            </a:r>
            <a:r>
              <a:rPr lang="en-US" altLang="zh-CN" sz="1400" dirty="0"/>
              <a:t>num1</a:t>
            </a:r>
            <a:r>
              <a:rPr lang="zh-CN" altLang="en-US" sz="1400" dirty="0"/>
              <a:t>的值为</a:t>
            </a:r>
            <a:r>
              <a:rPr lang="en-US" altLang="zh-CN" sz="1400" dirty="0"/>
              <a:t>97</a:t>
            </a:r>
            <a:r>
              <a:rPr lang="zh-CN" altLang="en-US" sz="1400" dirty="0"/>
              <a:t>；</a:t>
            </a:r>
            <a:endParaRPr lang="en-US" altLang="zh-CN" sz="1400" dirty="0"/>
          </a:p>
          <a:p>
            <a:pPr marL="342900" indent="-342900">
              <a:buFont typeface="+mj-lt"/>
              <a:buAutoNum type="arabicPeriod"/>
            </a:pPr>
            <a:r>
              <a:rPr lang="en-US" altLang="zh-CN" sz="1400" dirty="0"/>
              <a:t>num2</a:t>
            </a:r>
            <a:r>
              <a:rPr lang="zh-CN" altLang="zh-CN" sz="1400" dirty="0"/>
              <a:t>是</a:t>
            </a:r>
            <a:r>
              <a:rPr lang="en-US" altLang="zh-CN" sz="1400" dirty="0"/>
              <a:t>short int</a:t>
            </a:r>
            <a:r>
              <a:rPr lang="zh-CN" altLang="zh-CN" sz="1400" dirty="0"/>
              <a:t>类型，占用</a:t>
            </a:r>
            <a:r>
              <a:rPr lang="en-US" altLang="zh-CN" sz="1400" dirty="0"/>
              <a:t>16</a:t>
            </a:r>
            <a:r>
              <a:rPr lang="zh-CN" altLang="zh-CN" sz="1400" dirty="0"/>
              <a:t>比特（</a:t>
            </a:r>
            <a:r>
              <a:rPr lang="en-US" altLang="zh-CN" sz="1400" dirty="0"/>
              <a:t>2</a:t>
            </a:r>
            <a:r>
              <a:rPr lang="zh-CN" altLang="zh-CN" sz="1400" dirty="0"/>
              <a:t>字节）存储单元；</a:t>
            </a:r>
            <a:r>
              <a:rPr lang="en-US" altLang="zh-CN" sz="1400" dirty="0"/>
              <a:t>ch2</a:t>
            </a:r>
            <a:r>
              <a:rPr lang="zh-CN" altLang="zh-CN" sz="1400" dirty="0"/>
              <a:t>是</a:t>
            </a:r>
            <a:r>
              <a:rPr lang="en-US" altLang="zh-CN" sz="1400" dirty="0"/>
              <a:t>char</a:t>
            </a:r>
            <a:r>
              <a:rPr lang="zh-CN" altLang="zh-CN" sz="1400" dirty="0"/>
              <a:t>类型，只占用</a:t>
            </a:r>
            <a:r>
              <a:rPr lang="en-US" altLang="zh-CN" sz="1400" dirty="0"/>
              <a:t>8</a:t>
            </a:r>
            <a:r>
              <a:rPr lang="zh-CN" altLang="zh-CN" sz="1400" dirty="0"/>
              <a:t>个比特，将</a:t>
            </a:r>
            <a:r>
              <a:rPr lang="en-US" altLang="zh-CN" sz="1400" dirty="0"/>
              <a:t>num2</a:t>
            </a:r>
            <a:r>
              <a:rPr lang="zh-CN" altLang="zh-CN" sz="1400" dirty="0"/>
              <a:t>的值赋予</a:t>
            </a:r>
            <a:r>
              <a:rPr lang="en-US" altLang="zh-CN" sz="1400" dirty="0"/>
              <a:t>ch2</a:t>
            </a:r>
            <a:r>
              <a:rPr lang="zh-CN" altLang="zh-CN" sz="1400" dirty="0"/>
              <a:t>时，系统只截取低</a:t>
            </a:r>
            <a:r>
              <a:rPr lang="en-US" altLang="zh-CN" sz="1400" dirty="0"/>
              <a:t>8</a:t>
            </a:r>
            <a:r>
              <a:rPr lang="zh-CN" altLang="zh-CN" sz="1400" dirty="0"/>
              <a:t>位赋予</a:t>
            </a:r>
            <a:r>
              <a:rPr lang="en-US" altLang="zh-CN" sz="1400" dirty="0"/>
              <a:t>ch2</a:t>
            </a:r>
            <a:r>
              <a:rPr lang="zh-CN" altLang="en-US" sz="1400" dirty="0"/>
              <a:t>；</a:t>
            </a:r>
            <a:endParaRPr lang="en-US" altLang="zh-CN" sz="1400" dirty="0"/>
          </a:p>
          <a:p>
            <a:pPr marL="342900" indent="-342900">
              <a:buFont typeface="+mj-lt"/>
              <a:buAutoNum type="arabicPeriod"/>
            </a:pPr>
            <a:r>
              <a:rPr lang="en-US" altLang="zh-CN" sz="1400" dirty="0" err="1"/>
              <a:t>printf</a:t>
            </a:r>
            <a:r>
              <a:rPr lang="zh-CN" altLang="en-US" sz="1400" dirty="0"/>
              <a:t>函数中的格式说明“</a:t>
            </a:r>
            <a:r>
              <a:rPr lang="en-US" altLang="zh-CN" sz="1400" dirty="0"/>
              <a:t>%c”</a:t>
            </a:r>
            <a:r>
              <a:rPr lang="zh-CN" altLang="en-US" sz="1400" dirty="0"/>
              <a:t>表示将数据按字符形式输出。字符型数据的</a:t>
            </a:r>
            <a:r>
              <a:rPr lang="en-US" altLang="zh-CN" sz="1400" dirty="0"/>
              <a:t>ASCII</a:t>
            </a:r>
            <a:r>
              <a:rPr lang="zh-CN" altLang="en-US" sz="1400" dirty="0"/>
              <a:t>值范围为</a:t>
            </a:r>
            <a:r>
              <a:rPr lang="en-US" altLang="zh-CN" sz="1400" dirty="0"/>
              <a:t>0~127</a:t>
            </a:r>
            <a:r>
              <a:rPr lang="zh-CN" altLang="en-US" sz="1400" dirty="0"/>
              <a:t>，</a:t>
            </a:r>
            <a:r>
              <a:rPr lang="en-US" altLang="zh-CN" sz="1400" dirty="0"/>
              <a:t>num1</a:t>
            </a:r>
            <a:r>
              <a:rPr lang="zh-CN" altLang="en-US" sz="1400" dirty="0"/>
              <a:t>的值为</a:t>
            </a:r>
            <a:r>
              <a:rPr lang="en-US" altLang="zh-CN" sz="1400" dirty="0"/>
              <a:t>97</a:t>
            </a:r>
            <a:r>
              <a:rPr lang="zh-CN" altLang="en-US" sz="1400" dirty="0"/>
              <a:t>，在</a:t>
            </a:r>
            <a:r>
              <a:rPr lang="en-US" altLang="zh-CN" sz="1400" dirty="0"/>
              <a:t>ASCII</a:t>
            </a:r>
            <a:r>
              <a:rPr lang="zh-CN" altLang="en-US" sz="1400" dirty="0"/>
              <a:t>值范围内，于是将</a:t>
            </a:r>
            <a:r>
              <a:rPr lang="en-US" altLang="zh-CN" sz="1400" dirty="0"/>
              <a:t>ASCII</a:t>
            </a:r>
            <a:r>
              <a:rPr lang="zh-CN" altLang="en-US" sz="1400" dirty="0"/>
              <a:t>值为</a:t>
            </a:r>
            <a:r>
              <a:rPr lang="en-US" altLang="zh-CN" sz="1400" dirty="0"/>
              <a:t>97</a:t>
            </a:r>
            <a:r>
              <a:rPr lang="zh-CN" altLang="en-US" sz="1400" dirty="0"/>
              <a:t>的字符即</a:t>
            </a:r>
            <a:r>
              <a:rPr lang="en-US" altLang="zh-CN" sz="1400" dirty="0"/>
              <a:t>'a'</a:t>
            </a:r>
            <a:r>
              <a:rPr lang="zh-CN" altLang="en-US" sz="1400" dirty="0"/>
              <a:t>输出；而</a:t>
            </a:r>
            <a:r>
              <a:rPr lang="en-US" altLang="zh-CN" sz="1400" dirty="0"/>
              <a:t>num2</a:t>
            </a:r>
            <a:r>
              <a:rPr lang="zh-CN" altLang="en-US" sz="1400" dirty="0"/>
              <a:t>的值超过了字符型数据的表示范围，系统自动截取低</a:t>
            </a:r>
            <a:r>
              <a:rPr lang="en-US" altLang="zh-CN" sz="1400" dirty="0"/>
              <a:t>8</a:t>
            </a:r>
            <a:r>
              <a:rPr lang="zh-CN" altLang="en-US" sz="1400" dirty="0"/>
              <a:t>位数据按字符型输出，结果为</a:t>
            </a:r>
            <a:r>
              <a:rPr lang="en-US" altLang="zh-CN" sz="1400" dirty="0"/>
              <a:t>'A'</a:t>
            </a:r>
            <a:r>
              <a:rPr lang="zh-CN" altLang="en-US" sz="1400" dirty="0"/>
              <a:t>。</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7054655" y="1615602"/>
            <a:ext cx="1242392" cy="373903"/>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a:extLst>
              <a:ext uri="{FF2B5EF4-FFF2-40B4-BE49-F238E27FC236}">
                <a16:creationId xmlns:a16="http://schemas.microsoft.com/office/drawing/2014/main" id="{28418644-F7EF-45B7-92E6-95C468F17DB4}"/>
              </a:ext>
            </a:extLst>
          </p:cNvPr>
          <p:cNvPicPr/>
          <p:nvPr/>
        </p:nvPicPr>
        <p:blipFill rotWithShape="1">
          <a:blip r:embed="rId3">
            <a:extLst>
              <a:ext uri="{28A0092B-C50C-407E-A947-70E740481C1C}">
                <a14:useLocalDpi xmlns:a14="http://schemas.microsoft.com/office/drawing/2010/main" val="0"/>
              </a:ext>
            </a:extLst>
          </a:blip>
          <a:srcRect r="32380" b="42721"/>
          <a:stretch/>
        </p:blipFill>
        <p:spPr>
          <a:xfrm>
            <a:off x="2003838" y="5425068"/>
            <a:ext cx="3605109" cy="950962"/>
          </a:xfrm>
          <a:prstGeom prst="rect">
            <a:avLst/>
          </a:prstGeom>
        </p:spPr>
      </p:pic>
      <p:pic>
        <p:nvPicPr>
          <p:cNvPr id="14" name="图片 13">
            <a:extLst>
              <a:ext uri="{FF2B5EF4-FFF2-40B4-BE49-F238E27FC236}">
                <a16:creationId xmlns:a16="http://schemas.microsoft.com/office/drawing/2014/main" id="{9CA3DEE2-D692-4060-A933-6A84A93BEA9E}"/>
              </a:ext>
            </a:extLst>
          </p:cNvPr>
          <p:cNvPicPr/>
          <p:nvPr/>
        </p:nvPicPr>
        <p:blipFill>
          <a:blip r:embed="rId4">
            <a:extLst>
              <a:ext uri="{28A0092B-C50C-407E-A947-70E740481C1C}">
                <a14:useLocalDpi xmlns:a14="http://schemas.microsoft.com/office/drawing/2010/main" val="0"/>
              </a:ext>
            </a:extLst>
          </a:blip>
          <a:stretch>
            <a:fillRect/>
          </a:stretch>
        </p:blipFill>
        <p:spPr>
          <a:xfrm>
            <a:off x="7003185" y="4999236"/>
            <a:ext cx="5039995" cy="1191260"/>
          </a:xfrm>
          <a:prstGeom prst="rect">
            <a:avLst/>
          </a:prstGeom>
        </p:spPr>
      </p:pic>
    </p:spTree>
    <p:extLst>
      <p:ext uri="{BB962C8B-B14F-4D97-AF65-F5344CB8AC3E}">
        <p14:creationId xmlns:p14="http://schemas.microsoft.com/office/powerpoint/2010/main" val="4107976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2.5 </a:t>
            </a:r>
            <a:r>
              <a:rPr lang="zh-CN" altLang="en-US" dirty="0"/>
              <a:t>字符型数据</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zh-CN" dirty="0"/>
              <a:t>字符串常量</a:t>
            </a:r>
            <a:r>
              <a:rPr lang="zh-CN" altLang="en-US" dirty="0"/>
              <a:t>：</a:t>
            </a:r>
            <a:r>
              <a:rPr lang="zh-CN" altLang="zh-CN" dirty="0"/>
              <a:t>用一对双引号（</a:t>
            </a:r>
            <a:r>
              <a:rPr lang="en-US" altLang="zh-CN" dirty="0"/>
              <a:t>"</a:t>
            </a:r>
            <a:r>
              <a:rPr lang="zh-CN" altLang="zh-CN" dirty="0"/>
              <a:t>）括起来的字符序列</a:t>
            </a:r>
            <a:r>
              <a:rPr lang="zh-CN" altLang="en-US" dirty="0"/>
              <a:t>。</a:t>
            </a:r>
            <a:endParaRPr lang="en-US" altLang="zh-CN" dirty="0"/>
          </a:p>
          <a:p>
            <a:pPr>
              <a:lnSpc>
                <a:spcPct val="150000"/>
              </a:lnSpc>
            </a:pPr>
            <a:r>
              <a:rPr lang="zh-CN" altLang="en-US" dirty="0"/>
              <a:t>例如：</a:t>
            </a:r>
            <a:endParaRPr lang="en-US" altLang="zh-CN" dirty="0"/>
          </a:p>
          <a:p>
            <a:pPr lvl="1">
              <a:lnSpc>
                <a:spcPct val="150000"/>
              </a:lnSpc>
            </a:pPr>
            <a:r>
              <a:rPr lang="en-US" altLang="zh-CN" dirty="0"/>
              <a:t>"China"</a:t>
            </a:r>
            <a:r>
              <a:rPr lang="zh-CN" altLang="zh-CN" dirty="0"/>
              <a:t>、</a:t>
            </a:r>
            <a:r>
              <a:rPr lang="en-US" altLang="zh-CN" dirty="0"/>
              <a:t>"how are you?"</a:t>
            </a:r>
            <a:r>
              <a:rPr lang="zh-CN" altLang="zh-CN" dirty="0"/>
              <a:t>、</a:t>
            </a:r>
            <a:r>
              <a:rPr lang="en-US" altLang="zh-CN" dirty="0"/>
              <a:t>"$2.34"</a:t>
            </a:r>
            <a:r>
              <a:rPr lang="zh-CN" altLang="zh-CN" dirty="0"/>
              <a:t>、</a:t>
            </a:r>
            <a:r>
              <a:rPr lang="en-US" altLang="zh-CN" dirty="0"/>
              <a:t>"a"</a:t>
            </a:r>
            <a:r>
              <a:rPr lang="zh-CN" altLang="zh-CN" dirty="0"/>
              <a:t>都是字符串常量。</a:t>
            </a:r>
            <a:endParaRPr lang="en-US" altLang="zh-CN" dirty="0"/>
          </a:p>
          <a:p>
            <a:pPr>
              <a:lnSpc>
                <a:spcPct val="150000"/>
              </a:lnSpc>
            </a:pPr>
            <a:r>
              <a:rPr lang="zh-CN" altLang="en-US" dirty="0"/>
              <a:t>字符串在内存中占据连续的存储空间，且在每个字符串的结尾处要加一个空字符</a:t>
            </a:r>
            <a:r>
              <a:rPr lang="en-US" altLang="zh-CN" dirty="0"/>
              <a:t>'\0'</a:t>
            </a:r>
            <a:r>
              <a:rPr lang="zh-CN" altLang="en-US" dirty="0"/>
              <a:t>作为字符串结束标志，以便系统判断字符串是否结束。</a:t>
            </a: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p:txBody>
      </p:sp>
      <p:grpSp>
        <p:nvGrpSpPr>
          <p:cNvPr id="13" name="组合 12">
            <a:extLst>
              <a:ext uri="{FF2B5EF4-FFF2-40B4-BE49-F238E27FC236}">
                <a16:creationId xmlns:a16="http://schemas.microsoft.com/office/drawing/2014/main" id="{2CA806BC-3C71-4EF0-8D23-54B2E542681E}"/>
              </a:ext>
            </a:extLst>
          </p:cNvPr>
          <p:cNvGrpSpPr/>
          <p:nvPr/>
        </p:nvGrpSpPr>
        <p:grpSpPr>
          <a:xfrm>
            <a:off x="3274732" y="4476038"/>
            <a:ext cx="5642536" cy="835208"/>
            <a:chOff x="3352800" y="4296928"/>
            <a:chExt cx="5642536" cy="835208"/>
          </a:xfrm>
        </p:grpSpPr>
        <p:pic>
          <p:nvPicPr>
            <p:cNvPr id="8" name="图片 7">
              <a:extLst>
                <a:ext uri="{FF2B5EF4-FFF2-40B4-BE49-F238E27FC236}">
                  <a16:creationId xmlns:a16="http://schemas.microsoft.com/office/drawing/2014/main" id="{5FB68397-237A-4F76-A2BE-D8F6206E3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4296928"/>
              <a:ext cx="5481474" cy="465876"/>
            </a:xfrm>
            <a:prstGeom prst="rect">
              <a:avLst/>
            </a:prstGeom>
          </p:spPr>
        </p:pic>
        <p:sp>
          <p:nvSpPr>
            <p:cNvPr id="9" name="矩形 8">
              <a:extLst>
                <a:ext uri="{FF2B5EF4-FFF2-40B4-BE49-F238E27FC236}">
                  <a16:creationId xmlns:a16="http://schemas.microsoft.com/office/drawing/2014/main" id="{CF0CCB0A-33FB-46CF-AF12-CFD560D1B7D3}"/>
                </a:ext>
              </a:extLst>
            </p:cNvPr>
            <p:cNvSpPr/>
            <p:nvPr/>
          </p:nvSpPr>
          <p:spPr>
            <a:xfrm>
              <a:off x="3643871" y="4762804"/>
              <a:ext cx="5351465" cy="369332"/>
            </a:xfrm>
            <a:prstGeom prst="rect">
              <a:avLst/>
            </a:prstGeom>
          </p:spPr>
          <p:txBody>
            <a:bodyPr wrap="none">
              <a:spAutoFit/>
            </a:bodyPr>
            <a:lstStyle/>
            <a:p>
              <a:r>
                <a:rPr lang="en-US" altLang="zh-CN" dirty="0"/>
                <a:t>"a"</a:t>
              </a:r>
              <a:r>
                <a:rPr lang="zh-CN" altLang="zh-CN" kern="0" spc="40" dirty="0">
                  <a:ea typeface="宋体" panose="02010600030101010101" pitchFamily="2" charset="-122"/>
                  <a:cs typeface="Times New Roman" panose="02020603050405020304" pitchFamily="18" charset="0"/>
                </a:rPr>
                <a:t>的存储形式</a:t>
              </a:r>
              <a:r>
                <a:rPr lang="en-US" altLang="zh-CN" kern="0" spc="40" dirty="0">
                  <a:ea typeface="宋体" panose="02010600030101010101" pitchFamily="2" charset="-122"/>
                  <a:cs typeface="Times New Roman" panose="02020603050405020304" pitchFamily="18" charset="0"/>
                </a:rPr>
                <a:t>                                 'a'</a:t>
              </a:r>
              <a:r>
                <a:rPr lang="zh-CN" altLang="zh-CN" kern="0" spc="40" dirty="0">
                  <a:ea typeface="宋体" panose="02010600030101010101" pitchFamily="2" charset="-122"/>
                  <a:cs typeface="Times New Roman" panose="02020603050405020304" pitchFamily="18" charset="0"/>
                </a:rPr>
                <a:t>的存储形式</a:t>
              </a:r>
              <a:endParaRPr lang="zh-CN" altLang="en-US" dirty="0"/>
            </a:p>
          </p:txBody>
        </p:sp>
      </p:grpSp>
    </p:spTree>
    <p:extLst>
      <p:ext uri="{BB962C8B-B14F-4D97-AF65-F5344CB8AC3E}">
        <p14:creationId xmlns:p14="http://schemas.microsoft.com/office/powerpoint/2010/main" val="2548617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en-US" altLang="zh-CN" dirty="0"/>
              <a:t>C</a:t>
            </a:r>
            <a:r>
              <a:rPr lang="zh-CN" altLang="zh-CN" dirty="0"/>
              <a:t>语言的运算符可以分成</a:t>
            </a:r>
            <a:r>
              <a:rPr lang="en-US" altLang="zh-CN" dirty="0"/>
              <a:t>13</a:t>
            </a:r>
            <a:r>
              <a:rPr lang="zh-CN" altLang="zh-CN" dirty="0"/>
              <a:t>类</a:t>
            </a:r>
            <a:r>
              <a:rPr lang="zh-CN" altLang="en-US" dirty="0"/>
              <a:t>：</a:t>
            </a:r>
            <a:endParaRPr lang="en-US" altLang="zh-CN" dirty="0"/>
          </a:p>
          <a:p>
            <a:pPr lvl="1">
              <a:lnSpc>
                <a:spcPct val="150000"/>
              </a:lnSpc>
            </a:pPr>
            <a:endParaRPr lang="en-US" altLang="zh-CN" dirty="0"/>
          </a:p>
          <a:p>
            <a:pPr lvl="1">
              <a:lnSpc>
                <a:spcPct val="150000"/>
              </a:lnSpc>
            </a:pPr>
            <a:endParaRPr lang="en-US" altLang="zh-CN"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146800" y="2257690"/>
            <a:ext cx="1242392" cy="373903"/>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a:extLst>
              <a:ext uri="{FF2B5EF4-FFF2-40B4-BE49-F238E27FC236}">
                <a16:creationId xmlns:a16="http://schemas.microsoft.com/office/drawing/2014/main" id="{6C11CC88-121C-43E9-9E73-5300DF2B7CC2}"/>
              </a:ext>
            </a:extLst>
          </p:cNvPr>
          <p:cNvGraphicFramePr>
            <a:graphicFrameLocks noGrp="1"/>
          </p:cNvGraphicFramePr>
          <p:nvPr>
            <p:extLst>
              <p:ext uri="{D42A27DB-BD31-4B8C-83A1-F6EECF244321}">
                <p14:modId xmlns:p14="http://schemas.microsoft.com/office/powerpoint/2010/main" val="1268654477"/>
              </p:ext>
            </p:extLst>
          </p:nvPr>
        </p:nvGraphicFramePr>
        <p:xfrm>
          <a:off x="2671451" y="2054854"/>
          <a:ext cx="6950697" cy="4175478"/>
        </p:xfrm>
        <a:graphic>
          <a:graphicData uri="http://schemas.openxmlformats.org/drawingml/2006/table">
            <a:tbl>
              <a:tblPr firstRow="1" firstCol="1" bandRow="1" bandCol="1">
                <a:tableStyleId>{B301B821-A1FF-4177-AEE7-76D212191A09}</a:tableStyleId>
              </a:tblPr>
              <a:tblGrid>
                <a:gridCol w="1906720">
                  <a:extLst>
                    <a:ext uri="{9D8B030D-6E8A-4147-A177-3AD203B41FA5}">
                      <a16:colId xmlns:a16="http://schemas.microsoft.com/office/drawing/2014/main" val="3057919561"/>
                    </a:ext>
                  </a:extLst>
                </a:gridCol>
                <a:gridCol w="5043977">
                  <a:extLst>
                    <a:ext uri="{9D8B030D-6E8A-4147-A177-3AD203B41FA5}">
                      <a16:colId xmlns:a16="http://schemas.microsoft.com/office/drawing/2014/main" val="2144981422"/>
                    </a:ext>
                  </a:extLst>
                </a:gridCol>
              </a:tblGrid>
              <a:tr h="275995">
                <a:tc>
                  <a:txBody>
                    <a:bodyPr/>
                    <a:lstStyle/>
                    <a:p>
                      <a:pPr indent="266700" algn="ctr">
                        <a:lnSpc>
                          <a:spcPts val="1800"/>
                        </a:lnSpc>
                        <a:spcAft>
                          <a:spcPts val="0"/>
                        </a:spcAft>
                      </a:pPr>
                      <a:r>
                        <a:rPr lang="zh-CN" sz="1400" kern="0" spc="40" dirty="0">
                          <a:effectLst/>
                        </a:rPr>
                        <a:t>运算类别</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运算符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436454787"/>
                  </a:ext>
                </a:extLst>
              </a:tr>
              <a:tr h="275995">
                <a:tc>
                  <a:txBody>
                    <a:bodyPr/>
                    <a:lstStyle/>
                    <a:p>
                      <a:pPr indent="266700" algn="ctr">
                        <a:lnSpc>
                          <a:spcPts val="1800"/>
                        </a:lnSpc>
                        <a:spcAft>
                          <a:spcPts val="0"/>
                        </a:spcAft>
                      </a:pPr>
                      <a:r>
                        <a:rPr lang="zh-CN" sz="1400" kern="0" spc="40">
                          <a:effectLst/>
                        </a:rPr>
                        <a:t>算术运算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  -  *  /  %  ++  --</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970280992"/>
                  </a:ext>
                </a:extLst>
              </a:tr>
              <a:tr h="275995">
                <a:tc>
                  <a:txBody>
                    <a:bodyPr/>
                    <a:lstStyle/>
                    <a:p>
                      <a:pPr indent="266700" algn="ctr">
                        <a:lnSpc>
                          <a:spcPts val="1800"/>
                        </a:lnSpc>
                        <a:spcAft>
                          <a:spcPts val="0"/>
                        </a:spcAft>
                      </a:pPr>
                      <a:r>
                        <a:rPr lang="zh-CN" sz="1400" kern="0" spc="40">
                          <a:effectLst/>
                        </a:rPr>
                        <a:t>关系运算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&gt;  &gt;=  &lt;  &lt;=  ==  !=</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280647359"/>
                  </a:ext>
                </a:extLst>
              </a:tr>
              <a:tr h="275995">
                <a:tc>
                  <a:txBody>
                    <a:bodyPr/>
                    <a:lstStyle/>
                    <a:p>
                      <a:pPr indent="266700" algn="ctr">
                        <a:lnSpc>
                          <a:spcPts val="1800"/>
                        </a:lnSpc>
                        <a:spcAft>
                          <a:spcPts val="0"/>
                        </a:spcAft>
                      </a:pPr>
                      <a:r>
                        <a:rPr lang="zh-CN" sz="1400" kern="0" spc="40">
                          <a:effectLst/>
                        </a:rPr>
                        <a:t>逻辑运算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a:t>
                      </a:r>
                      <a:r>
                        <a:rPr lang="en-US" sz="1400" kern="0" spc="40">
                          <a:effectLst/>
                        </a:rPr>
                        <a:t> &amp;&amp;  ||</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507981287"/>
                  </a:ext>
                </a:extLst>
              </a:tr>
              <a:tr h="275995">
                <a:tc>
                  <a:txBody>
                    <a:bodyPr/>
                    <a:lstStyle/>
                    <a:p>
                      <a:pPr indent="266700" algn="ctr">
                        <a:lnSpc>
                          <a:spcPts val="1800"/>
                        </a:lnSpc>
                        <a:spcAft>
                          <a:spcPts val="0"/>
                        </a:spcAft>
                      </a:pPr>
                      <a:r>
                        <a:rPr lang="zh-CN" sz="1400" kern="0" spc="40">
                          <a:effectLst/>
                        </a:rPr>
                        <a:t>位运算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&lt;&lt;  &gt;&gt;  |  ^  &amp;</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661534064"/>
                  </a:ext>
                </a:extLst>
              </a:tr>
              <a:tr h="587543">
                <a:tc>
                  <a:txBody>
                    <a:bodyPr/>
                    <a:lstStyle/>
                    <a:p>
                      <a:pPr indent="266700" algn="ctr">
                        <a:lnSpc>
                          <a:spcPts val="1800"/>
                        </a:lnSpc>
                        <a:spcAft>
                          <a:spcPts val="0"/>
                        </a:spcAft>
                      </a:pPr>
                      <a:r>
                        <a:rPr lang="zh-CN" sz="1400" kern="0" spc="40">
                          <a:effectLst/>
                        </a:rPr>
                        <a:t>赋值运算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  +=  -=  *=  /=  %=  &lt;&lt;=  &gt;&gt;=  |=  ^=  &amp;=</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883999851"/>
                  </a:ext>
                </a:extLst>
              </a:tr>
              <a:tr h="275995">
                <a:tc>
                  <a:txBody>
                    <a:bodyPr/>
                    <a:lstStyle/>
                    <a:p>
                      <a:pPr indent="266700" algn="ctr">
                        <a:lnSpc>
                          <a:spcPts val="1800"/>
                        </a:lnSpc>
                        <a:spcAft>
                          <a:spcPts val="0"/>
                        </a:spcAft>
                      </a:pPr>
                      <a:r>
                        <a:rPr lang="zh-CN" sz="1400" kern="0" spc="40">
                          <a:effectLst/>
                        </a:rPr>
                        <a:t>条件运算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167391294"/>
                  </a:ext>
                </a:extLst>
              </a:tr>
              <a:tr h="275995">
                <a:tc>
                  <a:txBody>
                    <a:bodyPr/>
                    <a:lstStyle/>
                    <a:p>
                      <a:pPr indent="266700" algn="ctr">
                        <a:lnSpc>
                          <a:spcPts val="1800"/>
                        </a:lnSpc>
                        <a:spcAft>
                          <a:spcPts val="0"/>
                        </a:spcAft>
                      </a:pPr>
                      <a:r>
                        <a:rPr lang="zh-CN" sz="1400" kern="0" spc="40">
                          <a:effectLst/>
                        </a:rPr>
                        <a:t>逗号运算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487955869"/>
                  </a:ext>
                </a:extLst>
              </a:tr>
              <a:tr h="275995">
                <a:tc>
                  <a:txBody>
                    <a:bodyPr/>
                    <a:lstStyle/>
                    <a:p>
                      <a:pPr indent="266700" algn="ctr">
                        <a:lnSpc>
                          <a:spcPts val="1800"/>
                        </a:lnSpc>
                        <a:spcAft>
                          <a:spcPts val="0"/>
                        </a:spcAft>
                      </a:pPr>
                      <a:r>
                        <a:rPr lang="zh-CN" sz="1400" kern="0" spc="40">
                          <a:effectLst/>
                        </a:rPr>
                        <a:t>指针运算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  &amp;</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165407947"/>
                  </a:ext>
                </a:extLst>
              </a:tr>
              <a:tr h="275995">
                <a:tc>
                  <a:txBody>
                    <a:bodyPr/>
                    <a:lstStyle/>
                    <a:p>
                      <a:pPr indent="266700" algn="ctr">
                        <a:lnSpc>
                          <a:spcPts val="1800"/>
                        </a:lnSpc>
                        <a:spcAft>
                          <a:spcPts val="0"/>
                        </a:spcAft>
                      </a:pPr>
                      <a:r>
                        <a:rPr lang="zh-CN" sz="1400" kern="0" spc="40">
                          <a:effectLst/>
                        </a:rPr>
                        <a:t>求字节数运算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sizeof</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270276322"/>
                  </a:ext>
                </a:extLst>
              </a:tr>
              <a:tr h="275995">
                <a:tc>
                  <a:txBody>
                    <a:bodyPr/>
                    <a:lstStyle/>
                    <a:p>
                      <a:pPr indent="266700" algn="ctr">
                        <a:lnSpc>
                          <a:spcPts val="1800"/>
                        </a:lnSpc>
                        <a:spcAft>
                          <a:spcPts val="0"/>
                        </a:spcAft>
                      </a:pPr>
                      <a:r>
                        <a:rPr lang="zh-CN" sz="1400" kern="0" spc="40">
                          <a:effectLst/>
                        </a:rPr>
                        <a:t>强制类型转换</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（类型）</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440518966"/>
                  </a:ext>
                </a:extLst>
              </a:tr>
              <a:tr h="275995">
                <a:tc>
                  <a:txBody>
                    <a:bodyPr/>
                    <a:lstStyle/>
                    <a:p>
                      <a:pPr indent="266700" algn="ctr">
                        <a:lnSpc>
                          <a:spcPts val="1800"/>
                        </a:lnSpc>
                        <a:spcAft>
                          <a:spcPts val="0"/>
                        </a:spcAft>
                      </a:pPr>
                      <a:r>
                        <a:rPr lang="zh-CN" sz="1400" kern="0" spc="40">
                          <a:effectLst/>
                        </a:rPr>
                        <a:t>分量运算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  -&gt;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297673956"/>
                  </a:ext>
                </a:extLst>
              </a:tr>
              <a:tr h="275995">
                <a:tc>
                  <a:txBody>
                    <a:bodyPr/>
                    <a:lstStyle/>
                    <a:p>
                      <a:pPr indent="266700" algn="ctr">
                        <a:lnSpc>
                          <a:spcPts val="1800"/>
                        </a:lnSpc>
                        <a:spcAft>
                          <a:spcPts val="0"/>
                        </a:spcAft>
                      </a:pPr>
                      <a:r>
                        <a:rPr lang="zh-CN" sz="1400" kern="0" spc="40">
                          <a:effectLst/>
                        </a:rPr>
                        <a:t>下标运算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011202580"/>
                  </a:ext>
                </a:extLst>
              </a:tr>
              <a:tr h="275995">
                <a:tc>
                  <a:txBody>
                    <a:bodyPr/>
                    <a:lstStyle/>
                    <a:p>
                      <a:pPr indent="266700" algn="ctr">
                        <a:lnSpc>
                          <a:spcPts val="1800"/>
                        </a:lnSpc>
                        <a:spcAft>
                          <a:spcPts val="0"/>
                        </a:spcAft>
                      </a:pPr>
                      <a:r>
                        <a:rPr lang="zh-CN" sz="1400" kern="0" spc="40">
                          <a:effectLst/>
                        </a:rPr>
                        <a:t>其他运算</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dirty="0">
                          <a:effectLst/>
                        </a:rPr>
                        <a:t>（表达式）或函数调用运算符（）</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109437982"/>
                  </a:ext>
                </a:extLst>
              </a:tr>
            </a:tbl>
          </a:graphicData>
        </a:graphic>
      </p:graphicFrame>
    </p:spTree>
    <p:extLst>
      <p:ext uri="{BB962C8B-B14F-4D97-AF65-F5344CB8AC3E}">
        <p14:creationId xmlns:p14="http://schemas.microsoft.com/office/powerpoint/2010/main" val="33962092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算术运算符和算术表达式：</a:t>
            </a:r>
            <a:endParaRPr lang="en-US" altLang="zh-CN" dirty="0"/>
          </a:p>
          <a:p>
            <a:pPr lvl="1">
              <a:lnSpc>
                <a:spcPct val="150000"/>
              </a:lnSpc>
            </a:pPr>
            <a:r>
              <a:rPr lang="en-US" altLang="zh-CN" dirty="0"/>
              <a:t>1. </a:t>
            </a:r>
            <a:r>
              <a:rPr lang="zh-CN" altLang="en-US" dirty="0"/>
              <a:t>基本算术运算符：</a:t>
            </a:r>
            <a:r>
              <a:rPr lang="en-US" altLang="zh-CN" dirty="0"/>
              <a:t>+</a:t>
            </a:r>
            <a:r>
              <a:rPr lang="zh-CN" altLang="en-US" dirty="0"/>
              <a:t>（加）、</a:t>
            </a:r>
            <a:r>
              <a:rPr lang="en-US" altLang="zh-CN" dirty="0"/>
              <a:t>-</a:t>
            </a:r>
            <a:r>
              <a:rPr lang="zh-CN" altLang="en-US" dirty="0"/>
              <a:t>（减）、*（乘）、</a:t>
            </a:r>
            <a:r>
              <a:rPr lang="en-US" altLang="zh-CN" dirty="0"/>
              <a:t>/</a:t>
            </a:r>
            <a:r>
              <a:rPr lang="zh-CN" altLang="en-US" dirty="0"/>
              <a:t>（除）和</a:t>
            </a:r>
            <a:r>
              <a:rPr lang="en-US" altLang="zh-CN" dirty="0"/>
              <a:t>%</a:t>
            </a:r>
            <a:r>
              <a:rPr lang="zh-CN" altLang="en-US" dirty="0"/>
              <a:t>（求余）。其中</a:t>
            </a:r>
            <a:r>
              <a:rPr lang="en-US" altLang="zh-CN" dirty="0"/>
              <a:t>%</a:t>
            </a:r>
            <a:r>
              <a:rPr lang="zh-CN" altLang="en-US" dirty="0"/>
              <a:t>运算要求参与的</a:t>
            </a:r>
            <a:r>
              <a:rPr lang="en-US" altLang="zh-CN" dirty="0"/>
              <a:t>2</a:t>
            </a:r>
            <a:r>
              <a:rPr lang="zh-CN" altLang="en-US" dirty="0"/>
              <a:t>个运算量均为整型，其他</a:t>
            </a:r>
            <a:r>
              <a:rPr lang="en-US" altLang="zh-CN" dirty="0"/>
              <a:t>4</a:t>
            </a:r>
            <a:r>
              <a:rPr lang="zh-CN" altLang="en-US" dirty="0"/>
              <a:t>个运算的操作数可以是整型也可以是浮点型。这</a:t>
            </a:r>
            <a:r>
              <a:rPr lang="en-US" altLang="zh-CN" dirty="0"/>
              <a:t>5</a:t>
            </a:r>
            <a:r>
              <a:rPr lang="zh-CN" altLang="en-US" dirty="0"/>
              <a:t>个算术运算符的结合性都是自左向右，其中*、</a:t>
            </a:r>
            <a:r>
              <a:rPr lang="en-US" altLang="zh-CN" dirty="0"/>
              <a:t>/</a:t>
            </a:r>
            <a:r>
              <a:rPr lang="zh-CN" altLang="en-US" dirty="0"/>
              <a:t>和</a:t>
            </a:r>
            <a:r>
              <a:rPr lang="en-US" altLang="zh-CN" dirty="0"/>
              <a:t>%</a:t>
            </a:r>
            <a:r>
              <a:rPr lang="zh-CN" altLang="en-US" dirty="0"/>
              <a:t>的优先级高于</a:t>
            </a:r>
            <a:r>
              <a:rPr lang="en-US" altLang="zh-CN" dirty="0"/>
              <a:t>+</a:t>
            </a:r>
            <a:r>
              <a:rPr lang="zh-CN" altLang="en-US" dirty="0"/>
              <a:t>、</a:t>
            </a:r>
            <a:r>
              <a:rPr lang="en-US" altLang="zh-CN" dirty="0"/>
              <a:t>-</a:t>
            </a:r>
            <a:r>
              <a:rPr lang="zh-CN" altLang="en-US" dirty="0"/>
              <a:t>运算符。</a:t>
            </a:r>
          </a:p>
          <a:p>
            <a:pPr lvl="1">
              <a:lnSpc>
                <a:spcPct val="150000"/>
              </a:lnSpc>
            </a:pPr>
            <a:r>
              <a:rPr lang="en-US" altLang="zh-CN" dirty="0"/>
              <a:t>2. </a:t>
            </a:r>
            <a:r>
              <a:rPr lang="zh-CN" altLang="en-US" dirty="0"/>
              <a:t>算术表达式：算术表达式是指用算术运算符和一对圆括号将运算量连接起来，符合</a:t>
            </a:r>
            <a:r>
              <a:rPr lang="en-US" altLang="zh-CN" dirty="0"/>
              <a:t>C</a:t>
            </a:r>
            <a:r>
              <a:rPr lang="zh-CN" altLang="en-US" dirty="0"/>
              <a:t>语法规则的表达式。算术表达式的结果一定是数值类型的，即整型或浮点型。下列表达式都是算术表达式：</a:t>
            </a:r>
          </a:p>
          <a:p>
            <a:pPr marL="685800" lvl="2" indent="0">
              <a:lnSpc>
                <a:spcPct val="150000"/>
              </a:lnSpc>
              <a:buNone/>
            </a:pPr>
            <a:r>
              <a:rPr lang="en-US" altLang="zh-CN" dirty="0"/>
              <a:t>				</a:t>
            </a:r>
            <a:r>
              <a:rPr lang="en-US" altLang="zh-CN" dirty="0">
                <a:solidFill>
                  <a:srgbClr val="0070C0"/>
                </a:solidFill>
              </a:rPr>
              <a:t>  1 + 2 % 5 - 3.4</a:t>
            </a:r>
          </a:p>
          <a:p>
            <a:pPr marL="685800" lvl="2" indent="0">
              <a:lnSpc>
                <a:spcPct val="150000"/>
              </a:lnSpc>
              <a:buNone/>
            </a:pPr>
            <a:r>
              <a:rPr lang="en-US" altLang="zh-CN" dirty="0">
                <a:solidFill>
                  <a:srgbClr val="0070C0"/>
                </a:solidFill>
              </a:rPr>
              <a:t>				</a:t>
            </a:r>
            <a:r>
              <a:rPr lang="zh-CN" altLang="en-US" dirty="0">
                <a:solidFill>
                  <a:srgbClr val="0070C0"/>
                </a:solidFill>
              </a:rPr>
              <a:t>（</a:t>
            </a:r>
            <a:r>
              <a:rPr lang="en-US" altLang="zh-CN" dirty="0">
                <a:solidFill>
                  <a:srgbClr val="0070C0"/>
                </a:solidFill>
              </a:rPr>
              <a:t>9 + 100</a:t>
            </a:r>
            <a:r>
              <a:rPr lang="zh-CN" altLang="en-US" dirty="0">
                <a:solidFill>
                  <a:srgbClr val="0070C0"/>
                </a:solidFill>
              </a:rPr>
              <a:t>）</a:t>
            </a:r>
            <a:r>
              <a:rPr lang="en-US" altLang="zh-CN" dirty="0">
                <a:solidFill>
                  <a:srgbClr val="0070C0"/>
                </a:solidFill>
              </a:rPr>
              <a:t>/ 2.0</a:t>
            </a:r>
          </a:p>
          <a:p>
            <a:pPr lvl="1">
              <a:lnSpc>
                <a:spcPct val="150000"/>
              </a:lnSpc>
            </a:pPr>
            <a:r>
              <a:rPr lang="zh-CN" altLang="en-US" dirty="0"/>
              <a:t>算术表达式的计算和结果与算术运算符的优先级、结合性以及运算量的类型有关，当两个运算量数据类型相同时，运算结果的类型和运算量类型相同；当两个运算量类型不同时，先将占用字节数少的数据类型转换成占用字节数多的数据类型，再进行计算。</a:t>
            </a:r>
            <a:endParaRPr lang="en-US" altLang="zh-CN" dirty="0"/>
          </a:p>
          <a:p>
            <a:pPr lvl="1">
              <a:lnSpc>
                <a:spcPct val="150000"/>
              </a:lnSpc>
            </a:pPr>
            <a:endParaRPr lang="en-US" altLang="zh-CN" dirty="0"/>
          </a:p>
        </p:txBody>
      </p:sp>
    </p:spTree>
    <p:extLst>
      <p:ext uri="{BB962C8B-B14F-4D97-AF65-F5344CB8AC3E}">
        <p14:creationId xmlns:p14="http://schemas.microsoft.com/office/powerpoint/2010/main" val="2557561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r>
              <a:rPr lang="zh-CN" altLang="zh-CN" dirty="0"/>
              <a:t>【例</a:t>
            </a:r>
            <a:r>
              <a:rPr lang="en-US" altLang="zh-CN" dirty="0"/>
              <a:t>2.8</a:t>
            </a:r>
            <a:r>
              <a:rPr lang="zh-CN" altLang="zh-CN" dirty="0"/>
              <a:t>】从键盘输入初速度、加速度和时间，求匀加速直线运动的位移量。</a:t>
            </a:r>
          </a:p>
          <a:p>
            <a:pPr lvl="1"/>
            <a:endParaRPr lang="en-US" altLang="zh-CN" dirty="0"/>
          </a:p>
        </p:txBody>
      </p:sp>
      <p:sp>
        <p:nvSpPr>
          <p:cNvPr id="5" name="矩形 4">
            <a:extLst>
              <a:ext uri="{FF2B5EF4-FFF2-40B4-BE49-F238E27FC236}">
                <a16:creationId xmlns:a16="http://schemas.microsoft.com/office/drawing/2014/main" id="{1A1D388F-9037-4EED-884A-9D3BBE06CF3D}"/>
              </a:ext>
            </a:extLst>
          </p:cNvPr>
          <p:cNvSpPr/>
          <p:nvPr/>
        </p:nvSpPr>
        <p:spPr>
          <a:xfrm>
            <a:off x="884549" y="2381530"/>
            <a:ext cx="5134730" cy="27247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 </a:t>
            </a:r>
          </a:p>
          <a:p>
            <a:r>
              <a:rPr lang="en-US" altLang="zh-CN" sz="1400" dirty="0">
                <a:solidFill>
                  <a:srgbClr val="002060"/>
                </a:solidFill>
              </a:rPr>
              <a:t>    int t;</a:t>
            </a:r>
          </a:p>
          <a:p>
            <a:r>
              <a:rPr lang="en-US" altLang="zh-CN" sz="1400" dirty="0">
                <a:solidFill>
                  <a:srgbClr val="002060"/>
                </a:solidFill>
              </a:rPr>
              <a:t>    float v0, a, s;</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en-US" sz="1400" dirty="0">
                <a:solidFill>
                  <a:srgbClr val="002060"/>
                </a:solidFill>
              </a:rPr>
              <a:t>请输入时间，初速度和加速度：</a:t>
            </a:r>
            <a:r>
              <a:rPr lang="en-US" altLang="zh-CN" sz="1400" dirty="0">
                <a:solidFill>
                  <a:srgbClr val="002060"/>
                </a:solidFill>
              </a:rPr>
              <a:t>\n”);</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("%d, %f, %f", &amp;t, &amp;v0, &amp;a);</a:t>
            </a:r>
          </a:p>
          <a:p>
            <a:r>
              <a:rPr lang="en-US" altLang="zh-CN" sz="1400" dirty="0">
                <a:solidFill>
                  <a:srgbClr val="002060"/>
                </a:solidFill>
              </a:rPr>
              <a:t>    s = v0 * t + 1.0 / 2 * a * t * 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("s = %f\n", s);</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6294228" y="2341973"/>
            <a:ext cx="1977419" cy="369332"/>
          </a:xfrm>
          <a:prstGeom prst="rect">
            <a:avLst/>
          </a:prstGeom>
          <a:noFill/>
        </p:spPr>
        <p:txBody>
          <a:bodyPr wrap="square" rtlCol="0">
            <a:spAutoFit/>
          </a:bodyPr>
          <a:lstStyle/>
          <a:p>
            <a:r>
              <a:rPr lang="zh-CN" altLang="en-US" dirty="0">
                <a:solidFill>
                  <a:srgbClr val="002060"/>
                </a:solidFill>
              </a:rPr>
              <a:t>程序运行结果：</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7054656" y="1984934"/>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B7A1B1E9-2A94-44AE-8D69-846ECA884F92}"/>
              </a:ext>
            </a:extLst>
          </p:cNvPr>
          <p:cNvPicPr/>
          <p:nvPr/>
        </p:nvPicPr>
        <p:blipFill rotWithShape="1">
          <a:blip r:embed="rId3">
            <a:extLst>
              <a:ext uri="{28A0092B-C50C-407E-A947-70E740481C1C}">
                <a14:useLocalDpi xmlns:a14="http://schemas.microsoft.com/office/drawing/2010/main" val="0"/>
              </a:ext>
            </a:extLst>
          </a:blip>
          <a:srcRect r="38659" b="35029"/>
          <a:stretch/>
        </p:blipFill>
        <p:spPr>
          <a:xfrm>
            <a:off x="6601521" y="2823639"/>
            <a:ext cx="4500237" cy="1563677"/>
          </a:xfrm>
          <a:prstGeom prst="rect">
            <a:avLst/>
          </a:prstGeom>
        </p:spPr>
      </p:pic>
    </p:spTree>
    <p:extLst>
      <p:ext uri="{BB962C8B-B14F-4D97-AF65-F5344CB8AC3E}">
        <p14:creationId xmlns:p14="http://schemas.microsoft.com/office/powerpoint/2010/main" val="2492011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lvl="1">
              <a:lnSpc>
                <a:spcPct val="150000"/>
              </a:lnSpc>
            </a:pPr>
            <a:r>
              <a:rPr lang="en-US" altLang="zh-CN" dirty="0"/>
              <a:t>3.	</a:t>
            </a:r>
            <a:r>
              <a:rPr lang="zh-CN" altLang="en-US" dirty="0"/>
              <a:t>自增、自减运算符和表达式：</a:t>
            </a:r>
            <a:r>
              <a:rPr lang="en-US" altLang="zh-CN" dirty="0"/>
              <a:t>C</a:t>
            </a:r>
            <a:r>
              <a:rPr lang="zh-CN" altLang="en-US" dirty="0"/>
              <a:t>语言还提供了两个单目算术运算符：</a:t>
            </a:r>
            <a:r>
              <a:rPr lang="en-US" altLang="zh-CN" dirty="0"/>
              <a:t>++(</a:t>
            </a:r>
            <a:r>
              <a:rPr lang="zh-CN" altLang="en-US" dirty="0"/>
              <a:t>自增</a:t>
            </a:r>
            <a:r>
              <a:rPr lang="en-US" altLang="zh-CN" dirty="0"/>
              <a:t>)</a:t>
            </a:r>
            <a:r>
              <a:rPr lang="zh-CN" altLang="en-US" dirty="0"/>
              <a:t>和</a:t>
            </a:r>
            <a:r>
              <a:rPr lang="en-US" altLang="zh-CN" dirty="0"/>
              <a:t>--</a:t>
            </a:r>
            <a:r>
              <a:rPr lang="zh-CN" altLang="en-US" dirty="0"/>
              <a:t>（自减）。其作用是实现变量的加</a:t>
            </a:r>
            <a:r>
              <a:rPr lang="en-US" altLang="zh-CN" dirty="0"/>
              <a:t>1</a:t>
            </a:r>
            <a:r>
              <a:rPr lang="zh-CN" altLang="en-US" dirty="0"/>
              <a:t>、减</a:t>
            </a:r>
            <a:r>
              <a:rPr lang="en-US" altLang="zh-CN" dirty="0"/>
              <a:t>1</a:t>
            </a:r>
            <a:r>
              <a:rPr lang="zh-CN" altLang="en-US" dirty="0"/>
              <a:t>操作，例如整型变量</a:t>
            </a:r>
            <a:r>
              <a:rPr lang="en-US" altLang="zh-CN" dirty="0" err="1"/>
              <a:t>i</a:t>
            </a:r>
            <a:r>
              <a:rPr lang="zh-CN" altLang="en-US" dirty="0"/>
              <a:t>，</a:t>
            </a:r>
            <a:r>
              <a:rPr lang="en-US" altLang="zh-CN" dirty="0" err="1"/>
              <a:t>i</a:t>
            </a:r>
            <a:r>
              <a:rPr lang="en-US" altLang="zh-CN" dirty="0"/>
              <a:t>++</a:t>
            </a:r>
            <a:r>
              <a:rPr lang="zh-CN" altLang="en-US" dirty="0"/>
              <a:t>或</a:t>
            </a:r>
            <a:r>
              <a:rPr lang="en-US" altLang="zh-CN" dirty="0"/>
              <a:t>++</a:t>
            </a:r>
            <a:r>
              <a:rPr lang="en-US" altLang="zh-CN" dirty="0" err="1"/>
              <a:t>i</a:t>
            </a:r>
            <a:r>
              <a:rPr lang="zh-CN" altLang="en-US" dirty="0"/>
              <a:t>等价于</a:t>
            </a:r>
            <a:r>
              <a:rPr lang="en-US" altLang="zh-CN" dirty="0" err="1"/>
              <a:t>i</a:t>
            </a:r>
            <a:r>
              <a:rPr lang="en-US" altLang="zh-CN" dirty="0"/>
              <a:t> =i+1</a:t>
            </a:r>
            <a:r>
              <a:rPr lang="zh-CN" altLang="en-US" dirty="0"/>
              <a:t>。</a:t>
            </a:r>
            <a:endParaRPr lang="en-US" altLang="zh-CN" dirty="0"/>
          </a:p>
          <a:p>
            <a:pPr lvl="1">
              <a:lnSpc>
                <a:spcPct val="150000"/>
              </a:lnSpc>
            </a:pPr>
            <a:r>
              <a:rPr lang="zh-CN" altLang="en-US" dirty="0"/>
              <a:t>自增、自减的运算量只能是变量，不能是常量或表达式，例如</a:t>
            </a:r>
            <a:r>
              <a:rPr lang="en-US" altLang="zh-CN" dirty="0"/>
              <a:t>++2</a:t>
            </a:r>
            <a:r>
              <a:rPr lang="zh-CN" altLang="en-US" dirty="0"/>
              <a:t>，</a:t>
            </a:r>
            <a:r>
              <a:rPr lang="en-US" altLang="zh-CN" dirty="0"/>
              <a:t>( </a:t>
            </a:r>
            <a:r>
              <a:rPr lang="en-US" altLang="zh-CN" dirty="0" err="1"/>
              <a:t>x+y</a:t>
            </a:r>
            <a:r>
              <a:rPr lang="en-US" altLang="zh-CN" dirty="0"/>
              <a:t>)--</a:t>
            </a:r>
            <a:r>
              <a:rPr lang="zh-CN" altLang="en-US" dirty="0"/>
              <a:t>都是错误的表达式。</a:t>
            </a:r>
            <a:endParaRPr lang="en-US" altLang="zh-CN" dirty="0"/>
          </a:p>
          <a:p>
            <a:pPr lvl="1">
              <a:lnSpc>
                <a:spcPct val="150000"/>
              </a:lnSpc>
            </a:pPr>
            <a:r>
              <a:rPr lang="en-US" altLang="zh-CN" dirty="0"/>
              <a:t>++</a:t>
            </a:r>
            <a:r>
              <a:rPr lang="zh-CN" altLang="en-US" dirty="0"/>
              <a:t>和</a:t>
            </a:r>
            <a:r>
              <a:rPr lang="en-US" altLang="zh-CN" dirty="0"/>
              <a:t>—</a:t>
            </a:r>
            <a:r>
              <a:rPr lang="zh-CN" altLang="en-US" dirty="0"/>
              <a:t>即可放在变量的前面，也可放在变量的后面。例如有整型变量</a:t>
            </a:r>
            <a:r>
              <a:rPr lang="en-US" altLang="zh-CN" dirty="0" err="1"/>
              <a:t>i</a:t>
            </a:r>
            <a:r>
              <a:rPr lang="zh-CN" altLang="en-US" dirty="0"/>
              <a:t>，则</a:t>
            </a:r>
            <a:r>
              <a:rPr lang="en-US" altLang="zh-CN" dirty="0"/>
              <a:t>++</a:t>
            </a:r>
            <a:r>
              <a:rPr lang="en-US" altLang="zh-CN" dirty="0" err="1"/>
              <a:t>i</a:t>
            </a:r>
            <a:r>
              <a:rPr lang="zh-CN" altLang="en-US" dirty="0"/>
              <a:t>，</a:t>
            </a:r>
            <a:r>
              <a:rPr lang="en-US" altLang="zh-CN" dirty="0"/>
              <a:t>--</a:t>
            </a:r>
            <a:r>
              <a:rPr lang="en-US" altLang="zh-CN" dirty="0" err="1"/>
              <a:t>i</a:t>
            </a:r>
            <a:r>
              <a:rPr lang="zh-CN" altLang="en-US" dirty="0"/>
              <a:t>，</a:t>
            </a:r>
            <a:r>
              <a:rPr lang="en-US" altLang="zh-CN" dirty="0" err="1"/>
              <a:t>i</a:t>
            </a:r>
            <a:r>
              <a:rPr lang="en-US" altLang="zh-CN" dirty="0"/>
              <a:t>++</a:t>
            </a:r>
            <a:r>
              <a:rPr lang="zh-CN" altLang="en-US" dirty="0"/>
              <a:t>，</a:t>
            </a:r>
            <a:r>
              <a:rPr lang="en-US" altLang="zh-CN" dirty="0" err="1"/>
              <a:t>i</a:t>
            </a:r>
            <a:r>
              <a:rPr lang="en-US" altLang="zh-CN" dirty="0"/>
              <a:t>--</a:t>
            </a:r>
            <a:r>
              <a:rPr lang="zh-CN" altLang="en-US" dirty="0"/>
              <a:t>都是合法的书写方式。但如果将自增、自减运算与其他运算符构成表达式，则放在变量之前和放在变量之后，其效果有所不同：</a:t>
            </a:r>
          </a:p>
          <a:p>
            <a:pPr marL="342900" lvl="1" indent="0">
              <a:lnSpc>
                <a:spcPct val="150000"/>
              </a:lnSpc>
              <a:buNone/>
            </a:pPr>
            <a:r>
              <a:rPr lang="zh-CN" altLang="en-US" dirty="0"/>
              <a:t>（</a:t>
            </a:r>
            <a:r>
              <a:rPr lang="en-US" altLang="zh-CN" dirty="0"/>
              <a:t>1</a:t>
            </a:r>
            <a:r>
              <a:rPr lang="zh-CN" altLang="en-US" dirty="0"/>
              <a:t>）</a:t>
            </a:r>
            <a:r>
              <a:rPr lang="en-US" altLang="zh-CN" dirty="0"/>
              <a:t>++</a:t>
            </a:r>
            <a:r>
              <a:rPr lang="en-US" altLang="zh-CN" dirty="0" err="1"/>
              <a:t>i</a:t>
            </a:r>
            <a:r>
              <a:rPr lang="zh-CN" altLang="en-US" dirty="0"/>
              <a:t>与</a:t>
            </a:r>
            <a:r>
              <a:rPr lang="en-US" altLang="zh-CN" dirty="0"/>
              <a:t>--</a:t>
            </a:r>
            <a:r>
              <a:rPr lang="en-US" altLang="zh-CN" dirty="0" err="1"/>
              <a:t>i</a:t>
            </a:r>
            <a:r>
              <a:rPr lang="zh-CN" altLang="en-US" dirty="0"/>
              <a:t>，其作用是先将</a:t>
            </a:r>
            <a:r>
              <a:rPr lang="en-US" altLang="zh-CN" dirty="0" err="1"/>
              <a:t>i</a:t>
            </a:r>
            <a:r>
              <a:rPr lang="zh-CN" altLang="en-US" dirty="0"/>
              <a:t>的值加</a:t>
            </a:r>
            <a:r>
              <a:rPr lang="en-US" altLang="zh-CN" dirty="0"/>
              <a:t>1</a:t>
            </a:r>
            <a:r>
              <a:rPr lang="zh-CN" altLang="en-US" dirty="0"/>
              <a:t>或减</a:t>
            </a:r>
            <a:r>
              <a:rPr lang="en-US" altLang="zh-CN" dirty="0"/>
              <a:t>1</a:t>
            </a:r>
            <a:r>
              <a:rPr lang="zh-CN" altLang="en-US" dirty="0"/>
              <a:t>，更新</a:t>
            </a:r>
            <a:r>
              <a:rPr lang="en-US" altLang="zh-CN" dirty="0" err="1"/>
              <a:t>i</a:t>
            </a:r>
            <a:r>
              <a:rPr lang="zh-CN" altLang="en-US" dirty="0"/>
              <a:t>的值后再使用</a:t>
            </a:r>
            <a:r>
              <a:rPr lang="en-US" altLang="zh-CN" dirty="0" err="1"/>
              <a:t>i</a:t>
            </a:r>
            <a:r>
              <a:rPr lang="zh-CN" altLang="en-US" dirty="0"/>
              <a:t>；</a:t>
            </a:r>
          </a:p>
          <a:p>
            <a:pPr marL="342900" lvl="1" indent="0">
              <a:lnSpc>
                <a:spcPct val="150000"/>
              </a:lnSpc>
              <a:buNone/>
            </a:pPr>
            <a:r>
              <a:rPr lang="zh-CN" altLang="en-US" dirty="0"/>
              <a:t>（</a:t>
            </a:r>
            <a:r>
              <a:rPr lang="en-US" altLang="zh-CN" dirty="0"/>
              <a:t>2</a:t>
            </a:r>
            <a:r>
              <a:rPr lang="zh-CN" altLang="en-US" dirty="0"/>
              <a:t>）</a:t>
            </a:r>
            <a:r>
              <a:rPr lang="en-US" altLang="zh-CN" dirty="0" err="1"/>
              <a:t>i</a:t>
            </a:r>
            <a:r>
              <a:rPr lang="en-US" altLang="zh-CN" dirty="0"/>
              <a:t>++</a:t>
            </a:r>
            <a:r>
              <a:rPr lang="zh-CN" altLang="en-US" dirty="0"/>
              <a:t>与</a:t>
            </a:r>
            <a:r>
              <a:rPr lang="en-US" altLang="zh-CN" dirty="0" err="1"/>
              <a:t>i</a:t>
            </a:r>
            <a:r>
              <a:rPr lang="en-US" altLang="zh-CN" dirty="0"/>
              <a:t>--</a:t>
            </a:r>
            <a:r>
              <a:rPr lang="zh-CN" altLang="en-US" dirty="0"/>
              <a:t>，其作用是先使用</a:t>
            </a:r>
            <a:r>
              <a:rPr lang="en-US" altLang="zh-CN" dirty="0" err="1"/>
              <a:t>i</a:t>
            </a:r>
            <a:r>
              <a:rPr lang="zh-CN" altLang="en-US" dirty="0"/>
              <a:t>，之后再将</a:t>
            </a:r>
            <a:r>
              <a:rPr lang="en-US" altLang="zh-CN" dirty="0" err="1"/>
              <a:t>i</a:t>
            </a:r>
            <a:r>
              <a:rPr lang="zh-CN" altLang="en-US" dirty="0"/>
              <a:t>的值加</a:t>
            </a:r>
            <a:r>
              <a:rPr lang="en-US" altLang="zh-CN" dirty="0"/>
              <a:t>1</a:t>
            </a:r>
            <a:r>
              <a:rPr lang="zh-CN" altLang="en-US" dirty="0"/>
              <a:t>或减</a:t>
            </a:r>
            <a:r>
              <a:rPr lang="en-US" altLang="zh-CN" dirty="0"/>
              <a:t>1</a:t>
            </a:r>
            <a:r>
              <a:rPr lang="zh-CN" altLang="en-US" dirty="0"/>
              <a:t>。</a:t>
            </a:r>
          </a:p>
          <a:p>
            <a:pPr lvl="1">
              <a:lnSpc>
                <a:spcPct val="150000"/>
              </a:lnSpc>
            </a:pPr>
            <a:endParaRPr lang="en-US" altLang="zh-CN" dirty="0"/>
          </a:p>
        </p:txBody>
      </p:sp>
    </p:spTree>
    <p:extLst>
      <p:ext uri="{BB962C8B-B14F-4D97-AF65-F5344CB8AC3E}">
        <p14:creationId xmlns:p14="http://schemas.microsoft.com/office/powerpoint/2010/main" val="101518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r>
              <a:rPr lang="zh-CN" altLang="zh-CN" dirty="0"/>
              <a:t>【例</a:t>
            </a:r>
            <a:r>
              <a:rPr lang="en-US" altLang="zh-CN" dirty="0"/>
              <a:t>2.9</a:t>
            </a:r>
            <a:r>
              <a:rPr lang="zh-CN" altLang="zh-CN" dirty="0"/>
              <a:t>】自增、自减运算。</a:t>
            </a:r>
          </a:p>
        </p:txBody>
      </p:sp>
      <p:sp>
        <p:nvSpPr>
          <p:cNvPr id="5" name="矩形 4">
            <a:extLst>
              <a:ext uri="{FF2B5EF4-FFF2-40B4-BE49-F238E27FC236}">
                <a16:creationId xmlns:a16="http://schemas.microsoft.com/office/drawing/2014/main" id="{1A1D388F-9037-4EED-884A-9D3BBE06CF3D}"/>
              </a:ext>
            </a:extLst>
          </p:cNvPr>
          <p:cNvSpPr/>
          <p:nvPr/>
        </p:nvSpPr>
        <p:spPr>
          <a:xfrm>
            <a:off x="888905" y="2136617"/>
            <a:ext cx="4927789" cy="2569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 </a:t>
            </a:r>
          </a:p>
          <a:p>
            <a:r>
              <a:rPr lang="en-US" altLang="zh-CN" sz="1400" dirty="0">
                <a:solidFill>
                  <a:srgbClr val="002060"/>
                </a:solidFill>
              </a:rPr>
              <a:t>    int x, y, z;</a:t>
            </a:r>
          </a:p>
          <a:p>
            <a:r>
              <a:rPr lang="en-US" altLang="zh-CN" sz="1400" dirty="0">
                <a:solidFill>
                  <a:srgbClr val="002060"/>
                </a:solidFill>
              </a:rPr>
              <a:t>    x = 5;</a:t>
            </a:r>
          </a:p>
          <a:p>
            <a:r>
              <a:rPr lang="en-US" altLang="zh-CN" sz="1400" dirty="0">
                <a:solidFill>
                  <a:srgbClr val="002060"/>
                </a:solidFill>
              </a:rPr>
              <a:t>    y = ++x;</a:t>
            </a:r>
          </a:p>
          <a:p>
            <a:r>
              <a:rPr lang="en-US" altLang="zh-CN" sz="1400" dirty="0">
                <a:solidFill>
                  <a:srgbClr val="002060"/>
                </a:solidFill>
              </a:rPr>
              <a:t>    z = x--;</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("x = %d, y= %d, z = %d\n", x, y, z);</a:t>
            </a:r>
          </a:p>
          <a:p>
            <a:r>
              <a:rPr lang="en-US" altLang="zh-CN" sz="1400" dirty="0">
                <a:solidFill>
                  <a:srgbClr val="002060"/>
                </a:solidFill>
              </a:rPr>
              <a:t>    return 0;</a:t>
            </a:r>
          </a:p>
          <a:p>
            <a:r>
              <a:rPr lang="en-US"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760429" y="4814570"/>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6873274" y="2136617"/>
            <a:ext cx="4558297" cy="3170674"/>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600" dirty="0"/>
          </a:p>
          <a:p>
            <a:pPr marL="342900" indent="-342900">
              <a:buFont typeface="+mj-lt"/>
              <a:buAutoNum type="arabicPeriod"/>
            </a:pPr>
            <a:r>
              <a:rPr lang="en-US" altLang="zh-CN" sz="1600" dirty="0"/>
              <a:t>x</a:t>
            </a:r>
            <a:r>
              <a:rPr lang="zh-CN" altLang="en-US" sz="1600" dirty="0"/>
              <a:t>的初始值为</a:t>
            </a:r>
            <a:r>
              <a:rPr lang="en-US" altLang="zh-CN" sz="1600" dirty="0"/>
              <a:t>5</a:t>
            </a:r>
            <a:r>
              <a:rPr lang="zh-CN" altLang="en-US" sz="1600" dirty="0"/>
              <a:t>。执行语句“</a:t>
            </a:r>
            <a:r>
              <a:rPr lang="en-US" altLang="zh-CN" sz="1600" dirty="0"/>
              <a:t>y = ++x;”</a:t>
            </a:r>
            <a:r>
              <a:rPr lang="zh-CN" altLang="en-US" sz="1600" dirty="0"/>
              <a:t>，因为</a:t>
            </a:r>
            <a:r>
              <a:rPr lang="en-US" altLang="zh-CN" sz="1600" dirty="0"/>
              <a:t>++</a:t>
            </a:r>
            <a:r>
              <a:rPr lang="zh-CN" altLang="en-US" sz="1600" dirty="0"/>
              <a:t>放在变量</a:t>
            </a:r>
            <a:r>
              <a:rPr lang="en-US" altLang="zh-CN" sz="1600" dirty="0"/>
              <a:t>x</a:t>
            </a:r>
            <a:r>
              <a:rPr lang="zh-CN" altLang="en-US" sz="1600" dirty="0"/>
              <a:t>之前，因此先对</a:t>
            </a:r>
            <a:r>
              <a:rPr lang="en-US" altLang="zh-CN" sz="1600" dirty="0"/>
              <a:t>x</a:t>
            </a:r>
            <a:r>
              <a:rPr lang="zh-CN" altLang="en-US" sz="1600" dirty="0"/>
              <a:t>做自增运算，使得</a:t>
            </a:r>
            <a:r>
              <a:rPr lang="en-US" altLang="zh-CN" sz="1600" dirty="0"/>
              <a:t>x</a:t>
            </a:r>
            <a:r>
              <a:rPr lang="zh-CN" altLang="en-US" sz="1600" dirty="0"/>
              <a:t>的值更新为</a:t>
            </a:r>
            <a:r>
              <a:rPr lang="en-US" altLang="zh-CN" sz="1600" dirty="0"/>
              <a:t>6</a:t>
            </a:r>
            <a:r>
              <a:rPr lang="zh-CN" altLang="en-US" sz="1600" dirty="0"/>
              <a:t>，而后执行</a:t>
            </a:r>
            <a:r>
              <a:rPr lang="en-US" altLang="zh-CN" sz="1600" dirty="0"/>
              <a:t>y=x</a:t>
            </a:r>
            <a:r>
              <a:rPr lang="zh-CN" altLang="en-US" sz="1600" dirty="0"/>
              <a:t>，于是</a:t>
            </a:r>
            <a:r>
              <a:rPr lang="en-US" altLang="zh-CN" sz="1600" dirty="0"/>
              <a:t>y</a:t>
            </a:r>
            <a:r>
              <a:rPr lang="zh-CN" altLang="en-US" sz="1600" dirty="0"/>
              <a:t>的值为</a:t>
            </a:r>
            <a:r>
              <a:rPr lang="en-US" altLang="zh-CN" sz="1600" dirty="0"/>
              <a:t>6</a:t>
            </a:r>
            <a:r>
              <a:rPr lang="zh-CN" altLang="en-US" sz="1600" dirty="0"/>
              <a:t>；</a:t>
            </a:r>
          </a:p>
          <a:p>
            <a:pPr marL="342900" indent="-342900">
              <a:buFont typeface="+mj-lt"/>
              <a:buAutoNum type="arabicPeriod"/>
            </a:pPr>
            <a:r>
              <a:rPr lang="zh-CN" altLang="en-US" sz="1600" dirty="0"/>
              <a:t>执行语句“</a:t>
            </a:r>
            <a:r>
              <a:rPr lang="en-US" altLang="zh-CN" sz="1600" dirty="0"/>
              <a:t>z = x--;”</a:t>
            </a:r>
            <a:r>
              <a:rPr lang="zh-CN" altLang="en-US" sz="1600" dirty="0"/>
              <a:t>，因为</a:t>
            </a:r>
            <a:r>
              <a:rPr lang="en-US" altLang="zh-CN" sz="1600" dirty="0"/>
              <a:t>--</a:t>
            </a:r>
            <a:r>
              <a:rPr lang="zh-CN" altLang="en-US" sz="1600" dirty="0"/>
              <a:t>放在变量</a:t>
            </a:r>
            <a:r>
              <a:rPr lang="en-US" altLang="zh-CN" sz="1600" dirty="0"/>
              <a:t>x</a:t>
            </a:r>
            <a:r>
              <a:rPr lang="zh-CN" altLang="en-US" sz="1600" dirty="0"/>
              <a:t>之后，所以先执行</a:t>
            </a:r>
            <a:r>
              <a:rPr lang="en-US" altLang="zh-CN" sz="1600" dirty="0"/>
              <a:t>z=x</a:t>
            </a:r>
            <a:r>
              <a:rPr lang="zh-CN" altLang="en-US" sz="1600" dirty="0"/>
              <a:t>，当前</a:t>
            </a:r>
            <a:r>
              <a:rPr lang="en-US" altLang="zh-CN" sz="1600" dirty="0"/>
              <a:t>x</a:t>
            </a:r>
            <a:r>
              <a:rPr lang="zh-CN" altLang="en-US" sz="1600" dirty="0"/>
              <a:t>的值为</a:t>
            </a:r>
            <a:r>
              <a:rPr lang="en-US" altLang="zh-CN" sz="1600" dirty="0"/>
              <a:t>6</a:t>
            </a:r>
            <a:r>
              <a:rPr lang="zh-CN" altLang="en-US" sz="1600" dirty="0"/>
              <a:t>，所以</a:t>
            </a:r>
            <a:r>
              <a:rPr lang="en-US" altLang="zh-CN" sz="1600" dirty="0"/>
              <a:t>z=6</a:t>
            </a:r>
            <a:r>
              <a:rPr lang="zh-CN" altLang="en-US" sz="1600" dirty="0"/>
              <a:t>；然后再执行</a:t>
            </a:r>
            <a:r>
              <a:rPr lang="en-US" altLang="zh-CN" sz="1600" dirty="0"/>
              <a:t>x--</a:t>
            </a:r>
            <a:r>
              <a:rPr lang="zh-CN" altLang="en-US" sz="1600" dirty="0"/>
              <a:t>，于是</a:t>
            </a:r>
            <a:r>
              <a:rPr lang="en-US" altLang="zh-CN" sz="1600" dirty="0"/>
              <a:t>x</a:t>
            </a:r>
            <a:r>
              <a:rPr lang="zh-CN" altLang="en-US" sz="1600" dirty="0"/>
              <a:t>自减</a:t>
            </a:r>
            <a:r>
              <a:rPr lang="en-US" altLang="zh-CN" sz="1600" dirty="0"/>
              <a:t>1</a:t>
            </a:r>
            <a:r>
              <a:rPr lang="zh-CN" altLang="en-US" sz="1600" dirty="0"/>
              <a:t>，</a:t>
            </a:r>
            <a:r>
              <a:rPr lang="en-US" altLang="zh-CN" sz="1600" dirty="0"/>
              <a:t>x</a:t>
            </a:r>
            <a:r>
              <a:rPr lang="zh-CN" altLang="en-US" sz="1600" dirty="0"/>
              <a:t>的值为</a:t>
            </a:r>
            <a:r>
              <a:rPr lang="en-US" altLang="zh-CN" sz="1600" dirty="0"/>
              <a:t>5</a:t>
            </a:r>
            <a:r>
              <a:rPr lang="zh-CN" altLang="en-US" sz="1600" dirty="0"/>
              <a:t>，所以最终输出的结果是“</a:t>
            </a:r>
            <a:r>
              <a:rPr lang="en-US" altLang="zh-CN" sz="1600" dirty="0"/>
              <a:t>x = 5</a:t>
            </a:r>
            <a:r>
              <a:rPr lang="zh-CN" altLang="en-US" sz="1600" dirty="0"/>
              <a:t>，</a:t>
            </a:r>
            <a:r>
              <a:rPr lang="en-US" altLang="zh-CN" sz="1600" dirty="0"/>
              <a:t>y = 6</a:t>
            </a:r>
            <a:r>
              <a:rPr lang="zh-CN" altLang="en-US" sz="1600" dirty="0"/>
              <a:t>，</a:t>
            </a:r>
            <a:r>
              <a:rPr lang="en-US" altLang="zh-CN" sz="1600" dirty="0"/>
              <a:t>z = 6”</a:t>
            </a:r>
            <a:r>
              <a:rPr lang="zh-CN" altLang="en-US" sz="1600" dirty="0"/>
              <a:t>。</a:t>
            </a:r>
            <a:endParaRPr lang="en-US" altLang="zh-CN" sz="16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873274" y="2136617"/>
            <a:ext cx="1298306" cy="446327"/>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a:extLst>
              <a:ext uri="{FF2B5EF4-FFF2-40B4-BE49-F238E27FC236}">
                <a16:creationId xmlns:a16="http://schemas.microsoft.com/office/drawing/2014/main" id="{4CA9A956-FF4C-4512-A046-9ED8759FA2DE}"/>
              </a:ext>
            </a:extLst>
          </p:cNvPr>
          <p:cNvPicPr/>
          <p:nvPr/>
        </p:nvPicPr>
        <p:blipFill rotWithShape="1">
          <a:blip r:embed="rId3">
            <a:extLst>
              <a:ext uri="{28A0092B-C50C-407E-A947-70E740481C1C}">
                <a14:useLocalDpi xmlns:a14="http://schemas.microsoft.com/office/drawing/2010/main" val="0"/>
              </a:ext>
            </a:extLst>
          </a:blip>
          <a:srcRect r="48090" b="48564"/>
          <a:stretch/>
        </p:blipFill>
        <p:spPr>
          <a:xfrm>
            <a:off x="2488599" y="4867624"/>
            <a:ext cx="3147416" cy="925878"/>
          </a:xfrm>
          <a:prstGeom prst="rect">
            <a:avLst/>
          </a:prstGeom>
        </p:spPr>
      </p:pic>
    </p:spTree>
    <p:extLst>
      <p:ext uri="{BB962C8B-B14F-4D97-AF65-F5344CB8AC3E}">
        <p14:creationId xmlns:p14="http://schemas.microsoft.com/office/powerpoint/2010/main" val="665879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赋值运算符和赋值表达式：</a:t>
            </a:r>
            <a:endParaRPr lang="en-US" altLang="zh-CN" dirty="0"/>
          </a:p>
          <a:p>
            <a:pPr lvl="1">
              <a:lnSpc>
                <a:spcPct val="150000"/>
              </a:lnSpc>
            </a:pPr>
            <a:r>
              <a:rPr lang="en-US" altLang="zh-CN" dirty="0"/>
              <a:t>1. </a:t>
            </a:r>
            <a:r>
              <a:rPr lang="zh-CN" altLang="en-US" dirty="0"/>
              <a:t>赋值运算符：符号“</a:t>
            </a:r>
            <a:r>
              <a:rPr lang="en-US" altLang="zh-CN" dirty="0"/>
              <a:t>=”</a:t>
            </a:r>
            <a:r>
              <a:rPr lang="zh-CN" altLang="en-US" dirty="0"/>
              <a:t>称为赋值运算符，其作用是进行赋值操作，将一个数据赋给一个变量。</a:t>
            </a:r>
            <a:endParaRPr lang="en-US" altLang="zh-CN" dirty="0"/>
          </a:p>
          <a:p>
            <a:pPr lvl="1">
              <a:lnSpc>
                <a:spcPct val="150000"/>
              </a:lnSpc>
            </a:pPr>
            <a:r>
              <a:rPr lang="en-US" altLang="zh-CN" dirty="0"/>
              <a:t>2. </a:t>
            </a:r>
            <a:r>
              <a:rPr lang="zh-CN" altLang="en-US" dirty="0"/>
              <a:t>复合赋值运算符：共有</a:t>
            </a:r>
            <a:r>
              <a:rPr lang="en-US" altLang="zh-CN" dirty="0"/>
              <a:t>10</a:t>
            </a:r>
            <a:r>
              <a:rPr lang="zh-CN" altLang="en-US" dirty="0"/>
              <a:t>个复合赋值运算符，分别与</a:t>
            </a:r>
            <a:r>
              <a:rPr lang="en-US" altLang="zh-CN" dirty="0"/>
              <a:t>5</a:t>
            </a:r>
            <a:r>
              <a:rPr lang="zh-CN" altLang="en-US" dirty="0"/>
              <a:t>个算术运算符（</a:t>
            </a:r>
            <a:r>
              <a:rPr lang="en-US" altLang="zh-CN" dirty="0"/>
              <a:t>+</a:t>
            </a:r>
            <a:r>
              <a:rPr lang="zh-CN" altLang="en-US" dirty="0"/>
              <a:t>、</a:t>
            </a:r>
            <a:r>
              <a:rPr lang="en-US" altLang="zh-CN" dirty="0"/>
              <a:t>-</a:t>
            </a:r>
            <a:r>
              <a:rPr lang="zh-CN" altLang="en-US" dirty="0"/>
              <a:t>、*、</a:t>
            </a:r>
            <a:r>
              <a:rPr lang="en-US" altLang="zh-CN" dirty="0"/>
              <a:t>/</a:t>
            </a:r>
            <a:r>
              <a:rPr lang="zh-CN" altLang="en-US" dirty="0"/>
              <a:t>、</a:t>
            </a:r>
            <a:r>
              <a:rPr lang="en-US" altLang="zh-CN" dirty="0"/>
              <a:t>%</a:t>
            </a:r>
            <a:r>
              <a:rPr lang="zh-CN" altLang="en-US" dirty="0"/>
              <a:t>）和</a:t>
            </a:r>
            <a:r>
              <a:rPr lang="en-US" altLang="zh-CN" dirty="0"/>
              <a:t>5</a:t>
            </a:r>
            <a:r>
              <a:rPr lang="zh-CN" altLang="en-US" dirty="0"/>
              <a:t>个位运算符（</a:t>
            </a:r>
            <a:r>
              <a:rPr lang="en-US" altLang="zh-CN" dirty="0"/>
              <a:t>&lt;&lt;</a:t>
            </a:r>
            <a:r>
              <a:rPr lang="zh-CN" altLang="en-US" dirty="0"/>
              <a:t>、</a:t>
            </a:r>
            <a:r>
              <a:rPr lang="en-US" altLang="zh-CN" dirty="0"/>
              <a:t>&gt;&gt;</a:t>
            </a:r>
            <a:r>
              <a:rPr lang="zh-CN" altLang="en-US" dirty="0"/>
              <a:t>、</a:t>
            </a:r>
            <a:r>
              <a:rPr lang="en-US" altLang="zh-CN" dirty="0"/>
              <a:t>|</a:t>
            </a:r>
            <a:r>
              <a:rPr lang="zh-CN" altLang="en-US" dirty="0"/>
              <a:t>、</a:t>
            </a:r>
            <a:r>
              <a:rPr lang="en-US" altLang="zh-CN" dirty="0"/>
              <a:t>^</a:t>
            </a:r>
            <a:r>
              <a:rPr lang="zh-CN" altLang="en-US" dirty="0"/>
              <a:t>、</a:t>
            </a:r>
            <a:r>
              <a:rPr lang="en-US" altLang="zh-CN" dirty="0"/>
              <a:t>&amp;</a:t>
            </a:r>
            <a:r>
              <a:rPr lang="zh-CN" altLang="en-US" dirty="0"/>
              <a:t>）构成。</a:t>
            </a:r>
            <a:endParaRPr lang="en-US" altLang="zh-CN" dirty="0"/>
          </a:p>
          <a:p>
            <a:pPr lvl="1">
              <a:lnSpc>
                <a:spcPct val="150000"/>
              </a:lnSpc>
            </a:pPr>
            <a:r>
              <a:rPr lang="en-US" altLang="zh-CN" dirty="0"/>
              <a:t>3. </a:t>
            </a:r>
            <a:r>
              <a:rPr lang="zh-CN" altLang="en-US" dirty="0"/>
              <a:t>赋值表达式：由赋值运算符将一个变量和一个表达式连接起来的式子称为赋值表达式，其一般形式为：</a:t>
            </a:r>
            <a:r>
              <a:rPr lang="en-US" altLang="zh-CN" dirty="0"/>
              <a:t>			</a:t>
            </a:r>
            <a:r>
              <a:rPr lang="zh-CN" altLang="en-US" dirty="0">
                <a:solidFill>
                  <a:srgbClr val="0070C0"/>
                </a:solidFill>
              </a:rPr>
              <a:t>变量 赋值运算符 表达式</a:t>
            </a:r>
            <a:endParaRPr lang="en-US" altLang="zh-CN" dirty="0">
              <a:solidFill>
                <a:srgbClr val="0070C0"/>
              </a:solidFill>
            </a:endParaRPr>
          </a:p>
          <a:p>
            <a:pPr lvl="1">
              <a:lnSpc>
                <a:spcPct val="150000"/>
              </a:lnSpc>
            </a:pPr>
            <a:r>
              <a:rPr lang="zh-CN" altLang="en-US" dirty="0"/>
              <a:t>赋值运算符的左侧只能是变量，不能是常量或表达式。</a:t>
            </a:r>
          </a:p>
          <a:p>
            <a:pPr lvl="1">
              <a:lnSpc>
                <a:spcPct val="150000"/>
              </a:lnSpc>
            </a:pPr>
            <a:r>
              <a:rPr lang="zh-CN" altLang="en-US" dirty="0"/>
              <a:t>赋值运算符的优先级只高于逗号运算符，低于其他任何运算符，其结合性为自右向左。</a:t>
            </a:r>
            <a:endParaRPr lang="en-US" altLang="zh-CN" dirty="0"/>
          </a:p>
          <a:p>
            <a:pPr lvl="1">
              <a:lnSpc>
                <a:spcPct val="150000"/>
              </a:lnSpc>
            </a:pPr>
            <a:r>
              <a:rPr lang="zh-CN" altLang="en-US" dirty="0"/>
              <a:t>赋值表达式的计算过程是：先求赋值运算符右侧表达式的值，然后将求出的值赋给左侧的变量。当赋值运算符左右两侧的数据类型不相同时，系统将自动进行类型转换，将右侧的类型转换成左侧的类型后再赋值。</a:t>
            </a:r>
            <a:endParaRPr lang="en-US" altLang="zh-CN" dirty="0"/>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6146801" y="2627022"/>
            <a:ext cx="1242391" cy="45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0578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r>
              <a:rPr lang="zh-CN" altLang="zh-CN" dirty="0"/>
              <a:t>【例</a:t>
            </a:r>
            <a:r>
              <a:rPr lang="en-US" altLang="zh-CN" dirty="0"/>
              <a:t>2.10</a:t>
            </a:r>
            <a:r>
              <a:rPr lang="zh-CN" altLang="zh-CN" dirty="0"/>
              <a:t>】赋值表达式的计算。</a:t>
            </a:r>
          </a:p>
        </p:txBody>
      </p:sp>
      <p:sp>
        <p:nvSpPr>
          <p:cNvPr id="5" name="矩形 4">
            <a:extLst>
              <a:ext uri="{FF2B5EF4-FFF2-40B4-BE49-F238E27FC236}">
                <a16:creationId xmlns:a16="http://schemas.microsoft.com/office/drawing/2014/main" id="{1A1D388F-9037-4EED-884A-9D3BBE06CF3D}"/>
              </a:ext>
            </a:extLst>
          </p:cNvPr>
          <p:cNvSpPr/>
          <p:nvPr/>
        </p:nvSpPr>
        <p:spPr>
          <a:xfrm>
            <a:off x="888905" y="2136617"/>
            <a:ext cx="4527885" cy="25777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pt-BR" altLang="zh-CN" sz="1400" dirty="0">
                <a:solidFill>
                  <a:srgbClr val="002060"/>
                </a:solidFill>
              </a:rPr>
              <a:t>#include &lt;stdio.h&gt;</a:t>
            </a:r>
          </a:p>
          <a:p>
            <a:r>
              <a:rPr lang="pt-BR" altLang="zh-CN" sz="1400" dirty="0">
                <a:solidFill>
                  <a:srgbClr val="002060"/>
                </a:solidFill>
              </a:rPr>
              <a:t>int main( )</a:t>
            </a:r>
          </a:p>
          <a:p>
            <a:r>
              <a:rPr lang="pt-BR" altLang="zh-CN" sz="1400" dirty="0">
                <a:solidFill>
                  <a:srgbClr val="002060"/>
                </a:solidFill>
              </a:rPr>
              <a:t>{ </a:t>
            </a:r>
          </a:p>
          <a:p>
            <a:r>
              <a:rPr lang="pt-BR" altLang="zh-CN" sz="1400" dirty="0">
                <a:solidFill>
                  <a:srgbClr val="002060"/>
                </a:solidFill>
              </a:rPr>
              <a:t>    int num;</a:t>
            </a:r>
          </a:p>
          <a:p>
            <a:r>
              <a:rPr lang="pt-BR" altLang="zh-CN" sz="1400" dirty="0">
                <a:solidFill>
                  <a:srgbClr val="002060"/>
                </a:solidFill>
              </a:rPr>
              <a:t>    num = 26;</a:t>
            </a:r>
          </a:p>
          <a:p>
            <a:r>
              <a:rPr lang="pt-BR" altLang="zh-CN" sz="1400" dirty="0">
                <a:solidFill>
                  <a:srgbClr val="002060"/>
                </a:solidFill>
              </a:rPr>
              <a:t>    num += num -= num *= num;</a:t>
            </a:r>
          </a:p>
          <a:p>
            <a:r>
              <a:rPr lang="pt-BR" altLang="zh-CN" sz="1400" dirty="0">
                <a:solidFill>
                  <a:srgbClr val="002060"/>
                </a:solidFill>
              </a:rPr>
              <a:t>    printf("num = %d\n", num);</a:t>
            </a:r>
          </a:p>
          <a:p>
            <a:r>
              <a:rPr lang="pt-BR" altLang="zh-CN" sz="1400" dirty="0">
                <a:solidFill>
                  <a:srgbClr val="002060"/>
                </a:solidFill>
              </a:rPr>
              <a:t>    return 0;</a:t>
            </a:r>
          </a:p>
          <a:p>
            <a:r>
              <a:rPr lang="pt-BR"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775309" y="4937959"/>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6873274" y="2136616"/>
            <a:ext cx="4543417" cy="3521952"/>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zh-CN" altLang="en-US" sz="1400" dirty="0"/>
              <a:t>表达式“</a:t>
            </a:r>
            <a:r>
              <a:rPr lang="en-US" altLang="zh-CN" sz="1400" dirty="0"/>
              <a:t>num += num -= num *= num”</a:t>
            </a:r>
            <a:r>
              <a:rPr lang="zh-CN" altLang="en-US" sz="1400" dirty="0"/>
              <a:t>，按照自右向左的结合性，先计算</a:t>
            </a:r>
            <a:r>
              <a:rPr lang="en-US" altLang="zh-CN" sz="1400" dirty="0"/>
              <a:t>num *= num</a:t>
            </a:r>
            <a:r>
              <a:rPr lang="zh-CN" altLang="en-US" sz="1400" dirty="0"/>
              <a:t>，等价于</a:t>
            </a:r>
            <a:r>
              <a:rPr lang="en-US" altLang="zh-CN" sz="1400" dirty="0"/>
              <a:t>num = num * num</a:t>
            </a:r>
            <a:r>
              <a:rPr lang="zh-CN" altLang="en-US" sz="1400" dirty="0"/>
              <a:t>，结果</a:t>
            </a:r>
            <a:r>
              <a:rPr lang="en-US" altLang="zh-CN" sz="1400" dirty="0"/>
              <a:t>num</a:t>
            </a:r>
            <a:r>
              <a:rPr lang="zh-CN" altLang="en-US" sz="1400" dirty="0"/>
              <a:t>的值为</a:t>
            </a:r>
            <a:r>
              <a:rPr lang="en-US" altLang="zh-CN" sz="1400" dirty="0"/>
              <a:t>676</a:t>
            </a:r>
            <a:r>
              <a:rPr lang="zh-CN" altLang="en-US" sz="1400" dirty="0"/>
              <a:t>，此时变量</a:t>
            </a:r>
            <a:r>
              <a:rPr lang="en-US" altLang="zh-CN" sz="1400" dirty="0"/>
              <a:t>num</a:t>
            </a:r>
            <a:r>
              <a:rPr lang="zh-CN" altLang="en-US" sz="1400" dirty="0"/>
              <a:t>对应的存储单元中存放的值就变成了</a:t>
            </a:r>
            <a:r>
              <a:rPr lang="en-US" altLang="zh-CN" sz="1400" dirty="0"/>
              <a:t>676</a:t>
            </a:r>
            <a:r>
              <a:rPr lang="zh-CN" altLang="en-US" sz="1400" dirty="0"/>
              <a:t>；</a:t>
            </a:r>
            <a:endParaRPr lang="en-US" altLang="zh-CN" sz="1400" dirty="0"/>
          </a:p>
          <a:p>
            <a:pPr marL="342900" indent="-342900">
              <a:buFont typeface="+mj-lt"/>
              <a:buAutoNum type="arabicPeriod"/>
            </a:pPr>
            <a:r>
              <a:rPr lang="zh-CN" altLang="en-US" sz="1400" dirty="0"/>
              <a:t>接下来计算</a:t>
            </a:r>
            <a:r>
              <a:rPr lang="en-US" altLang="zh-CN" sz="1400" dirty="0"/>
              <a:t>num -= 676</a:t>
            </a:r>
            <a:r>
              <a:rPr lang="zh-CN" altLang="en-US" sz="1400" dirty="0"/>
              <a:t>，等价于</a:t>
            </a:r>
            <a:r>
              <a:rPr lang="en-US" altLang="zh-CN" sz="1400" dirty="0"/>
              <a:t>num = num - 676</a:t>
            </a:r>
            <a:r>
              <a:rPr lang="zh-CN" altLang="en-US" sz="1400" dirty="0"/>
              <a:t>，取出变量</a:t>
            </a:r>
            <a:r>
              <a:rPr lang="en-US" altLang="zh-CN" sz="1400" dirty="0"/>
              <a:t>num</a:t>
            </a:r>
            <a:r>
              <a:rPr lang="zh-CN" altLang="en-US" sz="1400" dirty="0"/>
              <a:t>对应内存单元的值，即</a:t>
            </a:r>
            <a:r>
              <a:rPr lang="en-US" altLang="zh-CN" sz="1400" dirty="0"/>
              <a:t>676</a:t>
            </a:r>
            <a:r>
              <a:rPr lang="zh-CN" altLang="en-US" sz="1400" dirty="0"/>
              <a:t>，执行</a:t>
            </a:r>
            <a:r>
              <a:rPr lang="en-US" altLang="zh-CN" sz="1400" dirty="0"/>
              <a:t>num = 676 – 676 = 0</a:t>
            </a:r>
            <a:r>
              <a:rPr lang="zh-CN" altLang="en-US" sz="1400" dirty="0"/>
              <a:t>，</a:t>
            </a:r>
            <a:r>
              <a:rPr lang="en-US" altLang="zh-CN" sz="1400" dirty="0"/>
              <a:t>num</a:t>
            </a:r>
            <a:r>
              <a:rPr lang="zh-CN" altLang="en-US" sz="1400" dirty="0"/>
              <a:t>对应的存储单元值再次改变，存入</a:t>
            </a:r>
            <a:r>
              <a:rPr lang="en-US" altLang="zh-CN" sz="1400" dirty="0"/>
              <a:t>0</a:t>
            </a:r>
            <a:r>
              <a:rPr lang="zh-CN" altLang="en-US" sz="1400" dirty="0"/>
              <a:t>；</a:t>
            </a:r>
          </a:p>
          <a:p>
            <a:pPr marL="342900" indent="-342900">
              <a:buFont typeface="+mj-lt"/>
              <a:buAutoNum type="arabicPeriod"/>
            </a:pPr>
            <a:r>
              <a:rPr lang="zh-CN" altLang="en-US" sz="1400" dirty="0"/>
              <a:t>（</a:t>
            </a:r>
            <a:r>
              <a:rPr lang="en-US" altLang="zh-CN" sz="1400" dirty="0"/>
              <a:t>3</a:t>
            </a:r>
            <a:r>
              <a:rPr lang="zh-CN" altLang="en-US" sz="1400" dirty="0"/>
              <a:t>）最后计算</a:t>
            </a:r>
            <a:r>
              <a:rPr lang="en-US" altLang="zh-CN" sz="1400" dirty="0"/>
              <a:t>num += 0</a:t>
            </a:r>
            <a:r>
              <a:rPr lang="zh-CN" altLang="en-US" sz="1400" dirty="0"/>
              <a:t>，等价于</a:t>
            </a:r>
            <a:r>
              <a:rPr lang="en-US" altLang="zh-CN" sz="1400" dirty="0"/>
              <a:t>num = num + 0</a:t>
            </a:r>
            <a:r>
              <a:rPr lang="zh-CN" altLang="en-US" sz="1400" dirty="0"/>
              <a:t>，取出变量</a:t>
            </a:r>
            <a:r>
              <a:rPr lang="en-US" altLang="zh-CN" sz="1400" dirty="0"/>
              <a:t>num</a:t>
            </a:r>
            <a:r>
              <a:rPr lang="zh-CN" altLang="en-US" sz="1400" dirty="0"/>
              <a:t>对应内存单元的值，即</a:t>
            </a:r>
            <a:r>
              <a:rPr lang="en-US" altLang="zh-CN" sz="1400" dirty="0"/>
              <a:t>0</a:t>
            </a:r>
            <a:r>
              <a:rPr lang="zh-CN" altLang="en-US" sz="1400" dirty="0"/>
              <a:t>，所以</a:t>
            </a:r>
            <a:r>
              <a:rPr lang="en-US" altLang="zh-CN" sz="1400" dirty="0"/>
              <a:t>num</a:t>
            </a:r>
            <a:r>
              <a:rPr lang="zh-CN" altLang="en-US" sz="1400" dirty="0"/>
              <a:t>最终的值为</a:t>
            </a:r>
            <a:r>
              <a:rPr lang="en-US" altLang="zh-CN" sz="1400" dirty="0"/>
              <a:t>0</a:t>
            </a:r>
            <a:r>
              <a:rPr lang="zh-CN" altLang="en-US" sz="1400" dirty="0"/>
              <a:t>。 </a:t>
            </a:r>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873274" y="2136617"/>
            <a:ext cx="1298306" cy="446327"/>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3" name="图片 12">
            <a:extLst>
              <a:ext uri="{FF2B5EF4-FFF2-40B4-BE49-F238E27FC236}">
                <a16:creationId xmlns:a16="http://schemas.microsoft.com/office/drawing/2014/main" id="{6150F2B5-BA36-4574-A41D-8EABEE9269C8}"/>
              </a:ext>
            </a:extLst>
          </p:cNvPr>
          <p:cNvPicPr/>
          <p:nvPr/>
        </p:nvPicPr>
        <p:blipFill rotWithShape="1">
          <a:blip r:embed="rId3">
            <a:extLst>
              <a:ext uri="{28A0092B-C50C-407E-A947-70E740481C1C}">
                <a14:useLocalDpi xmlns:a14="http://schemas.microsoft.com/office/drawing/2010/main" val="0"/>
              </a:ext>
            </a:extLst>
          </a:blip>
          <a:srcRect r="47777" b="39823"/>
          <a:stretch/>
        </p:blipFill>
        <p:spPr>
          <a:xfrm>
            <a:off x="2388570" y="4939606"/>
            <a:ext cx="3028220" cy="1035964"/>
          </a:xfrm>
          <a:prstGeom prst="rect">
            <a:avLst/>
          </a:prstGeom>
        </p:spPr>
      </p:pic>
    </p:spTree>
    <p:extLst>
      <p:ext uri="{BB962C8B-B14F-4D97-AF65-F5344CB8AC3E}">
        <p14:creationId xmlns:p14="http://schemas.microsoft.com/office/powerpoint/2010/main" val="2507576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逗号运算符和逗号表达式：</a:t>
            </a:r>
            <a:endParaRPr lang="en-US" altLang="zh-CN" dirty="0"/>
          </a:p>
          <a:p>
            <a:pPr lvl="1">
              <a:lnSpc>
                <a:spcPct val="150000"/>
              </a:lnSpc>
            </a:pPr>
            <a:r>
              <a:rPr lang="en-US" altLang="zh-CN" dirty="0"/>
              <a:t> </a:t>
            </a:r>
            <a:r>
              <a:rPr lang="zh-CN" altLang="en-US" dirty="0"/>
              <a:t>“，”是一个特殊的运算符，称为逗号运算符，作用是将多个表达式连接起来，组成一个表达式，称为逗号表达式，其一般形式为：</a:t>
            </a:r>
          </a:p>
          <a:p>
            <a:pPr marL="342900" lvl="1" indent="0">
              <a:lnSpc>
                <a:spcPct val="150000"/>
              </a:lnSpc>
              <a:buNone/>
            </a:pPr>
            <a:r>
              <a:rPr lang="en-US" altLang="zh-CN" dirty="0"/>
              <a:t>			</a:t>
            </a:r>
            <a:r>
              <a:rPr lang="zh-CN" altLang="en-US" dirty="0">
                <a:solidFill>
                  <a:srgbClr val="0070C0"/>
                </a:solidFill>
              </a:rPr>
              <a:t>表达式</a:t>
            </a:r>
            <a:r>
              <a:rPr lang="en-US" altLang="zh-CN" dirty="0">
                <a:solidFill>
                  <a:srgbClr val="0070C0"/>
                </a:solidFill>
              </a:rPr>
              <a:t>1</a:t>
            </a:r>
            <a:r>
              <a:rPr lang="zh-CN" altLang="en-US" dirty="0">
                <a:solidFill>
                  <a:srgbClr val="0070C0"/>
                </a:solidFill>
              </a:rPr>
              <a:t>，表达式</a:t>
            </a:r>
            <a:r>
              <a:rPr lang="en-US" altLang="zh-CN" dirty="0">
                <a:solidFill>
                  <a:srgbClr val="0070C0"/>
                </a:solidFill>
              </a:rPr>
              <a:t>2</a:t>
            </a:r>
            <a:r>
              <a:rPr lang="zh-CN" altLang="en-US" dirty="0">
                <a:solidFill>
                  <a:srgbClr val="0070C0"/>
                </a:solidFill>
              </a:rPr>
              <a:t>，</a:t>
            </a:r>
            <a:r>
              <a:rPr lang="en-US" altLang="zh-CN" dirty="0">
                <a:solidFill>
                  <a:srgbClr val="0070C0"/>
                </a:solidFill>
              </a:rPr>
              <a:t>……</a:t>
            </a:r>
            <a:r>
              <a:rPr lang="zh-CN" altLang="en-US" dirty="0">
                <a:solidFill>
                  <a:srgbClr val="0070C0"/>
                </a:solidFill>
              </a:rPr>
              <a:t>，表达式</a:t>
            </a:r>
            <a:r>
              <a:rPr lang="en-US" altLang="zh-CN" dirty="0">
                <a:solidFill>
                  <a:srgbClr val="0070C0"/>
                </a:solidFill>
              </a:rPr>
              <a:t>n</a:t>
            </a:r>
          </a:p>
          <a:p>
            <a:pPr lvl="1">
              <a:lnSpc>
                <a:spcPct val="150000"/>
              </a:lnSpc>
            </a:pPr>
            <a:r>
              <a:rPr lang="zh-CN" altLang="en-US" dirty="0"/>
              <a:t>逗号运算符的结合性是自左向右，因此逗号表达式的求解过程是：自左向右依次求解表达式</a:t>
            </a:r>
            <a:r>
              <a:rPr lang="en-US" altLang="zh-CN" dirty="0"/>
              <a:t>1</a:t>
            </a:r>
            <a:r>
              <a:rPr lang="zh-CN" altLang="en-US" dirty="0"/>
              <a:t>的值，表达式</a:t>
            </a:r>
            <a:r>
              <a:rPr lang="en-US" altLang="zh-CN" dirty="0"/>
              <a:t>2</a:t>
            </a:r>
            <a:r>
              <a:rPr lang="zh-CN" altLang="en-US" dirty="0"/>
              <a:t>的值，</a:t>
            </a:r>
            <a:r>
              <a:rPr lang="en-US" altLang="zh-CN" dirty="0"/>
              <a:t>……</a:t>
            </a:r>
            <a:r>
              <a:rPr lang="zh-CN" altLang="en-US" dirty="0"/>
              <a:t>，表达式</a:t>
            </a:r>
            <a:r>
              <a:rPr lang="en-US" altLang="zh-CN" dirty="0"/>
              <a:t>n</a:t>
            </a:r>
            <a:r>
              <a:rPr lang="zh-CN" altLang="en-US" dirty="0"/>
              <a:t>的值，以最后一个表达式</a:t>
            </a:r>
            <a:r>
              <a:rPr lang="en-US" altLang="zh-CN" dirty="0"/>
              <a:t>n</a:t>
            </a:r>
            <a:r>
              <a:rPr lang="zh-CN" altLang="en-US" dirty="0"/>
              <a:t>的值作为整个逗号表达式的值。</a:t>
            </a:r>
            <a:endParaRPr lang="en-US" altLang="zh-CN" dirty="0"/>
          </a:p>
          <a:p>
            <a:pPr lvl="1">
              <a:lnSpc>
                <a:spcPct val="150000"/>
              </a:lnSpc>
            </a:pPr>
            <a:r>
              <a:rPr lang="zh-CN" altLang="zh-CN" dirty="0"/>
              <a:t>在所有运算符中，逗号运算符的优先级是最低的。</a:t>
            </a:r>
            <a:endParaRPr lang="en-US" altLang="zh-CN" dirty="0"/>
          </a:p>
        </p:txBody>
      </p:sp>
    </p:spTree>
    <p:extLst>
      <p:ext uri="{BB962C8B-B14F-4D97-AF65-F5344CB8AC3E}">
        <p14:creationId xmlns:p14="http://schemas.microsoft.com/office/powerpoint/2010/main" val="2600530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9C5CD-3E5A-495A-9AF5-280116225F70}"/>
              </a:ext>
            </a:extLst>
          </p:cNvPr>
          <p:cNvSpPr>
            <a:spLocks noGrp="1"/>
          </p:cNvSpPr>
          <p:nvPr>
            <p:ph type="title"/>
          </p:nvPr>
        </p:nvSpPr>
        <p:spPr/>
        <p:txBody>
          <a:bodyPr/>
          <a:lstStyle/>
          <a:p>
            <a:r>
              <a:rPr lang="en-US" altLang="zh-CN" dirty="0"/>
              <a:t>2.2 </a:t>
            </a:r>
            <a:r>
              <a:rPr lang="zh-CN" altLang="en-US" dirty="0"/>
              <a:t>常量和变量</a:t>
            </a:r>
          </a:p>
        </p:txBody>
      </p:sp>
      <p:sp>
        <p:nvSpPr>
          <p:cNvPr id="3" name="内容占位符 2">
            <a:extLst>
              <a:ext uri="{FF2B5EF4-FFF2-40B4-BE49-F238E27FC236}">
                <a16:creationId xmlns:a16="http://schemas.microsoft.com/office/drawing/2014/main" id="{44B0B34B-7B9F-45F6-BA2E-F7A237377F22}"/>
              </a:ext>
            </a:extLst>
          </p:cNvPr>
          <p:cNvSpPr>
            <a:spLocks noGrp="1"/>
          </p:cNvSpPr>
          <p:nvPr>
            <p:ph idx="1"/>
          </p:nvPr>
        </p:nvSpPr>
        <p:spPr/>
        <p:txBody>
          <a:bodyPr/>
          <a:lstStyle/>
          <a:p>
            <a:r>
              <a:rPr lang="zh-CN" altLang="en-US" dirty="0"/>
              <a:t>标识符：</a:t>
            </a:r>
            <a:endParaRPr lang="en-US" altLang="zh-CN" dirty="0"/>
          </a:p>
          <a:p>
            <a:pPr lvl="1">
              <a:lnSpc>
                <a:spcPct val="150000"/>
              </a:lnSpc>
            </a:pPr>
            <a:r>
              <a:rPr lang="en-US" altLang="zh-CN" dirty="0"/>
              <a:t>C</a:t>
            </a:r>
            <a:r>
              <a:rPr lang="zh-CN" altLang="en-US" dirty="0"/>
              <a:t>语言中，需要对所用到的类型、变量、函数等对象进行命名，即指定标识符。</a:t>
            </a:r>
            <a:endParaRPr lang="en-US" altLang="zh-CN" dirty="0"/>
          </a:p>
          <a:p>
            <a:pPr lvl="1">
              <a:lnSpc>
                <a:spcPct val="150000"/>
              </a:lnSpc>
            </a:pPr>
            <a:r>
              <a:rPr lang="zh-CN" altLang="en-US" dirty="0"/>
              <a:t>合法标识符只能由字符（</a:t>
            </a:r>
            <a:r>
              <a:rPr lang="en-US" altLang="zh-CN" dirty="0"/>
              <a:t>A~Z</a:t>
            </a:r>
            <a:r>
              <a:rPr lang="zh-CN" altLang="en-US" dirty="0"/>
              <a:t>、</a:t>
            </a:r>
            <a:r>
              <a:rPr lang="en-US" altLang="zh-CN" dirty="0" err="1"/>
              <a:t>a~z</a:t>
            </a:r>
            <a:r>
              <a:rPr lang="zh-CN" altLang="en-US" dirty="0"/>
              <a:t>）、数字（</a:t>
            </a:r>
            <a:r>
              <a:rPr lang="en-US" altLang="zh-CN" dirty="0"/>
              <a:t>0~9</a:t>
            </a:r>
            <a:r>
              <a:rPr lang="zh-CN" altLang="en-US" dirty="0"/>
              <a:t>）和下划线（</a:t>
            </a:r>
            <a:r>
              <a:rPr lang="en-US" altLang="zh-CN" dirty="0"/>
              <a:t>_</a:t>
            </a:r>
            <a:r>
              <a:rPr lang="zh-CN" altLang="en-US" dirty="0"/>
              <a:t>）三种符号组成，并且第一个字符必须是字母或下划线。</a:t>
            </a:r>
            <a:r>
              <a:rPr lang="en-US" altLang="zh-CN" dirty="0"/>
              <a:t>C</a:t>
            </a:r>
            <a:r>
              <a:rPr lang="zh-CN" altLang="en-US" dirty="0"/>
              <a:t>语言还区分大小写，</a:t>
            </a:r>
            <a:r>
              <a:rPr lang="en-US" altLang="zh-CN" dirty="0"/>
              <a:t>x</a:t>
            </a:r>
            <a:r>
              <a:rPr lang="zh-CN" altLang="en-US" dirty="0"/>
              <a:t>和</a:t>
            </a:r>
            <a:r>
              <a:rPr lang="en-US" altLang="zh-CN" dirty="0"/>
              <a:t>X</a:t>
            </a:r>
            <a:r>
              <a:rPr lang="zh-CN" altLang="en-US" dirty="0"/>
              <a:t>被认为是两个不同的标识符。</a:t>
            </a:r>
            <a:endParaRPr lang="en-US" altLang="zh-CN" dirty="0"/>
          </a:p>
          <a:p>
            <a:pPr lvl="1">
              <a:lnSpc>
                <a:spcPct val="150000"/>
              </a:lnSpc>
            </a:pPr>
            <a:r>
              <a:rPr lang="zh-CN" altLang="en-US" dirty="0"/>
              <a:t>下列标识符都是合法的：</a:t>
            </a:r>
            <a:r>
              <a:rPr lang="en-US" altLang="zh-CN" dirty="0"/>
              <a:t>	Day</a:t>
            </a:r>
            <a:r>
              <a:rPr lang="zh-CN" altLang="en-US" dirty="0"/>
              <a:t>，</a:t>
            </a:r>
            <a:r>
              <a:rPr lang="en-US" altLang="zh-CN" dirty="0"/>
              <a:t>sum</a:t>
            </a:r>
            <a:r>
              <a:rPr lang="zh-CN" altLang="en-US" dirty="0"/>
              <a:t>，</a:t>
            </a:r>
            <a:r>
              <a:rPr lang="en-US" altLang="zh-CN" dirty="0"/>
              <a:t>num_1</a:t>
            </a:r>
            <a:r>
              <a:rPr lang="zh-CN" altLang="en-US" dirty="0"/>
              <a:t>，</a:t>
            </a:r>
            <a:r>
              <a:rPr lang="en-US" altLang="zh-CN" dirty="0"/>
              <a:t>_class2</a:t>
            </a:r>
            <a:r>
              <a:rPr lang="zh-CN" altLang="en-US" dirty="0"/>
              <a:t>，</a:t>
            </a:r>
            <a:r>
              <a:rPr lang="en-US" altLang="zh-CN" dirty="0"/>
              <a:t>_</a:t>
            </a:r>
            <a:r>
              <a:rPr lang="en-US" altLang="zh-CN" dirty="0" err="1"/>
              <a:t>Li_na</a:t>
            </a:r>
            <a:endParaRPr lang="en-US" altLang="zh-CN" dirty="0"/>
          </a:p>
          <a:p>
            <a:pPr lvl="1">
              <a:lnSpc>
                <a:spcPct val="150000"/>
              </a:lnSpc>
            </a:pPr>
            <a:r>
              <a:rPr lang="zh-CN" altLang="en-US" dirty="0"/>
              <a:t>下列标识符都是非法的：</a:t>
            </a:r>
            <a:r>
              <a:rPr lang="en-US" altLang="zh-CN" dirty="0"/>
              <a:t>	3s</a:t>
            </a:r>
            <a:r>
              <a:rPr lang="zh-CN" altLang="en-US" dirty="0"/>
              <a:t>（以数字开头），</a:t>
            </a:r>
            <a:r>
              <a:rPr lang="en-US" altLang="zh-CN" dirty="0"/>
              <a:t>s*T</a:t>
            </a:r>
            <a:r>
              <a:rPr lang="zh-CN" altLang="en-US" dirty="0"/>
              <a:t>（出现非法字符*）</a:t>
            </a:r>
            <a:endParaRPr lang="en-US" altLang="zh-CN" dirty="0"/>
          </a:p>
          <a:p>
            <a:pPr lvl="1">
              <a:lnSpc>
                <a:spcPct val="150000"/>
              </a:lnSpc>
            </a:pPr>
            <a:r>
              <a:rPr lang="en-US" altLang="zh-CN" dirty="0"/>
              <a:t>C</a:t>
            </a:r>
            <a:r>
              <a:rPr lang="zh-CN" altLang="en-US" dirty="0"/>
              <a:t>语言的标识符大致分为</a:t>
            </a:r>
            <a:r>
              <a:rPr lang="en-US" altLang="zh-CN" dirty="0"/>
              <a:t>3</a:t>
            </a:r>
            <a:r>
              <a:rPr lang="zh-CN" altLang="en-US" dirty="0"/>
              <a:t>类：</a:t>
            </a:r>
            <a:endParaRPr lang="en-US" altLang="zh-CN" dirty="0"/>
          </a:p>
          <a:p>
            <a:pPr marL="685800" lvl="2" indent="0">
              <a:lnSpc>
                <a:spcPct val="150000"/>
              </a:lnSpc>
              <a:buNone/>
            </a:pPr>
            <a:r>
              <a:rPr lang="zh-CN" altLang="en-US" dirty="0"/>
              <a:t>（</a:t>
            </a:r>
            <a:r>
              <a:rPr lang="en-US" altLang="zh-CN" dirty="0"/>
              <a:t>1</a:t>
            </a:r>
            <a:r>
              <a:rPr lang="zh-CN" altLang="en-US" dirty="0"/>
              <a:t>）关键字：</a:t>
            </a:r>
            <a:r>
              <a:rPr lang="en-US" altLang="zh-CN" dirty="0"/>
              <a:t>int</a:t>
            </a:r>
            <a:r>
              <a:rPr lang="zh-CN" altLang="en-US" dirty="0"/>
              <a:t>，</a:t>
            </a:r>
            <a:r>
              <a:rPr lang="en-US" altLang="zh-CN" dirty="0"/>
              <a:t>float</a:t>
            </a:r>
            <a:r>
              <a:rPr lang="zh-CN" altLang="en-US" dirty="0"/>
              <a:t>，</a:t>
            </a:r>
            <a:r>
              <a:rPr lang="en-US" altLang="zh-CN" dirty="0"/>
              <a:t>for</a:t>
            </a:r>
            <a:r>
              <a:rPr lang="zh-CN" altLang="en-US" dirty="0"/>
              <a:t>，</a:t>
            </a:r>
            <a:r>
              <a:rPr lang="en-US" altLang="zh-CN" dirty="0"/>
              <a:t>if</a:t>
            </a:r>
            <a:r>
              <a:rPr lang="zh-CN" altLang="en-US" dirty="0"/>
              <a:t>等</a:t>
            </a:r>
            <a:endParaRPr lang="en-US" altLang="zh-CN" dirty="0"/>
          </a:p>
          <a:p>
            <a:pPr marL="685800" lvl="2" indent="0">
              <a:lnSpc>
                <a:spcPct val="150000"/>
              </a:lnSpc>
              <a:buNone/>
            </a:pPr>
            <a:r>
              <a:rPr lang="zh-CN" altLang="en-US" dirty="0"/>
              <a:t>（</a:t>
            </a:r>
            <a:r>
              <a:rPr lang="en-US" altLang="zh-CN" dirty="0"/>
              <a:t>2</a:t>
            </a:r>
            <a:r>
              <a:rPr lang="zh-CN" altLang="en-US" dirty="0"/>
              <a:t>）预定义标识符：</a:t>
            </a:r>
            <a:r>
              <a:rPr lang="en-US" altLang="zh-CN" dirty="0" err="1"/>
              <a:t>printf</a:t>
            </a:r>
            <a:r>
              <a:rPr lang="zh-CN" altLang="en-US" dirty="0"/>
              <a:t>，</a:t>
            </a:r>
            <a:r>
              <a:rPr lang="en-US" altLang="zh-CN" dirty="0" err="1"/>
              <a:t>scanf</a:t>
            </a:r>
            <a:r>
              <a:rPr lang="zh-CN" altLang="en-US" dirty="0"/>
              <a:t>，</a:t>
            </a:r>
            <a:r>
              <a:rPr lang="en-US" altLang="zh-CN" dirty="0"/>
              <a:t>define</a:t>
            </a:r>
            <a:r>
              <a:rPr lang="zh-CN" altLang="en-US" dirty="0"/>
              <a:t>，</a:t>
            </a:r>
            <a:r>
              <a:rPr lang="en-US" altLang="zh-CN" dirty="0"/>
              <a:t>include</a:t>
            </a:r>
            <a:r>
              <a:rPr lang="zh-CN" altLang="en-US" dirty="0"/>
              <a:t>等</a:t>
            </a:r>
            <a:endParaRPr lang="en-US" altLang="zh-CN" dirty="0"/>
          </a:p>
          <a:p>
            <a:pPr marL="685800" lvl="2" indent="0">
              <a:lnSpc>
                <a:spcPct val="150000"/>
              </a:lnSpc>
              <a:buNone/>
            </a:pPr>
            <a:r>
              <a:rPr lang="zh-CN" altLang="en-US" dirty="0"/>
              <a:t>（</a:t>
            </a:r>
            <a:r>
              <a:rPr lang="en-US" altLang="zh-CN" dirty="0"/>
              <a:t>3</a:t>
            </a:r>
            <a:r>
              <a:rPr lang="zh-CN" altLang="en-US" dirty="0"/>
              <a:t>）用户自定义标识符</a:t>
            </a:r>
            <a:endParaRPr lang="en-US" altLang="zh-CN" dirty="0"/>
          </a:p>
          <a:p>
            <a:pPr lvl="1">
              <a:lnSpc>
                <a:spcPct val="150000"/>
              </a:lnSpc>
            </a:pPr>
            <a:endParaRPr lang="en-US" altLang="zh-CN" sz="1800" dirty="0"/>
          </a:p>
        </p:txBody>
      </p:sp>
    </p:spTree>
    <p:extLst>
      <p:ext uri="{BB962C8B-B14F-4D97-AF65-F5344CB8AC3E}">
        <p14:creationId xmlns:p14="http://schemas.microsoft.com/office/powerpoint/2010/main" val="2563227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r>
              <a:rPr lang="zh-CN" altLang="zh-CN" dirty="0"/>
              <a:t>【例</a:t>
            </a:r>
            <a:r>
              <a:rPr lang="en-US" altLang="zh-CN" dirty="0"/>
              <a:t>2.11</a:t>
            </a:r>
            <a:r>
              <a:rPr lang="zh-CN" altLang="zh-CN" dirty="0"/>
              <a:t>】逗号运算符的运用。</a:t>
            </a:r>
          </a:p>
        </p:txBody>
      </p:sp>
      <p:sp>
        <p:nvSpPr>
          <p:cNvPr id="5" name="矩形 4">
            <a:extLst>
              <a:ext uri="{FF2B5EF4-FFF2-40B4-BE49-F238E27FC236}">
                <a16:creationId xmlns:a16="http://schemas.microsoft.com/office/drawing/2014/main" id="{1A1D388F-9037-4EED-884A-9D3BBE06CF3D}"/>
              </a:ext>
            </a:extLst>
          </p:cNvPr>
          <p:cNvSpPr/>
          <p:nvPr/>
        </p:nvSpPr>
        <p:spPr>
          <a:xfrm>
            <a:off x="888905" y="2136617"/>
            <a:ext cx="4527885" cy="25777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pt-BR" altLang="zh-CN" sz="1400" dirty="0">
                <a:solidFill>
                  <a:srgbClr val="002060"/>
                </a:solidFill>
              </a:rPr>
              <a:t>#include &lt;stdio.h&gt;</a:t>
            </a:r>
          </a:p>
          <a:p>
            <a:r>
              <a:rPr lang="pt-BR" altLang="zh-CN" sz="1400" dirty="0">
                <a:solidFill>
                  <a:srgbClr val="002060"/>
                </a:solidFill>
              </a:rPr>
              <a:t>int main( )</a:t>
            </a:r>
          </a:p>
          <a:p>
            <a:r>
              <a:rPr lang="pt-BR" altLang="zh-CN" sz="1400" dirty="0">
                <a:solidFill>
                  <a:srgbClr val="002060"/>
                </a:solidFill>
              </a:rPr>
              <a:t>{ </a:t>
            </a:r>
          </a:p>
          <a:p>
            <a:r>
              <a:rPr lang="pt-BR" altLang="zh-CN" sz="1400" dirty="0">
                <a:solidFill>
                  <a:srgbClr val="002060"/>
                </a:solidFill>
              </a:rPr>
              <a:t>    int a, b, x, y;</a:t>
            </a:r>
          </a:p>
          <a:p>
            <a:r>
              <a:rPr lang="pt-BR" altLang="zh-CN" sz="1400" dirty="0">
                <a:solidFill>
                  <a:srgbClr val="002060"/>
                </a:solidFill>
              </a:rPr>
              <a:t>    a=1, b=2;</a:t>
            </a:r>
          </a:p>
          <a:p>
            <a:r>
              <a:rPr lang="pt-BR" altLang="zh-CN" sz="1400" dirty="0">
                <a:solidFill>
                  <a:srgbClr val="002060"/>
                </a:solidFill>
              </a:rPr>
              <a:t>    y = (x = a, a + b);</a:t>
            </a:r>
          </a:p>
          <a:p>
            <a:r>
              <a:rPr lang="pt-BR" altLang="zh-CN" sz="1400" dirty="0">
                <a:solidFill>
                  <a:srgbClr val="002060"/>
                </a:solidFill>
              </a:rPr>
              <a:t>    printf("x = %d, y = %d\n", x, y);</a:t>
            </a:r>
          </a:p>
          <a:p>
            <a:r>
              <a:rPr lang="pt-BR" altLang="zh-CN" sz="1400" dirty="0">
                <a:solidFill>
                  <a:srgbClr val="002060"/>
                </a:solidFill>
              </a:rPr>
              <a:t>    return 0;</a:t>
            </a:r>
          </a:p>
          <a:p>
            <a:r>
              <a:rPr lang="pt-BR" altLang="zh-CN" sz="1400" dirty="0">
                <a:solidFill>
                  <a:srgbClr val="002060"/>
                </a:solidFill>
              </a:rPr>
              <a:t>}</a:t>
            </a:r>
          </a:p>
        </p:txBody>
      </p:sp>
      <p:sp>
        <p:nvSpPr>
          <p:cNvPr id="7" name="文本框 6">
            <a:extLst>
              <a:ext uri="{FF2B5EF4-FFF2-40B4-BE49-F238E27FC236}">
                <a16:creationId xmlns:a16="http://schemas.microsoft.com/office/drawing/2014/main" id="{D879532C-952A-435E-94AD-41FAFE0DF44F}"/>
              </a:ext>
            </a:extLst>
          </p:cNvPr>
          <p:cNvSpPr txBox="1"/>
          <p:nvPr/>
        </p:nvSpPr>
        <p:spPr>
          <a:xfrm>
            <a:off x="775309" y="4937959"/>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C7610A58-131A-428D-824C-18A1DB81D646}"/>
              </a:ext>
            </a:extLst>
          </p:cNvPr>
          <p:cNvSpPr/>
          <p:nvPr/>
        </p:nvSpPr>
        <p:spPr>
          <a:xfrm>
            <a:off x="6873275" y="2136616"/>
            <a:ext cx="3845001" cy="3521952"/>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zh-CN" altLang="en-US" sz="1400" dirty="0"/>
              <a:t>本例中有两个逗号表达式，第一个逗号表达式“</a:t>
            </a:r>
            <a:r>
              <a:rPr lang="en-US" altLang="zh-CN" sz="1400" dirty="0"/>
              <a:t>a=1, b=2”</a:t>
            </a:r>
            <a:r>
              <a:rPr lang="zh-CN" altLang="en-US" sz="1400" dirty="0"/>
              <a:t>，其作用是分别对</a:t>
            </a:r>
            <a:r>
              <a:rPr lang="en-US" altLang="zh-CN" sz="1400" dirty="0"/>
              <a:t>a</a:t>
            </a:r>
            <a:r>
              <a:rPr lang="zh-CN" altLang="en-US" sz="1400" dirty="0"/>
              <a:t>和</a:t>
            </a:r>
            <a:r>
              <a:rPr lang="en-US" altLang="zh-CN" sz="1400" dirty="0"/>
              <a:t>b</a:t>
            </a:r>
            <a:r>
              <a:rPr lang="zh-CN" altLang="en-US" sz="1400" dirty="0"/>
              <a:t>赋值；</a:t>
            </a:r>
          </a:p>
          <a:p>
            <a:pPr marL="342900" indent="-342900">
              <a:buFont typeface="+mj-lt"/>
              <a:buAutoNum type="arabicPeriod"/>
            </a:pPr>
            <a:r>
              <a:rPr lang="zh-CN" altLang="en-US" sz="1400" dirty="0"/>
              <a:t>第二个逗号表达式出现在赋值语句“</a:t>
            </a:r>
            <a:r>
              <a:rPr lang="en-US" altLang="zh-CN" sz="1400" dirty="0"/>
              <a:t>y = (x = a, a + b);”</a:t>
            </a:r>
            <a:r>
              <a:rPr lang="zh-CN" altLang="en-US" sz="1400" dirty="0"/>
              <a:t>中，作用是先得到括号内的逗号表达式的值，再将该值赋给</a:t>
            </a:r>
            <a:r>
              <a:rPr lang="en-US" altLang="zh-CN" sz="1400" dirty="0"/>
              <a:t>y</a:t>
            </a:r>
            <a:r>
              <a:rPr lang="zh-CN" altLang="en-US" sz="1400" dirty="0"/>
              <a:t>。逗号表达式“</a:t>
            </a:r>
            <a:r>
              <a:rPr lang="en-US" altLang="zh-CN" sz="1400" dirty="0"/>
              <a:t>x = a, a + b”</a:t>
            </a:r>
            <a:r>
              <a:rPr lang="zh-CN" altLang="en-US" sz="1400" dirty="0"/>
              <a:t>是先将</a:t>
            </a:r>
            <a:r>
              <a:rPr lang="en-US" altLang="zh-CN" sz="1400" dirty="0"/>
              <a:t>a</a:t>
            </a:r>
            <a:r>
              <a:rPr lang="zh-CN" altLang="en-US" sz="1400" dirty="0"/>
              <a:t>的值赋给</a:t>
            </a:r>
            <a:r>
              <a:rPr lang="en-US" altLang="zh-CN" sz="1400" dirty="0"/>
              <a:t>x</a:t>
            </a:r>
            <a:r>
              <a:rPr lang="zh-CN" altLang="en-US" sz="1400" dirty="0"/>
              <a:t>，然后计算</a:t>
            </a:r>
            <a:r>
              <a:rPr lang="en-US" altLang="zh-CN" sz="1400" dirty="0" err="1"/>
              <a:t>a+b</a:t>
            </a:r>
            <a:r>
              <a:rPr lang="zh-CN" altLang="en-US" sz="1400" dirty="0"/>
              <a:t>的值，整个逗号表达式的值为</a:t>
            </a:r>
            <a:r>
              <a:rPr lang="en-US" altLang="zh-CN" sz="1400" dirty="0" err="1"/>
              <a:t>a+b</a:t>
            </a:r>
            <a:r>
              <a:rPr lang="zh-CN" altLang="en-US" sz="1400" dirty="0"/>
              <a:t>的结果，因此</a:t>
            </a:r>
            <a:r>
              <a:rPr lang="en-US" altLang="zh-CN" sz="1400" dirty="0"/>
              <a:t>y</a:t>
            </a:r>
            <a:r>
              <a:rPr lang="zh-CN" altLang="en-US" sz="1400" dirty="0"/>
              <a:t>的值为</a:t>
            </a:r>
            <a:r>
              <a:rPr lang="en-US" altLang="zh-CN" sz="1400" dirty="0"/>
              <a:t>3</a:t>
            </a:r>
            <a:r>
              <a:rPr lang="zh-CN" altLang="en-US" sz="1400" dirty="0"/>
              <a:t>。</a:t>
            </a:r>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EBF9848D-9A6D-4AD4-9632-2522B617197F}"/>
              </a:ext>
            </a:extLst>
          </p:cNvPr>
          <p:cNvGrpSpPr/>
          <p:nvPr/>
        </p:nvGrpSpPr>
        <p:grpSpPr>
          <a:xfrm>
            <a:off x="6873274" y="2136617"/>
            <a:ext cx="1298306" cy="446327"/>
            <a:chOff x="8656982" y="1358937"/>
            <a:chExt cx="1242392" cy="331751"/>
          </a:xfrm>
        </p:grpSpPr>
        <p:sp>
          <p:nvSpPr>
            <p:cNvPr id="11" name="文本框 10">
              <a:extLst>
                <a:ext uri="{FF2B5EF4-FFF2-40B4-BE49-F238E27FC236}">
                  <a16:creationId xmlns:a16="http://schemas.microsoft.com/office/drawing/2014/main" id="{DD340AA6-7E6F-4FAE-9B1E-D548ECED6E64}"/>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2" name="直接连接符 11">
              <a:extLst>
                <a:ext uri="{FF2B5EF4-FFF2-40B4-BE49-F238E27FC236}">
                  <a16:creationId xmlns:a16="http://schemas.microsoft.com/office/drawing/2014/main" id="{D97F942B-2308-4F01-A78E-0DC7F9FE3E0F}"/>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id="{587EA72B-EA32-4F5C-AD40-85863C99B3EC}"/>
              </a:ext>
            </a:extLst>
          </p:cNvPr>
          <p:cNvPicPr/>
          <p:nvPr/>
        </p:nvPicPr>
        <p:blipFill rotWithShape="1">
          <a:blip r:embed="rId3">
            <a:extLst>
              <a:ext uri="{28A0092B-C50C-407E-A947-70E740481C1C}">
                <a14:useLocalDpi xmlns:a14="http://schemas.microsoft.com/office/drawing/2010/main" val="0"/>
              </a:ext>
            </a:extLst>
          </a:blip>
          <a:srcRect r="49546" b="48113"/>
          <a:stretch/>
        </p:blipFill>
        <p:spPr>
          <a:xfrm>
            <a:off x="2481851" y="4977457"/>
            <a:ext cx="2836876" cy="865485"/>
          </a:xfrm>
          <a:prstGeom prst="rect">
            <a:avLst/>
          </a:prstGeom>
        </p:spPr>
      </p:pic>
    </p:spTree>
    <p:extLst>
      <p:ext uri="{BB962C8B-B14F-4D97-AF65-F5344CB8AC3E}">
        <p14:creationId xmlns:p14="http://schemas.microsoft.com/office/powerpoint/2010/main" val="788292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2.6 C</a:t>
            </a:r>
            <a:r>
              <a:rPr lang="zh-CN" altLang="en-US" dirty="0"/>
              <a:t>语言的运算符和表达式</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zh-CN" altLang="en-US" dirty="0"/>
              <a:t>求字节数运算符</a:t>
            </a:r>
            <a:r>
              <a:rPr lang="en-US" altLang="zh-CN" dirty="0" err="1"/>
              <a:t>sizeof</a:t>
            </a:r>
            <a:r>
              <a:rPr lang="zh-CN" altLang="en-US" dirty="0"/>
              <a:t>：</a:t>
            </a:r>
            <a:r>
              <a:rPr lang="en-US" altLang="zh-CN" dirty="0"/>
              <a:t> </a:t>
            </a:r>
            <a:r>
              <a:rPr lang="zh-CN" altLang="zh-CN" sz="1800" dirty="0">
                <a:solidFill>
                  <a:schemeClr val="tx1"/>
                </a:solidFill>
                <a:latin typeface="+mj-lt"/>
              </a:rPr>
              <a:t>是一个单目运算符，其作用是计算运算对象所占内存空间的字节数，运算对象可以是数据类型、变量、常量或表达式。</a:t>
            </a:r>
            <a:endParaRPr lang="en-US" altLang="zh-CN" sz="1800" dirty="0">
              <a:solidFill>
                <a:schemeClr val="tx1"/>
              </a:solidFill>
              <a:latin typeface="+mj-lt"/>
            </a:endParaRPr>
          </a:p>
          <a:p>
            <a:pPr>
              <a:lnSpc>
                <a:spcPct val="150000"/>
              </a:lnSpc>
            </a:pPr>
            <a:r>
              <a:rPr lang="en-US" altLang="zh-CN" dirty="0"/>
              <a:t>【</a:t>
            </a:r>
            <a:r>
              <a:rPr lang="zh-CN" altLang="en-US" dirty="0"/>
              <a:t>例</a:t>
            </a:r>
            <a:r>
              <a:rPr lang="en-US" altLang="zh-CN" dirty="0"/>
              <a:t>2.12】</a:t>
            </a:r>
            <a:r>
              <a:rPr lang="zh-CN" altLang="en-US" dirty="0"/>
              <a:t>利用</a:t>
            </a:r>
            <a:r>
              <a:rPr lang="en-US" altLang="zh-CN" dirty="0" err="1"/>
              <a:t>sizeof</a:t>
            </a:r>
            <a:r>
              <a:rPr lang="zh-CN" altLang="en-US" dirty="0"/>
              <a:t>求内存空间占用情况。</a:t>
            </a:r>
            <a:endParaRPr lang="en-US" altLang="zh-CN" dirty="0"/>
          </a:p>
        </p:txBody>
      </p:sp>
      <p:sp>
        <p:nvSpPr>
          <p:cNvPr id="7" name="矩形 6">
            <a:extLst>
              <a:ext uri="{FF2B5EF4-FFF2-40B4-BE49-F238E27FC236}">
                <a16:creationId xmlns:a16="http://schemas.microsoft.com/office/drawing/2014/main" id="{BBE0E482-DAFA-47CA-887D-F79B2C83C42D}"/>
              </a:ext>
            </a:extLst>
          </p:cNvPr>
          <p:cNvSpPr/>
          <p:nvPr/>
        </p:nvSpPr>
        <p:spPr>
          <a:xfrm>
            <a:off x="983173" y="3003882"/>
            <a:ext cx="4814312" cy="31801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pt-BR" altLang="zh-CN" sz="1400" dirty="0">
                <a:solidFill>
                  <a:srgbClr val="002060"/>
                </a:solidFill>
              </a:rPr>
              <a:t>#include &lt;stdio.h&gt;</a:t>
            </a:r>
          </a:p>
          <a:p>
            <a:r>
              <a:rPr lang="pt-BR" altLang="zh-CN" sz="1400" dirty="0">
                <a:solidFill>
                  <a:srgbClr val="002060"/>
                </a:solidFill>
              </a:rPr>
              <a:t>int main( )</a:t>
            </a:r>
          </a:p>
          <a:p>
            <a:r>
              <a:rPr lang="pt-BR" altLang="zh-CN" sz="1400" dirty="0">
                <a:solidFill>
                  <a:srgbClr val="002060"/>
                </a:solidFill>
              </a:rPr>
              <a:t>{ </a:t>
            </a:r>
          </a:p>
          <a:p>
            <a:r>
              <a:rPr lang="pt-BR" altLang="zh-CN" sz="1400" dirty="0">
                <a:solidFill>
                  <a:srgbClr val="002060"/>
                </a:solidFill>
              </a:rPr>
              <a:t>    short x = 1;</a:t>
            </a:r>
          </a:p>
          <a:p>
            <a:r>
              <a:rPr lang="pt-BR" altLang="zh-CN" sz="1400" dirty="0">
                <a:solidFill>
                  <a:srgbClr val="002060"/>
                </a:solidFill>
              </a:rPr>
              <a:t>    float y = 5.0;</a:t>
            </a:r>
          </a:p>
          <a:p>
            <a:r>
              <a:rPr lang="pt-BR" altLang="zh-CN" sz="1400" dirty="0">
                <a:solidFill>
                  <a:srgbClr val="002060"/>
                </a:solidFill>
              </a:rPr>
              <a:t>    char ch = ’a’;</a:t>
            </a:r>
          </a:p>
          <a:p>
            <a:r>
              <a:rPr lang="pt-BR" altLang="zh-CN" sz="1400" dirty="0">
                <a:solidFill>
                  <a:srgbClr val="002060"/>
                </a:solidFill>
              </a:rPr>
              <a:t>    printf("size of short = %d\n", sizeof(short));</a:t>
            </a:r>
          </a:p>
          <a:p>
            <a:r>
              <a:rPr lang="pt-BR" altLang="zh-CN" sz="1400" dirty="0">
                <a:solidFill>
                  <a:srgbClr val="002060"/>
                </a:solidFill>
              </a:rPr>
              <a:t>    printf("size of y = %d\n", sizeof(y));</a:t>
            </a:r>
          </a:p>
          <a:p>
            <a:r>
              <a:rPr lang="pt-BR" altLang="zh-CN" sz="1400" dirty="0">
                <a:solidFill>
                  <a:srgbClr val="002060"/>
                </a:solidFill>
              </a:rPr>
              <a:t>    printf("size of (x+y) = %d\n", sizeof(x+y));</a:t>
            </a:r>
          </a:p>
          <a:p>
            <a:r>
              <a:rPr lang="pt-BR" altLang="zh-CN" sz="1400" dirty="0">
                <a:solidFill>
                  <a:srgbClr val="002060"/>
                </a:solidFill>
              </a:rPr>
              <a:t>    printf("size of ch = %d\n", sizeof(ch));</a:t>
            </a:r>
          </a:p>
          <a:p>
            <a:r>
              <a:rPr lang="pt-BR" altLang="zh-CN" sz="1400" dirty="0">
                <a:solidFill>
                  <a:srgbClr val="002060"/>
                </a:solidFill>
              </a:rPr>
              <a:t>    printf("size of str = %d\n", sizeof(“a”));</a:t>
            </a:r>
          </a:p>
          <a:p>
            <a:r>
              <a:rPr lang="pt-BR" altLang="zh-CN" sz="1400" dirty="0">
                <a:solidFill>
                  <a:srgbClr val="002060"/>
                </a:solidFill>
              </a:rPr>
              <a:t>    return 0;</a:t>
            </a:r>
          </a:p>
          <a:p>
            <a:r>
              <a:rPr lang="pt-BR" altLang="zh-CN" sz="1400" dirty="0">
                <a:solidFill>
                  <a:srgbClr val="002060"/>
                </a:solidFill>
              </a:rPr>
              <a:t>}</a:t>
            </a:r>
          </a:p>
        </p:txBody>
      </p:sp>
      <p:sp>
        <p:nvSpPr>
          <p:cNvPr id="8" name="文本框 7">
            <a:extLst>
              <a:ext uri="{FF2B5EF4-FFF2-40B4-BE49-F238E27FC236}">
                <a16:creationId xmlns:a16="http://schemas.microsoft.com/office/drawing/2014/main" id="{B0CA503F-5008-4B52-A4F4-6A5255875C6D}"/>
              </a:ext>
            </a:extLst>
          </p:cNvPr>
          <p:cNvSpPr txBox="1"/>
          <p:nvPr/>
        </p:nvSpPr>
        <p:spPr>
          <a:xfrm>
            <a:off x="6146800" y="3003882"/>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9" name="图片 8">
            <a:extLst>
              <a:ext uri="{FF2B5EF4-FFF2-40B4-BE49-F238E27FC236}">
                <a16:creationId xmlns:a16="http://schemas.microsoft.com/office/drawing/2014/main" id="{89C6D0AE-785E-4935-BEDE-4DFFE05169A7}"/>
              </a:ext>
            </a:extLst>
          </p:cNvPr>
          <p:cNvPicPr/>
          <p:nvPr/>
        </p:nvPicPr>
        <p:blipFill rotWithShape="1">
          <a:blip r:embed="rId3">
            <a:extLst>
              <a:ext uri="{28A0092B-C50C-407E-A947-70E740481C1C}">
                <a14:useLocalDpi xmlns:a14="http://schemas.microsoft.com/office/drawing/2010/main" val="0"/>
              </a:ext>
            </a:extLst>
          </a:blip>
          <a:srcRect r="39242" b="21234"/>
          <a:stretch/>
        </p:blipFill>
        <p:spPr>
          <a:xfrm>
            <a:off x="6651195" y="3428999"/>
            <a:ext cx="3426038" cy="1595487"/>
          </a:xfrm>
          <a:prstGeom prst="rect">
            <a:avLst/>
          </a:prstGeom>
        </p:spPr>
      </p:pic>
    </p:spTree>
    <p:extLst>
      <p:ext uri="{BB962C8B-B14F-4D97-AF65-F5344CB8AC3E}">
        <p14:creationId xmlns:p14="http://schemas.microsoft.com/office/powerpoint/2010/main" val="1867975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2.7 </a:t>
            </a:r>
            <a:r>
              <a:rPr lang="zh-CN" altLang="en-US" dirty="0"/>
              <a:t>数据类型转换</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pPr>
              <a:lnSpc>
                <a:spcPct val="150000"/>
              </a:lnSpc>
            </a:pPr>
            <a:r>
              <a:rPr lang="en-US" altLang="zh-CN" dirty="0"/>
              <a:t>C</a:t>
            </a:r>
            <a:r>
              <a:rPr lang="zh-CN" altLang="zh-CN" dirty="0"/>
              <a:t>语言允许不同类型的数据进行混合运算，但在运算之前，需要对数据进行的类型转换。</a:t>
            </a:r>
            <a:endParaRPr lang="en-US" altLang="zh-CN" dirty="0"/>
          </a:p>
          <a:p>
            <a:pPr>
              <a:lnSpc>
                <a:spcPct val="150000"/>
              </a:lnSpc>
            </a:pPr>
            <a:r>
              <a:rPr lang="zh-CN" altLang="zh-CN" dirty="0"/>
              <a:t>类型转换的方法主要有两种：自动转换和强制转换。</a:t>
            </a:r>
          </a:p>
          <a:p>
            <a:pPr>
              <a:lnSpc>
                <a:spcPct val="150000"/>
              </a:lnSpc>
            </a:pPr>
            <a:r>
              <a:rPr lang="en-US" altLang="zh-CN" dirty="0"/>
              <a:t>1. </a:t>
            </a:r>
            <a:r>
              <a:rPr lang="zh-CN" altLang="en-US" dirty="0"/>
              <a:t>自动转换：</a:t>
            </a:r>
            <a:endParaRPr lang="en-US" altLang="zh-CN" dirty="0"/>
          </a:p>
          <a:p>
            <a:pPr>
              <a:lnSpc>
                <a:spcPct val="150000"/>
              </a:lnSpc>
            </a:pPr>
            <a:endParaRPr lang="en-US" altLang="zh-CN" dirty="0"/>
          </a:p>
          <a:p>
            <a:pPr>
              <a:lnSpc>
                <a:spcPct val="150000"/>
              </a:lnSpc>
            </a:pPr>
            <a:endParaRPr lang="en-US" altLang="zh-CN" dirty="0"/>
          </a:p>
          <a:p>
            <a:pPr>
              <a:lnSpc>
                <a:spcPct val="150000"/>
              </a:lnSpc>
            </a:pPr>
            <a:endParaRPr lang="en-US" altLang="zh-CN" dirty="0"/>
          </a:p>
          <a:p>
            <a:pPr>
              <a:lnSpc>
                <a:spcPct val="150000"/>
              </a:lnSpc>
            </a:pPr>
            <a:r>
              <a:rPr lang="en-US" altLang="zh-CN" dirty="0"/>
              <a:t>2. </a:t>
            </a:r>
            <a:r>
              <a:rPr lang="zh-CN" altLang="en-US" dirty="0"/>
              <a:t>强制转换：</a:t>
            </a:r>
            <a:r>
              <a:rPr lang="zh-CN" altLang="en-US" sz="1800" b="0" dirty="0">
                <a:solidFill>
                  <a:schemeClr val="tx1"/>
                </a:solidFill>
                <a:latin typeface="+mj-lt"/>
              </a:rPr>
              <a:t>用强制类型转换运算符“（类型）”将表达式转换成括号内标明的类型</a:t>
            </a:r>
            <a:endParaRPr lang="en-US" altLang="zh-CN" sz="1800" b="0" dirty="0">
              <a:solidFill>
                <a:schemeClr val="tx1"/>
              </a:solidFill>
              <a:latin typeface="+mj-lt"/>
            </a:endParaRPr>
          </a:p>
          <a:p>
            <a:pPr lvl="1">
              <a:lnSpc>
                <a:spcPct val="150000"/>
              </a:lnSpc>
            </a:pPr>
            <a:r>
              <a:rPr lang="zh-CN" altLang="en-US" dirty="0"/>
              <a:t>其一般形式为：</a:t>
            </a:r>
            <a:r>
              <a:rPr lang="zh-CN" altLang="en-US" dirty="0">
                <a:solidFill>
                  <a:srgbClr val="0070C0"/>
                </a:solidFill>
              </a:rPr>
              <a:t>（类型） 表达式</a:t>
            </a:r>
          </a:p>
          <a:p>
            <a:pPr lvl="1">
              <a:lnSpc>
                <a:spcPct val="150000"/>
              </a:lnSpc>
            </a:pPr>
            <a:r>
              <a:rPr lang="zh-CN" altLang="en-US" dirty="0"/>
              <a:t>强制类型转换运算符是单目运算符，优先级别高于*，</a:t>
            </a:r>
            <a:r>
              <a:rPr lang="en-US" altLang="zh-CN" dirty="0"/>
              <a:t>/</a:t>
            </a:r>
            <a:r>
              <a:rPr lang="zh-CN" altLang="en-US" dirty="0"/>
              <a:t>，其结合性是自右向左。</a:t>
            </a:r>
            <a:endParaRPr lang="en-US" altLang="zh-CN" dirty="0"/>
          </a:p>
        </p:txBody>
      </p:sp>
      <p:pic>
        <p:nvPicPr>
          <p:cNvPr id="10" name="图片 9">
            <a:extLst>
              <a:ext uri="{FF2B5EF4-FFF2-40B4-BE49-F238E27FC236}">
                <a16:creationId xmlns:a16="http://schemas.microsoft.com/office/drawing/2014/main" id="{FDBB5F4A-E9C5-4C8B-8DAE-81B803154F5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1288" y="2745016"/>
            <a:ext cx="2714625" cy="1933575"/>
          </a:xfrm>
          <a:prstGeom prst="rect">
            <a:avLst/>
          </a:prstGeom>
          <a:noFill/>
          <a:ln>
            <a:noFill/>
          </a:ln>
        </p:spPr>
      </p:pic>
    </p:spTree>
    <p:extLst>
      <p:ext uri="{BB962C8B-B14F-4D97-AF65-F5344CB8AC3E}">
        <p14:creationId xmlns:p14="http://schemas.microsoft.com/office/powerpoint/2010/main" val="22840195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B4EC77-326D-45C1-A507-E8E701BA6A1C}"/>
              </a:ext>
            </a:extLst>
          </p:cNvPr>
          <p:cNvSpPr>
            <a:spLocks noGrp="1"/>
          </p:cNvSpPr>
          <p:nvPr>
            <p:ph type="title"/>
          </p:nvPr>
        </p:nvSpPr>
        <p:spPr/>
        <p:txBody>
          <a:bodyPr/>
          <a:lstStyle/>
          <a:p>
            <a:r>
              <a:rPr lang="en-US" altLang="zh-CN" dirty="0"/>
              <a:t>2.7 </a:t>
            </a:r>
            <a:r>
              <a:rPr lang="zh-CN" altLang="en-US" dirty="0"/>
              <a:t>数据类型转换</a:t>
            </a:r>
          </a:p>
        </p:txBody>
      </p:sp>
      <p:sp>
        <p:nvSpPr>
          <p:cNvPr id="3" name="内容占位符 2">
            <a:extLst>
              <a:ext uri="{FF2B5EF4-FFF2-40B4-BE49-F238E27FC236}">
                <a16:creationId xmlns:a16="http://schemas.microsoft.com/office/drawing/2014/main" id="{6327D688-371F-4DE3-9BCD-CBEEE18BBFFC}"/>
              </a:ext>
            </a:extLst>
          </p:cNvPr>
          <p:cNvSpPr>
            <a:spLocks noGrp="1"/>
          </p:cNvSpPr>
          <p:nvPr>
            <p:ph idx="1"/>
          </p:nvPr>
        </p:nvSpPr>
        <p:spPr/>
        <p:txBody>
          <a:bodyPr/>
          <a:lstStyle/>
          <a:p>
            <a:r>
              <a:rPr lang="zh-CN" altLang="zh-CN" dirty="0"/>
              <a:t>【例</a:t>
            </a:r>
            <a:r>
              <a:rPr lang="en-US" altLang="zh-CN" dirty="0"/>
              <a:t>2.13</a:t>
            </a:r>
            <a:r>
              <a:rPr lang="zh-CN" altLang="zh-CN" dirty="0"/>
              <a:t>】同类型数据的混合运算。</a:t>
            </a:r>
          </a:p>
          <a:p>
            <a:endParaRPr lang="zh-CN" altLang="en-US" dirty="0"/>
          </a:p>
        </p:txBody>
      </p:sp>
      <p:sp>
        <p:nvSpPr>
          <p:cNvPr id="4" name="矩形 3">
            <a:extLst>
              <a:ext uri="{FF2B5EF4-FFF2-40B4-BE49-F238E27FC236}">
                <a16:creationId xmlns:a16="http://schemas.microsoft.com/office/drawing/2014/main" id="{352719B9-FC6B-4EB2-9E66-6372B6A270B1}"/>
              </a:ext>
            </a:extLst>
          </p:cNvPr>
          <p:cNvSpPr/>
          <p:nvPr/>
        </p:nvSpPr>
        <p:spPr>
          <a:xfrm>
            <a:off x="888905" y="2136617"/>
            <a:ext cx="4527885" cy="25777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pt-BR" altLang="zh-CN" sz="1400" dirty="0">
                <a:solidFill>
                  <a:srgbClr val="002060"/>
                </a:solidFill>
              </a:rPr>
              <a:t>#include &lt;stdio.h&gt;</a:t>
            </a:r>
          </a:p>
          <a:p>
            <a:r>
              <a:rPr lang="pt-BR" altLang="zh-CN" sz="1400" dirty="0">
                <a:solidFill>
                  <a:srgbClr val="002060"/>
                </a:solidFill>
              </a:rPr>
              <a:t>int main( )</a:t>
            </a:r>
          </a:p>
          <a:p>
            <a:r>
              <a:rPr lang="pt-BR" altLang="zh-CN" sz="1400" dirty="0">
                <a:solidFill>
                  <a:srgbClr val="002060"/>
                </a:solidFill>
              </a:rPr>
              <a:t>{ </a:t>
            </a:r>
          </a:p>
          <a:p>
            <a:r>
              <a:rPr lang="pt-BR" altLang="zh-CN" sz="1400" dirty="0">
                <a:solidFill>
                  <a:srgbClr val="002060"/>
                </a:solidFill>
              </a:rPr>
              <a:t>    int x = 12;</a:t>
            </a:r>
          </a:p>
          <a:p>
            <a:r>
              <a:rPr lang="pt-BR" altLang="zh-CN" sz="1400" dirty="0">
                <a:solidFill>
                  <a:srgbClr val="002060"/>
                </a:solidFill>
              </a:rPr>
              <a:t>    double y = 2.5;</a:t>
            </a:r>
          </a:p>
          <a:p>
            <a:r>
              <a:rPr lang="pt-BR" altLang="zh-CN" sz="1400" dirty="0">
                <a:solidFill>
                  <a:srgbClr val="002060"/>
                </a:solidFill>
              </a:rPr>
              <a:t>    printf("result1 = %d\n", x + 'c' - y);</a:t>
            </a:r>
          </a:p>
          <a:p>
            <a:r>
              <a:rPr lang="pt-BR" altLang="zh-CN" sz="1400" dirty="0">
                <a:solidFill>
                  <a:srgbClr val="002060"/>
                </a:solidFill>
              </a:rPr>
              <a:t>    printf("result2 = %f\n", x + 'c' - y);</a:t>
            </a:r>
          </a:p>
          <a:p>
            <a:r>
              <a:rPr lang="pt-BR" altLang="zh-CN" sz="1400" dirty="0">
                <a:solidFill>
                  <a:srgbClr val="002060"/>
                </a:solidFill>
              </a:rPr>
              <a:t>    return 0;</a:t>
            </a:r>
          </a:p>
          <a:p>
            <a:r>
              <a:rPr lang="pt-BR" altLang="zh-CN" sz="1400" dirty="0">
                <a:solidFill>
                  <a:srgbClr val="002060"/>
                </a:solidFill>
              </a:rPr>
              <a:t>}</a:t>
            </a:r>
          </a:p>
        </p:txBody>
      </p:sp>
      <p:sp>
        <p:nvSpPr>
          <p:cNvPr id="6" name="文本框 5">
            <a:extLst>
              <a:ext uri="{FF2B5EF4-FFF2-40B4-BE49-F238E27FC236}">
                <a16:creationId xmlns:a16="http://schemas.microsoft.com/office/drawing/2014/main" id="{082B9175-5C05-4D15-BA4D-74AEF33B7425}"/>
              </a:ext>
            </a:extLst>
          </p:cNvPr>
          <p:cNvSpPr txBox="1"/>
          <p:nvPr/>
        </p:nvSpPr>
        <p:spPr>
          <a:xfrm>
            <a:off x="888905" y="4881398"/>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7" name="图片 6">
            <a:extLst>
              <a:ext uri="{FF2B5EF4-FFF2-40B4-BE49-F238E27FC236}">
                <a16:creationId xmlns:a16="http://schemas.microsoft.com/office/drawing/2014/main" id="{37530B50-B3DB-41E5-B6F4-C4F357027625}"/>
              </a:ext>
            </a:extLst>
          </p:cNvPr>
          <p:cNvPicPr/>
          <p:nvPr/>
        </p:nvPicPr>
        <p:blipFill rotWithShape="1">
          <a:blip r:embed="rId2">
            <a:extLst>
              <a:ext uri="{28A0092B-C50C-407E-A947-70E740481C1C}">
                <a14:useLocalDpi xmlns:a14="http://schemas.microsoft.com/office/drawing/2010/main" val="0"/>
              </a:ext>
            </a:extLst>
          </a:blip>
          <a:srcRect r="52268" b="39857"/>
          <a:stretch/>
        </p:blipFill>
        <p:spPr>
          <a:xfrm>
            <a:off x="2522740" y="4971692"/>
            <a:ext cx="2894050" cy="1082604"/>
          </a:xfrm>
          <a:prstGeom prst="rect">
            <a:avLst/>
          </a:prstGeom>
        </p:spPr>
      </p:pic>
      <p:sp>
        <p:nvSpPr>
          <p:cNvPr id="8" name="折角形 8">
            <a:extLst>
              <a:ext uri="{FF2B5EF4-FFF2-40B4-BE49-F238E27FC236}">
                <a16:creationId xmlns:a16="http://schemas.microsoft.com/office/drawing/2014/main" id="{34B46C00-F619-45F0-A7B9-F2B26A653DB9}"/>
              </a:ext>
            </a:extLst>
          </p:cNvPr>
          <p:cNvSpPr/>
          <p:nvPr/>
        </p:nvSpPr>
        <p:spPr>
          <a:xfrm>
            <a:off x="6873275" y="2136616"/>
            <a:ext cx="4042964" cy="3726856"/>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zh-CN" altLang="en-US" sz="1400" dirty="0"/>
              <a:t>表达式“</a:t>
            </a:r>
            <a:r>
              <a:rPr lang="en-US" altLang="zh-CN" sz="1400" dirty="0"/>
              <a:t>x + 'c' - y”</a:t>
            </a:r>
            <a:r>
              <a:rPr lang="zh-CN" altLang="en-US" sz="1400" dirty="0"/>
              <a:t>，先进行</a:t>
            </a:r>
            <a:r>
              <a:rPr lang="en-US" altLang="zh-CN" sz="1400" dirty="0" err="1"/>
              <a:t>x+'c</a:t>
            </a:r>
            <a:r>
              <a:rPr lang="en-US" altLang="zh-CN" sz="1400" dirty="0"/>
              <a:t>'</a:t>
            </a:r>
            <a:r>
              <a:rPr lang="zh-CN" altLang="en-US" sz="1400" dirty="0"/>
              <a:t>的计算，</a:t>
            </a:r>
            <a:r>
              <a:rPr lang="en-US" altLang="zh-CN" sz="1400" dirty="0"/>
              <a:t>x</a:t>
            </a:r>
            <a:r>
              <a:rPr lang="zh-CN" altLang="en-US" sz="1400" dirty="0"/>
              <a:t>是</a:t>
            </a:r>
            <a:r>
              <a:rPr lang="en-US" altLang="zh-CN" sz="1400" dirty="0"/>
              <a:t>int</a:t>
            </a:r>
            <a:r>
              <a:rPr lang="zh-CN" altLang="en-US" sz="1400" dirty="0"/>
              <a:t>类型，</a:t>
            </a:r>
            <a:r>
              <a:rPr lang="en-US" altLang="zh-CN" sz="1400" dirty="0"/>
              <a:t>'c'</a:t>
            </a:r>
            <a:r>
              <a:rPr lang="zh-CN" altLang="en-US" sz="1400" dirty="0"/>
              <a:t>是字符常量，将</a:t>
            </a:r>
            <a:r>
              <a:rPr lang="en-US" altLang="zh-CN" sz="1400" dirty="0"/>
              <a:t>'c'</a:t>
            </a:r>
            <a:r>
              <a:rPr lang="zh-CN" altLang="en-US" sz="1400" dirty="0"/>
              <a:t>的</a:t>
            </a:r>
            <a:r>
              <a:rPr lang="en-US" altLang="zh-CN" sz="1400" dirty="0"/>
              <a:t>ASCII</a:t>
            </a:r>
            <a:r>
              <a:rPr lang="zh-CN" altLang="en-US" sz="1400" dirty="0"/>
              <a:t>值</a:t>
            </a:r>
            <a:r>
              <a:rPr lang="en-US" altLang="zh-CN" sz="1400" dirty="0"/>
              <a:t>99</a:t>
            </a:r>
            <a:r>
              <a:rPr lang="zh-CN" altLang="en-US" sz="1400" dirty="0"/>
              <a:t>与</a:t>
            </a:r>
            <a:r>
              <a:rPr lang="en-US" altLang="zh-CN" sz="1400" dirty="0"/>
              <a:t>x</a:t>
            </a:r>
            <a:r>
              <a:rPr lang="zh-CN" altLang="en-US" sz="1400" dirty="0"/>
              <a:t>相加，运算结果为</a:t>
            </a:r>
            <a:r>
              <a:rPr lang="en-US" altLang="zh-CN" sz="1400" dirty="0"/>
              <a:t>111</a:t>
            </a:r>
            <a:r>
              <a:rPr lang="zh-CN" altLang="en-US" sz="1400" dirty="0"/>
              <a:t>；接着将整数</a:t>
            </a:r>
            <a:r>
              <a:rPr lang="en-US" altLang="zh-CN" sz="1400" dirty="0"/>
              <a:t>111</a:t>
            </a:r>
            <a:r>
              <a:rPr lang="zh-CN" altLang="en-US" sz="1400" dirty="0"/>
              <a:t>与</a:t>
            </a:r>
            <a:r>
              <a:rPr lang="en-US" altLang="zh-CN" sz="1400" dirty="0"/>
              <a:t>y</a:t>
            </a:r>
            <a:r>
              <a:rPr lang="zh-CN" altLang="en-US" sz="1400" dirty="0"/>
              <a:t>想减，</a:t>
            </a:r>
            <a:r>
              <a:rPr lang="en-US" altLang="zh-CN" sz="1400" dirty="0"/>
              <a:t>y</a:t>
            </a:r>
            <a:r>
              <a:rPr lang="zh-CN" altLang="en-US" sz="1400" dirty="0"/>
              <a:t>是</a:t>
            </a:r>
            <a:r>
              <a:rPr lang="en-US" altLang="zh-CN" sz="1400" dirty="0"/>
              <a:t>double</a:t>
            </a:r>
            <a:r>
              <a:rPr lang="zh-CN" altLang="en-US" sz="1400" dirty="0"/>
              <a:t>类型，要先将</a:t>
            </a:r>
            <a:r>
              <a:rPr lang="en-US" altLang="zh-CN" sz="1400" dirty="0"/>
              <a:t>111</a:t>
            </a:r>
            <a:r>
              <a:rPr lang="zh-CN" altLang="en-US" sz="1400" dirty="0"/>
              <a:t>转化成</a:t>
            </a:r>
            <a:r>
              <a:rPr lang="en-US" altLang="zh-CN" sz="1400" dirty="0"/>
              <a:t>double</a:t>
            </a:r>
            <a:r>
              <a:rPr lang="zh-CN" altLang="en-US" sz="1400" dirty="0"/>
              <a:t>类型，相减的结果为</a:t>
            </a:r>
            <a:r>
              <a:rPr lang="en-US" altLang="zh-CN" sz="1400" dirty="0"/>
              <a:t>108.5</a:t>
            </a:r>
            <a:r>
              <a:rPr lang="zh-CN" altLang="en-US" sz="1400" dirty="0"/>
              <a:t>，也是</a:t>
            </a:r>
            <a:r>
              <a:rPr lang="en-US" altLang="zh-CN" sz="1400" dirty="0"/>
              <a:t>double</a:t>
            </a:r>
            <a:r>
              <a:rPr lang="zh-CN" altLang="en-US" sz="1400" dirty="0"/>
              <a:t>类型。这些类型转换都是系统自动进行的；</a:t>
            </a:r>
            <a:endParaRPr lang="en-US" altLang="zh-CN" sz="1400" dirty="0"/>
          </a:p>
          <a:p>
            <a:pPr marL="342900" indent="-342900">
              <a:buFont typeface="+mj-lt"/>
              <a:buAutoNum type="arabicPeriod"/>
            </a:pPr>
            <a:r>
              <a:rPr lang="zh-CN" altLang="en-US" sz="1400" dirty="0"/>
              <a:t>第一个</a:t>
            </a:r>
            <a:r>
              <a:rPr lang="en-US" altLang="zh-CN" sz="1400" dirty="0" err="1"/>
              <a:t>printf</a:t>
            </a:r>
            <a:r>
              <a:rPr lang="zh-CN" altLang="en-US" sz="1400" dirty="0"/>
              <a:t>函数将表达式的结果按照“</a:t>
            </a:r>
            <a:r>
              <a:rPr lang="en-US" altLang="zh-CN" sz="1400" dirty="0"/>
              <a:t>%d”</a:t>
            </a:r>
            <a:r>
              <a:rPr lang="zh-CN" altLang="en-US" sz="1400" dirty="0"/>
              <a:t>的格式输出，但表达式结果为</a:t>
            </a:r>
            <a:r>
              <a:rPr lang="en-US" altLang="zh-CN" sz="1400" dirty="0"/>
              <a:t>double</a:t>
            </a:r>
            <a:r>
              <a:rPr lang="zh-CN" altLang="en-US" sz="1400" dirty="0"/>
              <a:t>类型，与格式类型不匹配，所以输出的结果不正确；第二个</a:t>
            </a:r>
            <a:r>
              <a:rPr lang="en-US" altLang="zh-CN" sz="1400" dirty="0" err="1"/>
              <a:t>printf</a:t>
            </a:r>
            <a:r>
              <a:rPr lang="zh-CN" altLang="en-US" sz="1400" dirty="0"/>
              <a:t>函数将表达式的结果按照“</a:t>
            </a:r>
            <a:r>
              <a:rPr lang="en-US" altLang="zh-CN" sz="1400" dirty="0"/>
              <a:t>%f”</a:t>
            </a:r>
            <a:r>
              <a:rPr lang="zh-CN" altLang="en-US" sz="1400" dirty="0"/>
              <a:t>的格式输出，与结果的类型匹配，因此输出的结果是正确的。</a:t>
            </a: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9" name="组合 8">
            <a:extLst>
              <a:ext uri="{FF2B5EF4-FFF2-40B4-BE49-F238E27FC236}">
                <a16:creationId xmlns:a16="http://schemas.microsoft.com/office/drawing/2014/main" id="{5A3B8124-DB13-43FA-BDBF-277E29E6FA67}"/>
              </a:ext>
            </a:extLst>
          </p:cNvPr>
          <p:cNvGrpSpPr/>
          <p:nvPr/>
        </p:nvGrpSpPr>
        <p:grpSpPr>
          <a:xfrm>
            <a:off x="6873274" y="2136617"/>
            <a:ext cx="1298306" cy="446327"/>
            <a:chOff x="8656982" y="1358937"/>
            <a:chExt cx="1242392" cy="331751"/>
          </a:xfrm>
        </p:grpSpPr>
        <p:sp>
          <p:nvSpPr>
            <p:cNvPr id="10" name="文本框 9">
              <a:extLst>
                <a:ext uri="{FF2B5EF4-FFF2-40B4-BE49-F238E27FC236}">
                  <a16:creationId xmlns:a16="http://schemas.microsoft.com/office/drawing/2014/main" id="{31994EC0-9CE0-4FE0-B93C-B8717E3333FE}"/>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2660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B4EC77-326D-45C1-A507-E8E701BA6A1C}"/>
              </a:ext>
            </a:extLst>
          </p:cNvPr>
          <p:cNvSpPr>
            <a:spLocks noGrp="1"/>
          </p:cNvSpPr>
          <p:nvPr>
            <p:ph type="title"/>
          </p:nvPr>
        </p:nvSpPr>
        <p:spPr/>
        <p:txBody>
          <a:bodyPr/>
          <a:lstStyle/>
          <a:p>
            <a:r>
              <a:rPr lang="en-US" altLang="zh-CN" dirty="0"/>
              <a:t>2.7 </a:t>
            </a:r>
            <a:r>
              <a:rPr lang="zh-CN" altLang="en-US" dirty="0"/>
              <a:t>数据类型转换</a:t>
            </a:r>
          </a:p>
        </p:txBody>
      </p:sp>
      <p:sp>
        <p:nvSpPr>
          <p:cNvPr id="3" name="内容占位符 2">
            <a:extLst>
              <a:ext uri="{FF2B5EF4-FFF2-40B4-BE49-F238E27FC236}">
                <a16:creationId xmlns:a16="http://schemas.microsoft.com/office/drawing/2014/main" id="{6327D688-371F-4DE3-9BCD-CBEEE18BBFFC}"/>
              </a:ext>
            </a:extLst>
          </p:cNvPr>
          <p:cNvSpPr>
            <a:spLocks noGrp="1"/>
          </p:cNvSpPr>
          <p:nvPr>
            <p:ph idx="1"/>
          </p:nvPr>
        </p:nvSpPr>
        <p:spPr/>
        <p:txBody>
          <a:bodyPr/>
          <a:lstStyle/>
          <a:p>
            <a:r>
              <a:rPr lang="zh-CN" altLang="zh-CN" dirty="0"/>
              <a:t>【例</a:t>
            </a:r>
            <a:r>
              <a:rPr lang="en-US" altLang="zh-CN" dirty="0"/>
              <a:t>2.14</a:t>
            </a:r>
            <a:r>
              <a:rPr lang="zh-CN" altLang="zh-CN" dirty="0"/>
              <a:t>】强制类型转换。</a:t>
            </a:r>
          </a:p>
          <a:p>
            <a:endParaRPr lang="zh-CN" altLang="en-US" dirty="0"/>
          </a:p>
        </p:txBody>
      </p:sp>
      <p:sp>
        <p:nvSpPr>
          <p:cNvPr id="4" name="矩形 3">
            <a:extLst>
              <a:ext uri="{FF2B5EF4-FFF2-40B4-BE49-F238E27FC236}">
                <a16:creationId xmlns:a16="http://schemas.microsoft.com/office/drawing/2014/main" id="{352719B9-FC6B-4EB2-9E66-6372B6A270B1}"/>
              </a:ext>
            </a:extLst>
          </p:cNvPr>
          <p:cNvSpPr/>
          <p:nvPr/>
        </p:nvSpPr>
        <p:spPr>
          <a:xfrm>
            <a:off x="888905" y="2136617"/>
            <a:ext cx="4527885" cy="25777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pt-BR" altLang="zh-CN" sz="1400" dirty="0">
                <a:solidFill>
                  <a:srgbClr val="002060"/>
                </a:solidFill>
              </a:rPr>
              <a:t>#include &lt;stdio.h&gt;</a:t>
            </a:r>
          </a:p>
          <a:p>
            <a:r>
              <a:rPr lang="pt-BR" altLang="zh-CN" sz="1400" dirty="0">
                <a:solidFill>
                  <a:srgbClr val="002060"/>
                </a:solidFill>
              </a:rPr>
              <a:t>int main( )</a:t>
            </a:r>
          </a:p>
          <a:p>
            <a:r>
              <a:rPr lang="pt-BR" altLang="zh-CN" sz="1400" dirty="0">
                <a:solidFill>
                  <a:srgbClr val="002060"/>
                </a:solidFill>
              </a:rPr>
              <a:t>{ </a:t>
            </a:r>
          </a:p>
          <a:p>
            <a:r>
              <a:rPr lang="pt-BR" altLang="zh-CN" sz="1400" dirty="0">
                <a:solidFill>
                  <a:srgbClr val="002060"/>
                </a:solidFill>
              </a:rPr>
              <a:t>    float x = 6.9;</a:t>
            </a:r>
          </a:p>
          <a:p>
            <a:r>
              <a:rPr lang="pt-BR" altLang="zh-CN" sz="1400" dirty="0">
                <a:solidFill>
                  <a:srgbClr val="002060"/>
                </a:solidFill>
              </a:rPr>
              <a:t>    int y;</a:t>
            </a:r>
          </a:p>
          <a:p>
            <a:r>
              <a:rPr lang="pt-BR" altLang="zh-CN" sz="1400" dirty="0">
                <a:solidFill>
                  <a:srgbClr val="002060"/>
                </a:solidFill>
              </a:rPr>
              <a:t>    y=(int)x % 5;</a:t>
            </a:r>
          </a:p>
          <a:p>
            <a:r>
              <a:rPr lang="pt-BR" altLang="zh-CN" sz="1400" dirty="0">
                <a:solidFill>
                  <a:srgbClr val="002060"/>
                </a:solidFill>
              </a:rPr>
              <a:t>    printf("y = %d\n", y);</a:t>
            </a:r>
          </a:p>
          <a:p>
            <a:r>
              <a:rPr lang="pt-BR" altLang="zh-CN" sz="1400" dirty="0">
                <a:solidFill>
                  <a:srgbClr val="002060"/>
                </a:solidFill>
              </a:rPr>
              <a:t>    return 0;</a:t>
            </a:r>
          </a:p>
          <a:p>
            <a:r>
              <a:rPr lang="pt-BR" altLang="zh-CN" sz="1400" dirty="0">
                <a:solidFill>
                  <a:srgbClr val="002060"/>
                </a:solidFill>
              </a:rPr>
              <a:t>}</a:t>
            </a:r>
          </a:p>
        </p:txBody>
      </p:sp>
      <p:sp>
        <p:nvSpPr>
          <p:cNvPr id="6" name="文本框 5">
            <a:extLst>
              <a:ext uri="{FF2B5EF4-FFF2-40B4-BE49-F238E27FC236}">
                <a16:creationId xmlns:a16="http://schemas.microsoft.com/office/drawing/2014/main" id="{082B9175-5C05-4D15-BA4D-74AEF33B7425}"/>
              </a:ext>
            </a:extLst>
          </p:cNvPr>
          <p:cNvSpPr txBox="1"/>
          <p:nvPr/>
        </p:nvSpPr>
        <p:spPr>
          <a:xfrm>
            <a:off x="888905" y="4881398"/>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8" name="折角形 8">
            <a:extLst>
              <a:ext uri="{FF2B5EF4-FFF2-40B4-BE49-F238E27FC236}">
                <a16:creationId xmlns:a16="http://schemas.microsoft.com/office/drawing/2014/main" id="{34B46C00-F619-45F0-A7B9-F2B26A653DB9}"/>
              </a:ext>
            </a:extLst>
          </p:cNvPr>
          <p:cNvSpPr/>
          <p:nvPr/>
        </p:nvSpPr>
        <p:spPr>
          <a:xfrm>
            <a:off x="6873275" y="2136616"/>
            <a:ext cx="4061818" cy="2953858"/>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r>
              <a:rPr lang="zh-CN" altLang="en-US" sz="1400" dirty="0"/>
              <a:t>求余运算“</a:t>
            </a:r>
            <a:r>
              <a:rPr lang="en-US" altLang="zh-CN" sz="1400" dirty="0"/>
              <a:t>%”</a:t>
            </a:r>
            <a:r>
              <a:rPr lang="zh-CN" altLang="en-US" sz="1400" dirty="0"/>
              <a:t>要求两边的运算量均为整型，而</a:t>
            </a:r>
            <a:r>
              <a:rPr lang="en-US" altLang="zh-CN" sz="1400" dirty="0"/>
              <a:t>x</a:t>
            </a:r>
            <a:r>
              <a:rPr lang="zh-CN" altLang="en-US" sz="1400" dirty="0"/>
              <a:t>是单精度浮点型，不能直接计算“</a:t>
            </a:r>
            <a:r>
              <a:rPr lang="en-US" altLang="zh-CN" sz="1400" dirty="0"/>
              <a:t>x%5”</a:t>
            </a:r>
            <a:r>
              <a:rPr lang="zh-CN" altLang="en-US" sz="1400" dirty="0"/>
              <a:t>。在表达式“</a:t>
            </a:r>
            <a:r>
              <a:rPr lang="en-US" altLang="zh-CN" sz="1400" dirty="0"/>
              <a:t>y=(int)x % 5”</a:t>
            </a:r>
            <a:r>
              <a:rPr lang="zh-CN" altLang="en-US" sz="1400" dirty="0"/>
              <a:t>中，类型转换运算符“</a:t>
            </a:r>
            <a:r>
              <a:rPr lang="en-US" altLang="zh-CN" sz="1400" dirty="0"/>
              <a:t>(int)”</a:t>
            </a:r>
            <a:r>
              <a:rPr lang="zh-CN" altLang="en-US" sz="1400" dirty="0"/>
              <a:t>优先级最高且结合方向为从右向左，所以先将</a:t>
            </a:r>
            <a:r>
              <a:rPr lang="en-US" altLang="zh-CN" sz="1400" dirty="0"/>
              <a:t>x</a:t>
            </a:r>
            <a:r>
              <a:rPr lang="zh-CN" altLang="en-US" sz="1400" dirty="0"/>
              <a:t>的类型强制转换为</a:t>
            </a:r>
            <a:r>
              <a:rPr lang="en-US" altLang="zh-CN" sz="1400" dirty="0"/>
              <a:t>int</a:t>
            </a:r>
            <a:r>
              <a:rPr lang="zh-CN" altLang="en-US" sz="1400" dirty="0"/>
              <a:t>类型，于是值为</a:t>
            </a:r>
            <a:r>
              <a:rPr lang="en-US" altLang="zh-CN" sz="1400" dirty="0"/>
              <a:t>6</a:t>
            </a:r>
            <a:r>
              <a:rPr lang="zh-CN" altLang="en-US" sz="1400" dirty="0"/>
              <a:t>，再将</a:t>
            </a:r>
            <a:r>
              <a:rPr lang="en-US" altLang="zh-CN" sz="1400" dirty="0"/>
              <a:t>6%5</a:t>
            </a:r>
            <a:r>
              <a:rPr lang="zh-CN" altLang="en-US" sz="1400" dirty="0"/>
              <a:t>的结果</a:t>
            </a:r>
            <a:r>
              <a:rPr lang="en-US" altLang="zh-CN" sz="1400" dirty="0"/>
              <a:t>1</a:t>
            </a:r>
            <a:r>
              <a:rPr lang="zh-CN" altLang="en-US" sz="1400" dirty="0"/>
              <a:t>赋给</a:t>
            </a:r>
            <a:r>
              <a:rPr lang="en-US" altLang="zh-CN" sz="1400" dirty="0"/>
              <a:t>y</a:t>
            </a:r>
            <a:r>
              <a:rPr lang="zh-CN" altLang="en-US" sz="1400" dirty="0"/>
              <a:t>，因此输出“</a:t>
            </a:r>
            <a:r>
              <a:rPr lang="en-US" altLang="zh-CN" sz="1400" dirty="0"/>
              <a:t>y = 1”</a:t>
            </a:r>
            <a:r>
              <a:rPr lang="zh-CN" altLang="en-US" sz="1400" dirty="0"/>
              <a:t>。</a:t>
            </a:r>
            <a:endParaRPr lang="en-US" altLang="zh-CN" sz="1400" dirty="0"/>
          </a:p>
        </p:txBody>
      </p:sp>
      <p:grpSp>
        <p:nvGrpSpPr>
          <p:cNvPr id="9" name="组合 8">
            <a:extLst>
              <a:ext uri="{FF2B5EF4-FFF2-40B4-BE49-F238E27FC236}">
                <a16:creationId xmlns:a16="http://schemas.microsoft.com/office/drawing/2014/main" id="{5A3B8124-DB13-43FA-BDBF-277E29E6FA67}"/>
              </a:ext>
            </a:extLst>
          </p:cNvPr>
          <p:cNvGrpSpPr/>
          <p:nvPr/>
        </p:nvGrpSpPr>
        <p:grpSpPr>
          <a:xfrm>
            <a:off x="6873274" y="2136617"/>
            <a:ext cx="1298306" cy="446327"/>
            <a:chOff x="8656982" y="1358937"/>
            <a:chExt cx="1242392" cy="331751"/>
          </a:xfrm>
        </p:grpSpPr>
        <p:sp>
          <p:nvSpPr>
            <p:cNvPr id="10" name="文本框 9">
              <a:extLst>
                <a:ext uri="{FF2B5EF4-FFF2-40B4-BE49-F238E27FC236}">
                  <a16:creationId xmlns:a16="http://schemas.microsoft.com/office/drawing/2014/main" id="{31994EC0-9CE0-4FE0-B93C-B8717E3333FE}"/>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D2FE9C08-1928-4143-B10C-59655810239B}"/>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 name="图片 11">
            <a:extLst>
              <a:ext uri="{FF2B5EF4-FFF2-40B4-BE49-F238E27FC236}">
                <a16:creationId xmlns:a16="http://schemas.microsoft.com/office/drawing/2014/main" id="{E2739B78-5C27-4164-BB29-F2B76E9A2331}"/>
              </a:ext>
            </a:extLst>
          </p:cNvPr>
          <p:cNvPicPr/>
          <p:nvPr/>
        </p:nvPicPr>
        <p:blipFill rotWithShape="1">
          <a:blip r:embed="rId2">
            <a:extLst>
              <a:ext uri="{28A0092B-C50C-407E-A947-70E740481C1C}">
                <a14:useLocalDpi xmlns:a14="http://schemas.microsoft.com/office/drawing/2010/main" val="0"/>
              </a:ext>
            </a:extLst>
          </a:blip>
          <a:srcRect r="51920" b="43368"/>
          <a:stretch/>
        </p:blipFill>
        <p:spPr>
          <a:xfrm>
            <a:off x="2648016" y="4916364"/>
            <a:ext cx="2670709" cy="943966"/>
          </a:xfrm>
          <a:prstGeom prst="rect">
            <a:avLst/>
          </a:prstGeom>
        </p:spPr>
      </p:pic>
    </p:spTree>
    <p:extLst>
      <p:ext uri="{BB962C8B-B14F-4D97-AF65-F5344CB8AC3E}">
        <p14:creationId xmlns:p14="http://schemas.microsoft.com/office/powerpoint/2010/main" val="267121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C78C7A-13F7-4A1D-9103-272C6E8C74F1}"/>
              </a:ext>
            </a:extLst>
          </p:cNvPr>
          <p:cNvSpPr>
            <a:spLocks noGrp="1"/>
          </p:cNvSpPr>
          <p:nvPr>
            <p:ph type="title"/>
          </p:nvPr>
        </p:nvSpPr>
        <p:spPr/>
        <p:txBody>
          <a:bodyPr/>
          <a:lstStyle/>
          <a:p>
            <a:r>
              <a:rPr lang="en-US" altLang="zh-CN" dirty="0"/>
              <a:t>2.2 </a:t>
            </a:r>
            <a:r>
              <a:rPr lang="zh-CN" altLang="en-US" dirty="0"/>
              <a:t>常量和变量</a:t>
            </a:r>
          </a:p>
        </p:txBody>
      </p:sp>
      <p:sp>
        <p:nvSpPr>
          <p:cNvPr id="3" name="内容占位符 2">
            <a:extLst>
              <a:ext uri="{FF2B5EF4-FFF2-40B4-BE49-F238E27FC236}">
                <a16:creationId xmlns:a16="http://schemas.microsoft.com/office/drawing/2014/main" id="{0927E6B9-6A03-4FAC-A2CE-2634D910F1BE}"/>
              </a:ext>
            </a:extLst>
          </p:cNvPr>
          <p:cNvSpPr>
            <a:spLocks noGrp="1"/>
          </p:cNvSpPr>
          <p:nvPr>
            <p:ph idx="1"/>
          </p:nvPr>
        </p:nvSpPr>
        <p:spPr/>
        <p:txBody>
          <a:bodyPr/>
          <a:lstStyle/>
          <a:p>
            <a:r>
              <a:rPr lang="zh-CN" altLang="en-US" dirty="0"/>
              <a:t>常量：在程序运行过程中，其值不能被改变的量。</a:t>
            </a:r>
            <a:endParaRPr lang="en-US" altLang="zh-CN" dirty="0"/>
          </a:p>
          <a:p>
            <a:pPr lvl="1">
              <a:lnSpc>
                <a:spcPct val="150000"/>
              </a:lnSpc>
            </a:pPr>
            <a:r>
              <a:rPr lang="en-US" altLang="zh-CN" dirty="0"/>
              <a:t>1. </a:t>
            </a:r>
            <a:r>
              <a:rPr lang="zh-CN" altLang="en-US" dirty="0"/>
              <a:t>直接常量：其类型一般从其字面形式即可判别，又称为字面常量。例如</a:t>
            </a:r>
            <a:r>
              <a:rPr lang="en-US" altLang="zh-CN" dirty="0"/>
              <a:t>100</a:t>
            </a:r>
            <a:r>
              <a:rPr lang="zh-CN" altLang="en-US" dirty="0"/>
              <a:t>、</a:t>
            </a:r>
            <a:r>
              <a:rPr lang="en-US" altLang="zh-CN" dirty="0"/>
              <a:t>-123</a:t>
            </a:r>
            <a:r>
              <a:rPr lang="zh-CN" altLang="en-US" dirty="0"/>
              <a:t>为整型常量；</a:t>
            </a:r>
            <a:r>
              <a:rPr lang="en-US" altLang="zh-CN" dirty="0"/>
              <a:t>3.14</a:t>
            </a:r>
            <a:r>
              <a:rPr lang="zh-CN" altLang="en-US" dirty="0"/>
              <a:t>、</a:t>
            </a:r>
            <a:r>
              <a:rPr lang="en-US" altLang="zh-CN" dirty="0"/>
              <a:t>0.56</a:t>
            </a:r>
            <a:r>
              <a:rPr lang="zh-CN" altLang="en-US" dirty="0"/>
              <a:t>为浮点型常量；’</a:t>
            </a:r>
            <a:r>
              <a:rPr lang="en-US" altLang="zh-CN" dirty="0"/>
              <a:t>a’</a:t>
            </a:r>
            <a:r>
              <a:rPr lang="zh-CN" altLang="en-US" dirty="0"/>
              <a:t>、’</a:t>
            </a:r>
            <a:r>
              <a:rPr lang="en-US" altLang="zh-CN" dirty="0"/>
              <a:t>z’</a:t>
            </a:r>
            <a:r>
              <a:rPr lang="zh-CN" altLang="en-US" dirty="0"/>
              <a:t>是字符常量；”</a:t>
            </a:r>
            <a:r>
              <a:rPr lang="en-US" altLang="zh-CN" dirty="0"/>
              <a:t>hello”</a:t>
            </a:r>
            <a:r>
              <a:rPr lang="zh-CN" altLang="en-US" dirty="0"/>
              <a:t>、”</a:t>
            </a:r>
            <a:r>
              <a:rPr lang="en-US" altLang="zh-CN" dirty="0"/>
              <a:t>a”</a:t>
            </a:r>
            <a:r>
              <a:rPr lang="zh-CN" altLang="en-US" dirty="0"/>
              <a:t>是字符串常量。</a:t>
            </a:r>
            <a:endParaRPr lang="en-US" altLang="zh-CN" dirty="0"/>
          </a:p>
          <a:p>
            <a:pPr lvl="1">
              <a:lnSpc>
                <a:spcPct val="150000"/>
              </a:lnSpc>
            </a:pPr>
            <a:r>
              <a:rPr lang="en-US" altLang="zh-CN" dirty="0"/>
              <a:t>2. </a:t>
            </a:r>
            <a:r>
              <a:rPr lang="zh-CN" altLang="en-US" dirty="0"/>
              <a:t>符号常量：用一个标识符代表一个常量。符号常量的定义形式如下：</a:t>
            </a:r>
            <a:endParaRPr lang="en-US" altLang="zh-CN" dirty="0"/>
          </a:p>
          <a:p>
            <a:pPr marL="685800" lvl="2" indent="0">
              <a:lnSpc>
                <a:spcPct val="150000"/>
              </a:lnSpc>
              <a:buNone/>
            </a:pPr>
            <a:r>
              <a:rPr lang="en-US" altLang="zh-CN" dirty="0"/>
              <a:t>		</a:t>
            </a:r>
            <a:r>
              <a:rPr lang="en-US" altLang="zh-CN" sz="1800" dirty="0">
                <a:solidFill>
                  <a:srgbClr val="0070C0"/>
                </a:solidFill>
              </a:rPr>
              <a:t>#define </a:t>
            </a:r>
            <a:r>
              <a:rPr lang="zh-CN" altLang="en-US" sz="1800" dirty="0">
                <a:solidFill>
                  <a:srgbClr val="0070C0"/>
                </a:solidFill>
              </a:rPr>
              <a:t>标识符 常量</a:t>
            </a:r>
          </a:p>
          <a:p>
            <a:pPr marL="685800" lvl="2" indent="0">
              <a:lnSpc>
                <a:spcPct val="150000"/>
              </a:lnSpc>
              <a:buNone/>
            </a:pPr>
            <a:r>
              <a:rPr lang="en-US" altLang="zh-CN" dirty="0"/>
              <a:t>	</a:t>
            </a:r>
            <a:r>
              <a:rPr lang="zh-CN" altLang="en-US" sz="1800" dirty="0"/>
              <a:t>例如：</a:t>
            </a:r>
            <a:r>
              <a:rPr lang="en-US" altLang="zh-CN" sz="1800" dirty="0"/>
              <a:t>#define NUM 60</a:t>
            </a:r>
          </a:p>
          <a:p>
            <a:pPr lvl="1">
              <a:lnSpc>
                <a:spcPct val="150000"/>
              </a:lnSpc>
            </a:pPr>
            <a:endParaRPr lang="en-US" altLang="zh-CN" dirty="0"/>
          </a:p>
          <a:p>
            <a:pPr lvl="1">
              <a:lnSpc>
                <a:spcPct val="150000"/>
              </a:lnSpc>
            </a:pPr>
            <a:endParaRPr lang="en-US" altLang="zh-CN" dirty="0"/>
          </a:p>
          <a:p>
            <a:pPr marL="685800" lvl="2" indent="0">
              <a:lnSpc>
                <a:spcPct val="150000"/>
              </a:lnSpc>
              <a:buNone/>
            </a:pPr>
            <a:r>
              <a:rPr lang="en-US" altLang="zh-CN" dirty="0"/>
              <a:t>	</a:t>
            </a:r>
          </a:p>
          <a:p>
            <a:pPr marL="342900" lvl="1" indent="0">
              <a:buNone/>
            </a:pPr>
            <a:endParaRPr lang="en-US" altLang="zh-CN" dirty="0"/>
          </a:p>
          <a:p>
            <a:endParaRPr lang="en-US" altLang="zh-CN" dirty="0"/>
          </a:p>
          <a:p>
            <a:endParaRPr lang="zh-CN" altLang="en-US" dirty="0"/>
          </a:p>
        </p:txBody>
      </p:sp>
    </p:spTree>
    <p:extLst>
      <p:ext uri="{BB962C8B-B14F-4D97-AF65-F5344CB8AC3E}">
        <p14:creationId xmlns:p14="http://schemas.microsoft.com/office/powerpoint/2010/main" val="3529170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C78C7A-13F7-4A1D-9103-272C6E8C74F1}"/>
              </a:ext>
            </a:extLst>
          </p:cNvPr>
          <p:cNvSpPr>
            <a:spLocks noGrp="1"/>
          </p:cNvSpPr>
          <p:nvPr>
            <p:ph type="title"/>
          </p:nvPr>
        </p:nvSpPr>
        <p:spPr/>
        <p:txBody>
          <a:bodyPr/>
          <a:lstStyle/>
          <a:p>
            <a:r>
              <a:rPr lang="en-US" altLang="zh-CN" dirty="0"/>
              <a:t>2.2 </a:t>
            </a:r>
            <a:r>
              <a:rPr lang="zh-CN" altLang="en-US" dirty="0"/>
              <a:t>常量和变量</a:t>
            </a:r>
          </a:p>
        </p:txBody>
      </p:sp>
      <p:sp>
        <p:nvSpPr>
          <p:cNvPr id="3" name="内容占位符 2">
            <a:extLst>
              <a:ext uri="{FF2B5EF4-FFF2-40B4-BE49-F238E27FC236}">
                <a16:creationId xmlns:a16="http://schemas.microsoft.com/office/drawing/2014/main" id="{0927E6B9-6A03-4FAC-A2CE-2634D910F1BE}"/>
              </a:ext>
            </a:extLst>
          </p:cNvPr>
          <p:cNvSpPr>
            <a:spLocks noGrp="1"/>
          </p:cNvSpPr>
          <p:nvPr>
            <p:ph idx="1"/>
          </p:nvPr>
        </p:nvSpPr>
        <p:spPr/>
        <p:txBody>
          <a:bodyPr/>
          <a:lstStyle/>
          <a:p>
            <a:r>
              <a:rPr lang="en-US" altLang="zh-CN" dirty="0"/>
              <a:t>【</a:t>
            </a:r>
            <a:r>
              <a:rPr lang="zh-CN" altLang="en-US" dirty="0"/>
              <a:t>例</a:t>
            </a:r>
            <a:r>
              <a:rPr lang="en-US" altLang="zh-CN" dirty="0"/>
              <a:t>2.1】</a:t>
            </a:r>
            <a:r>
              <a:rPr lang="zh-CN" altLang="en-US" dirty="0"/>
              <a:t>从键盘输入圆柱的高和底面半径，求圆柱的底面面积、侧面积和体积。</a:t>
            </a:r>
            <a:endParaRPr lang="en-US" altLang="zh-CN" dirty="0"/>
          </a:p>
          <a:p>
            <a:pPr marL="685800" lvl="2" indent="0">
              <a:lnSpc>
                <a:spcPct val="150000"/>
              </a:lnSpc>
              <a:buNone/>
            </a:pPr>
            <a:r>
              <a:rPr lang="en-US" altLang="zh-CN" dirty="0"/>
              <a:t>	</a:t>
            </a:r>
          </a:p>
          <a:p>
            <a:pPr marL="342900" lvl="1" indent="0">
              <a:buNone/>
            </a:pPr>
            <a:endParaRPr lang="en-US" altLang="zh-CN" dirty="0"/>
          </a:p>
          <a:p>
            <a:endParaRPr lang="en-US" altLang="zh-CN" dirty="0"/>
          </a:p>
          <a:p>
            <a:endParaRPr lang="zh-CN" altLang="en-US" dirty="0"/>
          </a:p>
        </p:txBody>
      </p:sp>
      <p:sp>
        <p:nvSpPr>
          <p:cNvPr id="4" name="矩形 3">
            <a:extLst>
              <a:ext uri="{FF2B5EF4-FFF2-40B4-BE49-F238E27FC236}">
                <a16:creationId xmlns:a16="http://schemas.microsoft.com/office/drawing/2014/main" id="{F5BB524E-118F-4CAC-B131-4098BA770E80}"/>
              </a:ext>
            </a:extLst>
          </p:cNvPr>
          <p:cNvSpPr/>
          <p:nvPr/>
        </p:nvSpPr>
        <p:spPr>
          <a:xfrm>
            <a:off x="609600" y="1983744"/>
            <a:ext cx="7469171" cy="29464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#define PI 3.1415926</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float radius, height, </a:t>
            </a:r>
            <a:r>
              <a:rPr lang="en-US" altLang="zh-CN" sz="1400" dirty="0" err="1">
                <a:solidFill>
                  <a:srgbClr val="002060"/>
                </a:solidFill>
              </a:rPr>
              <a:t>area_F</a:t>
            </a:r>
            <a:r>
              <a:rPr lang="en-US" altLang="zh-CN" sz="1400" dirty="0">
                <a:solidFill>
                  <a:srgbClr val="002060"/>
                </a:solidFill>
              </a:rPr>
              <a:t>, </a:t>
            </a:r>
            <a:r>
              <a:rPr lang="en-US" altLang="zh-CN" sz="1400" dirty="0" err="1">
                <a:solidFill>
                  <a:srgbClr val="002060"/>
                </a:solidFill>
              </a:rPr>
              <a:t>area_L</a:t>
            </a:r>
            <a:r>
              <a:rPr lang="en-US" altLang="zh-CN" sz="1400" dirty="0">
                <a:solidFill>
                  <a:srgbClr val="002060"/>
                </a:solidFill>
              </a:rPr>
              <a:t>, volume;</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zh-CN" altLang="en-US" sz="1400" dirty="0">
                <a:solidFill>
                  <a:srgbClr val="002060"/>
                </a:solidFill>
              </a:rPr>
              <a:t>请输入半径和高：</a:t>
            </a:r>
            <a:r>
              <a:rPr lang="en-US" altLang="zh-CN" sz="1400" dirty="0">
                <a:solidFill>
                  <a:srgbClr val="002060"/>
                </a:solidFill>
              </a:rPr>
              <a:t>\n");</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("%f, %f", &amp;radius, &amp;height);</a:t>
            </a:r>
          </a:p>
          <a:p>
            <a:r>
              <a:rPr lang="en-US" altLang="zh-CN" sz="1400" dirty="0">
                <a:solidFill>
                  <a:srgbClr val="002060"/>
                </a:solidFill>
              </a:rPr>
              <a:t>    </a:t>
            </a:r>
            <a:r>
              <a:rPr lang="en-US" altLang="zh-CN" sz="1400" dirty="0" err="1">
                <a:solidFill>
                  <a:srgbClr val="002060"/>
                </a:solidFill>
              </a:rPr>
              <a:t>area_F</a:t>
            </a:r>
            <a:r>
              <a:rPr lang="en-US" altLang="zh-CN" sz="1400" dirty="0">
                <a:solidFill>
                  <a:srgbClr val="002060"/>
                </a:solidFill>
              </a:rPr>
              <a:t> = PI * radius * radius;</a:t>
            </a:r>
          </a:p>
          <a:p>
            <a:r>
              <a:rPr lang="en-US" altLang="zh-CN" sz="1400" dirty="0">
                <a:solidFill>
                  <a:srgbClr val="002060"/>
                </a:solidFill>
              </a:rPr>
              <a:t>    </a:t>
            </a:r>
            <a:r>
              <a:rPr lang="en-US" altLang="zh-CN" sz="1400" dirty="0" err="1">
                <a:solidFill>
                  <a:srgbClr val="002060"/>
                </a:solidFill>
              </a:rPr>
              <a:t>area_L</a:t>
            </a:r>
            <a:r>
              <a:rPr lang="en-US" altLang="zh-CN" sz="1400" dirty="0">
                <a:solidFill>
                  <a:srgbClr val="002060"/>
                </a:solidFill>
              </a:rPr>
              <a:t> = 2 * PI * radius * height;</a:t>
            </a:r>
          </a:p>
          <a:p>
            <a:r>
              <a:rPr lang="en-US" altLang="zh-CN" sz="1400" dirty="0">
                <a:solidFill>
                  <a:srgbClr val="002060"/>
                </a:solidFill>
              </a:rPr>
              <a:t>    volume = PI * radius * radius * height;</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area_F</a:t>
            </a:r>
            <a:r>
              <a:rPr lang="en-US" altLang="zh-CN" sz="1400" dirty="0">
                <a:solidFill>
                  <a:srgbClr val="002060"/>
                </a:solidFill>
              </a:rPr>
              <a:t> = %f, </a:t>
            </a:r>
            <a:r>
              <a:rPr lang="en-US" altLang="zh-CN" sz="1400" dirty="0" err="1">
                <a:solidFill>
                  <a:srgbClr val="002060"/>
                </a:solidFill>
              </a:rPr>
              <a:t>area_L</a:t>
            </a:r>
            <a:r>
              <a:rPr lang="en-US" altLang="zh-CN" sz="1400" dirty="0">
                <a:solidFill>
                  <a:srgbClr val="002060"/>
                </a:solidFill>
              </a:rPr>
              <a:t> = %f, volume = %f\n", </a:t>
            </a:r>
            <a:r>
              <a:rPr lang="en-US" altLang="zh-CN" sz="1400" dirty="0" err="1">
                <a:solidFill>
                  <a:srgbClr val="002060"/>
                </a:solidFill>
              </a:rPr>
              <a:t>area_F</a:t>
            </a:r>
            <a:r>
              <a:rPr lang="en-US" altLang="zh-CN" sz="1400" dirty="0">
                <a:solidFill>
                  <a:srgbClr val="002060"/>
                </a:solidFill>
              </a:rPr>
              <a:t>, </a:t>
            </a:r>
            <a:r>
              <a:rPr lang="en-US" altLang="zh-CN" sz="1400" dirty="0" err="1">
                <a:solidFill>
                  <a:srgbClr val="002060"/>
                </a:solidFill>
              </a:rPr>
              <a:t>area_L</a:t>
            </a:r>
            <a:r>
              <a:rPr lang="en-US" altLang="zh-CN" sz="1400" dirty="0">
                <a:solidFill>
                  <a:srgbClr val="002060"/>
                </a:solidFill>
              </a:rPr>
              <a:t>, volume);</a:t>
            </a:r>
          </a:p>
          <a:p>
            <a:r>
              <a:rPr lang="en-US" altLang="zh-CN" sz="1400" dirty="0">
                <a:solidFill>
                  <a:srgbClr val="002060"/>
                </a:solidFill>
              </a:rPr>
              <a:t>    return 0</a:t>
            </a:r>
            <a:r>
              <a:rPr lang="zh-CN" altLang="en-US" sz="1400" dirty="0">
                <a:solidFill>
                  <a:srgbClr val="002060"/>
                </a:solidFill>
              </a:rPr>
              <a:t>；</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41AD47CE-E67B-4744-9951-2B12123DA4F4}"/>
              </a:ext>
            </a:extLst>
          </p:cNvPr>
          <p:cNvSpPr txBox="1"/>
          <p:nvPr/>
        </p:nvSpPr>
        <p:spPr>
          <a:xfrm>
            <a:off x="609600" y="5073411"/>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6" name="图片 5">
            <a:extLst>
              <a:ext uri="{FF2B5EF4-FFF2-40B4-BE49-F238E27FC236}">
                <a16:creationId xmlns:a16="http://schemas.microsoft.com/office/drawing/2014/main" id="{7A7C1549-0573-4C4B-85FB-000299431EBB}"/>
              </a:ext>
            </a:extLst>
          </p:cNvPr>
          <p:cNvPicPr/>
          <p:nvPr/>
        </p:nvPicPr>
        <p:blipFill rotWithShape="1">
          <a:blip r:embed="rId2">
            <a:extLst>
              <a:ext uri="{28A0092B-C50C-407E-A947-70E740481C1C}">
                <a14:useLocalDpi xmlns:a14="http://schemas.microsoft.com/office/drawing/2010/main" val="0"/>
              </a:ext>
            </a:extLst>
          </a:blip>
          <a:srcRect r="14246" b="38905"/>
          <a:stretch/>
        </p:blipFill>
        <p:spPr>
          <a:xfrm>
            <a:off x="2359600" y="5073411"/>
            <a:ext cx="5310718" cy="1150935"/>
          </a:xfrm>
          <a:prstGeom prst="rect">
            <a:avLst/>
          </a:prstGeom>
        </p:spPr>
      </p:pic>
      <p:sp>
        <p:nvSpPr>
          <p:cNvPr id="7" name="折角形 8">
            <a:extLst>
              <a:ext uri="{FF2B5EF4-FFF2-40B4-BE49-F238E27FC236}">
                <a16:creationId xmlns:a16="http://schemas.microsoft.com/office/drawing/2014/main" id="{6656C539-0E3F-4C75-9350-8608D734562E}"/>
              </a:ext>
            </a:extLst>
          </p:cNvPr>
          <p:cNvSpPr/>
          <p:nvPr/>
        </p:nvSpPr>
        <p:spPr>
          <a:xfrm>
            <a:off x="8186205" y="1976222"/>
            <a:ext cx="3804689" cy="4094640"/>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lnSpc>
                <a:spcPct val="125000"/>
              </a:lnSpc>
              <a:buAutoNum type="arabicPeriod"/>
            </a:pPr>
            <a:r>
              <a:rPr lang="zh-CN" altLang="en-US" sz="1400" dirty="0"/>
              <a:t>使用符号常量含义清楚，本例中第二行定义了符号常量</a:t>
            </a:r>
            <a:r>
              <a:rPr lang="en-US" altLang="zh-CN" sz="1400" dirty="0"/>
              <a:t>PI</a:t>
            </a:r>
            <a:r>
              <a:rPr lang="zh-CN" altLang="en-US" sz="1400" dirty="0"/>
              <a:t>代表圆周率</a:t>
            </a:r>
            <a:r>
              <a:rPr lang="en-US" altLang="zh-CN" sz="1400" dirty="0"/>
              <a:t>π</a:t>
            </a:r>
            <a:r>
              <a:rPr lang="zh-CN" altLang="en-US" sz="1400" dirty="0"/>
              <a:t>，程序中所有出现的</a:t>
            </a:r>
            <a:r>
              <a:rPr lang="en-US" altLang="zh-CN" sz="1400" dirty="0"/>
              <a:t>PI</a:t>
            </a:r>
            <a:r>
              <a:rPr lang="zh-CN" altLang="en-US" sz="1400" dirty="0"/>
              <a:t>都表示浮点型常量</a:t>
            </a:r>
            <a:r>
              <a:rPr lang="en-US" altLang="zh-CN" sz="1400" dirty="0"/>
              <a:t>3.1415926</a:t>
            </a:r>
            <a:r>
              <a:rPr lang="zh-CN" altLang="en-US" sz="1400" dirty="0"/>
              <a:t>；</a:t>
            </a:r>
            <a:endParaRPr lang="en-US" altLang="zh-CN" sz="1400" dirty="0"/>
          </a:p>
          <a:p>
            <a:pPr marL="342900" indent="-342900">
              <a:lnSpc>
                <a:spcPct val="125000"/>
              </a:lnSpc>
              <a:buAutoNum type="arabicPeriod"/>
            </a:pPr>
            <a:r>
              <a:rPr lang="zh-CN" altLang="en-US" sz="1400" dirty="0"/>
              <a:t>当常量值需要调整时，能够在整个程序段内做到“一改全改”。本例中</a:t>
            </a:r>
            <a:r>
              <a:rPr lang="en-US" altLang="zh-CN" sz="1400" dirty="0"/>
              <a:t>main</a:t>
            </a:r>
            <a:r>
              <a:rPr lang="zh-CN" altLang="en-US" sz="1400" dirty="0"/>
              <a:t>函数内共有三处使用了</a:t>
            </a:r>
            <a:r>
              <a:rPr lang="en-US" altLang="zh-CN" sz="1400" dirty="0"/>
              <a:t>PI</a:t>
            </a:r>
            <a:r>
              <a:rPr lang="zh-CN" altLang="en-US" sz="1400" dirty="0"/>
              <a:t>，当需要将</a:t>
            </a:r>
            <a:r>
              <a:rPr lang="en-US" altLang="zh-CN" sz="1400" dirty="0"/>
              <a:t>π</a:t>
            </a:r>
            <a:r>
              <a:rPr lang="zh-CN" altLang="en-US" sz="1400" dirty="0"/>
              <a:t>的值调整为</a:t>
            </a:r>
            <a:r>
              <a:rPr lang="en-US" altLang="zh-CN" sz="1400" dirty="0"/>
              <a:t>3.14</a:t>
            </a:r>
            <a:r>
              <a:rPr lang="zh-CN" altLang="en-US" sz="1400" dirty="0"/>
              <a:t>时，只需要将“</a:t>
            </a:r>
            <a:r>
              <a:rPr lang="en-US" altLang="zh-CN" sz="1400" dirty="0"/>
              <a:t>#define PI 3.1415926”</a:t>
            </a:r>
            <a:r>
              <a:rPr lang="zh-CN" altLang="en-US" sz="1400" dirty="0"/>
              <a:t>改为“</a:t>
            </a:r>
            <a:r>
              <a:rPr lang="en-US" altLang="zh-CN" sz="1400" dirty="0"/>
              <a:t>#define PI 3.14”</a:t>
            </a:r>
            <a:r>
              <a:rPr lang="zh-CN" altLang="en-US" sz="1400" dirty="0"/>
              <a:t>即可，不需要修改程序中使用到</a:t>
            </a:r>
            <a:r>
              <a:rPr lang="en-US" altLang="zh-CN" sz="1400" dirty="0"/>
              <a:t>PI</a:t>
            </a:r>
            <a:r>
              <a:rPr lang="zh-CN" altLang="en-US" sz="1400" dirty="0"/>
              <a:t>的语句。</a:t>
            </a:r>
            <a:endParaRPr lang="en-US" altLang="zh-CN" sz="1400" dirty="0"/>
          </a:p>
        </p:txBody>
      </p:sp>
      <p:grpSp>
        <p:nvGrpSpPr>
          <p:cNvPr id="8" name="组合 7">
            <a:extLst>
              <a:ext uri="{FF2B5EF4-FFF2-40B4-BE49-F238E27FC236}">
                <a16:creationId xmlns:a16="http://schemas.microsoft.com/office/drawing/2014/main" id="{45C05B1D-74D8-4A7C-957F-E0B3503FCB75}"/>
              </a:ext>
            </a:extLst>
          </p:cNvPr>
          <p:cNvGrpSpPr/>
          <p:nvPr/>
        </p:nvGrpSpPr>
        <p:grpSpPr>
          <a:xfrm>
            <a:off x="8254140" y="2069967"/>
            <a:ext cx="1242392" cy="373903"/>
            <a:chOff x="8656982" y="1358937"/>
            <a:chExt cx="1242392" cy="331751"/>
          </a:xfrm>
        </p:grpSpPr>
        <p:sp>
          <p:nvSpPr>
            <p:cNvPr id="9" name="文本框 8">
              <a:extLst>
                <a:ext uri="{FF2B5EF4-FFF2-40B4-BE49-F238E27FC236}">
                  <a16:creationId xmlns:a16="http://schemas.microsoft.com/office/drawing/2014/main" id="{086555C1-5693-4802-B996-021D28AE653E}"/>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0" name="直接连接符 9">
              <a:extLst>
                <a:ext uri="{FF2B5EF4-FFF2-40B4-BE49-F238E27FC236}">
                  <a16:creationId xmlns:a16="http://schemas.microsoft.com/office/drawing/2014/main" id="{2BD68441-325A-46A6-BEFA-87FF74735774}"/>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5434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C78C7A-13F7-4A1D-9103-272C6E8C74F1}"/>
              </a:ext>
            </a:extLst>
          </p:cNvPr>
          <p:cNvSpPr>
            <a:spLocks noGrp="1"/>
          </p:cNvSpPr>
          <p:nvPr>
            <p:ph type="title"/>
          </p:nvPr>
        </p:nvSpPr>
        <p:spPr/>
        <p:txBody>
          <a:bodyPr/>
          <a:lstStyle/>
          <a:p>
            <a:r>
              <a:rPr lang="en-US" altLang="zh-CN" dirty="0"/>
              <a:t>2.2 </a:t>
            </a:r>
            <a:r>
              <a:rPr lang="zh-CN" altLang="en-US" dirty="0"/>
              <a:t>常量和变量</a:t>
            </a:r>
          </a:p>
        </p:txBody>
      </p:sp>
      <p:sp>
        <p:nvSpPr>
          <p:cNvPr id="3" name="内容占位符 2">
            <a:extLst>
              <a:ext uri="{FF2B5EF4-FFF2-40B4-BE49-F238E27FC236}">
                <a16:creationId xmlns:a16="http://schemas.microsoft.com/office/drawing/2014/main" id="{0927E6B9-6A03-4FAC-A2CE-2634D910F1BE}"/>
              </a:ext>
            </a:extLst>
          </p:cNvPr>
          <p:cNvSpPr>
            <a:spLocks noGrp="1"/>
          </p:cNvSpPr>
          <p:nvPr>
            <p:ph idx="1"/>
          </p:nvPr>
        </p:nvSpPr>
        <p:spPr/>
        <p:txBody>
          <a:bodyPr/>
          <a:lstStyle/>
          <a:p>
            <a:pPr>
              <a:lnSpc>
                <a:spcPct val="150000"/>
              </a:lnSpc>
            </a:pPr>
            <a:r>
              <a:rPr lang="zh-CN" altLang="en-US" dirty="0"/>
              <a:t>变量：在程序运行过程中，其值可被改变的量。</a:t>
            </a:r>
            <a:endParaRPr lang="en-US" altLang="zh-CN" dirty="0"/>
          </a:p>
          <a:p>
            <a:pPr lvl="1">
              <a:lnSpc>
                <a:spcPct val="150000"/>
              </a:lnSpc>
            </a:pPr>
            <a:r>
              <a:rPr lang="en-US" altLang="zh-CN" dirty="0"/>
              <a:t>C</a:t>
            </a:r>
            <a:r>
              <a:rPr lang="zh-CN" altLang="en-US" dirty="0"/>
              <a:t>程序中的每一个变量，都需要先声明后使用；</a:t>
            </a:r>
            <a:endParaRPr lang="en-US" altLang="zh-CN" dirty="0"/>
          </a:p>
          <a:p>
            <a:pPr lvl="1">
              <a:lnSpc>
                <a:spcPct val="150000"/>
              </a:lnSpc>
            </a:pPr>
            <a:r>
              <a:rPr lang="zh-CN" altLang="en-US" dirty="0"/>
              <a:t>变量的声明形式：</a:t>
            </a:r>
            <a:endParaRPr lang="en-US" altLang="zh-CN" dirty="0"/>
          </a:p>
          <a:p>
            <a:pPr marL="342900" lvl="1" indent="0">
              <a:lnSpc>
                <a:spcPct val="150000"/>
              </a:lnSpc>
              <a:buNone/>
            </a:pPr>
            <a:r>
              <a:rPr lang="en-US" altLang="zh-CN" dirty="0"/>
              <a:t>		      </a:t>
            </a:r>
            <a:r>
              <a:rPr lang="zh-CN" altLang="en-US" dirty="0">
                <a:solidFill>
                  <a:srgbClr val="0070C0"/>
                </a:solidFill>
              </a:rPr>
              <a:t>数据类型   变量列表；</a:t>
            </a:r>
            <a:endParaRPr lang="en-US" altLang="zh-CN" dirty="0">
              <a:solidFill>
                <a:srgbClr val="0070C0"/>
              </a:solidFill>
            </a:endParaRPr>
          </a:p>
          <a:p>
            <a:pPr lvl="1"/>
            <a:r>
              <a:rPr lang="zh-CN" altLang="en-US" dirty="0"/>
              <a:t>在一条变量声明中可以声明一个或多个同类型变量，当声明多个变量时，变量名之间用“</a:t>
            </a:r>
            <a:r>
              <a:rPr lang="en-US" altLang="zh-CN" dirty="0"/>
              <a:t>,”</a:t>
            </a:r>
            <a:r>
              <a:rPr lang="zh-CN" altLang="en-US" dirty="0"/>
              <a:t>隔开。例如：</a:t>
            </a:r>
            <a:endParaRPr lang="en-US" altLang="zh-CN" dirty="0"/>
          </a:p>
          <a:p>
            <a:pPr marL="685800" lvl="2" indent="0">
              <a:lnSpc>
                <a:spcPct val="150000"/>
              </a:lnSpc>
              <a:buNone/>
            </a:pPr>
            <a:r>
              <a:rPr lang="en-US" altLang="zh-CN" sz="1800" dirty="0"/>
              <a:t>		</a:t>
            </a:r>
            <a:r>
              <a:rPr lang="en-US" altLang="zh-CN" sz="1800" dirty="0">
                <a:solidFill>
                  <a:srgbClr val="0070C0"/>
                </a:solidFill>
              </a:rPr>
              <a:t>char course;    </a:t>
            </a:r>
            <a:r>
              <a:rPr lang="en-US" altLang="zh-CN" sz="1800" dirty="0"/>
              <a:t>		/*</a:t>
            </a:r>
            <a:r>
              <a:rPr lang="zh-CN" altLang="en-US" sz="1800" dirty="0"/>
              <a:t>声明了一个字符型变量，变量名为</a:t>
            </a:r>
            <a:r>
              <a:rPr lang="en-US" altLang="zh-CN" sz="1800" dirty="0"/>
              <a:t>course*/</a:t>
            </a:r>
          </a:p>
          <a:p>
            <a:pPr marL="685800" lvl="2" indent="0">
              <a:lnSpc>
                <a:spcPct val="150000"/>
              </a:lnSpc>
              <a:buNone/>
            </a:pPr>
            <a:r>
              <a:rPr lang="en-US" altLang="zh-CN" sz="1800" dirty="0"/>
              <a:t>		</a:t>
            </a:r>
            <a:r>
              <a:rPr lang="en-US" altLang="zh-CN" sz="1800" dirty="0">
                <a:solidFill>
                  <a:srgbClr val="0070C0"/>
                </a:solidFill>
              </a:rPr>
              <a:t>short int num, grade; </a:t>
            </a:r>
            <a:r>
              <a:rPr lang="en-US" altLang="zh-CN" sz="1800" dirty="0"/>
              <a:t>	/*</a:t>
            </a:r>
            <a:r>
              <a:rPr lang="zh-CN" altLang="en-US" sz="1800" dirty="0"/>
              <a:t>声明了两个短整型变量，变量名分别为</a:t>
            </a:r>
            <a:r>
              <a:rPr lang="en-US" altLang="zh-CN" sz="1800" dirty="0"/>
              <a:t>num</a:t>
            </a:r>
            <a:r>
              <a:rPr lang="zh-CN" altLang="en-US" sz="1800" dirty="0"/>
              <a:t>和</a:t>
            </a:r>
            <a:r>
              <a:rPr lang="en-US" altLang="zh-CN" sz="1800" dirty="0"/>
              <a:t>grade*/</a:t>
            </a:r>
            <a:endParaRPr lang="en-US" altLang="zh-CN" dirty="0"/>
          </a:p>
          <a:p>
            <a:pPr lvl="1">
              <a:lnSpc>
                <a:spcPct val="150000"/>
              </a:lnSpc>
            </a:pPr>
            <a:r>
              <a:rPr lang="zh-CN" altLang="en-US" dirty="0"/>
              <a:t>编译程序按照变量类型给每一个变量分配存储空间，变量的值是存放在存储单元中的数据。在</a:t>
            </a:r>
            <a:r>
              <a:rPr lang="en-US" altLang="zh-CN" dirty="0"/>
              <a:t>C</a:t>
            </a:r>
            <a:r>
              <a:rPr lang="zh-CN" altLang="en-US" dirty="0"/>
              <a:t>程序中使用变量的值，就是通过变量名找到变量的存储单元，取出其值；对变量赋值时，则是向变量名所代表的存储单元中存入数据。</a:t>
            </a:r>
            <a:endParaRPr lang="en-US" altLang="zh-CN" dirty="0"/>
          </a:p>
          <a:p>
            <a:pPr lvl="1">
              <a:lnSpc>
                <a:spcPct val="150000"/>
              </a:lnSpc>
            </a:pPr>
            <a:endParaRPr lang="en-US" altLang="zh-CN" dirty="0"/>
          </a:p>
          <a:p>
            <a:pPr marL="685800" lvl="2" indent="0">
              <a:lnSpc>
                <a:spcPct val="150000"/>
              </a:lnSpc>
              <a:buNone/>
            </a:pPr>
            <a:r>
              <a:rPr lang="en-US" altLang="zh-CN" dirty="0"/>
              <a:t>	</a:t>
            </a:r>
          </a:p>
          <a:p>
            <a:pPr marL="342900" lvl="1" indent="0">
              <a:buNone/>
            </a:pPr>
            <a:endParaRPr lang="en-US" altLang="zh-CN" dirty="0"/>
          </a:p>
          <a:p>
            <a:endParaRPr lang="en-US" altLang="zh-CN" dirty="0"/>
          </a:p>
          <a:p>
            <a:endParaRPr lang="zh-CN" altLang="en-US" dirty="0"/>
          </a:p>
        </p:txBody>
      </p:sp>
    </p:spTree>
    <p:extLst>
      <p:ext uri="{BB962C8B-B14F-4D97-AF65-F5344CB8AC3E}">
        <p14:creationId xmlns:p14="http://schemas.microsoft.com/office/powerpoint/2010/main" val="2033222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D26B20-BEBE-4ACD-96E3-96D5677FD3BE}"/>
              </a:ext>
            </a:extLst>
          </p:cNvPr>
          <p:cNvSpPr>
            <a:spLocks noGrp="1"/>
          </p:cNvSpPr>
          <p:nvPr>
            <p:ph type="title"/>
          </p:nvPr>
        </p:nvSpPr>
        <p:spPr/>
        <p:txBody>
          <a:bodyPr/>
          <a:lstStyle/>
          <a:p>
            <a:r>
              <a:rPr lang="en-US" altLang="zh-CN" dirty="0"/>
              <a:t>2.2 </a:t>
            </a:r>
            <a:r>
              <a:rPr lang="zh-CN" altLang="en-US" dirty="0"/>
              <a:t>常量和变量</a:t>
            </a:r>
          </a:p>
        </p:txBody>
      </p:sp>
      <p:sp>
        <p:nvSpPr>
          <p:cNvPr id="3" name="内容占位符 2">
            <a:extLst>
              <a:ext uri="{FF2B5EF4-FFF2-40B4-BE49-F238E27FC236}">
                <a16:creationId xmlns:a16="http://schemas.microsoft.com/office/drawing/2014/main" id="{D4943ACC-B91A-492B-B112-A0B00454442D}"/>
              </a:ext>
            </a:extLst>
          </p:cNvPr>
          <p:cNvSpPr>
            <a:spLocks noGrp="1"/>
          </p:cNvSpPr>
          <p:nvPr>
            <p:ph idx="1"/>
          </p:nvPr>
        </p:nvSpPr>
        <p:spPr/>
        <p:txBody>
          <a:bodyPr/>
          <a:lstStyle/>
          <a:p>
            <a:r>
              <a:rPr lang="en-US" altLang="zh-CN" dirty="0"/>
              <a:t>【</a:t>
            </a:r>
            <a:r>
              <a:rPr lang="zh-CN" altLang="en-US" dirty="0"/>
              <a:t>例</a:t>
            </a:r>
            <a:r>
              <a:rPr lang="en-US" altLang="zh-CN" dirty="0"/>
              <a:t>2.2】</a:t>
            </a:r>
            <a:r>
              <a:rPr lang="zh-CN" altLang="en-US" dirty="0"/>
              <a:t>变量的声明、赋值和输出</a:t>
            </a:r>
            <a:r>
              <a:rPr lang="zh-CN" altLang="zh-CN" dirty="0"/>
              <a:t>。</a:t>
            </a:r>
          </a:p>
          <a:p>
            <a:endParaRPr lang="zh-CN" altLang="en-US" dirty="0"/>
          </a:p>
        </p:txBody>
      </p:sp>
      <p:sp>
        <p:nvSpPr>
          <p:cNvPr id="4" name="矩形 3">
            <a:extLst>
              <a:ext uri="{FF2B5EF4-FFF2-40B4-BE49-F238E27FC236}">
                <a16:creationId xmlns:a16="http://schemas.microsoft.com/office/drawing/2014/main" id="{B6D2DDD0-B8D0-4022-BAB8-140EDCBF241C}"/>
              </a:ext>
            </a:extLst>
          </p:cNvPr>
          <p:cNvSpPr/>
          <p:nvPr/>
        </p:nvSpPr>
        <p:spPr>
          <a:xfrm>
            <a:off x="609601" y="1983744"/>
            <a:ext cx="5867810" cy="27202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char course;</a:t>
            </a:r>
          </a:p>
          <a:p>
            <a:r>
              <a:rPr lang="en-US" altLang="zh-CN" sz="1400" dirty="0">
                <a:solidFill>
                  <a:srgbClr val="002060"/>
                </a:solidFill>
              </a:rPr>
              <a:t>    short int num, grade;</a:t>
            </a:r>
          </a:p>
          <a:p>
            <a:r>
              <a:rPr lang="en-US" altLang="zh-CN" sz="1400" dirty="0">
                <a:solidFill>
                  <a:srgbClr val="002060"/>
                </a:solidFill>
              </a:rPr>
              <a:t>    course = 'C'; 		/*course</a:t>
            </a:r>
            <a:r>
              <a:rPr lang="zh-CN" altLang="en-US" sz="1400" dirty="0">
                <a:solidFill>
                  <a:srgbClr val="002060"/>
                </a:solidFill>
              </a:rPr>
              <a:t>赋值为’</a:t>
            </a:r>
            <a:r>
              <a:rPr lang="en-US" altLang="zh-CN" sz="1400" dirty="0">
                <a:solidFill>
                  <a:srgbClr val="002060"/>
                </a:solidFill>
              </a:rPr>
              <a:t>C’ */</a:t>
            </a:r>
          </a:p>
          <a:p>
            <a:r>
              <a:rPr lang="en-US" altLang="zh-CN" sz="1400" dirty="0">
                <a:solidFill>
                  <a:srgbClr val="002060"/>
                </a:solidFill>
              </a:rPr>
              <a:t>    num = 1201;  		/*num</a:t>
            </a:r>
            <a:r>
              <a:rPr lang="zh-CN" altLang="en-US" sz="1400" dirty="0">
                <a:solidFill>
                  <a:srgbClr val="002060"/>
                </a:solidFill>
              </a:rPr>
              <a:t>赋值为</a:t>
            </a:r>
            <a:r>
              <a:rPr lang="en-US" altLang="zh-CN" sz="1400" dirty="0">
                <a:solidFill>
                  <a:srgbClr val="002060"/>
                </a:solidFill>
              </a:rPr>
              <a:t>1201*/</a:t>
            </a:r>
          </a:p>
          <a:p>
            <a:r>
              <a:rPr lang="en-US" altLang="zh-CN" sz="1400" dirty="0">
                <a:solidFill>
                  <a:srgbClr val="002060"/>
                </a:solidFill>
              </a:rPr>
              <a:t>    grade = 90;		/*grade</a:t>
            </a:r>
            <a:r>
              <a:rPr lang="zh-CN" altLang="en-US" sz="1400" dirty="0">
                <a:solidFill>
                  <a:srgbClr val="002060"/>
                </a:solidFill>
              </a:rPr>
              <a:t>赋值为</a:t>
            </a:r>
            <a:r>
              <a:rPr lang="en-US" altLang="zh-CN" sz="1400" dirty="0">
                <a:solidFill>
                  <a:srgbClr val="002060"/>
                </a:solidFill>
              </a:rPr>
              <a:t>90*/</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t>
            </a:r>
            <a:r>
              <a:rPr lang="en-US" altLang="zh-CN" sz="1400" dirty="0" err="1">
                <a:solidFill>
                  <a:srgbClr val="002060"/>
                </a:solidFill>
              </a:rPr>
              <a:t>hd</a:t>
            </a:r>
            <a:r>
              <a:rPr lang="en-US" altLang="zh-CN" sz="1400" dirty="0">
                <a:solidFill>
                  <a:srgbClr val="002060"/>
                </a:solidFill>
              </a:rPr>
              <a:t>, %c, %</a:t>
            </a:r>
            <a:r>
              <a:rPr lang="en-US" altLang="zh-CN" sz="1400" dirty="0" err="1">
                <a:solidFill>
                  <a:srgbClr val="002060"/>
                </a:solidFill>
              </a:rPr>
              <a:t>hd</a:t>
            </a:r>
            <a:r>
              <a:rPr lang="en-US" altLang="zh-CN" sz="1400" dirty="0">
                <a:solidFill>
                  <a:srgbClr val="002060"/>
                </a:solidFill>
              </a:rPr>
              <a:t>\n", num, course, grade);	</a:t>
            </a:r>
          </a:p>
          <a:p>
            <a:r>
              <a:rPr lang="en-US" altLang="zh-CN" sz="1400" dirty="0">
                <a:solidFill>
                  <a:srgbClr val="002060"/>
                </a:solidFill>
              </a:rPr>
              <a:t>                                           /* %</a:t>
            </a:r>
            <a:r>
              <a:rPr lang="en-US" altLang="zh-CN" sz="1400" dirty="0" err="1">
                <a:solidFill>
                  <a:srgbClr val="002060"/>
                </a:solidFill>
              </a:rPr>
              <a:t>hd</a:t>
            </a:r>
            <a:r>
              <a:rPr lang="zh-CN" altLang="en-US" sz="1400" dirty="0">
                <a:solidFill>
                  <a:srgbClr val="002060"/>
                </a:solidFill>
              </a:rPr>
              <a:t>表示十进制短整型格式*</a:t>
            </a:r>
            <a:r>
              <a:rPr lang="en-US" altLang="zh-CN" sz="1400" dirty="0">
                <a:solidFill>
                  <a:srgbClr val="002060"/>
                </a:solidFill>
              </a:rPr>
              <a:t>/</a:t>
            </a:r>
          </a:p>
          <a:p>
            <a:r>
              <a:rPr lang="en-US" altLang="zh-CN" sz="1400" dirty="0">
                <a:solidFill>
                  <a:srgbClr val="002060"/>
                </a:solidFill>
              </a:rPr>
              <a:t>    return 0;</a:t>
            </a:r>
          </a:p>
          <a:p>
            <a:r>
              <a:rPr lang="en-US" altLang="zh-CN" sz="1400" dirty="0">
                <a:solidFill>
                  <a:srgbClr val="002060"/>
                </a:solidFill>
              </a:rPr>
              <a:t>}</a:t>
            </a:r>
          </a:p>
        </p:txBody>
      </p:sp>
      <p:sp>
        <p:nvSpPr>
          <p:cNvPr id="6" name="文本框 5">
            <a:extLst>
              <a:ext uri="{FF2B5EF4-FFF2-40B4-BE49-F238E27FC236}">
                <a16:creationId xmlns:a16="http://schemas.microsoft.com/office/drawing/2014/main" id="{26D00077-4E5E-4D78-BACB-BB1E478C9A2B}"/>
              </a:ext>
            </a:extLst>
          </p:cNvPr>
          <p:cNvSpPr txBox="1"/>
          <p:nvPr/>
        </p:nvSpPr>
        <p:spPr>
          <a:xfrm>
            <a:off x="609599" y="4886205"/>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4FF41B02-1C17-494A-A4A1-4381FBEBBAC6}"/>
              </a:ext>
            </a:extLst>
          </p:cNvPr>
          <p:cNvSpPr/>
          <p:nvPr/>
        </p:nvSpPr>
        <p:spPr>
          <a:xfrm>
            <a:off x="7277493" y="1282044"/>
            <a:ext cx="4635291" cy="5024272"/>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endParaRPr lang="en-US" altLang="zh-CN" sz="1400" dirty="0"/>
          </a:p>
          <a:p>
            <a:pPr marL="342900" indent="-342900">
              <a:buFont typeface="+mj-lt"/>
              <a:buAutoNum type="arabicPeriod"/>
            </a:pPr>
            <a:r>
              <a:rPr lang="zh-CN" altLang="en-US" sz="1400" dirty="0"/>
              <a:t>系统为变量</a:t>
            </a:r>
            <a:r>
              <a:rPr lang="en-US" altLang="zh-CN" sz="1400" dirty="0"/>
              <a:t>course</a:t>
            </a:r>
            <a:r>
              <a:rPr lang="zh-CN" altLang="en-US" sz="1400" dirty="0"/>
              <a:t>分配一个字节的存储空间，为</a:t>
            </a:r>
            <a:r>
              <a:rPr lang="en-US" altLang="zh-CN" sz="1400" dirty="0"/>
              <a:t>num</a:t>
            </a:r>
            <a:r>
              <a:rPr lang="zh-CN" altLang="en-US" sz="1400" dirty="0"/>
              <a:t>和</a:t>
            </a:r>
            <a:r>
              <a:rPr lang="en-US" altLang="zh-CN" sz="1400" dirty="0"/>
              <a:t>grade</a:t>
            </a:r>
            <a:r>
              <a:rPr lang="zh-CN" altLang="en-US" sz="1400" dirty="0"/>
              <a:t>分配两个字节的存储空间</a:t>
            </a:r>
            <a:r>
              <a:rPr lang="en-US" altLang="zh-CN" sz="1400" dirty="0"/>
              <a:t>;</a:t>
            </a:r>
          </a:p>
          <a:p>
            <a:pPr marL="342900" indent="-342900">
              <a:buFont typeface="+mj-lt"/>
              <a:buAutoNum type="arabicPeriod"/>
            </a:pPr>
            <a:r>
              <a:rPr lang="zh-CN" altLang="en-US" sz="1400" dirty="0"/>
              <a:t>假设分配给</a:t>
            </a:r>
            <a:r>
              <a:rPr lang="en-US" altLang="zh-CN" sz="1400" dirty="0"/>
              <a:t>course</a:t>
            </a:r>
            <a:r>
              <a:rPr lang="zh-CN" altLang="en-US" sz="1400" dirty="0"/>
              <a:t>的存储空间内存地址为</a:t>
            </a:r>
            <a:r>
              <a:rPr lang="en-US" altLang="zh-CN" sz="1400" dirty="0"/>
              <a:t>2000H</a:t>
            </a:r>
            <a:r>
              <a:rPr lang="zh-CN" altLang="en-US" sz="1400" dirty="0"/>
              <a:t>，分配给</a:t>
            </a:r>
            <a:r>
              <a:rPr lang="en-US" altLang="zh-CN" sz="1400" dirty="0"/>
              <a:t>num</a:t>
            </a:r>
            <a:r>
              <a:rPr lang="zh-CN" altLang="en-US" sz="1400" dirty="0"/>
              <a:t>的存储空间内存地址是从</a:t>
            </a:r>
            <a:r>
              <a:rPr lang="en-US" altLang="zh-CN" sz="1400" dirty="0"/>
              <a:t>2001H</a:t>
            </a:r>
            <a:r>
              <a:rPr lang="zh-CN" altLang="en-US" sz="1400" dirty="0"/>
              <a:t>开始的连续两个字节，分配给</a:t>
            </a:r>
            <a:r>
              <a:rPr lang="en-US" altLang="zh-CN" sz="1400" dirty="0"/>
              <a:t>grade</a:t>
            </a:r>
            <a:r>
              <a:rPr lang="zh-CN" altLang="en-US" sz="1400" dirty="0"/>
              <a:t>的存储空间内存地址是从</a:t>
            </a:r>
            <a:r>
              <a:rPr lang="en-US" altLang="zh-CN" sz="1400" dirty="0"/>
              <a:t>2003H</a:t>
            </a:r>
            <a:r>
              <a:rPr lang="zh-CN" altLang="en-US" sz="1400" dirty="0"/>
              <a:t>开始的连续两个字节，对三个变量分别赋值后，变量名、内存地址和变量值的对应关系如图</a:t>
            </a:r>
            <a:r>
              <a:rPr lang="en-US" altLang="zh-CN" sz="1400" dirty="0"/>
              <a:t>:</a:t>
            </a:r>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a:p>
            <a:pPr marL="342900" indent="-342900">
              <a:buFont typeface="+mj-lt"/>
              <a:buAutoNum type="arabicPeriod"/>
            </a:pPr>
            <a:endParaRPr lang="en-US" altLang="zh-CN" sz="1400" dirty="0"/>
          </a:p>
        </p:txBody>
      </p:sp>
      <p:grpSp>
        <p:nvGrpSpPr>
          <p:cNvPr id="10" name="组合 9">
            <a:extLst>
              <a:ext uri="{FF2B5EF4-FFF2-40B4-BE49-F238E27FC236}">
                <a16:creationId xmlns:a16="http://schemas.microsoft.com/office/drawing/2014/main" id="{52B80275-790F-4DF2-BAEF-A7514D36A4EC}"/>
              </a:ext>
            </a:extLst>
          </p:cNvPr>
          <p:cNvGrpSpPr/>
          <p:nvPr/>
        </p:nvGrpSpPr>
        <p:grpSpPr>
          <a:xfrm>
            <a:off x="7557601" y="1398565"/>
            <a:ext cx="1242392" cy="373903"/>
            <a:chOff x="8656982" y="1358937"/>
            <a:chExt cx="1242392" cy="331751"/>
          </a:xfrm>
        </p:grpSpPr>
        <p:sp>
          <p:nvSpPr>
            <p:cNvPr id="12" name="文本框 11">
              <a:extLst>
                <a:ext uri="{FF2B5EF4-FFF2-40B4-BE49-F238E27FC236}">
                  <a16:creationId xmlns:a16="http://schemas.microsoft.com/office/drawing/2014/main" id="{52E87252-A3E8-4580-BDF1-C3464F93DB33}"/>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id="{E49D7580-FE2F-4AF7-A045-0DE0257FDD4C}"/>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id="{AACF60BE-2C18-48BA-8747-D111F67085B5}"/>
              </a:ext>
            </a:extLst>
          </p:cNvPr>
          <p:cNvPicPr>
            <a:picLocks noChangeAspect="1"/>
          </p:cNvPicPr>
          <p:nvPr/>
        </p:nvPicPr>
        <p:blipFill>
          <a:blip r:embed="rId3"/>
          <a:stretch>
            <a:fillRect/>
          </a:stretch>
        </p:blipFill>
        <p:spPr>
          <a:xfrm>
            <a:off x="8442899" y="3733961"/>
            <a:ext cx="2591025" cy="2304488"/>
          </a:xfrm>
          <a:prstGeom prst="rect">
            <a:avLst/>
          </a:prstGeom>
        </p:spPr>
      </p:pic>
      <p:pic>
        <p:nvPicPr>
          <p:cNvPr id="14" name="图片 13">
            <a:extLst>
              <a:ext uri="{FF2B5EF4-FFF2-40B4-BE49-F238E27FC236}">
                <a16:creationId xmlns:a16="http://schemas.microsoft.com/office/drawing/2014/main" id="{986C2E43-A5D5-43B8-A4B1-62B46E238F0C}"/>
              </a:ext>
            </a:extLst>
          </p:cNvPr>
          <p:cNvPicPr/>
          <p:nvPr/>
        </p:nvPicPr>
        <p:blipFill rotWithShape="1">
          <a:blip r:embed="rId4">
            <a:extLst>
              <a:ext uri="{28A0092B-C50C-407E-A947-70E740481C1C}">
                <a14:useLocalDpi xmlns:a14="http://schemas.microsoft.com/office/drawing/2010/main" val="0"/>
              </a:ext>
            </a:extLst>
          </a:blip>
          <a:srcRect r="40344" b="45865"/>
          <a:stretch/>
        </p:blipFill>
        <p:spPr>
          <a:xfrm>
            <a:off x="2216701" y="4886205"/>
            <a:ext cx="4012320" cy="1080961"/>
          </a:xfrm>
          <a:prstGeom prst="rect">
            <a:avLst/>
          </a:prstGeom>
        </p:spPr>
      </p:pic>
    </p:spTree>
    <p:extLst>
      <p:ext uri="{BB962C8B-B14F-4D97-AF65-F5344CB8AC3E}">
        <p14:creationId xmlns:p14="http://schemas.microsoft.com/office/powerpoint/2010/main" val="4182220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DB8483-CD3F-4A7F-9EF6-189E2E14ED20}"/>
              </a:ext>
            </a:extLst>
          </p:cNvPr>
          <p:cNvSpPr>
            <a:spLocks noGrp="1"/>
          </p:cNvSpPr>
          <p:nvPr>
            <p:ph type="title"/>
          </p:nvPr>
        </p:nvSpPr>
        <p:spPr/>
        <p:txBody>
          <a:bodyPr/>
          <a:lstStyle/>
          <a:p>
            <a:r>
              <a:rPr lang="en-US" altLang="zh-CN" dirty="0"/>
              <a:t>2.3 </a:t>
            </a:r>
            <a:r>
              <a:rPr lang="zh-CN" altLang="en-US" dirty="0"/>
              <a:t>整型数据</a:t>
            </a:r>
          </a:p>
        </p:txBody>
      </p:sp>
      <p:sp>
        <p:nvSpPr>
          <p:cNvPr id="3" name="内容占位符 2">
            <a:extLst>
              <a:ext uri="{FF2B5EF4-FFF2-40B4-BE49-F238E27FC236}">
                <a16:creationId xmlns:a16="http://schemas.microsoft.com/office/drawing/2014/main" id="{4930D529-6251-487C-8BF2-F511D7171A39}"/>
              </a:ext>
            </a:extLst>
          </p:cNvPr>
          <p:cNvSpPr>
            <a:spLocks noGrp="1"/>
          </p:cNvSpPr>
          <p:nvPr>
            <p:ph idx="1"/>
          </p:nvPr>
        </p:nvSpPr>
        <p:spPr/>
        <p:txBody>
          <a:bodyPr/>
          <a:lstStyle/>
          <a:p>
            <a:pPr>
              <a:lnSpc>
                <a:spcPct val="150000"/>
              </a:lnSpc>
            </a:pPr>
            <a:r>
              <a:rPr lang="zh-CN" altLang="en-US" sz="1800" dirty="0"/>
              <a:t>整型是不带小数点的数据类型，按照表示范围分为基本整型（</a:t>
            </a:r>
            <a:r>
              <a:rPr lang="en-US" altLang="zh-CN" sz="1800" dirty="0"/>
              <a:t>int</a:t>
            </a:r>
            <a:r>
              <a:rPr lang="zh-CN" altLang="en-US" sz="1800" dirty="0"/>
              <a:t>），短整型（</a:t>
            </a:r>
            <a:r>
              <a:rPr lang="en-US" altLang="zh-CN" sz="1800" dirty="0"/>
              <a:t>short int</a:t>
            </a:r>
            <a:r>
              <a:rPr lang="zh-CN" altLang="en-US" sz="1800" dirty="0"/>
              <a:t>），和长整型（</a:t>
            </a:r>
            <a:r>
              <a:rPr lang="en-US" altLang="zh-CN" sz="1800" dirty="0"/>
              <a:t>long int</a:t>
            </a:r>
            <a:r>
              <a:rPr lang="zh-CN" altLang="en-US" sz="1800" dirty="0"/>
              <a:t>），按照数值有无正负之分又可分为有符号整型（</a:t>
            </a:r>
            <a:r>
              <a:rPr lang="en-US" altLang="zh-CN" sz="1800" dirty="0"/>
              <a:t>signed</a:t>
            </a:r>
            <a:r>
              <a:rPr lang="zh-CN" altLang="en-US" sz="1800" dirty="0"/>
              <a:t>）和无符号整型（</a:t>
            </a:r>
            <a:r>
              <a:rPr lang="en-US" altLang="zh-CN" sz="1800" dirty="0"/>
              <a:t>unsigned</a:t>
            </a:r>
            <a:r>
              <a:rPr lang="zh-CN" altLang="en-US" sz="1800" dirty="0"/>
              <a:t>）。</a:t>
            </a:r>
            <a:endParaRPr lang="en-US" altLang="zh-CN" sz="1800" dirty="0"/>
          </a:p>
          <a:p>
            <a:pPr>
              <a:lnSpc>
                <a:spcPct val="150000"/>
              </a:lnSpc>
            </a:pPr>
            <a:r>
              <a:rPr lang="zh-CN" altLang="zh-CN" sz="1800" dirty="0"/>
              <a:t>有符号整型在存储空间中其最高比特位用</a:t>
            </a:r>
            <a:r>
              <a:rPr lang="en-US" altLang="zh-CN" sz="1800" dirty="0"/>
              <a:t>0</a:t>
            </a:r>
            <a:r>
              <a:rPr lang="zh-CN" altLang="zh-CN" sz="1800" dirty="0"/>
              <a:t>表示正数，</a:t>
            </a:r>
            <a:r>
              <a:rPr lang="en-US" altLang="zh-CN" sz="1800" dirty="0"/>
              <a:t>1</a:t>
            </a:r>
            <a:r>
              <a:rPr lang="zh-CN" altLang="zh-CN" sz="1800" dirty="0"/>
              <a:t>表示负数；而无符号整型在存储空间中其最高位也是有效数字位。</a:t>
            </a:r>
            <a:endParaRPr lang="en-US" altLang="zh-CN" sz="1800" dirty="0"/>
          </a:p>
          <a:p>
            <a:r>
              <a:rPr lang="zh-CN" altLang="zh-CN" sz="1800" dirty="0"/>
              <a:t>各类整型数据所分配的字节数及数值的表示范围</a:t>
            </a:r>
            <a:r>
              <a:rPr lang="zh-CN" altLang="en-US" sz="1800" dirty="0"/>
              <a:t>：</a:t>
            </a:r>
            <a:endParaRPr lang="en-US" altLang="zh-CN" sz="1800" dirty="0"/>
          </a:p>
          <a:p>
            <a:endParaRPr lang="zh-CN" altLang="en-US" dirty="0"/>
          </a:p>
        </p:txBody>
      </p:sp>
      <p:graphicFrame>
        <p:nvGraphicFramePr>
          <p:cNvPr id="12" name="表格 11">
            <a:extLst>
              <a:ext uri="{FF2B5EF4-FFF2-40B4-BE49-F238E27FC236}">
                <a16:creationId xmlns:a16="http://schemas.microsoft.com/office/drawing/2014/main" id="{D9818ABD-5B2E-4D0D-9F21-96BD667EBB80}"/>
              </a:ext>
            </a:extLst>
          </p:cNvPr>
          <p:cNvGraphicFramePr>
            <a:graphicFrameLocks noGrp="1"/>
          </p:cNvGraphicFramePr>
          <p:nvPr>
            <p:extLst>
              <p:ext uri="{D42A27DB-BD31-4B8C-83A1-F6EECF244321}">
                <p14:modId xmlns:p14="http://schemas.microsoft.com/office/powerpoint/2010/main" val="3115798650"/>
              </p:ext>
            </p:extLst>
          </p:nvPr>
        </p:nvGraphicFramePr>
        <p:xfrm>
          <a:off x="1462866" y="3588565"/>
          <a:ext cx="9266267" cy="2831087"/>
        </p:xfrm>
        <a:graphic>
          <a:graphicData uri="http://schemas.openxmlformats.org/drawingml/2006/table">
            <a:tbl>
              <a:tblPr firstRow="1" firstCol="1" bandRow="1" bandCol="1">
                <a:tableStyleId>{B301B821-A1FF-4177-AEE7-76D212191A09}</a:tableStyleId>
              </a:tblPr>
              <a:tblGrid>
                <a:gridCol w="2121391">
                  <a:extLst>
                    <a:ext uri="{9D8B030D-6E8A-4147-A177-3AD203B41FA5}">
                      <a16:colId xmlns:a16="http://schemas.microsoft.com/office/drawing/2014/main" val="2739586513"/>
                    </a:ext>
                  </a:extLst>
                </a:gridCol>
                <a:gridCol w="2620476">
                  <a:extLst>
                    <a:ext uri="{9D8B030D-6E8A-4147-A177-3AD203B41FA5}">
                      <a16:colId xmlns:a16="http://schemas.microsoft.com/office/drawing/2014/main" val="604343611"/>
                    </a:ext>
                  </a:extLst>
                </a:gridCol>
                <a:gridCol w="1576635">
                  <a:extLst>
                    <a:ext uri="{9D8B030D-6E8A-4147-A177-3AD203B41FA5}">
                      <a16:colId xmlns:a16="http://schemas.microsoft.com/office/drawing/2014/main" val="3748966685"/>
                    </a:ext>
                  </a:extLst>
                </a:gridCol>
                <a:gridCol w="2947765">
                  <a:extLst>
                    <a:ext uri="{9D8B030D-6E8A-4147-A177-3AD203B41FA5}">
                      <a16:colId xmlns:a16="http://schemas.microsoft.com/office/drawing/2014/main" val="108566452"/>
                    </a:ext>
                  </a:extLst>
                </a:gridCol>
              </a:tblGrid>
              <a:tr h="351648">
                <a:tc>
                  <a:txBody>
                    <a:bodyPr/>
                    <a:lstStyle/>
                    <a:p>
                      <a:pPr indent="266700" algn="ctr">
                        <a:lnSpc>
                          <a:spcPts val="1800"/>
                        </a:lnSpc>
                        <a:spcAft>
                          <a:spcPts val="0"/>
                        </a:spcAft>
                      </a:pPr>
                      <a:r>
                        <a:rPr lang="zh-CN" sz="1400" kern="0" spc="40" dirty="0">
                          <a:effectLst/>
                        </a:rPr>
                        <a:t>类型名称</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类型标识符</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所占字节数</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zh-CN" sz="1400" kern="0" spc="40">
                          <a:effectLst/>
                        </a:rPr>
                        <a:t>数值范围</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287611769"/>
                  </a:ext>
                </a:extLst>
              </a:tr>
              <a:tr h="537670">
                <a:tc>
                  <a:txBody>
                    <a:bodyPr/>
                    <a:lstStyle/>
                    <a:p>
                      <a:pPr indent="266700" algn="ctr">
                        <a:lnSpc>
                          <a:spcPts val="1800"/>
                        </a:lnSpc>
                        <a:spcAft>
                          <a:spcPts val="0"/>
                        </a:spcAft>
                      </a:pPr>
                      <a:r>
                        <a:rPr lang="zh-CN" sz="1400" kern="0" spc="40" dirty="0">
                          <a:effectLst/>
                        </a:rPr>
                        <a:t>有符号基本整型</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[signed] int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4</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-2147483648~2147483647</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606609243"/>
                  </a:ext>
                </a:extLst>
              </a:tr>
              <a:tr h="350817">
                <a:tc>
                  <a:txBody>
                    <a:bodyPr/>
                    <a:lstStyle/>
                    <a:p>
                      <a:pPr indent="266700" algn="ctr">
                        <a:lnSpc>
                          <a:spcPts val="1800"/>
                        </a:lnSpc>
                        <a:spcAft>
                          <a:spcPts val="0"/>
                        </a:spcAft>
                      </a:pPr>
                      <a:r>
                        <a:rPr lang="zh-CN" sz="1400" kern="0" spc="40" dirty="0">
                          <a:effectLst/>
                        </a:rPr>
                        <a:t>有符号短整型</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[signed] short [int]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2</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-32768~32767</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841546185"/>
                  </a:ext>
                </a:extLst>
              </a:tr>
              <a:tr h="537670">
                <a:tc>
                  <a:txBody>
                    <a:bodyPr/>
                    <a:lstStyle/>
                    <a:p>
                      <a:pPr indent="266700" algn="ctr">
                        <a:lnSpc>
                          <a:spcPts val="1800"/>
                        </a:lnSpc>
                        <a:spcAft>
                          <a:spcPts val="0"/>
                        </a:spcAft>
                      </a:pPr>
                      <a:r>
                        <a:rPr lang="zh-CN" sz="1400" kern="0" spc="40" dirty="0">
                          <a:effectLst/>
                        </a:rPr>
                        <a:t>有符号长整型</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[signed] long [int]</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4</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-2147483648~2147483647</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771217417"/>
                  </a:ext>
                </a:extLst>
              </a:tr>
              <a:tr h="351648">
                <a:tc>
                  <a:txBody>
                    <a:bodyPr/>
                    <a:lstStyle/>
                    <a:p>
                      <a:pPr indent="266700" algn="ctr">
                        <a:lnSpc>
                          <a:spcPts val="1800"/>
                        </a:lnSpc>
                        <a:spcAft>
                          <a:spcPts val="0"/>
                        </a:spcAft>
                      </a:pPr>
                      <a:r>
                        <a:rPr lang="zh-CN" sz="1400" kern="0" spc="40" dirty="0">
                          <a:effectLst/>
                        </a:rPr>
                        <a:t>无符号基本整型</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unsigned [int]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4</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0~4294967295</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285071842"/>
                  </a:ext>
                </a:extLst>
              </a:tr>
              <a:tr h="350817">
                <a:tc>
                  <a:txBody>
                    <a:bodyPr/>
                    <a:lstStyle/>
                    <a:p>
                      <a:pPr indent="266700" algn="ctr">
                        <a:lnSpc>
                          <a:spcPts val="1800"/>
                        </a:lnSpc>
                        <a:spcAft>
                          <a:spcPts val="0"/>
                        </a:spcAft>
                      </a:pPr>
                      <a:r>
                        <a:rPr lang="zh-CN" sz="1400" kern="0" spc="40">
                          <a:effectLst/>
                        </a:rPr>
                        <a:t>无符号短整型</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unsigned short [int]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2</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a:effectLst/>
                        </a:rPr>
                        <a:t>0~65535</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03987811"/>
                  </a:ext>
                </a:extLst>
              </a:tr>
              <a:tr h="350817">
                <a:tc>
                  <a:txBody>
                    <a:bodyPr/>
                    <a:lstStyle/>
                    <a:p>
                      <a:pPr indent="266700" algn="ctr">
                        <a:lnSpc>
                          <a:spcPts val="1800"/>
                        </a:lnSpc>
                        <a:spcAft>
                          <a:spcPts val="0"/>
                        </a:spcAft>
                      </a:pPr>
                      <a:r>
                        <a:rPr lang="zh-CN" sz="1400" kern="0" spc="40">
                          <a:effectLst/>
                        </a:rPr>
                        <a:t>无符号长整型</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unsigned long [int]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4</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66700" algn="ctr">
                        <a:lnSpc>
                          <a:spcPts val="1800"/>
                        </a:lnSpc>
                        <a:spcAft>
                          <a:spcPts val="0"/>
                        </a:spcAft>
                      </a:pPr>
                      <a:r>
                        <a:rPr lang="en-US" sz="1400" kern="0" spc="40" dirty="0">
                          <a:effectLst/>
                        </a:rPr>
                        <a:t>0~4294967295</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216411885"/>
                  </a:ext>
                </a:extLst>
              </a:tr>
            </a:tbl>
          </a:graphicData>
        </a:graphic>
      </p:graphicFrame>
    </p:spTree>
    <p:extLst>
      <p:ext uri="{BB962C8B-B14F-4D97-AF65-F5344CB8AC3E}">
        <p14:creationId xmlns:p14="http://schemas.microsoft.com/office/powerpoint/2010/main" val="336954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DB8483-CD3F-4A7F-9EF6-189E2E14ED20}"/>
              </a:ext>
            </a:extLst>
          </p:cNvPr>
          <p:cNvSpPr>
            <a:spLocks noGrp="1"/>
          </p:cNvSpPr>
          <p:nvPr>
            <p:ph type="title"/>
          </p:nvPr>
        </p:nvSpPr>
        <p:spPr/>
        <p:txBody>
          <a:bodyPr/>
          <a:lstStyle/>
          <a:p>
            <a:r>
              <a:rPr lang="en-US" altLang="zh-CN" dirty="0"/>
              <a:t>2.3 </a:t>
            </a:r>
            <a:r>
              <a:rPr lang="zh-CN" altLang="en-US" dirty="0"/>
              <a:t>整型数据</a:t>
            </a:r>
          </a:p>
        </p:txBody>
      </p:sp>
      <p:sp>
        <p:nvSpPr>
          <p:cNvPr id="3" name="内容占位符 2">
            <a:extLst>
              <a:ext uri="{FF2B5EF4-FFF2-40B4-BE49-F238E27FC236}">
                <a16:creationId xmlns:a16="http://schemas.microsoft.com/office/drawing/2014/main" id="{4930D529-6251-487C-8BF2-F511D7171A39}"/>
              </a:ext>
            </a:extLst>
          </p:cNvPr>
          <p:cNvSpPr>
            <a:spLocks noGrp="1"/>
          </p:cNvSpPr>
          <p:nvPr>
            <p:ph idx="1"/>
          </p:nvPr>
        </p:nvSpPr>
        <p:spPr/>
        <p:txBody>
          <a:bodyPr/>
          <a:lstStyle/>
          <a:p>
            <a:pPr>
              <a:lnSpc>
                <a:spcPct val="150000"/>
              </a:lnSpc>
            </a:pPr>
            <a:r>
              <a:rPr lang="zh-CN" altLang="en-US" dirty="0"/>
              <a:t>整型常量：可以用十进制、八进制和十六进制这三种形式来表示：</a:t>
            </a:r>
            <a:endParaRPr lang="en-US" altLang="zh-CN" dirty="0"/>
          </a:p>
          <a:p>
            <a:pPr lvl="1">
              <a:lnSpc>
                <a:spcPct val="130000"/>
              </a:lnSpc>
            </a:pPr>
            <a:r>
              <a:rPr lang="en-US" altLang="zh-CN" dirty="0"/>
              <a:t>1. </a:t>
            </a:r>
            <a:r>
              <a:rPr lang="zh-CN" altLang="en-US" dirty="0"/>
              <a:t>十进制整数：这是人们最熟悉也最常用的书写形式，包含</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a:t>
            </a:r>
            <a:r>
              <a:rPr lang="en-US" altLang="zh-CN" dirty="0"/>
              <a:t>8</a:t>
            </a:r>
            <a:r>
              <a:rPr lang="zh-CN" altLang="en-US" dirty="0"/>
              <a:t>、</a:t>
            </a:r>
            <a:r>
              <a:rPr lang="en-US" altLang="zh-CN" dirty="0"/>
              <a:t>9</a:t>
            </a:r>
            <a:r>
              <a:rPr lang="zh-CN" altLang="en-US" dirty="0"/>
              <a:t>这十个数字符号。例如</a:t>
            </a:r>
            <a:r>
              <a:rPr lang="en-US" altLang="zh-CN" dirty="0"/>
              <a:t>123</a:t>
            </a:r>
            <a:r>
              <a:rPr lang="zh-CN" altLang="en-US" dirty="0"/>
              <a:t>、</a:t>
            </a:r>
            <a:r>
              <a:rPr lang="en-US" altLang="zh-CN" dirty="0"/>
              <a:t>-456</a:t>
            </a:r>
            <a:r>
              <a:rPr lang="zh-CN" altLang="en-US" dirty="0"/>
              <a:t>，都是十进制整数。</a:t>
            </a:r>
          </a:p>
          <a:p>
            <a:pPr lvl="1">
              <a:lnSpc>
                <a:spcPct val="130000"/>
              </a:lnSpc>
            </a:pPr>
            <a:r>
              <a:rPr lang="en-US" altLang="zh-CN" dirty="0"/>
              <a:t>2. </a:t>
            </a:r>
            <a:r>
              <a:rPr lang="zh-CN" altLang="en-US" dirty="0"/>
              <a:t>八进制整数：包含</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这八个数字符号。为了与其他进制数加以区分，以</a:t>
            </a:r>
            <a:r>
              <a:rPr lang="en-US" altLang="zh-CN" dirty="0"/>
              <a:t>0</a:t>
            </a:r>
            <a:r>
              <a:rPr lang="zh-CN" altLang="en-US" dirty="0"/>
              <a:t>开头的数为八进制数。例如</a:t>
            </a:r>
            <a:r>
              <a:rPr lang="en-US" altLang="zh-CN" dirty="0"/>
              <a:t>0123</a:t>
            </a:r>
            <a:r>
              <a:rPr lang="zh-CN" altLang="en-US" dirty="0"/>
              <a:t>表示八进制的</a:t>
            </a:r>
            <a:r>
              <a:rPr lang="en-US" altLang="zh-CN" dirty="0"/>
              <a:t>123</a:t>
            </a:r>
            <a:r>
              <a:rPr lang="zh-CN" altLang="en-US" dirty="0"/>
              <a:t>，等于十进制的</a:t>
            </a:r>
            <a:r>
              <a:rPr lang="en-US" altLang="zh-CN" dirty="0"/>
              <a:t>83</a:t>
            </a:r>
            <a:r>
              <a:rPr lang="zh-CN" altLang="en-US" dirty="0"/>
              <a:t>；</a:t>
            </a:r>
            <a:r>
              <a:rPr lang="en-US" altLang="zh-CN" dirty="0"/>
              <a:t>-064</a:t>
            </a:r>
            <a:r>
              <a:rPr lang="zh-CN" altLang="en-US" dirty="0"/>
              <a:t>表示八进制的</a:t>
            </a:r>
            <a:r>
              <a:rPr lang="en-US" altLang="zh-CN" dirty="0"/>
              <a:t>-64</a:t>
            </a:r>
            <a:r>
              <a:rPr lang="zh-CN" altLang="en-US" dirty="0"/>
              <a:t>，等于十进制的</a:t>
            </a:r>
            <a:r>
              <a:rPr lang="en-US" altLang="zh-CN" dirty="0"/>
              <a:t>-52</a:t>
            </a:r>
            <a:r>
              <a:rPr lang="zh-CN" altLang="en-US" dirty="0"/>
              <a:t>。</a:t>
            </a:r>
          </a:p>
          <a:p>
            <a:pPr lvl="1">
              <a:lnSpc>
                <a:spcPct val="130000"/>
              </a:lnSpc>
            </a:pPr>
            <a:r>
              <a:rPr lang="en-US" altLang="zh-CN" dirty="0"/>
              <a:t>3.</a:t>
            </a:r>
            <a:r>
              <a:rPr lang="zh-CN" altLang="en-US" dirty="0"/>
              <a:t> 十六进制数：包含</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a:t>
            </a:r>
            <a:r>
              <a:rPr lang="en-US" altLang="zh-CN" dirty="0"/>
              <a:t>8</a:t>
            </a:r>
            <a:r>
              <a:rPr lang="zh-CN" altLang="en-US" dirty="0"/>
              <a:t>、</a:t>
            </a:r>
            <a:r>
              <a:rPr lang="en-US" altLang="zh-CN" dirty="0"/>
              <a:t>9</a:t>
            </a:r>
            <a:r>
              <a:rPr lang="zh-CN" altLang="en-US" dirty="0"/>
              <a:t>、</a:t>
            </a:r>
            <a:r>
              <a:rPr lang="en-US" altLang="zh-CN" dirty="0"/>
              <a:t>A</a:t>
            </a:r>
            <a:r>
              <a:rPr lang="zh-CN" altLang="en-US" dirty="0"/>
              <a:t>、</a:t>
            </a:r>
            <a:r>
              <a:rPr lang="en-US" altLang="zh-CN" dirty="0"/>
              <a:t>B</a:t>
            </a:r>
            <a:r>
              <a:rPr lang="zh-CN" altLang="en-US" dirty="0"/>
              <a:t>、</a:t>
            </a:r>
            <a:r>
              <a:rPr lang="en-US" altLang="zh-CN" dirty="0"/>
              <a:t>C</a:t>
            </a:r>
            <a:r>
              <a:rPr lang="zh-CN" altLang="en-US" dirty="0"/>
              <a:t>、</a:t>
            </a:r>
            <a:r>
              <a:rPr lang="en-US" altLang="zh-CN" dirty="0"/>
              <a:t>D</a:t>
            </a:r>
            <a:r>
              <a:rPr lang="zh-CN" altLang="en-US" dirty="0"/>
              <a:t>、</a:t>
            </a:r>
            <a:r>
              <a:rPr lang="en-US" altLang="zh-CN" dirty="0"/>
              <a:t>E</a:t>
            </a:r>
            <a:r>
              <a:rPr lang="zh-CN" altLang="en-US" dirty="0"/>
              <a:t>、</a:t>
            </a:r>
            <a:r>
              <a:rPr lang="en-US" altLang="zh-CN" dirty="0"/>
              <a:t>F</a:t>
            </a:r>
            <a:r>
              <a:rPr lang="zh-CN" altLang="en-US" dirty="0"/>
              <a:t>这十六个数字符号，其中字母</a:t>
            </a:r>
            <a:r>
              <a:rPr lang="en-US" altLang="zh-CN" dirty="0"/>
              <a:t>A</a:t>
            </a:r>
            <a:r>
              <a:rPr lang="zh-CN" altLang="en-US" dirty="0"/>
              <a:t>、</a:t>
            </a:r>
            <a:r>
              <a:rPr lang="en-US" altLang="zh-CN" dirty="0"/>
              <a:t>B</a:t>
            </a:r>
            <a:r>
              <a:rPr lang="zh-CN" altLang="en-US" dirty="0"/>
              <a:t>、</a:t>
            </a:r>
            <a:r>
              <a:rPr lang="en-US" altLang="zh-CN" dirty="0"/>
              <a:t>C</a:t>
            </a:r>
            <a:r>
              <a:rPr lang="zh-CN" altLang="en-US" dirty="0"/>
              <a:t>、</a:t>
            </a:r>
            <a:r>
              <a:rPr lang="en-US" altLang="zh-CN" dirty="0"/>
              <a:t>D</a:t>
            </a:r>
            <a:r>
              <a:rPr lang="zh-CN" altLang="en-US" dirty="0"/>
              <a:t>、</a:t>
            </a:r>
            <a:r>
              <a:rPr lang="en-US" altLang="zh-CN" dirty="0"/>
              <a:t>E</a:t>
            </a:r>
            <a:r>
              <a:rPr lang="zh-CN" altLang="en-US" dirty="0"/>
              <a:t>、</a:t>
            </a:r>
            <a:r>
              <a:rPr lang="en-US" altLang="zh-CN" dirty="0"/>
              <a:t>F</a:t>
            </a:r>
            <a:r>
              <a:rPr lang="zh-CN" altLang="en-US" dirty="0"/>
              <a:t>，即可用大写也可用小写。为了加以区分，十六进制数以</a:t>
            </a:r>
            <a:r>
              <a:rPr lang="en-US" altLang="zh-CN" dirty="0"/>
              <a:t>0x</a:t>
            </a:r>
            <a:r>
              <a:rPr lang="zh-CN" altLang="en-US" dirty="0"/>
              <a:t>（或</a:t>
            </a:r>
            <a:r>
              <a:rPr lang="en-US" altLang="zh-CN" dirty="0"/>
              <a:t>0X</a:t>
            </a:r>
            <a:r>
              <a:rPr lang="zh-CN" altLang="en-US" dirty="0"/>
              <a:t>）开头，例如</a:t>
            </a:r>
            <a:r>
              <a:rPr lang="en-US" altLang="zh-CN" dirty="0"/>
              <a:t>0x3F</a:t>
            </a:r>
            <a:r>
              <a:rPr lang="zh-CN" altLang="en-US" dirty="0"/>
              <a:t>表示十六进制的</a:t>
            </a:r>
            <a:r>
              <a:rPr lang="en-US" altLang="zh-CN" dirty="0"/>
              <a:t>3F</a:t>
            </a:r>
            <a:r>
              <a:rPr lang="zh-CN" altLang="en-US" dirty="0"/>
              <a:t>，等于十进制的</a:t>
            </a:r>
            <a:r>
              <a:rPr lang="en-US" altLang="zh-CN" dirty="0"/>
              <a:t>63</a:t>
            </a:r>
            <a:r>
              <a:rPr lang="zh-CN" altLang="en-US" dirty="0"/>
              <a:t>；</a:t>
            </a:r>
            <a:r>
              <a:rPr lang="en-US" altLang="zh-CN" dirty="0"/>
              <a:t>-0xA7</a:t>
            </a:r>
            <a:r>
              <a:rPr lang="zh-CN" altLang="en-US" dirty="0"/>
              <a:t>表示十六进制的</a:t>
            </a:r>
            <a:r>
              <a:rPr lang="en-US" altLang="zh-CN" dirty="0"/>
              <a:t>-A7</a:t>
            </a:r>
            <a:r>
              <a:rPr lang="zh-CN" altLang="en-US" dirty="0"/>
              <a:t>，等于十进制的</a:t>
            </a:r>
            <a:r>
              <a:rPr lang="en-US" altLang="zh-CN" dirty="0"/>
              <a:t>-167</a:t>
            </a:r>
            <a:r>
              <a:rPr lang="zh-CN" altLang="en-US" dirty="0"/>
              <a:t>。 </a:t>
            </a:r>
          </a:p>
          <a:p>
            <a:pPr lvl="1">
              <a:lnSpc>
                <a:spcPct val="130000"/>
              </a:lnSpc>
            </a:pPr>
            <a:r>
              <a:rPr lang="zh-CN" altLang="en-US" dirty="0"/>
              <a:t>默认整型常量为</a:t>
            </a:r>
            <a:r>
              <a:rPr lang="en-US" altLang="zh-CN" dirty="0"/>
              <a:t>int</a:t>
            </a:r>
            <a:r>
              <a:rPr lang="zh-CN" altLang="en-US" dirty="0"/>
              <a:t>类型，为其分配</a:t>
            </a:r>
            <a:r>
              <a:rPr lang="en-US" altLang="zh-CN" dirty="0"/>
              <a:t>4</a:t>
            </a:r>
            <a:r>
              <a:rPr lang="zh-CN" altLang="en-US" dirty="0"/>
              <a:t>个字节空间；在整型常量后加字母</a:t>
            </a:r>
            <a:r>
              <a:rPr lang="en-US" altLang="zh-CN" dirty="0"/>
              <a:t>l</a:t>
            </a:r>
            <a:r>
              <a:rPr lang="zh-CN" altLang="en-US" dirty="0"/>
              <a:t>或</a:t>
            </a:r>
            <a:r>
              <a:rPr lang="en-US" altLang="zh-CN" dirty="0"/>
              <a:t>L</a:t>
            </a:r>
            <a:r>
              <a:rPr lang="zh-CN" altLang="en-US" dirty="0"/>
              <a:t>，则指定它为</a:t>
            </a:r>
            <a:r>
              <a:rPr lang="en-US" altLang="zh-CN" dirty="0"/>
              <a:t>long</a:t>
            </a:r>
            <a:r>
              <a:rPr lang="zh-CN" altLang="en-US" dirty="0"/>
              <a:t>型常量；在整型常量后加字母</a:t>
            </a:r>
            <a:r>
              <a:rPr lang="en-US" altLang="zh-CN" dirty="0"/>
              <a:t>u</a:t>
            </a:r>
            <a:r>
              <a:rPr lang="zh-CN" altLang="en-US" dirty="0"/>
              <a:t>或</a:t>
            </a:r>
            <a:r>
              <a:rPr lang="en-US" altLang="zh-CN" dirty="0"/>
              <a:t>U</a:t>
            </a:r>
            <a:r>
              <a:rPr lang="zh-CN" altLang="en-US" dirty="0"/>
              <a:t>，则指定它为</a:t>
            </a:r>
            <a:r>
              <a:rPr lang="en-US" altLang="zh-CN" dirty="0"/>
              <a:t>unsigned</a:t>
            </a:r>
            <a:r>
              <a:rPr lang="zh-CN" altLang="en-US" dirty="0"/>
              <a:t>型常量，例如</a:t>
            </a:r>
            <a:r>
              <a:rPr lang="en-US" altLang="zh-CN" dirty="0"/>
              <a:t>123u</a:t>
            </a:r>
            <a:r>
              <a:rPr lang="zh-CN" altLang="en-US" dirty="0"/>
              <a:t>。后缀</a:t>
            </a:r>
            <a:r>
              <a:rPr lang="en-US" altLang="zh-CN" dirty="0"/>
              <a:t>l</a:t>
            </a:r>
            <a:r>
              <a:rPr lang="zh-CN" altLang="en-US" dirty="0"/>
              <a:t>和</a:t>
            </a:r>
            <a:r>
              <a:rPr lang="en-US" altLang="zh-CN" dirty="0"/>
              <a:t>u</a:t>
            </a:r>
            <a:r>
              <a:rPr lang="zh-CN" altLang="en-US" dirty="0"/>
              <a:t>还可综合使用，例如</a:t>
            </a:r>
            <a:r>
              <a:rPr lang="en-US" altLang="zh-CN" dirty="0"/>
              <a:t>234Lu</a:t>
            </a:r>
            <a:r>
              <a:rPr lang="zh-CN" altLang="en-US" dirty="0"/>
              <a:t>，表示</a:t>
            </a:r>
            <a:r>
              <a:rPr lang="en-US" altLang="zh-CN" dirty="0"/>
              <a:t>234</a:t>
            </a:r>
            <a:r>
              <a:rPr lang="zh-CN" altLang="en-US" dirty="0"/>
              <a:t>为无符号长整型常量，系统为其分配</a:t>
            </a:r>
            <a:r>
              <a:rPr lang="en-US" altLang="zh-CN" dirty="0"/>
              <a:t>4</a:t>
            </a:r>
            <a:r>
              <a:rPr lang="zh-CN" altLang="en-US" dirty="0"/>
              <a:t>个字节空间。</a:t>
            </a:r>
          </a:p>
        </p:txBody>
      </p:sp>
    </p:spTree>
    <p:extLst>
      <p:ext uri="{BB962C8B-B14F-4D97-AF65-F5344CB8AC3E}">
        <p14:creationId xmlns:p14="http://schemas.microsoft.com/office/powerpoint/2010/main" val="1968810182"/>
      </p:ext>
    </p:extLst>
  </p:cSld>
  <p:clrMapOvr>
    <a:masterClrMapping/>
  </p:clrMapOvr>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fang</Template>
  <TotalTime>313</TotalTime>
  <Words>4539</Words>
  <Application>Microsoft Office PowerPoint</Application>
  <PresentationFormat>宽屏</PresentationFormat>
  <Paragraphs>669</Paragraphs>
  <Slides>34</Slides>
  <Notes>21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34</vt:i4>
      </vt:variant>
    </vt:vector>
  </HeadingPairs>
  <TitlesOfParts>
    <vt:vector size="41" baseType="lpstr">
      <vt:lpstr>等线</vt:lpstr>
      <vt:lpstr>微软雅黑</vt:lpstr>
      <vt:lpstr>Arial</vt:lpstr>
      <vt:lpstr>Times New Roman</vt:lpstr>
      <vt:lpstr>Verdana</vt:lpstr>
      <vt:lpstr>Wingdings</vt:lpstr>
      <vt:lpstr>Default Design</vt:lpstr>
      <vt:lpstr>第2章   数据类型、运算符和表达式</vt:lpstr>
      <vt:lpstr>2.1 C语言提供的数据类型</vt:lpstr>
      <vt:lpstr>2.2 常量和变量</vt:lpstr>
      <vt:lpstr>2.2 常量和变量</vt:lpstr>
      <vt:lpstr>2.2 常量和变量</vt:lpstr>
      <vt:lpstr>2.2 常量和变量</vt:lpstr>
      <vt:lpstr>2.2 常量和变量</vt:lpstr>
      <vt:lpstr>2.3 整型数据</vt:lpstr>
      <vt:lpstr>2.3 整型数据</vt:lpstr>
      <vt:lpstr>2.3 整型数据</vt:lpstr>
      <vt:lpstr>2.3 整型数据</vt:lpstr>
      <vt:lpstr>2.3 整型数据</vt:lpstr>
      <vt:lpstr>2.4 浮点型数据</vt:lpstr>
      <vt:lpstr>2.4 浮点型数据</vt:lpstr>
      <vt:lpstr>2.4 浮点型数据</vt:lpstr>
      <vt:lpstr>2.4 浮点型数据</vt:lpstr>
      <vt:lpstr>2.5 字符型数据</vt:lpstr>
      <vt:lpstr>2.5 字符型数据</vt:lpstr>
      <vt:lpstr>2.5 字符型数据</vt:lpstr>
      <vt:lpstr>2.5 字符型数据</vt:lpstr>
      <vt:lpstr>2.5 字符型数据</vt:lpstr>
      <vt:lpstr>2.6 C语言的运算符和表达式</vt:lpstr>
      <vt:lpstr>2.6 C语言的运算符和表达式</vt:lpstr>
      <vt:lpstr>2.6 C语言的运算符和表达式</vt:lpstr>
      <vt:lpstr>2.6 C语言的运算符和表达式</vt:lpstr>
      <vt:lpstr>2.6 C语言的运算符和表达式</vt:lpstr>
      <vt:lpstr>2.6 C语言的运算符和表达式</vt:lpstr>
      <vt:lpstr>2.6 C语言的运算符和表达式</vt:lpstr>
      <vt:lpstr>2.6 C语言的运算符和表达式</vt:lpstr>
      <vt:lpstr>2.6 C语言的运算符和表达式</vt:lpstr>
      <vt:lpstr>2.6 C语言的运算符和表达式</vt:lpstr>
      <vt:lpstr>2.7 数据类型转换</vt:lpstr>
      <vt:lpstr>2.7 数据类型转换</vt:lpstr>
      <vt:lpstr>2.7 数据类型转换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DELL</cp:lastModifiedBy>
  <cp:revision>80</cp:revision>
  <dcterms:created xsi:type="dcterms:W3CDTF">2019-01-13T09:18:12Z</dcterms:created>
  <dcterms:modified xsi:type="dcterms:W3CDTF">2019-01-29T02:15:45Z</dcterms:modified>
</cp:coreProperties>
</file>