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95" r:id="rId3"/>
    <p:sldId id="310" r:id="rId4"/>
    <p:sldId id="267" r:id="rId5"/>
    <p:sldId id="311" r:id="rId6"/>
    <p:sldId id="312" r:id="rId7"/>
    <p:sldId id="268" r:id="rId8"/>
    <p:sldId id="313" r:id="rId9"/>
    <p:sldId id="276" r:id="rId10"/>
    <p:sldId id="314" r:id="rId11"/>
    <p:sldId id="315" r:id="rId12"/>
    <p:sldId id="278" r:id="rId13"/>
    <p:sldId id="280" r:id="rId14"/>
    <p:sldId id="316" r:id="rId15"/>
    <p:sldId id="285" r:id="rId16"/>
    <p:sldId id="317" r:id="rId17"/>
    <p:sldId id="318" r:id="rId18"/>
    <p:sldId id="286" r:id="rId1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8" y="4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pPr/>
              <a:t>2019/1/31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pPr/>
              <a:t>‹#›</a:t>
            </a:fld>
            <a:endParaRPr lang="zh-CN" altLang="en-US"/>
          </a:p>
        </p:txBody>
      </p:sp>
    </p:spTree>
    <p:extLst>
      <p:ext uri="{BB962C8B-B14F-4D97-AF65-F5344CB8AC3E}">
        <p14:creationId xmlns="" xmlns:p14="http://schemas.microsoft.com/office/powerpoint/2010/main" val="22240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a:t>
            </a:fld>
            <a:endParaRPr lang="zh-CN" altLang="en-US"/>
          </a:p>
        </p:txBody>
      </p:sp>
    </p:spTree>
    <p:extLst>
      <p:ext uri="{BB962C8B-B14F-4D97-AF65-F5344CB8AC3E}">
        <p14:creationId xmlns="" xmlns:p14="http://schemas.microsoft.com/office/powerpoint/2010/main" val="331897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7</a:t>
            </a:fld>
            <a:endParaRPr lang="zh-CN" altLang="en-US"/>
          </a:p>
        </p:txBody>
      </p:sp>
    </p:spTree>
    <p:extLst>
      <p:ext uri="{BB962C8B-B14F-4D97-AF65-F5344CB8AC3E}">
        <p14:creationId xmlns="" xmlns:p14="http://schemas.microsoft.com/office/powerpoint/2010/main" val="1159008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9</a:t>
            </a:fld>
            <a:endParaRPr lang="zh-CN" altLang="en-US"/>
          </a:p>
        </p:txBody>
      </p:sp>
    </p:spTree>
    <p:extLst>
      <p:ext uri="{BB962C8B-B14F-4D97-AF65-F5344CB8AC3E}">
        <p14:creationId xmlns="" xmlns:p14="http://schemas.microsoft.com/office/powerpoint/2010/main" val="3894600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12</a:t>
            </a:fld>
            <a:endParaRPr lang="zh-CN" altLang="en-US"/>
          </a:p>
        </p:txBody>
      </p:sp>
    </p:spTree>
    <p:extLst>
      <p:ext uri="{BB962C8B-B14F-4D97-AF65-F5344CB8AC3E}">
        <p14:creationId xmlns="" xmlns:p14="http://schemas.microsoft.com/office/powerpoint/2010/main" val="1235168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13</a:t>
            </a:fld>
            <a:endParaRPr lang="zh-CN" altLang="en-US"/>
          </a:p>
        </p:txBody>
      </p:sp>
    </p:spTree>
    <p:extLst>
      <p:ext uri="{BB962C8B-B14F-4D97-AF65-F5344CB8AC3E}">
        <p14:creationId xmlns="" xmlns:p14="http://schemas.microsoft.com/office/powerpoint/2010/main" val="1821555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15</a:t>
            </a:fld>
            <a:endParaRPr lang="zh-CN" altLang="en-US"/>
          </a:p>
        </p:txBody>
      </p:sp>
    </p:spTree>
    <p:extLst>
      <p:ext uri="{BB962C8B-B14F-4D97-AF65-F5344CB8AC3E}">
        <p14:creationId xmlns="" xmlns:p14="http://schemas.microsoft.com/office/powerpoint/2010/main" val="2867263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18</a:t>
            </a:fld>
            <a:endParaRPr lang="zh-CN" altLang="en-US"/>
          </a:p>
        </p:txBody>
      </p:sp>
    </p:spTree>
    <p:extLst>
      <p:ext uri="{BB962C8B-B14F-4D97-AF65-F5344CB8AC3E}">
        <p14:creationId xmlns="" xmlns:p14="http://schemas.microsoft.com/office/powerpoint/2010/main" val="35299262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cstate="print">
            <a:extLst>
              <a:ext uri="{28A0092B-C50C-407E-A947-70E740481C1C}">
                <a14:useLocalDpi xmlns="" xmlns:a14="http://schemas.microsoft.com/office/drawing/2010/main"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sz="1350">
              <a:ea typeface="宋体"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itchFamily="2" charset="2"/>
              <a:buNone/>
              <a:defRPr>
                <a:solidFill>
                  <a:schemeClr val="bg1"/>
                </a:solidFill>
                <a:latin typeface="Arial" charset="0"/>
              </a:defRPr>
            </a:lvl1pPr>
          </a:lstStyle>
          <a:p>
            <a:r>
              <a:rPr lang="zh-CN" altLang="en-US"/>
              <a:t>单击此处编辑母版副标题样式</a:t>
            </a:r>
            <a:endParaRPr lang="en-US" altLang="zh-CN"/>
          </a:p>
        </p:txBody>
      </p:sp>
    </p:spTree>
    <p:extLst>
      <p:ext uri="{BB962C8B-B14F-4D97-AF65-F5344CB8AC3E}">
        <p14:creationId xmlns="" xmlns:p14="http://schemas.microsoft.com/office/powerpoint/2010/main" val="120827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50384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61355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2655279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782322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593438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ln/>
        </p:spPr>
        <p:txBody>
          <a:bodyPr/>
          <a:lstStyle>
            <a:lvl1pPr>
              <a:defRPr/>
            </a:lvl1pPr>
          </a:lstStyle>
          <a:p>
            <a:endParaRPr lang="zh-CN" altLang="en-US"/>
          </a:p>
        </p:txBody>
      </p:sp>
      <p:sp>
        <p:nvSpPr>
          <p:cNvPr id="8"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229520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ln/>
        </p:spPr>
        <p:txBody>
          <a:bodyPr/>
          <a:lstStyle>
            <a:lvl1pPr>
              <a:defRPr/>
            </a:lvl1pPr>
          </a:lstStyle>
          <a:p>
            <a:endParaRPr lang="zh-CN" altLang="en-US"/>
          </a:p>
        </p:txBody>
      </p:sp>
      <p:sp>
        <p:nvSpPr>
          <p:cNvPr id="4"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101239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zh-CN" altLang="en-US"/>
          </a:p>
        </p:txBody>
      </p:sp>
      <p:sp>
        <p:nvSpPr>
          <p:cNvPr id="3"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296541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231882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pPr/>
              <a:t>‹#›</a:t>
            </a:fld>
            <a:endParaRPr lang="zh-CN" altLang="en-US"/>
          </a:p>
        </p:txBody>
      </p:sp>
    </p:spTree>
    <p:extLst>
      <p:ext uri="{BB962C8B-B14F-4D97-AF65-F5344CB8AC3E}">
        <p14:creationId xmlns="" xmlns:p14="http://schemas.microsoft.com/office/powerpoint/2010/main" val="33776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pic>
        <p:nvPicPr>
          <p:cNvPr id="1027" name="Picture 43" descr="e_12p"/>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ltGray">
          <a:xfrm>
            <a:off x="0" y="0"/>
            <a:ext cx="12192000" cy="1125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b="1">
                <a:solidFill>
                  <a:schemeClr val="bg1"/>
                </a:solidFill>
                <a:latin typeface="Arial" charset="0"/>
                <a:ea typeface="黑体"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1">
                <a:solidFill>
                  <a:schemeClr val="bg1"/>
                </a:solidFill>
                <a:latin typeface="Verdana" pitchFamily="34" charset="0"/>
                <a:ea typeface="宋体" charset="-122"/>
              </a:defRPr>
            </a:lvl1pPr>
          </a:lstStyle>
          <a:p>
            <a:fld id="{7095A1A3-3072-42A6-B6E3-07A5D647C315}" type="slidenum">
              <a:rPr lang="zh-CN" altLang="en-US" smtClean="0"/>
              <a:pPr/>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 xmlns:p14="http://schemas.microsoft.com/office/powerpoint/2010/main" val="390619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charset="0"/>
        </a:defRPr>
      </a:lvl2pPr>
      <a:lvl3pPr algn="l" rtl="0" eaLnBrk="1" fontAlgn="base" hangingPunct="1">
        <a:spcBef>
          <a:spcPct val="0"/>
        </a:spcBef>
        <a:spcAft>
          <a:spcPct val="0"/>
        </a:spcAft>
        <a:defRPr sz="3000" b="1">
          <a:solidFill>
            <a:schemeClr val="bg1"/>
          </a:solidFill>
          <a:latin typeface="Arial" charset="0"/>
        </a:defRPr>
      </a:lvl3pPr>
      <a:lvl4pPr algn="l" rtl="0" eaLnBrk="1" fontAlgn="base" hangingPunct="1">
        <a:spcBef>
          <a:spcPct val="0"/>
        </a:spcBef>
        <a:spcAft>
          <a:spcPct val="0"/>
        </a:spcAft>
        <a:defRPr sz="3000" b="1">
          <a:solidFill>
            <a:schemeClr val="bg1"/>
          </a:solidFill>
          <a:latin typeface="Arial" charset="0"/>
        </a:defRPr>
      </a:lvl4pPr>
      <a:lvl5pPr algn="l" rtl="0" eaLnBrk="1" fontAlgn="base" hangingPunct="1">
        <a:spcBef>
          <a:spcPct val="0"/>
        </a:spcBef>
        <a:spcAft>
          <a:spcPct val="0"/>
        </a:spcAft>
        <a:defRPr sz="3000" b="1">
          <a:solidFill>
            <a:schemeClr val="bg1"/>
          </a:solidFill>
          <a:latin typeface="Arial" charset="0"/>
        </a:defRPr>
      </a:lvl5pPr>
      <a:lvl6pPr marL="342900" algn="l" rtl="0" eaLnBrk="1" fontAlgn="base" hangingPunct="1">
        <a:spcBef>
          <a:spcPct val="0"/>
        </a:spcBef>
        <a:spcAft>
          <a:spcPct val="0"/>
        </a:spcAft>
        <a:defRPr sz="3000" b="1">
          <a:solidFill>
            <a:schemeClr val="bg1"/>
          </a:solidFill>
          <a:latin typeface="Arial" charset="0"/>
        </a:defRPr>
      </a:lvl6pPr>
      <a:lvl7pPr marL="685800" algn="l" rtl="0" eaLnBrk="1" fontAlgn="base" hangingPunct="1">
        <a:spcBef>
          <a:spcPct val="0"/>
        </a:spcBef>
        <a:spcAft>
          <a:spcPct val="0"/>
        </a:spcAft>
        <a:defRPr sz="3000" b="1">
          <a:solidFill>
            <a:schemeClr val="bg1"/>
          </a:solidFill>
          <a:latin typeface="Arial" charset="0"/>
        </a:defRPr>
      </a:lvl7pPr>
      <a:lvl8pPr marL="1028700" algn="l" rtl="0" eaLnBrk="1" fontAlgn="base" hangingPunct="1">
        <a:spcBef>
          <a:spcPct val="0"/>
        </a:spcBef>
        <a:spcAft>
          <a:spcPct val="0"/>
        </a:spcAft>
        <a:defRPr sz="3000" b="1">
          <a:solidFill>
            <a:schemeClr val="bg1"/>
          </a:solidFill>
          <a:latin typeface="Arial" charset="0"/>
        </a:defRPr>
      </a:lvl8pPr>
      <a:lvl9pPr marL="1371600" algn="l" rtl="0" eaLnBrk="1" fontAlgn="base" hangingPunct="1">
        <a:spcBef>
          <a:spcPct val="0"/>
        </a:spcBef>
        <a:spcAft>
          <a:spcPct val="0"/>
        </a:spcAft>
        <a:defRPr sz="3000" b="1">
          <a:solidFill>
            <a:schemeClr val="bg1"/>
          </a:solidFill>
          <a:latin typeface="Arial" charset="0"/>
        </a:defRPr>
      </a:lvl9pPr>
    </p:titleStyle>
    <p:bodyStyle>
      <a:lvl1pPr marL="257175" indent="-257175" algn="l" rtl="0" eaLnBrk="1" fontAlgn="base" hangingPunct="1">
        <a:spcBef>
          <a:spcPct val="20000"/>
        </a:spcBef>
        <a:spcAft>
          <a:spcPct val="0"/>
        </a:spcAft>
        <a:buClr>
          <a:schemeClr val="hlink"/>
        </a:buClr>
        <a:buFont typeface="Wingdings" pitchFamily="2" charset="2"/>
        <a:buChar char="v"/>
        <a:defRPr sz="2100" b="1">
          <a:solidFill>
            <a:schemeClr val="accent2"/>
          </a:solidFill>
          <a:latin typeface="+mn-lt"/>
          <a:ea typeface="+mn-ea"/>
          <a:cs typeface="+mn-cs"/>
        </a:defRPr>
      </a:lvl1pPr>
      <a:lvl2pPr marL="557213" indent="-214313" algn="l" rtl="0" eaLnBrk="1" fontAlgn="base" hangingPunct="1">
        <a:spcBef>
          <a:spcPct val="20000"/>
        </a:spcBef>
        <a:spcAft>
          <a:spcPct val="0"/>
        </a:spcAft>
        <a:buClr>
          <a:schemeClr val="accent1"/>
        </a:buClr>
        <a:buFont typeface="Wingdings"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B858AB-184D-4BF0-A506-1E3878C1C14C}"/>
              </a:ext>
            </a:extLst>
          </p:cNvPr>
          <p:cNvSpPr>
            <a:spLocks noGrp="1"/>
          </p:cNvSpPr>
          <p:nvPr>
            <p:ph type="ctrTitle"/>
          </p:nvPr>
        </p:nvSpPr>
        <p:spPr/>
        <p:txBody>
          <a:bodyPr/>
          <a:lstStyle/>
          <a:p>
            <a:r>
              <a:rPr lang="zh-CN" altLang="zh-CN" b="0" dirty="0" smtClean="0"/>
              <a:t>第</a:t>
            </a:r>
            <a:r>
              <a:rPr lang="en-US" altLang="zh-CN" b="0" dirty="0" smtClean="0"/>
              <a:t>8</a:t>
            </a:r>
            <a:r>
              <a:rPr lang="zh-CN" altLang="zh-CN" b="0" dirty="0" smtClean="0"/>
              <a:t>章</a:t>
            </a:r>
            <a:r>
              <a:rPr lang="en-US" altLang="zh-CN" b="0" dirty="0" smtClean="0"/>
              <a:t>  </a:t>
            </a:r>
            <a:r>
              <a:rPr lang="zh-CN" altLang="zh-CN" b="0" dirty="0" smtClean="0"/>
              <a:t>预处理</a:t>
            </a:r>
            <a:endParaRPr lang="zh-CN" altLang="zh-CN" dirty="0"/>
          </a:p>
        </p:txBody>
      </p:sp>
      <p:sp>
        <p:nvSpPr>
          <p:cNvPr id="3" name="副标题 2">
            <a:extLst>
              <a:ext uri="{FF2B5EF4-FFF2-40B4-BE49-F238E27FC236}">
                <a16:creationId xmlns="" xmlns:a16="http://schemas.microsoft.com/office/drawing/2014/main" id="{CD3CEAF5-EC56-47A1-8019-DF96118B5A7F}"/>
              </a:ext>
            </a:extLst>
          </p:cNvPr>
          <p:cNvSpPr>
            <a:spLocks noGrp="1"/>
          </p:cNvSpPr>
          <p:nvPr>
            <p:ph type="subTitle" idx="1"/>
          </p:nvPr>
        </p:nvSpPr>
        <p:spPr/>
        <p:txBody>
          <a:bodyPr/>
          <a:lstStyle/>
          <a:p>
            <a:endParaRPr lang="zh-CN" altLang="en-US" dirty="0"/>
          </a:p>
        </p:txBody>
      </p:sp>
    </p:spTree>
    <p:extLst>
      <p:ext uri="{BB962C8B-B14F-4D97-AF65-F5344CB8AC3E}">
        <p14:creationId xmlns="" xmlns:p14="http://schemas.microsoft.com/office/powerpoint/2010/main" val="284325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p:txBody>
          <a:bodyPr/>
          <a:lstStyle/>
          <a:p>
            <a:r>
              <a:rPr lang="zh-CN" altLang="zh-CN" dirty="0" smtClean="0"/>
              <a:t>说明：</a:t>
            </a:r>
          </a:p>
          <a:p>
            <a:pPr>
              <a:buNone/>
            </a:pPr>
            <a:r>
              <a:rPr lang="en-US" altLang="zh-CN" dirty="0" smtClean="0">
                <a:solidFill>
                  <a:schemeClr val="tx1"/>
                </a:solidFill>
              </a:rPr>
              <a:t>(1)</a:t>
            </a:r>
            <a:r>
              <a:rPr lang="zh-CN" altLang="zh-CN" dirty="0" smtClean="0">
                <a:solidFill>
                  <a:schemeClr val="tx1"/>
                </a:solidFill>
              </a:rPr>
              <a:t>对带参数的宏展开只是将语句中的宏名后面括号内的实参字符串代替＃</a:t>
            </a:r>
            <a:r>
              <a:rPr lang="en-US" altLang="zh-CN" dirty="0" smtClean="0">
                <a:solidFill>
                  <a:schemeClr val="tx1"/>
                </a:solidFill>
              </a:rPr>
              <a:t>define</a:t>
            </a:r>
            <a:r>
              <a:rPr lang="zh-CN" altLang="zh-CN" dirty="0" smtClean="0">
                <a:solidFill>
                  <a:schemeClr val="tx1"/>
                </a:solidFill>
              </a:rPr>
              <a:t>命令行中的形参。</a:t>
            </a:r>
          </a:p>
          <a:p>
            <a:pPr>
              <a:buNone/>
            </a:pPr>
            <a:r>
              <a:rPr lang="en-US" altLang="zh-CN" dirty="0" smtClean="0">
                <a:solidFill>
                  <a:schemeClr val="tx1"/>
                </a:solidFill>
              </a:rPr>
              <a:t>(2) </a:t>
            </a:r>
            <a:r>
              <a:rPr lang="zh-CN" altLang="zh-CN" dirty="0" smtClean="0">
                <a:solidFill>
                  <a:schemeClr val="tx1"/>
                </a:solidFill>
              </a:rPr>
              <a:t>在宏定义时，在宏名与带参数的括弧之间不应加空格，否则将空格以后的字符都作为替代字符串的一部分。</a:t>
            </a:r>
          </a:p>
          <a:p>
            <a:r>
              <a:rPr lang="zh-CN" altLang="zh-CN" dirty="0" smtClean="0"/>
              <a:t>带参数的宏和函数的区别： </a:t>
            </a:r>
          </a:p>
          <a:p>
            <a:pPr>
              <a:buNone/>
            </a:pPr>
            <a:r>
              <a:rPr lang="en-US" altLang="zh-CN" dirty="0" smtClean="0">
                <a:solidFill>
                  <a:schemeClr val="tx1"/>
                </a:solidFill>
              </a:rPr>
              <a:t>(1) </a:t>
            </a:r>
            <a:r>
              <a:rPr lang="zh-CN" altLang="zh-CN" dirty="0" smtClean="0">
                <a:solidFill>
                  <a:schemeClr val="tx1"/>
                </a:solidFill>
              </a:rPr>
              <a:t>函数调用时，先求出实参表达式的值，然后代入形参。而使用带参数的宏只是进行简单的字符替换。</a:t>
            </a:r>
          </a:p>
          <a:p>
            <a:pPr>
              <a:buNone/>
            </a:pPr>
            <a:r>
              <a:rPr lang="en-US" altLang="zh-CN" dirty="0" smtClean="0">
                <a:solidFill>
                  <a:schemeClr val="tx1"/>
                </a:solidFill>
              </a:rPr>
              <a:t>(2) </a:t>
            </a:r>
            <a:r>
              <a:rPr lang="zh-CN" altLang="zh-CN" dirty="0" smtClean="0">
                <a:solidFill>
                  <a:schemeClr val="tx1"/>
                </a:solidFill>
              </a:rPr>
              <a:t>函数调用是在程序运行时处理的，为形参分配临时的内存单元。而宏展开则是在编译前进行的，在展开时并不分配内存单元，不进行值的传递处理，也没有“返回值”的概念。</a:t>
            </a:r>
          </a:p>
          <a:p>
            <a:pPr>
              <a:buNone/>
            </a:pPr>
            <a:r>
              <a:rPr lang="en-US" altLang="zh-CN" dirty="0" smtClean="0">
                <a:solidFill>
                  <a:schemeClr val="tx1"/>
                </a:solidFill>
              </a:rPr>
              <a:t>(3) </a:t>
            </a:r>
            <a:r>
              <a:rPr lang="zh-CN" altLang="zh-CN" dirty="0" smtClean="0">
                <a:solidFill>
                  <a:schemeClr val="tx1"/>
                </a:solidFill>
              </a:rPr>
              <a:t>对函数中的实参和形参类型要求一致。而宏名无类型，它的参数也无类型，只是一个符号代表，展开时代入指定的字符串即可。宏定义时，字符串可以是任何类型的数据。</a:t>
            </a:r>
          </a:p>
          <a:p>
            <a:pPr>
              <a:buNone/>
            </a:pPr>
            <a:r>
              <a:rPr lang="en-US" altLang="zh-CN" dirty="0" smtClean="0">
                <a:solidFill>
                  <a:schemeClr val="tx1"/>
                </a:solidFill>
              </a:rPr>
              <a:t>(4) </a:t>
            </a:r>
            <a:r>
              <a:rPr lang="zh-CN" altLang="zh-CN" dirty="0" smtClean="0">
                <a:solidFill>
                  <a:schemeClr val="tx1"/>
                </a:solidFill>
              </a:rPr>
              <a:t>调用函数只可得到一个返回值，而用宏可以设法得到几个结果。</a:t>
            </a:r>
            <a:endParaRPr lang="zh-CN" altLang="en-US"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p:txBody>
          <a:bodyPr/>
          <a:lstStyle/>
          <a:p>
            <a:r>
              <a:rPr lang="en-US" altLang="zh-CN" dirty="0" smtClean="0">
                <a:solidFill>
                  <a:schemeClr val="tx1"/>
                </a:solidFill>
              </a:rPr>
              <a:t>(5) </a:t>
            </a:r>
            <a:r>
              <a:rPr lang="zh-CN" altLang="zh-CN" dirty="0" smtClean="0">
                <a:solidFill>
                  <a:schemeClr val="tx1"/>
                </a:solidFill>
              </a:rPr>
              <a:t>使用宏次数多时，宏展开后源程序变长，因为每展开一次都使程序增长，而函数调用不会使源程序变长。</a:t>
            </a:r>
          </a:p>
          <a:p>
            <a:r>
              <a:rPr lang="en-US" altLang="zh-CN" dirty="0" smtClean="0">
                <a:solidFill>
                  <a:schemeClr val="tx1"/>
                </a:solidFill>
              </a:rPr>
              <a:t>(6) </a:t>
            </a:r>
            <a:r>
              <a:rPr lang="zh-CN" altLang="zh-CN" dirty="0" smtClean="0">
                <a:solidFill>
                  <a:schemeClr val="tx1"/>
                </a:solidFill>
              </a:rPr>
              <a:t>宏替换不占运行时间，只占编译时间。而函数调用则占运行时间（分配单元、保留现场、值传递、返回）。</a:t>
            </a:r>
          </a:p>
          <a:p>
            <a:pPr>
              <a:buNone/>
            </a:pPr>
            <a:r>
              <a:rPr lang="en-US" altLang="zh-CN" dirty="0" smtClean="0">
                <a:solidFill>
                  <a:schemeClr val="tx1"/>
                </a:solidFill>
              </a:rPr>
              <a:t>		</a:t>
            </a:r>
            <a:r>
              <a:rPr lang="zh-CN" altLang="zh-CN" dirty="0" smtClean="0">
                <a:solidFill>
                  <a:schemeClr val="tx1"/>
                </a:solidFill>
              </a:rPr>
              <a:t>如果善于利用宏定义，可以实现程序的简化，如事先将程序中的“输出格式”定义好，以减少在输出语句中每次都要写出具体的输出格式的麻烦。</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a:extLst>
              <a:ext uri="{FF2B5EF4-FFF2-40B4-BE49-F238E27FC236}">
                <a16:creationId xmlns="" xmlns:a16="http://schemas.microsoft.com/office/drawing/2014/main" id="{1C9959AC-1B29-463C-86FF-52B14EFEC3EF}"/>
              </a:ext>
            </a:extLst>
          </p:cNvPr>
          <p:cNvSpPr>
            <a:spLocks noGrp="1"/>
          </p:cNvSpPr>
          <p:nvPr>
            <p:ph idx="1"/>
          </p:nvPr>
        </p:nvSpPr>
        <p:spPr/>
        <p:txBody>
          <a:bodyPr/>
          <a:lstStyle/>
          <a:p>
            <a:pPr>
              <a:lnSpc>
                <a:spcPct val="150000"/>
              </a:lnSpc>
            </a:pPr>
            <a:r>
              <a:rPr lang="zh-CN" altLang="zh-CN" dirty="0" smtClean="0"/>
              <a:t>【例</a:t>
            </a:r>
            <a:r>
              <a:rPr lang="en-US" altLang="zh-CN" dirty="0" smtClean="0"/>
              <a:t>8.4</a:t>
            </a:r>
            <a:r>
              <a:rPr lang="zh-CN" altLang="zh-CN" dirty="0" smtClean="0"/>
              <a:t>】通过宏展开得到若干个结果。</a:t>
            </a:r>
            <a:endParaRPr lang="en-US" altLang="zh-CN" dirty="0"/>
          </a:p>
        </p:txBody>
      </p:sp>
      <p:sp>
        <p:nvSpPr>
          <p:cNvPr id="5" name="矩形 4">
            <a:extLst>
              <a:ext uri="{FF2B5EF4-FFF2-40B4-BE49-F238E27FC236}">
                <a16:creationId xmlns="" xmlns:a16="http://schemas.microsoft.com/office/drawing/2014/main" id="{1A1D388F-9037-4EED-884A-9D3BBE06CF3D}"/>
              </a:ext>
            </a:extLst>
          </p:cNvPr>
          <p:cNvSpPr/>
          <p:nvPr/>
        </p:nvSpPr>
        <p:spPr>
          <a:xfrm>
            <a:off x="808930" y="1976284"/>
            <a:ext cx="4928193" cy="30676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#define PI 3.1415926</a:t>
            </a:r>
            <a:endParaRPr lang="zh-CN" altLang="zh-CN" sz="1400" dirty="0" smtClean="0">
              <a:solidFill>
                <a:schemeClr val="tx1"/>
              </a:solidFill>
            </a:endParaRPr>
          </a:p>
          <a:p>
            <a:r>
              <a:rPr lang="en-US" altLang="zh-CN" sz="1400" dirty="0" smtClean="0">
                <a:solidFill>
                  <a:schemeClr val="tx1"/>
                </a:solidFill>
              </a:rPr>
              <a:t>#define CIRCLE(R,L,S,V) L=2*PI*R;S=PI*R*R;V=4.0/3.0*PI*R*R*R</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float r,l,s,v;</a:t>
            </a:r>
            <a:endParaRPr lang="zh-CN" altLang="zh-CN" sz="1400" dirty="0" smtClean="0">
              <a:solidFill>
                <a:schemeClr val="tx1"/>
              </a:solidFill>
            </a:endParaRPr>
          </a:p>
          <a:p>
            <a:r>
              <a:rPr lang="en-US" altLang="zh-CN" sz="1400" dirty="0" smtClean="0">
                <a:solidFill>
                  <a:schemeClr val="tx1"/>
                </a:solidFill>
              </a:rPr>
              <a:t>    scanf("%f",&amp;r);</a:t>
            </a:r>
            <a:endParaRPr lang="zh-CN" altLang="zh-CN" sz="1400" dirty="0" smtClean="0">
              <a:solidFill>
                <a:schemeClr val="tx1"/>
              </a:solidFill>
            </a:endParaRPr>
          </a:p>
          <a:p>
            <a:r>
              <a:rPr lang="en-US" altLang="zh-CN" sz="1400" dirty="0" smtClean="0">
                <a:solidFill>
                  <a:schemeClr val="tx1"/>
                </a:solidFill>
              </a:rPr>
              <a:t>    CIRCLE(r,l,s,v);      </a:t>
            </a:r>
            <a:endParaRPr lang="zh-CN" altLang="zh-CN" sz="1400" dirty="0" smtClean="0">
              <a:solidFill>
                <a:schemeClr val="tx1"/>
              </a:solidFill>
            </a:endParaRPr>
          </a:p>
          <a:p>
            <a:r>
              <a:rPr lang="en-US" altLang="zh-CN" sz="1400" dirty="0" smtClean="0">
                <a:solidFill>
                  <a:schemeClr val="tx1"/>
                </a:solidFill>
              </a:rPr>
              <a:t>    printf("r=%.2f,l=%.2f,s=%.2f,v=%.2f\n",r,l,s,v);</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 }</a:t>
            </a:r>
            <a:endParaRPr lang="zh-CN" altLang="zh-CN" sz="1400"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895749" y="5218269"/>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 xmlns:a16="http://schemas.microsoft.com/office/drawing/2014/main" id="{C7610A58-131A-428D-824C-18A1DB81D646}"/>
              </a:ext>
            </a:extLst>
          </p:cNvPr>
          <p:cNvSpPr/>
          <p:nvPr/>
        </p:nvSpPr>
        <p:spPr>
          <a:xfrm>
            <a:off x="6179574" y="2023333"/>
            <a:ext cx="5648633" cy="4038254"/>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r>
              <a:rPr lang="zh-CN" altLang="zh-CN" sz="1600" dirty="0" smtClean="0"/>
              <a:t>对宏进行预编译，展开后的</a:t>
            </a:r>
            <a:r>
              <a:rPr lang="en-US" altLang="zh-CN" sz="1600" dirty="0" smtClean="0"/>
              <a:t>main</a:t>
            </a:r>
            <a:r>
              <a:rPr lang="zh-CN" altLang="zh-CN" sz="1600" dirty="0" smtClean="0"/>
              <a:t>函数如下：</a:t>
            </a:r>
          </a:p>
          <a:p>
            <a:r>
              <a:rPr lang="en-US" altLang="zh-CN" sz="1600" dirty="0" smtClean="0"/>
              <a:t>int main</a:t>
            </a:r>
            <a:r>
              <a:rPr lang="zh-CN" altLang="zh-CN" sz="1600" dirty="0" smtClean="0"/>
              <a:t>（）</a:t>
            </a:r>
          </a:p>
          <a:p>
            <a:r>
              <a:rPr lang="en-US" altLang="zh-CN" sz="1600" dirty="0" smtClean="0"/>
              <a:t> { </a:t>
            </a:r>
            <a:endParaRPr lang="zh-CN" altLang="zh-CN" sz="1600" dirty="0" smtClean="0"/>
          </a:p>
          <a:p>
            <a:r>
              <a:rPr lang="en-US" altLang="zh-CN" sz="1600" dirty="0" smtClean="0"/>
              <a:t>   float r,l,s,v;</a:t>
            </a:r>
            <a:endParaRPr lang="zh-CN" altLang="zh-CN" sz="1600" dirty="0" smtClean="0"/>
          </a:p>
          <a:p>
            <a:r>
              <a:rPr lang="en-US" altLang="zh-CN" sz="1600" dirty="0" smtClean="0"/>
              <a:t>   scanf("%f",&amp;r);</a:t>
            </a:r>
            <a:endParaRPr lang="zh-CN" altLang="zh-CN" sz="1600" dirty="0" smtClean="0"/>
          </a:p>
          <a:p>
            <a:r>
              <a:rPr lang="zh-CN" altLang="zh-CN" sz="1600" dirty="0" smtClean="0"/>
              <a:t>　</a:t>
            </a:r>
            <a:r>
              <a:rPr lang="en-US" altLang="zh-CN" sz="1600" dirty="0" smtClean="0"/>
              <a:t>l=2*3.1415926*r; </a:t>
            </a:r>
            <a:endParaRPr lang="zh-CN" altLang="zh-CN" sz="1600" dirty="0" smtClean="0"/>
          </a:p>
          <a:p>
            <a:r>
              <a:rPr lang="en-US" altLang="zh-CN" sz="1600" dirty="0" smtClean="0"/>
              <a:t>   s=3.1515926*r*r;</a:t>
            </a:r>
            <a:endParaRPr lang="zh-CN" altLang="zh-CN" sz="1600" dirty="0" smtClean="0"/>
          </a:p>
          <a:p>
            <a:r>
              <a:rPr lang="en-US" altLang="zh-CN" sz="1600" dirty="0" smtClean="0"/>
              <a:t>   v=4.0/3.0*3.1415926*r*r*r;</a:t>
            </a:r>
            <a:r>
              <a:rPr lang="zh-CN" altLang="zh-CN" sz="1600" dirty="0" smtClean="0"/>
              <a:t>　　</a:t>
            </a:r>
          </a:p>
          <a:p>
            <a:r>
              <a:rPr lang="en-US" altLang="zh-CN" sz="1600" dirty="0" smtClean="0"/>
              <a:t>   printf("r=%.2f,l=%.2f,s=%.2f,v=%.2f\n ",r,l,s,v);</a:t>
            </a:r>
            <a:endParaRPr lang="zh-CN" altLang="zh-CN" sz="1600" dirty="0" smtClean="0"/>
          </a:p>
          <a:p>
            <a:r>
              <a:rPr lang="en-US" altLang="zh-CN" sz="1600" dirty="0" smtClean="0"/>
              <a:t>   return 0;</a:t>
            </a:r>
            <a:endParaRPr lang="zh-CN" altLang="zh-CN" sz="1600" dirty="0" smtClean="0"/>
          </a:p>
          <a:p>
            <a:r>
              <a:rPr lang="en-US" altLang="zh-CN" sz="1600" dirty="0" smtClean="0"/>
              <a:t> </a:t>
            </a:r>
            <a:r>
              <a:rPr lang="zh-CN" altLang="zh-CN" sz="1600" dirty="0" smtClean="0"/>
              <a:t>｝</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 xmlns:a16="http://schemas.microsoft.com/office/drawing/2014/main" id="{EBF9848D-9A6D-4AD4-9632-2522B617197F}"/>
              </a:ext>
            </a:extLst>
          </p:cNvPr>
          <p:cNvGrpSpPr/>
          <p:nvPr/>
        </p:nvGrpSpPr>
        <p:grpSpPr>
          <a:xfrm>
            <a:off x="6279536" y="2257690"/>
            <a:ext cx="1242392" cy="373903"/>
            <a:chOff x="8656982" y="1358937"/>
            <a:chExt cx="1242392" cy="331751"/>
          </a:xfrm>
        </p:grpSpPr>
        <p:sp>
          <p:nvSpPr>
            <p:cNvPr id="11" name="文本框 10">
              <a:extLst>
                <a:ext uri="{FF2B5EF4-FFF2-40B4-BE49-F238E27FC236}">
                  <a16:creationId xmlns=""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p:nvPr/>
        </p:nvPicPr>
        <p:blipFill>
          <a:blip r:embed="rId3" cstate="print"/>
          <a:srcRect/>
          <a:stretch>
            <a:fillRect/>
          </a:stretch>
        </p:blipFill>
        <p:spPr bwMode="auto">
          <a:xfrm>
            <a:off x="2587896" y="5191385"/>
            <a:ext cx="3447098" cy="1460183"/>
          </a:xfrm>
          <a:prstGeom prst="rect">
            <a:avLst/>
          </a:prstGeom>
          <a:noFill/>
          <a:ln w="9525">
            <a:noFill/>
            <a:miter lim="800000"/>
            <a:headEnd/>
            <a:tailEnd/>
          </a:ln>
        </p:spPr>
      </p:pic>
    </p:spTree>
    <p:extLst>
      <p:ext uri="{BB962C8B-B14F-4D97-AF65-F5344CB8AC3E}">
        <p14:creationId xmlns="" xmlns:p14="http://schemas.microsoft.com/office/powerpoint/2010/main" val="21821872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a:extLst>
              <a:ext uri="{FF2B5EF4-FFF2-40B4-BE49-F238E27FC236}">
                <a16:creationId xmlns="" xmlns:a16="http://schemas.microsoft.com/office/drawing/2014/main" id="{1C9959AC-1B29-463C-86FF-52B14EFEC3EF}"/>
              </a:ext>
            </a:extLst>
          </p:cNvPr>
          <p:cNvSpPr>
            <a:spLocks noGrp="1"/>
          </p:cNvSpPr>
          <p:nvPr>
            <p:ph idx="1"/>
          </p:nvPr>
        </p:nvSpPr>
        <p:spPr>
          <a:xfrm>
            <a:off x="558800" y="1351771"/>
            <a:ext cx="11074400" cy="4876800"/>
          </a:xfrm>
        </p:spPr>
        <p:txBody>
          <a:bodyPr/>
          <a:lstStyle/>
          <a:p>
            <a:r>
              <a:rPr lang="zh-CN" altLang="zh-CN" dirty="0" smtClean="0"/>
              <a:t>【例</a:t>
            </a:r>
            <a:r>
              <a:rPr lang="en-US" altLang="zh-CN" dirty="0" smtClean="0"/>
              <a:t>8.5</a:t>
            </a:r>
            <a:r>
              <a:rPr lang="zh-CN" altLang="zh-CN" dirty="0" smtClean="0"/>
              <a:t>】用宏代表输出格式</a:t>
            </a:r>
            <a:endParaRPr lang="en-US" altLang="zh-CN" dirty="0"/>
          </a:p>
          <a:p>
            <a:pPr lvl="1"/>
            <a:endParaRPr lang="en-US" altLang="zh-CN" dirty="0"/>
          </a:p>
        </p:txBody>
      </p:sp>
      <p:sp>
        <p:nvSpPr>
          <p:cNvPr id="5" name="矩形 4">
            <a:extLst>
              <a:ext uri="{FF2B5EF4-FFF2-40B4-BE49-F238E27FC236}">
                <a16:creationId xmlns="" xmlns:a16="http://schemas.microsoft.com/office/drawing/2014/main" id="{1A1D388F-9037-4EED-884A-9D3BBE06CF3D}"/>
              </a:ext>
            </a:extLst>
          </p:cNvPr>
          <p:cNvSpPr/>
          <p:nvPr/>
        </p:nvSpPr>
        <p:spPr>
          <a:xfrm>
            <a:off x="385272" y="1828800"/>
            <a:ext cx="6445055" cy="39820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dirty="0" smtClean="0">
                <a:solidFill>
                  <a:schemeClr val="tx1"/>
                </a:solidFill>
              </a:rPr>
              <a:t>#include&lt;stdio.h&gt;</a:t>
            </a:r>
            <a:endParaRPr lang="zh-CN" altLang="zh-CN" dirty="0" smtClean="0">
              <a:solidFill>
                <a:schemeClr val="tx1"/>
              </a:solidFill>
            </a:endParaRPr>
          </a:p>
          <a:p>
            <a:r>
              <a:rPr lang="en-US" altLang="zh-CN" dirty="0" smtClean="0">
                <a:solidFill>
                  <a:schemeClr val="tx1"/>
                </a:solidFill>
              </a:rPr>
              <a:t>#define P printf</a:t>
            </a:r>
            <a:endParaRPr lang="zh-CN" altLang="zh-CN" dirty="0" smtClean="0">
              <a:solidFill>
                <a:schemeClr val="tx1"/>
              </a:solidFill>
            </a:endParaRPr>
          </a:p>
          <a:p>
            <a:r>
              <a:rPr lang="en-US" altLang="zh-CN" dirty="0" smtClean="0">
                <a:solidFill>
                  <a:schemeClr val="tx1"/>
                </a:solidFill>
              </a:rPr>
              <a:t>#define D "%d "</a:t>
            </a:r>
            <a:endParaRPr lang="zh-CN" altLang="zh-CN" dirty="0" smtClean="0">
              <a:solidFill>
                <a:schemeClr val="tx1"/>
              </a:solidFill>
            </a:endParaRPr>
          </a:p>
          <a:p>
            <a:r>
              <a:rPr lang="en-US" altLang="zh-CN" dirty="0" smtClean="0">
                <a:solidFill>
                  <a:schemeClr val="tx1"/>
                </a:solidFill>
              </a:rPr>
              <a:t>#define F "%.2f\n"</a:t>
            </a:r>
            <a:endParaRPr lang="zh-CN" altLang="zh-CN" dirty="0" smtClean="0">
              <a:solidFill>
                <a:schemeClr val="tx1"/>
              </a:solidFill>
            </a:endParaRPr>
          </a:p>
          <a:p>
            <a:r>
              <a:rPr lang="en-US" altLang="zh-CN" dirty="0" smtClean="0">
                <a:solidFill>
                  <a:schemeClr val="tx1"/>
                </a:solidFill>
              </a:rPr>
              <a:t>int main()</a:t>
            </a:r>
            <a:endParaRPr lang="zh-CN" altLang="zh-CN" dirty="0" smtClean="0">
              <a:solidFill>
                <a:schemeClr val="tx1"/>
              </a:solidFill>
            </a:endParaRPr>
          </a:p>
          <a:p>
            <a:r>
              <a:rPr lang="en-US" altLang="zh-CN" dirty="0" smtClean="0">
                <a:solidFill>
                  <a:schemeClr val="tx1"/>
                </a:solidFill>
              </a:rPr>
              <a:t>{</a:t>
            </a:r>
            <a:endParaRPr lang="zh-CN" altLang="zh-CN" dirty="0" smtClean="0">
              <a:solidFill>
                <a:schemeClr val="tx1"/>
              </a:solidFill>
            </a:endParaRPr>
          </a:p>
          <a:p>
            <a:r>
              <a:rPr lang="en-US" altLang="zh-CN" dirty="0" smtClean="0">
                <a:solidFill>
                  <a:schemeClr val="tx1"/>
                </a:solidFill>
              </a:rPr>
              <a:t>     int a=5,c=8,e=11;</a:t>
            </a:r>
            <a:endParaRPr lang="zh-CN" altLang="zh-CN" dirty="0" smtClean="0">
              <a:solidFill>
                <a:schemeClr val="tx1"/>
              </a:solidFill>
            </a:endParaRPr>
          </a:p>
          <a:p>
            <a:r>
              <a:rPr lang="en-US" altLang="zh-CN" dirty="0" smtClean="0">
                <a:solidFill>
                  <a:schemeClr val="tx1"/>
                </a:solidFill>
              </a:rPr>
              <a:t>     float b=3.8,d=9.7,f=21.08;</a:t>
            </a:r>
            <a:endParaRPr lang="zh-CN" altLang="zh-CN" dirty="0" smtClean="0">
              <a:solidFill>
                <a:schemeClr val="tx1"/>
              </a:solidFill>
            </a:endParaRPr>
          </a:p>
          <a:p>
            <a:r>
              <a:rPr lang="en-US" altLang="zh-CN" dirty="0" smtClean="0">
                <a:solidFill>
                  <a:schemeClr val="tx1"/>
                </a:solidFill>
              </a:rPr>
              <a:t>     P(D F,a,b);</a:t>
            </a:r>
            <a:endParaRPr lang="zh-CN" altLang="zh-CN" dirty="0" smtClean="0">
              <a:solidFill>
                <a:schemeClr val="tx1"/>
              </a:solidFill>
            </a:endParaRPr>
          </a:p>
          <a:p>
            <a:r>
              <a:rPr lang="en-US" altLang="zh-CN" dirty="0" smtClean="0">
                <a:solidFill>
                  <a:schemeClr val="tx1"/>
                </a:solidFill>
              </a:rPr>
              <a:t>     P(D F,c,d);</a:t>
            </a:r>
            <a:endParaRPr lang="zh-CN" altLang="zh-CN" dirty="0" smtClean="0">
              <a:solidFill>
                <a:schemeClr val="tx1"/>
              </a:solidFill>
            </a:endParaRPr>
          </a:p>
          <a:p>
            <a:r>
              <a:rPr lang="en-US" altLang="zh-CN" dirty="0" smtClean="0">
                <a:solidFill>
                  <a:schemeClr val="tx1"/>
                </a:solidFill>
              </a:rPr>
              <a:t>     P(D F,e,f);</a:t>
            </a:r>
            <a:endParaRPr lang="zh-CN" altLang="zh-CN" dirty="0" smtClean="0">
              <a:solidFill>
                <a:schemeClr val="tx1"/>
              </a:solidFill>
            </a:endParaRPr>
          </a:p>
          <a:p>
            <a:r>
              <a:rPr lang="en-US" altLang="zh-CN" dirty="0" smtClean="0">
                <a:solidFill>
                  <a:schemeClr val="tx1"/>
                </a:solidFill>
              </a:rPr>
              <a:t>     return 0;</a:t>
            </a:r>
            <a:endParaRPr lang="zh-CN" altLang="zh-CN" dirty="0" smtClean="0">
              <a:solidFill>
                <a:schemeClr val="tx1"/>
              </a:solidFill>
            </a:endParaRPr>
          </a:p>
          <a:p>
            <a:r>
              <a:rPr lang="en-US" altLang="zh-CN" dirty="0" smtClean="0">
                <a:solidFill>
                  <a:schemeClr val="tx1"/>
                </a:solidFill>
              </a:rPr>
              <a:t>}</a:t>
            </a:r>
            <a:endParaRPr lang="zh-CN" altLang="zh-CN"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7834941" y="1796845"/>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10" name="组合 9">
            <a:extLst>
              <a:ext uri="{FF2B5EF4-FFF2-40B4-BE49-F238E27FC236}">
                <a16:creationId xmlns="" xmlns:a16="http://schemas.microsoft.com/office/drawing/2014/main" id="{EBF9848D-9A6D-4AD4-9632-2522B617197F}"/>
              </a:ext>
            </a:extLst>
          </p:cNvPr>
          <p:cNvGrpSpPr/>
          <p:nvPr/>
        </p:nvGrpSpPr>
        <p:grpSpPr>
          <a:xfrm>
            <a:off x="7054655" y="1615602"/>
            <a:ext cx="1242392" cy="373903"/>
            <a:chOff x="8656982" y="1358937"/>
            <a:chExt cx="1242392" cy="331751"/>
          </a:xfrm>
        </p:grpSpPr>
        <p:sp>
          <p:nvSpPr>
            <p:cNvPr id="11" name="文本框 10">
              <a:extLst>
                <a:ext uri="{FF2B5EF4-FFF2-40B4-BE49-F238E27FC236}">
                  <a16:creationId xmlns=""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p:nvPr/>
        </p:nvPicPr>
        <p:blipFill>
          <a:blip r:embed="rId3" cstate="print"/>
          <a:srcRect/>
          <a:stretch>
            <a:fillRect/>
          </a:stretch>
        </p:blipFill>
        <p:spPr bwMode="auto">
          <a:xfrm>
            <a:off x="7322127" y="2433438"/>
            <a:ext cx="4530659" cy="1666614"/>
          </a:xfrm>
          <a:prstGeom prst="rect">
            <a:avLst/>
          </a:prstGeom>
          <a:noFill/>
          <a:ln w="9525">
            <a:noFill/>
            <a:miter lim="800000"/>
            <a:headEnd/>
            <a:tailEnd/>
          </a:ln>
        </p:spPr>
      </p:pic>
    </p:spTree>
    <p:extLst>
      <p:ext uri="{BB962C8B-B14F-4D97-AF65-F5344CB8AC3E}">
        <p14:creationId xmlns="" xmlns:p14="http://schemas.microsoft.com/office/powerpoint/2010/main" val="4107976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zh-CN" dirty="0" smtClean="0"/>
              <a:t>“文件包含”处理</a:t>
            </a:r>
            <a:endParaRPr lang="zh-CN" altLang="en-US" dirty="0"/>
          </a:p>
        </p:txBody>
      </p:sp>
      <p:sp>
        <p:nvSpPr>
          <p:cNvPr id="3" name="内容占位符 2"/>
          <p:cNvSpPr>
            <a:spLocks noGrp="1"/>
          </p:cNvSpPr>
          <p:nvPr>
            <p:ph idx="1"/>
          </p:nvPr>
        </p:nvSpPr>
        <p:spPr>
          <a:xfrm>
            <a:off x="609600" y="1238865"/>
            <a:ext cx="11074400" cy="5085735"/>
          </a:xfrm>
        </p:spPr>
        <p:txBody>
          <a:bodyPr/>
          <a:lstStyle/>
          <a:p>
            <a:r>
              <a:rPr lang="en-US" altLang="zh-CN" dirty="0" smtClean="0"/>
              <a:t>“</a:t>
            </a:r>
            <a:r>
              <a:rPr lang="zh-CN" altLang="zh-CN" dirty="0" smtClean="0"/>
              <a:t>文件包含</a:t>
            </a:r>
            <a:r>
              <a:rPr lang="en-US" altLang="zh-CN" dirty="0" smtClean="0"/>
              <a:t>”</a:t>
            </a:r>
            <a:r>
              <a:rPr lang="zh-CN" altLang="zh-CN" dirty="0" smtClean="0"/>
              <a:t>处理实际上是在一个文件中包含另一个文件的全部内容。在编译之前，用被包含文件的内容取代该预处理命令，从而把被包含文件和当前文件连成一个整体。</a:t>
            </a:r>
          </a:p>
          <a:p>
            <a:r>
              <a:rPr lang="zh-CN" altLang="zh-CN" dirty="0" smtClean="0"/>
              <a:t>Ｃ语言提供了</a:t>
            </a:r>
            <a:r>
              <a:rPr lang="en-US" altLang="zh-CN" dirty="0" smtClean="0"/>
              <a:t>#include</a:t>
            </a:r>
            <a:r>
              <a:rPr lang="zh-CN" altLang="zh-CN" dirty="0" smtClean="0"/>
              <a:t>命令用来实现</a:t>
            </a:r>
            <a:r>
              <a:rPr lang="en-US" altLang="zh-CN" dirty="0" smtClean="0"/>
              <a:t>“</a:t>
            </a:r>
            <a:r>
              <a:rPr lang="zh-CN" altLang="zh-CN" dirty="0" smtClean="0"/>
              <a:t>文件包含</a:t>
            </a:r>
            <a:r>
              <a:rPr lang="en-US" altLang="zh-CN" dirty="0" smtClean="0"/>
              <a:t>”</a:t>
            </a:r>
            <a:r>
              <a:rPr lang="zh-CN" altLang="zh-CN" dirty="0" smtClean="0"/>
              <a:t>的操作。</a:t>
            </a:r>
          </a:p>
          <a:p>
            <a:pPr>
              <a:buNone/>
            </a:pPr>
            <a:r>
              <a:rPr lang="zh-CN" altLang="zh-CN" dirty="0" smtClean="0"/>
              <a:t>其一般形式为</a:t>
            </a:r>
            <a:r>
              <a:rPr lang="en-US" altLang="zh-CN" dirty="0" smtClean="0"/>
              <a:t>:</a:t>
            </a:r>
            <a:endParaRPr lang="zh-CN" altLang="zh-CN" dirty="0" smtClean="0"/>
          </a:p>
          <a:p>
            <a:pPr>
              <a:buNone/>
            </a:pPr>
            <a:r>
              <a:rPr lang="en-US" altLang="zh-CN" dirty="0" smtClean="0"/>
              <a:t>   #include "</a:t>
            </a:r>
            <a:r>
              <a:rPr lang="zh-CN" altLang="zh-CN" dirty="0" smtClean="0"/>
              <a:t>文件名</a:t>
            </a:r>
            <a:r>
              <a:rPr lang="en-US" altLang="zh-CN" dirty="0" smtClean="0"/>
              <a:t>"</a:t>
            </a:r>
            <a:endParaRPr lang="zh-CN" altLang="zh-CN" dirty="0" smtClean="0"/>
          </a:p>
          <a:p>
            <a:pPr>
              <a:buNone/>
            </a:pPr>
            <a:r>
              <a:rPr lang="en-US" altLang="zh-CN" dirty="0" smtClean="0"/>
              <a:t>	</a:t>
            </a:r>
            <a:r>
              <a:rPr lang="zh-CN" altLang="zh-CN" dirty="0" smtClean="0"/>
              <a:t>或 </a:t>
            </a:r>
            <a:r>
              <a:rPr lang="en-US" altLang="zh-CN" dirty="0" smtClean="0"/>
              <a:t>#include &lt;</a:t>
            </a:r>
            <a:r>
              <a:rPr lang="zh-CN" altLang="zh-CN" dirty="0" smtClean="0"/>
              <a:t>文件名</a:t>
            </a:r>
            <a:r>
              <a:rPr lang="en-US" altLang="zh-CN" dirty="0" smtClean="0"/>
              <a:t>&gt; </a:t>
            </a:r>
            <a:endParaRPr lang="zh-CN" altLang="zh-CN" dirty="0" smtClean="0"/>
          </a:p>
          <a:p>
            <a:r>
              <a:rPr lang="zh-CN" altLang="zh-CN" dirty="0" smtClean="0"/>
              <a:t>文件包含处理过程如下图所示：</a:t>
            </a:r>
          </a:p>
          <a:p>
            <a:endParaRPr lang="zh-CN" altLang="en-US" dirty="0"/>
          </a:p>
        </p:txBody>
      </p:sp>
      <p:pic>
        <p:nvPicPr>
          <p:cNvPr id="4" name="图片 3" descr="i2"/>
          <p:cNvPicPr/>
          <p:nvPr/>
        </p:nvPicPr>
        <p:blipFill>
          <a:blip r:embed="rId2" cstate="print"/>
          <a:srcRect/>
          <a:stretch>
            <a:fillRect/>
          </a:stretch>
        </p:blipFill>
        <p:spPr bwMode="auto">
          <a:xfrm>
            <a:off x="2625213" y="3864077"/>
            <a:ext cx="6916993" cy="2580967"/>
          </a:xfrm>
          <a:prstGeom prst="rect">
            <a:avLst/>
          </a:prstGeom>
          <a:noFill/>
          <a:ln w="9525" cmpd="sng">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zh-CN" altLang="zh-CN" dirty="0" smtClean="0"/>
              <a:t>【例</a:t>
            </a:r>
            <a:r>
              <a:rPr lang="en-US" altLang="zh-CN" dirty="0" smtClean="0"/>
              <a:t>8.6</a:t>
            </a:r>
            <a:r>
              <a:rPr lang="zh-CN" altLang="zh-CN" dirty="0" smtClean="0"/>
              <a:t>】将格式宏做成头文件，把它包含在用户程序中。</a:t>
            </a:r>
          </a:p>
        </p:txBody>
      </p:sp>
      <p:sp>
        <p:nvSpPr>
          <p:cNvPr id="5" name="矩形 4">
            <a:extLst>
              <a:ext uri="{FF2B5EF4-FFF2-40B4-BE49-F238E27FC236}">
                <a16:creationId xmlns="" xmlns:a16="http://schemas.microsoft.com/office/drawing/2014/main" id="{1A1D388F-9037-4EED-884A-9D3BBE06CF3D}"/>
              </a:ext>
            </a:extLst>
          </p:cNvPr>
          <p:cNvSpPr/>
          <p:nvPr/>
        </p:nvSpPr>
        <p:spPr>
          <a:xfrm>
            <a:off x="869800" y="1150375"/>
            <a:ext cx="5134730" cy="57076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chemeClr val="tx1"/>
                </a:solidFill>
              </a:rPr>
              <a:t>(1)</a:t>
            </a:r>
            <a:r>
              <a:rPr lang="zh-CN" altLang="zh-CN" sz="1400" dirty="0" smtClean="0">
                <a:solidFill>
                  <a:schemeClr val="tx1"/>
                </a:solidFill>
              </a:rPr>
              <a:t>将格式宏做成头文件</a:t>
            </a:r>
            <a:r>
              <a:rPr lang="en-US" altLang="zh-CN" sz="1400" dirty="0" smtClean="0">
                <a:solidFill>
                  <a:schemeClr val="tx1"/>
                </a:solidFill>
              </a:rPr>
              <a:t>format.h </a:t>
            </a:r>
            <a:endParaRPr lang="zh-CN" altLang="zh-CN" sz="1400" dirty="0" smtClean="0">
              <a:solidFill>
                <a:schemeClr val="tx1"/>
              </a:solidFill>
            </a:endParaRPr>
          </a:p>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#define PR printf</a:t>
            </a:r>
            <a:endParaRPr lang="zh-CN" altLang="zh-CN" sz="1400" dirty="0" smtClean="0">
              <a:solidFill>
                <a:schemeClr val="tx1"/>
              </a:solidFill>
            </a:endParaRPr>
          </a:p>
          <a:p>
            <a:r>
              <a:rPr lang="en-US" altLang="zh-CN" sz="1400" dirty="0" smtClean="0">
                <a:solidFill>
                  <a:schemeClr val="tx1"/>
                </a:solidFill>
              </a:rPr>
              <a:t>#define NL "\n"</a:t>
            </a:r>
            <a:endParaRPr lang="zh-CN" altLang="zh-CN" sz="1400" dirty="0" smtClean="0">
              <a:solidFill>
                <a:schemeClr val="tx1"/>
              </a:solidFill>
            </a:endParaRPr>
          </a:p>
          <a:p>
            <a:r>
              <a:rPr lang="en-US" altLang="zh-CN" sz="1400" dirty="0" smtClean="0">
                <a:solidFill>
                  <a:schemeClr val="tx1"/>
                </a:solidFill>
              </a:rPr>
              <a:t>#define D "%d"</a:t>
            </a:r>
            <a:endParaRPr lang="zh-CN" altLang="zh-CN" sz="1400" dirty="0" smtClean="0">
              <a:solidFill>
                <a:schemeClr val="tx1"/>
              </a:solidFill>
            </a:endParaRPr>
          </a:p>
          <a:p>
            <a:r>
              <a:rPr lang="en-US" altLang="zh-CN" sz="1400" dirty="0" smtClean="0">
                <a:solidFill>
                  <a:schemeClr val="tx1"/>
                </a:solidFill>
              </a:rPr>
              <a:t>#define D1 D NL</a:t>
            </a:r>
            <a:endParaRPr lang="zh-CN" altLang="zh-CN" sz="1400" dirty="0" smtClean="0">
              <a:solidFill>
                <a:schemeClr val="tx1"/>
              </a:solidFill>
            </a:endParaRPr>
          </a:p>
          <a:p>
            <a:r>
              <a:rPr lang="en-US" altLang="zh-CN" sz="1400" dirty="0" smtClean="0">
                <a:solidFill>
                  <a:schemeClr val="tx1"/>
                </a:solidFill>
              </a:rPr>
              <a:t>#define D2 D D NL</a:t>
            </a:r>
            <a:endParaRPr lang="zh-CN" altLang="zh-CN" sz="1400" dirty="0" smtClean="0">
              <a:solidFill>
                <a:schemeClr val="tx1"/>
              </a:solidFill>
            </a:endParaRPr>
          </a:p>
          <a:p>
            <a:r>
              <a:rPr lang="en-US" altLang="zh-CN" sz="1400" dirty="0" smtClean="0">
                <a:solidFill>
                  <a:schemeClr val="tx1"/>
                </a:solidFill>
              </a:rPr>
              <a:t>#define D3 D D D NL</a:t>
            </a:r>
            <a:endParaRPr lang="zh-CN" altLang="zh-CN" sz="1400" dirty="0" smtClean="0">
              <a:solidFill>
                <a:schemeClr val="tx1"/>
              </a:solidFill>
            </a:endParaRPr>
          </a:p>
          <a:p>
            <a:r>
              <a:rPr lang="en-US" altLang="zh-CN" sz="1400" dirty="0" smtClean="0">
                <a:solidFill>
                  <a:schemeClr val="tx1"/>
                </a:solidFill>
              </a:rPr>
              <a:t>#define D4 D D D D NL</a:t>
            </a:r>
            <a:endParaRPr lang="zh-CN" altLang="zh-CN" sz="1400" dirty="0" smtClean="0">
              <a:solidFill>
                <a:schemeClr val="tx1"/>
              </a:solidFill>
            </a:endParaRPr>
          </a:p>
          <a:p>
            <a:r>
              <a:rPr lang="en-US" altLang="zh-CN" sz="1400" dirty="0" smtClean="0">
                <a:solidFill>
                  <a:schemeClr val="tx1"/>
                </a:solidFill>
              </a:rPr>
              <a:t>#define S "%s"</a:t>
            </a:r>
            <a:endParaRPr lang="zh-CN" altLang="zh-CN" sz="1400" dirty="0" smtClean="0">
              <a:solidFill>
                <a:schemeClr val="tx1"/>
              </a:solidFill>
            </a:endParaRPr>
          </a:p>
          <a:p>
            <a:r>
              <a:rPr lang="en-US" altLang="zh-CN" sz="1400" dirty="0" smtClean="0">
                <a:solidFill>
                  <a:schemeClr val="tx1"/>
                </a:solidFill>
              </a:rPr>
              <a:t>(2)</a:t>
            </a:r>
            <a:r>
              <a:rPr lang="zh-CN" altLang="zh-CN" sz="1400" dirty="0" smtClean="0">
                <a:solidFill>
                  <a:schemeClr val="tx1"/>
                </a:solidFill>
              </a:rPr>
              <a:t>主文件</a:t>
            </a:r>
            <a:r>
              <a:rPr lang="en-US" altLang="zh-CN" sz="1400" dirty="0" smtClean="0">
                <a:solidFill>
                  <a:schemeClr val="tx1"/>
                </a:solidFill>
              </a:rPr>
              <a:t>E8_6.c</a:t>
            </a:r>
            <a:endParaRPr lang="zh-CN" altLang="zh-CN" sz="1400" dirty="0" smtClean="0">
              <a:solidFill>
                <a:schemeClr val="tx1"/>
              </a:solidFill>
            </a:endParaRPr>
          </a:p>
          <a:p>
            <a:r>
              <a:rPr lang="en-US" altLang="zh-CN" sz="1400" dirty="0" smtClean="0">
                <a:solidFill>
                  <a:schemeClr val="tx1"/>
                </a:solidFill>
              </a:rPr>
              <a:t>#include &lt;stdio.h&gt;</a:t>
            </a:r>
            <a:endParaRPr lang="zh-CN" altLang="zh-CN" sz="1400" dirty="0" smtClean="0">
              <a:solidFill>
                <a:schemeClr val="tx1"/>
              </a:solidFill>
            </a:endParaRPr>
          </a:p>
          <a:p>
            <a:r>
              <a:rPr lang="zh-CN" altLang="zh-CN" sz="1400" dirty="0" smtClean="0">
                <a:solidFill>
                  <a:schemeClr val="tx1"/>
                </a:solidFill>
              </a:rPr>
              <a:t>＃</a:t>
            </a:r>
            <a:r>
              <a:rPr lang="en-US" altLang="zh-CN" sz="1400" dirty="0" smtClean="0">
                <a:solidFill>
                  <a:schemeClr val="tx1"/>
                </a:solidFill>
              </a:rPr>
              <a:t>include "format.h"</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 { </a:t>
            </a:r>
            <a:endParaRPr lang="zh-CN" altLang="zh-CN" sz="1400" dirty="0" smtClean="0">
              <a:solidFill>
                <a:schemeClr val="tx1"/>
              </a:solidFill>
            </a:endParaRPr>
          </a:p>
          <a:p>
            <a:r>
              <a:rPr lang="en-US" altLang="zh-CN" sz="1400" dirty="0" smtClean="0">
                <a:solidFill>
                  <a:schemeClr val="tx1"/>
                </a:solidFill>
              </a:rPr>
              <a:t>   int a,b,c,d;</a:t>
            </a:r>
            <a:endParaRPr lang="zh-CN" altLang="zh-CN" sz="1400" dirty="0" smtClean="0">
              <a:solidFill>
                <a:schemeClr val="tx1"/>
              </a:solidFill>
            </a:endParaRPr>
          </a:p>
          <a:p>
            <a:r>
              <a:rPr lang="en-US" altLang="zh-CN" sz="1400" dirty="0" smtClean="0">
                <a:solidFill>
                  <a:schemeClr val="tx1"/>
                </a:solidFill>
              </a:rPr>
              <a:t>   char string[]="CHINA";</a:t>
            </a:r>
            <a:endParaRPr lang="zh-CN" altLang="zh-CN" sz="1400" dirty="0" smtClean="0">
              <a:solidFill>
                <a:schemeClr val="tx1"/>
              </a:solidFill>
            </a:endParaRPr>
          </a:p>
          <a:p>
            <a:r>
              <a:rPr lang="en-US" altLang="zh-CN" sz="1400" dirty="0" smtClean="0">
                <a:solidFill>
                  <a:schemeClr val="tx1"/>
                </a:solidFill>
              </a:rPr>
              <a:t>   a=1;b=2;c=3;d=4;</a:t>
            </a:r>
            <a:endParaRPr lang="zh-CN" altLang="zh-CN" sz="1400" dirty="0" smtClean="0">
              <a:solidFill>
                <a:schemeClr val="tx1"/>
              </a:solidFill>
            </a:endParaRPr>
          </a:p>
          <a:p>
            <a:r>
              <a:rPr lang="en-US" altLang="zh-CN" sz="1400" dirty="0" smtClean="0">
                <a:solidFill>
                  <a:schemeClr val="tx1"/>
                </a:solidFill>
              </a:rPr>
              <a:t>   PR(D1,a);</a:t>
            </a:r>
            <a:endParaRPr lang="zh-CN" altLang="zh-CN" sz="1400" dirty="0" smtClean="0">
              <a:solidFill>
                <a:schemeClr val="tx1"/>
              </a:solidFill>
            </a:endParaRPr>
          </a:p>
          <a:p>
            <a:r>
              <a:rPr lang="en-US" altLang="zh-CN" sz="1400" dirty="0" smtClean="0">
                <a:solidFill>
                  <a:schemeClr val="tx1"/>
                </a:solidFill>
              </a:rPr>
              <a:t>   PR(D2,a,b);</a:t>
            </a:r>
            <a:endParaRPr lang="zh-CN" altLang="zh-CN" sz="1400" dirty="0" smtClean="0">
              <a:solidFill>
                <a:schemeClr val="tx1"/>
              </a:solidFill>
            </a:endParaRPr>
          </a:p>
          <a:p>
            <a:r>
              <a:rPr lang="en-US" altLang="zh-CN" sz="1400" dirty="0" smtClean="0">
                <a:solidFill>
                  <a:schemeClr val="tx1"/>
                </a:solidFill>
              </a:rPr>
              <a:t>   PR(D3,a,b,c);</a:t>
            </a:r>
            <a:endParaRPr lang="zh-CN" altLang="zh-CN" sz="1400" dirty="0" smtClean="0">
              <a:solidFill>
                <a:schemeClr val="tx1"/>
              </a:solidFill>
            </a:endParaRPr>
          </a:p>
          <a:p>
            <a:r>
              <a:rPr lang="en-US" altLang="zh-CN" sz="1400" dirty="0" smtClean="0">
                <a:solidFill>
                  <a:schemeClr val="tx1"/>
                </a:solidFill>
              </a:rPr>
              <a:t>   PR(D4,a,b,c,d);</a:t>
            </a:r>
            <a:endParaRPr lang="zh-CN" altLang="zh-CN" sz="1400" dirty="0" smtClean="0">
              <a:solidFill>
                <a:schemeClr val="tx1"/>
              </a:solidFill>
            </a:endParaRPr>
          </a:p>
          <a:p>
            <a:r>
              <a:rPr lang="en-US" altLang="zh-CN" sz="1400" dirty="0" smtClean="0">
                <a:solidFill>
                  <a:schemeClr val="tx1"/>
                </a:solidFill>
              </a:rPr>
              <a:t>   PR(S,string);</a:t>
            </a:r>
            <a:endParaRPr lang="zh-CN" altLang="zh-CN" sz="1400" dirty="0" smtClean="0">
              <a:solidFill>
                <a:schemeClr val="tx1"/>
              </a:solidFill>
            </a:endParaRPr>
          </a:p>
          <a:p>
            <a:r>
              <a:rPr lang="en-US" altLang="zh-CN" sz="1400" dirty="0" smtClean="0">
                <a:solidFill>
                  <a:schemeClr val="tx1"/>
                </a:solidFill>
              </a:rPr>
              <a:t>   PR(NL);</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 }</a:t>
            </a:r>
            <a:endParaRPr lang="zh-CN" altLang="zh-CN" sz="1400"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6294228" y="2341973"/>
            <a:ext cx="1977419" cy="369332"/>
          </a:xfrm>
          <a:prstGeom prst="rect">
            <a:avLst/>
          </a:prstGeom>
          <a:noFill/>
        </p:spPr>
        <p:txBody>
          <a:bodyPr wrap="square" rtlCol="0">
            <a:spAutoFit/>
          </a:bodyPr>
          <a:lstStyle/>
          <a:p>
            <a:r>
              <a:rPr lang="zh-CN" altLang="en-US" dirty="0">
                <a:solidFill>
                  <a:srgbClr val="002060"/>
                </a:solidFill>
              </a:rPr>
              <a:t>程序运行结果：</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7054656" y="1984934"/>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p:nvPr/>
        </p:nvPicPr>
        <p:blipFill>
          <a:blip r:embed="rId3" cstate="print"/>
          <a:srcRect/>
          <a:stretch>
            <a:fillRect/>
          </a:stretch>
        </p:blipFill>
        <p:spPr bwMode="auto">
          <a:xfrm>
            <a:off x="6378230" y="2861140"/>
            <a:ext cx="4756801" cy="1696112"/>
          </a:xfrm>
          <a:prstGeom prst="rect">
            <a:avLst/>
          </a:prstGeom>
          <a:noFill/>
          <a:ln w="9525">
            <a:noFill/>
            <a:miter lim="800000"/>
            <a:headEnd/>
            <a:tailEnd/>
          </a:ln>
        </p:spPr>
      </p:pic>
    </p:spTree>
    <p:extLst>
      <p:ext uri="{BB962C8B-B14F-4D97-AF65-F5344CB8AC3E}">
        <p14:creationId xmlns="" xmlns:p14="http://schemas.microsoft.com/office/powerpoint/2010/main" val="2492011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  </a:t>
            </a:r>
            <a:r>
              <a:rPr lang="zh-CN" altLang="zh-CN" dirty="0" smtClean="0"/>
              <a:t>“文件包含”处理</a:t>
            </a:r>
            <a:endParaRPr lang="zh-CN" altLang="en-US" dirty="0"/>
          </a:p>
        </p:txBody>
      </p:sp>
      <p:sp>
        <p:nvSpPr>
          <p:cNvPr id="3" name="内容占位符 2"/>
          <p:cNvSpPr>
            <a:spLocks noGrp="1"/>
          </p:cNvSpPr>
          <p:nvPr>
            <p:ph idx="1"/>
          </p:nvPr>
        </p:nvSpPr>
        <p:spPr/>
        <p:txBody>
          <a:bodyPr/>
          <a:lstStyle/>
          <a:p>
            <a:r>
              <a:rPr lang="zh-CN" altLang="zh-CN" dirty="0" smtClean="0"/>
              <a:t>注意： </a:t>
            </a:r>
          </a:p>
          <a:p>
            <a:pPr>
              <a:buNone/>
            </a:pPr>
            <a:r>
              <a:rPr lang="en-US" altLang="zh-CN" dirty="0" smtClean="0"/>
              <a:t>   </a:t>
            </a:r>
            <a:r>
              <a:rPr lang="zh-CN" altLang="zh-CN" dirty="0" smtClean="0">
                <a:solidFill>
                  <a:schemeClr val="tx1"/>
                </a:solidFill>
              </a:rPr>
              <a:t>在编译时</a:t>
            </a:r>
            <a:r>
              <a:rPr lang="en-US" altLang="zh-CN" dirty="0" smtClean="0">
                <a:solidFill>
                  <a:schemeClr val="tx1"/>
                </a:solidFill>
              </a:rPr>
              <a:t>,</a:t>
            </a:r>
            <a:r>
              <a:rPr lang="zh-CN" altLang="zh-CN" dirty="0" smtClean="0">
                <a:solidFill>
                  <a:schemeClr val="tx1"/>
                </a:solidFill>
              </a:rPr>
              <a:t>并不是分别对两个文件进行编译，然后再将它们的目标程序连接的，而是在经过编译预处理后将头文件</a:t>
            </a:r>
            <a:r>
              <a:rPr lang="en-US" altLang="zh-CN" dirty="0" smtClean="0">
                <a:solidFill>
                  <a:schemeClr val="tx1"/>
                </a:solidFill>
              </a:rPr>
              <a:t>format.h</a:t>
            </a:r>
            <a:r>
              <a:rPr lang="zh-CN" altLang="zh-CN" dirty="0" smtClean="0">
                <a:solidFill>
                  <a:schemeClr val="tx1"/>
                </a:solidFill>
              </a:rPr>
              <a:t>包含到主文件中，得到一个新的源程序文件，然后对这个文件进行编译，得到一个目标（</a:t>
            </a:r>
            <a:r>
              <a:rPr lang="en-US" altLang="zh-CN" dirty="0" smtClean="0">
                <a:solidFill>
                  <a:schemeClr val="tx1"/>
                </a:solidFill>
              </a:rPr>
              <a:t>.obj</a:t>
            </a:r>
            <a:r>
              <a:rPr lang="zh-CN" altLang="zh-CN" dirty="0" smtClean="0">
                <a:solidFill>
                  <a:schemeClr val="tx1"/>
                </a:solidFill>
              </a:rPr>
              <a:t>）文件。被包含的文件成为新的源程序文件的一部分。</a:t>
            </a:r>
          </a:p>
          <a:p>
            <a:r>
              <a:rPr lang="zh-CN" altLang="zh-CN" dirty="0" smtClean="0"/>
              <a:t>说明：</a:t>
            </a:r>
          </a:p>
          <a:p>
            <a:pPr>
              <a:buNone/>
            </a:pPr>
            <a:r>
              <a:rPr lang="en-US" altLang="zh-CN" dirty="0" smtClean="0">
                <a:solidFill>
                  <a:schemeClr val="tx1"/>
                </a:solidFill>
              </a:rPr>
              <a:t>(1) </a:t>
            </a:r>
            <a:r>
              <a:rPr lang="zh-CN" altLang="zh-CN" dirty="0" smtClean="0">
                <a:solidFill>
                  <a:schemeClr val="tx1"/>
                </a:solidFill>
              </a:rPr>
              <a:t>标准库函数的头文件一般用尖括号</a:t>
            </a:r>
            <a:r>
              <a:rPr lang="en-US" altLang="zh-CN" dirty="0" smtClean="0">
                <a:solidFill>
                  <a:schemeClr val="tx1"/>
                </a:solidFill>
              </a:rPr>
              <a:t>&lt;&gt;</a:t>
            </a:r>
            <a:r>
              <a:rPr lang="zh-CN" altLang="zh-CN" dirty="0" smtClean="0">
                <a:solidFill>
                  <a:schemeClr val="tx1"/>
                </a:solidFill>
              </a:rPr>
              <a:t>括起来，表示先到系统目录下查找该文件。</a:t>
            </a:r>
          </a:p>
          <a:p>
            <a:pPr>
              <a:buNone/>
            </a:pPr>
            <a:r>
              <a:rPr lang="en-US" altLang="zh-CN" dirty="0" smtClean="0">
                <a:solidFill>
                  <a:schemeClr val="tx1"/>
                </a:solidFill>
              </a:rPr>
              <a:t>(2) </a:t>
            </a:r>
            <a:r>
              <a:rPr lang="zh-CN" altLang="zh-CN" dirty="0" smtClean="0">
                <a:solidFill>
                  <a:schemeClr val="tx1"/>
                </a:solidFill>
              </a:rPr>
              <a:t>用户自己的头文件一般用双引号“”括起来，表示先到源文件目录下查找该文件，若找不到再到系统目录下查找。</a:t>
            </a:r>
          </a:p>
          <a:p>
            <a:pPr>
              <a:buNone/>
            </a:pPr>
            <a:r>
              <a:rPr lang="en-US" altLang="zh-CN" dirty="0" smtClean="0">
                <a:solidFill>
                  <a:schemeClr val="tx1"/>
                </a:solidFill>
              </a:rPr>
              <a:t>(3) </a:t>
            </a:r>
            <a:r>
              <a:rPr lang="zh-CN" altLang="zh-CN" dirty="0" smtClean="0">
                <a:solidFill>
                  <a:schemeClr val="tx1"/>
                </a:solidFill>
              </a:rPr>
              <a:t>包含文件名的扩展名可以是</a:t>
            </a:r>
            <a:r>
              <a:rPr lang="en-US" altLang="zh-CN" dirty="0" smtClean="0">
                <a:solidFill>
                  <a:schemeClr val="tx1"/>
                </a:solidFill>
              </a:rPr>
              <a:t>.h</a:t>
            </a:r>
            <a:r>
              <a:rPr lang="zh-CN" altLang="zh-CN" dirty="0" smtClean="0">
                <a:solidFill>
                  <a:schemeClr val="tx1"/>
                </a:solidFill>
              </a:rPr>
              <a:t>头文件，或者</a:t>
            </a:r>
            <a:r>
              <a:rPr lang="en-US" altLang="zh-CN" dirty="0" smtClean="0">
                <a:solidFill>
                  <a:schemeClr val="tx1"/>
                </a:solidFill>
              </a:rPr>
              <a:t>.c</a:t>
            </a:r>
            <a:r>
              <a:rPr lang="zh-CN" altLang="zh-CN" dirty="0" smtClean="0">
                <a:solidFill>
                  <a:schemeClr val="tx1"/>
                </a:solidFill>
              </a:rPr>
              <a:t>源文件。 </a:t>
            </a:r>
          </a:p>
          <a:p>
            <a:pPr>
              <a:buNone/>
            </a:pPr>
            <a:r>
              <a:rPr lang="en-US" altLang="zh-CN" dirty="0" smtClean="0">
                <a:solidFill>
                  <a:schemeClr val="tx1"/>
                </a:solidFill>
              </a:rPr>
              <a:t>(4) </a:t>
            </a:r>
            <a:r>
              <a:rPr lang="zh-CN" altLang="zh-CN" dirty="0" smtClean="0">
                <a:solidFill>
                  <a:schemeClr val="tx1"/>
                </a:solidFill>
              </a:rPr>
              <a:t>有多个文件要包含，需用多个</a:t>
            </a:r>
            <a:r>
              <a:rPr lang="en-US" altLang="zh-CN" dirty="0" smtClean="0">
                <a:solidFill>
                  <a:schemeClr val="tx1"/>
                </a:solidFill>
              </a:rPr>
              <a:t>#include</a:t>
            </a:r>
            <a:r>
              <a:rPr lang="zh-CN" altLang="zh-CN" dirty="0" smtClean="0">
                <a:solidFill>
                  <a:schemeClr val="tx1"/>
                </a:solidFill>
              </a:rPr>
              <a:t>命令，每个</a:t>
            </a:r>
            <a:r>
              <a:rPr lang="en-US" altLang="zh-CN" dirty="0" smtClean="0">
                <a:solidFill>
                  <a:schemeClr val="tx1"/>
                </a:solidFill>
              </a:rPr>
              <a:t>#include</a:t>
            </a:r>
            <a:r>
              <a:rPr lang="zh-CN" altLang="zh-CN" dirty="0" smtClean="0">
                <a:solidFill>
                  <a:schemeClr val="tx1"/>
                </a:solidFill>
              </a:rPr>
              <a:t>命令占一行。</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a:t>
            </a:r>
            <a:r>
              <a:rPr lang="zh-CN" altLang="zh-CN" dirty="0" smtClean="0"/>
              <a:t>３ 条件编译</a:t>
            </a:r>
            <a:endParaRPr lang="zh-CN" altLang="en-US" dirty="0"/>
          </a:p>
        </p:txBody>
      </p:sp>
      <p:sp>
        <p:nvSpPr>
          <p:cNvPr id="3" name="内容占位符 2"/>
          <p:cNvSpPr>
            <a:spLocks noGrp="1"/>
          </p:cNvSpPr>
          <p:nvPr>
            <p:ph idx="1"/>
          </p:nvPr>
        </p:nvSpPr>
        <p:spPr>
          <a:xfrm>
            <a:off x="609600" y="1179871"/>
            <a:ext cx="11074400" cy="5368413"/>
          </a:xfrm>
        </p:spPr>
        <p:txBody>
          <a:bodyPr/>
          <a:lstStyle/>
          <a:p>
            <a:r>
              <a:rPr lang="zh-CN" altLang="zh-CN" sz="2000" dirty="0" smtClean="0"/>
              <a:t>所谓</a:t>
            </a:r>
            <a:r>
              <a:rPr lang="en-US" altLang="zh-CN" sz="2000" dirty="0" smtClean="0"/>
              <a:t>“</a:t>
            </a:r>
            <a:r>
              <a:rPr lang="zh-CN" altLang="zh-CN" sz="2000" dirty="0" smtClean="0"/>
              <a:t>条件编译</a:t>
            </a:r>
            <a:r>
              <a:rPr lang="en-US" altLang="zh-CN" sz="2000" dirty="0" smtClean="0"/>
              <a:t>”</a:t>
            </a:r>
            <a:r>
              <a:rPr lang="zh-CN" altLang="zh-CN" sz="2000" dirty="0" smtClean="0"/>
              <a:t>，是对部分内容指定编译的条件，使其只在满足一定条件时才进行编译。条件编译命令的几种形式如下：</a:t>
            </a:r>
          </a:p>
          <a:p>
            <a:pPr>
              <a:buNone/>
            </a:pPr>
            <a:r>
              <a:rPr lang="en-US" altLang="zh-CN" sz="1600" dirty="0" smtClean="0">
                <a:solidFill>
                  <a:schemeClr val="tx1"/>
                </a:solidFill>
              </a:rPr>
              <a:t>(1)</a:t>
            </a:r>
            <a:r>
              <a:rPr lang="zh-CN" altLang="zh-CN" sz="1600" dirty="0" smtClean="0">
                <a:solidFill>
                  <a:schemeClr val="tx1"/>
                </a:solidFill>
              </a:rPr>
              <a:t>＃</a:t>
            </a:r>
            <a:r>
              <a:rPr lang="en-US" altLang="zh-CN" sz="1600" dirty="0" smtClean="0">
                <a:solidFill>
                  <a:schemeClr val="tx1"/>
                </a:solidFill>
              </a:rPr>
              <a:t>ifdef </a:t>
            </a:r>
            <a:r>
              <a:rPr lang="zh-CN" altLang="zh-CN" sz="1600" dirty="0" smtClean="0">
                <a:solidFill>
                  <a:schemeClr val="tx1"/>
                </a:solidFill>
              </a:rPr>
              <a:t>标识符</a:t>
            </a:r>
          </a:p>
          <a:p>
            <a:pPr>
              <a:buNone/>
            </a:pPr>
            <a:r>
              <a:rPr lang="en-US" altLang="zh-CN" sz="1600" dirty="0" smtClean="0">
                <a:solidFill>
                  <a:schemeClr val="tx1"/>
                </a:solidFill>
              </a:rPr>
              <a:t>        </a:t>
            </a:r>
            <a:r>
              <a:rPr lang="zh-CN" altLang="zh-CN" sz="1600" dirty="0" smtClean="0">
                <a:solidFill>
                  <a:schemeClr val="tx1"/>
                </a:solidFill>
              </a:rPr>
              <a:t>程序段１</a:t>
            </a:r>
          </a:p>
          <a:p>
            <a:pPr>
              <a:buNone/>
            </a:pPr>
            <a:r>
              <a:rPr lang="zh-CN" altLang="zh-CN" sz="1600" dirty="0" smtClean="0">
                <a:solidFill>
                  <a:schemeClr val="tx1"/>
                </a:solidFill>
              </a:rPr>
              <a:t>　</a:t>
            </a:r>
            <a:r>
              <a:rPr lang="en-US" altLang="zh-CN" sz="1600" dirty="0" smtClean="0">
                <a:solidFill>
                  <a:schemeClr val="tx1"/>
                </a:solidFill>
              </a:rPr>
              <a:t>  </a:t>
            </a:r>
            <a:r>
              <a:rPr lang="zh-CN" altLang="zh-CN" sz="1600" dirty="0" smtClean="0">
                <a:solidFill>
                  <a:schemeClr val="tx1"/>
                </a:solidFill>
              </a:rPr>
              <a:t>＃</a:t>
            </a:r>
            <a:r>
              <a:rPr lang="en-US" altLang="zh-CN" sz="1600" dirty="0" smtClean="0">
                <a:solidFill>
                  <a:schemeClr val="tx1"/>
                </a:solidFill>
              </a:rPr>
              <a:t>else</a:t>
            </a:r>
            <a:endParaRPr lang="zh-CN" altLang="zh-CN" sz="1600" dirty="0" smtClean="0">
              <a:solidFill>
                <a:schemeClr val="tx1"/>
              </a:solidFill>
            </a:endParaRPr>
          </a:p>
          <a:p>
            <a:pPr>
              <a:buNone/>
            </a:pPr>
            <a:r>
              <a:rPr lang="en-US" altLang="zh-CN" sz="1600" dirty="0" smtClean="0">
                <a:solidFill>
                  <a:schemeClr val="tx1"/>
                </a:solidFill>
              </a:rPr>
              <a:t>        </a:t>
            </a:r>
            <a:r>
              <a:rPr lang="zh-CN" altLang="zh-CN" sz="1600" dirty="0" smtClean="0">
                <a:solidFill>
                  <a:schemeClr val="tx1"/>
                </a:solidFill>
              </a:rPr>
              <a:t>程序段２</a:t>
            </a:r>
          </a:p>
          <a:p>
            <a:pPr>
              <a:buNone/>
            </a:pPr>
            <a:r>
              <a:rPr lang="zh-CN" altLang="zh-CN" sz="1600" dirty="0" smtClean="0">
                <a:solidFill>
                  <a:schemeClr val="tx1"/>
                </a:solidFill>
              </a:rPr>
              <a:t>　</a:t>
            </a:r>
            <a:r>
              <a:rPr lang="en-US" altLang="zh-CN" sz="1600" dirty="0" smtClean="0">
                <a:solidFill>
                  <a:schemeClr val="tx1"/>
                </a:solidFill>
              </a:rPr>
              <a:t>  </a:t>
            </a:r>
            <a:r>
              <a:rPr lang="zh-CN" altLang="zh-CN" sz="1600" dirty="0" smtClean="0">
                <a:solidFill>
                  <a:schemeClr val="tx1"/>
                </a:solidFill>
              </a:rPr>
              <a:t>＃</a:t>
            </a:r>
            <a:r>
              <a:rPr lang="en-US" altLang="zh-CN" sz="1600" dirty="0" smtClean="0">
                <a:solidFill>
                  <a:schemeClr val="tx1"/>
                </a:solidFill>
              </a:rPr>
              <a:t>endif</a:t>
            </a:r>
            <a:endParaRPr lang="zh-CN" altLang="zh-CN" sz="1600" dirty="0" smtClean="0">
              <a:solidFill>
                <a:schemeClr val="tx1"/>
              </a:solidFill>
            </a:endParaRPr>
          </a:p>
          <a:p>
            <a:pPr>
              <a:buNone/>
            </a:pPr>
            <a:r>
              <a:rPr lang="en-US" altLang="zh-CN" sz="1600" dirty="0" smtClean="0">
                <a:solidFill>
                  <a:schemeClr val="tx1"/>
                </a:solidFill>
              </a:rPr>
              <a:t>(2)</a:t>
            </a:r>
            <a:r>
              <a:rPr lang="zh-CN" altLang="zh-CN" sz="1600" dirty="0" smtClean="0">
                <a:solidFill>
                  <a:schemeClr val="tx1"/>
                </a:solidFill>
              </a:rPr>
              <a:t>＃</a:t>
            </a:r>
            <a:r>
              <a:rPr lang="en-US" altLang="zh-CN" sz="1600" dirty="0" smtClean="0">
                <a:solidFill>
                  <a:schemeClr val="tx1"/>
                </a:solidFill>
              </a:rPr>
              <a:t>ifndef </a:t>
            </a:r>
            <a:r>
              <a:rPr lang="zh-CN" altLang="zh-CN" sz="1600" dirty="0" smtClean="0">
                <a:solidFill>
                  <a:schemeClr val="tx1"/>
                </a:solidFill>
              </a:rPr>
              <a:t>标识符</a:t>
            </a:r>
          </a:p>
          <a:p>
            <a:pPr>
              <a:buNone/>
            </a:pPr>
            <a:r>
              <a:rPr lang="en-US" altLang="zh-CN" sz="1600" dirty="0" smtClean="0">
                <a:solidFill>
                  <a:schemeClr val="tx1"/>
                </a:solidFill>
              </a:rPr>
              <a:t>        </a:t>
            </a:r>
            <a:r>
              <a:rPr lang="zh-CN" altLang="zh-CN" sz="1600" dirty="0" smtClean="0">
                <a:solidFill>
                  <a:schemeClr val="tx1"/>
                </a:solidFill>
              </a:rPr>
              <a:t>程序段１</a:t>
            </a:r>
          </a:p>
          <a:p>
            <a:pPr>
              <a:buNone/>
            </a:pPr>
            <a:r>
              <a:rPr lang="zh-CN" altLang="zh-CN" sz="1600" dirty="0" smtClean="0">
                <a:solidFill>
                  <a:schemeClr val="tx1"/>
                </a:solidFill>
              </a:rPr>
              <a:t>　</a:t>
            </a:r>
            <a:r>
              <a:rPr lang="en-US" altLang="zh-CN" sz="1600" dirty="0" smtClean="0">
                <a:solidFill>
                  <a:schemeClr val="tx1"/>
                </a:solidFill>
              </a:rPr>
              <a:t>  </a:t>
            </a:r>
            <a:r>
              <a:rPr lang="zh-CN" altLang="zh-CN" sz="1600" dirty="0" smtClean="0">
                <a:solidFill>
                  <a:schemeClr val="tx1"/>
                </a:solidFill>
              </a:rPr>
              <a:t>＃</a:t>
            </a:r>
            <a:r>
              <a:rPr lang="en-US" altLang="zh-CN" sz="1600" dirty="0" smtClean="0">
                <a:solidFill>
                  <a:schemeClr val="tx1"/>
                </a:solidFill>
              </a:rPr>
              <a:t>else</a:t>
            </a:r>
            <a:endParaRPr lang="zh-CN" altLang="zh-CN" sz="1600" dirty="0" smtClean="0">
              <a:solidFill>
                <a:schemeClr val="tx1"/>
              </a:solidFill>
            </a:endParaRPr>
          </a:p>
          <a:p>
            <a:pPr>
              <a:buNone/>
            </a:pPr>
            <a:r>
              <a:rPr lang="en-US" altLang="zh-CN" sz="1600" dirty="0" smtClean="0">
                <a:solidFill>
                  <a:schemeClr val="tx1"/>
                </a:solidFill>
              </a:rPr>
              <a:t>        </a:t>
            </a:r>
            <a:r>
              <a:rPr lang="zh-CN" altLang="zh-CN" sz="1600" dirty="0" smtClean="0">
                <a:solidFill>
                  <a:schemeClr val="tx1"/>
                </a:solidFill>
              </a:rPr>
              <a:t>程序段２</a:t>
            </a:r>
          </a:p>
          <a:p>
            <a:pPr>
              <a:buNone/>
            </a:pPr>
            <a:r>
              <a:rPr lang="zh-CN" altLang="zh-CN" sz="1600" dirty="0" smtClean="0">
                <a:solidFill>
                  <a:schemeClr val="tx1"/>
                </a:solidFill>
              </a:rPr>
              <a:t>　</a:t>
            </a:r>
            <a:r>
              <a:rPr lang="en-US" altLang="zh-CN" sz="1600" dirty="0" smtClean="0">
                <a:solidFill>
                  <a:schemeClr val="tx1"/>
                </a:solidFill>
              </a:rPr>
              <a:t>  </a:t>
            </a:r>
            <a:r>
              <a:rPr lang="zh-CN" altLang="zh-CN" sz="1600" dirty="0" smtClean="0">
                <a:solidFill>
                  <a:schemeClr val="tx1"/>
                </a:solidFill>
              </a:rPr>
              <a:t>＃</a:t>
            </a:r>
            <a:r>
              <a:rPr lang="en-US" altLang="zh-CN" sz="1600" dirty="0" smtClean="0">
                <a:solidFill>
                  <a:schemeClr val="tx1"/>
                </a:solidFill>
              </a:rPr>
              <a:t>endif</a:t>
            </a:r>
            <a:endParaRPr lang="zh-CN" altLang="zh-CN" sz="1600" dirty="0" smtClean="0">
              <a:solidFill>
                <a:schemeClr val="tx1"/>
              </a:solidFill>
            </a:endParaRPr>
          </a:p>
          <a:p>
            <a:pPr>
              <a:buNone/>
            </a:pPr>
            <a:r>
              <a:rPr lang="en-US" altLang="zh-CN" sz="1600" dirty="0" smtClean="0">
                <a:solidFill>
                  <a:schemeClr val="tx1"/>
                </a:solidFill>
              </a:rPr>
              <a:t>(3) </a:t>
            </a:r>
            <a:r>
              <a:rPr lang="zh-CN" altLang="zh-CN" sz="1600" dirty="0" smtClean="0">
                <a:solidFill>
                  <a:schemeClr val="tx1"/>
                </a:solidFill>
              </a:rPr>
              <a:t>＃</a:t>
            </a:r>
            <a:r>
              <a:rPr lang="en-US" altLang="zh-CN" sz="1600" dirty="0" smtClean="0">
                <a:solidFill>
                  <a:schemeClr val="tx1"/>
                </a:solidFill>
              </a:rPr>
              <a:t>if </a:t>
            </a:r>
            <a:r>
              <a:rPr lang="zh-CN" altLang="zh-CN" sz="1600" dirty="0" smtClean="0">
                <a:solidFill>
                  <a:schemeClr val="tx1"/>
                </a:solidFill>
              </a:rPr>
              <a:t>表达式</a:t>
            </a:r>
          </a:p>
          <a:p>
            <a:pPr>
              <a:buNone/>
            </a:pPr>
            <a:r>
              <a:rPr lang="en-US" altLang="zh-CN" sz="1600" dirty="0" smtClean="0">
                <a:solidFill>
                  <a:schemeClr val="tx1"/>
                </a:solidFill>
              </a:rPr>
              <a:t>        </a:t>
            </a:r>
            <a:r>
              <a:rPr lang="zh-CN" altLang="zh-CN" sz="1600" dirty="0" smtClean="0">
                <a:solidFill>
                  <a:schemeClr val="tx1"/>
                </a:solidFill>
              </a:rPr>
              <a:t>程序段１</a:t>
            </a:r>
          </a:p>
          <a:p>
            <a:pPr>
              <a:buNone/>
            </a:pPr>
            <a:r>
              <a:rPr lang="zh-CN" altLang="zh-CN" sz="1600" dirty="0" smtClean="0">
                <a:solidFill>
                  <a:schemeClr val="tx1"/>
                </a:solidFill>
              </a:rPr>
              <a:t>　　＃</a:t>
            </a:r>
            <a:r>
              <a:rPr lang="en-US" altLang="zh-CN" sz="1600" dirty="0" smtClean="0">
                <a:solidFill>
                  <a:schemeClr val="tx1"/>
                </a:solidFill>
              </a:rPr>
              <a:t>else</a:t>
            </a:r>
            <a:endParaRPr lang="zh-CN" altLang="zh-CN" sz="1600" dirty="0" smtClean="0">
              <a:solidFill>
                <a:schemeClr val="tx1"/>
              </a:solidFill>
            </a:endParaRPr>
          </a:p>
          <a:p>
            <a:pPr>
              <a:buNone/>
            </a:pPr>
            <a:r>
              <a:rPr lang="en-US" altLang="zh-CN" sz="1600" dirty="0" smtClean="0">
                <a:solidFill>
                  <a:schemeClr val="tx1"/>
                </a:solidFill>
              </a:rPr>
              <a:t>        </a:t>
            </a:r>
            <a:r>
              <a:rPr lang="zh-CN" altLang="zh-CN" sz="1600" dirty="0" smtClean="0">
                <a:solidFill>
                  <a:schemeClr val="tx1"/>
                </a:solidFill>
              </a:rPr>
              <a:t>程序段２</a:t>
            </a:r>
          </a:p>
          <a:p>
            <a:pPr>
              <a:buNone/>
            </a:pPr>
            <a:r>
              <a:rPr lang="zh-CN" altLang="zh-CN" sz="1600" dirty="0" smtClean="0">
                <a:solidFill>
                  <a:schemeClr val="tx1"/>
                </a:solidFill>
              </a:rPr>
              <a:t>　　＃</a:t>
            </a:r>
            <a:r>
              <a:rPr lang="en-US" altLang="zh-CN" sz="1600" dirty="0" smtClean="0">
                <a:solidFill>
                  <a:schemeClr val="tx1"/>
                </a:solidFill>
              </a:rPr>
              <a:t>endif</a:t>
            </a:r>
            <a:endParaRPr lang="zh-CN" altLang="zh-CN" sz="1600" dirty="0" smtClean="0">
              <a:solidFill>
                <a:schemeClr val="tx1"/>
              </a:solidFill>
            </a:endParaRP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en-US" altLang="zh-CN" dirty="0" smtClean="0"/>
              <a:t>8.</a:t>
            </a:r>
            <a:r>
              <a:rPr lang="zh-CN" altLang="zh-CN" dirty="0" smtClean="0"/>
              <a:t>３ 条件编译</a:t>
            </a:r>
            <a:endParaRPr lang="zh-CN" altLang="en-US" dirty="0"/>
          </a:p>
        </p:txBody>
      </p:sp>
      <p:sp>
        <p:nvSpPr>
          <p:cNvPr id="3" name="内容占位符 2">
            <a:extLst>
              <a:ext uri="{FF2B5EF4-FFF2-40B4-BE49-F238E27FC236}">
                <a16:creationId xmlns="" xmlns:a16="http://schemas.microsoft.com/office/drawing/2014/main" id="{1C9959AC-1B29-463C-86FF-52B14EFEC3EF}"/>
              </a:ext>
            </a:extLst>
          </p:cNvPr>
          <p:cNvSpPr>
            <a:spLocks noGrp="1"/>
          </p:cNvSpPr>
          <p:nvPr>
            <p:ph idx="1"/>
          </p:nvPr>
        </p:nvSpPr>
        <p:spPr>
          <a:xfrm>
            <a:off x="609600" y="1120877"/>
            <a:ext cx="11074400" cy="5203723"/>
          </a:xfrm>
        </p:spPr>
        <p:txBody>
          <a:bodyPr/>
          <a:lstStyle/>
          <a:p>
            <a:r>
              <a:rPr lang="zh-CN" altLang="zh-CN" dirty="0" smtClean="0"/>
              <a:t>【例</a:t>
            </a:r>
            <a:r>
              <a:rPr lang="en-US" altLang="zh-CN" dirty="0" smtClean="0"/>
              <a:t>8.7</a:t>
            </a:r>
            <a:r>
              <a:rPr lang="zh-CN" altLang="zh-CN" dirty="0" smtClean="0"/>
              <a:t>】输入一行字母字符，根据需要设置条件编译，使之能将字母全改为大写输出，或全改为小写字母输出。</a:t>
            </a:r>
            <a:endParaRPr lang="zh-CN" altLang="zh-CN" dirty="0"/>
          </a:p>
        </p:txBody>
      </p:sp>
      <p:sp>
        <p:nvSpPr>
          <p:cNvPr id="5" name="矩形 4">
            <a:extLst>
              <a:ext uri="{FF2B5EF4-FFF2-40B4-BE49-F238E27FC236}">
                <a16:creationId xmlns="" xmlns:a16="http://schemas.microsoft.com/office/drawing/2014/main" id="{1A1D388F-9037-4EED-884A-9D3BBE06CF3D}"/>
              </a:ext>
            </a:extLst>
          </p:cNvPr>
          <p:cNvSpPr/>
          <p:nvPr/>
        </p:nvSpPr>
        <p:spPr>
          <a:xfrm>
            <a:off x="888905" y="1887795"/>
            <a:ext cx="4927789" cy="47342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#define LETTER 1</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char str[20]="Hello",c;</a:t>
            </a:r>
            <a:endParaRPr lang="zh-CN" altLang="zh-CN" sz="1400" dirty="0" smtClean="0">
              <a:solidFill>
                <a:schemeClr val="tx1"/>
              </a:solidFill>
            </a:endParaRPr>
          </a:p>
          <a:p>
            <a:r>
              <a:rPr lang="en-US" altLang="zh-CN" sz="1400" dirty="0" smtClean="0">
                <a:solidFill>
                  <a:schemeClr val="tx1"/>
                </a:solidFill>
              </a:rPr>
              <a:t>       int i;</a:t>
            </a:r>
            <a:endParaRPr lang="zh-CN" altLang="zh-CN" sz="1400" dirty="0" smtClean="0">
              <a:solidFill>
                <a:schemeClr val="tx1"/>
              </a:solidFill>
            </a:endParaRPr>
          </a:p>
          <a:p>
            <a:r>
              <a:rPr lang="en-US" altLang="zh-CN" sz="1400" dirty="0" smtClean="0">
                <a:solidFill>
                  <a:schemeClr val="tx1"/>
                </a:solidFill>
              </a:rPr>
              <a:t>       i=0;</a:t>
            </a:r>
            <a:endParaRPr lang="zh-CN" altLang="zh-CN" sz="1400" dirty="0" smtClean="0">
              <a:solidFill>
                <a:schemeClr val="tx1"/>
              </a:solidFill>
            </a:endParaRPr>
          </a:p>
          <a:p>
            <a:r>
              <a:rPr lang="en-US" altLang="zh-CN" sz="1400" dirty="0" smtClean="0">
                <a:solidFill>
                  <a:schemeClr val="tx1"/>
                </a:solidFill>
              </a:rPr>
              <a:t>       while((c=str[i])!='\0')</a:t>
            </a:r>
            <a:endParaRPr lang="zh-CN" altLang="zh-CN" sz="1400" dirty="0" smtClean="0">
              <a:solidFill>
                <a:schemeClr val="tx1"/>
              </a:solidFill>
            </a:endParaRPr>
          </a:p>
          <a:p>
            <a:r>
              <a:rPr lang="en-US" altLang="zh-CN" sz="1400" dirty="0" smtClean="0">
                <a:solidFill>
                  <a:schemeClr val="tx1"/>
                </a:solidFill>
              </a:rPr>
              <a:t>       { i++;</a:t>
            </a:r>
            <a:endParaRPr lang="zh-CN" altLang="zh-CN" sz="1400" dirty="0" smtClean="0">
              <a:solidFill>
                <a:schemeClr val="tx1"/>
              </a:solidFill>
            </a:endParaRPr>
          </a:p>
          <a:p>
            <a:r>
              <a:rPr lang="en-US" altLang="zh-CN" sz="1400" dirty="0" smtClean="0">
                <a:solidFill>
                  <a:schemeClr val="tx1"/>
                </a:solidFill>
              </a:rPr>
              <a:t>         #if  LETTER</a:t>
            </a:r>
            <a:endParaRPr lang="zh-CN" altLang="zh-CN" sz="1400" dirty="0" smtClean="0">
              <a:solidFill>
                <a:schemeClr val="tx1"/>
              </a:solidFill>
            </a:endParaRPr>
          </a:p>
          <a:p>
            <a:r>
              <a:rPr lang="en-US" altLang="zh-CN" sz="1400" dirty="0" smtClean="0">
                <a:solidFill>
                  <a:schemeClr val="tx1"/>
                </a:solidFill>
              </a:rPr>
              <a:t>            if(c&gt;='a' &amp;&amp; c&lt;='z')</a:t>
            </a:r>
            <a:endParaRPr lang="zh-CN" altLang="zh-CN" sz="1400" dirty="0" smtClean="0">
              <a:solidFill>
                <a:schemeClr val="tx1"/>
              </a:solidFill>
            </a:endParaRPr>
          </a:p>
          <a:p>
            <a:r>
              <a:rPr lang="en-US" altLang="zh-CN" sz="1400" dirty="0" smtClean="0">
                <a:solidFill>
                  <a:schemeClr val="tx1"/>
                </a:solidFill>
              </a:rPr>
              <a:t>              c=c-32;</a:t>
            </a:r>
            <a:endParaRPr lang="zh-CN" altLang="zh-CN" sz="1400" dirty="0" smtClean="0">
              <a:solidFill>
                <a:schemeClr val="tx1"/>
              </a:solidFill>
            </a:endParaRPr>
          </a:p>
          <a:p>
            <a:r>
              <a:rPr lang="en-US" altLang="zh-CN" sz="1400" dirty="0" smtClean="0">
                <a:solidFill>
                  <a:schemeClr val="tx1"/>
                </a:solidFill>
              </a:rPr>
              <a:t>         #else</a:t>
            </a:r>
            <a:endParaRPr lang="zh-CN" altLang="zh-CN" sz="1400" dirty="0" smtClean="0">
              <a:solidFill>
                <a:schemeClr val="tx1"/>
              </a:solidFill>
            </a:endParaRPr>
          </a:p>
          <a:p>
            <a:r>
              <a:rPr lang="en-US" altLang="zh-CN" sz="1400" dirty="0" smtClean="0">
                <a:solidFill>
                  <a:schemeClr val="tx1"/>
                </a:solidFill>
              </a:rPr>
              <a:t>            if(c&gt;='A' &amp;&amp; c&lt;='Z')</a:t>
            </a:r>
            <a:endParaRPr lang="zh-CN" altLang="zh-CN" sz="1400" dirty="0" smtClean="0">
              <a:solidFill>
                <a:schemeClr val="tx1"/>
              </a:solidFill>
            </a:endParaRPr>
          </a:p>
          <a:p>
            <a:r>
              <a:rPr lang="en-US" altLang="zh-CN" sz="1400" dirty="0" smtClean="0">
                <a:solidFill>
                  <a:schemeClr val="tx1"/>
                </a:solidFill>
              </a:rPr>
              <a:t>              c=c+32;</a:t>
            </a:r>
            <a:endParaRPr lang="zh-CN" altLang="zh-CN" sz="1400" dirty="0" smtClean="0">
              <a:solidFill>
                <a:schemeClr val="tx1"/>
              </a:solidFill>
            </a:endParaRPr>
          </a:p>
          <a:p>
            <a:r>
              <a:rPr lang="en-US" altLang="zh-CN" sz="1400" dirty="0" smtClean="0">
                <a:solidFill>
                  <a:schemeClr val="tx1"/>
                </a:solidFill>
              </a:rPr>
              <a:t>              c=c+32;</a:t>
            </a:r>
            <a:endParaRPr lang="zh-CN" altLang="zh-CN" sz="1400" dirty="0" smtClean="0">
              <a:solidFill>
                <a:schemeClr val="tx1"/>
              </a:solidFill>
            </a:endParaRPr>
          </a:p>
          <a:p>
            <a:r>
              <a:rPr lang="en-US" altLang="zh-CN" sz="1400" dirty="0" smtClean="0">
                <a:solidFill>
                  <a:schemeClr val="tx1"/>
                </a:solidFill>
              </a:rPr>
              <a:t>          #endif</a:t>
            </a:r>
            <a:endParaRPr lang="zh-CN" altLang="zh-CN" sz="1400" dirty="0" smtClean="0">
              <a:solidFill>
                <a:schemeClr val="tx1"/>
              </a:solidFill>
            </a:endParaRPr>
          </a:p>
          <a:p>
            <a:r>
              <a:rPr lang="en-US" altLang="zh-CN" sz="1400" dirty="0" smtClean="0">
                <a:solidFill>
                  <a:schemeClr val="tx1"/>
                </a:solidFill>
              </a:rPr>
              <a:t>          printf("%c",c);</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printf("\n");</a:t>
            </a: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7279215" y="1599421"/>
            <a:ext cx="1977419" cy="369332"/>
          </a:xfrm>
          <a:prstGeom prst="rect">
            <a:avLst/>
          </a:prstGeom>
          <a:noFill/>
        </p:spPr>
        <p:txBody>
          <a:bodyPr wrap="square" rtlCol="0">
            <a:spAutoFit/>
          </a:bodyPr>
          <a:lstStyle/>
          <a:p>
            <a:r>
              <a:rPr lang="zh-CN" altLang="en-US" dirty="0">
                <a:solidFill>
                  <a:srgbClr val="002060"/>
                </a:solidFill>
              </a:rPr>
              <a:t>程序运行结果：</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6873276" y="2577487"/>
            <a:ext cx="3022892" cy="54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p:cNvPicPr/>
          <p:nvPr/>
        </p:nvPicPr>
        <p:blipFill>
          <a:blip r:embed="rId3" cstate="print"/>
          <a:srcRect/>
          <a:stretch>
            <a:fillRect/>
          </a:stretch>
        </p:blipFill>
        <p:spPr bwMode="auto">
          <a:xfrm>
            <a:off x="6805936" y="1976239"/>
            <a:ext cx="4624064" cy="1873090"/>
          </a:xfrm>
          <a:prstGeom prst="rect">
            <a:avLst/>
          </a:prstGeom>
          <a:noFill/>
          <a:ln w="9525">
            <a:noFill/>
            <a:miter lim="800000"/>
            <a:headEnd/>
            <a:tailEnd/>
          </a:ln>
        </p:spPr>
      </p:pic>
      <p:sp>
        <p:nvSpPr>
          <p:cNvPr id="14" name="折角形 13">
            <a:extLst>
              <a:ext uri="{FF2B5EF4-FFF2-40B4-BE49-F238E27FC236}">
                <a16:creationId xmlns="" xmlns:a16="http://schemas.microsoft.com/office/drawing/2014/main" id="{C7610A58-131A-428D-824C-18A1DB81D646}"/>
              </a:ext>
            </a:extLst>
          </p:cNvPr>
          <p:cNvSpPr/>
          <p:nvPr/>
        </p:nvSpPr>
        <p:spPr>
          <a:xfrm>
            <a:off x="6740541" y="3999725"/>
            <a:ext cx="4527228" cy="247481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r>
              <a:rPr lang="zh-CN" altLang="zh-CN" sz="1400" dirty="0" smtClean="0"/>
              <a:t>注意：以上的程序不用条件编译而直接用</a:t>
            </a:r>
            <a:r>
              <a:rPr lang="en-US" altLang="zh-CN" sz="1400" dirty="0" smtClean="0"/>
              <a:t>if</a:t>
            </a:r>
            <a:r>
              <a:rPr lang="zh-CN" altLang="zh-CN" sz="1400" dirty="0" smtClean="0"/>
              <a:t>语句也能达到要求，用条件编译命令的好处是，可以减少被编译的语句，从而减少目标程序的长度，减少运行时间。而直接用</a:t>
            </a:r>
            <a:r>
              <a:rPr lang="en-US" altLang="zh-CN" sz="1400" dirty="0" smtClean="0"/>
              <a:t>if</a:t>
            </a:r>
            <a:r>
              <a:rPr lang="zh-CN" altLang="zh-CN" sz="1400" dirty="0" smtClean="0"/>
              <a:t>语句，目标程序长（因为所有的语句都要编译），运行时间长（因为程序运行时对</a:t>
            </a:r>
            <a:r>
              <a:rPr lang="en-US" altLang="zh-CN" sz="1400" dirty="0" smtClean="0"/>
              <a:t>if</a:t>
            </a:r>
            <a:r>
              <a:rPr lang="zh-CN" altLang="zh-CN" sz="1400" dirty="0" smtClean="0"/>
              <a:t>语句进行测试）。</a:t>
            </a:r>
          </a:p>
          <a:p>
            <a:pPr marL="342900" indent="-342900"/>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6" name="组合 15">
            <a:extLst>
              <a:ext uri="{FF2B5EF4-FFF2-40B4-BE49-F238E27FC236}">
                <a16:creationId xmlns="" xmlns:a16="http://schemas.microsoft.com/office/drawing/2014/main" id="{EBF9848D-9A6D-4AD4-9632-2522B617197F}"/>
              </a:ext>
            </a:extLst>
          </p:cNvPr>
          <p:cNvGrpSpPr/>
          <p:nvPr/>
        </p:nvGrpSpPr>
        <p:grpSpPr>
          <a:xfrm>
            <a:off x="6740540" y="3999726"/>
            <a:ext cx="1298306" cy="446327"/>
            <a:chOff x="8656982" y="1358937"/>
            <a:chExt cx="1242392" cy="331751"/>
          </a:xfrm>
        </p:grpSpPr>
        <p:sp>
          <p:nvSpPr>
            <p:cNvPr id="17" name="文本框 10">
              <a:extLst>
                <a:ext uri="{FF2B5EF4-FFF2-40B4-BE49-F238E27FC236}">
                  <a16:creationId xmlns=""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8" name="直接连接符 17">
              <a:extLst>
                <a:ext uri="{FF2B5EF4-FFF2-40B4-BE49-F238E27FC236}">
                  <a16:creationId xmlns=""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6658798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学习意义</a:t>
            </a:r>
            <a:endParaRPr lang="zh-CN" altLang="en-US" dirty="0"/>
          </a:p>
        </p:txBody>
      </p:sp>
      <p:sp>
        <p:nvSpPr>
          <p:cNvPr id="3" name="内容占位符 2"/>
          <p:cNvSpPr>
            <a:spLocks noGrp="1"/>
          </p:cNvSpPr>
          <p:nvPr>
            <p:ph idx="1"/>
          </p:nvPr>
        </p:nvSpPr>
        <p:spPr/>
        <p:txBody>
          <a:bodyPr/>
          <a:lstStyle/>
          <a:p>
            <a:pPr>
              <a:buNone/>
            </a:pPr>
            <a:r>
              <a:rPr lang="en-US" altLang="zh-CN" sz="2800" dirty="0" smtClean="0">
                <a:solidFill>
                  <a:schemeClr val="tx1"/>
                </a:solidFill>
              </a:rPr>
              <a:t>		ANSI C</a:t>
            </a:r>
            <a:r>
              <a:rPr lang="zh-CN" altLang="zh-CN" sz="2800" dirty="0" smtClean="0">
                <a:solidFill>
                  <a:schemeClr val="tx1"/>
                </a:solidFill>
              </a:rPr>
              <a:t>标准规定可以在Ｃ源程序中加入一些</a:t>
            </a:r>
            <a:r>
              <a:rPr lang="en-US" altLang="zh-CN" sz="2800" dirty="0" smtClean="0">
                <a:solidFill>
                  <a:schemeClr val="tx1"/>
                </a:solidFill>
              </a:rPr>
              <a:t>“</a:t>
            </a:r>
            <a:r>
              <a:rPr lang="zh-CN" altLang="zh-CN" sz="2800" dirty="0" smtClean="0">
                <a:solidFill>
                  <a:schemeClr val="tx1"/>
                </a:solidFill>
              </a:rPr>
              <a:t>预处理命令</a:t>
            </a:r>
            <a:r>
              <a:rPr lang="en-US" altLang="zh-CN" sz="2800" dirty="0" smtClean="0">
                <a:solidFill>
                  <a:schemeClr val="tx1"/>
                </a:solidFill>
              </a:rPr>
              <a:t>” </a:t>
            </a:r>
            <a:r>
              <a:rPr lang="zh-CN" altLang="zh-CN" sz="2800" dirty="0" smtClean="0">
                <a:solidFill>
                  <a:schemeClr val="tx1"/>
                </a:solidFill>
              </a:rPr>
              <a:t>，以改进程序设计环境，提高编程效率。这些预处理命令是由</a:t>
            </a:r>
            <a:r>
              <a:rPr lang="en-US" altLang="zh-CN" sz="2800" dirty="0" smtClean="0">
                <a:solidFill>
                  <a:schemeClr val="tx1"/>
                </a:solidFill>
              </a:rPr>
              <a:t>ANSI C</a:t>
            </a:r>
            <a:r>
              <a:rPr lang="zh-CN" altLang="zh-CN" sz="2800" dirty="0" smtClean="0">
                <a:solidFill>
                  <a:schemeClr val="tx1"/>
                </a:solidFill>
              </a:rPr>
              <a:t>统一规定的，但是它不是</a:t>
            </a:r>
            <a:r>
              <a:rPr lang="en-US" altLang="zh-CN" sz="2800" dirty="0" smtClean="0">
                <a:solidFill>
                  <a:schemeClr val="tx1"/>
                </a:solidFill>
              </a:rPr>
              <a:t>C</a:t>
            </a:r>
            <a:r>
              <a:rPr lang="zh-CN" altLang="zh-CN" sz="2800" dirty="0" smtClean="0">
                <a:solidFill>
                  <a:schemeClr val="tx1"/>
                </a:solidFill>
              </a:rPr>
              <a:t>语言本身的组成部分，不能直接对它们进行编译（因为编译程序不能识别它们）。必须在对程序进行通常的编译之前，先对程序中这些特殊的命令进行</a:t>
            </a:r>
            <a:r>
              <a:rPr lang="en-US" altLang="zh-CN" sz="2800" dirty="0" smtClean="0">
                <a:solidFill>
                  <a:schemeClr val="tx1"/>
                </a:solidFill>
              </a:rPr>
              <a:t>“</a:t>
            </a:r>
            <a:r>
              <a:rPr lang="zh-CN" altLang="zh-CN" sz="2800" dirty="0" smtClean="0">
                <a:solidFill>
                  <a:schemeClr val="tx1"/>
                </a:solidFill>
              </a:rPr>
              <a:t>预处理</a:t>
            </a:r>
            <a:r>
              <a:rPr lang="en-US" altLang="zh-CN" sz="2800" dirty="0" smtClean="0">
                <a:solidFill>
                  <a:schemeClr val="tx1"/>
                </a:solidFill>
              </a:rPr>
              <a:t>”</a:t>
            </a:r>
            <a:r>
              <a:rPr lang="zh-CN" altLang="zh-CN" sz="2800" dirty="0" smtClean="0">
                <a:solidFill>
                  <a:schemeClr val="tx1"/>
                </a:solidFill>
              </a:rPr>
              <a:t>。经过预处理后的程序可由编译程序对预处理后的源程序进行通常的编译处理，得到可供执行的目标代码。</a:t>
            </a:r>
            <a:endParaRPr lang="zh-CN" altLang="zh-CN" sz="28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p:txBody>
          <a:bodyPr/>
          <a:lstStyle/>
          <a:p>
            <a:r>
              <a:rPr lang="zh-CN" altLang="zh-CN" dirty="0" smtClean="0"/>
              <a:t>宏定义有两种：</a:t>
            </a:r>
            <a:r>
              <a:rPr lang="zh-CN" altLang="zh-CN" dirty="0" smtClean="0">
                <a:solidFill>
                  <a:schemeClr val="tx1"/>
                </a:solidFill>
              </a:rPr>
              <a:t>不带参数的宏定义和带参数的宏定义。</a:t>
            </a:r>
          </a:p>
          <a:p>
            <a:r>
              <a:rPr lang="zh-CN" altLang="zh-CN" dirty="0" smtClean="0"/>
              <a:t>宏的作用：</a:t>
            </a:r>
            <a:r>
              <a:rPr lang="zh-CN" altLang="zh-CN" dirty="0" smtClean="0">
                <a:solidFill>
                  <a:schemeClr val="tx1"/>
                </a:solidFill>
              </a:rPr>
              <a:t>在程序中的任何地方都可以直接使用宏名，编译器会先将程序中的宏名用替换字符串替换后再进行编译，这个过程称为宏替换，宏替换不进行语法检测。</a:t>
            </a:r>
          </a:p>
          <a:p>
            <a:r>
              <a:rPr lang="zh-CN" altLang="zh-CN" dirty="0" smtClean="0"/>
              <a:t>使用宏的目的：</a:t>
            </a:r>
            <a:r>
              <a:rPr lang="zh-CN" altLang="zh-CN" dirty="0" smtClean="0">
                <a:solidFill>
                  <a:schemeClr val="tx1"/>
                </a:solidFill>
              </a:rPr>
              <a:t>将程序中的常用数值、表达式等定义为宏，以简化程序的书写。</a:t>
            </a:r>
            <a:endParaRPr lang="en-US" altLang="zh-CN" dirty="0" smtClean="0">
              <a:solidFill>
                <a:schemeClr val="tx1"/>
              </a:solidFill>
            </a:endParaRPr>
          </a:p>
          <a:p>
            <a:pPr>
              <a:buNone/>
            </a:pPr>
            <a:r>
              <a:rPr lang="en-US" altLang="zh-CN" dirty="0" smtClean="0"/>
              <a:t>1.</a:t>
            </a:r>
            <a:r>
              <a:rPr lang="zh-CN" altLang="zh-CN" dirty="0" smtClean="0"/>
              <a:t>不带参数的宏定义</a:t>
            </a:r>
          </a:p>
          <a:p>
            <a:pPr>
              <a:buNone/>
            </a:pPr>
            <a:r>
              <a:rPr lang="en-US" altLang="zh-CN" dirty="0" smtClean="0"/>
              <a:t>	</a:t>
            </a:r>
            <a:r>
              <a:rPr lang="zh-CN" altLang="zh-CN" dirty="0" smtClean="0">
                <a:solidFill>
                  <a:schemeClr val="tx1"/>
                </a:solidFill>
              </a:rPr>
              <a:t>用一个指定的标识符（即宏名）来代表一个字符串，它的一般形式为</a:t>
            </a: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a:t>
            </a:r>
            <a:r>
              <a:rPr lang="en-US" altLang="zh-CN" dirty="0" smtClean="0">
                <a:solidFill>
                  <a:schemeClr val="tx1"/>
                </a:solidFill>
              </a:rPr>
              <a:t>define </a:t>
            </a:r>
            <a:r>
              <a:rPr lang="zh-CN" altLang="zh-CN" dirty="0" smtClean="0">
                <a:solidFill>
                  <a:schemeClr val="tx1"/>
                </a:solidFill>
              </a:rPr>
              <a:t>标识符 字符串</a:t>
            </a: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其中</a:t>
            </a:r>
            <a:r>
              <a:rPr lang="en-US" altLang="zh-CN" dirty="0" smtClean="0">
                <a:solidFill>
                  <a:schemeClr val="tx1"/>
                </a:solidFill>
              </a:rPr>
              <a:t>#</a:t>
            </a:r>
            <a:r>
              <a:rPr lang="zh-CN" altLang="zh-CN" dirty="0" smtClean="0">
                <a:solidFill>
                  <a:schemeClr val="tx1"/>
                </a:solidFill>
              </a:rPr>
              <a:t>表示这是一条预处理命令。</a:t>
            </a:r>
            <a:r>
              <a:rPr lang="en-US" altLang="zh-CN" dirty="0" smtClean="0">
                <a:solidFill>
                  <a:schemeClr val="tx1"/>
                </a:solidFill>
              </a:rPr>
              <a:t>define</a:t>
            </a:r>
            <a:r>
              <a:rPr lang="zh-CN" altLang="zh-CN" dirty="0" smtClean="0">
                <a:solidFill>
                  <a:schemeClr val="tx1"/>
                </a:solidFill>
              </a:rPr>
              <a:t>是关键字，表示宏定义。“宏名”必须符合标识符命名规则。</a:t>
            </a:r>
          </a:p>
          <a:p>
            <a:pPr>
              <a:buNone/>
            </a:pPr>
            <a:endParaRPr lang="zh-CN" altLang="en-US"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5138FC2-0009-41FF-B384-2E6611C44BD8}"/>
              </a:ext>
            </a:extLst>
          </p:cNvPr>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a:extLst>
              <a:ext uri="{FF2B5EF4-FFF2-40B4-BE49-F238E27FC236}">
                <a16:creationId xmlns="" xmlns:a16="http://schemas.microsoft.com/office/drawing/2014/main" id="{86856DD9-50C8-452C-ADF8-69F33AB74010}"/>
              </a:ext>
            </a:extLst>
          </p:cNvPr>
          <p:cNvSpPr>
            <a:spLocks noGrp="1"/>
          </p:cNvSpPr>
          <p:nvPr>
            <p:ph idx="1"/>
          </p:nvPr>
        </p:nvSpPr>
        <p:spPr>
          <a:xfrm>
            <a:off x="221226" y="1447800"/>
            <a:ext cx="11462774" cy="4876800"/>
          </a:xfrm>
        </p:spPr>
        <p:txBody>
          <a:bodyPr/>
          <a:lstStyle/>
          <a:p>
            <a:r>
              <a:rPr lang="zh-CN" altLang="zh-CN" dirty="0" smtClean="0"/>
              <a:t>【例</a:t>
            </a:r>
            <a:r>
              <a:rPr lang="en-US" altLang="zh-CN" dirty="0" smtClean="0"/>
              <a:t>8.1</a:t>
            </a:r>
            <a:r>
              <a:rPr lang="zh-CN" altLang="zh-CN" dirty="0" smtClean="0"/>
              <a:t>】求圆的面积。</a:t>
            </a:r>
          </a:p>
        </p:txBody>
      </p:sp>
      <p:sp>
        <p:nvSpPr>
          <p:cNvPr id="7" name="矩形 6">
            <a:extLst>
              <a:ext uri="{FF2B5EF4-FFF2-40B4-BE49-F238E27FC236}">
                <a16:creationId xmlns="" xmlns:a16="http://schemas.microsoft.com/office/drawing/2014/main" id="{F9DEBA16-5BCC-43BD-88FF-D1F9292C637E}"/>
              </a:ext>
            </a:extLst>
          </p:cNvPr>
          <p:cNvSpPr/>
          <p:nvPr/>
        </p:nvSpPr>
        <p:spPr>
          <a:xfrm>
            <a:off x="353961" y="2023781"/>
            <a:ext cx="6400799" cy="41115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dirty="0" smtClean="0">
                <a:solidFill>
                  <a:schemeClr val="tx1"/>
                </a:solidFill>
              </a:rPr>
              <a:t>#include &lt;stdio.h&gt;</a:t>
            </a:r>
            <a:endParaRPr lang="zh-CN" altLang="zh-CN" dirty="0" smtClean="0">
              <a:solidFill>
                <a:schemeClr val="tx1"/>
              </a:solidFill>
            </a:endParaRPr>
          </a:p>
          <a:p>
            <a:r>
              <a:rPr lang="en-US" altLang="zh-CN" dirty="0" smtClean="0">
                <a:solidFill>
                  <a:schemeClr val="tx1"/>
                </a:solidFill>
              </a:rPr>
              <a:t>#define PI 3.1415926</a:t>
            </a:r>
            <a:endParaRPr lang="zh-CN" altLang="zh-CN" dirty="0" smtClean="0">
              <a:solidFill>
                <a:schemeClr val="tx1"/>
              </a:solidFill>
            </a:endParaRPr>
          </a:p>
          <a:p>
            <a:r>
              <a:rPr lang="en-US" altLang="zh-CN" dirty="0" smtClean="0">
                <a:solidFill>
                  <a:schemeClr val="tx1"/>
                </a:solidFill>
              </a:rPr>
              <a:t>#define RADIUS “</a:t>
            </a:r>
            <a:r>
              <a:rPr lang="zh-CN" altLang="zh-CN" dirty="0" smtClean="0">
                <a:solidFill>
                  <a:schemeClr val="tx1"/>
                </a:solidFill>
              </a:rPr>
              <a:t>圆半径为</a:t>
            </a:r>
            <a:r>
              <a:rPr lang="en-US" altLang="zh-CN" dirty="0" smtClean="0">
                <a:solidFill>
                  <a:schemeClr val="tx1"/>
                </a:solidFill>
              </a:rPr>
              <a:t>”</a:t>
            </a:r>
            <a:endParaRPr lang="zh-CN" altLang="zh-CN" dirty="0" smtClean="0">
              <a:solidFill>
                <a:schemeClr val="tx1"/>
              </a:solidFill>
            </a:endParaRPr>
          </a:p>
          <a:p>
            <a:r>
              <a:rPr lang="en-US" altLang="zh-CN" dirty="0" smtClean="0">
                <a:solidFill>
                  <a:schemeClr val="tx1"/>
                </a:solidFill>
              </a:rPr>
              <a:t>#define AREA “</a:t>
            </a:r>
            <a:r>
              <a:rPr lang="zh-CN" altLang="zh-CN" dirty="0" smtClean="0">
                <a:solidFill>
                  <a:schemeClr val="tx1"/>
                </a:solidFill>
              </a:rPr>
              <a:t>圆面积为</a:t>
            </a:r>
            <a:r>
              <a:rPr lang="en-US" altLang="zh-CN" dirty="0" smtClean="0">
                <a:solidFill>
                  <a:schemeClr val="tx1"/>
                </a:solidFill>
              </a:rPr>
              <a:t>”</a:t>
            </a:r>
            <a:endParaRPr lang="zh-CN" altLang="zh-CN" dirty="0" smtClean="0">
              <a:solidFill>
                <a:schemeClr val="tx1"/>
              </a:solidFill>
            </a:endParaRPr>
          </a:p>
          <a:p>
            <a:r>
              <a:rPr lang="en-US" altLang="zh-CN" dirty="0" smtClean="0">
                <a:solidFill>
                  <a:schemeClr val="tx1"/>
                </a:solidFill>
              </a:rPr>
              <a:t>int main()</a:t>
            </a:r>
            <a:endParaRPr lang="zh-CN" altLang="zh-CN" dirty="0" smtClean="0">
              <a:solidFill>
                <a:schemeClr val="tx1"/>
              </a:solidFill>
            </a:endParaRPr>
          </a:p>
          <a:p>
            <a:r>
              <a:rPr lang="en-US" altLang="zh-CN" dirty="0" smtClean="0">
                <a:solidFill>
                  <a:schemeClr val="tx1"/>
                </a:solidFill>
              </a:rPr>
              <a:t>{</a:t>
            </a:r>
            <a:endParaRPr lang="zh-CN" altLang="zh-CN" dirty="0" smtClean="0">
              <a:solidFill>
                <a:schemeClr val="tx1"/>
              </a:solidFill>
            </a:endParaRPr>
          </a:p>
          <a:p>
            <a:r>
              <a:rPr lang="en-US" altLang="zh-CN" dirty="0" smtClean="0">
                <a:solidFill>
                  <a:schemeClr val="tx1"/>
                </a:solidFill>
              </a:rPr>
              <a:t>    double r=2.3,s;</a:t>
            </a:r>
            <a:endParaRPr lang="zh-CN" altLang="zh-CN" dirty="0" smtClean="0">
              <a:solidFill>
                <a:schemeClr val="tx1"/>
              </a:solidFill>
            </a:endParaRPr>
          </a:p>
          <a:p>
            <a:r>
              <a:rPr lang="en-US" altLang="zh-CN" dirty="0" smtClean="0">
                <a:solidFill>
                  <a:schemeClr val="tx1"/>
                </a:solidFill>
              </a:rPr>
              <a:t>    s=PI*r*r;</a:t>
            </a:r>
            <a:endParaRPr lang="zh-CN" altLang="zh-CN" dirty="0" smtClean="0">
              <a:solidFill>
                <a:schemeClr val="tx1"/>
              </a:solidFill>
            </a:endParaRPr>
          </a:p>
          <a:p>
            <a:r>
              <a:rPr lang="en-US" altLang="zh-CN" dirty="0" smtClean="0">
                <a:solidFill>
                  <a:schemeClr val="tx1"/>
                </a:solidFill>
              </a:rPr>
              <a:t>    printf("%s:%lf\n", RADIUS,r);</a:t>
            </a:r>
            <a:endParaRPr lang="zh-CN" altLang="zh-CN" dirty="0" smtClean="0">
              <a:solidFill>
                <a:schemeClr val="tx1"/>
              </a:solidFill>
            </a:endParaRPr>
          </a:p>
          <a:p>
            <a:r>
              <a:rPr lang="en-US" altLang="zh-CN" dirty="0" smtClean="0">
                <a:solidFill>
                  <a:schemeClr val="tx1"/>
                </a:solidFill>
              </a:rPr>
              <a:t>    printf("%s:%lf\n", AREA,s);</a:t>
            </a:r>
            <a:endParaRPr lang="zh-CN" altLang="zh-CN" dirty="0" smtClean="0">
              <a:solidFill>
                <a:schemeClr val="tx1"/>
              </a:solidFill>
            </a:endParaRPr>
          </a:p>
          <a:p>
            <a:r>
              <a:rPr lang="en-US" altLang="zh-CN" dirty="0" smtClean="0">
                <a:solidFill>
                  <a:schemeClr val="tx1"/>
                </a:solidFill>
              </a:rPr>
              <a:t>    return 0;</a:t>
            </a:r>
            <a:endParaRPr lang="zh-CN" altLang="zh-CN" dirty="0" smtClean="0">
              <a:solidFill>
                <a:schemeClr val="tx1"/>
              </a:solidFill>
            </a:endParaRPr>
          </a:p>
          <a:p>
            <a:r>
              <a:rPr lang="en-US" altLang="zh-CN" dirty="0" smtClean="0">
                <a:solidFill>
                  <a:schemeClr val="tx1"/>
                </a:solidFill>
              </a:rPr>
              <a:t>}</a:t>
            </a:r>
            <a:endParaRPr lang="zh-CN" altLang="zh-CN" dirty="0">
              <a:solidFill>
                <a:schemeClr val="tx1"/>
              </a:solidFill>
            </a:endParaRPr>
          </a:p>
        </p:txBody>
      </p:sp>
      <p:sp>
        <p:nvSpPr>
          <p:cNvPr id="8" name="文本框 7">
            <a:extLst>
              <a:ext uri="{FF2B5EF4-FFF2-40B4-BE49-F238E27FC236}">
                <a16:creationId xmlns="" xmlns:a16="http://schemas.microsoft.com/office/drawing/2014/main" id="{DD802BA1-DE7C-4624-A798-BC57F35AFD8D}"/>
              </a:ext>
            </a:extLst>
          </p:cNvPr>
          <p:cNvSpPr txBox="1"/>
          <p:nvPr/>
        </p:nvSpPr>
        <p:spPr>
          <a:xfrm>
            <a:off x="7328923" y="1207393"/>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0" name="图片 9"/>
          <p:cNvPicPr/>
          <p:nvPr/>
        </p:nvPicPr>
        <p:blipFill>
          <a:blip r:embed="rId2" cstate="print"/>
          <a:srcRect/>
          <a:stretch>
            <a:fillRect/>
          </a:stretch>
        </p:blipFill>
        <p:spPr bwMode="auto">
          <a:xfrm>
            <a:off x="7292630" y="1828753"/>
            <a:ext cx="4899369" cy="2433531"/>
          </a:xfrm>
          <a:prstGeom prst="rect">
            <a:avLst/>
          </a:prstGeom>
          <a:noFill/>
          <a:ln w="9525">
            <a:noFill/>
            <a:miter lim="800000"/>
            <a:headEnd/>
            <a:tailEnd/>
          </a:ln>
        </p:spPr>
      </p:pic>
    </p:spTree>
    <p:extLst>
      <p:ext uri="{BB962C8B-B14F-4D97-AF65-F5344CB8AC3E}">
        <p14:creationId xmlns="" xmlns:p14="http://schemas.microsoft.com/office/powerpoint/2010/main" val="855276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p:txBody>
          <a:bodyPr/>
          <a:lstStyle/>
          <a:p>
            <a:r>
              <a:rPr lang="zh-CN" altLang="zh-CN" dirty="0" smtClean="0"/>
              <a:t>说明：</a:t>
            </a:r>
          </a:p>
          <a:p>
            <a:pPr>
              <a:buNone/>
            </a:pPr>
            <a:r>
              <a:rPr lang="en-US" altLang="zh-CN" dirty="0" smtClean="0">
                <a:solidFill>
                  <a:schemeClr val="tx1"/>
                </a:solidFill>
              </a:rPr>
              <a:t>(1) </a:t>
            </a:r>
            <a:r>
              <a:rPr lang="zh-CN" altLang="zh-CN" dirty="0" smtClean="0">
                <a:solidFill>
                  <a:schemeClr val="tx1"/>
                </a:solidFill>
              </a:rPr>
              <a:t>宏名一般习惯用大写字母表示，以便与变量名相区别。但这并非规定，也可用小写字母。</a:t>
            </a:r>
          </a:p>
          <a:p>
            <a:pPr>
              <a:buNone/>
            </a:pPr>
            <a:r>
              <a:rPr lang="en-US" altLang="zh-CN" dirty="0" smtClean="0">
                <a:solidFill>
                  <a:schemeClr val="tx1"/>
                </a:solidFill>
              </a:rPr>
              <a:t>(2) </a:t>
            </a:r>
            <a:r>
              <a:rPr lang="zh-CN" altLang="zh-CN" dirty="0" smtClean="0">
                <a:solidFill>
                  <a:schemeClr val="tx1"/>
                </a:solidFill>
              </a:rPr>
              <a:t>使用宏名代替一个字符串，可以减少程序中重复书写某些字符串的工作量。</a:t>
            </a:r>
          </a:p>
          <a:p>
            <a:pPr>
              <a:buNone/>
            </a:pPr>
            <a:r>
              <a:rPr lang="en-US" altLang="zh-CN" dirty="0" smtClean="0">
                <a:solidFill>
                  <a:schemeClr val="tx1"/>
                </a:solidFill>
              </a:rPr>
              <a:t>(3) </a:t>
            </a:r>
            <a:r>
              <a:rPr lang="zh-CN" altLang="zh-CN" dirty="0" smtClean="0">
                <a:solidFill>
                  <a:schemeClr val="tx1"/>
                </a:solidFill>
              </a:rPr>
              <a:t>宏定义是用宏名代替一个字符串，只作简单置换，不作正确性检查。只有在编译已被宏</a:t>
            </a:r>
            <a:r>
              <a:rPr lang="en-US" altLang="zh-CN" dirty="0" smtClean="0">
                <a:solidFill>
                  <a:schemeClr val="tx1"/>
                </a:solidFill>
              </a:rPr>
              <a:t>       </a:t>
            </a:r>
            <a:r>
              <a:rPr lang="zh-CN" altLang="zh-CN" dirty="0" smtClean="0">
                <a:solidFill>
                  <a:schemeClr val="tx1"/>
                </a:solidFill>
              </a:rPr>
              <a:t>展开后的源程序时才会发现语法错误并报错。</a:t>
            </a:r>
          </a:p>
          <a:p>
            <a:pPr>
              <a:buNone/>
            </a:pPr>
            <a:r>
              <a:rPr lang="en-US" altLang="zh-CN" dirty="0" smtClean="0">
                <a:solidFill>
                  <a:schemeClr val="tx1"/>
                </a:solidFill>
              </a:rPr>
              <a:t>(4) </a:t>
            </a:r>
            <a:r>
              <a:rPr lang="zh-CN" altLang="zh-CN" dirty="0" smtClean="0">
                <a:solidFill>
                  <a:schemeClr val="tx1"/>
                </a:solidFill>
              </a:rPr>
              <a:t>宏定义不是Ｃ语句，不能在行末加分号。如果加了分号则会连分号一起进行置换。</a:t>
            </a:r>
          </a:p>
          <a:p>
            <a:pPr>
              <a:buNone/>
            </a:pPr>
            <a:r>
              <a:rPr lang="en-US" altLang="zh-CN" dirty="0" smtClean="0">
                <a:solidFill>
                  <a:schemeClr val="tx1"/>
                </a:solidFill>
              </a:rPr>
              <a:t>(5) </a:t>
            </a:r>
            <a:r>
              <a:rPr lang="zh-CN" altLang="zh-CN" dirty="0" smtClean="0">
                <a:solidFill>
                  <a:schemeClr val="tx1"/>
                </a:solidFill>
              </a:rPr>
              <a:t>＃</a:t>
            </a:r>
            <a:r>
              <a:rPr lang="en-US" altLang="zh-CN" dirty="0" smtClean="0">
                <a:solidFill>
                  <a:schemeClr val="tx1"/>
                </a:solidFill>
              </a:rPr>
              <a:t>define</a:t>
            </a:r>
            <a:r>
              <a:rPr lang="zh-CN" altLang="zh-CN" dirty="0" smtClean="0">
                <a:solidFill>
                  <a:schemeClr val="tx1"/>
                </a:solidFill>
              </a:rPr>
              <a:t>命令出现在程序中函数的外面，宏名的有效范围为定义命令之后到本源文件结束。通常，＃</a:t>
            </a:r>
            <a:r>
              <a:rPr lang="en-US" altLang="zh-CN" dirty="0" smtClean="0">
                <a:solidFill>
                  <a:schemeClr val="tx1"/>
                </a:solidFill>
              </a:rPr>
              <a:t>define</a:t>
            </a:r>
            <a:r>
              <a:rPr lang="zh-CN" altLang="zh-CN" dirty="0" smtClean="0">
                <a:solidFill>
                  <a:schemeClr val="tx1"/>
                </a:solidFill>
              </a:rPr>
              <a:t>命令写在文件开头，函数之前，作为文件一部分，在此文件范围内有效。</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a:xfrm>
            <a:off x="609600" y="1209367"/>
            <a:ext cx="11074400" cy="5235677"/>
          </a:xfrm>
        </p:spPr>
        <p:txBody>
          <a:bodyPr/>
          <a:lstStyle/>
          <a:p>
            <a:r>
              <a:rPr lang="en-US" altLang="zh-CN" sz="1800" dirty="0" smtClean="0">
                <a:solidFill>
                  <a:schemeClr val="tx1"/>
                </a:solidFill>
              </a:rPr>
              <a:t>(6) </a:t>
            </a:r>
            <a:r>
              <a:rPr lang="zh-CN" altLang="zh-CN" sz="1800" dirty="0" smtClean="0">
                <a:solidFill>
                  <a:schemeClr val="tx1"/>
                </a:solidFill>
              </a:rPr>
              <a:t>可以用＃</a:t>
            </a:r>
            <a:r>
              <a:rPr lang="en-US" altLang="zh-CN" sz="1800" dirty="0" smtClean="0">
                <a:solidFill>
                  <a:schemeClr val="tx1"/>
                </a:solidFill>
              </a:rPr>
              <a:t>undef</a:t>
            </a:r>
            <a:r>
              <a:rPr lang="zh-CN" altLang="zh-CN" sz="1800" dirty="0" smtClean="0">
                <a:solidFill>
                  <a:schemeClr val="tx1"/>
                </a:solidFill>
              </a:rPr>
              <a:t>命令终止宏定义的作用域。</a:t>
            </a:r>
          </a:p>
          <a:p>
            <a:pPr>
              <a:buNone/>
            </a:pPr>
            <a:r>
              <a:rPr lang="en-US" altLang="zh-CN" sz="1800" dirty="0" smtClean="0">
                <a:solidFill>
                  <a:schemeClr val="tx1"/>
                </a:solidFill>
              </a:rPr>
              <a:t>#define  E  3.8               _______  </a:t>
            </a:r>
            <a:endParaRPr lang="zh-CN" altLang="zh-CN" sz="1800" dirty="0" smtClean="0">
              <a:solidFill>
                <a:schemeClr val="tx1"/>
              </a:solidFill>
            </a:endParaRPr>
          </a:p>
          <a:p>
            <a:pPr>
              <a:buNone/>
            </a:pPr>
            <a:r>
              <a:rPr lang="en-US" altLang="zh-CN" sz="1800" dirty="0" smtClean="0">
                <a:solidFill>
                  <a:schemeClr val="tx1"/>
                </a:solidFill>
              </a:rPr>
              <a:t>    int main()                     </a:t>
            </a:r>
            <a:r>
              <a:rPr lang="zh-CN" altLang="zh-CN" sz="1800" dirty="0" smtClean="0">
                <a:solidFill>
                  <a:schemeClr val="tx1"/>
                </a:solidFill>
              </a:rPr>
              <a:t>↑</a:t>
            </a:r>
          </a:p>
          <a:p>
            <a:pPr>
              <a:buNone/>
            </a:pPr>
            <a:r>
              <a:rPr lang="en-US" altLang="zh-CN" sz="1800" dirty="0" smtClean="0">
                <a:solidFill>
                  <a:schemeClr val="tx1"/>
                </a:solidFill>
              </a:rPr>
              <a:t>   {                           </a:t>
            </a:r>
            <a:endParaRPr lang="zh-CN" altLang="zh-CN" sz="1800" dirty="0" smtClean="0">
              <a:solidFill>
                <a:schemeClr val="tx1"/>
              </a:solidFill>
            </a:endParaRPr>
          </a:p>
          <a:p>
            <a:pPr>
              <a:buNone/>
            </a:pPr>
            <a:r>
              <a:rPr lang="en-US" altLang="zh-CN" sz="1800" dirty="0" smtClean="0">
                <a:solidFill>
                  <a:schemeClr val="tx1"/>
                </a:solidFill>
              </a:rPr>
              <a:t>     …  </a:t>
            </a:r>
            <a:endParaRPr lang="zh-CN" altLang="zh-CN" sz="1800" dirty="0" smtClean="0">
              <a:solidFill>
                <a:schemeClr val="tx1"/>
              </a:solidFill>
            </a:endParaRPr>
          </a:p>
          <a:p>
            <a:pPr>
              <a:buNone/>
            </a:pPr>
            <a:r>
              <a:rPr lang="en-US" altLang="zh-CN" sz="1800" dirty="0" smtClean="0">
                <a:solidFill>
                  <a:schemeClr val="tx1"/>
                </a:solidFill>
              </a:rPr>
              <a:t>return 0;                 E</a:t>
            </a:r>
            <a:r>
              <a:rPr lang="zh-CN" altLang="zh-CN" sz="1800" dirty="0" smtClean="0">
                <a:solidFill>
                  <a:schemeClr val="tx1"/>
                </a:solidFill>
              </a:rPr>
              <a:t>的有效范围</a:t>
            </a:r>
          </a:p>
          <a:p>
            <a:pPr>
              <a:buNone/>
            </a:pPr>
            <a:r>
              <a:rPr lang="en-US" altLang="zh-CN" sz="1800" dirty="0" smtClean="0">
                <a:solidFill>
                  <a:schemeClr val="tx1"/>
                </a:solidFill>
              </a:rPr>
              <a:t>   }                                </a:t>
            </a:r>
            <a:endParaRPr lang="zh-CN" altLang="zh-CN" sz="1800" dirty="0" smtClean="0">
              <a:solidFill>
                <a:schemeClr val="tx1"/>
              </a:solidFill>
            </a:endParaRPr>
          </a:p>
          <a:p>
            <a:pPr>
              <a:buNone/>
            </a:pPr>
            <a:r>
              <a:rPr lang="en-US" altLang="zh-CN" sz="1800" dirty="0" smtClean="0">
                <a:solidFill>
                  <a:schemeClr val="tx1"/>
                </a:solidFill>
              </a:rPr>
              <a:t>    #undef E                     __</a:t>
            </a:r>
            <a:r>
              <a:rPr lang="zh-CN" altLang="zh-CN" sz="1800" u="sng" dirty="0" smtClean="0">
                <a:solidFill>
                  <a:schemeClr val="tx1"/>
                </a:solidFill>
              </a:rPr>
              <a:t>↓</a:t>
            </a:r>
            <a:r>
              <a:rPr lang="en-US" altLang="zh-CN" sz="1800" dirty="0" smtClean="0">
                <a:solidFill>
                  <a:schemeClr val="tx1"/>
                </a:solidFill>
              </a:rPr>
              <a:t>___</a:t>
            </a:r>
            <a:endParaRPr lang="zh-CN" altLang="zh-CN" sz="1800" dirty="0" smtClean="0">
              <a:solidFill>
                <a:schemeClr val="tx1"/>
              </a:solidFill>
            </a:endParaRPr>
          </a:p>
          <a:p>
            <a:pPr>
              <a:buNone/>
            </a:pPr>
            <a:r>
              <a:rPr lang="en-US" altLang="zh-CN" sz="1800" dirty="0" smtClean="0">
                <a:solidFill>
                  <a:schemeClr val="tx1"/>
                </a:solidFill>
              </a:rPr>
              <a:t>    f1()        </a:t>
            </a:r>
            <a:endParaRPr lang="zh-CN" altLang="zh-CN" sz="1800" dirty="0" smtClean="0">
              <a:solidFill>
                <a:schemeClr val="tx1"/>
              </a:solidFill>
            </a:endParaRPr>
          </a:p>
          <a:p>
            <a:pPr>
              <a:buNone/>
            </a:pPr>
            <a:r>
              <a:rPr lang="en-US" altLang="zh-CN" sz="1800" dirty="0" smtClean="0">
                <a:solidFill>
                  <a:schemeClr val="tx1"/>
                </a:solidFill>
              </a:rPr>
              <a:t>    {                    </a:t>
            </a:r>
            <a:endParaRPr lang="zh-CN" altLang="zh-CN" sz="1800" dirty="0" smtClean="0">
              <a:solidFill>
                <a:schemeClr val="tx1"/>
              </a:solidFill>
            </a:endParaRPr>
          </a:p>
          <a:p>
            <a:pPr>
              <a:buNone/>
            </a:pPr>
            <a:r>
              <a:rPr lang="en-US" altLang="zh-CN" sz="1800" dirty="0" smtClean="0">
                <a:solidFill>
                  <a:schemeClr val="tx1"/>
                </a:solidFill>
              </a:rPr>
              <a:t>… </a:t>
            </a:r>
            <a:endParaRPr lang="zh-CN" altLang="zh-CN" sz="1800" dirty="0" smtClean="0">
              <a:solidFill>
                <a:schemeClr val="tx1"/>
              </a:solidFill>
            </a:endParaRPr>
          </a:p>
          <a:p>
            <a:pPr>
              <a:buNone/>
            </a:pPr>
            <a:r>
              <a:rPr lang="en-US" altLang="zh-CN" sz="1800" dirty="0" smtClean="0">
                <a:solidFill>
                  <a:schemeClr val="tx1"/>
                </a:solidFill>
              </a:rPr>
              <a:t>    }</a:t>
            </a:r>
            <a:endParaRPr lang="zh-CN" altLang="zh-CN" sz="1800" dirty="0" smtClean="0">
              <a:solidFill>
                <a:schemeClr val="tx1"/>
              </a:solidFill>
            </a:endParaRPr>
          </a:p>
          <a:p>
            <a:r>
              <a:rPr lang="en-US" altLang="zh-CN" sz="1800" dirty="0" smtClean="0">
                <a:solidFill>
                  <a:schemeClr val="tx1"/>
                </a:solidFill>
              </a:rPr>
              <a:t>(7) </a:t>
            </a:r>
            <a:r>
              <a:rPr lang="zh-CN" altLang="zh-CN" sz="1800" dirty="0" smtClean="0">
                <a:solidFill>
                  <a:schemeClr val="tx1"/>
                </a:solidFill>
              </a:rPr>
              <a:t>在进行宏定义时，可以引用已定义的宏名，可以层层置换。</a:t>
            </a:r>
            <a:endParaRPr lang="en-US" altLang="zh-CN" sz="1800" dirty="0" smtClean="0">
              <a:solidFill>
                <a:schemeClr val="tx1"/>
              </a:solidFill>
            </a:endParaRPr>
          </a:p>
          <a:p>
            <a:r>
              <a:rPr lang="en-US" altLang="zh-CN" sz="1800" dirty="0" smtClean="0">
                <a:solidFill>
                  <a:schemeClr val="tx1"/>
                </a:solidFill>
              </a:rPr>
              <a:t>(8) </a:t>
            </a:r>
            <a:r>
              <a:rPr lang="zh-CN" altLang="zh-CN" sz="1800" dirty="0" smtClean="0">
                <a:solidFill>
                  <a:schemeClr val="tx1"/>
                </a:solidFill>
              </a:rPr>
              <a:t>对程序中用双撇号括起来的字符串内的字符，即使与宏名相同，也不进行置换。 </a:t>
            </a:r>
          </a:p>
          <a:p>
            <a:r>
              <a:rPr lang="en-US" altLang="zh-CN" sz="1800" dirty="0" smtClean="0">
                <a:solidFill>
                  <a:schemeClr val="tx1"/>
                </a:solidFill>
              </a:rPr>
              <a:t>(9) </a:t>
            </a:r>
            <a:r>
              <a:rPr lang="zh-CN" altLang="zh-CN" sz="1800" dirty="0" smtClean="0">
                <a:solidFill>
                  <a:schemeClr val="tx1"/>
                </a:solidFill>
              </a:rPr>
              <a:t>宏定义是专门用于预处理命令的一个专用名词，它与定义变量的含义不同，只作字符替换，不分配内存空间。</a:t>
            </a:r>
          </a:p>
          <a:p>
            <a:endParaRPr lang="zh-CN" altLang="zh-CN" dirty="0" smtClean="0">
              <a:solidFill>
                <a:schemeClr val="tx1"/>
              </a:solidFill>
            </a:endParaRP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a:extLst>
              <a:ext uri="{FF2B5EF4-FFF2-40B4-BE49-F238E27FC236}">
                <a16:creationId xmlns="" xmlns:a16="http://schemas.microsoft.com/office/drawing/2014/main" id="{1C9959AC-1B29-463C-86FF-52B14EFEC3EF}"/>
              </a:ext>
            </a:extLst>
          </p:cNvPr>
          <p:cNvSpPr>
            <a:spLocks noGrp="1"/>
          </p:cNvSpPr>
          <p:nvPr>
            <p:ph idx="1"/>
          </p:nvPr>
        </p:nvSpPr>
        <p:spPr>
          <a:xfrm>
            <a:off x="609600" y="1312606"/>
            <a:ext cx="11074400" cy="5011994"/>
          </a:xfrm>
        </p:spPr>
        <p:txBody>
          <a:bodyPr/>
          <a:lstStyle/>
          <a:p>
            <a:pPr>
              <a:lnSpc>
                <a:spcPct val="150000"/>
              </a:lnSpc>
            </a:pPr>
            <a:r>
              <a:rPr lang="zh-CN" altLang="zh-CN" dirty="0" smtClean="0"/>
              <a:t>【例</a:t>
            </a:r>
            <a:r>
              <a:rPr lang="en-US" altLang="zh-CN" dirty="0" smtClean="0"/>
              <a:t>8.2</a:t>
            </a:r>
            <a:r>
              <a:rPr lang="zh-CN" altLang="zh-CN" dirty="0" smtClean="0"/>
              <a:t>】在宏定义中引用已定义的宏名。</a:t>
            </a:r>
            <a:endParaRPr lang="en-US" altLang="zh-CN" dirty="0"/>
          </a:p>
        </p:txBody>
      </p:sp>
      <p:sp>
        <p:nvSpPr>
          <p:cNvPr id="5" name="矩形 4">
            <a:extLst>
              <a:ext uri="{FF2B5EF4-FFF2-40B4-BE49-F238E27FC236}">
                <a16:creationId xmlns="" xmlns:a16="http://schemas.microsoft.com/office/drawing/2014/main" id="{1A1D388F-9037-4EED-884A-9D3BBE06CF3D}"/>
              </a:ext>
            </a:extLst>
          </p:cNvPr>
          <p:cNvSpPr/>
          <p:nvPr/>
        </p:nvSpPr>
        <p:spPr>
          <a:xfrm>
            <a:off x="609600" y="2035277"/>
            <a:ext cx="4640887" cy="27346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#define R 2.5</a:t>
            </a:r>
            <a:endParaRPr lang="zh-CN" altLang="zh-CN" sz="1400" dirty="0" smtClean="0">
              <a:solidFill>
                <a:schemeClr val="tx1"/>
              </a:solidFill>
            </a:endParaRPr>
          </a:p>
          <a:p>
            <a:r>
              <a:rPr lang="en-US" altLang="zh-CN" sz="1400" dirty="0" smtClean="0">
                <a:solidFill>
                  <a:schemeClr val="tx1"/>
                </a:solidFill>
              </a:rPr>
              <a:t>#define PI 3.1415926</a:t>
            </a:r>
            <a:endParaRPr lang="zh-CN" altLang="zh-CN" sz="1400" dirty="0" smtClean="0">
              <a:solidFill>
                <a:schemeClr val="tx1"/>
              </a:solidFill>
            </a:endParaRPr>
          </a:p>
          <a:p>
            <a:r>
              <a:rPr lang="en-US" altLang="zh-CN" sz="1400" dirty="0" smtClean="0">
                <a:solidFill>
                  <a:schemeClr val="tx1"/>
                </a:solidFill>
              </a:rPr>
              <a:t>#define L 2*PI*R</a:t>
            </a:r>
            <a:endParaRPr lang="zh-CN" altLang="zh-CN" sz="1400" dirty="0" smtClean="0">
              <a:solidFill>
                <a:schemeClr val="tx1"/>
              </a:solidFill>
            </a:endParaRPr>
          </a:p>
          <a:p>
            <a:r>
              <a:rPr lang="en-US" altLang="zh-CN" sz="1400" dirty="0" smtClean="0">
                <a:solidFill>
                  <a:schemeClr val="tx1"/>
                </a:solidFill>
              </a:rPr>
              <a:t>#define S PI*R*R</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printf("L=%f\nS=%f\n",L,S);</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609600" y="5010231"/>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 xmlns:a16="http://schemas.microsoft.com/office/drawing/2014/main" id="{C7610A58-131A-428D-824C-18A1DB81D646}"/>
              </a:ext>
            </a:extLst>
          </p:cNvPr>
          <p:cNvSpPr/>
          <p:nvPr/>
        </p:nvSpPr>
        <p:spPr>
          <a:xfrm>
            <a:off x="6149598" y="2644277"/>
            <a:ext cx="5718748" cy="368032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smtClean="0"/>
          </a:p>
          <a:p>
            <a:endParaRPr lang="en-US" altLang="zh-CN" sz="1400" dirty="0" smtClean="0"/>
          </a:p>
          <a:p>
            <a:r>
              <a:rPr lang="zh-CN" altLang="zh-CN" sz="1400" dirty="0" smtClean="0"/>
              <a:t>经过宏展开后，</a:t>
            </a:r>
            <a:r>
              <a:rPr lang="en-US" altLang="zh-CN" sz="1400" dirty="0" smtClean="0"/>
              <a:t>printf</a:t>
            </a:r>
            <a:r>
              <a:rPr lang="zh-CN" altLang="zh-CN" sz="1400" dirty="0" smtClean="0"/>
              <a:t>函数中的输出项Ｌ被展开为</a:t>
            </a:r>
            <a:r>
              <a:rPr lang="en-US" altLang="zh-CN" sz="1400" dirty="0" smtClean="0"/>
              <a:t>:</a:t>
            </a:r>
            <a:endParaRPr lang="zh-CN" altLang="zh-CN" sz="1400" dirty="0" smtClean="0"/>
          </a:p>
          <a:p>
            <a:r>
              <a:rPr lang="en-US" altLang="zh-CN" sz="1400" dirty="0" smtClean="0"/>
              <a:t>    2*3.1415926*2.5</a:t>
            </a:r>
            <a:endParaRPr lang="zh-CN" altLang="zh-CN" sz="1400" dirty="0" smtClean="0"/>
          </a:p>
          <a:p>
            <a:r>
              <a:rPr lang="zh-CN" altLang="zh-CN" sz="1400" dirty="0" smtClean="0"/>
              <a:t>Ｓ展开为</a:t>
            </a:r>
          </a:p>
          <a:p>
            <a:r>
              <a:rPr lang="en-US" altLang="zh-CN" sz="1400" dirty="0" smtClean="0"/>
              <a:t>    3.1415926*2.5*2.5</a:t>
            </a:r>
            <a:endParaRPr lang="zh-CN" altLang="zh-CN" sz="1400" dirty="0" smtClean="0"/>
          </a:p>
          <a:p>
            <a:r>
              <a:rPr lang="en-US" altLang="zh-CN" sz="1400" dirty="0" smtClean="0"/>
              <a:t>printf</a:t>
            </a:r>
            <a:r>
              <a:rPr lang="zh-CN" altLang="zh-CN" sz="1400" dirty="0" smtClean="0"/>
              <a:t>函数调用语句展开为</a:t>
            </a:r>
            <a:r>
              <a:rPr lang="en-US" altLang="zh-CN" sz="1400" dirty="0" smtClean="0"/>
              <a:t>:</a:t>
            </a:r>
            <a:endParaRPr lang="zh-CN" altLang="zh-CN" sz="1400" dirty="0" smtClean="0"/>
          </a:p>
          <a:p>
            <a:r>
              <a:rPr lang="en-US" altLang="zh-CN" sz="1400" dirty="0" smtClean="0"/>
              <a:t>printf(“L=%f\nS=%f\n”,2*3.1415926*2.5,3.1415926*2.5*2.5);</a:t>
            </a:r>
            <a:endParaRPr lang="zh-CN" altLang="zh-CN" sz="1400" dirty="0" smtClean="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 xmlns:a16="http://schemas.microsoft.com/office/drawing/2014/main" id="{EBF9848D-9A6D-4AD4-9632-2522B617197F}"/>
              </a:ext>
            </a:extLst>
          </p:cNvPr>
          <p:cNvGrpSpPr/>
          <p:nvPr/>
        </p:nvGrpSpPr>
        <p:grpSpPr>
          <a:xfrm>
            <a:off x="6429706" y="2760798"/>
            <a:ext cx="1242392" cy="373903"/>
            <a:chOff x="8656982" y="1358937"/>
            <a:chExt cx="1242392" cy="331751"/>
          </a:xfrm>
        </p:grpSpPr>
        <p:sp>
          <p:nvSpPr>
            <p:cNvPr id="11" name="文本框 10">
              <a:extLst>
                <a:ext uri="{FF2B5EF4-FFF2-40B4-BE49-F238E27FC236}">
                  <a16:creationId xmlns=""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p:nvPr/>
        </p:nvPicPr>
        <p:blipFill>
          <a:blip r:embed="rId3" cstate="print"/>
          <a:srcRect/>
          <a:stretch>
            <a:fillRect/>
          </a:stretch>
        </p:blipFill>
        <p:spPr bwMode="auto">
          <a:xfrm>
            <a:off x="2351922" y="4852172"/>
            <a:ext cx="3447098" cy="1460183"/>
          </a:xfrm>
          <a:prstGeom prst="rect">
            <a:avLst/>
          </a:prstGeom>
          <a:noFill/>
          <a:ln w="9525">
            <a:noFill/>
            <a:miter lim="800000"/>
            <a:headEnd/>
            <a:tailEnd/>
          </a:ln>
        </p:spPr>
      </p:pic>
    </p:spTree>
    <p:extLst>
      <p:ext uri="{BB962C8B-B14F-4D97-AF65-F5344CB8AC3E}">
        <p14:creationId xmlns="" xmlns:p14="http://schemas.microsoft.com/office/powerpoint/2010/main" val="2009294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p:cNvSpPr>
            <a:spLocks noGrp="1"/>
          </p:cNvSpPr>
          <p:nvPr>
            <p:ph idx="1"/>
          </p:nvPr>
        </p:nvSpPr>
        <p:spPr>
          <a:xfrm>
            <a:off x="639097" y="1226573"/>
            <a:ext cx="11218606" cy="5129981"/>
          </a:xfrm>
        </p:spPr>
        <p:txBody>
          <a:bodyPr/>
          <a:lstStyle/>
          <a:p>
            <a:r>
              <a:rPr lang="en-US" altLang="zh-CN" dirty="0" smtClean="0"/>
              <a:t>2.</a:t>
            </a:r>
            <a:r>
              <a:rPr lang="zh-CN" altLang="zh-CN" dirty="0" smtClean="0"/>
              <a:t>带参数的宏定义</a:t>
            </a:r>
          </a:p>
          <a:p>
            <a:pPr>
              <a:buNone/>
            </a:pPr>
            <a:r>
              <a:rPr lang="en-US" altLang="zh-CN" dirty="0" smtClean="0">
                <a:solidFill>
                  <a:schemeClr val="tx1"/>
                </a:solidFill>
              </a:rPr>
              <a:t>	</a:t>
            </a:r>
            <a:r>
              <a:rPr lang="zh-CN" altLang="zh-CN" dirty="0" smtClean="0">
                <a:solidFill>
                  <a:schemeClr val="tx1"/>
                </a:solidFill>
              </a:rPr>
              <a:t>带参数的宏定义不是简单的字符串替换，还要进行参数替换。其定义的一般形式为：</a:t>
            </a:r>
          </a:p>
          <a:p>
            <a:pPr>
              <a:buNone/>
            </a:pPr>
            <a:r>
              <a:rPr lang="en-US" altLang="zh-CN" dirty="0" smtClean="0">
                <a:solidFill>
                  <a:schemeClr val="tx1"/>
                </a:solidFill>
              </a:rPr>
              <a:t>				#define </a:t>
            </a:r>
            <a:r>
              <a:rPr lang="zh-CN" altLang="zh-CN" dirty="0" smtClean="0">
                <a:solidFill>
                  <a:schemeClr val="tx1"/>
                </a:solidFill>
              </a:rPr>
              <a:t>宏名（参数表） 字符串 </a:t>
            </a:r>
          </a:p>
          <a:p>
            <a:pPr>
              <a:buNone/>
            </a:pPr>
            <a:r>
              <a:rPr lang="en-US" altLang="zh-CN" dirty="0" smtClean="0">
                <a:solidFill>
                  <a:schemeClr val="tx1"/>
                </a:solidFill>
              </a:rPr>
              <a:t>	</a:t>
            </a:r>
            <a:r>
              <a:rPr lang="zh-CN" altLang="zh-CN" dirty="0" smtClean="0">
                <a:solidFill>
                  <a:schemeClr val="tx1"/>
                </a:solidFill>
              </a:rPr>
              <a:t>例如：</a:t>
            </a:r>
          </a:p>
          <a:p>
            <a:pPr>
              <a:buNone/>
            </a:pPr>
            <a:r>
              <a:rPr lang="en-US" altLang="zh-CN" dirty="0" smtClean="0">
                <a:solidFill>
                  <a:schemeClr val="tx1"/>
                </a:solidFill>
              </a:rPr>
              <a:t>	#define  S(a,b) a*b</a:t>
            </a:r>
            <a:endParaRPr lang="zh-CN" altLang="zh-CN" dirty="0" smtClean="0">
              <a:solidFill>
                <a:schemeClr val="tx1"/>
              </a:solidFill>
            </a:endParaRPr>
          </a:p>
          <a:p>
            <a:pPr>
              <a:buNone/>
            </a:pPr>
            <a:r>
              <a:rPr lang="en-US" altLang="zh-CN" dirty="0" smtClean="0">
                <a:solidFill>
                  <a:schemeClr val="tx1"/>
                </a:solidFill>
              </a:rPr>
              <a:t>       	</a:t>
            </a:r>
            <a:r>
              <a:rPr lang="en-US" altLang="zh-CN" dirty="0" smtClean="0">
                <a:solidFill>
                  <a:schemeClr val="tx1"/>
                </a:solidFill>
                <a:sym typeface="Symbol"/>
              </a:rPr>
              <a:t></a:t>
            </a: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area=S(4,3);</a:t>
            </a:r>
            <a:endParaRPr lang="zh-CN"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程序中用</a:t>
            </a:r>
            <a:r>
              <a:rPr lang="en-US" altLang="zh-CN" dirty="0" smtClean="0">
                <a:solidFill>
                  <a:schemeClr val="tx1"/>
                </a:solidFill>
              </a:rPr>
              <a:t>4</a:t>
            </a:r>
            <a:r>
              <a:rPr lang="zh-CN" altLang="zh-CN" dirty="0" smtClean="0">
                <a:solidFill>
                  <a:schemeClr val="tx1"/>
                </a:solidFill>
              </a:rPr>
              <a:t>和</a:t>
            </a:r>
            <a:r>
              <a:rPr lang="en-US" altLang="zh-CN" dirty="0" smtClean="0">
                <a:solidFill>
                  <a:schemeClr val="tx1"/>
                </a:solidFill>
              </a:rPr>
              <a:t>3</a:t>
            </a:r>
            <a:r>
              <a:rPr lang="zh-CN" altLang="zh-CN" dirty="0" smtClean="0">
                <a:solidFill>
                  <a:schemeClr val="tx1"/>
                </a:solidFill>
              </a:rPr>
              <a:t>分别代替宏定义中的形式参</a:t>
            </a:r>
            <a:r>
              <a:rPr lang="zh-CN" altLang="zh-CN" dirty="0" smtClean="0">
                <a:solidFill>
                  <a:schemeClr val="tx1"/>
                </a:solidFill>
              </a:rPr>
              <a:t>数</a:t>
            </a:r>
            <a:r>
              <a:rPr lang="en-US" altLang="zh-CN" dirty="0" smtClean="0">
                <a:solidFill>
                  <a:schemeClr val="tx1"/>
                </a:solidFill>
              </a:rPr>
              <a:t>a</a:t>
            </a:r>
            <a:r>
              <a:rPr lang="zh-CN" altLang="zh-CN" dirty="0" smtClean="0">
                <a:solidFill>
                  <a:schemeClr val="tx1"/>
                </a:solidFill>
              </a:rPr>
              <a:t>和</a:t>
            </a:r>
            <a:r>
              <a:rPr lang="en-US" altLang="zh-CN" dirty="0" smtClean="0">
                <a:solidFill>
                  <a:schemeClr val="tx1"/>
                </a:solidFill>
              </a:rPr>
              <a:t>b</a:t>
            </a:r>
            <a:r>
              <a:rPr lang="zh-CN" altLang="zh-CN" dirty="0" smtClean="0">
                <a:solidFill>
                  <a:schemeClr val="tx1"/>
                </a:solidFill>
              </a:rPr>
              <a:t>，用</a:t>
            </a:r>
            <a:r>
              <a:rPr lang="en-US" altLang="zh-CN" dirty="0" smtClean="0">
                <a:solidFill>
                  <a:schemeClr val="tx1"/>
                </a:solidFill>
              </a:rPr>
              <a:t>4*3</a:t>
            </a:r>
            <a:r>
              <a:rPr lang="zh-CN" altLang="zh-CN" dirty="0" smtClean="0">
                <a:solidFill>
                  <a:schemeClr val="tx1"/>
                </a:solidFill>
              </a:rPr>
              <a:t>代替</a:t>
            </a:r>
            <a:r>
              <a:rPr lang="en-US" altLang="zh-CN" dirty="0" smtClean="0">
                <a:solidFill>
                  <a:schemeClr val="tx1"/>
                </a:solidFill>
              </a:rPr>
              <a:t>S(4,3) </a:t>
            </a:r>
            <a:r>
              <a:rPr lang="zh-CN" altLang="zh-CN" dirty="0" smtClean="0">
                <a:solidFill>
                  <a:schemeClr val="tx1"/>
                </a:solidFill>
              </a:rPr>
              <a:t>。因此赋值语句展开为：</a:t>
            </a:r>
          </a:p>
          <a:p>
            <a:pPr>
              <a:buNone/>
            </a:pPr>
            <a:r>
              <a:rPr lang="en-US" altLang="zh-CN" dirty="0" smtClean="0">
                <a:solidFill>
                  <a:schemeClr val="tx1"/>
                </a:solidFill>
              </a:rPr>
              <a:t>			area=4*3</a:t>
            </a:r>
            <a:endParaRPr lang="zh-CN"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对带参的宏定义是这样展开置换的：对带实参的宏（如</a:t>
            </a:r>
            <a:r>
              <a:rPr lang="en-US" altLang="zh-CN" dirty="0" smtClean="0">
                <a:solidFill>
                  <a:schemeClr val="tx1"/>
                </a:solidFill>
              </a:rPr>
              <a:t>S</a:t>
            </a:r>
            <a:r>
              <a:rPr lang="zh-CN" altLang="zh-CN" dirty="0" smtClean="0">
                <a:solidFill>
                  <a:schemeClr val="tx1"/>
                </a:solidFill>
              </a:rPr>
              <a:t>（</a:t>
            </a:r>
            <a:r>
              <a:rPr lang="en-US" altLang="zh-CN" dirty="0" smtClean="0">
                <a:solidFill>
                  <a:schemeClr val="tx1"/>
                </a:solidFill>
              </a:rPr>
              <a:t>4,3</a:t>
            </a:r>
            <a:r>
              <a:rPr lang="zh-CN" altLang="zh-CN" dirty="0" smtClean="0">
                <a:solidFill>
                  <a:schemeClr val="tx1"/>
                </a:solidFill>
              </a:rPr>
              <a:t>），则按＃</a:t>
            </a:r>
            <a:r>
              <a:rPr lang="en-US" altLang="zh-CN" dirty="0" smtClean="0">
                <a:solidFill>
                  <a:schemeClr val="tx1"/>
                </a:solidFill>
              </a:rPr>
              <a:t>define</a:t>
            </a:r>
            <a:r>
              <a:rPr lang="zh-CN" altLang="zh-CN" dirty="0" smtClean="0">
                <a:solidFill>
                  <a:schemeClr val="tx1"/>
                </a:solidFill>
              </a:rPr>
              <a:t>命令行中指定的字符串从左到右进行置换。若串中包含宏中的形参（如</a:t>
            </a:r>
            <a:r>
              <a:rPr lang="en-US" altLang="zh-CN" dirty="0" smtClean="0">
                <a:solidFill>
                  <a:schemeClr val="tx1"/>
                </a:solidFill>
              </a:rPr>
              <a:t>a</a:t>
            </a:r>
            <a:r>
              <a:rPr lang="zh-CN" altLang="zh-CN" dirty="0" smtClean="0">
                <a:solidFill>
                  <a:schemeClr val="tx1"/>
                </a:solidFill>
              </a:rPr>
              <a:t>、</a:t>
            </a:r>
            <a:r>
              <a:rPr lang="en-US" altLang="zh-CN" dirty="0" smtClean="0">
                <a:solidFill>
                  <a:schemeClr val="tx1"/>
                </a:solidFill>
              </a:rPr>
              <a:t>b</a:t>
            </a:r>
            <a:r>
              <a:rPr lang="zh-CN" altLang="zh-CN" dirty="0" smtClean="0">
                <a:solidFill>
                  <a:schemeClr val="tx1"/>
                </a:solidFill>
              </a:rPr>
              <a:t>），则将程序中相应的实参（可以是常量、变量或表达式）代替形参。如果宏定义中的字符串中的字符不是参数字符（如ａ</a:t>
            </a:r>
            <a:r>
              <a:rPr lang="en-US" altLang="zh-CN" dirty="0" smtClean="0">
                <a:solidFill>
                  <a:schemeClr val="tx1"/>
                </a:solidFill>
              </a:rPr>
              <a:t>*</a:t>
            </a:r>
            <a:r>
              <a:rPr lang="zh-CN" altLang="zh-CN" dirty="0" smtClean="0">
                <a:solidFill>
                  <a:schemeClr val="tx1"/>
                </a:solidFill>
              </a:rPr>
              <a:t>ｂ中的</a:t>
            </a:r>
            <a:r>
              <a:rPr lang="en-US" altLang="zh-CN" dirty="0" smtClean="0">
                <a:solidFill>
                  <a:schemeClr val="tx1"/>
                </a:solidFill>
              </a:rPr>
              <a:t>*</a:t>
            </a:r>
            <a:r>
              <a:rPr lang="zh-CN" altLang="zh-CN" dirty="0" smtClean="0">
                <a:solidFill>
                  <a:schemeClr val="tx1"/>
                </a:solidFill>
              </a:rPr>
              <a:t>号），则保留，这样就形成了置换的字符串。</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6369BB-124A-43C1-9E7E-D30AE8B08BA5}"/>
              </a:ext>
            </a:extLst>
          </p:cNvPr>
          <p:cNvSpPr>
            <a:spLocks noGrp="1"/>
          </p:cNvSpPr>
          <p:nvPr>
            <p:ph type="title"/>
          </p:nvPr>
        </p:nvSpPr>
        <p:spPr/>
        <p:txBody>
          <a:bodyPr/>
          <a:lstStyle/>
          <a:p>
            <a:r>
              <a:rPr lang="en-US" altLang="zh-CN" dirty="0" smtClean="0"/>
              <a:t>8.1  </a:t>
            </a:r>
            <a:r>
              <a:rPr lang="zh-CN" altLang="zh-CN" dirty="0" smtClean="0"/>
              <a:t>宏定义</a:t>
            </a:r>
            <a:endParaRPr lang="zh-CN" altLang="en-US" dirty="0"/>
          </a:p>
        </p:txBody>
      </p:sp>
      <p:sp>
        <p:nvSpPr>
          <p:cNvPr id="3" name="内容占位符 2">
            <a:extLst>
              <a:ext uri="{FF2B5EF4-FFF2-40B4-BE49-F238E27FC236}">
                <a16:creationId xmlns="" xmlns:a16="http://schemas.microsoft.com/office/drawing/2014/main" id="{1C9959AC-1B29-463C-86FF-52B14EFEC3EF}"/>
              </a:ext>
            </a:extLst>
          </p:cNvPr>
          <p:cNvSpPr>
            <a:spLocks noGrp="1"/>
          </p:cNvSpPr>
          <p:nvPr>
            <p:ph idx="1"/>
          </p:nvPr>
        </p:nvSpPr>
        <p:spPr/>
        <p:txBody>
          <a:bodyPr/>
          <a:lstStyle/>
          <a:p>
            <a:r>
              <a:rPr lang="zh-CN" altLang="zh-CN" dirty="0" smtClean="0"/>
              <a:t>【例</a:t>
            </a:r>
            <a:r>
              <a:rPr lang="en-US" altLang="zh-CN" dirty="0" smtClean="0"/>
              <a:t>8.3</a:t>
            </a:r>
            <a:r>
              <a:rPr lang="zh-CN" altLang="zh-CN" dirty="0" smtClean="0"/>
              <a:t>】使用带参数的宏</a:t>
            </a:r>
          </a:p>
        </p:txBody>
      </p:sp>
      <p:sp>
        <p:nvSpPr>
          <p:cNvPr id="5" name="矩形 4">
            <a:extLst>
              <a:ext uri="{FF2B5EF4-FFF2-40B4-BE49-F238E27FC236}">
                <a16:creationId xmlns="" xmlns:a16="http://schemas.microsoft.com/office/drawing/2014/main" id="{1A1D388F-9037-4EED-884A-9D3BBE06CF3D}"/>
              </a:ext>
            </a:extLst>
          </p:cNvPr>
          <p:cNvSpPr/>
          <p:nvPr/>
        </p:nvSpPr>
        <p:spPr>
          <a:xfrm>
            <a:off x="609599" y="2193246"/>
            <a:ext cx="6724455" cy="34553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dirty="0" smtClean="0">
                <a:solidFill>
                  <a:schemeClr val="tx1"/>
                </a:solidFill>
              </a:rPr>
              <a:t>#include &lt;stdio.h&gt;</a:t>
            </a:r>
            <a:endParaRPr lang="zh-CN" altLang="zh-CN" dirty="0" smtClean="0">
              <a:solidFill>
                <a:schemeClr val="tx1"/>
              </a:solidFill>
            </a:endParaRPr>
          </a:p>
          <a:p>
            <a:r>
              <a:rPr lang="en-US" altLang="zh-CN" dirty="0" smtClean="0">
                <a:solidFill>
                  <a:schemeClr val="tx1"/>
                </a:solidFill>
              </a:rPr>
              <a:t>#define PI 3.1415926</a:t>
            </a:r>
            <a:endParaRPr lang="zh-CN" altLang="zh-CN" dirty="0" smtClean="0">
              <a:solidFill>
                <a:schemeClr val="tx1"/>
              </a:solidFill>
            </a:endParaRPr>
          </a:p>
          <a:p>
            <a:r>
              <a:rPr lang="en-US" altLang="zh-CN" dirty="0" smtClean="0">
                <a:solidFill>
                  <a:schemeClr val="tx1"/>
                </a:solidFill>
              </a:rPr>
              <a:t>#define S(r) PI*r*r</a:t>
            </a:r>
            <a:endParaRPr lang="zh-CN" altLang="zh-CN" dirty="0" smtClean="0">
              <a:solidFill>
                <a:schemeClr val="tx1"/>
              </a:solidFill>
            </a:endParaRPr>
          </a:p>
          <a:p>
            <a:r>
              <a:rPr lang="en-US" altLang="zh-CN" dirty="0" smtClean="0">
                <a:solidFill>
                  <a:schemeClr val="tx1"/>
                </a:solidFill>
              </a:rPr>
              <a:t>int main()</a:t>
            </a:r>
            <a:endParaRPr lang="zh-CN" altLang="zh-CN" dirty="0" smtClean="0">
              <a:solidFill>
                <a:schemeClr val="tx1"/>
              </a:solidFill>
            </a:endParaRPr>
          </a:p>
          <a:p>
            <a:r>
              <a:rPr lang="en-US" altLang="zh-CN" dirty="0" smtClean="0">
                <a:solidFill>
                  <a:schemeClr val="tx1"/>
                </a:solidFill>
              </a:rPr>
              <a:t>{</a:t>
            </a:r>
            <a:endParaRPr lang="zh-CN" altLang="zh-CN" dirty="0" smtClean="0">
              <a:solidFill>
                <a:schemeClr val="tx1"/>
              </a:solidFill>
            </a:endParaRPr>
          </a:p>
          <a:p>
            <a:r>
              <a:rPr lang="en-US" altLang="zh-CN" dirty="0" smtClean="0">
                <a:solidFill>
                  <a:schemeClr val="tx1"/>
                </a:solidFill>
              </a:rPr>
              <a:t>    float a,area;</a:t>
            </a:r>
            <a:endParaRPr lang="zh-CN" altLang="zh-CN" dirty="0" smtClean="0">
              <a:solidFill>
                <a:schemeClr val="tx1"/>
              </a:solidFill>
            </a:endParaRPr>
          </a:p>
          <a:p>
            <a:r>
              <a:rPr lang="en-US" altLang="zh-CN" dirty="0" smtClean="0">
                <a:solidFill>
                  <a:schemeClr val="tx1"/>
                </a:solidFill>
              </a:rPr>
              <a:t>    a=4.2;</a:t>
            </a:r>
            <a:endParaRPr lang="zh-CN" altLang="zh-CN" dirty="0" smtClean="0">
              <a:solidFill>
                <a:schemeClr val="tx1"/>
              </a:solidFill>
            </a:endParaRPr>
          </a:p>
          <a:p>
            <a:r>
              <a:rPr lang="en-US" altLang="zh-CN" dirty="0" smtClean="0">
                <a:solidFill>
                  <a:schemeClr val="tx1"/>
                </a:solidFill>
              </a:rPr>
              <a:t>    area=S(a);     </a:t>
            </a:r>
            <a:endParaRPr lang="zh-CN" altLang="zh-CN" dirty="0" smtClean="0">
              <a:solidFill>
                <a:schemeClr val="tx1"/>
              </a:solidFill>
            </a:endParaRPr>
          </a:p>
          <a:p>
            <a:r>
              <a:rPr lang="en-US" altLang="zh-CN" dirty="0" smtClean="0">
                <a:solidFill>
                  <a:schemeClr val="tx1"/>
                </a:solidFill>
              </a:rPr>
              <a:t>    printf("r=%f\narea=%f\n",a,area);</a:t>
            </a:r>
            <a:endParaRPr lang="zh-CN" altLang="zh-CN" dirty="0" smtClean="0">
              <a:solidFill>
                <a:schemeClr val="tx1"/>
              </a:solidFill>
            </a:endParaRPr>
          </a:p>
          <a:p>
            <a:r>
              <a:rPr lang="en-US" altLang="zh-CN" dirty="0" smtClean="0">
                <a:solidFill>
                  <a:schemeClr val="tx1"/>
                </a:solidFill>
              </a:rPr>
              <a:t>    return 0;</a:t>
            </a:r>
            <a:endParaRPr lang="zh-CN" altLang="zh-CN" dirty="0" smtClean="0">
              <a:solidFill>
                <a:schemeClr val="tx1"/>
              </a:solidFill>
            </a:endParaRPr>
          </a:p>
          <a:p>
            <a:r>
              <a:rPr lang="en-US" altLang="zh-CN" dirty="0" smtClean="0">
                <a:solidFill>
                  <a:schemeClr val="tx1"/>
                </a:solidFill>
              </a:rPr>
              <a:t>}</a:t>
            </a:r>
            <a:endParaRPr lang="zh-CN" altLang="zh-CN" dirty="0">
              <a:solidFill>
                <a:schemeClr val="tx1"/>
              </a:solidFill>
            </a:endParaRPr>
          </a:p>
        </p:txBody>
      </p:sp>
      <p:sp>
        <p:nvSpPr>
          <p:cNvPr id="7" name="文本框 6">
            <a:extLst>
              <a:ext uri="{FF2B5EF4-FFF2-40B4-BE49-F238E27FC236}">
                <a16:creationId xmlns="" xmlns:a16="http://schemas.microsoft.com/office/drawing/2014/main" id="{D879532C-952A-435E-94AD-41FAFE0DF44F}"/>
              </a:ext>
            </a:extLst>
          </p:cNvPr>
          <p:cNvSpPr txBox="1"/>
          <p:nvPr/>
        </p:nvSpPr>
        <p:spPr>
          <a:xfrm>
            <a:off x="8617975" y="2016309"/>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10" name="组合 9">
            <a:extLst>
              <a:ext uri="{FF2B5EF4-FFF2-40B4-BE49-F238E27FC236}">
                <a16:creationId xmlns="" xmlns:a16="http://schemas.microsoft.com/office/drawing/2014/main" id="{EBF9848D-9A6D-4AD4-9632-2522B617197F}"/>
              </a:ext>
            </a:extLst>
          </p:cNvPr>
          <p:cNvGrpSpPr/>
          <p:nvPr/>
        </p:nvGrpSpPr>
        <p:grpSpPr>
          <a:xfrm>
            <a:off x="7664572" y="2267117"/>
            <a:ext cx="1242392" cy="373903"/>
            <a:chOff x="8656982" y="1358937"/>
            <a:chExt cx="1242392" cy="331751"/>
          </a:xfrm>
        </p:grpSpPr>
        <p:sp>
          <p:nvSpPr>
            <p:cNvPr id="11" name="文本框 10">
              <a:extLst>
                <a:ext uri="{FF2B5EF4-FFF2-40B4-BE49-F238E27FC236}">
                  <a16:creationId xmlns=""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p:nvPr/>
        </p:nvPicPr>
        <p:blipFill>
          <a:blip r:embed="rId3" cstate="print"/>
          <a:srcRect/>
          <a:stretch>
            <a:fillRect/>
          </a:stretch>
        </p:blipFill>
        <p:spPr bwMode="auto">
          <a:xfrm>
            <a:off x="8067367" y="2536675"/>
            <a:ext cx="3896479" cy="2359789"/>
          </a:xfrm>
          <a:prstGeom prst="rect">
            <a:avLst/>
          </a:prstGeom>
          <a:noFill/>
          <a:ln w="9525">
            <a:noFill/>
            <a:miter lim="800000"/>
            <a:headEnd/>
            <a:tailEnd/>
          </a:ln>
        </p:spPr>
      </p:pic>
    </p:spTree>
    <p:extLst>
      <p:ext uri="{BB962C8B-B14F-4D97-AF65-F5344CB8AC3E}">
        <p14:creationId xmlns="" xmlns:p14="http://schemas.microsoft.com/office/powerpoint/2010/main" val="826131109"/>
      </p:ext>
    </p:extLst>
  </p:cSld>
  <p:clrMapOvr>
    <a:masterClrMapping/>
  </p:clrMapOvr>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fang</Template>
  <TotalTime>720</TotalTime>
  <Words>2455</Words>
  <Application>Microsoft Office PowerPoint</Application>
  <PresentationFormat>自定义</PresentationFormat>
  <Paragraphs>312</Paragraphs>
  <Slides>18</Slides>
  <Notes>7</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Default Design</vt:lpstr>
      <vt:lpstr>第8章  预处理</vt:lpstr>
      <vt:lpstr>学习意义</vt:lpstr>
      <vt:lpstr>8.1  宏定义</vt:lpstr>
      <vt:lpstr>8.1  宏定义</vt:lpstr>
      <vt:lpstr>8.1  宏定义</vt:lpstr>
      <vt:lpstr>8.1  宏定义</vt:lpstr>
      <vt:lpstr>8.1  宏定义</vt:lpstr>
      <vt:lpstr>8.1  宏定义</vt:lpstr>
      <vt:lpstr>8.1  宏定义</vt:lpstr>
      <vt:lpstr>8.1  宏定义</vt:lpstr>
      <vt:lpstr>8.1  宏定义</vt:lpstr>
      <vt:lpstr>8.1  宏定义</vt:lpstr>
      <vt:lpstr>8.1  宏定义</vt:lpstr>
      <vt:lpstr>8.2  “文件包含”处理</vt:lpstr>
      <vt:lpstr>【例8.6】将格式宏做成头文件，把它包含在用户程序中。</vt:lpstr>
      <vt:lpstr>8.2  “文件包含”处理</vt:lpstr>
      <vt:lpstr>8.３ 条件编译</vt:lpstr>
      <vt:lpstr>8.３ 条件编译</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xbany</cp:lastModifiedBy>
  <cp:revision>126</cp:revision>
  <dcterms:created xsi:type="dcterms:W3CDTF">2019-01-13T09:18:12Z</dcterms:created>
  <dcterms:modified xsi:type="dcterms:W3CDTF">2019-01-31T02:33:30Z</dcterms:modified>
</cp:coreProperties>
</file>