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57" r:id="rId3"/>
    <p:sldId id="311" r:id="rId4"/>
    <p:sldId id="312" r:id="rId5"/>
    <p:sldId id="313" r:id="rId6"/>
    <p:sldId id="314" r:id="rId7"/>
    <p:sldId id="315" r:id="rId8"/>
    <p:sldId id="316" r:id="rId9"/>
    <p:sldId id="317" r:id="rId10"/>
    <p:sldId id="318" r:id="rId11"/>
    <p:sldId id="320" r:id="rId12"/>
    <p:sldId id="321" r:id="rId13"/>
    <p:sldId id="322" r:id="rId14"/>
    <p:sldId id="323" r:id="rId15"/>
    <p:sldId id="324" r:id="rId16"/>
    <p:sldId id="325" r:id="rId17"/>
    <p:sldId id="326"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4F058-3B61-421B-A3F9-5AC5A6375FC2}" type="datetimeFigureOut">
              <a:rPr lang="zh-CN" altLang="en-US" smtClean="0"/>
              <a:t>2019/1/21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4B498-A654-4399-8207-864E955BF36E}" type="slidenum">
              <a:rPr lang="zh-CN" altLang="en-US" smtClean="0"/>
              <a:t>‹#›</a:t>
            </a:fld>
            <a:endParaRPr lang="zh-CN" altLang="en-US"/>
          </a:p>
        </p:txBody>
      </p:sp>
    </p:spTree>
    <p:extLst>
      <p:ext uri="{BB962C8B-B14F-4D97-AF65-F5344CB8AC3E}">
        <p14:creationId xmlns:p14="http://schemas.microsoft.com/office/powerpoint/2010/main" val="222404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a:t>
            </a:fld>
            <a:endParaRPr lang="zh-CN" altLang="en-US"/>
          </a:p>
        </p:txBody>
      </p:sp>
    </p:spTree>
    <p:extLst>
      <p:ext uri="{BB962C8B-B14F-4D97-AF65-F5344CB8AC3E}">
        <p14:creationId xmlns:p14="http://schemas.microsoft.com/office/powerpoint/2010/main" val="33189770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p:nvPicPr>
        <p:blipFill>
          <a:blip r:embed="rId3">
            <a:extLst>
              <a:ext uri="{28A0092B-C50C-407E-A947-70E740481C1C}">
                <a14:useLocalDpi xmlns:a14="http://schemas.microsoft.com/office/drawing/2010/main" val="0"/>
              </a:ext>
            </a:extLst>
          </a:blip>
          <a:srcRect r="20380" b="20709"/>
          <a:stretch>
            <a:fillRect/>
          </a:stretch>
        </p:blipFill>
        <p:spPr bwMode="auto">
          <a:xfrm>
            <a:off x="0" y="3132138"/>
            <a:ext cx="3024717"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5"/>
          <p:cNvSpPr>
            <a:spLocks noChangeArrowheads="1"/>
          </p:cNvSpPr>
          <p:nvPr/>
        </p:nvSpPr>
        <p:spPr bwMode="ltGray">
          <a:xfrm>
            <a:off x="0" y="3"/>
            <a:ext cx="3024717"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eaLnBrk="1" hangingPunct="1">
              <a:defRPr/>
            </a:pPr>
            <a:endParaRPr lang="zh-CN" altLang="en-US" sz="1350">
              <a:ea typeface="宋体" pitchFamily="2" charset="-122"/>
            </a:endParaRPr>
          </a:p>
        </p:txBody>
      </p:sp>
      <p:sp>
        <p:nvSpPr>
          <p:cNvPr id="3074" name="Rectangle 2"/>
          <p:cNvSpPr>
            <a:spLocks noGrp="1" noChangeArrowheads="1"/>
          </p:cNvSpPr>
          <p:nvPr>
            <p:ph type="ctrTitle"/>
          </p:nvPr>
        </p:nvSpPr>
        <p:spPr>
          <a:xfrm>
            <a:off x="3022600" y="3143250"/>
            <a:ext cx="9169400" cy="742950"/>
          </a:xfrm>
          <a:solidFill>
            <a:schemeClr val="tx1"/>
          </a:solidFill>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bwMode="white">
          <a:xfrm>
            <a:off x="3035302" y="4419600"/>
            <a:ext cx="8445500" cy="533400"/>
          </a:xfrm>
        </p:spPr>
        <p:txBody>
          <a:bodyPr/>
          <a:lstStyle>
            <a:lvl1pPr marL="0" indent="0">
              <a:buFont typeface="Wingdings" pitchFamily="2" charset="2"/>
              <a:buNone/>
              <a:defRPr>
                <a:solidFill>
                  <a:schemeClr val="bg1"/>
                </a:solidFill>
                <a:latin typeface="Arial" charset="0"/>
              </a:defRPr>
            </a:lvl1pPr>
          </a:lstStyle>
          <a:p>
            <a:r>
              <a:rPr lang="zh-CN" altLang="en-US"/>
              <a:t>单击此处编辑母版副标题样式</a:t>
            </a:r>
            <a:endParaRPr lang="en-US" altLang="zh-CN"/>
          </a:p>
        </p:txBody>
      </p:sp>
    </p:spTree>
    <p:extLst>
      <p:ext uri="{BB962C8B-B14F-4D97-AF65-F5344CB8AC3E}">
        <p14:creationId xmlns:p14="http://schemas.microsoft.com/office/powerpoint/2010/main" val="1208276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503841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96400" y="274638"/>
            <a:ext cx="2895600" cy="60499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483600" cy="604996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613559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655279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编辑母版文本样式</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782322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484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593438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a:ln/>
        </p:spPr>
        <p:txBody>
          <a:bodyPr/>
          <a:lstStyle>
            <a:lvl1pPr>
              <a:defRPr/>
            </a:lvl1pPr>
          </a:lstStyle>
          <a:p>
            <a:endParaRPr lang="zh-CN" altLang="en-US"/>
          </a:p>
        </p:txBody>
      </p:sp>
      <p:sp>
        <p:nvSpPr>
          <p:cNvPr id="8"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29520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a:ln/>
        </p:spPr>
        <p:txBody>
          <a:bodyPr/>
          <a:lstStyle>
            <a:lvl1pPr>
              <a:defRPr/>
            </a:lvl1pPr>
          </a:lstStyle>
          <a:p>
            <a:endParaRPr lang="zh-CN" altLang="en-US"/>
          </a:p>
        </p:txBody>
      </p:sp>
      <p:sp>
        <p:nvSpPr>
          <p:cNvPr id="4"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101239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endParaRPr lang="zh-CN" altLang="en-US"/>
          </a:p>
        </p:txBody>
      </p:sp>
      <p:sp>
        <p:nvSpPr>
          <p:cNvPr id="3"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96541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31882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37760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p:nvSpPr>
        <p:spPr bwMode="invGray">
          <a:xfrm>
            <a:off x="0" y="6453188"/>
            <a:ext cx="12192000" cy="4048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pic>
        <p:nvPicPr>
          <p:cNvPr id="1027" name="Picture 43" descr="e_12p"/>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ltGray">
          <a:xfrm>
            <a:off x="0" y="0"/>
            <a:ext cx="12192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4"/>
          <p:cNvSpPr>
            <a:spLocks noChangeArrowheads="1"/>
          </p:cNvSpPr>
          <p:nvPr/>
        </p:nvSpPr>
        <p:spPr bwMode="ltGray">
          <a:xfrm>
            <a:off x="0" y="1125541"/>
            <a:ext cx="12192000" cy="7143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sp>
        <p:nvSpPr>
          <p:cNvPr id="1029" name="Rectangle 3"/>
          <p:cNvSpPr>
            <a:spLocks noGrp="1" noChangeArrowheads="1"/>
          </p:cNvSpPr>
          <p:nvPr>
            <p:ph type="body" idx="1"/>
          </p:nvPr>
        </p:nvSpPr>
        <p:spPr bwMode="auto">
          <a:xfrm>
            <a:off x="609600" y="1447800"/>
            <a:ext cx="1107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5"/>
          <p:cNvSpPr>
            <a:spLocks noGrp="1" noChangeArrowheads="1"/>
          </p:cNvSpPr>
          <p:nvPr>
            <p:ph type="ftr" sz="quarter" idx="3"/>
          </p:nvPr>
        </p:nvSpPr>
        <p:spPr bwMode="auto">
          <a:xfrm>
            <a:off x="7823200" y="6486525"/>
            <a:ext cx="38608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b="1">
                <a:solidFill>
                  <a:schemeClr val="bg1"/>
                </a:solidFill>
                <a:latin typeface="Arial" charset="0"/>
                <a:ea typeface="黑体" pitchFamily="2" charset="-122"/>
              </a:defRPr>
            </a:lvl1pPr>
          </a:lstStyle>
          <a:p>
            <a:endParaRPr lang="zh-CN" altLang="en-US"/>
          </a:p>
        </p:txBody>
      </p:sp>
      <p:sp>
        <p:nvSpPr>
          <p:cNvPr id="1030" name="Rectangle 6"/>
          <p:cNvSpPr>
            <a:spLocks noGrp="1" noChangeArrowheads="1"/>
          </p:cNvSpPr>
          <p:nvPr>
            <p:ph type="sldNum" sz="quarter" idx="4"/>
          </p:nvPr>
        </p:nvSpPr>
        <p:spPr bwMode="auto">
          <a:xfrm>
            <a:off x="812800" y="6480175"/>
            <a:ext cx="17272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b="1">
                <a:solidFill>
                  <a:schemeClr val="bg1"/>
                </a:solidFill>
                <a:latin typeface="Verdana" pitchFamily="34" charset="0"/>
                <a:ea typeface="宋体" charset="-122"/>
              </a:defRPr>
            </a:lvl1pPr>
          </a:lstStyle>
          <a:p>
            <a:fld id="{7095A1A3-3072-42A6-B6E3-07A5D647C315}" type="slidenum">
              <a:rPr lang="zh-CN" altLang="en-US" smtClean="0"/>
              <a:t>‹#›</a:t>
            </a:fld>
            <a:endParaRPr lang="zh-CN" altLang="en-US"/>
          </a:p>
        </p:txBody>
      </p:sp>
      <p:sp>
        <p:nvSpPr>
          <p:cNvPr id="1032" name="Rectangle 2"/>
          <p:cNvSpPr>
            <a:spLocks noGrp="1" noChangeArrowheads="1"/>
          </p:cNvSpPr>
          <p:nvPr>
            <p:ph type="title"/>
          </p:nvPr>
        </p:nvSpPr>
        <p:spPr bwMode="white">
          <a:xfrm>
            <a:off x="3352800" y="274638"/>
            <a:ext cx="88392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906192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000" b="1">
          <a:solidFill>
            <a:schemeClr val="bg1"/>
          </a:solidFill>
          <a:latin typeface="+mj-lt"/>
          <a:ea typeface="+mj-ea"/>
          <a:cs typeface="+mj-cs"/>
        </a:defRPr>
      </a:lvl1pPr>
      <a:lvl2pPr algn="l" rtl="0" eaLnBrk="1" fontAlgn="base" hangingPunct="1">
        <a:spcBef>
          <a:spcPct val="0"/>
        </a:spcBef>
        <a:spcAft>
          <a:spcPct val="0"/>
        </a:spcAft>
        <a:defRPr sz="3000" b="1">
          <a:solidFill>
            <a:schemeClr val="bg1"/>
          </a:solidFill>
          <a:latin typeface="Arial" charset="0"/>
        </a:defRPr>
      </a:lvl2pPr>
      <a:lvl3pPr algn="l" rtl="0" eaLnBrk="1" fontAlgn="base" hangingPunct="1">
        <a:spcBef>
          <a:spcPct val="0"/>
        </a:spcBef>
        <a:spcAft>
          <a:spcPct val="0"/>
        </a:spcAft>
        <a:defRPr sz="3000" b="1">
          <a:solidFill>
            <a:schemeClr val="bg1"/>
          </a:solidFill>
          <a:latin typeface="Arial" charset="0"/>
        </a:defRPr>
      </a:lvl3pPr>
      <a:lvl4pPr algn="l" rtl="0" eaLnBrk="1" fontAlgn="base" hangingPunct="1">
        <a:spcBef>
          <a:spcPct val="0"/>
        </a:spcBef>
        <a:spcAft>
          <a:spcPct val="0"/>
        </a:spcAft>
        <a:defRPr sz="3000" b="1">
          <a:solidFill>
            <a:schemeClr val="bg1"/>
          </a:solidFill>
          <a:latin typeface="Arial" charset="0"/>
        </a:defRPr>
      </a:lvl4pPr>
      <a:lvl5pPr algn="l" rtl="0" eaLnBrk="1" fontAlgn="base" hangingPunct="1">
        <a:spcBef>
          <a:spcPct val="0"/>
        </a:spcBef>
        <a:spcAft>
          <a:spcPct val="0"/>
        </a:spcAft>
        <a:defRPr sz="3000" b="1">
          <a:solidFill>
            <a:schemeClr val="bg1"/>
          </a:solidFill>
          <a:latin typeface="Arial" charset="0"/>
        </a:defRPr>
      </a:lvl5pPr>
      <a:lvl6pPr marL="342900" algn="l" rtl="0" eaLnBrk="1" fontAlgn="base" hangingPunct="1">
        <a:spcBef>
          <a:spcPct val="0"/>
        </a:spcBef>
        <a:spcAft>
          <a:spcPct val="0"/>
        </a:spcAft>
        <a:defRPr sz="3000" b="1">
          <a:solidFill>
            <a:schemeClr val="bg1"/>
          </a:solidFill>
          <a:latin typeface="Arial" charset="0"/>
        </a:defRPr>
      </a:lvl6pPr>
      <a:lvl7pPr marL="685800" algn="l" rtl="0" eaLnBrk="1" fontAlgn="base" hangingPunct="1">
        <a:spcBef>
          <a:spcPct val="0"/>
        </a:spcBef>
        <a:spcAft>
          <a:spcPct val="0"/>
        </a:spcAft>
        <a:defRPr sz="3000" b="1">
          <a:solidFill>
            <a:schemeClr val="bg1"/>
          </a:solidFill>
          <a:latin typeface="Arial" charset="0"/>
        </a:defRPr>
      </a:lvl7pPr>
      <a:lvl8pPr marL="1028700" algn="l" rtl="0" eaLnBrk="1" fontAlgn="base" hangingPunct="1">
        <a:spcBef>
          <a:spcPct val="0"/>
        </a:spcBef>
        <a:spcAft>
          <a:spcPct val="0"/>
        </a:spcAft>
        <a:defRPr sz="3000" b="1">
          <a:solidFill>
            <a:schemeClr val="bg1"/>
          </a:solidFill>
          <a:latin typeface="Arial" charset="0"/>
        </a:defRPr>
      </a:lvl8pPr>
      <a:lvl9pPr marL="1371600" algn="l" rtl="0" eaLnBrk="1" fontAlgn="base" hangingPunct="1">
        <a:spcBef>
          <a:spcPct val="0"/>
        </a:spcBef>
        <a:spcAft>
          <a:spcPct val="0"/>
        </a:spcAft>
        <a:defRPr sz="3000" b="1">
          <a:solidFill>
            <a:schemeClr val="bg1"/>
          </a:solidFill>
          <a:latin typeface="Arial" charset="0"/>
        </a:defRPr>
      </a:lvl9pPr>
    </p:titleStyle>
    <p:bodyStyle>
      <a:lvl1pPr marL="257175" indent="-257175" algn="l" rtl="0" eaLnBrk="1" fontAlgn="base" hangingPunct="1">
        <a:spcBef>
          <a:spcPct val="20000"/>
        </a:spcBef>
        <a:spcAft>
          <a:spcPct val="0"/>
        </a:spcAft>
        <a:buClr>
          <a:schemeClr val="hlink"/>
        </a:buClr>
        <a:buFont typeface="Wingdings" pitchFamily="2" charset="2"/>
        <a:buChar char="v"/>
        <a:defRPr sz="2100" b="1">
          <a:solidFill>
            <a:schemeClr val="accent2"/>
          </a:solidFill>
          <a:latin typeface="+mn-lt"/>
          <a:ea typeface="+mn-ea"/>
          <a:cs typeface="+mn-cs"/>
        </a:defRPr>
      </a:lvl1pPr>
      <a:lvl2pPr marL="557213" indent="-214313" algn="l" rtl="0" eaLnBrk="1" fontAlgn="base" hangingPunct="1">
        <a:spcBef>
          <a:spcPct val="20000"/>
        </a:spcBef>
        <a:spcAft>
          <a:spcPct val="0"/>
        </a:spcAft>
        <a:buClr>
          <a:schemeClr val="accent1"/>
        </a:buClr>
        <a:buFont typeface="Wingdings" pitchFamily="2" charset="2"/>
        <a:buChar char="§"/>
        <a:defRPr sz="1800">
          <a:solidFill>
            <a:schemeClr val="tx1"/>
          </a:solidFill>
          <a:latin typeface="+mj-lt"/>
        </a:defRPr>
      </a:lvl2pPr>
      <a:lvl3pPr marL="857250" indent="-171450" algn="l" rtl="0" eaLnBrk="1" fontAlgn="base" hangingPunct="1">
        <a:spcBef>
          <a:spcPct val="20000"/>
        </a:spcBef>
        <a:spcAft>
          <a:spcPct val="0"/>
        </a:spcAft>
        <a:buClr>
          <a:schemeClr val="tx1"/>
        </a:buClr>
        <a:buChar char="•"/>
        <a:defRPr sz="1650">
          <a:solidFill>
            <a:schemeClr val="tx1"/>
          </a:solidFill>
          <a:latin typeface="+mj-lt"/>
        </a:defRPr>
      </a:lvl3pPr>
      <a:lvl4pPr marL="1200150" indent="-171450" algn="l" rtl="0" eaLnBrk="1" fontAlgn="base" hangingPunct="1">
        <a:spcBef>
          <a:spcPct val="20000"/>
        </a:spcBef>
        <a:spcAft>
          <a:spcPct val="0"/>
        </a:spcAft>
        <a:buChar char="–"/>
        <a:defRPr sz="1500">
          <a:solidFill>
            <a:schemeClr val="tx1"/>
          </a:solidFill>
          <a:latin typeface="+mj-lt"/>
        </a:defRPr>
      </a:lvl4pPr>
      <a:lvl5pPr marL="1543050" indent="-171450" algn="l" rtl="0" eaLnBrk="1" fontAlgn="base" hangingPunct="1">
        <a:spcBef>
          <a:spcPct val="20000"/>
        </a:spcBef>
        <a:spcAft>
          <a:spcPct val="0"/>
        </a:spcAft>
        <a:buChar char="»"/>
        <a:defRPr sz="1500">
          <a:solidFill>
            <a:schemeClr val="tx1"/>
          </a:solidFill>
          <a:latin typeface="+mj-lt"/>
        </a:defRPr>
      </a:lvl5pPr>
      <a:lvl6pPr marL="1885950" indent="-171450" algn="l" rtl="0" eaLnBrk="1" fontAlgn="base" hangingPunct="1">
        <a:spcBef>
          <a:spcPct val="20000"/>
        </a:spcBef>
        <a:spcAft>
          <a:spcPct val="0"/>
        </a:spcAft>
        <a:buChar char="»"/>
        <a:defRPr sz="1500">
          <a:solidFill>
            <a:schemeClr val="tx1"/>
          </a:solidFill>
          <a:latin typeface="+mj-lt"/>
        </a:defRPr>
      </a:lvl6pPr>
      <a:lvl7pPr marL="2228850" indent="-171450" algn="l" rtl="0" eaLnBrk="1" fontAlgn="base" hangingPunct="1">
        <a:spcBef>
          <a:spcPct val="20000"/>
        </a:spcBef>
        <a:spcAft>
          <a:spcPct val="0"/>
        </a:spcAft>
        <a:buChar char="»"/>
        <a:defRPr sz="1500">
          <a:solidFill>
            <a:schemeClr val="tx1"/>
          </a:solidFill>
          <a:latin typeface="+mj-lt"/>
        </a:defRPr>
      </a:lvl7pPr>
      <a:lvl8pPr marL="2571750" indent="-171450" algn="l" rtl="0" eaLnBrk="1" fontAlgn="base" hangingPunct="1">
        <a:spcBef>
          <a:spcPct val="20000"/>
        </a:spcBef>
        <a:spcAft>
          <a:spcPct val="0"/>
        </a:spcAft>
        <a:buChar char="»"/>
        <a:defRPr sz="1500">
          <a:solidFill>
            <a:schemeClr val="tx1"/>
          </a:solidFill>
          <a:latin typeface="+mj-lt"/>
        </a:defRPr>
      </a:lvl8pPr>
      <a:lvl9pPr marL="2914650" indent="-171450" algn="l" rtl="0" eaLnBrk="1" fontAlgn="base" hangingPunct="1">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B858AB-184D-4BF0-A506-1E3878C1C14C}"/>
              </a:ext>
            </a:extLst>
          </p:cNvPr>
          <p:cNvSpPr>
            <a:spLocks noGrp="1"/>
          </p:cNvSpPr>
          <p:nvPr>
            <p:ph type="ctrTitle"/>
          </p:nvPr>
        </p:nvSpPr>
        <p:spPr/>
        <p:txBody>
          <a:bodyPr/>
          <a:lstStyle/>
          <a:p>
            <a:pPr algn="ctr"/>
            <a:r>
              <a:rPr lang="zh-CN" altLang="en-US" dirty="0"/>
              <a:t>第</a:t>
            </a:r>
            <a:r>
              <a:rPr lang="en-US" altLang="zh-CN" dirty="0"/>
              <a:t>10</a:t>
            </a:r>
            <a:r>
              <a:rPr lang="zh-CN" altLang="en-US"/>
              <a:t>章   结构体、共用体与枚举类型</a:t>
            </a:r>
            <a:endParaRPr lang="zh-CN" altLang="en-US" dirty="0"/>
          </a:p>
        </p:txBody>
      </p:sp>
      <p:sp>
        <p:nvSpPr>
          <p:cNvPr id="3" name="副标题 2">
            <a:extLst>
              <a:ext uri="{FF2B5EF4-FFF2-40B4-BE49-F238E27FC236}">
                <a16:creationId xmlns:a16="http://schemas.microsoft.com/office/drawing/2014/main" id="{CD3CEAF5-EC56-47A1-8019-DF96118B5A7F}"/>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843250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10.3 </a:t>
            </a:r>
            <a:r>
              <a:rPr lang="zh-CN" altLang="en-US" dirty="0"/>
              <a:t>结构体的传递与返回</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10.4</a:t>
            </a:r>
            <a:r>
              <a:rPr lang="zh-CN" altLang="zh-CN" dirty="0"/>
              <a:t>】</a:t>
            </a:r>
          </a:p>
          <a:p>
            <a:pPr marL="0" indent="0">
              <a:lnSpc>
                <a:spcPct val="150000"/>
              </a:lnSpc>
              <a:buNone/>
            </a:pP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246032" y="1696825"/>
            <a:ext cx="5560879" cy="39019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struct employee</a:t>
            </a:r>
          </a:p>
          <a:p>
            <a:r>
              <a:rPr lang="en-US" altLang="zh-CN" sz="1400" dirty="0">
                <a:solidFill>
                  <a:srgbClr val="002060"/>
                </a:solidFill>
              </a:rPr>
              <a:t>{</a:t>
            </a:r>
          </a:p>
          <a:p>
            <a:r>
              <a:rPr lang="en-US" altLang="zh-CN" sz="1400" dirty="0">
                <a:solidFill>
                  <a:srgbClr val="002060"/>
                </a:solidFill>
              </a:rPr>
              <a:t>    int </a:t>
            </a:r>
            <a:r>
              <a:rPr lang="en-US" altLang="zh-CN" sz="1400" dirty="0" err="1">
                <a:solidFill>
                  <a:srgbClr val="002060"/>
                </a:solidFill>
              </a:rPr>
              <a:t>id_num</a:t>
            </a:r>
            <a:r>
              <a:rPr lang="en-US" altLang="zh-CN" sz="1400" dirty="0">
                <a:solidFill>
                  <a:srgbClr val="002060"/>
                </a:solidFill>
              </a:rPr>
              <a:t>;</a:t>
            </a:r>
          </a:p>
          <a:p>
            <a:r>
              <a:rPr lang="en-US" altLang="zh-CN" sz="1400" dirty="0">
                <a:solidFill>
                  <a:srgbClr val="002060"/>
                </a:solidFill>
              </a:rPr>
              <a:t>    double </a:t>
            </a:r>
            <a:r>
              <a:rPr lang="en-US" altLang="zh-CN" sz="1400" dirty="0" err="1">
                <a:solidFill>
                  <a:srgbClr val="002060"/>
                </a:solidFill>
              </a:rPr>
              <a:t>pay_rate</a:t>
            </a:r>
            <a:r>
              <a:rPr lang="en-US" altLang="zh-CN" sz="1400" dirty="0">
                <a:solidFill>
                  <a:srgbClr val="002060"/>
                </a:solidFill>
              </a:rPr>
              <a:t>;</a:t>
            </a:r>
          </a:p>
          <a:p>
            <a:r>
              <a:rPr lang="en-US" altLang="zh-CN" sz="1400" dirty="0">
                <a:solidFill>
                  <a:srgbClr val="002060"/>
                </a:solidFill>
              </a:rPr>
              <a:t>    double hours;</a:t>
            </a:r>
          </a:p>
          <a:p>
            <a:r>
              <a:rPr lang="en-US" altLang="zh-CN" sz="1400" dirty="0">
                <a:solidFill>
                  <a:srgbClr val="002060"/>
                </a:solidFill>
              </a:rPr>
              <a:t>};</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struct employee emp = {6782, 80.93, 40.5};</a:t>
            </a:r>
          </a:p>
          <a:p>
            <a:r>
              <a:rPr lang="en-US" altLang="zh-CN" sz="1400" dirty="0">
                <a:solidFill>
                  <a:srgbClr val="002060"/>
                </a:solidFill>
              </a:rPr>
              <a:t>    double </a:t>
            </a:r>
            <a:r>
              <a:rPr lang="en-US" altLang="zh-CN" sz="1400" dirty="0" err="1">
                <a:solidFill>
                  <a:srgbClr val="002060"/>
                </a:solidFill>
              </a:rPr>
              <a:t>net_pay</a:t>
            </a:r>
            <a:r>
              <a:rPr lang="en-US" altLang="zh-CN" sz="1400" dirty="0">
                <a:solidFill>
                  <a:srgbClr val="002060"/>
                </a:solidFill>
              </a:rPr>
              <a:t>,  </a:t>
            </a:r>
            <a:r>
              <a:rPr lang="en-US" altLang="zh-CN" sz="1400" dirty="0" err="1">
                <a:solidFill>
                  <a:srgbClr val="002060"/>
                </a:solidFill>
              </a:rPr>
              <a:t>calc_net</a:t>
            </a:r>
            <a:r>
              <a:rPr lang="en-US" altLang="zh-CN" sz="1400" dirty="0">
                <a:solidFill>
                  <a:srgbClr val="002060"/>
                </a:solidFill>
              </a:rPr>
              <a:t>(),  </a:t>
            </a:r>
            <a:r>
              <a:rPr lang="en-US" altLang="zh-CN" sz="1400" dirty="0" err="1">
                <a:solidFill>
                  <a:srgbClr val="002060"/>
                </a:solidFill>
              </a:rPr>
              <a:t>calc_pay</a:t>
            </a:r>
            <a:r>
              <a:rPr lang="en-US" altLang="zh-CN" sz="1400" dirty="0">
                <a:solidFill>
                  <a:srgbClr val="002060"/>
                </a:solidFill>
              </a:rPr>
              <a:t> (</a:t>
            </a:r>
            <a:r>
              <a:rPr lang="en-US" altLang="zh-CN" sz="1400" dirty="0" err="1">
                <a:solidFill>
                  <a:srgbClr val="002060"/>
                </a:solidFill>
              </a:rPr>
              <a:t>double,double</a:t>
            </a:r>
            <a:r>
              <a:rPr lang="en-US" altLang="zh-CN" sz="1400" dirty="0">
                <a:solidFill>
                  <a:srgbClr val="002060"/>
                </a:solidFill>
              </a:rPr>
              <a:t>);</a:t>
            </a:r>
          </a:p>
          <a:p>
            <a:r>
              <a:rPr lang="en-US" altLang="zh-CN" sz="1400" dirty="0">
                <a:solidFill>
                  <a:srgbClr val="002060"/>
                </a:solidFill>
              </a:rPr>
              <a:t>    display(</a:t>
            </a:r>
            <a:r>
              <a:rPr lang="en-US" altLang="zh-CN" sz="1400" dirty="0" err="1">
                <a:solidFill>
                  <a:srgbClr val="002060"/>
                </a:solidFill>
              </a:rPr>
              <a:t>emp.id_num</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calc_pay</a:t>
            </a:r>
            <a:r>
              <a:rPr lang="en-US" altLang="zh-CN" sz="1400" dirty="0">
                <a:solidFill>
                  <a:srgbClr val="002060"/>
                </a:solidFill>
              </a:rPr>
              <a:t>(</a:t>
            </a:r>
            <a:r>
              <a:rPr lang="en-US" altLang="zh-CN" sz="1400" dirty="0" err="1">
                <a:solidFill>
                  <a:srgbClr val="002060"/>
                </a:solidFill>
              </a:rPr>
              <a:t>emp.pay_rate,emp.hours</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net_pay</a:t>
            </a:r>
            <a:r>
              <a:rPr lang="en-US" altLang="zh-CN" sz="1400" dirty="0">
                <a:solidFill>
                  <a:srgbClr val="002060"/>
                </a:solidFill>
              </a:rPr>
              <a:t> = </a:t>
            </a:r>
            <a:r>
              <a:rPr lang="en-US" altLang="zh-CN" sz="1400" dirty="0" err="1">
                <a:solidFill>
                  <a:srgbClr val="002060"/>
                </a:solidFill>
              </a:rPr>
              <a:t>calc_net</a:t>
            </a:r>
            <a:r>
              <a:rPr lang="en-US" altLang="zh-CN" sz="1400" dirty="0">
                <a:solidFill>
                  <a:srgbClr val="002060"/>
                </a:solidFill>
              </a:rPr>
              <a:t>(emp);</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("The net pay for employee %d is      	</a:t>
            </a:r>
            <a:r>
              <a:rPr lang="zh-CN" altLang="en-US" sz="1400" dirty="0">
                <a:solidFill>
                  <a:srgbClr val="002060"/>
                </a:solidFill>
              </a:rPr>
              <a:t>￥</a:t>
            </a:r>
            <a:r>
              <a:rPr lang="en-US" altLang="zh-CN" sz="1400" dirty="0">
                <a:solidFill>
                  <a:srgbClr val="002060"/>
                </a:solidFill>
              </a:rPr>
              <a:t>%6.2f\n",</a:t>
            </a:r>
            <a:r>
              <a:rPr lang="en-US" altLang="zh-CN" sz="1400" dirty="0" err="1">
                <a:solidFill>
                  <a:srgbClr val="002060"/>
                </a:solidFill>
              </a:rPr>
              <a:t>emp.id_num,net_pay</a:t>
            </a:r>
            <a:r>
              <a:rPr lang="en-US" altLang="zh-CN" sz="1400" dirty="0">
                <a:solidFill>
                  <a:srgbClr val="002060"/>
                </a:solidFill>
              </a:rPr>
              <a:t>);</a:t>
            </a:r>
          </a:p>
          <a:p>
            <a:r>
              <a:rPr lang="en-US" altLang="zh-CN" sz="1400" dirty="0">
                <a:solidFill>
                  <a:srgbClr val="002060"/>
                </a:solidFill>
              </a:rPr>
              <a:t>    return 0;</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110EE953-025D-44CD-9034-8CCC5C522339}"/>
              </a:ext>
            </a:extLst>
          </p:cNvPr>
          <p:cNvSpPr txBox="1"/>
          <p:nvPr/>
        </p:nvSpPr>
        <p:spPr>
          <a:xfrm>
            <a:off x="5874994" y="4831123"/>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8" name="矩形 7">
            <a:extLst>
              <a:ext uri="{FF2B5EF4-FFF2-40B4-BE49-F238E27FC236}">
                <a16:creationId xmlns:a16="http://schemas.microsoft.com/office/drawing/2014/main" id="{59AB319E-0DA8-4D6D-9DEB-73153D39E685}"/>
              </a:ext>
            </a:extLst>
          </p:cNvPr>
          <p:cNvSpPr/>
          <p:nvPr/>
        </p:nvSpPr>
        <p:spPr>
          <a:xfrm>
            <a:off x="5874994" y="1685715"/>
            <a:ext cx="4918697" cy="30936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display(int id)</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("The id number for employee is: %d\</a:t>
            </a:r>
            <a:r>
              <a:rPr lang="en-US" altLang="zh-CN" sz="1400" dirty="0" err="1">
                <a:solidFill>
                  <a:srgbClr val="002060"/>
                </a:solidFill>
              </a:rPr>
              <a:t>n",id</a:t>
            </a:r>
            <a:r>
              <a:rPr lang="en-US" altLang="zh-CN" sz="1400" dirty="0">
                <a:solidFill>
                  <a:srgbClr val="002060"/>
                </a:solidFill>
              </a:rPr>
              <a:t>);</a:t>
            </a:r>
          </a:p>
          <a:p>
            <a:r>
              <a:rPr lang="en-US" altLang="zh-CN" sz="1400" dirty="0">
                <a:solidFill>
                  <a:srgbClr val="002060"/>
                </a:solidFill>
              </a:rPr>
              <a:t>}</a:t>
            </a:r>
          </a:p>
          <a:p>
            <a:endParaRPr lang="en-US" altLang="zh-CN" sz="1400" dirty="0">
              <a:solidFill>
                <a:srgbClr val="002060"/>
              </a:solidFill>
            </a:endParaRPr>
          </a:p>
          <a:p>
            <a:r>
              <a:rPr lang="en-US" altLang="zh-CN" sz="1400" dirty="0">
                <a:solidFill>
                  <a:srgbClr val="002060"/>
                </a:solidFill>
              </a:rPr>
              <a:t>double </a:t>
            </a:r>
            <a:r>
              <a:rPr lang="en-US" altLang="zh-CN" sz="1400" dirty="0" err="1">
                <a:solidFill>
                  <a:srgbClr val="002060"/>
                </a:solidFill>
              </a:rPr>
              <a:t>calc_pay</a:t>
            </a:r>
            <a:r>
              <a:rPr lang="en-US" altLang="zh-CN" sz="1400" dirty="0">
                <a:solidFill>
                  <a:srgbClr val="002060"/>
                </a:solidFill>
              </a:rPr>
              <a:t>(double rate, double hours)</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("The net pay for employee  is              </a:t>
            </a:r>
          </a:p>
          <a:p>
            <a:r>
              <a:rPr lang="en-US" altLang="zh-CN" sz="1400" dirty="0">
                <a:solidFill>
                  <a:srgbClr val="002060"/>
                </a:solidFill>
              </a:rPr>
              <a:t>               </a:t>
            </a:r>
            <a:r>
              <a:rPr lang="zh-CN" altLang="en-US" sz="1400" dirty="0">
                <a:solidFill>
                  <a:srgbClr val="002060"/>
                </a:solidFill>
              </a:rPr>
              <a:t>￥</a:t>
            </a:r>
            <a:r>
              <a:rPr lang="en-US" altLang="zh-CN" sz="1400" dirty="0">
                <a:solidFill>
                  <a:srgbClr val="002060"/>
                </a:solidFill>
              </a:rPr>
              <a:t>%.2lf\</a:t>
            </a:r>
            <a:r>
              <a:rPr lang="en-US" altLang="zh-CN" sz="1400" dirty="0" err="1">
                <a:solidFill>
                  <a:srgbClr val="002060"/>
                </a:solidFill>
              </a:rPr>
              <a:t>n",rate</a:t>
            </a:r>
            <a:r>
              <a:rPr lang="en-US" altLang="zh-CN" sz="1400" dirty="0">
                <a:solidFill>
                  <a:srgbClr val="002060"/>
                </a:solidFill>
              </a:rPr>
              <a:t>*hours);</a:t>
            </a:r>
          </a:p>
          <a:p>
            <a:r>
              <a:rPr lang="en-US" altLang="zh-CN" sz="1400" dirty="0">
                <a:solidFill>
                  <a:srgbClr val="002060"/>
                </a:solidFill>
              </a:rPr>
              <a:t>}</a:t>
            </a:r>
          </a:p>
          <a:p>
            <a:r>
              <a:rPr lang="en-US" altLang="zh-CN" sz="1400" dirty="0">
                <a:solidFill>
                  <a:srgbClr val="002060"/>
                </a:solidFill>
              </a:rPr>
              <a:t>double </a:t>
            </a:r>
            <a:r>
              <a:rPr lang="en-US" altLang="zh-CN" sz="1400" dirty="0" err="1">
                <a:solidFill>
                  <a:srgbClr val="002060"/>
                </a:solidFill>
              </a:rPr>
              <a:t>calc_net</a:t>
            </a:r>
            <a:r>
              <a:rPr lang="en-US" altLang="zh-CN" sz="1400" dirty="0">
                <a:solidFill>
                  <a:srgbClr val="002060"/>
                </a:solidFill>
              </a:rPr>
              <a:t>(struct employee temp)</a:t>
            </a:r>
          </a:p>
          <a:p>
            <a:r>
              <a:rPr lang="en-US" altLang="zh-CN" sz="1400" dirty="0">
                <a:solidFill>
                  <a:srgbClr val="002060"/>
                </a:solidFill>
              </a:rPr>
              <a:t>{</a:t>
            </a:r>
          </a:p>
          <a:p>
            <a:r>
              <a:rPr lang="en-US" altLang="zh-CN" sz="1400" dirty="0">
                <a:solidFill>
                  <a:srgbClr val="002060"/>
                </a:solidFill>
              </a:rPr>
              <a:t>    return(</a:t>
            </a:r>
            <a:r>
              <a:rPr lang="en-US" altLang="zh-CN" sz="1400" dirty="0" err="1">
                <a:solidFill>
                  <a:srgbClr val="002060"/>
                </a:solidFill>
              </a:rPr>
              <a:t>temp.pay_rate</a:t>
            </a:r>
            <a:r>
              <a:rPr lang="en-US" altLang="zh-CN" sz="1400" dirty="0">
                <a:solidFill>
                  <a:srgbClr val="002060"/>
                </a:solidFill>
              </a:rPr>
              <a:t> * </a:t>
            </a:r>
            <a:r>
              <a:rPr lang="en-US" altLang="zh-CN" sz="1400" dirty="0" err="1">
                <a:solidFill>
                  <a:srgbClr val="002060"/>
                </a:solidFill>
              </a:rPr>
              <a:t>temp.hours</a:t>
            </a:r>
            <a:r>
              <a:rPr lang="en-US" altLang="zh-CN" sz="1400" dirty="0">
                <a:solidFill>
                  <a:srgbClr val="002060"/>
                </a:solidFill>
              </a:rPr>
              <a:t>);</a:t>
            </a:r>
          </a:p>
          <a:p>
            <a:r>
              <a:rPr lang="en-US" altLang="zh-CN" sz="1400" dirty="0">
                <a:solidFill>
                  <a:srgbClr val="002060"/>
                </a:solidFill>
              </a:rPr>
              <a:t>}</a:t>
            </a:r>
          </a:p>
        </p:txBody>
      </p:sp>
      <p:pic>
        <p:nvPicPr>
          <p:cNvPr id="9" name="图片 8">
            <a:extLst>
              <a:ext uri="{FF2B5EF4-FFF2-40B4-BE49-F238E27FC236}">
                <a16:creationId xmlns:a16="http://schemas.microsoft.com/office/drawing/2014/main" id="{36C064C6-604B-4520-8BD2-971796D29168}"/>
              </a:ext>
            </a:extLst>
          </p:cNvPr>
          <p:cNvPicPr/>
          <p:nvPr/>
        </p:nvPicPr>
        <p:blipFill rotWithShape="1">
          <a:blip r:embed="rId2" cstate="print">
            <a:extLst>
              <a:ext uri="{28A0092B-C50C-407E-A947-70E740481C1C}">
                <a14:useLocalDpi xmlns:a14="http://schemas.microsoft.com/office/drawing/2010/main" val="0"/>
              </a:ext>
            </a:extLst>
          </a:blip>
          <a:srcRect r="30678" b="50000"/>
          <a:stretch/>
        </p:blipFill>
        <p:spPr bwMode="auto">
          <a:xfrm>
            <a:off x="7537830" y="4928053"/>
            <a:ext cx="3943486" cy="1201537"/>
          </a:xfrm>
          <a:prstGeom prst="rect">
            <a:avLst/>
          </a:prstGeom>
          <a:noFill/>
          <a:ln>
            <a:noFill/>
          </a:ln>
        </p:spPr>
      </p:pic>
    </p:spTree>
    <p:extLst>
      <p:ext uri="{BB962C8B-B14F-4D97-AF65-F5344CB8AC3E}">
        <p14:creationId xmlns:p14="http://schemas.microsoft.com/office/powerpoint/2010/main" val="1847714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10.3 </a:t>
            </a:r>
            <a:r>
              <a:rPr lang="zh-CN" altLang="en-US" dirty="0"/>
              <a:t>结构体的传递与返回</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10.5</a:t>
            </a:r>
            <a:r>
              <a:rPr lang="zh-CN" altLang="zh-CN" dirty="0"/>
              <a:t>】</a:t>
            </a:r>
          </a:p>
          <a:p>
            <a:pPr marL="0" indent="0">
              <a:lnSpc>
                <a:spcPct val="150000"/>
              </a:lnSpc>
              <a:buNone/>
            </a:pP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246033" y="1696825"/>
            <a:ext cx="5400624" cy="42891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struct employee</a:t>
            </a:r>
          </a:p>
          <a:p>
            <a:r>
              <a:rPr lang="en-US" altLang="zh-CN" sz="1400" dirty="0">
                <a:solidFill>
                  <a:srgbClr val="002060"/>
                </a:solidFill>
              </a:rPr>
              <a:t>{</a:t>
            </a:r>
          </a:p>
          <a:p>
            <a:r>
              <a:rPr lang="en-US" altLang="zh-CN" sz="1400" dirty="0">
                <a:solidFill>
                  <a:srgbClr val="002060"/>
                </a:solidFill>
              </a:rPr>
              <a:t>     int </a:t>
            </a:r>
            <a:r>
              <a:rPr lang="en-US" altLang="zh-CN" sz="1400" dirty="0" err="1">
                <a:solidFill>
                  <a:srgbClr val="002060"/>
                </a:solidFill>
              </a:rPr>
              <a:t>id_num</a:t>
            </a:r>
            <a:r>
              <a:rPr lang="en-US" altLang="zh-CN" sz="1400" dirty="0">
                <a:solidFill>
                  <a:srgbClr val="002060"/>
                </a:solidFill>
              </a:rPr>
              <a:t>;</a:t>
            </a:r>
          </a:p>
          <a:p>
            <a:r>
              <a:rPr lang="en-US" altLang="zh-CN" sz="1400" dirty="0">
                <a:solidFill>
                  <a:srgbClr val="002060"/>
                </a:solidFill>
              </a:rPr>
              <a:t>     double </a:t>
            </a:r>
            <a:r>
              <a:rPr lang="en-US" altLang="zh-CN" sz="1400" dirty="0" err="1">
                <a:solidFill>
                  <a:srgbClr val="002060"/>
                </a:solidFill>
              </a:rPr>
              <a:t>pay_rate</a:t>
            </a:r>
            <a:r>
              <a:rPr lang="en-US" altLang="zh-CN" sz="1400" dirty="0">
                <a:solidFill>
                  <a:srgbClr val="002060"/>
                </a:solidFill>
              </a:rPr>
              <a:t>;</a:t>
            </a:r>
          </a:p>
          <a:p>
            <a:r>
              <a:rPr lang="en-US" altLang="zh-CN" sz="1400" dirty="0">
                <a:solidFill>
                  <a:srgbClr val="002060"/>
                </a:solidFill>
              </a:rPr>
              <a:t>     double hours;</a:t>
            </a:r>
          </a:p>
          <a:p>
            <a:r>
              <a:rPr lang="en-US" altLang="zh-CN" sz="1400" dirty="0">
                <a:solidFill>
                  <a:srgbClr val="002060"/>
                </a:solidFill>
              </a:rPr>
              <a:t>};</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struct employee emp = {6782, 80.93, 40.5};</a:t>
            </a:r>
          </a:p>
          <a:p>
            <a:r>
              <a:rPr lang="en-US" altLang="zh-CN" sz="1400" dirty="0">
                <a:solidFill>
                  <a:srgbClr val="002060"/>
                </a:solidFill>
              </a:rPr>
              <a:t>    double </a:t>
            </a:r>
            <a:r>
              <a:rPr lang="en-US" altLang="zh-CN" sz="1400" dirty="0" err="1">
                <a:solidFill>
                  <a:srgbClr val="002060"/>
                </a:solidFill>
              </a:rPr>
              <a:t>net_pay</a:t>
            </a:r>
            <a:r>
              <a:rPr lang="en-US" altLang="zh-CN" sz="1400" dirty="0">
                <a:solidFill>
                  <a:srgbClr val="002060"/>
                </a:solidFill>
              </a:rPr>
              <a:t>,  </a:t>
            </a:r>
            <a:r>
              <a:rPr lang="en-US" altLang="zh-CN" sz="1400" dirty="0" err="1">
                <a:solidFill>
                  <a:srgbClr val="002060"/>
                </a:solidFill>
              </a:rPr>
              <a:t>calc_net</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net_pay</a:t>
            </a:r>
            <a:r>
              <a:rPr lang="en-US" altLang="zh-CN" sz="1400" dirty="0">
                <a:solidFill>
                  <a:srgbClr val="002060"/>
                </a:solidFill>
              </a:rPr>
              <a:t> = </a:t>
            </a:r>
            <a:r>
              <a:rPr lang="en-US" altLang="zh-CN" sz="1400" dirty="0" err="1">
                <a:solidFill>
                  <a:srgbClr val="002060"/>
                </a:solidFill>
              </a:rPr>
              <a:t>calc_net</a:t>
            </a:r>
            <a:r>
              <a:rPr lang="en-US" altLang="zh-CN" sz="1400" dirty="0">
                <a:solidFill>
                  <a:srgbClr val="002060"/>
                </a:solidFill>
              </a:rPr>
              <a:t>(&amp;emp);</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(“The net pay for employee %d is     </a:t>
            </a:r>
          </a:p>
          <a:p>
            <a:r>
              <a:rPr lang="en-US" altLang="zh-CN" sz="1400" dirty="0">
                <a:solidFill>
                  <a:srgbClr val="002060"/>
                </a:solidFill>
              </a:rPr>
              <a:t>                       $%6.2f”,emp.id_num,net_pay);</a:t>
            </a:r>
          </a:p>
          <a:p>
            <a:r>
              <a:rPr lang="en-US" altLang="zh-CN" sz="1400" dirty="0">
                <a:solidFill>
                  <a:srgbClr val="002060"/>
                </a:solidFill>
              </a:rPr>
              <a:t>     return 0;</a:t>
            </a:r>
          </a:p>
          <a:p>
            <a:r>
              <a:rPr lang="en-US" altLang="zh-CN" sz="1400" dirty="0">
                <a:solidFill>
                  <a:srgbClr val="002060"/>
                </a:solidFill>
              </a:rPr>
              <a:t>}</a:t>
            </a:r>
          </a:p>
          <a:p>
            <a:r>
              <a:rPr lang="en-US" altLang="zh-CN" sz="1400" dirty="0">
                <a:solidFill>
                  <a:srgbClr val="002060"/>
                </a:solidFill>
              </a:rPr>
              <a:t>double </a:t>
            </a:r>
            <a:r>
              <a:rPr lang="en-US" altLang="zh-CN" sz="1400" dirty="0" err="1">
                <a:solidFill>
                  <a:srgbClr val="002060"/>
                </a:solidFill>
              </a:rPr>
              <a:t>calc_net</a:t>
            </a:r>
            <a:r>
              <a:rPr lang="en-US" altLang="zh-CN" sz="1400" dirty="0">
                <a:solidFill>
                  <a:srgbClr val="002060"/>
                </a:solidFill>
              </a:rPr>
              <a:t>(struct employee *</a:t>
            </a:r>
            <a:r>
              <a:rPr lang="en-US" altLang="zh-CN" sz="1400" dirty="0" err="1">
                <a:solidFill>
                  <a:srgbClr val="002060"/>
                </a:solidFill>
              </a:rPr>
              <a:t>pt</a:t>
            </a:r>
            <a:r>
              <a:rPr lang="en-US" altLang="zh-CN" sz="1400" dirty="0">
                <a:solidFill>
                  <a:srgbClr val="002060"/>
                </a:solidFill>
              </a:rPr>
              <a:t>)</a:t>
            </a:r>
          </a:p>
          <a:p>
            <a:r>
              <a:rPr lang="en-US" altLang="zh-CN" sz="1400" dirty="0">
                <a:solidFill>
                  <a:srgbClr val="002060"/>
                </a:solidFill>
              </a:rPr>
              <a:t>{</a:t>
            </a:r>
          </a:p>
          <a:p>
            <a:r>
              <a:rPr lang="en-US" altLang="zh-CN" sz="1400" dirty="0">
                <a:solidFill>
                  <a:srgbClr val="002060"/>
                </a:solidFill>
              </a:rPr>
              <a:t>     return(</a:t>
            </a:r>
            <a:r>
              <a:rPr lang="en-US" altLang="zh-CN" sz="1400" dirty="0" err="1">
                <a:solidFill>
                  <a:srgbClr val="002060"/>
                </a:solidFill>
              </a:rPr>
              <a:t>pt</a:t>
            </a:r>
            <a:r>
              <a:rPr lang="en-US" altLang="zh-CN" sz="1400" dirty="0">
                <a:solidFill>
                  <a:srgbClr val="002060"/>
                </a:solidFill>
              </a:rPr>
              <a:t>-&gt;</a:t>
            </a:r>
            <a:r>
              <a:rPr lang="en-US" altLang="zh-CN" sz="1400" dirty="0" err="1">
                <a:solidFill>
                  <a:srgbClr val="002060"/>
                </a:solidFill>
              </a:rPr>
              <a:t>pay_rate</a:t>
            </a:r>
            <a:r>
              <a:rPr lang="en-US" altLang="zh-CN" sz="1400" dirty="0">
                <a:solidFill>
                  <a:srgbClr val="002060"/>
                </a:solidFill>
              </a:rPr>
              <a:t> * </a:t>
            </a:r>
            <a:r>
              <a:rPr lang="en-US" altLang="zh-CN" sz="1400" dirty="0" err="1">
                <a:solidFill>
                  <a:srgbClr val="002060"/>
                </a:solidFill>
              </a:rPr>
              <a:t>pt</a:t>
            </a:r>
            <a:r>
              <a:rPr lang="en-US" altLang="zh-CN" sz="1400" dirty="0">
                <a:solidFill>
                  <a:srgbClr val="002060"/>
                </a:solidFill>
              </a:rPr>
              <a:t>-&gt;hours);</a:t>
            </a:r>
          </a:p>
          <a:p>
            <a:r>
              <a:rPr lang="en-US" altLang="zh-CN" sz="1400" dirty="0">
                <a:solidFill>
                  <a:srgbClr val="002060"/>
                </a:solidFill>
              </a:rPr>
              <a:t>}</a:t>
            </a:r>
          </a:p>
        </p:txBody>
      </p:sp>
      <p:sp>
        <p:nvSpPr>
          <p:cNvPr id="10" name="折角形 8">
            <a:extLst>
              <a:ext uri="{FF2B5EF4-FFF2-40B4-BE49-F238E27FC236}">
                <a16:creationId xmlns:a16="http://schemas.microsoft.com/office/drawing/2014/main" id="{DD1E7BDB-AEFD-4776-9E3A-9507E931A176}"/>
              </a:ext>
            </a:extLst>
          </p:cNvPr>
          <p:cNvSpPr/>
          <p:nvPr/>
        </p:nvSpPr>
        <p:spPr>
          <a:xfrm>
            <a:off x="6248583" y="1696825"/>
            <a:ext cx="5436272" cy="4581427"/>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r>
              <a:rPr lang="zh-CN" altLang="en-US" sz="1400" dirty="0"/>
              <a:t>调用</a:t>
            </a:r>
            <a:r>
              <a:rPr lang="en-US" altLang="zh-CN" sz="1400" dirty="0" err="1"/>
              <a:t>calc_net</a:t>
            </a:r>
            <a:r>
              <a:rPr lang="en-US" altLang="zh-CN" sz="1400" dirty="0"/>
              <a:t>( )</a:t>
            </a:r>
            <a:r>
              <a:rPr lang="zh-CN" altLang="en-US" sz="1400" dirty="0"/>
              <a:t>时，将结构体类型变量</a:t>
            </a:r>
            <a:r>
              <a:rPr lang="en-US" altLang="zh-CN" sz="1400" dirty="0"/>
              <a:t>emp</a:t>
            </a:r>
            <a:r>
              <a:rPr lang="zh-CN" altLang="en-US" sz="1400" dirty="0"/>
              <a:t>的起始地址传递给其形式参数</a:t>
            </a:r>
            <a:r>
              <a:rPr lang="en-US" altLang="zh-CN" sz="1400" dirty="0" err="1"/>
              <a:t>pt</a:t>
            </a:r>
            <a:r>
              <a:rPr lang="en-US" altLang="zh-CN" sz="1400" dirty="0"/>
              <a:t>;</a:t>
            </a:r>
          </a:p>
          <a:p>
            <a:pPr marL="342900" indent="-342900">
              <a:buFont typeface="+mj-lt"/>
              <a:buAutoNum type="arabicPeriod"/>
            </a:pPr>
            <a:r>
              <a:rPr lang="zh-CN" altLang="en-US" sz="1400" dirty="0"/>
              <a:t>递增“</a:t>
            </a:r>
            <a:r>
              <a:rPr lang="en-US" altLang="zh-CN" sz="1400" dirty="0"/>
              <a:t>++”</a:t>
            </a:r>
            <a:r>
              <a:rPr lang="zh-CN" altLang="en-US" sz="1400" dirty="0"/>
              <a:t>和递减“</a:t>
            </a:r>
            <a:r>
              <a:rPr lang="en-US" altLang="zh-CN" sz="1400" dirty="0"/>
              <a:t>--”</a:t>
            </a:r>
            <a:r>
              <a:rPr lang="zh-CN" altLang="en-US" sz="1400" dirty="0"/>
              <a:t>操作符也能够用于结构体变量。本例中，指针变量</a:t>
            </a:r>
            <a:r>
              <a:rPr lang="en-US" altLang="zh-CN" sz="1400" dirty="0" err="1"/>
              <a:t>pt</a:t>
            </a:r>
            <a:r>
              <a:rPr lang="zh-CN" altLang="en-US" sz="1400" dirty="0"/>
              <a:t>对的指向变化如下图：</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1" name="组合 10">
            <a:extLst>
              <a:ext uri="{FF2B5EF4-FFF2-40B4-BE49-F238E27FC236}">
                <a16:creationId xmlns:a16="http://schemas.microsoft.com/office/drawing/2014/main" id="{F9080457-471F-4BF7-89F0-4D6898FE432E}"/>
              </a:ext>
            </a:extLst>
          </p:cNvPr>
          <p:cNvGrpSpPr/>
          <p:nvPr/>
        </p:nvGrpSpPr>
        <p:grpSpPr>
          <a:xfrm>
            <a:off x="6341206" y="1781668"/>
            <a:ext cx="1242392" cy="373903"/>
            <a:chOff x="8656982" y="1358937"/>
            <a:chExt cx="1242392" cy="331751"/>
          </a:xfrm>
        </p:grpSpPr>
        <p:sp>
          <p:nvSpPr>
            <p:cNvPr id="12" name="文本框 11">
              <a:extLst>
                <a:ext uri="{FF2B5EF4-FFF2-40B4-BE49-F238E27FC236}">
                  <a16:creationId xmlns:a16="http://schemas.microsoft.com/office/drawing/2014/main" id="{B88B646A-E29E-4F88-A67C-128ED3053257}"/>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3" name="直接连接符 12">
              <a:extLst>
                <a:ext uri="{FF2B5EF4-FFF2-40B4-BE49-F238E27FC236}">
                  <a16:creationId xmlns:a16="http://schemas.microsoft.com/office/drawing/2014/main" id="{5115E098-B80C-43AD-A3A2-C4A689D02741}"/>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图片 13" descr="图10-6">
            <a:extLst>
              <a:ext uri="{FF2B5EF4-FFF2-40B4-BE49-F238E27FC236}">
                <a16:creationId xmlns:a16="http://schemas.microsoft.com/office/drawing/2014/main" id="{C26F1838-E0D2-4B9B-B58C-844B2684FCE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9695" y="3425109"/>
            <a:ext cx="4914048" cy="2173627"/>
          </a:xfrm>
          <a:prstGeom prst="rect">
            <a:avLst/>
          </a:prstGeom>
          <a:noFill/>
          <a:ln>
            <a:noFill/>
          </a:ln>
        </p:spPr>
      </p:pic>
    </p:spTree>
    <p:extLst>
      <p:ext uri="{BB962C8B-B14F-4D97-AF65-F5344CB8AC3E}">
        <p14:creationId xmlns:p14="http://schemas.microsoft.com/office/powerpoint/2010/main" val="3732581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10.3 </a:t>
            </a:r>
            <a:r>
              <a:rPr lang="zh-CN" altLang="en-US" dirty="0"/>
              <a:t>结构体的传递与返回</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174421"/>
            <a:ext cx="11074400" cy="5018988"/>
          </a:xfrm>
        </p:spPr>
        <p:txBody>
          <a:bodyPr/>
          <a:lstStyle/>
          <a:p>
            <a:r>
              <a:rPr lang="zh-CN" altLang="zh-CN" dirty="0"/>
              <a:t>【例</a:t>
            </a:r>
            <a:r>
              <a:rPr lang="en-US" altLang="zh-CN" dirty="0"/>
              <a:t>10.6</a:t>
            </a:r>
            <a:r>
              <a:rPr lang="zh-CN" altLang="zh-CN" dirty="0"/>
              <a:t>】</a:t>
            </a:r>
          </a:p>
          <a:p>
            <a:pPr marL="0" indent="0">
              <a:lnSpc>
                <a:spcPct val="150000"/>
              </a:lnSpc>
              <a:buNone/>
            </a:pP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246033" y="1559712"/>
            <a:ext cx="5793093" cy="4888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5000"/>
              </a:lnSpc>
            </a:pPr>
            <a:r>
              <a:rPr lang="en-US" altLang="zh-CN" sz="1400" dirty="0">
                <a:solidFill>
                  <a:srgbClr val="002060"/>
                </a:solidFill>
              </a:rPr>
              <a:t>struct employee</a:t>
            </a:r>
          </a:p>
          <a:p>
            <a:pPr>
              <a:lnSpc>
                <a:spcPct val="95000"/>
              </a:lnSpc>
            </a:pPr>
            <a:r>
              <a:rPr lang="en-US" altLang="zh-CN" sz="1400" dirty="0">
                <a:solidFill>
                  <a:srgbClr val="002060"/>
                </a:solidFill>
              </a:rPr>
              <a:t>{</a:t>
            </a:r>
          </a:p>
          <a:p>
            <a:pPr>
              <a:lnSpc>
                <a:spcPct val="95000"/>
              </a:lnSpc>
            </a:pPr>
            <a:r>
              <a:rPr lang="en-US" altLang="zh-CN" sz="1400" dirty="0">
                <a:solidFill>
                  <a:srgbClr val="002060"/>
                </a:solidFill>
              </a:rPr>
              <a:t>     int </a:t>
            </a:r>
            <a:r>
              <a:rPr lang="en-US" altLang="zh-CN" sz="1400" dirty="0" err="1">
                <a:solidFill>
                  <a:srgbClr val="002060"/>
                </a:solidFill>
              </a:rPr>
              <a:t>id_num</a:t>
            </a:r>
            <a:r>
              <a:rPr lang="en-US" altLang="zh-CN" sz="1400" dirty="0">
                <a:solidFill>
                  <a:srgbClr val="002060"/>
                </a:solidFill>
              </a:rPr>
              <a:t>;</a:t>
            </a:r>
          </a:p>
          <a:p>
            <a:pPr>
              <a:lnSpc>
                <a:spcPct val="95000"/>
              </a:lnSpc>
            </a:pPr>
            <a:r>
              <a:rPr lang="en-US" altLang="zh-CN" sz="1400" dirty="0">
                <a:solidFill>
                  <a:srgbClr val="002060"/>
                </a:solidFill>
              </a:rPr>
              <a:t>     double </a:t>
            </a:r>
            <a:r>
              <a:rPr lang="en-US" altLang="zh-CN" sz="1400" dirty="0" err="1">
                <a:solidFill>
                  <a:srgbClr val="002060"/>
                </a:solidFill>
              </a:rPr>
              <a:t>pay_rate</a:t>
            </a:r>
            <a:r>
              <a:rPr lang="en-US" altLang="zh-CN" sz="1400" dirty="0">
                <a:solidFill>
                  <a:srgbClr val="002060"/>
                </a:solidFill>
              </a:rPr>
              <a:t>;</a:t>
            </a:r>
          </a:p>
          <a:p>
            <a:pPr>
              <a:lnSpc>
                <a:spcPct val="95000"/>
              </a:lnSpc>
            </a:pPr>
            <a:r>
              <a:rPr lang="en-US" altLang="zh-CN" sz="1400" dirty="0">
                <a:solidFill>
                  <a:srgbClr val="002060"/>
                </a:solidFill>
              </a:rPr>
              <a:t>     double hours;</a:t>
            </a:r>
          </a:p>
          <a:p>
            <a:pPr>
              <a:lnSpc>
                <a:spcPct val="95000"/>
              </a:lnSpc>
            </a:pPr>
            <a:r>
              <a:rPr lang="en-US" altLang="zh-CN" sz="1400" dirty="0">
                <a:solidFill>
                  <a:srgbClr val="002060"/>
                </a:solidFill>
              </a:rPr>
              <a:t>};</a:t>
            </a:r>
          </a:p>
          <a:p>
            <a:pPr>
              <a:lnSpc>
                <a:spcPct val="95000"/>
              </a:lnSpc>
            </a:pPr>
            <a:r>
              <a:rPr lang="en-US" altLang="zh-CN" sz="1400" dirty="0">
                <a:solidFill>
                  <a:srgbClr val="002060"/>
                </a:solidFill>
              </a:rPr>
              <a:t>int main()</a:t>
            </a:r>
          </a:p>
          <a:p>
            <a:pPr>
              <a:lnSpc>
                <a:spcPct val="95000"/>
              </a:lnSpc>
            </a:pPr>
            <a:r>
              <a:rPr lang="en-US" altLang="zh-CN" sz="1400" dirty="0">
                <a:solidFill>
                  <a:srgbClr val="002060"/>
                </a:solidFill>
              </a:rPr>
              <a:t>{</a:t>
            </a:r>
          </a:p>
          <a:p>
            <a:pPr>
              <a:lnSpc>
                <a:spcPct val="95000"/>
              </a:lnSpc>
            </a:pPr>
            <a:r>
              <a:rPr lang="en-US" altLang="zh-CN" sz="1400" dirty="0">
                <a:solidFill>
                  <a:srgbClr val="002060"/>
                </a:solidFill>
              </a:rPr>
              <a:t>     struct employee emp;</a:t>
            </a:r>
          </a:p>
          <a:p>
            <a:pPr>
              <a:lnSpc>
                <a:spcPct val="95000"/>
              </a:lnSpc>
            </a:pPr>
            <a:r>
              <a:rPr lang="en-US" altLang="zh-CN" sz="1400" dirty="0">
                <a:solidFill>
                  <a:srgbClr val="002060"/>
                </a:solidFill>
              </a:rPr>
              <a:t>     struct employee </a:t>
            </a:r>
            <a:r>
              <a:rPr lang="en-US" altLang="zh-CN" sz="1400" dirty="0" err="1">
                <a:solidFill>
                  <a:srgbClr val="002060"/>
                </a:solidFill>
              </a:rPr>
              <a:t>get_vals</a:t>
            </a:r>
            <a:r>
              <a:rPr lang="en-US" altLang="zh-CN" sz="1400" dirty="0">
                <a:solidFill>
                  <a:srgbClr val="002060"/>
                </a:solidFill>
              </a:rPr>
              <a:t>();</a:t>
            </a:r>
          </a:p>
          <a:p>
            <a:pPr>
              <a:lnSpc>
                <a:spcPct val="95000"/>
              </a:lnSpc>
            </a:pPr>
            <a:r>
              <a:rPr lang="en-US" altLang="zh-CN" sz="1400" dirty="0">
                <a:solidFill>
                  <a:srgbClr val="002060"/>
                </a:solidFill>
              </a:rPr>
              <a:t>     emp = </a:t>
            </a:r>
            <a:r>
              <a:rPr lang="en-US" altLang="zh-CN" sz="1400" dirty="0" err="1">
                <a:solidFill>
                  <a:srgbClr val="002060"/>
                </a:solidFill>
              </a:rPr>
              <a:t>get_vals</a:t>
            </a:r>
            <a:r>
              <a:rPr lang="en-US" altLang="zh-CN" sz="1400" dirty="0">
                <a:solidFill>
                  <a:srgbClr val="002060"/>
                </a:solidFill>
              </a:rPr>
              <a:t>();</a:t>
            </a:r>
          </a:p>
          <a:p>
            <a:pPr>
              <a:lnSpc>
                <a:spcPct val="95000"/>
              </a:lnSpc>
            </a:pPr>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nThe</a:t>
            </a:r>
            <a:r>
              <a:rPr lang="en-US" altLang="zh-CN" sz="1400" dirty="0">
                <a:solidFill>
                  <a:srgbClr val="002060"/>
                </a:solidFill>
              </a:rPr>
              <a:t> employee id number is %d”,</a:t>
            </a:r>
            <a:r>
              <a:rPr lang="en-US" altLang="zh-CN" sz="1400" dirty="0" err="1">
                <a:solidFill>
                  <a:srgbClr val="002060"/>
                </a:solidFill>
              </a:rPr>
              <a:t>emp.id_num</a:t>
            </a:r>
            <a:r>
              <a:rPr lang="en-US" altLang="zh-CN" sz="1400" dirty="0">
                <a:solidFill>
                  <a:srgbClr val="002060"/>
                </a:solidFill>
              </a:rPr>
              <a:t>);</a:t>
            </a:r>
          </a:p>
          <a:p>
            <a:pPr>
              <a:lnSpc>
                <a:spcPct val="95000"/>
              </a:lnSpc>
            </a:pPr>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nThe</a:t>
            </a:r>
            <a:r>
              <a:rPr lang="en-US" altLang="zh-CN" sz="1400" dirty="0">
                <a:solidFill>
                  <a:srgbClr val="002060"/>
                </a:solidFill>
              </a:rPr>
              <a:t> employee pay rate is%5.2f”,emp.pay_rate);</a:t>
            </a:r>
          </a:p>
          <a:p>
            <a:pPr>
              <a:lnSpc>
                <a:spcPct val="95000"/>
              </a:lnSpc>
            </a:pPr>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nThe</a:t>
            </a:r>
            <a:r>
              <a:rPr lang="en-US" altLang="zh-CN" sz="1400" dirty="0">
                <a:solidFill>
                  <a:srgbClr val="002060"/>
                </a:solidFill>
              </a:rPr>
              <a:t> employee hours are %5.2f\n”,</a:t>
            </a:r>
            <a:r>
              <a:rPr lang="en-US" altLang="zh-CN" sz="1400" dirty="0" err="1">
                <a:solidFill>
                  <a:srgbClr val="002060"/>
                </a:solidFill>
              </a:rPr>
              <a:t>emp.hours</a:t>
            </a:r>
            <a:r>
              <a:rPr lang="en-US" altLang="zh-CN" sz="1400" dirty="0">
                <a:solidFill>
                  <a:srgbClr val="002060"/>
                </a:solidFill>
              </a:rPr>
              <a:t>);</a:t>
            </a:r>
          </a:p>
          <a:p>
            <a:pPr>
              <a:lnSpc>
                <a:spcPct val="95000"/>
              </a:lnSpc>
            </a:pPr>
            <a:r>
              <a:rPr lang="en-US" altLang="zh-CN" sz="1400" dirty="0">
                <a:solidFill>
                  <a:srgbClr val="002060"/>
                </a:solidFill>
              </a:rPr>
              <a:t>     return 0;</a:t>
            </a:r>
          </a:p>
          <a:p>
            <a:pPr>
              <a:lnSpc>
                <a:spcPct val="95000"/>
              </a:lnSpc>
            </a:pPr>
            <a:r>
              <a:rPr lang="en-US" altLang="zh-CN" sz="1400" dirty="0">
                <a:solidFill>
                  <a:srgbClr val="002060"/>
                </a:solidFill>
              </a:rPr>
              <a:t>}</a:t>
            </a:r>
          </a:p>
          <a:p>
            <a:pPr>
              <a:lnSpc>
                <a:spcPct val="95000"/>
              </a:lnSpc>
            </a:pPr>
            <a:r>
              <a:rPr lang="en-US" altLang="zh-CN" sz="1400" dirty="0">
                <a:solidFill>
                  <a:srgbClr val="002060"/>
                </a:solidFill>
              </a:rPr>
              <a:t>struct employee </a:t>
            </a:r>
            <a:r>
              <a:rPr lang="en-US" altLang="zh-CN" sz="1400" dirty="0" err="1">
                <a:solidFill>
                  <a:srgbClr val="002060"/>
                </a:solidFill>
              </a:rPr>
              <a:t>get_vals</a:t>
            </a:r>
            <a:r>
              <a:rPr lang="en-US" altLang="zh-CN" sz="1400" dirty="0">
                <a:solidFill>
                  <a:srgbClr val="002060"/>
                </a:solidFill>
              </a:rPr>
              <a:t>()</a:t>
            </a:r>
          </a:p>
          <a:p>
            <a:pPr>
              <a:lnSpc>
                <a:spcPct val="95000"/>
              </a:lnSpc>
            </a:pPr>
            <a:r>
              <a:rPr lang="en-US" altLang="zh-CN" sz="1400" dirty="0">
                <a:solidFill>
                  <a:srgbClr val="002060"/>
                </a:solidFill>
              </a:rPr>
              <a:t>{</a:t>
            </a:r>
          </a:p>
          <a:p>
            <a:pPr>
              <a:lnSpc>
                <a:spcPct val="95000"/>
              </a:lnSpc>
            </a:pPr>
            <a:r>
              <a:rPr lang="en-US" altLang="zh-CN" sz="1400" dirty="0">
                <a:solidFill>
                  <a:srgbClr val="002060"/>
                </a:solidFill>
              </a:rPr>
              <a:t>     struct employee new;</a:t>
            </a:r>
          </a:p>
          <a:p>
            <a:pPr>
              <a:lnSpc>
                <a:spcPct val="95000"/>
              </a:lnSpc>
            </a:pPr>
            <a:r>
              <a:rPr lang="en-US" altLang="zh-CN" sz="1400" dirty="0">
                <a:solidFill>
                  <a:srgbClr val="002060"/>
                </a:solidFill>
              </a:rPr>
              <a:t>     </a:t>
            </a:r>
            <a:r>
              <a:rPr lang="en-US" altLang="zh-CN" sz="1400" dirty="0" err="1">
                <a:solidFill>
                  <a:srgbClr val="002060"/>
                </a:solidFill>
              </a:rPr>
              <a:t>new.id_num</a:t>
            </a:r>
            <a:r>
              <a:rPr lang="en-US" altLang="zh-CN" sz="1400" dirty="0">
                <a:solidFill>
                  <a:srgbClr val="002060"/>
                </a:solidFill>
              </a:rPr>
              <a:t> = 6789;</a:t>
            </a:r>
          </a:p>
          <a:p>
            <a:pPr>
              <a:lnSpc>
                <a:spcPct val="95000"/>
              </a:lnSpc>
            </a:pPr>
            <a:r>
              <a:rPr lang="en-US" altLang="zh-CN" sz="1400" dirty="0">
                <a:solidFill>
                  <a:srgbClr val="002060"/>
                </a:solidFill>
              </a:rPr>
              <a:t>     </a:t>
            </a:r>
            <a:r>
              <a:rPr lang="en-US" altLang="zh-CN" sz="1400" dirty="0" err="1">
                <a:solidFill>
                  <a:srgbClr val="002060"/>
                </a:solidFill>
              </a:rPr>
              <a:t>new.pay_rate</a:t>
            </a:r>
            <a:r>
              <a:rPr lang="en-US" altLang="zh-CN" sz="1400" dirty="0">
                <a:solidFill>
                  <a:srgbClr val="002060"/>
                </a:solidFill>
              </a:rPr>
              <a:t> = 16.25;</a:t>
            </a:r>
          </a:p>
          <a:p>
            <a:pPr>
              <a:lnSpc>
                <a:spcPct val="95000"/>
              </a:lnSpc>
            </a:pPr>
            <a:r>
              <a:rPr lang="en-US" altLang="zh-CN" sz="1400" dirty="0">
                <a:solidFill>
                  <a:srgbClr val="002060"/>
                </a:solidFill>
              </a:rPr>
              <a:t>     </a:t>
            </a:r>
            <a:r>
              <a:rPr lang="en-US" altLang="zh-CN" sz="1400" dirty="0" err="1">
                <a:solidFill>
                  <a:srgbClr val="002060"/>
                </a:solidFill>
              </a:rPr>
              <a:t>new.hours</a:t>
            </a:r>
            <a:r>
              <a:rPr lang="en-US" altLang="zh-CN" sz="1400" dirty="0">
                <a:solidFill>
                  <a:srgbClr val="002060"/>
                </a:solidFill>
              </a:rPr>
              <a:t> = 38.0;</a:t>
            </a:r>
          </a:p>
          <a:p>
            <a:pPr>
              <a:lnSpc>
                <a:spcPct val="95000"/>
              </a:lnSpc>
            </a:pPr>
            <a:r>
              <a:rPr lang="en-US" altLang="zh-CN" sz="1400" dirty="0">
                <a:solidFill>
                  <a:srgbClr val="002060"/>
                </a:solidFill>
              </a:rPr>
              <a:t>     return(new);</a:t>
            </a:r>
          </a:p>
          <a:p>
            <a:pPr>
              <a:lnSpc>
                <a:spcPct val="95000"/>
              </a:lnSpc>
            </a:pPr>
            <a:r>
              <a:rPr lang="en-US" altLang="zh-CN" sz="1400" dirty="0">
                <a:solidFill>
                  <a:srgbClr val="002060"/>
                </a:solidFill>
              </a:rPr>
              <a:t>}</a:t>
            </a:r>
          </a:p>
        </p:txBody>
      </p:sp>
      <p:sp>
        <p:nvSpPr>
          <p:cNvPr id="10" name="折角形 8">
            <a:extLst>
              <a:ext uri="{FF2B5EF4-FFF2-40B4-BE49-F238E27FC236}">
                <a16:creationId xmlns:a16="http://schemas.microsoft.com/office/drawing/2014/main" id="{DD1E7BDB-AEFD-4776-9E3A-9507E931A176}"/>
              </a:ext>
            </a:extLst>
          </p:cNvPr>
          <p:cNvSpPr/>
          <p:nvPr/>
        </p:nvSpPr>
        <p:spPr>
          <a:xfrm>
            <a:off x="6274411" y="3175532"/>
            <a:ext cx="4736096" cy="3046159"/>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r>
              <a:rPr lang="zh-CN" altLang="en-US" sz="1600" dirty="0"/>
              <a:t>函数</a:t>
            </a:r>
            <a:r>
              <a:rPr lang="en-US" altLang="zh-CN" sz="1600" dirty="0" err="1"/>
              <a:t>get_vals</a:t>
            </a:r>
            <a:r>
              <a:rPr lang="en-US" altLang="zh-CN" sz="1600" dirty="0"/>
              <a:t>( )</a:t>
            </a:r>
            <a:r>
              <a:rPr lang="zh-CN" altLang="en-US" sz="1600" dirty="0"/>
              <a:t>返回一个结构体类型变量，它的函数首部必须包含返回对应结构体类型的说明</a:t>
            </a:r>
            <a:r>
              <a:rPr lang="en-US" altLang="zh-CN" sz="1600" dirty="0"/>
              <a:t>;</a:t>
            </a:r>
          </a:p>
          <a:p>
            <a:pPr marL="342900" indent="-342900">
              <a:buFont typeface="+mj-lt"/>
              <a:buAutoNum type="arabicPeriod"/>
            </a:pPr>
            <a:r>
              <a:rPr lang="en-US" altLang="zh-CN" sz="1600" dirty="0" err="1"/>
              <a:t>get_vals</a:t>
            </a:r>
            <a:r>
              <a:rPr lang="en-US" altLang="zh-CN" sz="1600" dirty="0"/>
              <a:t>( )</a:t>
            </a:r>
            <a:r>
              <a:rPr lang="zh-CN" altLang="en-US" sz="1600" dirty="0"/>
              <a:t>内部，对结构体变量</a:t>
            </a:r>
            <a:r>
              <a:rPr lang="en-US" altLang="zh-CN" sz="1600" dirty="0"/>
              <a:t>new</a:t>
            </a:r>
            <a:r>
              <a:rPr lang="zh-CN" altLang="en-US" sz="1600" dirty="0"/>
              <a:t>赋值后，通过语句“</a:t>
            </a:r>
            <a:r>
              <a:rPr lang="en-US" altLang="zh-CN" sz="1600" dirty="0"/>
              <a:t>return(new );”</a:t>
            </a:r>
            <a:r>
              <a:rPr lang="zh-CN" altLang="en-US" sz="1600" dirty="0"/>
              <a:t>将</a:t>
            </a:r>
            <a:r>
              <a:rPr lang="en-US" altLang="zh-CN" sz="1600" dirty="0"/>
              <a:t>new</a:t>
            </a:r>
            <a:r>
              <a:rPr lang="zh-CN" altLang="en-US" sz="1600" dirty="0"/>
              <a:t>返回给主调函数。</a:t>
            </a:r>
            <a:endParaRPr lang="en-US" altLang="zh-CN" sz="16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1" name="组合 10">
            <a:extLst>
              <a:ext uri="{FF2B5EF4-FFF2-40B4-BE49-F238E27FC236}">
                <a16:creationId xmlns:a16="http://schemas.microsoft.com/office/drawing/2014/main" id="{F9080457-471F-4BF7-89F0-4D6898FE432E}"/>
              </a:ext>
            </a:extLst>
          </p:cNvPr>
          <p:cNvGrpSpPr/>
          <p:nvPr/>
        </p:nvGrpSpPr>
        <p:grpSpPr>
          <a:xfrm>
            <a:off x="6274410" y="3269557"/>
            <a:ext cx="1242392" cy="373903"/>
            <a:chOff x="8656982" y="1358937"/>
            <a:chExt cx="1242392" cy="331751"/>
          </a:xfrm>
        </p:grpSpPr>
        <p:sp>
          <p:nvSpPr>
            <p:cNvPr id="12" name="文本框 11">
              <a:extLst>
                <a:ext uri="{FF2B5EF4-FFF2-40B4-BE49-F238E27FC236}">
                  <a16:creationId xmlns:a16="http://schemas.microsoft.com/office/drawing/2014/main" id="{B88B646A-E29E-4F88-A67C-128ED3053257}"/>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3" name="直接连接符 12">
              <a:extLst>
                <a:ext uri="{FF2B5EF4-FFF2-40B4-BE49-F238E27FC236}">
                  <a16:creationId xmlns:a16="http://schemas.microsoft.com/office/drawing/2014/main" id="{5115E098-B80C-43AD-A3A2-C4A689D02741}"/>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id="{992D1016-CB6B-4F36-8AE3-8FF4CDBD6A1F}"/>
              </a:ext>
            </a:extLst>
          </p:cNvPr>
          <p:cNvSpPr txBox="1"/>
          <p:nvPr/>
        </p:nvSpPr>
        <p:spPr>
          <a:xfrm>
            <a:off x="6152876" y="1538949"/>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6" name="图片 15">
            <a:extLst>
              <a:ext uri="{FF2B5EF4-FFF2-40B4-BE49-F238E27FC236}">
                <a16:creationId xmlns:a16="http://schemas.microsoft.com/office/drawing/2014/main" id="{A9D490A5-32CB-46CB-B796-03072A0B1B0D}"/>
              </a:ext>
            </a:extLst>
          </p:cNvPr>
          <p:cNvPicPr/>
          <p:nvPr/>
        </p:nvPicPr>
        <p:blipFill rotWithShape="1">
          <a:blip r:embed="rId2" cstate="print">
            <a:extLst>
              <a:ext uri="{28A0092B-C50C-407E-A947-70E740481C1C}">
                <a14:useLocalDpi xmlns:a14="http://schemas.microsoft.com/office/drawing/2010/main" val="0"/>
              </a:ext>
            </a:extLst>
          </a:blip>
          <a:srcRect r="46434" b="43899"/>
          <a:stretch/>
        </p:blipFill>
        <p:spPr bwMode="auto">
          <a:xfrm>
            <a:off x="7716497" y="1467465"/>
            <a:ext cx="3294010" cy="1491250"/>
          </a:xfrm>
          <a:prstGeom prst="rect">
            <a:avLst/>
          </a:prstGeom>
          <a:noFill/>
          <a:ln>
            <a:noFill/>
          </a:ln>
        </p:spPr>
      </p:pic>
    </p:spTree>
    <p:extLst>
      <p:ext uri="{BB962C8B-B14F-4D97-AF65-F5344CB8AC3E}">
        <p14:creationId xmlns:p14="http://schemas.microsoft.com/office/powerpoint/2010/main" val="961732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10.4 </a:t>
            </a:r>
            <a:r>
              <a:rPr lang="zh-CN" altLang="en-US" dirty="0"/>
              <a:t>链表</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zh-CN" altLang="en-US" dirty="0"/>
              <a:t>如何对现存有序的记录进行添加或者删除操作？</a:t>
            </a:r>
            <a:endParaRPr lang="en-US" altLang="zh-CN" dirty="0"/>
          </a:p>
          <a:p>
            <a:pPr lvl="1">
              <a:lnSpc>
                <a:spcPct val="150000"/>
              </a:lnSpc>
            </a:pPr>
            <a:r>
              <a:rPr lang="zh-CN" altLang="en-US" dirty="0"/>
              <a:t>例如有如下已按姓名字母顺序排列的电话簿记录：</a:t>
            </a: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r>
              <a:rPr lang="zh-CN" altLang="en-US" dirty="0"/>
              <a:t>现将一条</a:t>
            </a:r>
            <a:r>
              <a:rPr lang="en-US" altLang="zh-CN" dirty="0"/>
              <a:t>Li </a:t>
            </a:r>
            <a:r>
              <a:rPr lang="en-US" altLang="zh-CN" dirty="0" err="1"/>
              <a:t>xiaolong</a:t>
            </a:r>
            <a:r>
              <a:rPr lang="zh-CN" altLang="en-US" dirty="0"/>
              <a:t>的电话号码记录添加上述记录表中，如何保证添加记录后的列表仍按姓名字母顺序排列呢？</a:t>
            </a:r>
            <a:endParaRPr lang="en-US" altLang="zh-CN" dirty="0"/>
          </a:p>
          <a:p>
            <a:pPr lvl="1">
              <a:lnSpc>
                <a:spcPct val="150000"/>
              </a:lnSpc>
            </a:pPr>
            <a:r>
              <a:rPr lang="zh-CN" altLang="en-US" dirty="0"/>
              <a:t>链表，可以用来维护一个经常变动的列表，而无需不断地重新排序和重组整个列表。</a:t>
            </a:r>
            <a:endParaRPr lang="en-US" altLang="zh-CN" dirty="0"/>
          </a:p>
          <a:p>
            <a:pPr>
              <a:lnSpc>
                <a:spcPct val="150000"/>
              </a:lnSpc>
            </a:pPr>
            <a:endParaRPr lang="en-US" altLang="zh-CN" dirty="0"/>
          </a:p>
          <a:p>
            <a:pPr>
              <a:lnSpc>
                <a:spcPct val="150000"/>
              </a:lnSpc>
            </a:pPr>
            <a:endParaRPr lang="en-US" altLang="zh-CN" dirty="0"/>
          </a:p>
          <a:p>
            <a:pPr>
              <a:lnSpc>
                <a:spcPct val="150000"/>
              </a:lnSpc>
            </a:pPr>
            <a:endParaRPr lang="en-US" altLang="zh-CN" dirty="0"/>
          </a:p>
          <a:p>
            <a:pPr>
              <a:lnSpc>
                <a:spcPct val="150000"/>
              </a:lnSpc>
            </a:pPr>
            <a:endParaRPr lang="en-US" altLang="zh-CN" dirty="0"/>
          </a:p>
          <a:p>
            <a:pPr marL="0" indent="0">
              <a:lnSpc>
                <a:spcPct val="150000"/>
              </a:lnSpc>
              <a:buNone/>
            </a:pPr>
            <a:endParaRPr lang="en-US" altLang="zh-CN" dirty="0"/>
          </a:p>
          <a:p>
            <a:pPr marL="685800" lvl="2" indent="0">
              <a:lnSpc>
                <a:spcPct val="150000"/>
              </a:lnSpc>
              <a:buNone/>
            </a:pPr>
            <a:endParaRPr lang="en-US" altLang="zh-CN" dirty="0"/>
          </a:p>
          <a:p>
            <a:pPr>
              <a:lnSpc>
                <a:spcPct val="150000"/>
              </a:lnSpc>
            </a:pPr>
            <a:endParaRPr lang="en-US" altLang="zh-CN" dirty="0"/>
          </a:p>
          <a:p>
            <a:pPr lvl="1">
              <a:lnSpc>
                <a:spcPct val="120000"/>
              </a:lnSpc>
            </a:pPr>
            <a:endParaRPr lang="en-US" altLang="zh-CN" dirty="0"/>
          </a:p>
        </p:txBody>
      </p:sp>
      <p:graphicFrame>
        <p:nvGraphicFramePr>
          <p:cNvPr id="4" name="表格 3">
            <a:extLst>
              <a:ext uri="{FF2B5EF4-FFF2-40B4-BE49-F238E27FC236}">
                <a16:creationId xmlns:a16="http://schemas.microsoft.com/office/drawing/2014/main" id="{B7F80E7B-3312-4955-BAD5-385C99D689E4}"/>
              </a:ext>
            </a:extLst>
          </p:cNvPr>
          <p:cNvGraphicFramePr>
            <a:graphicFrameLocks noGrp="1"/>
          </p:cNvGraphicFramePr>
          <p:nvPr>
            <p:extLst>
              <p:ext uri="{D42A27DB-BD31-4B8C-83A1-F6EECF244321}">
                <p14:modId xmlns:p14="http://schemas.microsoft.com/office/powerpoint/2010/main" val="3991623092"/>
              </p:ext>
            </p:extLst>
          </p:nvPr>
        </p:nvGraphicFramePr>
        <p:xfrm>
          <a:off x="4267478" y="2428306"/>
          <a:ext cx="3657043" cy="1238721"/>
        </p:xfrm>
        <a:graphic>
          <a:graphicData uri="http://schemas.openxmlformats.org/drawingml/2006/table">
            <a:tbl>
              <a:tblPr firstRow="1" firstCol="1" bandRow="1">
                <a:tableStyleId>{B301B821-A1FF-4177-AEE7-76D212191A09}</a:tableStyleId>
              </a:tblPr>
              <a:tblGrid>
                <a:gridCol w="1844754">
                  <a:extLst>
                    <a:ext uri="{9D8B030D-6E8A-4147-A177-3AD203B41FA5}">
                      <a16:colId xmlns:a16="http://schemas.microsoft.com/office/drawing/2014/main" val="987395075"/>
                    </a:ext>
                  </a:extLst>
                </a:gridCol>
                <a:gridCol w="1812289">
                  <a:extLst>
                    <a:ext uri="{9D8B030D-6E8A-4147-A177-3AD203B41FA5}">
                      <a16:colId xmlns:a16="http://schemas.microsoft.com/office/drawing/2014/main" val="656724262"/>
                    </a:ext>
                  </a:extLst>
                </a:gridCol>
              </a:tblGrid>
              <a:tr h="406138">
                <a:tc>
                  <a:txBody>
                    <a:bodyPr/>
                    <a:lstStyle/>
                    <a:p>
                      <a:pPr algn="ctr">
                        <a:spcAft>
                          <a:spcPts val="0"/>
                        </a:spcAft>
                      </a:pPr>
                      <a:r>
                        <a:rPr lang="zh-CN" sz="1400" kern="100" dirty="0">
                          <a:effectLst/>
                        </a:rPr>
                        <a:t>姓名</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100" dirty="0">
                          <a:effectLst/>
                        </a:rPr>
                        <a:t>电话</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28271778"/>
                  </a:ext>
                </a:extLst>
              </a:tr>
              <a:tr h="426445">
                <a:tc>
                  <a:txBody>
                    <a:bodyPr/>
                    <a:lstStyle/>
                    <a:p>
                      <a:pPr algn="ctr">
                        <a:spcAft>
                          <a:spcPts val="0"/>
                        </a:spcAft>
                      </a:pPr>
                      <a:r>
                        <a:rPr lang="en-US" sz="1400" kern="100" dirty="0">
                          <a:effectLst/>
                        </a:rPr>
                        <a:t>Chen </a:t>
                      </a:r>
                      <a:r>
                        <a:rPr lang="en-US" sz="1400" kern="100" dirty="0" err="1">
                          <a:effectLst/>
                        </a:rPr>
                        <a:t>sisi</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a:effectLst/>
                        </a:rPr>
                        <a:t>13823456789</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86332627"/>
                  </a:ext>
                </a:extLst>
              </a:tr>
              <a:tr h="406138">
                <a:tc>
                  <a:txBody>
                    <a:bodyPr/>
                    <a:lstStyle/>
                    <a:p>
                      <a:pPr algn="ctr">
                        <a:spcAft>
                          <a:spcPts val="0"/>
                        </a:spcAft>
                      </a:pPr>
                      <a:r>
                        <a:rPr lang="en-US" sz="1400" kern="100" dirty="0">
                          <a:effectLst/>
                        </a:rPr>
                        <a:t>Zhang </a:t>
                      </a:r>
                      <a:r>
                        <a:rPr lang="en-US" sz="1400" kern="100" dirty="0" err="1">
                          <a:effectLst/>
                        </a:rPr>
                        <a:t>sanfeng</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13989761011</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30683335"/>
                  </a:ext>
                </a:extLst>
              </a:tr>
            </a:tbl>
          </a:graphicData>
        </a:graphic>
      </p:graphicFrame>
    </p:spTree>
    <p:extLst>
      <p:ext uri="{BB962C8B-B14F-4D97-AF65-F5344CB8AC3E}">
        <p14:creationId xmlns:p14="http://schemas.microsoft.com/office/powerpoint/2010/main" val="1356800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10.4 </a:t>
            </a:r>
            <a:r>
              <a:rPr lang="zh-CN" altLang="en-US" dirty="0"/>
              <a:t>链表</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zh-CN" altLang="en-US" dirty="0"/>
              <a:t>原有的电话簿列表可用下列链表表示：</a:t>
            </a:r>
            <a:endParaRPr lang="en-US" altLang="zh-CN" dirty="0"/>
          </a:p>
          <a:p>
            <a:pPr>
              <a:lnSpc>
                <a:spcPct val="150000"/>
              </a:lnSpc>
            </a:pPr>
            <a:endParaRPr lang="en-US" altLang="zh-CN" dirty="0"/>
          </a:p>
          <a:p>
            <a:pPr>
              <a:lnSpc>
                <a:spcPct val="150000"/>
              </a:lnSpc>
            </a:pPr>
            <a:endParaRPr lang="en-US" altLang="zh-CN" dirty="0"/>
          </a:p>
          <a:p>
            <a:pPr>
              <a:lnSpc>
                <a:spcPct val="150000"/>
              </a:lnSpc>
            </a:pPr>
            <a:endParaRPr lang="en-US" altLang="zh-CN" dirty="0"/>
          </a:p>
          <a:p>
            <a:pPr>
              <a:lnSpc>
                <a:spcPct val="150000"/>
              </a:lnSpc>
            </a:pPr>
            <a:r>
              <a:rPr lang="zh-CN" altLang="en-US" dirty="0"/>
              <a:t>增加一条记录后的链表形式为：</a:t>
            </a:r>
            <a:endParaRPr lang="en-US" altLang="zh-CN" dirty="0"/>
          </a:p>
          <a:p>
            <a:pPr>
              <a:lnSpc>
                <a:spcPct val="150000"/>
              </a:lnSpc>
            </a:pPr>
            <a:endParaRPr lang="en-US" altLang="zh-CN" dirty="0"/>
          </a:p>
          <a:p>
            <a:pPr marL="0" indent="0">
              <a:lnSpc>
                <a:spcPct val="150000"/>
              </a:lnSpc>
              <a:buNone/>
            </a:pPr>
            <a:endParaRPr lang="en-US" altLang="zh-CN" dirty="0"/>
          </a:p>
          <a:p>
            <a:pPr>
              <a:lnSpc>
                <a:spcPct val="150000"/>
              </a:lnSpc>
            </a:pPr>
            <a:endParaRPr lang="en-US" altLang="zh-CN" dirty="0"/>
          </a:p>
          <a:p>
            <a:pPr>
              <a:lnSpc>
                <a:spcPct val="150000"/>
              </a:lnSpc>
            </a:pPr>
            <a:endParaRPr lang="en-US" altLang="zh-CN" dirty="0"/>
          </a:p>
          <a:p>
            <a:pPr marL="0" indent="0">
              <a:lnSpc>
                <a:spcPct val="150000"/>
              </a:lnSpc>
              <a:buNone/>
            </a:pPr>
            <a:endParaRPr lang="en-US" altLang="zh-CN" dirty="0"/>
          </a:p>
          <a:p>
            <a:pPr marL="685800" lvl="2" indent="0">
              <a:lnSpc>
                <a:spcPct val="150000"/>
              </a:lnSpc>
              <a:buNone/>
            </a:pPr>
            <a:endParaRPr lang="en-US" altLang="zh-CN" dirty="0"/>
          </a:p>
          <a:p>
            <a:pPr>
              <a:lnSpc>
                <a:spcPct val="150000"/>
              </a:lnSpc>
            </a:pPr>
            <a:endParaRPr lang="en-US" altLang="zh-CN" dirty="0"/>
          </a:p>
          <a:p>
            <a:pPr lvl="1">
              <a:lnSpc>
                <a:spcPct val="120000"/>
              </a:lnSpc>
            </a:pPr>
            <a:endParaRPr lang="en-US" altLang="zh-CN" dirty="0"/>
          </a:p>
        </p:txBody>
      </p:sp>
      <p:pic>
        <p:nvPicPr>
          <p:cNvPr id="5" name="图片 4">
            <a:extLst>
              <a:ext uri="{FF2B5EF4-FFF2-40B4-BE49-F238E27FC236}">
                <a16:creationId xmlns:a16="http://schemas.microsoft.com/office/drawing/2014/main" id="{09CF65D1-2A03-46AA-A288-B03B75FB366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2707" y="2059835"/>
            <a:ext cx="4365789" cy="1494070"/>
          </a:xfrm>
          <a:prstGeom prst="rect">
            <a:avLst/>
          </a:prstGeom>
          <a:noFill/>
          <a:ln>
            <a:noFill/>
          </a:ln>
        </p:spPr>
      </p:pic>
      <p:pic>
        <p:nvPicPr>
          <p:cNvPr id="6" name="图片 5">
            <a:extLst>
              <a:ext uri="{FF2B5EF4-FFF2-40B4-BE49-F238E27FC236}">
                <a16:creationId xmlns:a16="http://schemas.microsoft.com/office/drawing/2014/main" id="{BBAA059F-19AB-4BE4-B347-F98C75D4E88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4632" y="4040956"/>
            <a:ext cx="5662735" cy="2039333"/>
          </a:xfrm>
          <a:prstGeom prst="rect">
            <a:avLst/>
          </a:prstGeom>
          <a:noFill/>
          <a:ln>
            <a:noFill/>
          </a:ln>
        </p:spPr>
      </p:pic>
    </p:spTree>
    <p:extLst>
      <p:ext uri="{BB962C8B-B14F-4D97-AF65-F5344CB8AC3E}">
        <p14:creationId xmlns:p14="http://schemas.microsoft.com/office/powerpoint/2010/main" val="2833875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10.4 </a:t>
            </a:r>
            <a:r>
              <a:rPr lang="zh-CN" altLang="en-US" dirty="0"/>
              <a:t>链表</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20000"/>
              </a:lnSpc>
            </a:pPr>
            <a:r>
              <a:rPr lang="zh-CN" altLang="en-US" sz="2000" dirty="0"/>
              <a:t>一个链表由一系列结构体变量组成，其中每个结构体变量包含至少一个成员，该成员的值是列表中下一个结构体变量的地址。</a:t>
            </a:r>
            <a:endParaRPr lang="en-US" altLang="zh-CN" sz="2000" dirty="0"/>
          </a:p>
          <a:p>
            <a:pPr>
              <a:lnSpc>
                <a:spcPct val="120000"/>
              </a:lnSpc>
            </a:pPr>
            <a:r>
              <a:rPr lang="zh-CN" altLang="en-US" sz="2000" dirty="0"/>
              <a:t>链表不要求每个记录在内存中的存储是物理上连续的，新添加的记录可以存储到任何空闲的区域。这些记录是通过前一条记录存储逻辑上的后一条记录的地址链接在一起的。</a:t>
            </a:r>
            <a:endParaRPr lang="en-US" altLang="zh-CN" sz="2000" dirty="0"/>
          </a:p>
          <a:p>
            <a:pPr>
              <a:lnSpc>
                <a:spcPct val="120000"/>
              </a:lnSpc>
            </a:pPr>
            <a:r>
              <a:rPr lang="zh-CN" altLang="en-US" sz="2000" dirty="0"/>
              <a:t>一个链表中最后一条记录后续不存在记录。</a:t>
            </a:r>
            <a:r>
              <a:rPr lang="en-US" altLang="zh-CN" sz="2000" dirty="0"/>
              <a:t>C</a:t>
            </a:r>
            <a:r>
              <a:rPr lang="zh-CN" altLang="en-US" sz="2000" dirty="0"/>
              <a:t>语言提供了一个特殊的指针</a:t>
            </a:r>
            <a:r>
              <a:rPr lang="en-US" altLang="zh-CN" sz="2000" dirty="0"/>
              <a:t>NULL</a:t>
            </a:r>
            <a:r>
              <a:rPr lang="zh-CN" altLang="en-US" sz="2000" dirty="0"/>
              <a:t>，用来标记当前处理的是最后一条记录。</a:t>
            </a:r>
            <a:endParaRPr lang="en-US" altLang="zh-CN" sz="2000" dirty="0"/>
          </a:p>
          <a:p>
            <a:pPr>
              <a:lnSpc>
                <a:spcPct val="120000"/>
              </a:lnSpc>
            </a:pPr>
            <a:r>
              <a:rPr lang="zh-CN" altLang="en-US" sz="2000" dirty="0"/>
              <a:t>处理表示链表结束的</a:t>
            </a:r>
            <a:r>
              <a:rPr lang="en-US" altLang="zh-CN" sz="2000" dirty="0"/>
              <a:t>NULL</a:t>
            </a:r>
            <a:r>
              <a:rPr lang="zh-CN" altLang="en-US" sz="2000" dirty="0"/>
              <a:t>指针，还需要一个指针来存储列表中第一条记录的地址：</a:t>
            </a:r>
            <a:endParaRPr lang="en-US" altLang="zh-CN" sz="2000" dirty="0"/>
          </a:p>
          <a:p>
            <a:pPr marL="0" indent="0">
              <a:lnSpc>
                <a:spcPct val="150000"/>
              </a:lnSpc>
              <a:buNone/>
            </a:pPr>
            <a:endParaRPr lang="en-US" altLang="zh-CN" dirty="0"/>
          </a:p>
          <a:p>
            <a:pPr>
              <a:lnSpc>
                <a:spcPct val="150000"/>
              </a:lnSpc>
            </a:pPr>
            <a:endParaRPr lang="en-US" altLang="zh-CN" dirty="0"/>
          </a:p>
          <a:p>
            <a:pPr>
              <a:lnSpc>
                <a:spcPct val="150000"/>
              </a:lnSpc>
            </a:pPr>
            <a:endParaRPr lang="en-US" altLang="zh-CN" dirty="0"/>
          </a:p>
          <a:p>
            <a:pPr marL="0" indent="0">
              <a:lnSpc>
                <a:spcPct val="150000"/>
              </a:lnSpc>
              <a:buNone/>
            </a:pPr>
            <a:endParaRPr lang="en-US" altLang="zh-CN" dirty="0"/>
          </a:p>
          <a:p>
            <a:pPr marL="685800" lvl="2" indent="0">
              <a:lnSpc>
                <a:spcPct val="150000"/>
              </a:lnSpc>
              <a:buNone/>
            </a:pPr>
            <a:endParaRPr lang="en-US" altLang="zh-CN" dirty="0"/>
          </a:p>
          <a:p>
            <a:pPr>
              <a:lnSpc>
                <a:spcPct val="150000"/>
              </a:lnSpc>
            </a:pPr>
            <a:endParaRPr lang="en-US" altLang="zh-CN" dirty="0"/>
          </a:p>
          <a:p>
            <a:pPr lvl="1">
              <a:lnSpc>
                <a:spcPct val="120000"/>
              </a:lnSpc>
            </a:pPr>
            <a:endParaRPr lang="en-US" altLang="zh-CN" dirty="0"/>
          </a:p>
        </p:txBody>
      </p:sp>
      <p:pic>
        <p:nvPicPr>
          <p:cNvPr id="7" name="图片 6">
            <a:extLst>
              <a:ext uri="{FF2B5EF4-FFF2-40B4-BE49-F238E27FC236}">
                <a16:creationId xmlns:a16="http://schemas.microsoft.com/office/drawing/2014/main" id="{3920C29E-E111-46AC-9C46-6AE2E9A1309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0602" y="4492030"/>
            <a:ext cx="6510795" cy="1409150"/>
          </a:xfrm>
          <a:prstGeom prst="rect">
            <a:avLst/>
          </a:prstGeom>
          <a:noFill/>
          <a:ln>
            <a:noFill/>
          </a:ln>
        </p:spPr>
      </p:pic>
    </p:spTree>
    <p:extLst>
      <p:ext uri="{BB962C8B-B14F-4D97-AF65-F5344CB8AC3E}">
        <p14:creationId xmlns:p14="http://schemas.microsoft.com/office/powerpoint/2010/main" val="3903539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10.4 </a:t>
            </a:r>
            <a:r>
              <a:rPr lang="zh-CN" altLang="en-US" dirty="0"/>
              <a:t>链表</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10.7</a:t>
            </a:r>
            <a:r>
              <a:rPr lang="zh-CN" altLang="zh-CN" dirty="0"/>
              <a:t>】</a:t>
            </a:r>
          </a:p>
          <a:p>
            <a:pPr marL="0" indent="0">
              <a:lnSpc>
                <a:spcPct val="150000"/>
              </a:lnSpc>
              <a:buNone/>
            </a:pP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463888" y="1696825"/>
            <a:ext cx="5259222" cy="390191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struct test</a:t>
            </a:r>
          </a:p>
          <a:p>
            <a:r>
              <a:rPr lang="en-US" altLang="zh-CN" sz="1400" dirty="0">
                <a:solidFill>
                  <a:srgbClr val="002060"/>
                </a:solidFill>
              </a:rPr>
              <a:t>{</a:t>
            </a:r>
          </a:p>
          <a:p>
            <a:r>
              <a:rPr lang="en-US" altLang="zh-CN" sz="1400" dirty="0">
                <a:solidFill>
                  <a:srgbClr val="002060"/>
                </a:solidFill>
              </a:rPr>
              <a:t>    int </a:t>
            </a:r>
            <a:r>
              <a:rPr lang="en-US" altLang="zh-CN" sz="1400" dirty="0" err="1">
                <a:solidFill>
                  <a:srgbClr val="002060"/>
                </a:solidFill>
              </a:rPr>
              <a:t>id_num</a:t>
            </a:r>
            <a:r>
              <a:rPr lang="en-US" altLang="zh-CN" sz="1400" dirty="0">
                <a:solidFill>
                  <a:srgbClr val="002060"/>
                </a:solidFill>
              </a:rPr>
              <a:t>;</a:t>
            </a:r>
          </a:p>
          <a:p>
            <a:r>
              <a:rPr lang="en-US" altLang="zh-CN" sz="1400" dirty="0">
                <a:solidFill>
                  <a:srgbClr val="002060"/>
                </a:solidFill>
              </a:rPr>
              <a:t>    double *</a:t>
            </a:r>
            <a:r>
              <a:rPr lang="en-US" altLang="zh-CN" sz="1400" dirty="0" err="1">
                <a:solidFill>
                  <a:srgbClr val="002060"/>
                </a:solidFill>
              </a:rPr>
              <a:t>pt_pay</a:t>
            </a:r>
            <a:r>
              <a:rPr lang="en-US" altLang="zh-CN" sz="1400" dirty="0">
                <a:solidFill>
                  <a:srgbClr val="002060"/>
                </a:solidFill>
              </a:rPr>
              <a:t>;</a:t>
            </a:r>
          </a:p>
          <a:p>
            <a:r>
              <a:rPr lang="en-US" altLang="zh-CN" sz="1400" dirty="0">
                <a:solidFill>
                  <a:srgbClr val="002060"/>
                </a:solidFill>
              </a:rPr>
              <a:t>};</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struct test emp;</a:t>
            </a:r>
          </a:p>
          <a:p>
            <a:r>
              <a:rPr lang="en-US" altLang="zh-CN" sz="1400" dirty="0">
                <a:solidFill>
                  <a:srgbClr val="002060"/>
                </a:solidFill>
              </a:rPr>
              <a:t>    double pay = 456.20;</a:t>
            </a:r>
          </a:p>
          <a:p>
            <a:r>
              <a:rPr lang="en-US" altLang="zh-CN" sz="1400" dirty="0">
                <a:solidFill>
                  <a:srgbClr val="002060"/>
                </a:solidFill>
              </a:rPr>
              <a:t>    </a:t>
            </a:r>
            <a:r>
              <a:rPr lang="en-US" altLang="zh-CN" sz="1400" dirty="0" err="1">
                <a:solidFill>
                  <a:srgbClr val="002060"/>
                </a:solidFill>
              </a:rPr>
              <a:t>emp.id_num</a:t>
            </a:r>
            <a:r>
              <a:rPr lang="en-US" altLang="zh-CN" sz="1400" dirty="0">
                <a:solidFill>
                  <a:srgbClr val="002060"/>
                </a:solidFill>
              </a:rPr>
              <a:t> = 12345;</a:t>
            </a:r>
          </a:p>
          <a:p>
            <a:r>
              <a:rPr lang="en-US" altLang="zh-CN" sz="1400" dirty="0">
                <a:solidFill>
                  <a:srgbClr val="002060"/>
                </a:solidFill>
              </a:rPr>
              <a:t>    </a:t>
            </a:r>
            <a:r>
              <a:rPr lang="en-US" altLang="zh-CN" sz="1400" dirty="0" err="1">
                <a:solidFill>
                  <a:srgbClr val="002060"/>
                </a:solidFill>
              </a:rPr>
              <a:t>emp.pt_pay</a:t>
            </a:r>
            <a:r>
              <a:rPr lang="en-US" altLang="zh-CN" sz="1400" dirty="0">
                <a:solidFill>
                  <a:srgbClr val="002060"/>
                </a:solidFill>
              </a:rPr>
              <a:t> = &amp;pay;</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(“Employee number %d was paid </a:t>
            </a:r>
            <a:r>
              <a:rPr lang="zh-CN" altLang="en-US" sz="1400" dirty="0">
                <a:solidFill>
                  <a:srgbClr val="002060"/>
                </a:solidFill>
              </a:rPr>
              <a:t>￥</a:t>
            </a:r>
            <a:r>
              <a:rPr lang="en-US" altLang="zh-CN" sz="1400" dirty="0">
                <a:solidFill>
                  <a:srgbClr val="002060"/>
                </a:solidFill>
              </a:rPr>
              <a:t>%6.2f\n”, </a:t>
            </a:r>
          </a:p>
          <a:p>
            <a:r>
              <a:rPr lang="en-US" altLang="zh-CN" sz="1400" dirty="0">
                <a:solidFill>
                  <a:srgbClr val="002060"/>
                </a:solidFill>
              </a:rPr>
              <a:t>                 </a:t>
            </a:r>
            <a:r>
              <a:rPr lang="en-US" altLang="zh-CN" sz="1400" dirty="0" err="1">
                <a:solidFill>
                  <a:srgbClr val="002060"/>
                </a:solidFill>
              </a:rPr>
              <a:t>emp.id_num</a:t>
            </a:r>
            <a:r>
              <a:rPr lang="en-US" altLang="zh-CN" sz="1400" dirty="0">
                <a:solidFill>
                  <a:srgbClr val="002060"/>
                </a:solidFill>
              </a:rPr>
              <a:t>, *</a:t>
            </a:r>
            <a:r>
              <a:rPr lang="en-US" altLang="zh-CN" sz="1400" dirty="0" err="1">
                <a:solidFill>
                  <a:srgbClr val="002060"/>
                </a:solidFill>
              </a:rPr>
              <a:t>emp.pt_pay</a:t>
            </a:r>
            <a:r>
              <a:rPr lang="en-US" altLang="zh-CN" sz="1400" dirty="0">
                <a:solidFill>
                  <a:srgbClr val="002060"/>
                </a:solidFill>
              </a:rPr>
              <a:t>);</a:t>
            </a:r>
          </a:p>
          <a:p>
            <a:r>
              <a:rPr lang="en-US" altLang="zh-CN" sz="1400" dirty="0">
                <a:solidFill>
                  <a:srgbClr val="002060"/>
                </a:solidFill>
              </a:rPr>
              <a:t>    return 0;</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110EE953-025D-44CD-9034-8CCC5C522339}"/>
              </a:ext>
            </a:extLst>
          </p:cNvPr>
          <p:cNvSpPr txBox="1"/>
          <p:nvPr/>
        </p:nvSpPr>
        <p:spPr>
          <a:xfrm>
            <a:off x="6096000" y="1696825"/>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0" name="图片 9">
            <a:extLst>
              <a:ext uri="{FF2B5EF4-FFF2-40B4-BE49-F238E27FC236}">
                <a16:creationId xmlns:a16="http://schemas.microsoft.com/office/drawing/2014/main" id="{E0B431E5-C671-4AF3-A23A-3D86C08E0150}"/>
              </a:ext>
            </a:extLst>
          </p:cNvPr>
          <p:cNvPicPr/>
          <p:nvPr/>
        </p:nvPicPr>
        <p:blipFill rotWithShape="1">
          <a:blip r:embed="rId2" cstate="print">
            <a:extLst>
              <a:ext uri="{28A0092B-C50C-407E-A947-70E740481C1C}">
                <a14:useLocalDpi xmlns:a14="http://schemas.microsoft.com/office/drawing/2010/main" val="0"/>
              </a:ext>
            </a:extLst>
          </a:blip>
          <a:srcRect r="33402" b="38081"/>
          <a:stretch/>
        </p:blipFill>
        <p:spPr bwMode="auto">
          <a:xfrm>
            <a:off x="6468892" y="2066157"/>
            <a:ext cx="4094422" cy="1009538"/>
          </a:xfrm>
          <a:prstGeom prst="rect">
            <a:avLst/>
          </a:prstGeom>
          <a:noFill/>
          <a:ln>
            <a:noFill/>
          </a:ln>
        </p:spPr>
      </p:pic>
      <p:sp>
        <p:nvSpPr>
          <p:cNvPr id="11" name="折角形 8">
            <a:extLst>
              <a:ext uri="{FF2B5EF4-FFF2-40B4-BE49-F238E27FC236}">
                <a16:creationId xmlns:a16="http://schemas.microsoft.com/office/drawing/2014/main" id="{8946D268-3D4B-4088-A1FB-38A5A0942AE9}"/>
              </a:ext>
            </a:extLst>
          </p:cNvPr>
          <p:cNvSpPr/>
          <p:nvPr/>
        </p:nvSpPr>
        <p:spPr>
          <a:xfrm>
            <a:off x="6274411" y="3175532"/>
            <a:ext cx="4736096" cy="3046159"/>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r>
              <a:rPr lang="zh-CN" altLang="en-US" sz="1400" dirty="0"/>
              <a:t>结构体变量</a:t>
            </a:r>
            <a:r>
              <a:rPr lang="en-US" altLang="zh-CN" sz="1400" dirty="0"/>
              <a:t>emp</a:t>
            </a:r>
            <a:r>
              <a:rPr lang="zh-CN" altLang="en-US" sz="1400" dirty="0"/>
              <a:t>成员的存储内容如下：</a:t>
            </a: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2" name="组合 11">
            <a:extLst>
              <a:ext uri="{FF2B5EF4-FFF2-40B4-BE49-F238E27FC236}">
                <a16:creationId xmlns:a16="http://schemas.microsoft.com/office/drawing/2014/main" id="{CFBB3448-50BD-487E-827E-C7C2C3C72170}"/>
              </a:ext>
            </a:extLst>
          </p:cNvPr>
          <p:cNvGrpSpPr/>
          <p:nvPr/>
        </p:nvGrpSpPr>
        <p:grpSpPr>
          <a:xfrm>
            <a:off x="6274410" y="3269557"/>
            <a:ext cx="1242392" cy="373903"/>
            <a:chOff x="8656982" y="1358937"/>
            <a:chExt cx="1242392" cy="331751"/>
          </a:xfrm>
        </p:grpSpPr>
        <p:sp>
          <p:nvSpPr>
            <p:cNvPr id="13" name="文本框 12">
              <a:extLst>
                <a:ext uri="{FF2B5EF4-FFF2-40B4-BE49-F238E27FC236}">
                  <a16:creationId xmlns:a16="http://schemas.microsoft.com/office/drawing/2014/main" id="{4B95B776-D434-41D8-B7EF-3C5E821C8451}"/>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4" name="直接连接符 13">
              <a:extLst>
                <a:ext uri="{FF2B5EF4-FFF2-40B4-BE49-F238E27FC236}">
                  <a16:creationId xmlns:a16="http://schemas.microsoft.com/office/drawing/2014/main" id="{A25538AC-FEAF-4E83-B553-7257C7F136BE}"/>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 name="图片 14" descr="图10-11">
            <a:extLst>
              <a:ext uri="{FF2B5EF4-FFF2-40B4-BE49-F238E27FC236}">
                <a16:creationId xmlns:a16="http://schemas.microsoft.com/office/drawing/2014/main" id="{73C06002-9C75-4EEB-86AB-6816770A391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2063" y="4430250"/>
            <a:ext cx="3688080" cy="1056640"/>
          </a:xfrm>
          <a:prstGeom prst="rect">
            <a:avLst/>
          </a:prstGeom>
          <a:noFill/>
          <a:ln>
            <a:noFill/>
          </a:ln>
        </p:spPr>
      </p:pic>
    </p:spTree>
    <p:extLst>
      <p:ext uri="{BB962C8B-B14F-4D97-AF65-F5344CB8AC3E}">
        <p14:creationId xmlns:p14="http://schemas.microsoft.com/office/powerpoint/2010/main" val="13099303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10.4 </a:t>
            </a:r>
            <a:r>
              <a:rPr lang="zh-CN" altLang="en-US" dirty="0"/>
              <a:t>链表</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10.8</a:t>
            </a:r>
            <a:r>
              <a:rPr lang="zh-CN" altLang="zh-CN" dirty="0"/>
              <a:t>】</a:t>
            </a:r>
          </a:p>
          <a:p>
            <a:pPr marL="0" indent="0">
              <a:lnSpc>
                <a:spcPct val="150000"/>
              </a:lnSpc>
              <a:buNone/>
            </a:pP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207390" y="1696825"/>
            <a:ext cx="5710199" cy="465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struct </a:t>
            </a:r>
            <a:r>
              <a:rPr lang="en-US" altLang="zh-CN" sz="1400" dirty="0" err="1">
                <a:solidFill>
                  <a:srgbClr val="002060"/>
                </a:solidFill>
              </a:rPr>
              <a:t>tele_typ</a:t>
            </a:r>
            <a:endParaRPr lang="en-US" altLang="zh-CN" sz="1400" dirty="0">
              <a:solidFill>
                <a:srgbClr val="002060"/>
              </a:solidFill>
            </a:endParaRPr>
          </a:p>
          <a:p>
            <a:r>
              <a:rPr lang="en-US" altLang="zh-CN" sz="1400" dirty="0">
                <a:solidFill>
                  <a:srgbClr val="002060"/>
                </a:solidFill>
              </a:rPr>
              <a:t>{</a:t>
            </a:r>
          </a:p>
          <a:p>
            <a:r>
              <a:rPr lang="en-US" altLang="zh-CN" sz="1400" dirty="0">
                <a:solidFill>
                  <a:srgbClr val="002060"/>
                </a:solidFill>
              </a:rPr>
              <a:t>     char name[30];</a:t>
            </a:r>
          </a:p>
          <a:p>
            <a:r>
              <a:rPr lang="en-US" altLang="zh-CN" sz="1400" dirty="0">
                <a:solidFill>
                  <a:srgbClr val="002060"/>
                </a:solidFill>
              </a:rPr>
              <a:t>     char </a:t>
            </a:r>
            <a:r>
              <a:rPr lang="en-US" altLang="zh-CN" sz="1400" dirty="0" err="1">
                <a:solidFill>
                  <a:srgbClr val="002060"/>
                </a:solidFill>
              </a:rPr>
              <a:t>phone_no</a:t>
            </a:r>
            <a:r>
              <a:rPr lang="en-US" altLang="zh-CN" sz="1400" dirty="0">
                <a:solidFill>
                  <a:srgbClr val="002060"/>
                </a:solidFill>
              </a:rPr>
              <a:t>[15];</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a:t>
            </a:r>
            <a:r>
              <a:rPr lang="en-US" altLang="zh-CN" sz="1400" dirty="0" err="1">
                <a:solidFill>
                  <a:srgbClr val="002060"/>
                </a:solidFill>
              </a:rPr>
              <a:t>nextaddr</a:t>
            </a:r>
            <a:r>
              <a:rPr lang="en-US" altLang="zh-CN" sz="1400" dirty="0">
                <a:solidFill>
                  <a:srgbClr val="002060"/>
                </a:solidFill>
              </a:rPr>
              <a:t>;</a:t>
            </a:r>
          </a:p>
          <a:p>
            <a:r>
              <a:rPr lang="en-US" altLang="zh-CN" sz="1400" dirty="0">
                <a:solidFill>
                  <a:srgbClr val="002060"/>
                </a:solidFill>
              </a:rPr>
              <a:t>};</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t1 = {"Chen sisi","13823456789"};</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t2 = {"Li xiaolong","13789975432"};</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t3 = {"Zhang sanfeng","13989761011"};</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*first; </a:t>
            </a:r>
          </a:p>
          <a:p>
            <a:r>
              <a:rPr lang="en-US" altLang="zh-CN" sz="1400" dirty="0">
                <a:solidFill>
                  <a:srgbClr val="002060"/>
                </a:solidFill>
              </a:rPr>
              <a:t>     first = &amp;t1;</a:t>
            </a:r>
          </a:p>
          <a:p>
            <a:r>
              <a:rPr lang="en-US" altLang="zh-CN" sz="1400" dirty="0">
                <a:solidFill>
                  <a:srgbClr val="002060"/>
                </a:solidFill>
              </a:rPr>
              <a:t>     t1.nextaddr = &amp;t2;</a:t>
            </a:r>
          </a:p>
          <a:p>
            <a:r>
              <a:rPr lang="en-US" altLang="zh-CN" sz="1400" dirty="0">
                <a:solidFill>
                  <a:srgbClr val="002060"/>
                </a:solidFill>
              </a:rPr>
              <a:t>     t2.nextaddr = &amp;t3;</a:t>
            </a:r>
          </a:p>
          <a:p>
            <a:r>
              <a:rPr lang="en-US" altLang="zh-CN" sz="1400" dirty="0">
                <a:solidFill>
                  <a:srgbClr val="002060"/>
                </a:solidFill>
              </a:rPr>
              <a:t>     t3.nextaddr = NULL;</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("\n%s -&gt; %s -&gt; %s\n", first-&gt;name, t1.nextaddr     	   -&gt;name, t2.nextaddr-&gt;name);</a:t>
            </a:r>
          </a:p>
          <a:p>
            <a:r>
              <a:rPr lang="en-US" altLang="zh-CN" sz="1400" dirty="0">
                <a:solidFill>
                  <a:srgbClr val="002060"/>
                </a:solidFill>
              </a:rPr>
              <a:t>     return 0;</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110EE953-025D-44CD-9034-8CCC5C522339}"/>
              </a:ext>
            </a:extLst>
          </p:cNvPr>
          <p:cNvSpPr txBox="1"/>
          <p:nvPr/>
        </p:nvSpPr>
        <p:spPr>
          <a:xfrm>
            <a:off x="6096000" y="1696825"/>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11" name="折角形 8">
            <a:extLst>
              <a:ext uri="{FF2B5EF4-FFF2-40B4-BE49-F238E27FC236}">
                <a16:creationId xmlns:a16="http://schemas.microsoft.com/office/drawing/2014/main" id="{8946D268-3D4B-4088-A1FB-38A5A0942AE9}"/>
              </a:ext>
            </a:extLst>
          </p:cNvPr>
          <p:cNvSpPr/>
          <p:nvPr/>
        </p:nvSpPr>
        <p:spPr>
          <a:xfrm>
            <a:off x="6274411" y="2809188"/>
            <a:ext cx="4736096" cy="341250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r>
              <a:rPr lang="zh-CN" altLang="en-US" sz="1400" dirty="0"/>
              <a:t>结构体变量之间的关系如下：</a:t>
            </a: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2" name="组合 11">
            <a:extLst>
              <a:ext uri="{FF2B5EF4-FFF2-40B4-BE49-F238E27FC236}">
                <a16:creationId xmlns:a16="http://schemas.microsoft.com/office/drawing/2014/main" id="{CFBB3448-50BD-487E-827E-C7C2C3C72170}"/>
              </a:ext>
            </a:extLst>
          </p:cNvPr>
          <p:cNvGrpSpPr/>
          <p:nvPr/>
        </p:nvGrpSpPr>
        <p:grpSpPr>
          <a:xfrm>
            <a:off x="6268999" y="2813759"/>
            <a:ext cx="1242392" cy="373903"/>
            <a:chOff x="8656982" y="1358937"/>
            <a:chExt cx="1242392" cy="331751"/>
          </a:xfrm>
        </p:grpSpPr>
        <p:sp>
          <p:nvSpPr>
            <p:cNvPr id="13" name="文本框 12">
              <a:extLst>
                <a:ext uri="{FF2B5EF4-FFF2-40B4-BE49-F238E27FC236}">
                  <a16:creationId xmlns:a16="http://schemas.microsoft.com/office/drawing/2014/main" id="{4B95B776-D434-41D8-B7EF-3C5E821C8451}"/>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4" name="直接连接符 13">
              <a:extLst>
                <a:ext uri="{FF2B5EF4-FFF2-40B4-BE49-F238E27FC236}">
                  <a16:creationId xmlns:a16="http://schemas.microsoft.com/office/drawing/2014/main" id="{A25538AC-FEAF-4E83-B553-7257C7F136BE}"/>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 name="图片 15">
            <a:extLst>
              <a:ext uri="{FF2B5EF4-FFF2-40B4-BE49-F238E27FC236}">
                <a16:creationId xmlns:a16="http://schemas.microsoft.com/office/drawing/2014/main" id="{A282AAAF-1BF2-43EE-BEF5-CCA91ED35F2C}"/>
              </a:ext>
            </a:extLst>
          </p:cNvPr>
          <p:cNvPicPr/>
          <p:nvPr/>
        </p:nvPicPr>
        <p:blipFill rotWithShape="1">
          <a:blip r:embed="rId2" cstate="print">
            <a:extLst>
              <a:ext uri="{28A0092B-C50C-407E-A947-70E740481C1C}">
                <a14:useLocalDpi xmlns:a14="http://schemas.microsoft.com/office/drawing/2010/main" val="0"/>
              </a:ext>
            </a:extLst>
          </a:blip>
          <a:srcRect r="31067" b="34025"/>
          <a:stretch/>
        </p:blipFill>
        <p:spPr bwMode="auto">
          <a:xfrm>
            <a:off x="7772400" y="1681913"/>
            <a:ext cx="3968162" cy="1007200"/>
          </a:xfrm>
          <a:prstGeom prst="rect">
            <a:avLst/>
          </a:prstGeom>
          <a:noFill/>
          <a:ln>
            <a:noFill/>
          </a:ln>
        </p:spPr>
      </p:pic>
      <p:pic>
        <p:nvPicPr>
          <p:cNvPr id="17" name="图片 16">
            <a:extLst>
              <a:ext uri="{FF2B5EF4-FFF2-40B4-BE49-F238E27FC236}">
                <a16:creationId xmlns:a16="http://schemas.microsoft.com/office/drawing/2014/main" id="{681384C7-2EE2-410F-8B59-DEE7284E3C1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4709" y="3604155"/>
            <a:ext cx="3114887" cy="2551352"/>
          </a:xfrm>
          <a:prstGeom prst="rect">
            <a:avLst/>
          </a:prstGeom>
          <a:noFill/>
          <a:ln>
            <a:noFill/>
          </a:ln>
        </p:spPr>
      </p:pic>
    </p:spTree>
    <p:extLst>
      <p:ext uri="{BB962C8B-B14F-4D97-AF65-F5344CB8AC3E}">
        <p14:creationId xmlns:p14="http://schemas.microsoft.com/office/powerpoint/2010/main" val="1865063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10.4 </a:t>
            </a:r>
            <a:r>
              <a:rPr lang="zh-CN" altLang="en-US" dirty="0"/>
              <a:t>链表</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10.9</a:t>
            </a:r>
            <a:r>
              <a:rPr lang="zh-CN" altLang="zh-CN" dirty="0"/>
              <a:t>】</a:t>
            </a:r>
            <a:r>
              <a:rPr lang="zh-CN" altLang="en-US" dirty="0"/>
              <a:t>使用循环和结构体变量的指针成员来遍历整个链表的方法。</a:t>
            </a: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246032" y="1696824"/>
            <a:ext cx="5477078" cy="443276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struct </a:t>
            </a:r>
            <a:r>
              <a:rPr lang="en-US" altLang="zh-CN" sz="1400" dirty="0" err="1">
                <a:solidFill>
                  <a:srgbClr val="002060"/>
                </a:solidFill>
              </a:rPr>
              <a:t>tele_typ</a:t>
            </a:r>
            <a:endParaRPr lang="en-US" altLang="zh-CN" sz="1400" dirty="0">
              <a:solidFill>
                <a:srgbClr val="002060"/>
              </a:solidFill>
            </a:endParaRPr>
          </a:p>
          <a:p>
            <a:r>
              <a:rPr lang="en-US" altLang="zh-CN" sz="1400" dirty="0">
                <a:solidFill>
                  <a:srgbClr val="002060"/>
                </a:solidFill>
              </a:rPr>
              <a:t>{</a:t>
            </a:r>
          </a:p>
          <a:p>
            <a:r>
              <a:rPr lang="en-US" altLang="zh-CN" sz="1400" dirty="0">
                <a:solidFill>
                  <a:srgbClr val="002060"/>
                </a:solidFill>
              </a:rPr>
              <a:t>   char name[30];</a:t>
            </a:r>
          </a:p>
          <a:p>
            <a:r>
              <a:rPr lang="en-US" altLang="zh-CN" sz="1400" dirty="0">
                <a:solidFill>
                  <a:srgbClr val="002060"/>
                </a:solidFill>
              </a:rPr>
              <a:t>   char </a:t>
            </a:r>
            <a:r>
              <a:rPr lang="en-US" altLang="zh-CN" sz="1400" dirty="0" err="1">
                <a:solidFill>
                  <a:srgbClr val="002060"/>
                </a:solidFill>
              </a:rPr>
              <a:t>phone_no</a:t>
            </a:r>
            <a:r>
              <a:rPr lang="en-US" altLang="zh-CN" sz="1400" dirty="0">
                <a:solidFill>
                  <a:srgbClr val="002060"/>
                </a:solidFill>
              </a:rPr>
              <a:t>[15];</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a:t>
            </a:r>
            <a:r>
              <a:rPr lang="en-US" altLang="zh-CN" sz="1400" dirty="0" err="1">
                <a:solidFill>
                  <a:srgbClr val="002060"/>
                </a:solidFill>
              </a:rPr>
              <a:t>nextaddr</a:t>
            </a:r>
            <a:r>
              <a:rPr lang="en-US" altLang="zh-CN" sz="1400" dirty="0">
                <a:solidFill>
                  <a:srgbClr val="002060"/>
                </a:solidFill>
              </a:rPr>
              <a:t>;</a:t>
            </a:r>
          </a:p>
          <a:p>
            <a:r>
              <a:rPr lang="en-US" altLang="zh-CN" sz="1400" dirty="0">
                <a:solidFill>
                  <a:srgbClr val="002060"/>
                </a:solidFill>
              </a:rPr>
              <a:t>};</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t1 = {"Chen sisi","13823456789"};</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t2 = {"Li xiaolong","13789975432"};</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t3 = {"Zhang sanfeng","13989761011"};</a:t>
            </a:r>
          </a:p>
          <a:p>
            <a:r>
              <a:rPr lang="en-US" altLang="zh-CN" sz="1400" dirty="0">
                <a:solidFill>
                  <a:srgbClr val="002060"/>
                </a:solidFill>
              </a:rPr>
              <a:t>   struct </a:t>
            </a:r>
            <a:r>
              <a:rPr lang="en-US" altLang="zh-CN" sz="1400" dirty="0" err="1">
                <a:solidFill>
                  <a:srgbClr val="002060"/>
                </a:solidFill>
              </a:rPr>
              <a:t>tele_typ</a:t>
            </a:r>
            <a:r>
              <a:rPr lang="en-US" altLang="zh-CN" sz="1400" dirty="0">
                <a:solidFill>
                  <a:srgbClr val="002060"/>
                </a:solidFill>
              </a:rPr>
              <a:t> *first;</a:t>
            </a:r>
          </a:p>
          <a:p>
            <a:r>
              <a:rPr lang="en-US" altLang="zh-CN" sz="1400" dirty="0">
                <a:solidFill>
                  <a:srgbClr val="002060"/>
                </a:solidFill>
              </a:rPr>
              <a:t>   first = &amp;t1;</a:t>
            </a:r>
          </a:p>
          <a:p>
            <a:r>
              <a:rPr lang="en-US" altLang="zh-CN" sz="1400" dirty="0">
                <a:solidFill>
                  <a:srgbClr val="002060"/>
                </a:solidFill>
              </a:rPr>
              <a:t>   t1.nextaddr = &amp;t2;</a:t>
            </a:r>
          </a:p>
          <a:p>
            <a:r>
              <a:rPr lang="en-US" altLang="zh-CN" sz="1400" dirty="0">
                <a:solidFill>
                  <a:srgbClr val="002060"/>
                </a:solidFill>
              </a:rPr>
              <a:t>   t2.nextaddr = &amp;t3;</a:t>
            </a:r>
          </a:p>
          <a:p>
            <a:r>
              <a:rPr lang="en-US" altLang="zh-CN" sz="1400" dirty="0">
                <a:solidFill>
                  <a:srgbClr val="002060"/>
                </a:solidFill>
              </a:rPr>
              <a:t>   t3.nextaddr = NULL;</a:t>
            </a:r>
          </a:p>
          <a:p>
            <a:r>
              <a:rPr lang="en-US" altLang="zh-CN" sz="1400" dirty="0">
                <a:solidFill>
                  <a:srgbClr val="002060"/>
                </a:solidFill>
              </a:rPr>
              <a:t>   display(first);</a:t>
            </a:r>
          </a:p>
          <a:p>
            <a:r>
              <a:rPr lang="en-US" altLang="zh-CN" sz="1400" dirty="0">
                <a:solidFill>
                  <a:srgbClr val="002060"/>
                </a:solidFill>
              </a:rPr>
              <a:t>   return 0;</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110EE953-025D-44CD-9034-8CCC5C522339}"/>
              </a:ext>
            </a:extLst>
          </p:cNvPr>
          <p:cNvSpPr txBox="1"/>
          <p:nvPr/>
        </p:nvSpPr>
        <p:spPr>
          <a:xfrm>
            <a:off x="5874994" y="4268417"/>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8" name="矩形 7">
            <a:extLst>
              <a:ext uri="{FF2B5EF4-FFF2-40B4-BE49-F238E27FC236}">
                <a16:creationId xmlns:a16="http://schemas.microsoft.com/office/drawing/2014/main" id="{59AB319E-0DA8-4D6D-9DEB-73153D39E685}"/>
              </a:ext>
            </a:extLst>
          </p:cNvPr>
          <p:cNvSpPr/>
          <p:nvPr/>
        </p:nvSpPr>
        <p:spPr>
          <a:xfrm>
            <a:off x="5874994" y="1685715"/>
            <a:ext cx="5031818" cy="24055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display(struct </a:t>
            </a:r>
            <a:r>
              <a:rPr lang="en-US" altLang="zh-CN" sz="1400" dirty="0" err="1">
                <a:solidFill>
                  <a:srgbClr val="002060"/>
                </a:solidFill>
              </a:rPr>
              <a:t>tele_typ</a:t>
            </a:r>
            <a:r>
              <a:rPr lang="en-US" altLang="zh-CN" sz="1400" dirty="0">
                <a:solidFill>
                  <a:srgbClr val="002060"/>
                </a:solidFill>
              </a:rPr>
              <a:t> *contents)</a:t>
            </a:r>
          </a:p>
          <a:p>
            <a:r>
              <a:rPr lang="en-US" altLang="zh-CN" sz="1400" dirty="0">
                <a:solidFill>
                  <a:srgbClr val="002060"/>
                </a:solidFill>
              </a:rPr>
              <a:t>{</a:t>
            </a:r>
          </a:p>
          <a:p>
            <a:r>
              <a:rPr lang="en-US" altLang="zh-CN" sz="1400" dirty="0">
                <a:solidFill>
                  <a:srgbClr val="002060"/>
                </a:solidFill>
              </a:rPr>
              <a:t>    while(contents != NULL)</a:t>
            </a:r>
          </a:p>
          <a:p>
            <a:r>
              <a:rPr lang="en-US" altLang="zh-CN" sz="1400" dirty="0">
                <a:solidFill>
                  <a:srgbClr val="002060"/>
                </a:solidFill>
              </a:rPr>
              <a:t>    {   </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("\n%-20s -%15s\n", contents-&gt;name,   </a:t>
            </a:r>
          </a:p>
          <a:p>
            <a:r>
              <a:rPr lang="en-US" altLang="zh-CN" sz="1400" dirty="0">
                <a:solidFill>
                  <a:srgbClr val="002060"/>
                </a:solidFill>
              </a:rPr>
              <a:t>                      contents-&gt;</a:t>
            </a:r>
            <a:r>
              <a:rPr lang="en-US" altLang="zh-CN" sz="1400" dirty="0" err="1">
                <a:solidFill>
                  <a:srgbClr val="002060"/>
                </a:solidFill>
              </a:rPr>
              <a:t>phone_no</a:t>
            </a:r>
            <a:r>
              <a:rPr lang="en-US" altLang="zh-CN" sz="1400" dirty="0">
                <a:solidFill>
                  <a:srgbClr val="002060"/>
                </a:solidFill>
              </a:rPr>
              <a:t>);</a:t>
            </a:r>
          </a:p>
          <a:p>
            <a:r>
              <a:rPr lang="en-US" altLang="zh-CN" sz="1400" dirty="0">
                <a:solidFill>
                  <a:srgbClr val="002060"/>
                </a:solidFill>
              </a:rPr>
              <a:t>          contents = contents-&gt;</a:t>
            </a:r>
            <a:r>
              <a:rPr lang="en-US" altLang="zh-CN" sz="1400" dirty="0" err="1">
                <a:solidFill>
                  <a:srgbClr val="002060"/>
                </a:solidFill>
              </a:rPr>
              <a:t>nextaddr</a:t>
            </a:r>
            <a:r>
              <a:rPr lang="en-US" altLang="zh-CN" sz="1400" dirty="0">
                <a:solidFill>
                  <a:srgbClr val="002060"/>
                </a:solidFill>
              </a:rPr>
              <a:t>;</a:t>
            </a:r>
          </a:p>
          <a:p>
            <a:r>
              <a:rPr lang="en-US" altLang="zh-CN" sz="1400" dirty="0">
                <a:solidFill>
                  <a:srgbClr val="002060"/>
                </a:solidFill>
              </a:rPr>
              <a:t>     }</a:t>
            </a:r>
          </a:p>
          <a:p>
            <a:r>
              <a:rPr lang="en-US" altLang="zh-CN" sz="1400" dirty="0">
                <a:solidFill>
                  <a:srgbClr val="002060"/>
                </a:solidFill>
              </a:rPr>
              <a:t>     return;</a:t>
            </a:r>
          </a:p>
          <a:p>
            <a:r>
              <a:rPr lang="en-US" altLang="zh-CN" sz="1400" dirty="0">
                <a:solidFill>
                  <a:srgbClr val="002060"/>
                </a:solidFill>
              </a:rPr>
              <a:t>}</a:t>
            </a:r>
          </a:p>
        </p:txBody>
      </p:sp>
      <p:pic>
        <p:nvPicPr>
          <p:cNvPr id="10" name="图片 9">
            <a:extLst>
              <a:ext uri="{FF2B5EF4-FFF2-40B4-BE49-F238E27FC236}">
                <a16:creationId xmlns:a16="http://schemas.microsoft.com/office/drawing/2014/main" id="{D66C06D3-C2FB-4321-B39D-09A5C527DD98}"/>
              </a:ext>
            </a:extLst>
          </p:cNvPr>
          <p:cNvPicPr/>
          <p:nvPr/>
        </p:nvPicPr>
        <p:blipFill rotWithShape="1">
          <a:blip r:embed="rId2" cstate="print">
            <a:extLst>
              <a:ext uri="{28A0092B-C50C-407E-A947-70E740481C1C}">
                <a14:useLocalDpi xmlns:a14="http://schemas.microsoft.com/office/drawing/2010/main" val="0"/>
              </a:ext>
            </a:extLst>
          </a:blip>
          <a:srcRect r="32624" b="30545"/>
          <a:stretch/>
        </p:blipFill>
        <p:spPr bwMode="auto">
          <a:xfrm>
            <a:off x="6384119" y="4619096"/>
            <a:ext cx="4013568" cy="1747748"/>
          </a:xfrm>
          <a:prstGeom prst="rect">
            <a:avLst/>
          </a:prstGeom>
          <a:noFill/>
          <a:ln>
            <a:noFill/>
          </a:ln>
        </p:spPr>
      </p:pic>
    </p:spTree>
    <p:extLst>
      <p:ext uri="{BB962C8B-B14F-4D97-AF65-F5344CB8AC3E}">
        <p14:creationId xmlns:p14="http://schemas.microsoft.com/office/powerpoint/2010/main" val="1531589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10.5 </a:t>
            </a:r>
            <a:r>
              <a:rPr lang="zh-CN" altLang="en-US" dirty="0"/>
              <a:t>动态内存分配</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en-US" altLang="zh-CN" sz="2000" dirty="0"/>
              <a:t>C</a:t>
            </a:r>
            <a:r>
              <a:rPr lang="zh-CN" altLang="en-US" sz="2000" dirty="0"/>
              <a:t>语言允许建立内存动态分配区域，存放一些临时用的数据，不需要在程序的声明部分定义，因此，不能通过变量名或者数组名去引用这些数据，只能通过指针来引用。</a:t>
            </a:r>
            <a:endParaRPr lang="en-US" altLang="zh-CN" sz="2000" dirty="0"/>
          </a:p>
          <a:p>
            <a:pPr>
              <a:lnSpc>
                <a:spcPct val="150000"/>
              </a:lnSpc>
            </a:pPr>
            <a:r>
              <a:rPr lang="zh-CN" altLang="en-US" sz="2000" dirty="0"/>
              <a:t>在动态分配方式下，内存空间的分配以及内存空间的释放都是在程序运行时进行，而不是在编译时就固定的。</a:t>
            </a:r>
            <a:endParaRPr lang="en-US" altLang="zh-CN" sz="2000" dirty="0"/>
          </a:p>
          <a:p>
            <a:pPr>
              <a:lnSpc>
                <a:spcPct val="120000"/>
              </a:lnSpc>
            </a:pPr>
            <a:r>
              <a:rPr lang="zh-CN" altLang="en-US" dirty="0"/>
              <a:t>动态内存分配相关的库函数有：</a:t>
            </a:r>
            <a:endParaRPr lang="en-US" altLang="zh-CN" dirty="0"/>
          </a:p>
          <a:p>
            <a:pPr>
              <a:lnSpc>
                <a:spcPct val="120000"/>
              </a:lnSpc>
            </a:pPr>
            <a:endParaRPr lang="en-US" altLang="zh-CN" dirty="0"/>
          </a:p>
          <a:p>
            <a:pPr marL="0" indent="0">
              <a:lnSpc>
                <a:spcPct val="150000"/>
              </a:lnSpc>
              <a:buNone/>
            </a:pPr>
            <a:endParaRPr lang="en-US" altLang="zh-CN" dirty="0"/>
          </a:p>
          <a:p>
            <a:pPr lvl="1">
              <a:lnSpc>
                <a:spcPct val="120000"/>
              </a:lnSpc>
            </a:pPr>
            <a:endParaRPr lang="en-US" altLang="zh-CN" dirty="0"/>
          </a:p>
        </p:txBody>
      </p:sp>
      <p:graphicFrame>
        <p:nvGraphicFramePr>
          <p:cNvPr id="4" name="表格 3">
            <a:extLst>
              <a:ext uri="{FF2B5EF4-FFF2-40B4-BE49-F238E27FC236}">
                <a16:creationId xmlns:a16="http://schemas.microsoft.com/office/drawing/2014/main" id="{DBADDD34-7DCA-41A9-A167-3B34051A5670}"/>
              </a:ext>
            </a:extLst>
          </p:cNvPr>
          <p:cNvGraphicFramePr>
            <a:graphicFrameLocks noGrp="1"/>
          </p:cNvGraphicFramePr>
          <p:nvPr>
            <p:extLst>
              <p:ext uri="{D42A27DB-BD31-4B8C-83A1-F6EECF244321}">
                <p14:modId xmlns:p14="http://schemas.microsoft.com/office/powerpoint/2010/main" val="284582860"/>
              </p:ext>
            </p:extLst>
          </p:nvPr>
        </p:nvGraphicFramePr>
        <p:xfrm>
          <a:off x="1164931" y="4013855"/>
          <a:ext cx="9862138" cy="2103138"/>
        </p:xfrm>
        <a:graphic>
          <a:graphicData uri="http://schemas.openxmlformats.org/drawingml/2006/table">
            <a:tbl>
              <a:tblPr>
                <a:tableStyleId>{69CF1AB2-1976-4502-BF36-3FF5EA218861}</a:tableStyleId>
              </a:tblPr>
              <a:tblGrid>
                <a:gridCol w="3547899">
                  <a:extLst>
                    <a:ext uri="{9D8B030D-6E8A-4147-A177-3AD203B41FA5}">
                      <a16:colId xmlns:a16="http://schemas.microsoft.com/office/drawing/2014/main" val="1473756606"/>
                    </a:ext>
                  </a:extLst>
                </a:gridCol>
                <a:gridCol w="6314239">
                  <a:extLst>
                    <a:ext uri="{9D8B030D-6E8A-4147-A177-3AD203B41FA5}">
                      <a16:colId xmlns:a16="http://schemas.microsoft.com/office/drawing/2014/main" val="3703392189"/>
                    </a:ext>
                  </a:extLst>
                </a:gridCol>
              </a:tblGrid>
              <a:tr h="278833">
                <a:tc>
                  <a:txBody>
                    <a:bodyPr/>
                    <a:lstStyle/>
                    <a:p>
                      <a:pPr algn="ctr">
                        <a:spcAft>
                          <a:spcPts val="0"/>
                        </a:spcAft>
                      </a:pPr>
                      <a:r>
                        <a:rPr lang="zh-CN" sz="1700" kern="100" dirty="0">
                          <a:effectLst/>
                        </a:rPr>
                        <a:t>函数名称</a:t>
                      </a:r>
                      <a:endParaRPr lang="zh-CN" sz="1700" kern="100" dirty="0">
                        <a:effectLst/>
                        <a:latin typeface="Times New Roman" panose="02020603050405020304" pitchFamily="18" charset="0"/>
                        <a:ea typeface="黑体" panose="02010609060101010101" pitchFamily="49" charset="-122"/>
                      </a:endParaRPr>
                    </a:p>
                  </a:txBody>
                  <a:tcPr marL="124177" marR="124177" marT="0" marB="0" anchor="ctr"/>
                </a:tc>
                <a:tc>
                  <a:txBody>
                    <a:bodyPr/>
                    <a:lstStyle/>
                    <a:p>
                      <a:pPr algn="ctr">
                        <a:spcAft>
                          <a:spcPts val="0"/>
                        </a:spcAft>
                      </a:pPr>
                      <a:r>
                        <a:rPr lang="zh-CN" sz="1700" kern="100">
                          <a:effectLst/>
                        </a:rPr>
                        <a:t>功能</a:t>
                      </a:r>
                      <a:endParaRPr lang="zh-CN" sz="1700" kern="100">
                        <a:effectLst/>
                        <a:latin typeface="Times New Roman" panose="02020603050405020304" pitchFamily="18" charset="0"/>
                        <a:ea typeface="黑体" panose="02010609060101010101" pitchFamily="49" charset="-122"/>
                      </a:endParaRPr>
                    </a:p>
                  </a:txBody>
                  <a:tcPr marL="124177" marR="124177" marT="0" marB="0" anchor="ctr"/>
                </a:tc>
                <a:extLst>
                  <a:ext uri="{0D108BD9-81ED-4DB2-BD59-A6C34878D82A}">
                    <a16:rowId xmlns:a16="http://schemas.microsoft.com/office/drawing/2014/main" val="2225246587"/>
                  </a:ext>
                </a:extLst>
              </a:tr>
              <a:tr h="863775">
                <a:tc>
                  <a:txBody>
                    <a:bodyPr/>
                    <a:lstStyle/>
                    <a:p>
                      <a:pPr algn="ctr">
                        <a:spcAft>
                          <a:spcPts val="0"/>
                        </a:spcAft>
                      </a:pPr>
                      <a:r>
                        <a:rPr lang="en-US" sz="1700" kern="100" dirty="0">
                          <a:effectLst/>
                        </a:rPr>
                        <a:t> </a:t>
                      </a:r>
                      <a:endParaRPr lang="zh-CN" sz="1700" kern="100" dirty="0">
                        <a:effectLst/>
                      </a:endParaRPr>
                    </a:p>
                    <a:p>
                      <a:pPr algn="ctr">
                        <a:spcAft>
                          <a:spcPts val="0"/>
                        </a:spcAft>
                      </a:pPr>
                      <a:r>
                        <a:rPr lang="en-US" sz="1700" kern="100" dirty="0">
                          <a:effectLst/>
                        </a:rPr>
                        <a:t>void *malloc(int size)</a:t>
                      </a:r>
                      <a:endParaRPr lang="zh-CN" sz="1700" kern="100" dirty="0">
                        <a:effectLst/>
                        <a:latin typeface="Times New Roman" panose="02020603050405020304" pitchFamily="18" charset="0"/>
                        <a:ea typeface="黑体" panose="02010609060101010101" pitchFamily="49" charset="-122"/>
                      </a:endParaRPr>
                    </a:p>
                  </a:txBody>
                  <a:tcPr marL="124177" marR="124177" marT="0" marB="0" anchor="ctr"/>
                </a:tc>
                <a:tc>
                  <a:txBody>
                    <a:bodyPr/>
                    <a:lstStyle/>
                    <a:p>
                      <a:pPr algn="ctr">
                        <a:spcAft>
                          <a:spcPts val="0"/>
                        </a:spcAft>
                      </a:pPr>
                      <a:r>
                        <a:rPr lang="zh-CN" sz="1700" kern="100" dirty="0">
                          <a:effectLst/>
                        </a:rPr>
                        <a:t>用于申请一块连续的指定大小的内存块区域以</a:t>
                      </a:r>
                      <a:r>
                        <a:rPr lang="en-US" sz="1700" kern="100" dirty="0">
                          <a:effectLst/>
                        </a:rPr>
                        <a:t>void*</a:t>
                      </a:r>
                      <a:r>
                        <a:rPr lang="zh-CN" sz="1700" kern="100" dirty="0">
                          <a:effectLst/>
                        </a:rPr>
                        <a:t>类型返回分配的内存区域地址，如果分配成功则返回指向被分配内存的指针</a:t>
                      </a:r>
                      <a:r>
                        <a:rPr lang="en-US" sz="1700" kern="100" dirty="0">
                          <a:effectLst/>
                        </a:rPr>
                        <a:t>(</a:t>
                      </a:r>
                      <a:r>
                        <a:rPr lang="zh-CN" sz="1700" kern="100" dirty="0">
                          <a:effectLst/>
                        </a:rPr>
                        <a:t>此存储区中的初始值不确定</a:t>
                      </a:r>
                      <a:r>
                        <a:rPr lang="en-US" sz="1700" kern="100" dirty="0">
                          <a:effectLst/>
                        </a:rPr>
                        <a:t>)</a:t>
                      </a:r>
                      <a:r>
                        <a:rPr lang="zh-CN" sz="1700" kern="100" dirty="0">
                          <a:effectLst/>
                        </a:rPr>
                        <a:t>，否则返回空指针</a:t>
                      </a:r>
                      <a:r>
                        <a:rPr lang="en-US" sz="1700" kern="100" dirty="0">
                          <a:effectLst/>
                        </a:rPr>
                        <a:t>NULL</a:t>
                      </a:r>
                      <a:r>
                        <a:rPr lang="zh-CN" sz="1700" kern="100" dirty="0">
                          <a:effectLst/>
                        </a:rPr>
                        <a:t>。</a:t>
                      </a:r>
                      <a:endParaRPr lang="zh-CN" sz="17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24177" marR="124177" marT="0" marB="0" anchor="ctr"/>
                </a:tc>
                <a:extLst>
                  <a:ext uri="{0D108BD9-81ED-4DB2-BD59-A6C34878D82A}">
                    <a16:rowId xmlns:a16="http://schemas.microsoft.com/office/drawing/2014/main" val="3793800562"/>
                  </a:ext>
                </a:extLst>
              </a:tr>
              <a:tr h="681697">
                <a:tc>
                  <a:txBody>
                    <a:bodyPr/>
                    <a:lstStyle/>
                    <a:p>
                      <a:pPr algn="ctr">
                        <a:spcAft>
                          <a:spcPts val="0"/>
                        </a:spcAft>
                      </a:pPr>
                      <a:r>
                        <a:rPr lang="en-US" sz="1700" kern="100">
                          <a:effectLst/>
                        </a:rPr>
                        <a:t>void *calloc(int n, int size)</a:t>
                      </a:r>
                      <a:endParaRPr lang="zh-CN" sz="1700" kern="100">
                        <a:effectLst/>
                        <a:latin typeface="Times New Roman" panose="02020603050405020304" pitchFamily="18" charset="0"/>
                        <a:ea typeface="黑体" panose="02010609060101010101" pitchFamily="49" charset="-122"/>
                      </a:endParaRPr>
                    </a:p>
                  </a:txBody>
                  <a:tcPr marL="124177" marR="124177" marT="0" marB="0" anchor="ctr"/>
                </a:tc>
                <a:tc>
                  <a:txBody>
                    <a:bodyPr/>
                    <a:lstStyle/>
                    <a:p>
                      <a:pPr algn="ctr">
                        <a:spcAft>
                          <a:spcPts val="0"/>
                        </a:spcAft>
                      </a:pPr>
                      <a:r>
                        <a:rPr lang="zh-CN" sz="1700" kern="100" dirty="0">
                          <a:effectLst/>
                        </a:rPr>
                        <a:t>在内存的动态存储区中分配</a:t>
                      </a:r>
                      <a:r>
                        <a:rPr lang="en-US" sz="1700" kern="100" dirty="0">
                          <a:effectLst/>
                        </a:rPr>
                        <a:t>n</a:t>
                      </a:r>
                      <a:r>
                        <a:rPr lang="zh-CN" sz="1700" kern="100" dirty="0">
                          <a:effectLst/>
                        </a:rPr>
                        <a:t>个长度为</a:t>
                      </a:r>
                      <a:r>
                        <a:rPr lang="en-US" sz="1700" kern="100" dirty="0">
                          <a:effectLst/>
                        </a:rPr>
                        <a:t>size</a:t>
                      </a:r>
                      <a:r>
                        <a:rPr lang="zh-CN" sz="1700" kern="100" dirty="0">
                          <a:effectLst/>
                        </a:rPr>
                        <a:t>的连续空间，函数返回一个指向分配起始地址的指针；如果分配不成功，返回</a:t>
                      </a:r>
                      <a:r>
                        <a:rPr lang="en-US" sz="1700" kern="100" dirty="0">
                          <a:effectLst/>
                        </a:rPr>
                        <a:t>NULL</a:t>
                      </a:r>
                      <a:r>
                        <a:rPr lang="zh-CN" sz="1700" kern="100" dirty="0">
                          <a:effectLst/>
                        </a:rPr>
                        <a:t>。</a:t>
                      </a:r>
                      <a:endParaRPr lang="zh-CN" sz="17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24177" marR="124177" marT="0" marB="0" anchor="ctr"/>
                </a:tc>
                <a:extLst>
                  <a:ext uri="{0D108BD9-81ED-4DB2-BD59-A6C34878D82A}">
                    <a16:rowId xmlns:a16="http://schemas.microsoft.com/office/drawing/2014/main" val="1210054322"/>
                  </a:ext>
                </a:extLst>
              </a:tr>
              <a:tr h="278833">
                <a:tc>
                  <a:txBody>
                    <a:bodyPr/>
                    <a:lstStyle/>
                    <a:p>
                      <a:pPr algn="ctr">
                        <a:spcAft>
                          <a:spcPts val="0"/>
                        </a:spcAft>
                      </a:pPr>
                      <a:r>
                        <a:rPr lang="en-US" sz="1700" kern="100">
                          <a:effectLst/>
                        </a:rPr>
                        <a:t>void  free (void * p)</a:t>
                      </a:r>
                      <a:endParaRPr lang="zh-CN" sz="1700" kern="100">
                        <a:effectLst/>
                        <a:latin typeface="Times New Roman" panose="02020603050405020304" pitchFamily="18" charset="0"/>
                        <a:ea typeface="黑体" panose="02010609060101010101" pitchFamily="49" charset="-122"/>
                      </a:endParaRPr>
                    </a:p>
                  </a:txBody>
                  <a:tcPr marL="124177" marR="124177" marT="0" marB="0" anchor="ctr"/>
                </a:tc>
                <a:tc>
                  <a:txBody>
                    <a:bodyPr/>
                    <a:lstStyle/>
                    <a:p>
                      <a:pPr algn="ctr">
                        <a:spcAft>
                          <a:spcPts val="0"/>
                        </a:spcAft>
                      </a:pPr>
                      <a:r>
                        <a:rPr lang="zh-CN" sz="1700" kern="100" dirty="0">
                          <a:effectLst/>
                        </a:rPr>
                        <a:t>释放</a:t>
                      </a:r>
                      <a:r>
                        <a:rPr lang="en-US" sz="1700" kern="100" dirty="0">
                          <a:effectLst/>
                        </a:rPr>
                        <a:t>void</a:t>
                      </a:r>
                      <a:r>
                        <a:rPr lang="zh-CN" sz="1700" kern="100" dirty="0">
                          <a:effectLst/>
                        </a:rPr>
                        <a:t>指针</a:t>
                      </a:r>
                      <a:r>
                        <a:rPr lang="en-US" sz="1700" kern="100" dirty="0">
                          <a:effectLst/>
                        </a:rPr>
                        <a:t>p</a:t>
                      </a:r>
                      <a:r>
                        <a:rPr lang="zh-CN" sz="1700" kern="100" dirty="0">
                          <a:effectLst/>
                        </a:rPr>
                        <a:t>所指的内存空间。</a:t>
                      </a:r>
                      <a:endParaRPr lang="zh-CN" sz="17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24177" marR="124177" marT="0" marB="0" anchor="ctr"/>
                </a:tc>
                <a:extLst>
                  <a:ext uri="{0D108BD9-81ED-4DB2-BD59-A6C34878D82A}">
                    <a16:rowId xmlns:a16="http://schemas.microsoft.com/office/drawing/2014/main" val="770670867"/>
                  </a:ext>
                </a:extLst>
              </a:tr>
            </a:tbl>
          </a:graphicData>
        </a:graphic>
      </p:graphicFrame>
    </p:spTree>
    <p:extLst>
      <p:ext uri="{BB962C8B-B14F-4D97-AF65-F5344CB8AC3E}">
        <p14:creationId xmlns:p14="http://schemas.microsoft.com/office/powerpoint/2010/main" val="87529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10.1 </a:t>
            </a:r>
            <a:r>
              <a:rPr lang="zh-CN" altLang="en-US" dirty="0"/>
              <a:t>单一结构体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zh-CN" altLang="zh-CN" dirty="0"/>
              <a:t>一个结构体类型表示组合若干单个数据项（成员）以形成一个凝聚且相关的单元</a:t>
            </a:r>
            <a:r>
              <a:rPr lang="zh-CN" altLang="en-US" dirty="0"/>
              <a:t>。</a:t>
            </a:r>
            <a:endParaRPr lang="en-US" altLang="zh-CN" dirty="0"/>
          </a:p>
          <a:p>
            <a:pPr>
              <a:lnSpc>
                <a:spcPct val="150000"/>
              </a:lnSpc>
            </a:pPr>
            <a:r>
              <a:rPr lang="zh-CN" altLang="zh-CN" dirty="0"/>
              <a:t>一个结构体类型的声明如下：</a:t>
            </a:r>
            <a:endParaRPr lang="en-US" altLang="zh-CN" dirty="0"/>
          </a:p>
          <a:p>
            <a:pPr marL="2014537" lvl="6" indent="0">
              <a:buNone/>
            </a:pPr>
            <a:r>
              <a:rPr lang="en-US" altLang="zh-CN" sz="1800" dirty="0">
                <a:solidFill>
                  <a:srgbClr val="0070C0"/>
                </a:solidFill>
              </a:rPr>
              <a:t>struct date</a:t>
            </a:r>
          </a:p>
          <a:p>
            <a:pPr marL="2014537" lvl="6" indent="0">
              <a:buNone/>
            </a:pPr>
            <a:r>
              <a:rPr lang="en-US" altLang="zh-CN" sz="1800" dirty="0">
                <a:solidFill>
                  <a:srgbClr val="0070C0"/>
                </a:solidFill>
              </a:rPr>
              <a:t>{</a:t>
            </a:r>
          </a:p>
          <a:p>
            <a:pPr marL="2014537" lvl="6" indent="0">
              <a:buNone/>
            </a:pPr>
            <a:r>
              <a:rPr lang="en-US" altLang="zh-CN" sz="1800" dirty="0">
                <a:solidFill>
                  <a:srgbClr val="0070C0"/>
                </a:solidFill>
              </a:rPr>
              <a:t>	int month;</a:t>
            </a:r>
          </a:p>
          <a:p>
            <a:pPr marL="2014537" lvl="6" indent="0">
              <a:buNone/>
            </a:pPr>
            <a:r>
              <a:rPr lang="en-US" altLang="zh-CN" sz="1800" dirty="0">
                <a:solidFill>
                  <a:srgbClr val="0070C0"/>
                </a:solidFill>
              </a:rPr>
              <a:t>	int day;</a:t>
            </a:r>
          </a:p>
          <a:p>
            <a:pPr marL="2014537" lvl="6" indent="0">
              <a:buNone/>
            </a:pPr>
            <a:r>
              <a:rPr lang="en-US" altLang="zh-CN" sz="1800" dirty="0">
                <a:solidFill>
                  <a:srgbClr val="0070C0"/>
                </a:solidFill>
              </a:rPr>
              <a:t>	int year;</a:t>
            </a:r>
          </a:p>
          <a:p>
            <a:pPr marL="2014537" lvl="6" indent="0">
              <a:buNone/>
            </a:pPr>
            <a:r>
              <a:rPr lang="en-US" altLang="zh-CN" sz="1800" dirty="0">
                <a:solidFill>
                  <a:srgbClr val="0070C0"/>
                </a:solidFill>
              </a:rPr>
              <a:t>};</a:t>
            </a:r>
            <a:endParaRPr lang="zh-CN" altLang="zh-CN" sz="1800" dirty="0">
              <a:solidFill>
                <a:srgbClr val="0070C0"/>
              </a:solidFill>
            </a:endParaRPr>
          </a:p>
          <a:p>
            <a:pPr lvl="1">
              <a:lnSpc>
                <a:spcPct val="150000"/>
              </a:lnSpc>
            </a:pPr>
            <a:r>
              <a:rPr lang="zh-CN" altLang="en-US" dirty="0"/>
              <a:t>给出了一个名为</a:t>
            </a:r>
            <a:r>
              <a:rPr lang="en-US" altLang="zh-CN" dirty="0"/>
              <a:t>date</a:t>
            </a:r>
            <a:r>
              <a:rPr lang="zh-CN" altLang="en-US" dirty="0"/>
              <a:t>的结构体类型，它由三个整型成员组成</a:t>
            </a:r>
            <a:r>
              <a:rPr lang="en-US" altLang="zh-CN" dirty="0"/>
              <a:t>: month</a:t>
            </a:r>
            <a:r>
              <a:rPr lang="zh-CN" altLang="en-US" dirty="0"/>
              <a:t>、</a:t>
            </a:r>
            <a:r>
              <a:rPr lang="en-US" altLang="zh-CN" dirty="0"/>
              <a:t>day</a:t>
            </a:r>
            <a:r>
              <a:rPr lang="zh-CN" altLang="en-US" dirty="0"/>
              <a:t>、</a:t>
            </a:r>
            <a:r>
              <a:rPr lang="en-US" altLang="zh-CN" dirty="0"/>
              <a:t>year</a:t>
            </a:r>
            <a:r>
              <a:rPr lang="zh-CN" altLang="en-US" dirty="0"/>
              <a:t>。</a:t>
            </a:r>
            <a:endParaRPr lang="en-US" altLang="zh-CN" dirty="0"/>
          </a:p>
          <a:p>
            <a:pPr>
              <a:lnSpc>
                <a:spcPct val="150000"/>
              </a:lnSpc>
            </a:pPr>
            <a:r>
              <a:rPr lang="zh-CN" altLang="zh-CN" dirty="0"/>
              <a:t>构造结构体类型</a:t>
            </a:r>
            <a:r>
              <a:rPr lang="zh-CN" altLang="en-US" dirty="0"/>
              <a:t>后</a:t>
            </a:r>
            <a:r>
              <a:rPr lang="zh-CN" altLang="zh-CN" dirty="0"/>
              <a:t>，</a:t>
            </a:r>
            <a:r>
              <a:rPr lang="zh-CN" altLang="en-US" dirty="0"/>
              <a:t>可用其</a:t>
            </a:r>
            <a:r>
              <a:rPr lang="zh-CN" altLang="zh-CN" dirty="0"/>
              <a:t>声明结构体类型的变量，之后再对结构体变量中的成员赋值</a:t>
            </a:r>
            <a:r>
              <a:rPr lang="zh-CN" altLang="en-US" dirty="0"/>
              <a:t>：</a:t>
            </a:r>
            <a:endParaRPr lang="en-US" altLang="zh-CN" dirty="0"/>
          </a:p>
          <a:p>
            <a:pPr marL="342900" lvl="1" indent="0">
              <a:lnSpc>
                <a:spcPct val="150000"/>
              </a:lnSpc>
              <a:buNone/>
            </a:pPr>
            <a:r>
              <a:rPr lang="en-US" altLang="zh-CN" dirty="0"/>
              <a:t>		</a:t>
            </a:r>
            <a:r>
              <a:rPr lang="en-US" altLang="zh-CN" dirty="0">
                <a:solidFill>
                  <a:srgbClr val="0070C0"/>
                </a:solidFill>
              </a:rPr>
              <a:t>struct date </a:t>
            </a:r>
            <a:r>
              <a:rPr lang="en-US" altLang="zh-CN" dirty="0" err="1">
                <a:solidFill>
                  <a:srgbClr val="0070C0"/>
                </a:solidFill>
              </a:rPr>
              <a:t>mybirth</a:t>
            </a:r>
            <a:r>
              <a:rPr lang="en-US" altLang="zh-CN" dirty="0">
                <a:solidFill>
                  <a:srgbClr val="0070C0"/>
                </a:solidFill>
              </a:rPr>
              <a:t>;</a:t>
            </a:r>
          </a:p>
          <a:p>
            <a:pPr lvl="1">
              <a:lnSpc>
                <a:spcPct val="150000"/>
              </a:lnSpc>
            </a:pPr>
            <a:r>
              <a:rPr lang="zh-CN" altLang="zh-CN"/>
              <a:t>对结构体中成员的访问是通过“结构体变量名</a:t>
            </a:r>
            <a:r>
              <a:rPr lang="en-US" altLang="zh-CN"/>
              <a:t>.</a:t>
            </a:r>
            <a:r>
              <a:rPr lang="zh-CN" altLang="zh-CN"/>
              <a:t>成员名”完成</a:t>
            </a:r>
            <a:r>
              <a:rPr lang="zh-CN" altLang="en-US"/>
              <a:t>。</a:t>
            </a:r>
            <a:endParaRPr lang="en-US" altLang="zh-CN" dirty="0"/>
          </a:p>
        </p:txBody>
      </p:sp>
    </p:spTree>
    <p:extLst>
      <p:ext uri="{BB962C8B-B14F-4D97-AF65-F5344CB8AC3E}">
        <p14:creationId xmlns:p14="http://schemas.microsoft.com/office/powerpoint/2010/main" val="423788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10.5 </a:t>
            </a:r>
            <a:r>
              <a:rPr lang="zh-CN" altLang="en-US" dirty="0"/>
              <a:t>动态内存分配</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10.10</a:t>
            </a:r>
            <a:r>
              <a:rPr lang="zh-CN" altLang="zh-CN" dirty="0"/>
              <a:t>】</a:t>
            </a:r>
            <a:r>
              <a:rPr lang="zh-CN" altLang="en-US" dirty="0"/>
              <a:t>通过用户交互，使用</a:t>
            </a:r>
            <a:r>
              <a:rPr lang="en-US" altLang="zh-CN" dirty="0"/>
              <a:t>malloc( )</a:t>
            </a:r>
            <a:r>
              <a:rPr lang="zh-CN" altLang="en-US" dirty="0"/>
              <a:t>来动态地创建一个结构体链表。 </a:t>
            </a:r>
            <a:endParaRPr lang="en-US" altLang="zh-CN" dirty="0"/>
          </a:p>
        </p:txBody>
      </p:sp>
      <p:sp>
        <p:nvSpPr>
          <p:cNvPr id="4" name="矩形 3">
            <a:extLst>
              <a:ext uri="{FF2B5EF4-FFF2-40B4-BE49-F238E27FC236}">
                <a16:creationId xmlns:a16="http://schemas.microsoft.com/office/drawing/2014/main" id="{C5282827-ADF9-4107-95D9-5B762406CE6D}"/>
              </a:ext>
            </a:extLst>
          </p:cNvPr>
          <p:cNvSpPr/>
          <p:nvPr/>
        </p:nvSpPr>
        <p:spPr>
          <a:xfrm>
            <a:off x="132908" y="1696823"/>
            <a:ext cx="6550694" cy="46700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altLang="zh-CN" sz="1400" dirty="0">
                <a:solidFill>
                  <a:srgbClr val="002060"/>
                </a:solidFill>
              </a:rPr>
              <a:t>#include&lt;</a:t>
            </a:r>
            <a:r>
              <a:rPr lang="en-US" altLang="zh-CN" sz="1400" dirty="0" err="1">
                <a:solidFill>
                  <a:srgbClr val="002060"/>
                </a:solidFill>
              </a:rPr>
              <a:t>stdio.h</a:t>
            </a:r>
            <a:r>
              <a:rPr lang="en-US" altLang="zh-CN" sz="1400" dirty="0">
                <a:solidFill>
                  <a:srgbClr val="002060"/>
                </a:solidFill>
              </a:rPr>
              <a:t>&gt;</a:t>
            </a:r>
          </a:p>
          <a:p>
            <a:pPr>
              <a:lnSpc>
                <a:spcPct val="90000"/>
              </a:lnSpc>
            </a:pPr>
            <a:r>
              <a:rPr lang="en-US" altLang="zh-CN" sz="1400" dirty="0">
                <a:solidFill>
                  <a:srgbClr val="002060"/>
                </a:solidFill>
              </a:rPr>
              <a:t>#include&lt;</a:t>
            </a:r>
            <a:r>
              <a:rPr lang="en-US" altLang="zh-CN" sz="1400" dirty="0" err="1">
                <a:solidFill>
                  <a:srgbClr val="002060"/>
                </a:solidFill>
              </a:rPr>
              <a:t>stdlib.h</a:t>
            </a:r>
            <a:r>
              <a:rPr lang="en-US" altLang="zh-CN" sz="1400" dirty="0">
                <a:solidFill>
                  <a:srgbClr val="002060"/>
                </a:solidFill>
              </a:rPr>
              <a:t>&gt;</a:t>
            </a:r>
          </a:p>
          <a:p>
            <a:pPr>
              <a:lnSpc>
                <a:spcPct val="90000"/>
              </a:lnSpc>
            </a:pPr>
            <a:r>
              <a:rPr lang="en-US" altLang="zh-CN" sz="1400" dirty="0">
                <a:solidFill>
                  <a:srgbClr val="002060"/>
                </a:solidFill>
              </a:rPr>
              <a:t>struct </a:t>
            </a:r>
            <a:r>
              <a:rPr lang="en-US" altLang="zh-CN" sz="1400" dirty="0" err="1">
                <a:solidFill>
                  <a:srgbClr val="002060"/>
                </a:solidFill>
              </a:rPr>
              <a:t>tel_typ</a:t>
            </a:r>
            <a:endParaRPr lang="en-US" altLang="zh-CN" sz="1400" dirty="0">
              <a:solidFill>
                <a:srgbClr val="002060"/>
              </a:solidFill>
            </a:endParaRPr>
          </a:p>
          <a:p>
            <a:pPr>
              <a:lnSpc>
                <a:spcPct val="90000"/>
              </a:lnSpc>
            </a:pPr>
            <a:r>
              <a:rPr lang="en-US" altLang="zh-CN" sz="1400" dirty="0">
                <a:solidFill>
                  <a:srgbClr val="002060"/>
                </a:solidFill>
              </a:rPr>
              <a:t>{</a:t>
            </a:r>
          </a:p>
          <a:p>
            <a:pPr>
              <a:lnSpc>
                <a:spcPct val="90000"/>
              </a:lnSpc>
            </a:pPr>
            <a:r>
              <a:rPr lang="en-US" altLang="zh-CN" sz="1400" dirty="0">
                <a:solidFill>
                  <a:srgbClr val="002060"/>
                </a:solidFill>
              </a:rPr>
              <a:t>    char name[30];</a:t>
            </a:r>
          </a:p>
          <a:p>
            <a:pPr>
              <a:lnSpc>
                <a:spcPct val="90000"/>
              </a:lnSpc>
            </a:pPr>
            <a:r>
              <a:rPr lang="en-US" altLang="zh-CN" sz="1400" dirty="0">
                <a:solidFill>
                  <a:srgbClr val="002060"/>
                </a:solidFill>
              </a:rPr>
              <a:t>    char </a:t>
            </a:r>
            <a:r>
              <a:rPr lang="en-US" altLang="zh-CN" sz="1400" dirty="0" err="1">
                <a:solidFill>
                  <a:srgbClr val="002060"/>
                </a:solidFill>
              </a:rPr>
              <a:t>phone_no</a:t>
            </a:r>
            <a:r>
              <a:rPr lang="en-US" altLang="zh-CN" sz="1400" dirty="0">
                <a:solidFill>
                  <a:srgbClr val="002060"/>
                </a:solidFill>
              </a:rPr>
              <a:t>[15];</a:t>
            </a:r>
          </a:p>
          <a:p>
            <a:pPr>
              <a:lnSpc>
                <a:spcPct val="90000"/>
              </a:lnSpc>
            </a:pPr>
            <a:r>
              <a:rPr lang="en-US" altLang="zh-CN" sz="1400" dirty="0">
                <a:solidFill>
                  <a:srgbClr val="002060"/>
                </a:solidFill>
              </a:rPr>
              <a:t>};</a:t>
            </a:r>
          </a:p>
          <a:p>
            <a:pPr>
              <a:lnSpc>
                <a:spcPct val="90000"/>
              </a:lnSpc>
            </a:pPr>
            <a:r>
              <a:rPr lang="en-US" altLang="zh-CN" sz="1400" dirty="0">
                <a:solidFill>
                  <a:srgbClr val="002060"/>
                </a:solidFill>
              </a:rPr>
              <a:t>int main()</a:t>
            </a:r>
          </a:p>
          <a:p>
            <a:pPr>
              <a:lnSpc>
                <a:spcPct val="90000"/>
              </a:lnSpc>
            </a:pPr>
            <a:r>
              <a:rPr lang="en-US" altLang="zh-CN" sz="1400" dirty="0">
                <a:solidFill>
                  <a:srgbClr val="002060"/>
                </a:solidFill>
              </a:rPr>
              <a:t>{</a:t>
            </a:r>
          </a:p>
          <a:p>
            <a:pPr>
              <a:lnSpc>
                <a:spcPct val="90000"/>
              </a:lnSpc>
            </a:pPr>
            <a:r>
              <a:rPr lang="en-US" altLang="zh-CN" sz="1400" dirty="0">
                <a:solidFill>
                  <a:srgbClr val="002060"/>
                </a:solidFill>
              </a:rPr>
              <a:t>   char key;</a:t>
            </a:r>
          </a:p>
          <a:p>
            <a:pPr>
              <a:lnSpc>
                <a:spcPct val="90000"/>
              </a:lnSpc>
            </a:pPr>
            <a:r>
              <a:rPr lang="en-US" altLang="zh-CN" sz="1400" dirty="0">
                <a:solidFill>
                  <a:srgbClr val="002060"/>
                </a:solidFill>
              </a:rPr>
              <a:t>   struct </a:t>
            </a:r>
            <a:r>
              <a:rPr lang="en-US" altLang="zh-CN" sz="1400" dirty="0" err="1">
                <a:solidFill>
                  <a:srgbClr val="002060"/>
                </a:solidFill>
              </a:rPr>
              <a:t>tel_typ</a:t>
            </a:r>
            <a:r>
              <a:rPr lang="en-US" altLang="zh-CN" sz="1400" dirty="0">
                <a:solidFill>
                  <a:srgbClr val="002060"/>
                </a:solidFill>
              </a:rPr>
              <a:t> *</a:t>
            </a:r>
            <a:r>
              <a:rPr lang="en-US" altLang="zh-CN" sz="1400" dirty="0" err="1">
                <a:solidFill>
                  <a:srgbClr val="002060"/>
                </a:solidFill>
              </a:rPr>
              <a:t>rec_point</a:t>
            </a:r>
            <a:r>
              <a:rPr lang="en-US" altLang="zh-CN" sz="1400" dirty="0">
                <a:solidFill>
                  <a:srgbClr val="002060"/>
                </a:solidFill>
              </a:rPr>
              <a:t>;</a:t>
            </a:r>
          </a:p>
          <a:p>
            <a:pPr>
              <a:lnSpc>
                <a:spcPct val="90000"/>
              </a:lnSpc>
            </a:pPr>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(“Do you wish to create a new record(respond with y or no):”);</a:t>
            </a:r>
          </a:p>
          <a:p>
            <a:pPr>
              <a:lnSpc>
                <a:spcPct val="90000"/>
              </a:lnSpc>
            </a:pPr>
            <a:r>
              <a:rPr lang="en-US" altLang="zh-CN" sz="1400" dirty="0">
                <a:solidFill>
                  <a:srgbClr val="002060"/>
                </a:solidFill>
              </a:rPr>
              <a:t>   key = </a:t>
            </a:r>
            <a:r>
              <a:rPr lang="en-US" altLang="zh-CN" sz="1400" dirty="0" err="1">
                <a:solidFill>
                  <a:srgbClr val="002060"/>
                </a:solidFill>
              </a:rPr>
              <a:t>getchar</a:t>
            </a:r>
            <a:r>
              <a:rPr lang="en-US" altLang="zh-CN" sz="1400" dirty="0">
                <a:solidFill>
                  <a:srgbClr val="002060"/>
                </a:solidFill>
              </a:rPr>
              <a:t>();</a:t>
            </a:r>
          </a:p>
          <a:p>
            <a:pPr>
              <a:lnSpc>
                <a:spcPct val="90000"/>
              </a:lnSpc>
            </a:pPr>
            <a:r>
              <a:rPr lang="en-US" altLang="zh-CN" sz="1400" dirty="0">
                <a:solidFill>
                  <a:srgbClr val="002060"/>
                </a:solidFill>
              </a:rPr>
              <a:t>   if(key == ‘y’)</a:t>
            </a:r>
          </a:p>
          <a:p>
            <a:pPr>
              <a:lnSpc>
                <a:spcPct val="90000"/>
              </a:lnSpc>
            </a:pPr>
            <a:r>
              <a:rPr lang="en-US" altLang="zh-CN" sz="1400" dirty="0">
                <a:solidFill>
                  <a:srgbClr val="002060"/>
                </a:solidFill>
              </a:rPr>
              <a:t>   {</a:t>
            </a:r>
          </a:p>
          <a:p>
            <a:pPr>
              <a:lnSpc>
                <a:spcPct val="90000"/>
              </a:lnSpc>
            </a:pPr>
            <a:r>
              <a:rPr lang="en-US" altLang="zh-CN" sz="1400" dirty="0">
                <a:solidFill>
                  <a:srgbClr val="002060"/>
                </a:solidFill>
              </a:rPr>
              <a:t>     key = </a:t>
            </a:r>
            <a:r>
              <a:rPr lang="en-US" altLang="zh-CN" sz="1400" dirty="0" err="1">
                <a:solidFill>
                  <a:srgbClr val="002060"/>
                </a:solidFill>
              </a:rPr>
              <a:t>getchar</a:t>
            </a:r>
            <a:r>
              <a:rPr lang="en-US" altLang="zh-CN" sz="1400" dirty="0">
                <a:solidFill>
                  <a:srgbClr val="002060"/>
                </a:solidFill>
              </a:rPr>
              <a:t>();</a:t>
            </a:r>
          </a:p>
          <a:p>
            <a:pPr>
              <a:lnSpc>
                <a:spcPct val="90000"/>
              </a:lnSpc>
            </a:pPr>
            <a:r>
              <a:rPr lang="en-US" altLang="zh-CN" sz="1400" dirty="0">
                <a:solidFill>
                  <a:srgbClr val="002060"/>
                </a:solidFill>
              </a:rPr>
              <a:t>     </a:t>
            </a:r>
            <a:r>
              <a:rPr lang="en-US" altLang="zh-CN" sz="1400" dirty="0" err="1">
                <a:solidFill>
                  <a:srgbClr val="002060"/>
                </a:solidFill>
              </a:rPr>
              <a:t>rec_point</a:t>
            </a:r>
            <a:r>
              <a:rPr lang="en-US" altLang="zh-CN" sz="1400" dirty="0">
                <a:solidFill>
                  <a:srgbClr val="002060"/>
                </a:solidFill>
              </a:rPr>
              <a:t> = (struct </a:t>
            </a:r>
            <a:r>
              <a:rPr lang="en-US" altLang="zh-CN" sz="1400" dirty="0" err="1">
                <a:solidFill>
                  <a:srgbClr val="002060"/>
                </a:solidFill>
              </a:rPr>
              <a:t>tel_typ</a:t>
            </a:r>
            <a:r>
              <a:rPr lang="en-US" altLang="zh-CN" sz="1400" dirty="0">
                <a:solidFill>
                  <a:srgbClr val="002060"/>
                </a:solidFill>
              </a:rPr>
              <a:t> *)malloc(</a:t>
            </a:r>
            <a:r>
              <a:rPr lang="en-US" altLang="zh-CN" sz="1400" dirty="0" err="1">
                <a:solidFill>
                  <a:srgbClr val="002060"/>
                </a:solidFill>
              </a:rPr>
              <a:t>sizeof</a:t>
            </a:r>
            <a:r>
              <a:rPr lang="en-US" altLang="zh-CN" sz="1400" dirty="0">
                <a:solidFill>
                  <a:srgbClr val="002060"/>
                </a:solidFill>
              </a:rPr>
              <a:t>(struct </a:t>
            </a:r>
            <a:r>
              <a:rPr lang="en-US" altLang="zh-CN" sz="1400" dirty="0" err="1">
                <a:solidFill>
                  <a:srgbClr val="002060"/>
                </a:solidFill>
              </a:rPr>
              <a:t>tel_typ</a:t>
            </a:r>
            <a:r>
              <a:rPr lang="en-US" altLang="zh-CN" sz="1400" dirty="0">
                <a:solidFill>
                  <a:srgbClr val="002060"/>
                </a:solidFill>
              </a:rPr>
              <a:t>));</a:t>
            </a:r>
          </a:p>
          <a:p>
            <a:pPr>
              <a:lnSpc>
                <a:spcPct val="90000"/>
              </a:lnSpc>
            </a:pPr>
            <a:r>
              <a:rPr lang="en-US" altLang="zh-CN" sz="1400" dirty="0">
                <a:solidFill>
                  <a:srgbClr val="002060"/>
                </a:solidFill>
              </a:rPr>
              <a:t>     populate(</a:t>
            </a:r>
            <a:r>
              <a:rPr lang="en-US" altLang="zh-CN" sz="1400" dirty="0" err="1">
                <a:solidFill>
                  <a:srgbClr val="002060"/>
                </a:solidFill>
              </a:rPr>
              <a:t>rec_point</a:t>
            </a:r>
            <a:r>
              <a:rPr lang="en-US" altLang="zh-CN" sz="1400" dirty="0">
                <a:solidFill>
                  <a:srgbClr val="002060"/>
                </a:solidFill>
              </a:rPr>
              <a:t>);</a:t>
            </a:r>
          </a:p>
          <a:p>
            <a:pPr>
              <a:lnSpc>
                <a:spcPct val="90000"/>
              </a:lnSpc>
            </a:pPr>
            <a:r>
              <a:rPr lang="en-US" altLang="zh-CN" sz="1400" dirty="0">
                <a:solidFill>
                  <a:srgbClr val="002060"/>
                </a:solidFill>
              </a:rPr>
              <a:t>     </a:t>
            </a:r>
            <a:r>
              <a:rPr lang="en-US" altLang="zh-CN" sz="1400" dirty="0" err="1">
                <a:solidFill>
                  <a:srgbClr val="002060"/>
                </a:solidFill>
              </a:rPr>
              <a:t>disp_one</a:t>
            </a:r>
            <a:r>
              <a:rPr lang="en-US" altLang="zh-CN" sz="1400" dirty="0">
                <a:solidFill>
                  <a:srgbClr val="002060"/>
                </a:solidFill>
              </a:rPr>
              <a:t>(</a:t>
            </a:r>
            <a:r>
              <a:rPr lang="en-US" altLang="zh-CN" sz="1400" dirty="0" err="1">
                <a:solidFill>
                  <a:srgbClr val="002060"/>
                </a:solidFill>
              </a:rPr>
              <a:t>rec_point</a:t>
            </a:r>
            <a:r>
              <a:rPr lang="en-US" altLang="zh-CN" sz="1400" dirty="0">
                <a:solidFill>
                  <a:srgbClr val="002060"/>
                </a:solidFill>
              </a:rPr>
              <a:t>);</a:t>
            </a:r>
          </a:p>
          <a:p>
            <a:pPr>
              <a:lnSpc>
                <a:spcPct val="90000"/>
              </a:lnSpc>
            </a:pPr>
            <a:r>
              <a:rPr lang="en-US" altLang="zh-CN" sz="1400" dirty="0">
                <a:solidFill>
                  <a:srgbClr val="002060"/>
                </a:solidFill>
              </a:rPr>
              <a:t>   }</a:t>
            </a:r>
          </a:p>
          <a:p>
            <a:pPr>
              <a:lnSpc>
                <a:spcPct val="90000"/>
              </a:lnSpc>
            </a:pPr>
            <a:r>
              <a:rPr lang="en-US" altLang="zh-CN" sz="1400" dirty="0">
                <a:solidFill>
                  <a:srgbClr val="002060"/>
                </a:solidFill>
              </a:rPr>
              <a:t>   else</a:t>
            </a:r>
          </a:p>
          <a:p>
            <a:pPr>
              <a:lnSpc>
                <a:spcPct val="90000"/>
              </a:lnSpc>
            </a:pPr>
            <a:r>
              <a:rPr lang="en-US" altLang="zh-CN" sz="1400" dirty="0">
                <a:solidFill>
                  <a:srgbClr val="002060"/>
                </a:solidFill>
              </a:rPr>
              <a:t>     </a:t>
            </a:r>
            <a:r>
              <a:rPr lang="en-US" altLang="zh-CN" sz="1400" dirty="0" err="1">
                <a:solidFill>
                  <a:srgbClr val="002060"/>
                </a:solidFill>
              </a:rPr>
              <a:t>printf</a:t>
            </a:r>
            <a:r>
              <a:rPr lang="en-US" altLang="zh-CN" sz="1400" u="sng" dirty="0">
                <a:solidFill>
                  <a:srgbClr val="002060"/>
                </a:solidFill>
              </a:rPr>
              <a:t>(“\</a:t>
            </a:r>
            <a:r>
              <a:rPr lang="en-US" altLang="zh-CN" sz="1400" dirty="0" err="1">
                <a:solidFill>
                  <a:srgbClr val="002060"/>
                </a:solidFill>
              </a:rPr>
              <a:t>nNo</a:t>
            </a:r>
            <a:r>
              <a:rPr lang="en-US" altLang="zh-CN" sz="1400" dirty="0">
                <a:solidFill>
                  <a:srgbClr val="002060"/>
                </a:solidFill>
              </a:rPr>
              <a:t> record has been created.”);</a:t>
            </a:r>
          </a:p>
          <a:p>
            <a:pPr>
              <a:lnSpc>
                <a:spcPct val="90000"/>
              </a:lnSpc>
            </a:pPr>
            <a:r>
              <a:rPr lang="en-US" altLang="zh-CN" sz="1400" dirty="0">
                <a:solidFill>
                  <a:srgbClr val="002060"/>
                </a:solidFill>
              </a:rPr>
              <a:t>  return 0</a:t>
            </a:r>
            <a:r>
              <a:rPr lang="zh-CN" altLang="en-US" sz="1400" dirty="0">
                <a:solidFill>
                  <a:srgbClr val="002060"/>
                </a:solidFill>
              </a:rPr>
              <a:t>；</a:t>
            </a:r>
          </a:p>
          <a:p>
            <a:pPr>
              <a:lnSpc>
                <a:spcPct val="90000"/>
              </a:lnSpc>
            </a:pPr>
            <a:r>
              <a:rPr lang="en-US" altLang="zh-CN" sz="1400" dirty="0">
                <a:solidFill>
                  <a:srgbClr val="002060"/>
                </a:solidFill>
              </a:rPr>
              <a:t>}</a:t>
            </a:r>
          </a:p>
        </p:txBody>
      </p:sp>
      <p:sp>
        <p:nvSpPr>
          <p:cNvPr id="8" name="矩形 7">
            <a:extLst>
              <a:ext uri="{FF2B5EF4-FFF2-40B4-BE49-F238E27FC236}">
                <a16:creationId xmlns:a16="http://schemas.microsoft.com/office/drawing/2014/main" id="{59AB319E-0DA8-4D6D-9DEB-73153D39E685}"/>
              </a:ext>
            </a:extLst>
          </p:cNvPr>
          <p:cNvSpPr/>
          <p:nvPr/>
        </p:nvSpPr>
        <p:spPr>
          <a:xfrm>
            <a:off x="6683602" y="1696823"/>
            <a:ext cx="5395274" cy="34643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populate(struct </a:t>
            </a:r>
            <a:r>
              <a:rPr lang="en-US" altLang="zh-CN" sz="1400" dirty="0" err="1">
                <a:solidFill>
                  <a:srgbClr val="002060"/>
                </a:solidFill>
              </a:rPr>
              <a:t>tel_typ</a:t>
            </a:r>
            <a:r>
              <a:rPr lang="en-US" altLang="zh-CN" sz="1400" dirty="0">
                <a:solidFill>
                  <a:srgbClr val="002060"/>
                </a:solidFill>
              </a:rPr>
              <a:t> *record)</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(“Enter a name: ”);</a:t>
            </a:r>
          </a:p>
          <a:p>
            <a:r>
              <a:rPr lang="en-US" altLang="zh-CN" sz="1400" dirty="0">
                <a:solidFill>
                  <a:srgbClr val="002060"/>
                </a:solidFill>
              </a:rPr>
              <a:t>   gets(record-&gt;name);</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(“Enter the telephone number: ”);</a:t>
            </a:r>
          </a:p>
          <a:p>
            <a:r>
              <a:rPr lang="en-US" altLang="zh-CN" sz="1400" dirty="0">
                <a:solidFill>
                  <a:srgbClr val="002060"/>
                </a:solidFill>
              </a:rPr>
              <a:t>   gets(record-&gt;</a:t>
            </a:r>
            <a:r>
              <a:rPr lang="en-US" altLang="zh-CN" sz="1400" dirty="0" err="1">
                <a:solidFill>
                  <a:srgbClr val="002060"/>
                </a:solidFill>
              </a:rPr>
              <a:t>phone_no</a:t>
            </a:r>
            <a:r>
              <a:rPr lang="en-US" altLang="zh-CN" sz="1400" dirty="0">
                <a:solidFill>
                  <a:srgbClr val="002060"/>
                </a:solidFill>
              </a:rPr>
              <a:t>);</a:t>
            </a:r>
          </a:p>
          <a:p>
            <a:r>
              <a:rPr lang="en-US" altLang="zh-CN" sz="1400" dirty="0">
                <a:solidFill>
                  <a:srgbClr val="002060"/>
                </a:solidFill>
              </a:rPr>
              <a:t>   return;</a:t>
            </a:r>
          </a:p>
          <a:p>
            <a:r>
              <a:rPr lang="en-US" altLang="zh-CN" sz="1400" dirty="0">
                <a:solidFill>
                  <a:srgbClr val="002060"/>
                </a:solidFill>
              </a:rPr>
              <a:t>}</a:t>
            </a:r>
          </a:p>
          <a:p>
            <a:r>
              <a:rPr lang="en-US" altLang="zh-CN" sz="1400" dirty="0" err="1">
                <a:solidFill>
                  <a:srgbClr val="002060"/>
                </a:solidFill>
              </a:rPr>
              <a:t>disp_one</a:t>
            </a:r>
            <a:r>
              <a:rPr lang="en-US" altLang="zh-CN" sz="1400" dirty="0">
                <a:solidFill>
                  <a:srgbClr val="002060"/>
                </a:solidFill>
              </a:rPr>
              <a:t>(struct </a:t>
            </a:r>
            <a:r>
              <a:rPr lang="en-US" altLang="zh-CN" sz="1400" dirty="0" err="1">
                <a:solidFill>
                  <a:srgbClr val="002060"/>
                </a:solidFill>
              </a:rPr>
              <a:t>tel_typ</a:t>
            </a:r>
            <a:r>
              <a:rPr lang="en-US" altLang="zh-CN" sz="1400" dirty="0">
                <a:solidFill>
                  <a:srgbClr val="002060"/>
                </a:solidFill>
              </a:rPr>
              <a:t> *contents)</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nThe</a:t>
            </a:r>
            <a:r>
              <a:rPr lang="en-US" altLang="zh-CN" sz="1400" dirty="0">
                <a:solidFill>
                  <a:srgbClr val="002060"/>
                </a:solidFill>
              </a:rPr>
              <a:t> contents of the record just created is</a:t>
            </a:r>
            <a:r>
              <a:rPr lang="zh-CN" altLang="en-US" sz="1400" dirty="0">
                <a:solidFill>
                  <a:srgbClr val="002060"/>
                </a:solidFill>
              </a:rPr>
              <a:t>： ”</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nName</a:t>
            </a:r>
            <a:r>
              <a:rPr lang="en-US" altLang="zh-CN" sz="1400" dirty="0">
                <a:solidFill>
                  <a:srgbClr val="002060"/>
                </a:solidFill>
              </a:rPr>
              <a:t>: %s”, contents-&gt;name);</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nPhone</a:t>
            </a:r>
            <a:r>
              <a:rPr lang="en-US" altLang="zh-CN" sz="1400" dirty="0">
                <a:solidFill>
                  <a:srgbClr val="002060"/>
                </a:solidFill>
              </a:rPr>
              <a:t> Number: %s\n”, contents-&gt;</a:t>
            </a:r>
            <a:r>
              <a:rPr lang="en-US" altLang="zh-CN" sz="1400" dirty="0" err="1">
                <a:solidFill>
                  <a:srgbClr val="002060"/>
                </a:solidFill>
              </a:rPr>
              <a:t>phone_no</a:t>
            </a:r>
            <a:r>
              <a:rPr lang="en-US" altLang="zh-CN" sz="1400" dirty="0">
                <a:solidFill>
                  <a:srgbClr val="002060"/>
                </a:solidFill>
              </a:rPr>
              <a:t>);</a:t>
            </a:r>
          </a:p>
          <a:p>
            <a:r>
              <a:rPr lang="en-US" altLang="zh-CN" sz="1400" dirty="0">
                <a:solidFill>
                  <a:srgbClr val="002060"/>
                </a:solidFill>
              </a:rPr>
              <a:t>   return;</a:t>
            </a:r>
          </a:p>
          <a:p>
            <a:r>
              <a:rPr lang="en-US" altLang="zh-CN" sz="1400" dirty="0">
                <a:solidFill>
                  <a:srgbClr val="002060"/>
                </a:solidFill>
              </a:rPr>
              <a:t>}</a:t>
            </a:r>
          </a:p>
        </p:txBody>
      </p:sp>
    </p:spTree>
    <p:extLst>
      <p:ext uri="{BB962C8B-B14F-4D97-AF65-F5344CB8AC3E}">
        <p14:creationId xmlns:p14="http://schemas.microsoft.com/office/powerpoint/2010/main" val="2401164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19C2B5-1B54-4545-A0E2-AD9CBD27884F}"/>
              </a:ext>
            </a:extLst>
          </p:cNvPr>
          <p:cNvSpPr>
            <a:spLocks noGrp="1"/>
          </p:cNvSpPr>
          <p:nvPr>
            <p:ph type="title"/>
          </p:nvPr>
        </p:nvSpPr>
        <p:spPr/>
        <p:txBody>
          <a:bodyPr/>
          <a:lstStyle/>
          <a:p>
            <a:r>
              <a:rPr lang="en-US" altLang="zh-CN" dirty="0"/>
              <a:t>10.5 </a:t>
            </a:r>
            <a:r>
              <a:rPr lang="zh-CN" altLang="en-US" dirty="0"/>
              <a:t>动态内存分配</a:t>
            </a:r>
          </a:p>
        </p:txBody>
      </p:sp>
      <p:sp>
        <p:nvSpPr>
          <p:cNvPr id="6" name="文本框 5">
            <a:extLst>
              <a:ext uri="{FF2B5EF4-FFF2-40B4-BE49-F238E27FC236}">
                <a16:creationId xmlns:a16="http://schemas.microsoft.com/office/drawing/2014/main" id="{D8A8CF94-F185-4382-837E-5273969F98CD}"/>
              </a:ext>
            </a:extLst>
          </p:cNvPr>
          <p:cNvSpPr txBox="1"/>
          <p:nvPr/>
        </p:nvSpPr>
        <p:spPr>
          <a:xfrm>
            <a:off x="643118" y="1421522"/>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7" name="图片 6">
            <a:extLst>
              <a:ext uri="{FF2B5EF4-FFF2-40B4-BE49-F238E27FC236}">
                <a16:creationId xmlns:a16="http://schemas.microsoft.com/office/drawing/2014/main" id="{D4E3966D-41E0-4D16-B90B-07ACCD8BB8E7}"/>
              </a:ext>
            </a:extLst>
          </p:cNvPr>
          <p:cNvPicPr/>
          <p:nvPr/>
        </p:nvPicPr>
        <p:blipFill rotWithShape="1">
          <a:blip r:embed="rId2" cstate="print">
            <a:extLst>
              <a:ext uri="{28A0092B-C50C-407E-A947-70E740481C1C}">
                <a14:useLocalDpi xmlns:a14="http://schemas.microsoft.com/office/drawing/2010/main" val="0"/>
              </a:ext>
            </a:extLst>
          </a:blip>
          <a:srcRect r="4613" b="24099"/>
          <a:stretch/>
        </p:blipFill>
        <p:spPr bwMode="auto">
          <a:xfrm>
            <a:off x="673341" y="1912829"/>
            <a:ext cx="5358917" cy="1801332"/>
          </a:xfrm>
          <a:prstGeom prst="rect">
            <a:avLst/>
          </a:prstGeom>
          <a:noFill/>
          <a:ln>
            <a:noFill/>
          </a:ln>
        </p:spPr>
      </p:pic>
      <p:sp>
        <p:nvSpPr>
          <p:cNvPr id="8" name="折角形 8">
            <a:extLst>
              <a:ext uri="{FF2B5EF4-FFF2-40B4-BE49-F238E27FC236}">
                <a16:creationId xmlns:a16="http://schemas.microsoft.com/office/drawing/2014/main" id="{E82CB661-CD58-4FF7-AB6A-793A1FCF6152}"/>
              </a:ext>
            </a:extLst>
          </p:cNvPr>
          <p:cNvSpPr/>
          <p:nvPr/>
        </p:nvSpPr>
        <p:spPr>
          <a:xfrm>
            <a:off x="6293264" y="1602556"/>
            <a:ext cx="4904297" cy="4407174"/>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endParaRPr lang="en-US" altLang="zh-CN" sz="1600" dirty="0"/>
          </a:p>
          <a:p>
            <a:endParaRPr lang="en-US" altLang="zh-CN" sz="1600" dirty="0"/>
          </a:p>
          <a:p>
            <a:pPr marL="342900" indent="-342900">
              <a:buFont typeface="+mj-lt"/>
              <a:buAutoNum type="arabicPeriod"/>
            </a:pPr>
            <a:r>
              <a:rPr lang="zh-CN" altLang="zh-CN" sz="1600" dirty="0"/>
              <a:t>函数</a:t>
            </a:r>
            <a:r>
              <a:rPr lang="en-US" altLang="zh-CN" sz="1600" dirty="0"/>
              <a:t>main( )</a:t>
            </a:r>
            <a:r>
              <a:rPr lang="zh-CN" altLang="zh-CN" sz="1600" dirty="0"/>
              <a:t>中</a:t>
            </a:r>
            <a:r>
              <a:rPr lang="zh-CN" altLang="en-US" sz="1600" dirty="0"/>
              <a:t>，如果用户对第一个提示信息输入</a:t>
            </a:r>
            <a:r>
              <a:rPr lang="en-US" altLang="zh-CN" sz="1600" dirty="0"/>
              <a:t>y</a:t>
            </a:r>
            <a:r>
              <a:rPr lang="zh-CN" altLang="en-US" sz="1600" dirty="0"/>
              <a:t>，就调用</a:t>
            </a:r>
            <a:r>
              <a:rPr lang="en-US" altLang="zh-CN" sz="1600" dirty="0"/>
              <a:t>malloc( )</a:t>
            </a:r>
            <a:r>
              <a:rPr lang="zh-CN" altLang="en-US" sz="1600" dirty="0"/>
              <a:t>；</a:t>
            </a:r>
            <a:endParaRPr lang="en-US" altLang="zh-CN" sz="1600" dirty="0"/>
          </a:p>
          <a:p>
            <a:pPr marL="342900" indent="-342900">
              <a:buFont typeface="+mj-lt"/>
              <a:buAutoNum type="arabicPeriod"/>
            </a:pPr>
            <a:r>
              <a:rPr lang="zh-CN" altLang="en-US" sz="1600" dirty="0"/>
              <a:t>语句“</a:t>
            </a:r>
            <a:r>
              <a:rPr lang="en-US" altLang="zh-CN" sz="1600" dirty="0" err="1"/>
              <a:t>rec_point</a:t>
            </a:r>
            <a:r>
              <a:rPr lang="en-US" altLang="zh-CN" sz="1600" dirty="0"/>
              <a:t> = (struct </a:t>
            </a:r>
            <a:r>
              <a:rPr lang="en-US" altLang="zh-CN" sz="1600" dirty="0" err="1"/>
              <a:t>tel_typ</a:t>
            </a:r>
            <a:r>
              <a:rPr lang="en-US" altLang="zh-CN" sz="1600" dirty="0"/>
              <a:t> *)malloc(</a:t>
            </a:r>
            <a:r>
              <a:rPr lang="en-US" altLang="zh-CN" sz="1600" dirty="0" err="1"/>
              <a:t>sizeof</a:t>
            </a:r>
            <a:r>
              <a:rPr lang="en-US" altLang="zh-CN" sz="1600" dirty="0"/>
              <a:t>(struct </a:t>
            </a:r>
            <a:r>
              <a:rPr lang="en-US" altLang="zh-CN" sz="1600" dirty="0" err="1"/>
              <a:t>tel_typ</a:t>
            </a:r>
            <a:r>
              <a:rPr lang="en-US" altLang="zh-CN" sz="1600" dirty="0"/>
              <a:t>));”</a:t>
            </a:r>
            <a:r>
              <a:rPr lang="zh-CN" altLang="en-US" sz="1600" dirty="0"/>
              <a:t>，通过调用</a:t>
            </a:r>
            <a:r>
              <a:rPr lang="en-US" altLang="zh-CN" sz="1600" dirty="0"/>
              <a:t>malloc</a:t>
            </a:r>
            <a:r>
              <a:rPr lang="zh-CN" altLang="en-US" sz="1600" dirty="0"/>
              <a:t>函数获得结构体</a:t>
            </a:r>
            <a:r>
              <a:rPr lang="en-US" altLang="zh-CN" sz="1600" dirty="0" err="1"/>
              <a:t>tel_typ</a:t>
            </a:r>
            <a:r>
              <a:rPr lang="zh-CN" altLang="en-US" sz="1600" dirty="0"/>
              <a:t>类型所需的存储空间，并将指向该空间的指针类型强制转换为</a:t>
            </a:r>
            <a:r>
              <a:rPr lang="en-US" altLang="zh-CN" sz="1600" dirty="0" err="1"/>
              <a:t>tel_typ</a:t>
            </a:r>
            <a:r>
              <a:rPr lang="zh-CN" altLang="en-US" sz="1600" dirty="0"/>
              <a:t>类型而后赋值给指针变量</a:t>
            </a:r>
            <a:r>
              <a:rPr lang="en-US" altLang="zh-CN" sz="1600" dirty="0" err="1"/>
              <a:t>rec_point</a:t>
            </a:r>
            <a:r>
              <a:rPr lang="zh-CN" altLang="en-US" sz="1600" dirty="0"/>
              <a:t>。一旦</a:t>
            </a:r>
            <a:r>
              <a:rPr lang="en-US" altLang="zh-CN" sz="1600" dirty="0" err="1"/>
              <a:t>rec_point</a:t>
            </a:r>
            <a:r>
              <a:rPr lang="zh-CN" altLang="en-US" sz="1600" dirty="0"/>
              <a:t>被赋予适当的地址，这个地址就能够用来访问新创建的结构体变量；</a:t>
            </a:r>
            <a:endParaRPr lang="en-US" altLang="zh-CN" sz="1600" dirty="0"/>
          </a:p>
          <a:p>
            <a:pPr marL="342900" indent="-342900">
              <a:buFont typeface="+mj-lt"/>
              <a:buAutoNum type="arabicPeriod"/>
            </a:pPr>
            <a:r>
              <a:rPr lang="zh-CN" altLang="en-US" sz="1600" dirty="0"/>
              <a:t>函数</a:t>
            </a:r>
            <a:r>
              <a:rPr lang="en-US" altLang="zh-CN" sz="1600" dirty="0"/>
              <a:t>populate( )</a:t>
            </a:r>
            <a:r>
              <a:rPr lang="zh-CN" altLang="en-US" sz="1600" dirty="0"/>
              <a:t>用来提示用户需要输入的结构体变量数据，并存储用户输入数据到对应的结构体变量的成员中；</a:t>
            </a:r>
            <a:endParaRPr lang="en-US" altLang="zh-CN" sz="1600" dirty="0"/>
          </a:p>
          <a:p>
            <a:pPr marL="342900" indent="-342900">
              <a:buFont typeface="+mj-lt"/>
              <a:buAutoNum type="arabicPeriod"/>
            </a:pPr>
            <a:r>
              <a:rPr lang="zh-CN" altLang="en-US" sz="1600" dirty="0"/>
              <a:t>函数</a:t>
            </a:r>
            <a:r>
              <a:rPr lang="en-US" altLang="zh-CN" sz="1600" dirty="0" err="1"/>
              <a:t>disp_one</a:t>
            </a:r>
            <a:r>
              <a:rPr lang="en-US" altLang="zh-CN" sz="1600" dirty="0"/>
              <a:t>( )</a:t>
            </a:r>
            <a:r>
              <a:rPr lang="zh-CN" altLang="en-US" sz="1600" dirty="0"/>
              <a:t>用来显示新创建和赋值的结构体变量的内容。</a:t>
            </a:r>
            <a:endParaRPr lang="en-US" altLang="zh-CN" sz="16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9" name="组合 8">
            <a:extLst>
              <a:ext uri="{FF2B5EF4-FFF2-40B4-BE49-F238E27FC236}">
                <a16:creationId xmlns:a16="http://schemas.microsoft.com/office/drawing/2014/main" id="{A845F02F-292B-4EFF-88EA-8C6326A6ECFC}"/>
              </a:ext>
            </a:extLst>
          </p:cNvPr>
          <p:cNvGrpSpPr/>
          <p:nvPr/>
        </p:nvGrpSpPr>
        <p:grpSpPr>
          <a:xfrm>
            <a:off x="6287853" y="1607128"/>
            <a:ext cx="1242392" cy="373903"/>
            <a:chOff x="8656982" y="1358937"/>
            <a:chExt cx="1242392" cy="331751"/>
          </a:xfrm>
        </p:grpSpPr>
        <p:sp>
          <p:nvSpPr>
            <p:cNvPr id="10" name="文本框 9">
              <a:extLst>
                <a:ext uri="{FF2B5EF4-FFF2-40B4-BE49-F238E27FC236}">
                  <a16:creationId xmlns:a16="http://schemas.microsoft.com/office/drawing/2014/main" id="{95C7A62A-3010-4E92-B912-8F88A412D77D}"/>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C5E12989-3CCF-44D4-9DAA-A70321285798}"/>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41792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10.5 </a:t>
            </a:r>
            <a:r>
              <a:rPr lang="zh-CN" altLang="en-US" dirty="0"/>
              <a:t>动态内存分配</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10.11</a:t>
            </a:r>
            <a:r>
              <a:rPr lang="zh-CN" altLang="zh-CN" dirty="0"/>
              <a:t>】</a:t>
            </a:r>
            <a:r>
              <a:rPr lang="zh-CN" altLang="en-US" dirty="0"/>
              <a:t>通过循环，使用</a:t>
            </a:r>
            <a:r>
              <a:rPr lang="en-US" altLang="zh-CN" dirty="0"/>
              <a:t>malloc( )</a:t>
            </a:r>
            <a:r>
              <a:rPr lang="zh-CN" altLang="en-US" dirty="0"/>
              <a:t>来创建一个链表。 </a:t>
            </a:r>
            <a:endParaRPr lang="en-US" altLang="zh-CN" dirty="0"/>
          </a:p>
        </p:txBody>
      </p:sp>
      <p:sp>
        <p:nvSpPr>
          <p:cNvPr id="4" name="矩形 3">
            <a:extLst>
              <a:ext uri="{FF2B5EF4-FFF2-40B4-BE49-F238E27FC236}">
                <a16:creationId xmlns:a16="http://schemas.microsoft.com/office/drawing/2014/main" id="{C5282827-ADF9-4107-95D9-5B762406CE6D}"/>
              </a:ext>
            </a:extLst>
          </p:cNvPr>
          <p:cNvSpPr/>
          <p:nvPr/>
        </p:nvSpPr>
        <p:spPr>
          <a:xfrm>
            <a:off x="132908" y="1696823"/>
            <a:ext cx="6673245" cy="48170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90000"/>
              </a:lnSpc>
            </a:pPr>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pPr>
              <a:lnSpc>
                <a:spcPct val="90000"/>
              </a:lnSpc>
            </a:pPr>
            <a:r>
              <a:rPr lang="en-US" altLang="zh-CN" sz="1400" dirty="0">
                <a:solidFill>
                  <a:srgbClr val="002060"/>
                </a:solidFill>
              </a:rPr>
              <a:t>#include &lt;</a:t>
            </a:r>
            <a:r>
              <a:rPr lang="en-US" altLang="zh-CN" sz="1400" dirty="0" err="1">
                <a:solidFill>
                  <a:srgbClr val="002060"/>
                </a:solidFill>
              </a:rPr>
              <a:t>stdlib.h</a:t>
            </a:r>
            <a:r>
              <a:rPr lang="en-US" altLang="zh-CN" sz="1400" dirty="0">
                <a:solidFill>
                  <a:srgbClr val="002060"/>
                </a:solidFill>
              </a:rPr>
              <a:t>&gt;</a:t>
            </a:r>
          </a:p>
          <a:p>
            <a:pPr>
              <a:lnSpc>
                <a:spcPct val="90000"/>
              </a:lnSpc>
            </a:pPr>
            <a:r>
              <a:rPr lang="en-US" altLang="zh-CN" sz="1400" dirty="0">
                <a:solidFill>
                  <a:srgbClr val="002060"/>
                </a:solidFill>
              </a:rPr>
              <a:t>struct </a:t>
            </a:r>
            <a:r>
              <a:rPr lang="en-US" altLang="zh-CN" sz="1400" dirty="0" err="1">
                <a:solidFill>
                  <a:srgbClr val="002060"/>
                </a:solidFill>
              </a:rPr>
              <a:t>tel_typ</a:t>
            </a:r>
            <a:endParaRPr lang="en-US" altLang="zh-CN" sz="1400" dirty="0">
              <a:solidFill>
                <a:srgbClr val="002060"/>
              </a:solidFill>
            </a:endParaRPr>
          </a:p>
          <a:p>
            <a:pPr>
              <a:lnSpc>
                <a:spcPct val="90000"/>
              </a:lnSpc>
            </a:pPr>
            <a:r>
              <a:rPr lang="en-US" altLang="zh-CN" sz="1400" dirty="0">
                <a:solidFill>
                  <a:srgbClr val="002060"/>
                </a:solidFill>
              </a:rPr>
              <a:t>{</a:t>
            </a:r>
          </a:p>
          <a:p>
            <a:pPr>
              <a:lnSpc>
                <a:spcPct val="90000"/>
              </a:lnSpc>
            </a:pPr>
            <a:r>
              <a:rPr lang="en-US" altLang="zh-CN" sz="1400" dirty="0">
                <a:solidFill>
                  <a:srgbClr val="002060"/>
                </a:solidFill>
              </a:rPr>
              <a:t>   char name[25];</a:t>
            </a:r>
          </a:p>
          <a:p>
            <a:pPr>
              <a:lnSpc>
                <a:spcPct val="90000"/>
              </a:lnSpc>
            </a:pPr>
            <a:r>
              <a:rPr lang="en-US" altLang="zh-CN" sz="1400" dirty="0">
                <a:solidFill>
                  <a:srgbClr val="002060"/>
                </a:solidFill>
              </a:rPr>
              <a:t>   char </a:t>
            </a:r>
            <a:r>
              <a:rPr lang="en-US" altLang="zh-CN" sz="1400" dirty="0" err="1">
                <a:solidFill>
                  <a:srgbClr val="002060"/>
                </a:solidFill>
              </a:rPr>
              <a:t>phone_no</a:t>
            </a:r>
            <a:r>
              <a:rPr lang="en-US" altLang="zh-CN" sz="1400" dirty="0">
                <a:solidFill>
                  <a:srgbClr val="002060"/>
                </a:solidFill>
              </a:rPr>
              <a:t>[15];</a:t>
            </a:r>
          </a:p>
          <a:p>
            <a:pPr>
              <a:lnSpc>
                <a:spcPct val="90000"/>
              </a:lnSpc>
            </a:pPr>
            <a:r>
              <a:rPr lang="en-US" altLang="zh-CN" sz="1400" dirty="0">
                <a:solidFill>
                  <a:srgbClr val="002060"/>
                </a:solidFill>
              </a:rPr>
              <a:t>   struct </a:t>
            </a:r>
            <a:r>
              <a:rPr lang="en-US" altLang="zh-CN" sz="1400" dirty="0" err="1">
                <a:solidFill>
                  <a:srgbClr val="002060"/>
                </a:solidFill>
              </a:rPr>
              <a:t>tel_typ</a:t>
            </a:r>
            <a:r>
              <a:rPr lang="en-US" altLang="zh-CN" sz="1400" dirty="0">
                <a:solidFill>
                  <a:srgbClr val="002060"/>
                </a:solidFill>
              </a:rPr>
              <a:t> *</a:t>
            </a:r>
            <a:r>
              <a:rPr lang="en-US" altLang="zh-CN" sz="1400" dirty="0" err="1">
                <a:solidFill>
                  <a:srgbClr val="002060"/>
                </a:solidFill>
              </a:rPr>
              <a:t>nextaddr</a:t>
            </a:r>
            <a:r>
              <a:rPr lang="en-US" altLang="zh-CN" sz="1400" dirty="0">
                <a:solidFill>
                  <a:srgbClr val="002060"/>
                </a:solidFill>
              </a:rPr>
              <a:t>;  };</a:t>
            </a:r>
          </a:p>
          <a:p>
            <a:pPr>
              <a:lnSpc>
                <a:spcPct val="90000"/>
              </a:lnSpc>
            </a:pPr>
            <a:r>
              <a:rPr lang="en-US" altLang="zh-CN" sz="1400" dirty="0">
                <a:solidFill>
                  <a:srgbClr val="002060"/>
                </a:solidFill>
              </a:rPr>
              <a:t>int main()</a:t>
            </a:r>
          </a:p>
          <a:p>
            <a:pPr>
              <a:lnSpc>
                <a:spcPct val="90000"/>
              </a:lnSpc>
            </a:pPr>
            <a:r>
              <a:rPr lang="en-US" altLang="zh-CN" sz="1400" dirty="0">
                <a:solidFill>
                  <a:srgbClr val="002060"/>
                </a:solidFill>
              </a:rPr>
              <a:t>{</a:t>
            </a:r>
          </a:p>
          <a:p>
            <a:pPr>
              <a:lnSpc>
                <a:spcPct val="90000"/>
              </a:lnSpc>
            </a:pPr>
            <a:r>
              <a:rPr lang="en-US" altLang="zh-CN" sz="1400" dirty="0">
                <a:solidFill>
                  <a:srgbClr val="002060"/>
                </a:solidFill>
              </a:rPr>
              <a:t>   int </a:t>
            </a:r>
            <a:r>
              <a:rPr lang="en-US" altLang="zh-CN" sz="1400" dirty="0" err="1">
                <a:solidFill>
                  <a:srgbClr val="002060"/>
                </a:solidFill>
              </a:rPr>
              <a:t>i</a:t>
            </a:r>
            <a:r>
              <a:rPr lang="en-US" altLang="zh-CN" sz="1400" dirty="0">
                <a:solidFill>
                  <a:srgbClr val="002060"/>
                </a:solidFill>
              </a:rPr>
              <a:t>;</a:t>
            </a:r>
          </a:p>
          <a:p>
            <a:pPr>
              <a:lnSpc>
                <a:spcPct val="90000"/>
              </a:lnSpc>
            </a:pPr>
            <a:r>
              <a:rPr lang="en-US" altLang="zh-CN" sz="1400" dirty="0">
                <a:solidFill>
                  <a:srgbClr val="002060"/>
                </a:solidFill>
              </a:rPr>
              <a:t>   struct </a:t>
            </a:r>
            <a:r>
              <a:rPr lang="en-US" altLang="zh-CN" sz="1400" dirty="0" err="1">
                <a:solidFill>
                  <a:srgbClr val="002060"/>
                </a:solidFill>
              </a:rPr>
              <a:t>tel_typ</a:t>
            </a:r>
            <a:r>
              <a:rPr lang="en-US" altLang="zh-CN" sz="1400" dirty="0">
                <a:solidFill>
                  <a:srgbClr val="002060"/>
                </a:solidFill>
              </a:rPr>
              <a:t> *list, *current;</a:t>
            </a:r>
          </a:p>
          <a:p>
            <a:pPr>
              <a:lnSpc>
                <a:spcPct val="90000"/>
              </a:lnSpc>
            </a:pPr>
            <a:r>
              <a:rPr lang="en-US" altLang="zh-CN" sz="1400" dirty="0">
                <a:solidFill>
                  <a:srgbClr val="002060"/>
                </a:solidFill>
              </a:rPr>
              <a:t>   list = (struct </a:t>
            </a:r>
            <a:r>
              <a:rPr lang="en-US" altLang="zh-CN" sz="1400" dirty="0" err="1">
                <a:solidFill>
                  <a:srgbClr val="002060"/>
                </a:solidFill>
              </a:rPr>
              <a:t>tel_typ</a:t>
            </a:r>
            <a:r>
              <a:rPr lang="en-US" altLang="zh-CN" sz="1400" dirty="0">
                <a:solidFill>
                  <a:srgbClr val="002060"/>
                </a:solidFill>
              </a:rPr>
              <a:t> *)malloc(</a:t>
            </a:r>
            <a:r>
              <a:rPr lang="en-US" altLang="zh-CN" sz="1400" dirty="0" err="1">
                <a:solidFill>
                  <a:srgbClr val="002060"/>
                </a:solidFill>
              </a:rPr>
              <a:t>sizeof</a:t>
            </a:r>
            <a:r>
              <a:rPr lang="en-US" altLang="zh-CN" sz="1400" dirty="0">
                <a:solidFill>
                  <a:srgbClr val="002060"/>
                </a:solidFill>
              </a:rPr>
              <a:t>(struct </a:t>
            </a:r>
            <a:r>
              <a:rPr lang="en-US" altLang="zh-CN" sz="1400" dirty="0" err="1">
                <a:solidFill>
                  <a:srgbClr val="002060"/>
                </a:solidFill>
              </a:rPr>
              <a:t>tel_typ</a:t>
            </a:r>
            <a:r>
              <a:rPr lang="en-US" altLang="zh-CN" sz="1400" dirty="0">
                <a:solidFill>
                  <a:srgbClr val="002060"/>
                </a:solidFill>
              </a:rPr>
              <a:t>));</a:t>
            </a:r>
          </a:p>
          <a:p>
            <a:pPr>
              <a:lnSpc>
                <a:spcPct val="90000"/>
              </a:lnSpc>
            </a:pPr>
            <a:r>
              <a:rPr lang="en-US" altLang="zh-CN" sz="1400" dirty="0">
                <a:solidFill>
                  <a:srgbClr val="002060"/>
                </a:solidFill>
              </a:rPr>
              <a:t>   current = list;</a:t>
            </a:r>
          </a:p>
          <a:p>
            <a:pPr>
              <a:lnSpc>
                <a:spcPct val="90000"/>
              </a:lnSpc>
            </a:pPr>
            <a:r>
              <a:rPr lang="en-US" altLang="zh-CN" sz="1400" dirty="0">
                <a:solidFill>
                  <a:srgbClr val="002060"/>
                </a:solidFill>
              </a:rPr>
              <a:t>   for(</a:t>
            </a:r>
            <a:r>
              <a:rPr lang="en-US" altLang="zh-CN" sz="1400" dirty="0" err="1">
                <a:solidFill>
                  <a:srgbClr val="002060"/>
                </a:solidFill>
              </a:rPr>
              <a:t>i</a:t>
            </a:r>
            <a:r>
              <a:rPr lang="en-US" altLang="zh-CN" sz="1400" dirty="0">
                <a:solidFill>
                  <a:srgbClr val="002060"/>
                </a:solidFill>
              </a:rPr>
              <a:t> = 0; </a:t>
            </a:r>
            <a:r>
              <a:rPr lang="en-US" altLang="zh-CN" sz="1400" dirty="0" err="1">
                <a:solidFill>
                  <a:srgbClr val="002060"/>
                </a:solidFill>
              </a:rPr>
              <a:t>i</a:t>
            </a:r>
            <a:r>
              <a:rPr lang="en-US" altLang="zh-CN" sz="1400" dirty="0">
                <a:solidFill>
                  <a:srgbClr val="002060"/>
                </a:solidFill>
              </a:rPr>
              <a:t> &lt; 2; ++</a:t>
            </a:r>
            <a:r>
              <a:rPr lang="en-US" altLang="zh-CN" sz="1400" dirty="0" err="1">
                <a:solidFill>
                  <a:srgbClr val="002060"/>
                </a:solidFill>
              </a:rPr>
              <a:t>i</a:t>
            </a:r>
            <a:r>
              <a:rPr lang="en-US" altLang="zh-CN" sz="1400" dirty="0">
                <a:solidFill>
                  <a:srgbClr val="002060"/>
                </a:solidFill>
              </a:rPr>
              <a:t>)  {</a:t>
            </a:r>
          </a:p>
          <a:p>
            <a:pPr>
              <a:lnSpc>
                <a:spcPct val="90000"/>
              </a:lnSpc>
            </a:pPr>
            <a:r>
              <a:rPr lang="en-US" altLang="zh-CN" sz="1400" dirty="0">
                <a:solidFill>
                  <a:srgbClr val="002060"/>
                </a:solidFill>
              </a:rPr>
              <a:t>     populate(current);</a:t>
            </a:r>
          </a:p>
          <a:p>
            <a:pPr>
              <a:lnSpc>
                <a:spcPct val="90000"/>
              </a:lnSpc>
            </a:pPr>
            <a:r>
              <a:rPr lang="en-US" altLang="zh-CN" sz="1400" dirty="0">
                <a:solidFill>
                  <a:srgbClr val="002060"/>
                </a:solidFill>
              </a:rPr>
              <a:t>     current-&gt;</a:t>
            </a:r>
            <a:r>
              <a:rPr lang="en-US" altLang="zh-CN" sz="1400" dirty="0" err="1">
                <a:solidFill>
                  <a:srgbClr val="002060"/>
                </a:solidFill>
              </a:rPr>
              <a:t>nextaddr</a:t>
            </a:r>
            <a:r>
              <a:rPr lang="en-US" altLang="zh-CN" sz="1400" dirty="0">
                <a:solidFill>
                  <a:srgbClr val="002060"/>
                </a:solidFill>
              </a:rPr>
              <a:t> = (struct </a:t>
            </a:r>
            <a:r>
              <a:rPr lang="en-US" altLang="zh-CN" sz="1400" dirty="0" err="1">
                <a:solidFill>
                  <a:srgbClr val="002060"/>
                </a:solidFill>
              </a:rPr>
              <a:t>tel_typ</a:t>
            </a:r>
            <a:r>
              <a:rPr lang="en-US" altLang="zh-CN" sz="1400" dirty="0">
                <a:solidFill>
                  <a:srgbClr val="002060"/>
                </a:solidFill>
              </a:rPr>
              <a:t> *)malloc(</a:t>
            </a:r>
            <a:r>
              <a:rPr lang="en-US" altLang="zh-CN" sz="1400" dirty="0" err="1">
                <a:solidFill>
                  <a:srgbClr val="002060"/>
                </a:solidFill>
              </a:rPr>
              <a:t>sizeof</a:t>
            </a:r>
            <a:r>
              <a:rPr lang="en-US" altLang="zh-CN" sz="1400" dirty="0">
                <a:solidFill>
                  <a:srgbClr val="002060"/>
                </a:solidFill>
              </a:rPr>
              <a:t>(struct </a:t>
            </a:r>
            <a:r>
              <a:rPr lang="en-US" altLang="zh-CN" sz="1400" dirty="0" err="1">
                <a:solidFill>
                  <a:srgbClr val="002060"/>
                </a:solidFill>
              </a:rPr>
              <a:t>tel_typ</a:t>
            </a:r>
            <a:r>
              <a:rPr lang="en-US" altLang="zh-CN" sz="1400" dirty="0">
                <a:solidFill>
                  <a:srgbClr val="002060"/>
                </a:solidFill>
              </a:rPr>
              <a:t>));</a:t>
            </a:r>
          </a:p>
          <a:p>
            <a:pPr>
              <a:lnSpc>
                <a:spcPct val="90000"/>
              </a:lnSpc>
            </a:pPr>
            <a:r>
              <a:rPr lang="en-US" altLang="zh-CN" sz="1400" dirty="0">
                <a:solidFill>
                  <a:srgbClr val="002060"/>
                </a:solidFill>
              </a:rPr>
              <a:t>     current = current-&gt;</a:t>
            </a:r>
            <a:r>
              <a:rPr lang="en-US" altLang="zh-CN" sz="1400" dirty="0" err="1">
                <a:solidFill>
                  <a:srgbClr val="002060"/>
                </a:solidFill>
              </a:rPr>
              <a:t>nextaddr</a:t>
            </a:r>
            <a:r>
              <a:rPr lang="en-US" altLang="zh-CN" sz="1400" dirty="0">
                <a:solidFill>
                  <a:srgbClr val="002060"/>
                </a:solidFill>
              </a:rPr>
              <a:t>;</a:t>
            </a:r>
          </a:p>
          <a:p>
            <a:pPr>
              <a:lnSpc>
                <a:spcPct val="90000"/>
              </a:lnSpc>
            </a:pPr>
            <a:r>
              <a:rPr lang="en-US" altLang="zh-CN" sz="1400" dirty="0">
                <a:solidFill>
                  <a:srgbClr val="002060"/>
                </a:solidFill>
              </a:rPr>
              <a:t>   }</a:t>
            </a:r>
          </a:p>
          <a:p>
            <a:pPr>
              <a:lnSpc>
                <a:spcPct val="90000"/>
              </a:lnSpc>
            </a:pPr>
            <a:r>
              <a:rPr lang="en-US" altLang="zh-CN" sz="1400" dirty="0">
                <a:solidFill>
                  <a:srgbClr val="002060"/>
                </a:solidFill>
              </a:rPr>
              <a:t>   populate(current);</a:t>
            </a:r>
          </a:p>
          <a:p>
            <a:pPr>
              <a:lnSpc>
                <a:spcPct val="90000"/>
              </a:lnSpc>
            </a:pPr>
            <a:r>
              <a:rPr lang="en-US" altLang="zh-CN" sz="1400" dirty="0">
                <a:solidFill>
                  <a:srgbClr val="002060"/>
                </a:solidFill>
              </a:rPr>
              <a:t>   current-&gt;</a:t>
            </a:r>
            <a:r>
              <a:rPr lang="en-US" altLang="zh-CN" sz="1400" dirty="0" err="1">
                <a:solidFill>
                  <a:srgbClr val="002060"/>
                </a:solidFill>
              </a:rPr>
              <a:t>nextaddr</a:t>
            </a:r>
            <a:r>
              <a:rPr lang="en-US" altLang="zh-CN" sz="1400" dirty="0">
                <a:solidFill>
                  <a:srgbClr val="002060"/>
                </a:solidFill>
              </a:rPr>
              <a:t> = NULL;</a:t>
            </a:r>
          </a:p>
          <a:p>
            <a:pPr>
              <a:lnSpc>
                <a:spcPct val="90000"/>
              </a:lnSpc>
            </a:pPr>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nThe</a:t>
            </a:r>
            <a:r>
              <a:rPr lang="en-US" altLang="zh-CN" sz="1400" dirty="0">
                <a:solidFill>
                  <a:srgbClr val="002060"/>
                </a:solidFill>
              </a:rPr>
              <a:t> list consists of the following records:\n");</a:t>
            </a:r>
          </a:p>
          <a:p>
            <a:pPr>
              <a:lnSpc>
                <a:spcPct val="90000"/>
              </a:lnSpc>
            </a:pPr>
            <a:r>
              <a:rPr lang="en-US" altLang="zh-CN" sz="1400" dirty="0">
                <a:solidFill>
                  <a:srgbClr val="002060"/>
                </a:solidFill>
              </a:rPr>
              <a:t>   display(list);</a:t>
            </a:r>
          </a:p>
          <a:p>
            <a:pPr>
              <a:lnSpc>
                <a:spcPct val="90000"/>
              </a:lnSpc>
            </a:pPr>
            <a:r>
              <a:rPr lang="en-US" altLang="zh-CN" sz="1400" dirty="0">
                <a:solidFill>
                  <a:srgbClr val="002060"/>
                </a:solidFill>
              </a:rPr>
              <a:t>   return 0</a:t>
            </a:r>
            <a:r>
              <a:rPr lang="zh-CN" altLang="en-US" sz="1400" dirty="0">
                <a:solidFill>
                  <a:srgbClr val="002060"/>
                </a:solidFill>
              </a:rPr>
              <a:t>；</a:t>
            </a:r>
          </a:p>
          <a:p>
            <a:pPr>
              <a:lnSpc>
                <a:spcPct val="90000"/>
              </a:lnSpc>
            </a:pPr>
            <a:r>
              <a:rPr lang="en-US" altLang="zh-CN" sz="1400" dirty="0">
                <a:solidFill>
                  <a:srgbClr val="002060"/>
                </a:solidFill>
              </a:rPr>
              <a:t>}</a:t>
            </a:r>
          </a:p>
        </p:txBody>
      </p:sp>
      <p:sp>
        <p:nvSpPr>
          <p:cNvPr id="8" name="矩形 7">
            <a:extLst>
              <a:ext uri="{FF2B5EF4-FFF2-40B4-BE49-F238E27FC236}">
                <a16:creationId xmlns:a16="http://schemas.microsoft.com/office/drawing/2014/main" id="{59AB319E-0DA8-4D6D-9DEB-73153D39E685}"/>
              </a:ext>
            </a:extLst>
          </p:cNvPr>
          <p:cNvSpPr/>
          <p:nvPr/>
        </p:nvSpPr>
        <p:spPr>
          <a:xfrm>
            <a:off x="6806153" y="1696822"/>
            <a:ext cx="5252939" cy="404410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populate(struct </a:t>
            </a:r>
            <a:r>
              <a:rPr lang="en-US" altLang="zh-CN" sz="1400" dirty="0" err="1">
                <a:solidFill>
                  <a:srgbClr val="002060"/>
                </a:solidFill>
              </a:rPr>
              <a:t>tel_typ</a:t>
            </a:r>
            <a:r>
              <a:rPr lang="en-US" altLang="zh-CN" sz="1400" dirty="0">
                <a:solidFill>
                  <a:srgbClr val="002060"/>
                </a:solidFill>
              </a:rPr>
              <a:t> *record record)</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("Enter a name: ");</a:t>
            </a:r>
          </a:p>
          <a:p>
            <a:r>
              <a:rPr lang="en-US" altLang="zh-CN" sz="1400" dirty="0">
                <a:solidFill>
                  <a:srgbClr val="002060"/>
                </a:solidFill>
              </a:rPr>
              <a:t>   gets(record-&gt;name);</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nEnter</a:t>
            </a:r>
            <a:r>
              <a:rPr lang="en-US" altLang="zh-CN" sz="1400" dirty="0">
                <a:solidFill>
                  <a:srgbClr val="002060"/>
                </a:solidFill>
              </a:rPr>
              <a:t> the telephone number: ");</a:t>
            </a:r>
          </a:p>
          <a:p>
            <a:r>
              <a:rPr lang="en-US" altLang="zh-CN" sz="1400" dirty="0">
                <a:solidFill>
                  <a:srgbClr val="002060"/>
                </a:solidFill>
              </a:rPr>
              <a:t>   gets(record-&gt;</a:t>
            </a:r>
            <a:r>
              <a:rPr lang="en-US" altLang="zh-CN" sz="1400" dirty="0" err="1">
                <a:solidFill>
                  <a:srgbClr val="002060"/>
                </a:solidFill>
              </a:rPr>
              <a:t>phone_no</a:t>
            </a:r>
            <a:r>
              <a:rPr lang="en-US" altLang="zh-CN" sz="1400" dirty="0">
                <a:solidFill>
                  <a:srgbClr val="002060"/>
                </a:solidFill>
              </a:rPr>
              <a:t>);</a:t>
            </a:r>
          </a:p>
          <a:p>
            <a:r>
              <a:rPr lang="en-US" altLang="zh-CN" sz="1400" dirty="0">
                <a:solidFill>
                  <a:srgbClr val="002060"/>
                </a:solidFill>
              </a:rPr>
              <a:t>   return;</a:t>
            </a:r>
          </a:p>
          <a:p>
            <a:r>
              <a:rPr lang="en-US" altLang="zh-CN" sz="1400" dirty="0">
                <a:solidFill>
                  <a:srgbClr val="002060"/>
                </a:solidFill>
              </a:rPr>
              <a:t>}</a:t>
            </a:r>
          </a:p>
          <a:p>
            <a:r>
              <a:rPr lang="en-US" altLang="zh-CN" sz="1400" dirty="0">
                <a:solidFill>
                  <a:srgbClr val="002060"/>
                </a:solidFill>
              </a:rPr>
              <a:t>display(struct </a:t>
            </a:r>
            <a:r>
              <a:rPr lang="en-US" altLang="zh-CN" sz="1400" dirty="0" err="1">
                <a:solidFill>
                  <a:srgbClr val="002060"/>
                </a:solidFill>
              </a:rPr>
              <a:t>tel_typ</a:t>
            </a:r>
            <a:r>
              <a:rPr lang="en-US" altLang="zh-CN" sz="1400" dirty="0">
                <a:solidFill>
                  <a:srgbClr val="002060"/>
                </a:solidFill>
              </a:rPr>
              <a:t> *record contents)</a:t>
            </a:r>
          </a:p>
          <a:p>
            <a:r>
              <a:rPr lang="en-US" altLang="zh-CN" sz="1400" dirty="0">
                <a:solidFill>
                  <a:srgbClr val="002060"/>
                </a:solidFill>
              </a:rPr>
              <a:t>{</a:t>
            </a:r>
          </a:p>
          <a:p>
            <a:r>
              <a:rPr lang="en-US" altLang="zh-CN" sz="1400" dirty="0">
                <a:solidFill>
                  <a:srgbClr val="002060"/>
                </a:solidFill>
              </a:rPr>
              <a:t>   while(contents != NULL)</a:t>
            </a:r>
          </a:p>
          <a:p>
            <a:r>
              <a:rPr lang="en-US" altLang="zh-CN" sz="1400" dirty="0">
                <a:solidFill>
                  <a:srgbClr val="002060"/>
                </a:solidFill>
              </a:rPr>
              <a:t>  {</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("\n%-30s %-20s\n", contents-&gt;name,   </a:t>
            </a:r>
          </a:p>
          <a:p>
            <a:r>
              <a:rPr lang="en-US" altLang="zh-CN" sz="1400" dirty="0">
                <a:solidFill>
                  <a:srgbClr val="002060"/>
                </a:solidFill>
              </a:rPr>
              <a:t>           contents-&gt;</a:t>
            </a:r>
            <a:r>
              <a:rPr lang="en-US" altLang="zh-CN" sz="1400" dirty="0" err="1">
                <a:solidFill>
                  <a:srgbClr val="002060"/>
                </a:solidFill>
              </a:rPr>
              <a:t>phone_no</a:t>
            </a:r>
            <a:r>
              <a:rPr lang="en-US" altLang="zh-CN" sz="1400" dirty="0">
                <a:solidFill>
                  <a:srgbClr val="002060"/>
                </a:solidFill>
              </a:rPr>
              <a:t>);</a:t>
            </a:r>
          </a:p>
          <a:p>
            <a:r>
              <a:rPr lang="en-US" altLang="zh-CN" sz="1400" dirty="0">
                <a:solidFill>
                  <a:srgbClr val="002060"/>
                </a:solidFill>
              </a:rPr>
              <a:t>     contents = contents-&gt;</a:t>
            </a:r>
            <a:r>
              <a:rPr lang="en-US" altLang="zh-CN" sz="1400" dirty="0" err="1">
                <a:solidFill>
                  <a:srgbClr val="002060"/>
                </a:solidFill>
              </a:rPr>
              <a:t>nextaddr</a:t>
            </a:r>
            <a:r>
              <a:rPr lang="en-US" altLang="zh-CN" sz="1400" dirty="0">
                <a:solidFill>
                  <a:srgbClr val="002060"/>
                </a:solidFill>
              </a:rPr>
              <a:t>;</a:t>
            </a:r>
          </a:p>
          <a:p>
            <a:r>
              <a:rPr lang="en-US" altLang="zh-CN" sz="1400" dirty="0">
                <a:solidFill>
                  <a:srgbClr val="002060"/>
                </a:solidFill>
              </a:rPr>
              <a:t>   }</a:t>
            </a:r>
          </a:p>
          <a:p>
            <a:r>
              <a:rPr lang="en-US" altLang="zh-CN" sz="1400" dirty="0">
                <a:solidFill>
                  <a:srgbClr val="002060"/>
                </a:solidFill>
              </a:rPr>
              <a:t>  return;</a:t>
            </a:r>
          </a:p>
          <a:p>
            <a:r>
              <a:rPr lang="en-US" altLang="zh-CN" sz="1400" dirty="0">
                <a:solidFill>
                  <a:srgbClr val="002060"/>
                </a:solidFill>
              </a:rPr>
              <a:t>}</a:t>
            </a:r>
          </a:p>
        </p:txBody>
      </p:sp>
    </p:spTree>
    <p:extLst>
      <p:ext uri="{BB962C8B-B14F-4D97-AF65-F5344CB8AC3E}">
        <p14:creationId xmlns:p14="http://schemas.microsoft.com/office/powerpoint/2010/main" val="4116733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19C2B5-1B54-4545-A0E2-AD9CBD27884F}"/>
              </a:ext>
            </a:extLst>
          </p:cNvPr>
          <p:cNvSpPr>
            <a:spLocks noGrp="1"/>
          </p:cNvSpPr>
          <p:nvPr>
            <p:ph type="title"/>
          </p:nvPr>
        </p:nvSpPr>
        <p:spPr/>
        <p:txBody>
          <a:bodyPr/>
          <a:lstStyle/>
          <a:p>
            <a:r>
              <a:rPr lang="en-US" altLang="zh-CN" dirty="0"/>
              <a:t>10.5 </a:t>
            </a:r>
            <a:r>
              <a:rPr lang="zh-CN" altLang="en-US" dirty="0"/>
              <a:t>动态内存分配</a:t>
            </a:r>
          </a:p>
        </p:txBody>
      </p:sp>
      <p:sp>
        <p:nvSpPr>
          <p:cNvPr id="6" name="文本框 5">
            <a:extLst>
              <a:ext uri="{FF2B5EF4-FFF2-40B4-BE49-F238E27FC236}">
                <a16:creationId xmlns:a16="http://schemas.microsoft.com/office/drawing/2014/main" id="{D8A8CF94-F185-4382-837E-5273969F98CD}"/>
              </a:ext>
            </a:extLst>
          </p:cNvPr>
          <p:cNvSpPr txBox="1"/>
          <p:nvPr/>
        </p:nvSpPr>
        <p:spPr>
          <a:xfrm>
            <a:off x="643118" y="1421522"/>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8" name="折角形 8">
            <a:extLst>
              <a:ext uri="{FF2B5EF4-FFF2-40B4-BE49-F238E27FC236}">
                <a16:creationId xmlns:a16="http://schemas.microsoft.com/office/drawing/2014/main" id="{E82CB661-CD58-4FF7-AB6A-793A1FCF6152}"/>
              </a:ext>
            </a:extLst>
          </p:cNvPr>
          <p:cNvSpPr/>
          <p:nvPr/>
        </p:nvSpPr>
        <p:spPr>
          <a:xfrm>
            <a:off x="6293264" y="1602556"/>
            <a:ext cx="4904297" cy="413457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pPr marL="342900" indent="-342900">
              <a:buFont typeface="+mj-lt"/>
              <a:buAutoNum type="arabicPeriod"/>
            </a:pPr>
            <a:endParaRPr lang="en-US" altLang="zh-CN" sz="1600" dirty="0"/>
          </a:p>
          <a:p>
            <a:endParaRPr lang="en-US" altLang="zh-CN" sz="1600" dirty="0"/>
          </a:p>
          <a:p>
            <a:endParaRPr lang="en-US" altLang="zh-CN" sz="1600" dirty="0"/>
          </a:p>
          <a:p>
            <a:pPr marL="342900" indent="-342900">
              <a:buFont typeface="+mj-lt"/>
              <a:buAutoNum type="arabicPeriod"/>
            </a:pPr>
            <a:r>
              <a:rPr lang="zh-CN" altLang="en-US" sz="1600" dirty="0"/>
              <a:t>第一次调用函数</a:t>
            </a:r>
            <a:r>
              <a:rPr lang="en-US" altLang="zh-CN" sz="1600" dirty="0"/>
              <a:t>malloc( )</a:t>
            </a:r>
            <a:r>
              <a:rPr lang="zh-CN" altLang="en-US" sz="1600" dirty="0"/>
              <a:t>是用来创建链表的第一个结构体变量。这样，</a:t>
            </a:r>
            <a:r>
              <a:rPr lang="en-US" altLang="zh-CN" sz="1600" dirty="0"/>
              <a:t>malloc( )</a:t>
            </a:r>
            <a:r>
              <a:rPr lang="zh-CN" altLang="en-US" sz="1600" dirty="0"/>
              <a:t>返回的地址就存储在指针变量</a:t>
            </a:r>
            <a:r>
              <a:rPr lang="en-US" altLang="zh-CN" sz="1600" dirty="0"/>
              <a:t>list</a:t>
            </a:r>
            <a:r>
              <a:rPr lang="zh-CN" altLang="en-US" sz="1600" dirty="0"/>
              <a:t>中。接着</a:t>
            </a:r>
            <a:r>
              <a:rPr lang="en-US" altLang="zh-CN" sz="1600" dirty="0"/>
              <a:t>list</a:t>
            </a:r>
            <a:r>
              <a:rPr lang="zh-CN" altLang="en-US" sz="1600" dirty="0"/>
              <a:t>中的地址赋予指针</a:t>
            </a:r>
            <a:r>
              <a:rPr lang="en-US" altLang="zh-CN" sz="1600" dirty="0"/>
              <a:t>current</a:t>
            </a:r>
            <a:r>
              <a:rPr lang="zh-CN" altLang="en-US" sz="1600" dirty="0"/>
              <a:t>，这个指针变量总是被程序用作指向当前的结构体变量</a:t>
            </a:r>
            <a:r>
              <a:rPr lang="en-US" altLang="zh-CN" sz="1600" dirty="0"/>
              <a:t>;</a:t>
            </a:r>
          </a:p>
          <a:p>
            <a:pPr marL="342900" indent="-342900">
              <a:buFont typeface="+mj-lt"/>
              <a:buAutoNum type="arabicPeriod"/>
            </a:pPr>
            <a:r>
              <a:rPr lang="zh-CN" altLang="en-US" sz="1600" dirty="0"/>
              <a:t>函数</a:t>
            </a:r>
            <a:r>
              <a:rPr lang="en-US" altLang="zh-CN" sz="1600" dirty="0"/>
              <a:t>main( )</a:t>
            </a:r>
            <a:r>
              <a:rPr lang="zh-CN" altLang="en-US" sz="1600" dirty="0"/>
              <a:t>内的</a:t>
            </a:r>
            <a:r>
              <a:rPr lang="en-US" altLang="zh-CN" sz="1600" dirty="0"/>
              <a:t>for</a:t>
            </a:r>
            <a:r>
              <a:rPr lang="zh-CN" altLang="en-US" sz="1600" dirty="0"/>
              <a:t>循环，通过调用函数</a:t>
            </a:r>
            <a:r>
              <a:rPr lang="en-US" altLang="zh-CN" sz="1600" dirty="0"/>
              <a:t>populate( )</a:t>
            </a:r>
            <a:r>
              <a:rPr lang="zh-CN" altLang="en-US" sz="1600" dirty="0"/>
              <a:t>并传递结构体变量</a:t>
            </a:r>
            <a:r>
              <a:rPr lang="en-US" altLang="zh-CN" sz="1600" dirty="0"/>
              <a:t>current</a:t>
            </a:r>
            <a:r>
              <a:rPr lang="zh-CN" altLang="en-US" sz="1600" dirty="0"/>
              <a:t>的值来给新创建的结构体变量中的姓名和电话号码赋值；函数</a:t>
            </a:r>
            <a:r>
              <a:rPr lang="en-US" altLang="zh-CN" sz="1600" dirty="0"/>
              <a:t>populate( )</a:t>
            </a:r>
            <a:r>
              <a:rPr lang="zh-CN" altLang="en-US" sz="1600" dirty="0"/>
              <a:t>返回后，</a:t>
            </a:r>
            <a:r>
              <a:rPr lang="en-US" altLang="zh-CN" sz="1600" dirty="0"/>
              <a:t>current</a:t>
            </a:r>
            <a:r>
              <a:rPr lang="zh-CN" altLang="en-US" sz="1600" dirty="0"/>
              <a:t>指向的结构体变量的指针成员被赋予一个地址。</a:t>
            </a:r>
            <a:endParaRPr lang="en-US" altLang="zh-CN" sz="1600" dirty="0"/>
          </a:p>
          <a:p>
            <a:pPr marL="342900" indent="-342900">
              <a:buFont typeface="+mj-lt"/>
              <a:buAutoNum type="arabicPeriod"/>
            </a:pPr>
            <a:r>
              <a:rPr lang="zh-CN" altLang="en-US" sz="1600" dirty="0"/>
              <a:t>链表中最后一个结构体变量创建完后，将地址成员赋值为</a:t>
            </a:r>
            <a:r>
              <a:rPr lang="en-US" altLang="zh-CN" sz="1600" dirty="0"/>
              <a:t>NULL</a:t>
            </a:r>
            <a:r>
              <a:rPr lang="zh-CN" altLang="en-US" sz="1600" dirty="0"/>
              <a:t>，</a:t>
            </a: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9" name="组合 8">
            <a:extLst>
              <a:ext uri="{FF2B5EF4-FFF2-40B4-BE49-F238E27FC236}">
                <a16:creationId xmlns:a16="http://schemas.microsoft.com/office/drawing/2014/main" id="{A845F02F-292B-4EFF-88EA-8C6326A6ECFC}"/>
              </a:ext>
            </a:extLst>
          </p:cNvPr>
          <p:cNvGrpSpPr/>
          <p:nvPr/>
        </p:nvGrpSpPr>
        <p:grpSpPr>
          <a:xfrm>
            <a:off x="6287853" y="1607128"/>
            <a:ext cx="1242392" cy="373903"/>
            <a:chOff x="8656982" y="1358937"/>
            <a:chExt cx="1242392" cy="331751"/>
          </a:xfrm>
        </p:grpSpPr>
        <p:sp>
          <p:nvSpPr>
            <p:cNvPr id="10" name="文本框 9">
              <a:extLst>
                <a:ext uri="{FF2B5EF4-FFF2-40B4-BE49-F238E27FC236}">
                  <a16:creationId xmlns:a16="http://schemas.microsoft.com/office/drawing/2014/main" id="{95C7A62A-3010-4E92-B912-8F88A412D77D}"/>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C5E12989-3CCF-44D4-9DAA-A70321285798}"/>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 name="图片 11">
            <a:extLst>
              <a:ext uri="{FF2B5EF4-FFF2-40B4-BE49-F238E27FC236}">
                <a16:creationId xmlns:a16="http://schemas.microsoft.com/office/drawing/2014/main" id="{2CCA4853-A063-4941-960E-3E4C3DEA60A7}"/>
              </a:ext>
            </a:extLst>
          </p:cNvPr>
          <p:cNvPicPr/>
          <p:nvPr/>
        </p:nvPicPr>
        <p:blipFill rotWithShape="1">
          <a:blip r:embed="rId2" cstate="print">
            <a:extLst>
              <a:ext uri="{28A0092B-C50C-407E-A947-70E740481C1C}">
                <a14:useLocalDpi xmlns:a14="http://schemas.microsoft.com/office/drawing/2010/main" val="0"/>
              </a:ext>
            </a:extLst>
          </a:blip>
          <a:srcRect r="26788" b="13504"/>
          <a:stretch/>
        </p:blipFill>
        <p:spPr bwMode="auto">
          <a:xfrm>
            <a:off x="994439" y="1875156"/>
            <a:ext cx="4435983" cy="3861973"/>
          </a:xfrm>
          <a:prstGeom prst="rect">
            <a:avLst/>
          </a:prstGeom>
          <a:noFill/>
          <a:ln>
            <a:noFill/>
          </a:ln>
        </p:spPr>
      </p:pic>
    </p:spTree>
    <p:extLst>
      <p:ext uri="{BB962C8B-B14F-4D97-AF65-F5344CB8AC3E}">
        <p14:creationId xmlns:p14="http://schemas.microsoft.com/office/powerpoint/2010/main" val="38609617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10.6 </a:t>
            </a:r>
            <a:r>
              <a:rPr lang="zh-CN" altLang="en-US" dirty="0"/>
              <a:t>共用体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428946"/>
            <a:ext cx="11074400" cy="5018988"/>
          </a:xfrm>
        </p:spPr>
        <p:txBody>
          <a:bodyPr/>
          <a:lstStyle/>
          <a:p>
            <a:pPr>
              <a:lnSpc>
                <a:spcPct val="120000"/>
              </a:lnSpc>
            </a:pPr>
            <a:r>
              <a:rPr lang="zh-CN" altLang="en-US" sz="2000" dirty="0"/>
              <a:t>共用体为两个或更多的变量保留相同的内存区域，每个变量的数据类型可以不相同。一个声明为共用体类型的变量能够用来存储一个字符型变量，一个整型变量，一个双精度浮点型变量，或者任何其它有效的</a:t>
            </a:r>
            <a:r>
              <a:rPr lang="en-US" altLang="zh-CN" sz="2000" dirty="0"/>
              <a:t>C</a:t>
            </a:r>
            <a:r>
              <a:rPr lang="zh-CN" altLang="en-US" sz="2000" dirty="0"/>
              <a:t>数据类型。各变量共享一段内存空间，每个瞬间只有一个变量起作用。</a:t>
            </a:r>
            <a:endParaRPr lang="en-US" altLang="zh-CN" sz="2000" dirty="0"/>
          </a:p>
          <a:p>
            <a:pPr>
              <a:lnSpc>
                <a:spcPct val="120000"/>
              </a:lnSpc>
            </a:pPr>
            <a:r>
              <a:rPr lang="zh-CN" altLang="en-US" sz="2000" dirty="0"/>
              <a:t>共用体类型的声明使用关键字</a:t>
            </a:r>
            <a:r>
              <a:rPr lang="en-US" altLang="zh-CN" sz="2000" dirty="0"/>
              <a:t>union</a:t>
            </a:r>
            <a:r>
              <a:rPr lang="zh-CN" altLang="en-US" sz="2000" dirty="0"/>
              <a:t>，有三种声明形式：</a:t>
            </a:r>
            <a:endParaRPr lang="en-US" altLang="zh-CN" sz="2000" dirty="0"/>
          </a:p>
          <a:p>
            <a:pPr>
              <a:lnSpc>
                <a:spcPct val="120000"/>
              </a:lnSpc>
            </a:pPr>
            <a:endParaRPr lang="en-US" altLang="zh-CN" sz="2000" dirty="0"/>
          </a:p>
          <a:p>
            <a:pPr>
              <a:lnSpc>
                <a:spcPct val="120000"/>
              </a:lnSpc>
            </a:pPr>
            <a:endParaRPr lang="en-US" altLang="zh-CN" sz="2000" dirty="0"/>
          </a:p>
          <a:p>
            <a:pPr>
              <a:lnSpc>
                <a:spcPct val="120000"/>
              </a:lnSpc>
            </a:pPr>
            <a:endParaRPr lang="en-US" altLang="zh-CN" sz="2000" dirty="0"/>
          </a:p>
          <a:p>
            <a:pPr>
              <a:lnSpc>
                <a:spcPct val="120000"/>
              </a:lnSpc>
            </a:pPr>
            <a:endParaRPr lang="en-US" altLang="zh-CN" sz="2000" dirty="0"/>
          </a:p>
          <a:p>
            <a:pPr>
              <a:lnSpc>
                <a:spcPct val="120000"/>
              </a:lnSpc>
            </a:pPr>
            <a:endParaRPr lang="en-US" altLang="zh-CN" sz="2000" dirty="0"/>
          </a:p>
          <a:p>
            <a:pPr>
              <a:lnSpc>
                <a:spcPct val="120000"/>
              </a:lnSpc>
            </a:pPr>
            <a:r>
              <a:rPr lang="zh-CN" altLang="en-US" sz="2000" dirty="0"/>
              <a:t>共用体类型变量所有成员共同占用同一段存储空间，并根据其最大数据类型成员决定共用体类型变量的存储空间大小。因此，共用体变量的所有成员的起始地址都是相同的，每存储一次成员的值，将会覆盖存储空间中原有的数值。</a:t>
            </a:r>
            <a:endParaRPr lang="en-US" altLang="zh-CN" sz="2000" dirty="0"/>
          </a:p>
          <a:p>
            <a:pPr lvl="1">
              <a:lnSpc>
                <a:spcPct val="150000"/>
              </a:lnSpc>
            </a:pPr>
            <a:endParaRPr lang="en-US" altLang="zh-CN" dirty="0"/>
          </a:p>
          <a:p>
            <a:pPr marL="0" indent="0">
              <a:lnSpc>
                <a:spcPct val="150000"/>
              </a:lnSpc>
              <a:buNone/>
            </a:pPr>
            <a:endParaRPr lang="en-US" altLang="zh-CN" dirty="0"/>
          </a:p>
          <a:p>
            <a:pPr lvl="1">
              <a:lnSpc>
                <a:spcPct val="120000"/>
              </a:lnSpc>
            </a:pPr>
            <a:endParaRPr lang="en-US" altLang="zh-CN" dirty="0"/>
          </a:p>
        </p:txBody>
      </p:sp>
      <p:grpSp>
        <p:nvGrpSpPr>
          <p:cNvPr id="8" name="组合 7">
            <a:extLst>
              <a:ext uri="{FF2B5EF4-FFF2-40B4-BE49-F238E27FC236}">
                <a16:creationId xmlns:a16="http://schemas.microsoft.com/office/drawing/2014/main" id="{08F3A734-6835-4F23-B962-DA8EFFD93E7B}"/>
              </a:ext>
            </a:extLst>
          </p:cNvPr>
          <p:cNvGrpSpPr/>
          <p:nvPr/>
        </p:nvGrpSpPr>
        <p:grpSpPr>
          <a:xfrm>
            <a:off x="1199996" y="3206299"/>
            <a:ext cx="9792007" cy="1864536"/>
            <a:chOff x="1087005" y="3668213"/>
            <a:chExt cx="9792007" cy="1864536"/>
          </a:xfrm>
        </p:grpSpPr>
        <p:sp>
          <p:nvSpPr>
            <p:cNvPr id="5" name="矩形 4">
              <a:extLst>
                <a:ext uri="{FF2B5EF4-FFF2-40B4-BE49-F238E27FC236}">
                  <a16:creationId xmlns:a16="http://schemas.microsoft.com/office/drawing/2014/main" id="{7CD0D5CE-5216-4E45-A761-C53498DE506B}"/>
                </a:ext>
              </a:extLst>
            </p:cNvPr>
            <p:cNvSpPr/>
            <p:nvPr/>
          </p:nvSpPr>
          <p:spPr>
            <a:xfrm>
              <a:off x="5419975" y="3668213"/>
              <a:ext cx="2352425" cy="1864536"/>
            </a:xfrm>
            <a:prstGeom prst="rect">
              <a:avLst/>
            </a:prstGeom>
          </p:spPr>
          <p:style>
            <a:lnRef idx="1">
              <a:schemeClr val="accent1"/>
            </a:lnRef>
            <a:fillRef idx="2">
              <a:schemeClr val="accent1"/>
            </a:fillRef>
            <a:effectRef idx="1">
              <a:schemeClr val="accent1"/>
            </a:effectRef>
            <a:fontRef idx="minor">
              <a:schemeClr val="dk1"/>
            </a:fontRef>
          </p:style>
          <p:txBody>
            <a:bodyPr lIns="180000" rtlCol="0" anchor="ctr"/>
            <a:lstStyle/>
            <a:p>
              <a:pPr>
                <a:lnSpc>
                  <a:spcPct val="120000"/>
                </a:lnSpc>
              </a:pPr>
              <a:r>
                <a:rPr lang="en-US" altLang="zh-CN" sz="2000" b="1" dirty="0"/>
                <a:t>union </a:t>
              </a:r>
              <a:r>
                <a:rPr lang="zh-CN" altLang="en-US" sz="2000" b="1" dirty="0"/>
                <a:t>共用体名</a:t>
              </a:r>
            </a:p>
            <a:p>
              <a:pPr defTabSz="536575">
                <a:lnSpc>
                  <a:spcPct val="120000"/>
                </a:lnSpc>
              </a:pPr>
              <a:r>
                <a:rPr lang="en-US" altLang="zh-CN" sz="2000" b="1" dirty="0"/>
                <a:t>{	</a:t>
              </a:r>
            </a:p>
            <a:p>
              <a:pPr defTabSz="536575">
                <a:lnSpc>
                  <a:spcPct val="120000"/>
                </a:lnSpc>
              </a:pPr>
              <a:r>
                <a:rPr lang="zh-CN" altLang="en-US" sz="2000" b="1" dirty="0"/>
                <a:t>     成员表列</a:t>
              </a:r>
            </a:p>
            <a:p>
              <a:pPr>
                <a:lnSpc>
                  <a:spcPct val="120000"/>
                </a:lnSpc>
              </a:pPr>
              <a:r>
                <a:rPr lang="en-US" altLang="zh-CN" sz="2000" b="1" dirty="0"/>
                <a:t>} </a:t>
              </a:r>
              <a:r>
                <a:rPr lang="zh-CN" altLang="en-US" sz="2000" b="1" dirty="0"/>
                <a:t>变量表列</a:t>
              </a:r>
              <a:r>
                <a:rPr lang="en-US" altLang="zh-CN" sz="2000" b="1" dirty="0"/>
                <a:t>;</a:t>
              </a:r>
              <a:r>
                <a:rPr lang="zh-CN" altLang="en-US" sz="2000" b="1" dirty="0"/>
                <a:t> </a:t>
              </a:r>
            </a:p>
          </p:txBody>
        </p:sp>
        <p:sp>
          <p:nvSpPr>
            <p:cNvPr id="6" name="矩形 5">
              <a:extLst>
                <a:ext uri="{FF2B5EF4-FFF2-40B4-BE49-F238E27FC236}">
                  <a16:creationId xmlns:a16="http://schemas.microsoft.com/office/drawing/2014/main" id="{3419293E-D86D-4E1B-989E-872B657B9E90}"/>
                </a:ext>
              </a:extLst>
            </p:cNvPr>
            <p:cNvSpPr/>
            <p:nvPr/>
          </p:nvSpPr>
          <p:spPr>
            <a:xfrm>
              <a:off x="1087005" y="3668213"/>
              <a:ext cx="3532349" cy="1864536"/>
            </a:xfrm>
            <a:prstGeom prst="rect">
              <a:avLst/>
            </a:prstGeom>
          </p:spPr>
          <p:style>
            <a:lnRef idx="1">
              <a:schemeClr val="accent1"/>
            </a:lnRef>
            <a:fillRef idx="2">
              <a:schemeClr val="accent1"/>
            </a:fillRef>
            <a:effectRef idx="1">
              <a:schemeClr val="accent1"/>
            </a:effectRef>
            <a:fontRef idx="minor">
              <a:schemeClr val="dk1"/>
            </a:fontRef>
          </p:style>
          <p:txBody>
            <a:bodyPr lIns="180000" rtlCol="0" anchor="ctr"/>
            <a:lstStyle/>
            <a:p>
              <a:pPr>
                <a:lnSpc>
                  <a:spcPct val="120000"/>
                </a:lnSpc>
              </a:pPr>
              <a:r>
                <a:rPr lang="en-US" altLang="zh-CN" sz="2000" b="1" dirty="0"/>
                <a:t>union </a:t>
              </a:r>
              <a:r>
                <a:rPr lang="zh-CN" altLang="en-US" sz="2000" b="1" dirty="0"/>
                <a:t>共用体名</a:t>
              </a:r>
            </a:p>
            <a:p>
              <a:pPr defTabSz="536575">
                <a:lnSpc>
                  <a:spcPct val="120000"/>
                </a:lnSpc>
              </a:pPr>
              <a:r>
                <a:rPr lang="en-US" altLang="zh-CN" sz="2000" b="1" dirty="0"/>
                <a:t>{	</a:t>
              </a:r>
            </a:p>
            <a:p>
              <a:pPr defTabSz="536575">
                <a:lnSpc>
                  <a:spcPct val="120000"/>
                </a:lnSpc>
              </a:pPr>
              <a:r>
                <a:rPr lang="zh-CN" altLang="en-US" sz="2000" b="1" dirty="0"/>
                <a:t>     成员表列</a:t>
              </a:r>
            </a:p>
            <a:p>
              <a:pPr>
                <a:lnSpc>
                  <a:spcPct val="120000"/>
                </a:lnSpc>
              </a:pPr>
              <a:r>
                <a:rPr lang="en-US" altLang="zh-CN" sz="2000" b="1" dirty="0"/>
                <a:t>} </a:t>
              </a:r>
              <a:r>
                <a:rPr lang="zh-CN" altLang="en-US" sz="2000" b="1" dirty="0"/>
                <a:t>；</a:t>
              </a:r>
              <a:endParaRPr lang="en-US" altLang="zh-CN" sz="2000" b="1" dirty="0"/>
            </a:p>
            <a:p>
              <a:pPr>
                <a:lnSpc>
                  <a:spcPct val="120000"/>
                </a:lnSpc>
              </a:pPr>
              <a:r>
                <a:rPr lang="en-US" altLang="zh-CN" sz="2000" b="1" dirty="0"/>
                <a:t>union </a:t>
              </a:r>
              <a:r>
                <a:rPr lang="zh-CN" altLang="en-US" sz="2000" b="1" dirty="0"/>
                <a:t>共用体名 变量表列</a:t>
              </a:r>
              <a:r>
                <a:rPr lang="en-US" altLang="zh-CN" sz="2000" b="1" dirty="0"/>
                <a:t>;</a:t>
              </a:r>
              <a:r>
                <a:rPr lang="zh-CN" altLang="en-US" sz="2000" b="1" dirty="0"/>
                <a:t> </a:t>
              </a:r>
            </a:p>
          </p:txBody>
        </p:sp>
        <p:sp>
          <p:nvSpPr>
            <p:cNvPr id="7" name="矩形 6">
              <a:extLst>
                <a:ext uri="{FF2B5EF4-FFF2-40B4-BE49-F238E27FC236}">
                  <a16:creationId xmlns:a16="http://schemas.microsoft.com/office/drawing/2014/main" id="{6C0E3E28-2139-4426-88A7-CCEE960FED93}"/>
                </a:ext>
              </a:extLst>
            </p:cNvPr>
            <p:cNvSpPr/>
            <p:nvPr/>
          </p:nvSpPr>
          <p:spPr>
            <a:xfrm>
              <a:off x="8526587" y="3668213"/>
              <a:ext cx="2352425" cy="1864536"/>
            </a:xfrm>
            <a:prstGeom prst="rect">
              <a:avLst/>
            </a:prstGeom>
          </p:spPr>
          <p:style>
            <a:lnRef idx="1">
              <a:schemeClr val="accent1"/>
            </a:lnRef>
            <a:fillRef idx="2">
              <a:schemeClr val="accent1"/>
            </a:fillRef>
            <a:effectRef idx="1">
              <a:schemeClr val="accent1"/>
            </a:effectRef>
            <a:fontRef idx="minor">
              <a:schemeClr val="dk1"/>
            </a:fontRef>
          </p:style>
          <p:txBody>
            <a:bodyPr lIns="180000" rtlCol="0" anchor="ctr"/>
            <a:lstStyle/>
            <a:p>
              <a:pPr>
                <a:lnSpc>
                  <a:spcPct val="120000"/>
                </a:lnSpc>
              </a:pPr>
              <a:r>
                <a:rPr lang="en-US" altLang="zh-CN" sz="2000" b="1" dirty="0"/>
                <a:t>union </a:t>
              </a:r>
              <a:endParaRPr lang="zh-CN" altLang="en-US" sz="2000" b="1" dirty="0"/>
            </a:p>
            <a:p>
              <a:pPr defTabSz="536575">
                <a:lnSpc>
                  <a:spcPct val="120000"/>
                </a:lnSpc>
              </a:pPr>
              <a:r>
                <a:rPr lang="en-US" altLang="zh-CN" sz="2000" b="1" dirty="0"/>
                <a:t>{	</a:t>
              </a:r>
            </a:p>
            <a:p>
              <a:pPr defTabSz="536575">
                <a:lnSpc>
                  <a:spcPct val="120000"/>
                </a:lnSpc>
              </a:pPr>
              <a:r>
                <a:rPr lang="zh-CN" altLang="en-US" sz="2000" b="1" dirty="0"/>
                <a:t>     成员表列</a:t>
              </a:r>
            </a:p>
            <a:p>
              <a:pPr>
                <a:lnSpc>
                  <a:spcPct val="120000"/>
                </a:lnSpc>
              </a:pPr>
              <a:r>
                <a:rPr lang="en-US" altLang="zh-CN" sz="2000" b="1" dirty="0"/>
                <a:t>} </a:t>
              </a:r>
              <a:r>
                <a:rPr lang="zh-CN" altLang="en-US" sz="2000" b="1" dirty="0"/>
                <a:t>变量表列</a:t>
              </a:r>
              <a:r>
                <a:rPr lang="en-US" altLang="zh-CN" sz="2000" b="1" dirty="0"/>
                <a:t>;</a:t>
              </a:r>
              <a:r>
                <a:rPr lang="zh-CN" altLang="en-US" sz="2000" b="1" dirty="0"/>
                <a:t> </a:t>
              </a:r>
            </a:p>
          </p:txBody>
        </p:sp>
      </p:grpSp>
    </p:spTree>
    <p:extLst>
      <p:ext uri="{BB962C8B-B14F-4D97-AF65-F5344CB8AC3E}">
        <p14:creationId xmlns:p14="http://schemas.microsoft.com/office/powerpoint/2010/main" val="2751235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10.6 </a:t>
            </a:r>
            <a:r>
              <a:rPr lang="zh-CN" altLang="en-US" dirty="0"/>
              <a:t>共用体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560446"/>
            <a:ext cx="11074400" cy="4595257"/>
          </a:xfrm>
        </p:spPr>
        <p:txBody>
          <a:bodyPr/>
          <a:lstStyle/>
          <a:p>
            <a:pPr>
              <a:lnSpc>
                <a:spcPct val="120000"/>
              </a:lnSpc>
            </a:pPr>
            <a:r>
              <a:rPr lang="zh-CN" altLang="en-US" sz="2000" dirty="0"/>
              <a:t>共用体单个成员的引用和结构体是类似的。使用共用体中成员的过程中，要确保根据当前占据共用体的数据类型使用正确的成员名。</a:t>
            </a:r>
            <a:endParaRPr lang="en-US" altLang="zh-CN" sz="2000" dirty="0"/>
          </a:p>
          <a:p>
            <a:pPr>
              <a:lnSpc>
                <a:spcPct val="120000"/>
              </a:lnSpc>
            </a:pPr>
            <a:r>
              <a:rPr lang="zh-CN" altLang="en-US" dirty="0"/>
              <a:t>共用体自身也可以是结构体或数组的成员，指针也可以是共用体的成员。</a:t>
            </a:r>
            <a:endParaRPr lang="en-US" altLang="zh-CN" dirty="0"/>
          </a:p>
          <a:p>
            <a:pPr>
              <a:lnSpc>
                <a:spcPct val="120000"/>
              </a:lnSpc>
            </a:pPr>
            <a:r>
              <a:rPr lang="zh-CN" altLang="en-US" dirty="0"/>
              <a:t>例如，有如下的结构体类型声明：</a:t>
            </a:r>
          </a:p>
          <a:p>
            <a:pPr marL="985837" lvl="3" indent="0">
              <a:lnSpc>
                <a:spcPct val="120000"/>
              </a:lnSpc>
              <a:buNone/>
            </a:pPr>
            <a:r>
              <a:rPr lang="en-US" altLang="zh-CN" sz="2000" dirty="0"/>
              <a:t>struct  {</a:t>
            </a:r>
          </a:p>
          <a:p>
            <a:pPr marL="985837" lvl="3" indent="0">
              <a:lnSpc>
                <a:spcPct val="120000"/>
              </a:lnSpc>
              <a:buNone/>
            </a:pPr>
            <a:r>
              <a:rPr lang="en-US" altLang="zh-CN" sz="2000" dirty="0"/>
              <a:t>    int </a:t>
            </a:r>
            <a:r>
              <a:rPr lang="en-US" altLang="zh-CN" sz="2000" dirty="0" err="1"/>
              <a:t>u_type</a:t>
            </a:r>
            <a:r>
              <a:rPr lang="en-US" altLang="zh-CN" sz="2000" dirty="0"/>
              <a:t>;</a:t>
            </a:r>
          </a:p>
          <a:p>
            <a:pPr marL="985837" lvl="3" indent="0">
              <a:lnSpc>
                <a:spcPct val="120000"/>
              </a:lnSpc>
              <a:buNone/>
            </a:pPr>
            <a:r>
              <a:rPr lang="en-US" altLang="zh-CN" sz="2000" dirty="0"/>
              <a:t>    union { char *text;  float rate; }</a:t>
            </a:r>
            <a:r>
              <a:rPr lang="en-US" altLang="zh-CN" sz="2000" dirty="0" err="1"/>
              <a:t>u_tax</a:t>
            </a:r>
            <a:r>
              <a:rPr lang="en-US" altLang="zh-CN" sz="2000" dirty="0"/>
              <a:t>;</a:t>
            </a:r>
          </a:p>
          <a:p>
            <a:pPr marL="985837" lvl="3" indent="0">
              <a:lnSpc>
                <a:spcPct val="120000"/>
              </a:lnSpc>
              <a:buNone/>
            </a:pPr>
            <a:r>
              <a:rPr lang="en-US" altLang="zh-CN" sz="2000" dirty="0"/>
              <a:t>   }flag;</a:t>
            </a:r>
          </a:p>
          <a:p>
            <a:pPr lvl="1">
              <a:lnSpc>
                <a:spcPct val="120000"/>
              </a:lnSpc>
            </a:pPr>
            <a:r>
              <a:rPr lang="zh-CN" altLang="en-US" dirty="0"/>
              <a:t>引用成员</a:t>
            </a:r>
            <a:r>
              <a:rPr lang="en-US" altLang="zh-CN" dirty="0"/>
              <a:t>rate</a:t>
            </a:r>
            <a:r>
              <a:rPr lang="zh-CN" altLang="en-US" dirty="0"/>
              <a:t>的形式为：  </a:t>
            </a:r>
            <a:r>
              <a:rPr lang="en-US" altLang="zh-CN" dirty="0" err="1"/>
              <a:t>flag.u_tax.rate</a:t>
            </a:r>
            <a:endParaRPr lang="en-US" altLang="zh-CN" dirty="0"/>
          </a:p>
          <a:p>
            <a:pPr lvl="1">
              <a:lnSpc>
                <a:spcPct val="120000"/>
              </a:lnSpc>
            </a:pPr>
            <a:r>
              <a:rPr lang="zh-CN" altLang="en-US" dirty="0"/>
              <a:t>类似地，引用地址存储在指针</a:t>
            </a:r>
            <a:r>
              <a:rPr lang="en-US" altLang="zh-CN" dirty="0"/>
              <a:t>text</a:t>
            </a:r>
            <a:r>
              <a:rPr lang="zh-CN" altLang="en-US" dirty="0"/>
              <a:t>中的字符串的第一个字符的形式为：  *</a:t>
            </a:r>
            <a:r>
              <a:rPr lang="en-US" altLang="zh-CN" dirty="0" err="1"/>
              <a:t>flag.u_tax.text</a:t>
            </a:r>
            <a:endParaRPr lang="en-US" altLang="zh-CN" dirty="0"/>
          </a:p>
        </p:txBody>
      </p:sp>
    </p:spTree>
    <p:extLst>
      <p:ext uri="{BB962C8B-B14F-4D97-AF65-F5344CB8AC3E}">
        <p14:creationId xmlns:p14="http://schemas.microsoft.com/office/powerpoint/2010/main" val="1206366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10.7 </a:t>
            </a:r>
            <a:r>
              <a:rPr lang="zh-CN" altLang="en-US" dirty="0"/>
              <a:t>枚举类型</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560446"/>
            <a:ext cx="11074400" cy="4595257"/>
          </a:xfrm>
        </p:spPr>
        <p:txBody>
          <a:bodyPr/>
          <a:lstStyle/>
          <a:p>
            <a:pPr>
              <a:lnSpc>
                <a:spcPct val="120000"/>
              </a:lnSpc>
            </a:pPr>
            <a:r>
              <a:rPr lang="zh-CN" altLang="en-US" sz="2000" dirty="0"/>
              <a:t>有时需要声明一个变量，它的取值限定在几个明确的值中。例如，声明了一个变量为</a:t>
            </a:r>
            <a:r>
              <a:rPr lang="en-US" altLang="zh-CN" sz="2000" dirty="0" err="1"/>
              <a:t>myColor</a:t>
            </a:r>
            <a:r>
              <a:rPr lang="zh-CN" altLang="en-US" sz="2000" dirty="0"/>
              <a:t>，它的取值只能是三原色之一（红、黄、蓝），不能取其它值。这种情况就可以通过定义枚举类型实现。</a:t>
            </a:r>
            <a:endParaRPr lang="en-US" altLang="zh-CN" sz="2000" dirty="0"/>
          </a:p>
          <a:p>
            <a:pPr>
              <a:lnSpc>
                <a:spcPct val="120000"/>
              </a:lnSpc>
            </a:pPr>
            <a:r>
              <a:rPr lang="zh-CN" altLang="en-US" dirty="0"/>
              <a:t>枚举类型的定义使用关键字</a:t>
            </a:r>
            <a:r>
              <a:rPr lang="en-US" altLang="zh-CN" dirty="0" err="1"/>
              <a:t>enum</a:t>
            </a:r>
            <a:r>
              <a:rPr lang="zh-CN" altLang="en-US" dirty="0"/>
              <a:t>，后跟枚举类型名，之后是用大括号括起来的一系列允许的取值。例如：</a:t>
            </a:r>
            <a:endParaRPr lang="en-US" altLang="zh-CN" dirty="0"/>
          </a:p>
          <a:p>
            <a:pPr lvl="1">
              <a:lnSpc>
                <a:spcPct val="120000"/>
              </a:lnSpc>
            </a:pPr>
            <a:r>
              <a:rPr lang="en-US" altLang="zh-CN" dirty="0" err="1"/>
              <a:t>enum</a:t>
            </a:r>
            <a:r>
              <a:rPr lang="en-US" altLang="zh-CN" dirty="0"/>
              <a:t> </a:t>
            </a:r>
            <a:r>
              <a:rPr lang="en-US" altLang="zh-CN" dirty="0" err="1"/>
              <a:t>primaryColor</a:t>
            </a:r>
            <a:r>
              <a:rPr lang="en-US" altLang="zh-CN" dirty="0"/>
              <a:t> { red, yellow, blue };</a:t>
            </a:r>
          </a:p>
          <a:p>
            <a:pPr lvl="1">
              <a:lnSpc>
                <a:spcPct val="120000"/>
              </a:lnSpc>
            </a:pPr>
            <a:r>
              <a:rPr lang="zh-CN" altLang="en-US" dirty="0"/>
              <a:t>定义了一个枚举类型</a:t>
            </a:r>
            <a:r>
              <a:rPr lang="en-US" altLang="zh-CN" dirty="0" err="1"/>
              <a:t>primaryColor</a:t>
            </a:r>
            <a:r>
              <a:rPr lang="zh-CN" altLang="en-US" dirty="0"/>
              <a:t>，可用此类型声明变量；</a:t>
            </a:r>
            <a:endParaRPr lang="en-US" altLang="zh-CN" dirty="0"/>
          </a:p>
          <a:p>
            <a:pPr lvl="1">
              <a:lnSpc>
                <a:spcPct val="120000"/>
              </a:lnSpc>
            </a:pPr>
            <a:r>
              <a:rPr lang="zh-CN" altLang="en-US" dirty="0"/>
              <a:t>例如：</a:t>
            </a:r>
            <a:r>
              <a:rPr lang="en-US" altLang="zh-CN" dirty="0" err="1"/>
              <a:t>enum</a:t>
            </a:r>
            <a:r>
              <a:rPr lang="en-US" altLang="zh-CN" dirty="0"/>
              <a:t> </a:t>
            </a:r>
            <a:r>
              <a:rPr lang="en-US" altLang="zh-CN" dirty="0" err="1"/>
              <a:t>primaryColor</a:t>
            </a:r>
            <a:r>
              <a:rPr lang="en-US" altLang="zh-CN" dirty="0"/>
              <a:t>  </a:t>
            </a:r>
            <a:r>
              <a:rPr lang="en-US" altLang="zh-CN" dirty="0" err="1"/>
              <a:t>myColor</a:t>
            </a:r>
            <a:r>
              <a:rPr lang="en-US" altLang="zh-CN" dirty="0"/>
              <a:t>, </a:t>
            </a:r>
            <a:r>
              <a:rPr lang="en-US" altLang="zh-CN" dirty="0" err="1"/>
              <a:t>yourColor</a:t>
            </a:r>
            <a:r>
              <a:rPr lang="en-US" altLang="zh-CN" dirty="0"/>
              <a:t>; </a:t>
            </a:r>
            <a:r>
              <a:rPr lang="zh-CN" altLang="en-US" dirty="0"/>
              <a:t>声明了两个枚举类型</a:t>
            </a:r>
            <a:r>
              <a:rPr lang="en-US" altLang="zh-CN" dirty="0" err="1"/>
              <a:t>primaryColor</a:t>
            </a:r>
            <a:r>
              <a:rPr lang="zh-CN" altLang="en-US" dirty="0"/>
              <a:t>的变量：</a:t>
            </a:r>
            <a:r>
              <a:rPr lang="en-US" altLang="zh-CN" dirty="0" err="1"/>
              <a:t>myColor</a:t>
            </a:r>
            <a:r>
              <a:rPr lang="zh-CN" altLang="en-US" dirty="0"/>
              <a:t>和</a:t>
            </a:r>
            <a:r>
              <a:rPr lang="en-US" altLang="zh-CN" dirty="0" err="1"/>
              <a:t>yourColor</a:t>
            </a:r>
            <a:r>
              <a:rPr lang="zh-CN" altLang="en-US" dirty="0"/>
              <a:t>。这两个变量的取值只能是</a:t>
            </a:r>
            <a:r>
              <a:rPr lang="en-US" altLang="zh-CN" dirty="0"/>
              <a:t>red</a:t>
            </a:r>
            <a:r>
              <a:rPr lang="zh-CN" altLang="en-US" dirty="0"/>
              <a:t>，</a:t>
            </a:r>
            <a:r>
              <a:rPr lang="en-US" altLang="zh-CN" dirty="0"/>
              <a:t>yellow</a:t>
            </a:r>
            <a:r>
              <a:rPr lang="zh-CN" altLang="en-US" dirty="0"/>
              <a:t>，或</a:t>
            </a:r>
            <a:r>
              <a:rPr lang="en-US" altLang="zh-CN" dirty="0"/>
              <a:t>blue</a:t>
            </a:r>
            <a:r>
              <a:rPr lang="zh-CN" altLang="en-US" dirty="0"/>
              <a:t>，取其它的值会导致编译错误。</a:t>
            </a:r>
            <a:endParaRPr lang="en-US" altLang="zh-CN" dirty="0"/>
          </a:p>
        </p:txBody>
      </p:sp>
    </p:spTree>
    <p:extLst>
      <p:ext uri="{BB962C8B-B14F-4D97-AF65-F5344CB8AC3E}">
        <p14:creationId xmlns:p14="http://schemas.microsoft.com/office/powerpoint/2010/main" val="37516873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10.7 </a:t>
            </a:r>
            <a:r>
              <a:rPr lang="zh-CN" altLang="en-US" dirty="0"/>
              <a:t>枚举类型</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560446"/>
            <a:ext cx="11074400" cy="4595257"/>
          </a:xfrm>
        </p:spPr>
        <p:txBody>
          <a:bodyPr/>
          <a:lstStyle/>
          <a:p>
            <a:pPr>
              <a:lnSpc>
                <a:spcPct val="150000"/>
              </a:lnSpc>
            </a:pPr>
            <a:r>
              <a:rPr lang="zh-CN" altLang="en-US" dirty="0"/>
              <a:t>定义了枚举类型</a:t>
            </a:r>
            <a:r>
              <a:rPr lang="en-US" altLang="zh-CN" dirty="0" err="1"/>
              <a:t>enum</a:t>
            </a:r>
            <a:r>
              <a:rPr lang="en-US" altLang="zh-CN" dirty="0"/>
              <a:t> month</a:t>
            </a:r>
            <a:r>
              <a:rPr lang="zh-CN" altLang="en-US" dirty="0"/>
              <a:t>，此种类型的变量取值只能是一年中的某个月份：</a:t>
            </a:r>
          </a:p>
          <a:p>
            <a:pPr lvl="1">
              <a:lnSpc>
                <a:spcPct val="150000"/>
              </a:lnSpc>
            </a:pPr>
            <a:r>
              <a:rPr lang="en-US" altLang="zh-CN" dirty="0" err="1"/>
              <a:t>enum</a:t>
            </a:r>
            <a:r>
              <a:rPr lang="en-US" altLang="zh-CN" dirty="0"/>
              <a:t> month { </a:t>
            </a:r>
            <a:r>
              <a:rPr lang="en-US" altLang="zh-CN" dirty="0" err="1"/>
              <a:t>january</a:t>
            </a:r>
            <a:r>
              <a:rPr lang="en-US" altLang="zh-CN" dirty="0"/>
              <a:t>, </a:t>
            </a:r>
            <a:r>
              <a:rPr lang="en-US" altLang="zh-CN" dirty="0" err="1"/>
              <a:t>february</a:t>
            </a:r>
            <a:r>
              <a:rPr lang="en-US" altLang="zh-CN" dirty="0"/>
              <a:t>, march, </a:t>
            </a:r>
            <a:r>
              <a:rPr lang="en-US" altLang="zh-CN" dirty="0" err="1"/>
              <a:t>april</a:t>
            </a:r>
            <a:r>
              <a:rPr lang="en-US" altLang="zh-CN" dirty="0"/>
              <a:t>, may, </a:t>
            </a:r>
            <a:r>
              <a:rPr lang="en-US" altLang="zh-CN" dirty="0" err="1"/>
              <a:t>june,july</a:t>
            </a:r>
            <a:r>
              <a:rPr lang="en-US" altLang="zh-CN" dirty="0"/>
              <a:t>, august, </a:t>
            </a:r>
            <a:r>
              <a:rPr lang="en-US" altLang="zh-CN" dirty="0" err="1"/>
              <a:t>september</a:t>
            </a:r>
            <a:r>
              <a:rPr lang="en-US" altLang="zh-CN" dirty="0"/>
              <a:t>, </a:t>
            </a:r>
            <a:r>
              <a:rPr lang="en-US" altLang="zh-CN" dirty="0" err="1"/>
              <a:t>october</a:t>
            </a:r>
            <a:r>
              <a:rPr lang="en-US" altLang="zh-CN" dirty="0"/>
              <a:t>, </a:t>
            </a:r>
            <a:r>
              <a:rPr lang="en-US" altLang="zh-CN" dirty="0" err="1"/>
              <a:t>november</a:t>
            </a:r>
            <a:r>
              <a:rPr lang="en-US" altLang="zh-CN" dirty="0"/>
              <a:t>, </a:t>
            </a:r>
            <a:r>
              <a:rPr lang="en-US" altLang="zh-CN" dirty="0" err="1"/>
              <a:t>december</a:t>
            </a:r>
            <a:r>
              <a:rPr lang="en-US" altLang="zh-CN" dirty="0"/>
              <a:t> };</a:t>
            </a:r>
          </a:p>
          <a:p>
            <a:pPr lvl="1">
              <a:lnSpc>
                <a:spcPct val="150000"/>
              </a:lnSpc>
            </a:pPr>
            <a:r>
              <a:rPr lang="zh-CN" altLang="en-US" dirty="0"/>
              <a:t>枚举类型定义中大括号内的枚举标识符，</a:t>
            </a:r>
            <a:r>
              <a:rPr lang="en-US" altLang="zh-CN" dirty="0"/>
              <a:t>C</a:t>
            </a:r>
            <a:r>
              <a:rPr lang="zh-CN" altLang="en-US" dirty="0"/>
              <a:t>编译器将其看成整型常量。从大括号内第一个枚举标识符开始，</a:t>
            </a:r>
            <a:r>
              <a:rPr lang="en-US" altLang="zh-CN" dirty="0"/>
              <a:t>C</a:t>
            </a:r>
            <a:r>
              <a:rPr lang="zh-CN" altLang="en-US" dirty="0"/>
              <a:t>编译器将以</a:t>
            </a:r>
            <a:r>
              <a:rPr lang="en-US" altLang="zh-CN" dirty="0"/>
              <a:t>0</a:t>
            </a:r>
            <a:r>
              <a:rPr lang="zh-CN" altLang="en-US" dirty="0"/>
              <a:t>开始的整型数值顺序地赋给这些枚举常量。</a:t>
            </a:r>
            <a:endParaRPr lang="en-US" altLang="zh-CN" dirty="0"/>
          </a:p>
          <a:p>
            <a:pPr lvl="1">
              <a:lnSpc>
                <a:spcPct val="150000"/>
              </a:lnSpc>
            </a:pPr>
            <a:r>
              <a:rPr lang="zh-CN" altLang="en-US" dirty="0"/>
              <a:t>如要使一个枚举常量标识符取一个特定的值，就要在这个枚举类型的定义中赋予此标识符特定值，并且从该枚举标识符开始，出现在之后的枚举标识符被顺序地赋予加</a:t>
            </a:r>
            <a:r>
              <a:rPr lang="en-US" altLang="zh-CN" dirty="0"/>
              <a:t>1</a:t>
            </a:r>
            <a:r>
              <a:rPr lang="zh-CN" altLang="en-US" dirty="0"/>
              <a:t>的数值。</a:t>
            </a:r>
            <a:endParaRPr lang="en-US" altLang="zh-CN" dirty="0"/>
          </a:p>
          <a:p>
            <a:pPr lvl="1">
              <a:lnSpc>
                <a:spcPct val="150000"/>
              </a:lnSpc>
            </a:pPr>
            <a:r>
              <a:rPr lang="zh-CN" altLang="en-US" dirty="0"/>
              <a:t>例如：</a:t>
            </a:r>
            <a:r>
              <a:rPr lang="en-US" altLang="zh-CN" dirty="0" err="1"/>
              <a:t>enum</a:t>
            </a:r>
            <a:r>
              <a:rPr lang="en-US" altLang="zh-CN" dirty="0"/>
              <a:t> direction { up, down, left = 10, right };</a:t>
            </a:r>
            <a:r>
              <a:rPr lang="zh-CN" altLang="en-US" dirty="0"/>
              <a:t> 编译器将整型数值</a:t>
            </a:r>
            <a:r>
              <a:rPr lang="en-US" altLang="zh-CN" dirty="0"/>
              <a:t>0</a:t>
            </a:r>
            <a:r>
              <a:rPr lang="zh-CN" altLang="en-US" dirty="0"/>
              <a:t>赋予</a:t>
            </a:r>
            <a:r>
              <a:rPr lang="en-US" altLang="zh-CN" dirty="0"/>
              <a:t>up</a:t>
            </a:r>
            <a:r>
              <a:rPr lang="zh-CN" altLang="en-US" dirty="0"/>
              <a:t>，因为它出现在枚举标识符中的第一个位置；</a:t>
            </a:r>
            <a:r>
              <a:rPr lang="en-US" altLang="zh-CN" dirty="0"/>
              <a:t>1</a:t>
            </a:r>
            <a:r>
              <a:rPr lang="zh-CN" altLang="en-US" dirty="0"/>
              <a:t>赋予</a:t>
            </a:r>
            <a:r>
              <a:rPr lang="en-US" altLang="zh-CN" dirty="0"/>
              <a:t>down</a:t>
            </a:r>
            <a:r>
              <a:rPr lang="zh-CN" altLang="en-US" dirty="0"/>
              <a:t>；而明确地将</a:t>
            </a:r>
            <a:r>
              <a:rPr lang="en-US" altLang="zh-CN" dirty="0"/>
              <a:t>10</a:t>
            </a:r>
            <a:r>
              <a:rPr lang="zh-CN" altLang="en-US" dirty="0"/>
              <a:t>赋予</a:t>
            </a:r>
            <a:r>
              <a:rPr lang="en-US" altLang="zh-CN" dirty="0"/>
              <a:t>left</a:t>
            </a:r>
            <a:r>
              <a:rPr lang="zh-CN" altLang="en-US" dirty="0"/>
              <a:t>，之后紧跟的</a:t>
            </a:r>
            <a:r>
              <a:rPr lang="en-US" altLang="zh-CN" dirty="0"/>
              <a:t>right</a:t>
            </a:r>
            <a:r>
              <a:rPr lang="zh-CN" altLang="en-US" dirty="0"/>
              <a:t>赋予数值</a:t>
            </a:r>
            <a:r>
              <a:rPr lang="en-US" altLang="zh-CN" dirty="0"/>
              <a:t>11</a:t>
            </a:r>
            <a:r>
              <a:rPr lang="zh-CN" altLang="en-US" dirty="0"/>
              <a:t>。</a:t>
            </a:r>
          </a:p>
          <a:p>
            <a:pPr>
              <a:lnSpc>
                <a:spcPct val="120000"/>
              </a:lnSpc>
            </a:pPr>
            <a:endParaRPr lang="en-US" altLang="zh-CN" dirty="0"/>
          </a:p>
        </p:txBody>
      </p:sp>
    </p:spTree>
    <p:extLst>
      <p:ext uri="{BB962C8B-B14F-4D97-AF65-F5344CB8AC3E}">
        <p14:creationId xmlns:p14="http://schemas.microsoft.com/office/powerpoint/2010/main" val="8191444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10.7 </a:t>
            </a:r>
            <a:r>
              <a:rPr lang="zh-CN" altLang="en-US" dirty="0"/>
              <a:t>枚举类型</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10.12</a:t>
            </a:r>
            <a:r>
              <a:rPr lang="zh-CN" altLang="zh-CN" dirty="0"/>
              <a:t>】</a:t>
            </a: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132908" y="1696824"/>
            <a:ext cx="6247353" cy="45814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 )</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enum</a:t>
            </a:r>
            <a:r>
              <a:rPr lang="en-US" altLang="zh-CN" sz="1400" dirty="0">
                <a:solidFill>
                  <a:srgbClr val="002060"/>
                </a:solidFill>
              </a:rPr>
              <a:t> month { </a:t>
            </a:r>
            <a:r>
              <a:rPr lang="en-US" altLang="zh-CN" sz="1400" dirty="0" err="1">
                <a:solidFill>
                  <a:srgbClr val="002060"/>
                </a:solidFill>
              </a:rPr>
              <a:t>january</a:t>
            </a:r>
            <a:r>
              <a:rPr lang="en-US" altLang="zh-CN" sz="1400" dirty="0">
                <a:solidFill>
                  <a:srgbClr val="002060"/>
                </a:solidFill>
              </a:rPr>
              <a:t> = 1, </a:t>
            </a:r>
            <a:r>
              <a:rPr lang="en-US" altLang="zh-CN" sz="1400" dirty="0" err="1">
                <a:solidFill>
                  <a:srgbClr val="002060"/>
                </a:solidFill>
              </a:rPr>
              <a:t>february</a:t>
            </a:r>
            <a:r>
              <a:rPr lang="en-US" altLang="zh-CN" sz="1400" dirty="0">
                <a:solidFill>
                  <a:srgbClr val="002060"/>
                </a:solidFill>
              </a:rPr>
              <a:t>, march, </a:t>
            </a:r>
            <a:r>
              <a:rPr lang="en-US" altLang="zh-CN" sz="1400" dirty="0" err="1">
                <a:solidFill>
                  <a:srgbClr val="002060"/>
                </a:solidFill>
              </a:rPr>
              <a:t>april</a:t>
            </a:r>
            <a:r>
              <a:rPr lang="en-US" altLang="zh-CN" sz="1400" dirty="0">
                <a:solidFill>
                  <a:srgbClr val="002060"/>
                </a:solidFill>
              </a:rPr>
              <a:t>, may, </a:t>
            </a:r>
            <a:r>
              <a:rPr lang="en-US" altLang="zh-CN" sz="1400" dirty="0" err="1">
                <a:solidFill>
                  <a:srgbClr val="002060"/>
                </a:solidFill>
              </a:rPr>
              <a:t>june</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july</a:t>
            </a:r>
            <a:r>
              <a:rPr lang="en-US" altLang="zh-CN" sz="1400" dirty="0">
                <a:solidFill>
                  <a:srgbClr val="002060"/>
                </a:solidFill>
              </a:rPr>
              <a:t>, august, </a:t>
            </a:r>
            <a:r>
              <a:rPr lang="en-US" altLang="zh-CN" sz="1400" dirty="0" err="1">
                <a:solidFill>
                  <a:srgbClr val="002060"/>
                </a:solidFill>
              </a:rPr>
              <a:t>september</a:t>
            </a:r>
            <a:r>
              <a:rPr lang="en-US" altLang="zh-CN" sz="1400" dirty="0">
                <a:solidFill>
                  <a:srgbClr val="002060"/>
                </a:solidFill>
              </a:rPr>
              <a:t>, </a:t>
            </a:r>
            <a:r>
              <a:rPr lang="en-US" altLang="zh-CN" sz="1400" dirty="0" err="1">
                <a:solidFill>
                  <a:srgbClr val="002060"/>
                </a:solidFill>
              </a:rPr>
              <a:t>october</a:t>
            </a:r>
            <a:r>
              <a:rPr lang="en-US" altLang="zh-CN" sz="1400" dirty="0">
                <a:solidFill>
                  <a:srgbClr val="002060"/>
                </a:solidFill>
              </a:rPr>
              <a:t>, </a:t>
            </a:r>
            <a:r>
              <a:rPr lang="en-US" altLang="zh-CN" sz="1400" dirty="0" err="1">
                <a:solidFill>
                  <a:srgbClr val="002060"/>
                </a:solidFill>
              </a:rPr>
              <a:t>november</a:t>
            </a:r>
            <a:r>
              <a:rPr lang="en-US" altLang="zh-CN" sz="1400" dirty="0">
                <a:solidFill>
                  <a:srgbClr val="002060"/>
                </a:solidFill>
              </a:rPr>
              <a:t>, </a:t>
            </a:r>
            <a:r>
              <a:rPr lang="en-US" altLang="zh-CN" sz="1400" dirty="0" err="1">
                <a:solidFill>
                  <a:srgbClr val="002060"/>
                </a:solidFill>
              </a:rPr>
              <a:t>december</a:t>
            </a:r>
            <a:r>
              <a:rPr lang="en-US" altLang="zh-CN" sz="1400" dirty="0">
                <a:solidFill>
                  <a:srgbClr val="002060"/>
                </a:solidFill>
              </a:rPr>
              <a:t> };</a:t>
            </a:r>
          </a:p>
          <a:p>
            <a:r>
              <a:rPr lang="en-US" altLang="zh-CN" sz="1400" dirty="0">
                <a:solidFill>
                  <a:srgbClr val="002060"/>
                </a:solidFill>
              </a:rPr>
              <a:t>   </a:t>
            </a:r>
            <a:r>
              <a:rPr lang="en-US" altLang="zh-CN" sz="1400" dirty="0" err="1">
                <a:solidFill>
                  <a:srgbClr val="002060"/>
                </a:solidFill>
              </a:rPr>
              <a:t>enum</a:t>
            </a:r>
            <a:r>
              <a:rPr lang="en-US" altLang="zh-CN" sz="1400" dirty="0">
                <a:solidFill>
                  <a:srgbClr val="002060"/>
                </a:solidFill>
              </a:rPr>
              <a:t> month </a:t>
            </a:r>
            <a:r>
              <a:rPr lang="en-US" altLang="zh-CN" sz="1400" dirty="0" err="1">
                <a:solidFill>
                  <a:srgbClr val="002060"/>
                </a:solidFill>
              </a:rPr>
              <a:t>aMonth</a:t>
            </a:r>
            <a:r>
              <a:rPr lang="en-US" altLang="zh-CN" sz="1400" dirty="0">
                <a:solidFill>
                  <a:srgbClr val="002060"/>
                </a:solidFill>
              </a:rPr>
              <a:t>;</a:t>
            </a:r>
          </a:p>
          <a:p>
            <a:r>
              <a:rPr lang="en-US" altLang="zh-CN" sz="1400" dirty="0">
                <a:solidFill>
                  <a:srgbClr val="002060"/>
                </a:solidFill>
              </a:rPr>
              <a:t>   int days;</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 (“Enter month number: “);</a:t>
            </a:r>
          </a:p>
          <a:p>
            <a:r>
              <a:rPr lang="en-US" altLang="zh-CN" sz="1400" dirty="0">
                <a:solidFill>
                  <a:srgbClr val="002060"/>
                </a:solidFill>
              </a:rPr>
              <a:t>   </a:t>
            </a:r>
            <a:r>
              <a:rPr lang="en-US" altLang="zh-CN" sz="1400" dirty="0" err="1">
                <a:solidFill>
                  <a:srgbClr val="002060"/>
                </a:solidFill>
              </a:rPr>
              <a:t>scanf</a:t>
            </a:r>
            <a:r>
              <a:rPr lang="en-US" altLang="zh-CN" sz="1400" dirty="0">
                <a:solidFill>
                  <a:srgbClr val="002060"/>
                </a:solidFill>
              </a:rPr>
              <a:t> (“%</a:t>
            </a:r>
            <a:r>
              <a:rPr lang="en-US" altLang="zh-CN" sz="1400" dirty="0" err="1">
                <a:solidFill>
                  <a:srgbClr val="002060"/>
                </a:solidFill>
              </a:rPr>
              <a:t>i</a:t>
            </a:r>
            <a:r>
              <a:rPr lang="en-US" altLang="zh-CN" sz="1400" dirty="0">
                <a:solidFill>
                  <a:srgbClr val="002060"/>
                </a:solidFill>
              </a:rPr>
              <a:t>”, &amp;</a:t>
            </a:r>
            <a:r>
              <a:rPr lang="en-US" altLang="zh-CN" sz="1400" dirty="0" err="1">
                <a:solidFill>
                  <a:srgbClr val="002060"/>
                </a:solidFill>
              </a:rPr>
              <a:t>aMonth</a:t>
            </a:r>
            <a:r>
              <a:rPr lang="en-US" altLang="zh-CN" sz="1400" dirty="0">
                <a:solidFill>
                  <a:srgbClr val="002060"/>
                </a:solidFill>
              </a:rPr>
              <a:t>);</a:t>
            </a:r>
          </a:p>
          <a:p>
            <a:r>
              <a:rPr lang="en-US" altLang="zh-CN" sz="1400" dirty="0">
                <a:solidFill>
                  <a:srgbClr val="002060"/>
                </a:solidFill>
              </a:rPr>
              <a:t>   switch (</a:t>
            </a:r>
            <a:r>
              <a:rPr lang="en-US" altLang="zh-CN" sz="1400" dirty="0" err="1">
                <a:solidFill>
                  <a:srgbClr val="002060"/>
                </a:solidFill>
              </a:rPr>
              <a:t>aMonth</a:t>
            </a:r>
            <a:r>
              <a:rPr lang="en-US" altLang="zh-CN" sz="1400" dirty="0">
                <a:solidFill>
                  <a:srgbClr val="002060"/>
                </a:solidFill>
              </a:rPr>
              <a:t> ) {</a:t>
            </a:r>
          </a:p>
          <a:p>
            <a:r>
              <a:rPr lang="en-US" altLang="zh-CN" sz="1400" dirty="0">
                <a:solidFill>
                  <a:srgbClr val="002060"/>
                </a:solidFill>
              </a:rPr>
              <a:t>       case </a:t>
            </a:r>
            <a:r>
              <a:rPr lang="en-US" altLang="zh-CN" sz="1400" dirty="0" err="1">
                <a:solidFill>
                  <a:srgbClr val="002060"/>
                </a:solidFill>
              </a:rPr>
              <a:t>january</a:t>
            </a:r>
            <a:r>
              <a:rPr lang="en-US" altLang="zh-CN" sz="1400" dirty="0">
                <a:solidFill>
                  <a:srgbClr val="002060"/>
                </a:solidFill>
              </a:rPr>
              <a:t>:</a:t>
            </a:r>
          </a:p>
          <a:p>
            <a:r>
              <a:rPr lang="en-US" altLang="zh-CN" sz="1400" dirty="0">
                <a:solidFill>
                  <a:srgbClr val="002060"/>
                </a:solidFill>
              </a:rPr>
              <a:t>       case march:</a:t>
            </a:r>
          </a:p>
          <a:p>
            <a:r>
              <a:rPr lang="en-US" altLang="zh-CN" sz="1400" dirty="0">
                <a:solidFill>
                  <a:srgbClr val="002060"/>
                </a:solidFill>
              </a:rPr>
              <a:t>       case may:</a:t>
            </a:r>
          </a:p>
          <a:p>
            <a:r>
              <a:rPr lang="en-US" altLang="zh-CN" sz="1400" dirty="0">
                <a:solidFill>
                  <a:srgbClr val="002060"/>
                </a:solidFill>
              </a:rPr>
              <a:t>       case </a:t>
            </a:r>
            <a:r>
              <a:rPr lang="en-US" altLang="zh-CN" sz="1400" dirty="0" err="1">
                <a:solidFill>
                  <a:srgbClr val="002060"/>
                </a:solidFill>
              </a:rPr>
              <a:t>july</a:t>
            </a:r>
            <a:r>
              <a:rPr lang="en-US" altLang="zh-CN" sz="1400" dirty="0">
                <a:solidFill>
                  <a:srgbClr val="002060"/>
                </a:solidFill>
              </a:rPr>
              <a:t>:</a:t>
            </a:r>
          </a:p>
          <a:p>
            <a:r>
              <a:rPr lang="en-US" altLang="zh-CN" sz="1400" dirty="0">
                <a:solidFill>
                  <a:srgbClr val="002060"/>
                </a:solidFill>
              </a:rPr>
              <a:t>       case august:</a:t>
            </a:r>
          </a:p>
          <a:p>
            <a:r>
              <a:rPr lang="en-US" altLang="zh-CN" sz="1400" dirty="0">
                <a:solidFill>
                  <a:srgbClr val="002060"/>
                </a:solidFill>
              </a:rPr>
              <a:t>       case </a:t>
            </a:r>
            <a:r>
              <a:rPr lang="en-US" altLang="zh-CN" sz="1400" dirty="0" err="1">
                <a:solidFill>
                  <a:srgbClr val="002060"/>
                </a:solidFill>
              </a:rPr>
              <a:t>october</a:t>
            </a:r>
            <a:r>
              <a:rPr lang="en-US" altLang="zh-CN" sz="1400" dirty="0">
                <a:solidFill>
                  <a:srgbClr val="002060"/>
                </a:solidFill>
              </a:rPr>
              <a:t>:</a:t>
            </a:r>
          </a:p>
          <a:p>
            <a:r>
              <a:rPr lang="en-US" altLang="zh-CN" sz="1400" dirty="0">
                <a:solidFill>
                  <a:srgbClr val="002060"/>
                </a:solidFill>
              </a:rPr>
              <a:t>       case </a:t>
            </a:r>
            <a:r>
              <a:rPr lang="en-US" altLang="zh-CN" sz="1400" dirty="0" err="1">
                <a:solidFill>
                  <a:srgbClr val="002060"/>
                </a:solidFill>
              </a:rPr>
              <a:t>december</a:t>
            </a:r>
            <a:r>
              <a:rPr lang="en-US" altLang="zh-CN" sz="1400" dirty="0">
                <a:solidFill>
                  <a:srgbClr val="002060"/>
                </a:solidFill>
              </a:rPr>
              <a:t>:</a:t>
            </a:r>
          </a:p>
          <a:p>
            <a:r>
              <a:rPr lang="en-US" altLang="zh-CN" sz="1400" dirty="0">
                <a:solidFill>
                  <a:srgbClr val="002060"/>
                </a:solidFill>
              </a:rPr>
              <a:t>       	 days = 31;</a:t>
            </a:r>
          </a:p>
          <a:p>
            <a:r>
              <a:rPr lang="en-US" altLang="zh-CN" sz="1400" dirty="0">
                <a:solidFill>
                  <a:srgbClr val="002060"/>
                </a:solidFill>
              </a:rPr>
              <a:t>        	break;</a:t>
            </a:r>
          </a:p>
        </p:txBody>
      </p:sp>
      <p:sp>
        <p:nvSpPr>
          <p:cNvPr id="8" name="矩形 7">
            <a:extLst>
              <a:ext uri="{FF2B5EF4-FFF2-40B4-BE49-F238E27FC236}">
                <a16:creationId xmlns:a16="http://schemas.microsoft.com/office/drawing/2014/main" id="{59AB319E-0DA8-4D6D-9DEB-73153D39E685}"/>
              </a:ext>
            </a:extLst>
          </p:cNvPr>
          <p:cNvSpPr/>
          <p:nvPr/>
        </p:nvSpPr>
        <p:spPr>
          <a:xfrm>
            <a:off x="6722244" y="1696822"/>
            <a:ext cx="5252939" cy="45814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       </a:t>
            </a:r>
          </a:p>
          <a:p>
            <a:r>
              <a:rPr lang="en-US" altLang="zh-CN" sz="1400" dirty="0">
                <a:solidFill>
                  <a:srgbClr val="002060"/>
                </a:solidFill>
              </a:rPr>
              <a:t>       case </a:t>
            </a:r>
            <a:r>
              <a:rPr lang="en-US" altLang="zh-CN" sz="1400" dirty="0" err="1">
                <a:solidFill>
                  <a:srgbClr val="002060"/>
                </a:solidFill>
              </a:rPr>
              <a:t>april</a:t>
            </a:r>
            <a:r>
              <a:rPr lang="en-US" altLang="zh-CN" sz="1400" dirty="0">
                <a:solidFill>
                  <a:srgbClr val="002060"/>
                </a:solidFill>
              </a:rPr>
              <a:t>:</a:t>
            </a:r>
          </a:p>
          <a:p>
            <a:r>
              <a:rPr lang="en-US" altLang="zh-CN" sz="1400" dirty="0">
                <a:solidFill>
                  <a:srgbClr val="002060"/>
                </a:solidFill>
              </a:rPr>
              <a:t>       case </a:t>
            </a:r>
            <a:r>
              <a:rPr lang="en-US" altLang="zh-CN" sz="1400" dirty="0" err="1">
                <a:solidFill>
                  <a:srgbClr val="002060"/>
                </a:solidFill>
              </a:rPr>
              <a:t>june</a:t>
            </a:r>
            <a:r>
              <a:rPr lang="en-US" altLang="zh-CN" sz="1400" dirty="0">
                <a:solidFill>
                  <a:srgbClr val="002060"/>
                </a:solidFill>
              </a:rPr>
              <a:t>:</a:t>
            </a:r>
          </a:p>
          <a:p>
            <a:r>
              <a:rPr lang="en-US" altLang="zh-CN" sz="1400" dirty="0">
                <a:solidFill>
                  <a:srgbClr val="002060"/>
                </a:solidFill>
              </a:rPr>
              <a:t>       case September:</a:t>
            </a:r>
          </a:p>
          <a:p>
            <a:r>
              <a:rPr lang="en-US" altLang="zh-CN" sz="1400" dirty="0">
                <a:solidFill>
                  <a:srgbClr val="002060"/>
                </a:solidFill>
              </a:rPr>
              <a:t>       case November:</a:t>
            </a:r>
          </a:p>
          <a:p>
            <a:r>
              <a:rPr lang="en-US" altLang="zh-CN" sz="1400" dirty="0">
                <a:solidFill>
                  <a:srgbClr val="002060"/>
                </a:solidFill>
              </a:rPr>
              <a:t>        	days = 30;</a:t>
            </a:r>
          </a:p>
          <a:p>
            <a:r>
              <a:rPr lang="en-US" altLang="zh-CN" sz="1400" dirty="0">
                <a:solidFill>
                  <a:srgbClr val="002060"/>
                </a:solidFill>
              </a:rPr>
              <a:t>        	break;</a:t>
            </a:r>
          </a:p>
          <a:p>
            <a:r>
              <a:rPr lang="en-US" altLang="zh-CN" sz="1400" dirty="0">
                <a:solidFill>
                  <a:srgbClr val="002060"/>
                </a:solidFill>
              </a:rPr>
              <a:t>       case </a:t>
            </a:r>
            <a:r>
              <a:rPr lang="en-US" altLang="zh-CN" sz="1400" dirty="0" err="1">
                <a:solidFill>
                  <a:srgbClr val="002060"/>
                </a:solidFill>
              </a:rPr>
              <a:t>february</a:t>
            </a:r>
            <a:r>
              <a:rPr lang="en-US" altLang="zh-CN" sz="1400" dirty="0">
                <a:solidFill>
                  <a:srgbClr val="002060"/>
                </a:solidFill>
              </a:rPr>
              <a:t>:</a:t>
            </a:r>
          </a:p>
          <a:p>
            <a:r>
              <a:rPr lang="en-US" altLang="zh-CN" sz="1400" dirty="0">
                <a:solidFill>
                  <a:srgbClr val="002060"/>
                </a:solidFill>
              </a:rPr>
              <a:t>        	days = 28;</a:t>
            </a:r>
          </a:p>
          <a:p>
            <a:r>
              <a:rPr lang="en-US" altLang="zh-CN" sz="1400" dirty="0">
                <a:solidFill>
                  <a:srgbClr val="002060"/>
                </a:solidFill>
              </a:rPr>
              <a:t>        	break;</a:t>
            </a:r>
          </a:p>
          <a:p>
            <a:r>
              <a:rPr lang="en-US" altLang="zh-CN" sz="1400" dirty="0">
                <a:solidFill>
                  <a:srgbClr val="002060"/>
                </a:solidFill>
              </a:rPr>
              <a:t>       default: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 (“bad month number\n”);</a:t>
            </a:r>
          </a:p>
          <a:p>
            <a:r>
              <a:rPr lang="en-US" altLang="zh-CN" sz="1400" dirty="0">
                <a:solidFill>
                  <a:srgbClr val="002060"/>
                </a:solidFill>
              </a:rPr>
              <a:t>       	days = 0;</a:t>
            </a:r>
          </a:p>
          <a:p>
            <a:r>
              <a:rPr lang="en-US" altLang="zh-CN" sz="1400" dirty="0">
                <a:solidFill>
                  <a:srgbClr val="002060"/>
                </a:solidFill>
              </a:rPr>
              <a:t>       	break;</a:t>
            </a:r>
          </a:p>
          <a:p>
            <a:r>
              <a:rPr lang="en-US" altLang="zh-CN" sz="1400" dirty="0">
                <a:solidFill>
                  <a:srgbClr val="002060"/>
                </a:solidFill>
              </a:rPr>
              <a:t>     }</a:t>
            </a:r>
          </a:p>
          <a:p>
            <a:r>
              <a:rPr lang="en-US" altLang="zh-CN" sz="1400" dirty="0">
                <a:solidFill>
                  <a:srgbClr val="002060"/>
                </a:solidFill>
              </a:rPr>
              <a:t>   if ( days != 0 )</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 (“Number of days is %</a:t>
            </a:r>
            <a:r>
              <a:rPr lang="en-US" altLang="zh-CN" sz="1400" dirty="0" err="1">
                <a:solidFill>
                  <a:srgbClr val="002060"/>
                </a:solidFill>
              </a:rPr>
              <a:t>i</a:t>
            </a:r>
            <a:r>
              <a:rPr lang="en-US" altLang="zh-CN" sz="1400" dirty="0">
                <a:solidFill>
                  <a:srgbClr val="002060"/>
                </a:solidFill>
              </a:rPr>
              <a:t>\n”, days);</a:t>
            </a:r>
          </a:p>
          <a:p>
            <a:r>
              <a:rPr lang="en-US" altLang="zh-CN" sz="1400" dirty="0">
                <a:solidFill>
                  <a:srgbClr val="002060"/>
                </a:solidFill>
              </a:rPr>
              <a:t>   if ( </a:t>
            </a:r>
            <a:r>
              <a:rPr lang="en-US" altLang="zh-CN" sz="1400" dirty="0" err="1">
                <a:solidFill>
                  <a:srgbClr val="002060"/>
                </a:solidFill>
              </a:rPr>
              <a:t>amonth</a:t>
            </a:r>
            <a:r>
              <a:rPr lang="en-US" altLang="zh-CN" sz="1400" dirty="0">
                <a:solidFill>
                  <a:srgbClr val="002060"/>
                </a:solidFill>
              </a:rPr>
              <a:t> == </a:t>
            </a:r>
            <a:r>
              <a:rPr lang="en-US" altLang="zh-CN" sz="1400" dirty="0" err="1">
                <a:solidFill>
                  <a:srgbClr val="002060"/>
                </a:solidFill>
              </a:rPr>
              <a:t>february</a:t>
            </a:r>
            <a:r>
              <a:rPr lang="en-US" altLang="zh-CN" sz="1400" dirty="0">
                <a:solidFill>
                  <a:srgbClr val="002060"/>
                </a:solidFill>
              </a:rPr>
              <a:t> )</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 (“...or 29 if it’s a leap year\n”);</a:t>
            </a:r>
          </a:p>
          <a:p>
            <a:r>
              <a:rPr lang="en-US" altLang="zh-CN" sz="1400" dirty="0">
                <a:solidFill>
                  <a:srgbClr val="002060"/>
                </a:solidFill>
              </a:rPr>
              <a:t>   return 0;</a:t>
            </a:r>
          </a:p>
          <a:p>
            <a:r>
              <a:rPr lang="en-US" altLang="zh-CN" sz="1400" dirty="0">
                <a:solidFill>
                  <a:srgbClr val="002060"/>
                </a:solidFill>
              </a:rPr>
              <a:t>}</a:t>
            </a:r>
          </a:p>
        </p:txBody>
      </p:sp>
    </p:spTree>
    <p:extLst>
      <p:ext uri="{BB962C8B-B14F-4D97-AF65-F5344CB8AC3E}">
        <p14:creationId xmlns:p14="http://schemas.microsoft.com/office/powerpoint/2010/main" val="2698859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19C2B5-1B54-4545-A0E2-AD9CBD27884F}"/>
              </a:ext>
            </a:extLst>
          </p:cNvPr>
          <p:cNvSpPr>
            <a:spLocks noGrp="1"/>
          </p:cNvSpPr>
          <p:nvPr>
            <p:ph type="title"/>
          </p:nvPr>
        </p:nvSpPr>
        <p:spPr/>
        <p:txBody>
          <a:bodyPr/>
          <a:lstStyle/>
          <a:p>
            <a:r>
              <a:rPr lang="en-US" altLang="zh-CN" dirty="0"/>
              <a:t>10.7 </a:t>
            </a:r>
            <a:r>
              <a:rPr lang="zh-CN" altLang="en-US" dirty="0"/>
              <a:t>枚举类型</a:t>
            </a:r>
          </a:p>
        </p:txBody>
      </p:sp>
      <p:sp>
        <p:nvSpPr>
          <p:cNvPr id="3" name="内容占位符 2">
            <a:extLst>
              <a:ext uri="{FF2B5EF4-FFF2-40B4-BE49-F238E27FC236}">
                <a16:creationId xmlns:a16="http://schemas.microsoft.com/office/drawing/2014/main" id="{2A37D7F7-14D3-48C0-98A1-2292A96BF97A}"/>
              </a:ext>
            </a:extLst>
          </p:cNvPr>
          <p:cNvSpPr>
            <a:spLocks noGrp="1"/>
          </p:cNvSpPr>
          <p:nvPr>
            <p:ph idx="1"/>
          </p:nvPr>
        </p:nvSpPr>
        <p:spPr/>
        <p:txBody>
          <a:bodyPr/>
          <a:lstStyle/>
          <a:p>
            <a:pPr>
              <a:lnSpc>
                <a:spcPct val="150000"/>
              </a:lnSpc>
            </a:pPr>
            <a:r>
              <a:rPr lang="zh-CN" altLang="en-US" dirty="0"/>
              <a:t>枚举标识符可以具有相同数值。</a:t>
            </a:r>
            <a:endParaRPr lang="en-US" altLang="zh-CN" dirty="0"/>
          </a:p>
          <a:p>
            <a:pPr lvl="1">
              <a:lnSpc>
                <a:spcPct val="150000"/>
              </a:lnSpc>
            </a:pPr>
            <a:r>
              <a:rPr lang="zh-CN" altLang="en-US" dirty="0"/>
              <a:t>例如，</a:t>
            </a:r>
            <a:r>
              <a:rPr lang="en-US" altLang="zh-CN" dirty="0" err="1"/>
              <a:t>enum</a:t>
            </a:r>
            <a:r>
              <a:rPr lang="en-US" altLang="zh-CN" dirty="0"/>
              <a:t> switch { no=0, off=0, yes=1, on=1 };</a:t>
            </a:r>
          </a:p>
          <a:p>
            <a:pPr>
              <a:lnSpc>
                <a:spcPct val="150000"/>
              </a:lnSpc>
            </a:pPr>
            <a:r>
              <a:rPr lang="zh-CN" altLang="en-US" dirty="0"/>
              <a:t>可以通过强制类型转换操作符’</a:t>
            </a:r>
            <a:r>
              <a:rPr lang="en-US" altLang="zh-CN" dirty="0"/>
              <a:t>(</a:t>
            </a:r>
            <a:r>
              <a:rPr lang="zh-CN" altLang="en-US" dirty="0"/>
              <a:t>类型</a:t>
            </a:r>
            <a:r>
              <a:rPr lang="en-US" altLang="zh-CN" dirty="0"/>
              <a:t>)’</a:t>
            </a:r>
            <a:r>
              <a:rPr lang="zh-CN" altLang="en-US" dirty="0"/>
              <a:t>，明确地赋予一个枚举类型变量为一个整型数值。</a:t>
            </a:r>
            <a:endParaRPr lang="en-US" altLang="zh-CN" dirty="0"/>
          </a:p>
          <a:p>
            <a:pPr>
              <a:lnSpc>
                <a:spcPct val="150000"/>
              </a:lnSpc>
            </a:pPr>
            <a:r>
              <a:rPr lang="zh-CN" altLang="en-US" dirty="0"/>
              <a:t>假设</a:t>
            </a:r>
            <a:r>
              <a:rPr lang="en-US" altLang="zh-CN" dirty="0" err="1"/>
              <a:t>monthValue</a:t>
            </a:r>
            <a:r>
              <a:rPr lang="zh-CN" altLang="en-US" dirty="0"/>
              <a:t>是一个值为</a:t>
            </a:r>
            <a:r>
              <a:rPr lang="en-US" altLang="zh-CN" dirty="0"/>
              <a:t>6</a:t>
            </a:r>
            <a:r>
              <a:rPr lang="zh-CN" altLang="en-US" dirty="0"/>
              <a:t>的整型变量</a:t>
            </a:r>
            <a:r>
              <a:rPr lang="en-US" altLang="zh-CN" dirty="0"/>
              <a:t>:</a:t>
            </a:r>
            <a:endParaRPr lang="zh-CN" altLang="en-US" dirty="0"/>
          </a:p>
          <a:p>
            <a:pPr lvl="1">
              <a:lnSpc>
                <a:spcPct val="150000"/>
              </a:lnSpc>
            </a:pPr>
            <a:r>
              <a:rPr lang="zh-CN" altLang="en-US" dirty="0"/>
              <a:t>“</a:t>
            </a:r>
            <a:r>
              <a:rPr lang="en-US" altLang="zh-CN" dirty="0" err="1"/>
              <a:t>thisMonth</a:t>
            </a:r>
            <a:r>
              <a:rPr lang="en-US" altLang="zh-CN" dirty="0"/>
              <a:t> = (</a:t>
            </a:r>
            <a:r>
              <a:rPr lang="en-US" altLang="zh-CN" dirty="0" err="1"/>
              <a:t>enum</a:t>
            </a:r>
            <a:r>
              <a:rPr lang="en-US" altLang="zh-CN" dirty="0"/>
              <a:t> month) (</a:t>
            </a:r>
            <a:r>
              <a:rPr lang="en-US" altLang="zh-CN" dirty="0" err="1"/>
              <a:t>monthValue</a:t>
            </a:r>
            <a:r>
              <a:rPr lang="en-US" altLang="zh-CN" dirty="0"/>
              <a:t> - 1);”</a:t>
            </a:r>
            <a:r>
              <a:rPr lang="zh-CN" altLang="en-US" dirty="0"/>
              <a:t>是允许的</a:t>
            </a:r>
            <a:endParaRPr lang="en-US" altLang="zh-CN" dirty="0"/>
          </a:p>
          <a:p>
            <a:pPr lvl="1">
              <a:lnSpc>
                <a:spcPct val="150000"/>
              </a:lnSpc>
            </a:pPr>
            <a:r>
              <a:rPr lang="zh-CN" altLang="en-US" dirty="0"/>
              <a:t>它将值为</a:t>
            </a:r>
            <a:r>
              <a:rPr lang="en-US" altLang="zh-CN" dirty="0"/>
              <a:t>5</a:t>
            </a:r>
            <a:r>
              <a:rPr lang="zh-CN" altLang="en-US" dirty="0"/>
              <a:t>的枚举常量赋给</a:t>
            </a:r>
            <a:r>
              <a:rPr lang="en-US" altLang="zh-CN" dirty="0" err="1"/>
              <a:t>thisMonth</a:t>
            </a:r>
            <a:r>
              <a:rPr lang="zh-CN" altLang="en-US" dirty="0"/>
              <a:t>。</a:t>
            </a:r>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4065250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10.1 </a:t>
            </a:r>
            <a:r>
              <a:rPr lang="zh-CN" altLang="en-US" dirty="0"/>
              <a:t>单一结构体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zh-CN" altLang="en-US" dirty="0"/>
              <a:t>声明结构体类型的变量有</a:t>
            </a:r>
            <a:r>
              <a:rPr lang="en-US" altLang="zh-CN" dirty="0"/>
              <a:t>3</a:t>
            </a:r>
            <a:r>
              <a:rPr lang="zh-CN" altLang="en-US" dirty="0"/>
              <a:t>种方法：</a:t>
            </a:r>
            <a:endParaRPr lang="en-US" altLang="zh-CN" dirty="0"/>
          </a:p>
          <a:p>
            <a:pPr lvl="1">
              <a:lnSpc>
                <a:spcPct val="150000"/>
              </a:lnSpc>
            </a:pPr>
            <a:r>
              <a:rPr lang="en-US" altLang="zh-CN" dirty="0"/>
              <a:t>1. </a:t>
            </a:r>
            <a:r>
              <a:rPr lang="zh-CN" altLang="en-US" dirty="0"/>
              <a:t>先构造结构体类型，再用类型声明变量；</a:t>
            </a:r>
            <a:endParaRPr lang="en-US" altLang="zh-CN" dirty="0"/>
          </a:p>
          <a:p>
            <a:pPr lvl="1">
              <a:lnSpc>
                <a:spcPct val="150000"/>
              </a:lnSpc>
            </a:pPr>
            <a:r>
              <a:rPr lang="en-US" altLang="zh-CN" dirty="0"/>
              <a:t>2. </a:t>
            </a:r>
            <a:r>
              <a:rPr lang="zh-CN" altLang="en-US" dirty="0"/>
              <a:t>构造结构体类型的同时声明变量，例如：</a:t>
            </a:r>
            <a:endParaRPr lang="en-US" altLang="zh-CN" dirty="0"/>
          </a:p>
          <a:p>
            <a:pPr marL="2700337" lvl="8" indent="0">
              <a:lnSpc>
                <a:spcPct val="150000"/>
              </a:lnSpc>
              <a:buNone/>
            </a:pPr>
            <a:r>
              <a:rPr lang="en-US" altLang="zh-CN" sz="1800" dirty="0">
                <a:solidFill>
                  <a:srgbClr val="0070C0"/>
                </a:solidFill>
              </a:rPr>
              <a:t>               struct date</a:t>
            </a:r>
          </a:p>
          <a:p>
            <a:pPr marL="2700337" lvl="8" indent="0">
              <a:lnSpc>
                <a:spcPct val="150000"/>
              </a:lnSpc>
              <a:buNone/>
            </a:pPr>
            <a:r>
              <a:rPr lang="en-US" altLang="zh-CN" sz="1800" dirty="0">
                <a:solidFill>
                  <a:srgbClr val="0070C0"/>
                </a:solidFill>
              </a:rPr>
              <a:t>               {int month;    int day; int year;}  </a:t>
            </a:r>
            <a:r>
              <a:rPr lang="en-US" altLang="zh-CN" sz="1800" dirty="0" err="1">
                <a:solidFill>
                  <a:srgbClr val="0070C0"/>
                </a:solidFill>
              </a:rPr>
              <a:t>mybirth</a:t>
            </a:r>
            <a:r>
              <a:rPr lang="en-US" altLang="zh-CN" sz="1800" dirty="0">
                <a:solidFill>
                  <a:srgbClr val="0070C0"/>
                </a:solidFill>
              </a:rPr>
              <a:t>; </a:t>
            </a:r>
            <a:endParaRPr lang="en-US" altLang="zh-CN" dirty="0"/>
          </a:p>
          <a:p>
            <a:pPr lvl="1">
              <a:lnSpc>
                <a:spcPct val="150000"/>
              </a:lnSpc>
            </a:pPr>
            <a:r>
              <a:rPr lang="en-US" altLang="zh-CN" dirty="0"/>
              <a:t>3. </a:t>
            </a:r>
            <a:r>
              <a:rPr lang="zh-CN" altLang="en-US" dirty="0"/>
              <a:t>省略结构体名称，例如：</a:t>
            </a:r>
            <a:endParaRPr lang="en-US" altLang="zh-CN" dirty="0"/>
          </a:p>
          <a:p>
            <a:pPr marL="2700337" lvl="8" indent="0">
              <a:lnSpc>
                <a:spcPct val="150000"/>
              </a:lnSpc>
              <a:buNone/>
            </a:pPr>
            <a:r>
              <a:rPr lang="en-US" altLang="zh-CN" sz="1800" dirty="0">
                <a:solidFill>
                  <a:srgbClr val="0070C0"/>
                </a:solidFill>
              </a:rPr>
              <a:t> 	struct  {int month;    int day; int year;}  </a:t>
            </a:r>
            <a:r>
              <a:rPr lang="en-US" altLang="zh-CN" sz="1800" dirty="0" err="1">
                <a:solidFill>
                  <a:srgbClr val="0070C0"/>
                </a:solidFill>
              </a:rPr>
              <a:t>mybirth</a:t>
            </a:r>
            <a:r>
              <a:rPr lang="en-US" altLang="zh-CN" sz="1800" dirty="0">
                <a:solidFill>
                  <a:srgbClr val="0070C0"/>
                </a:solidFill>
              </a:rPr>
              <a:t>; </a:t>
            </a:r>
            <a:endParaRPr lang="en-US" altLang="zh-CN" dirty="0"/>
          </a:p>
          <a:p>
            <a:pPr marL="342900" lvl="1" indent="0">
              <a:lnSpc>
                <a:spcPct val="150000"/>
              </a:lnSpc>
              <a:buNone/>
            </a:pPr>
            <a:endParaRPr lang="en-US" altLang="zh-CN" dirty="0"/>
          </a:p>
        </p:txBody>
      </p:sp>
    </p:spTree>
    <p:extLst>
      <p:ext uri="{BB962C8B-B14F-4D97-AF65-F5344CB8AC3E}">
        <p14:creationId xmlns:p14="http://schemas.microsoft.com/office/powerpoint/2010/main" val="28518357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19C2B5-1B54-4545-A0E2-AD9CBD27884F}"/>
              </a:ext>
            </a:extLst>
          </p:cNvPr>
          <p:cNvSpPr>
            <a:spLocks noGrp="1"/>
          </p:cNvSpPr>
          <p:nvPr>
            <p:ph type="title"/>
          </p:nvPr>
        </p:nvSpPr>
        <p:spPr/>
        <p:txBody>
          <a:bodyPr/>
          <a:lstStyle/>
          <a:p>
            <a:r>
              <a:rPr lang="en-US" altLang="zh-CN" dirty="0"/>
              <a:t>10.8 </a:t>
            </a:r>
            <a:r>
              <a:rPr lang="zh-CN" altLang="en-US" dirty="0"/>
              <a:t>自定义类型</a:t>
            </a:r>
          </a:p>
        </p:txBody>
      </p:sp>
      <p:sp>
        <p:nvSpPr>
          <p:cNvPr id="3" name="内容占位符 2">
            <a:extLst>
              <a:ext uri="{FF2B5EF4-FFF2-40B4-BE49-F238E27FC236}">
                <a16:creationId xmlns:a16="http://schemas.microsoft.com/office/drawing/2014/main" id="{2A37D7F7-14D3-48C0-98A1-2292A96BF97A}"/>
              </a:ext>
            </a:extLst>
          </p:cNvPr>
          <p:cNvSpPr>
            <a:spLocks noGrp="1"/>
          </p:cNvSpPr>
          <p:nvPr>
            <p:ph idx="1"/>
          </p:nvPr>
        </p:nvSpPr>
        <p:spPr/>
        <p:txBody>
          <a:bodyPr/>
          <a:lstStyle/>
          <a:p>
            <a:pPr>
              <a:lnSpc>
                <a:spcPct val="150000"/>
              </a:lnSpc>
            </a:pPr>
            <a:r>
              <a:rPr lang="en-US" altLang="zh-CN" dirty="0"/>
              <a:t>C</a:t>
            </a:r>
            <a:r>
              <a:rPr lang="zh-CN" altLang="en-US" dirty="0"/>
              <a:t>语言提供了一种通过</a:t>
            </a:r>
            <a:r>
              <a:rPr lang="en-US" altLang="zh-CN" dirty="0"/>
              <a:t>typedef</a:t>
            </a:r>
            <a:r>
              <a:rPr lang="zh-CN" altLang="en-US" dirty="0"/>
              <a:t>命名一个数据类型新名称的方法。</a:t>
            </a:r>
          </a:p>
          <a:p>
            <a:pPr lvl="1">
              <a:lnSpc>
                <a:spcPct val="150000"/>
              </a:lnSpc>
            </a:pPr>
            <a:r>
              <a:rPr lang="zh-CN" altLang="en-US" dirty="0"/>
              <a:t>例如：</a:t>
            </a:r>
            <a:r>
              <a:rPr lang="en-US" altLang="zh-CN" dirty="0"/>
              <a:t>typedef int Counter; </a:t>
            </a:r>
          </a:p>
          <a:p>
            <a:pPr lvl="1">
              <a:lnSpc>
                <a:spcPct val="150000"/>
              </a:lnSpc>
            </a:pPr>
            <a:r>
              <a:rPr lang="zh-CN" altLang="en-US" dirty="0"/>
              <a:t>定义了名称为</a:t>
            </a:r>
            <a:r>
              <a:rPr lang="en-US" altLang="zh-CN" dirty="0"/>
              <a:t>Counter</a:t>
            </a:r>
            <a:r>
              <a:rPr lang="zh-CN" altLang="en-US" dirty="0"/>
              <a:t>的类型，等同于</a:t>
            </a:r>
            <a:r>
              <a:rPr lang="en-US" altLang="zh-CN" dirty="0"/>
              <a:t>C</a:t>
            </a:r>
            <a:r>
              <a:rPr lang="zh-CN" altLang="en-US" dirty="0"/>
              <a:t>语言数据类型</a:t>
            </a:r>
            <a:r>
              <a:rPr lang="en-US" altLang="zh-CN" dirty="0"/>
              <a:t>int</a:t>
            </a:r>
            <a:r>
              <a:rPr lang="zh-CN" altLang="en-US" dirty="0"/>
              <a:t>。</a:t>
            </a:r>
            <a:endParaRPr lang="en-US" altLang="zh-CN" dirty="0"/>
          </a:p>
          <a:p>
            <a:pPr lvl="1">
              <a:lnSpc>
                <a:spcPct val="150000"/>
              </a:lnSpc>
            </a:pPr>
            <a:r>
              <a:rPr lang="zh-CN" altLang="en-US" dirty="0"/>
              <a:t>随后就能够以类型</a:t>
            </a:r>
            <a:r>
              <a:rPr lang="en-US" altLang="zh-CN" dirty="0"/>
              <a:t>Counter</a:t>
            </a:r>
            <a:r>
              <a:rPr lang="zh-CN" altLang="en-US" dirty="0"/>
              <a:t>声明变量，例如 </a:t>
            </a:r>
            <a:r>
              <a:rPr lang="en-US" altLang="zh-CN" dirty="0"/>
              <a:t>Counter j, n;</a:t>
            </a:r>
            <a:r>
              <a:rPr lang="zh-CN" altLang="en-US" dirty="0"/>
              <a:t>等价于</a:t>
            </a:r>
            <a:r>
              <a:rPr lang="en-US" altLang="zh-CN" dirty="0"/>
              <a:t>int </a:t>
            </a:r>
            <a:r>
              <a:rPr lang="en-US" altLang="zh-CN" dirty="0" err="1"/>
              <a:t>j,n</a:t>
            </a:r>
            <a:r>
              <a:rPr lang="en-US" altLang="zh-CN" dirty="0"/>
              <a:t>;</a:t>
            </a:r>
          </a:p>
          <a:p>
            <a:pPr>
              <a:lnSpc>
                <a:spcPct val="150000"/>
              </a:lnSpc>
            </a:pPr>
            <a:r>
              <a:rPr lang="zh-CN" altLang="en-US" dirty="0"/>
              <a:t>使用</a:t>
            </a:r>
            <a:r>
              <a:rPr lang="en-US" altLang="zh-CN" dirty="0"/>
              <a:t>typedef</a:t>
            </a:r>
            <a:r>
              <a:rPr lang="zh-CN" altLang="en-US" dirty="0"/>
              <a:t>定义一个新的类型名，需要如下步骤：</a:t>
            </a:r>
          </a:p>
          <a:p>
            <a:pPr lvl="1">
              <a:lnSpc>
                <a:spcPct val="150000"/>
              </a:lnSpc>
            </a:pPr>
            <a:r>
              <a:rPr lang="en-US" altLang="zh-CN" dirty="0"/>
              <a:t>1.	</a:t>
            </a:r>
            <a:r>
              <a:rPr lang="zh-CN" altLang="en-US" dirty="0"/>
              <a:t>按所需类型声明变量</a:t>
            </a:r>
          </a:p>
          <a:p>
            <a:pPr lvl="1">
              <a:lnSpc>
                <a:spcPct val="150000"/>
              </a:lnSpc>
            </a:pPr>
            <a:r>
              <a:rPr lang="en-US" altLang="zh-CN" dirty="0"/>
              <a:t>2.	</a:t>
            </a:r>
            <a:r>
              <a:rPr lang="zh-CN" altLang="en-US" dirty="0"/>
              <a:t>用新类型名称替换变量名</a:t>
            </a:r>
          </a:p>
          <a:p>
            <a:pPr lvl="1">
              <a:lnSpc>
                <a:spcPct val="150000"/>
              </a:lnSpc>
            </a:pPr>
            <a:r>
              <a:rPr lang="en-US" altLang="zh-CN" dirty="0"/>
              <a:t>3.	</a:t>
            </a:r>
            <a:r>
              <a:rPr lang="zh-CN" altLang="en-US" dirty="0"/>
              <a:t>在语句前面，放置关键字</a:t>
            </a:r>
            <a:r>
              <a:rPr lang="en-US" altLang="zh-CN" dirty="0"/>
              <a:t>typedef</a:t>
            </a:r>
          </a:p>
          <a:p>
            <a:pPr>
              <a:lnSpc>
                <a:spcPct val="150000"/>
              </a:lnSpc>
            </a:pPr>
            <a:endParaRPr lang="zh-CN" altLang="en-US"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612070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19C2B5-1B54-4545-A0E2-AD9CBD27884F}"/>
              </a:ext>
            </a:extLst>
          </p:cNvPr>
          <p:cNvSpPr>
            <a:spLocks noGrp="1"/>
          </p:cNvSpPr>
          <p:nvPr>
            <p:ph type="title"/>
          </p:nvPr>
        </p:nvSpPr>
        <p:spPr/>
        <p:txBody>
          <a:bodyPr/>
          <a:lstStyle/>
          <a:p>
            <a:r>
              <a:rPr lang="en-US" altLang="zh-CN" dirty="0"/>
              <a:t>10.8 </a:t>
            </a:r>
            <a:r>
              <a:rPr lang="zh-CN" altLang="en-US" dirty="0"/>
              <a:t>自定义类型</a:t>
            </a:r>
          </a:p>
        </p:txBody>
      </p:sp>
      <p:sp>
        <p:nvSpPr>
          <p:cNvPr id="3" name="内容占位符 2">
            <a:extLst>
              <a:ext uri="{FF2B5EF4-FFF2-40B4-BE49-F238E27FC236}">
                <a16:creationId xmlns:a16="http://schemas.microsoft.com/office/drawing/2014/main" id="{2A37D7F7-14D3-48C0-98A1-2292A96BF97A}"/>
              </a:ext>
            </a:extLst>
          </p:cNvPr>
          <p:cNvSpPr>
            <a:spLocks noGrp="1"/>
          </p:cNvSpPr>
          <p:nvPr>
            <p:ph idx="1"/>
          </p:nvPr>
        </p:nvSpPr>
        <p:spPr/>
        <p:txBody>
          <a:bodyPr/>
          <a:lstStyle/>
          <a:p>
            <a:pPr>
              <a:lnSpc>
                <a:spcPct val="150000"/>
              </a:lnSpc>
            </a:pPr>
            <a:r>
              <a:rPr lang="zh-CN" altLang="en-US" dirty="0"/>
              <a:t>例如：</a:t>
            </a:r>
            <a:endParaRPr lang="en-US" altLang="zh-CN" dirty="0"/>
          </a:p>
          <a:p>
            <a:pPr marL="985837" lvl="3" indent="0">
              <a:lnSpc>
                <a:spcPct val="150000"/>
              </a:lnSpc>
              <a:buNone/>
            </a:pPr>
            <a:r>
              <a:rPr lang="en-US" altLang="zh-CN" sz="1600" dirty="0"/>
              <a:t>typedef struct</a:t>
            </a:r>
          </a:p>
          <a:p>
            <a:pPr marL="985837" lvl="3" indent="0">
              <a:lnSpc>
                <a:spcPct val="150000"/>
              </a:lnSpc>
              <a:buNone/>
            </a:pPr>
            <a:r>
              <a:rPr lang="en-US" altLang="zh-CN" sz="1600" dirty="0"/>
              <a:t>{</a:t>
            </a:r>
          </a:p>
          <a:p>
            <a:pPr marL="985837" lvl="3" indent="0">
              <a:lnSpc>
                <a:spcPct val="150000"/>
              </a:lnSpc>
              <a:buNone/>
            </a:pPr>
            <a:r>
              <a:rPr lang="en-US" altLang="zh-CN" sz="1600" dirty="0"/>
              <a:t>	int month;</a:t>
            </a:r>
          </a:p>
          <a:p>
            <a:pPr marL="985837" lvl="3" indent="0">
              <a:lnSpc>
                <a:spcPct val="150000"/>
              </a:lnSpc>
              <a:buNone/>
            </a:pPr>
            <a:r>
              <a:rPr lang="en-US" altLang="zh-CN" sz="1600" dirty="0"/>
              <a:t>	int day;</a:t>
            </a:r>
          </a:p>
          <a:p>
            <a:pPr marL="985837" lvl="3" indent="0">
              <a:lnSpc>
                <a:spcPct val="150000"/>
              </a:lnSpc>
              <a:buNone/>
            </a:pPr>
            <a:r>
              <a:rPr lang="en-US" altLang="zh-CN" sz="1600" dirty="0"/>
              <a:t>	int year;</a:t>
            </a:r>
          </a:p>
          <a:p>
            <a:pPr marL="985837" lvl="3" indent="0">
              <a:lnSpc>
                <a:spcPct val="150000"/>
              </a:lnSpc>
              <a:buNone/>
            </a:pPr>
            <a:r>
              <a:rPr lang="en-US" altLang="zh-CN" sz="1600" dirty="0"/>
              <a:t>} Date;</a:t>
            </a:r>
          </a:p>
          <a:p>
            <a:pPr lvl="1">
              <a:lnSpc>
                <a:spcPct val="150000"/>
              </a:lnSpc>
            </a:pPr>
            <a:r>
              <a:rPr lang="zh-CN" altLang="en-US" dirty="0"/>
              <a:t>使用</a:t>
            </a:r>
            <a:r>
              <a:rPr lang="en-US" altLang="zh-CN" dirty="0"/>
              <a:t>typedef</a:t>
            </a:r>
            <a:r>
              <a:rPr lang="zh-CN" altLang="en-US" dirty="0"/>
              <a:t>定义新的类型名，接着就能够使用</a:t>
            </a:r>
            <a:r>
              <a:rPr lang="en-US" altLang="zh-CN" dirty="0"/>
              <a:t>Date</a:t>
            </a:r>
            <a:r>
              <a:rPr lang="zh-CN" altLang="en-US" dirty="0"/>
              <a:t>声明变量，例如  </a:t>
            </a:r>
            <a:r>
              <a:rPr lang="en-US" altLang="zh-CN" dirty="0"/>
              <a:t>Date birthdays[100];</a:t>
            </a:r>
            <a:r>
              <a:rPr lang="zh-CN" altLang="en-US" dirty="0"/>
              <a:t>  定义了具有</a:t>
            </a:r>
            <a:r>
              <a:rPr lang="en-US" altLang="zh-CN" dirty="0"/>
              <a:t>100</a:t>
            </a:r>
            <a:r>
              <a:rPr lang="zh-CN" altLang="en-US" dirty="0"/>
              <a:t>个元素的</a:t>
            </a:r>
            <a:r>
              <a:rPr lang="en-US" altLang="zh-CN" dirty="0"/>
              <a:t>Date</a:t>
            </a:r>
            <a:r>
              <a:rPr lang="zh-CN" altLang="en-US" dirty="0"/>
              <a:t>类型数组。</a:t>
            </a:r>
          </a:p>
          <a:p>
            <a:pPr lvl="1">
              <a:lnSpc>
                <a:spcPct val="150000"/>
              </a:lnSpc>
            </a:pPr>
            <a:endParaRPr lang="en-US" altLang="zh-CN" dirty="0"/>
          </a:p>
          <a:p>
            <a:pPr lvl="1">
              <a:lnSpc>
                <a:spcPct val="150000"/>
              </a:lnSpc>
            </a:pPr>
            <a:endParaRPr lang="zh-CN" altLang="en-US"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32142145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10.8 </a:t>
            </a:r>
            <a:r>
              <a:rPr lang="zh-CN" altLang="en-US" dirty="0"/>
              <a:t>自定义类型</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r>
              <a:rPr lang="zh-CN" altLang="zh-CN" dirty="0"/>
              <a:t>【例</a:t>
            </a:r>
            <a:r>
              <a:rPr lang="en-US" altLang="zh-CN" dirty="0"/>
              <a:t>10.13</a:t>
            </a:r>
            <a:r>
              <a:rPr lang="zh-CN" altLang="zh-CN" dirty="0"/>
              <a:t>】</a:t>
            </a:r>
            <a:r>
              <a:rPr lang="en-US" altLang="zh-CN" dirty="0"/>
              <a:t>     </a:t>
            </a:r>
          </a:p>
        </p:txBody>
      </p:sp>
      <p:sp>
        <p:nvSpPr>
          <p:cNvPr id="4" name="矩形 3">
            <a:extLst>
              <a:ext uri="{FF2B5EF4-FFF2-40B4-BE49-F238E27FC236}">
                <a16:creationId xmlns:a16="http://schemas.microsoft.com/office/drawing/2014/main" id="{C5282827-ADF9-4107-95D9-5B762406CE6D}"/>
              </a:ext>
            </a:extLst>
          </p:cNvPr>
          <p:cNvSpPr/>
          <p:nvPr/>
        </p:nvSpPr>
        <p:spPr>
          <a:xfrm>
            <a:off x="132908" y="1696823"/>
            <a:ext cx="6247353" cy="47416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math.h</a:t>
            </a:r>
            <a:r>
              <a:rPr lang="en-US" altLang="zh-CN" sz="1400" dirty="0">
                <a:solidFill>
                  <a:srgbClr val="002060"/>
                </a:solidFill>
              </a:rPr>
              <a:t>&gt;</a:t>
            </a:r>
          </a:p>
          <a:p>
            <a:r>
              <a:rPr lang="en-US" altLang="zh-CN" sz="1400" dirty="0">
                <a:solidFill>
                  <a:srgbClr val="002060"/>
                </a:solidFill>
              </a:rPr>
              <a:t>typedef struct</a:t>
            </a:r>
          </a:p>
          <a:p>
            <a:r>
              <a:rPr lang="en-US" altLang="zh-CN" sz="1400" dirty="0">
                <a:solidFill>
                  <a:srgbClr val="002060"/>
                </a:solidFill>
              </a:rPr>
              <a:t>{</a:t>
            </a:r>
          </a:p>
          <a:p>
            <a:r>
              <a:rPr lang="en-US" altLang="zh-CN" sz="1400" dirty="0">
                <a:solidFill>
                  <a:srgbClr val="002060"/>
                </a:solidFill>
              </a:rPr>
              <a:t>    float x;</a:t>
            </a:r>
          </a:p>
          <a:p>
            <a:r>
              <a:rPr lang="en-US" altLang="zh-CN" sz="1400" dirty="0">
                <a:solidFill>
                  <a:srgbClr val="002060"/>
                </a:solidFill>
              </a:rPr>
              <a:t>    float y;</a:t>
            </a:r>
          </a:p>
          <a:p>
            <a:r>
              <a:rPr lang="en-US" altLang="zh-CN" sz="1400" dirty="0">
                <a:solidFill>
                  <a:srgbClr val="002060"/>
                </a:solidFill>
              </a:rPr>
              <a:t>} Point; </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double distance(Point p1, Point p2); </a:t>
            </a:r>
          </a:p>
          <a:p>
            <a:r>
              <a:rPr lang="en-US" altLang="zh-CN" sz="1400" dirty="0">
                <a:solidFill>
                  <a:srgbClr val="002060"/>
                </a:solidFill>
              </a:rPr>
              <a:t>    Point origin = { 0.0, 0.0 }, </a:t>
            </a:r>
            <a:r>
              <a:rPr lang="en-US" altLang="zh-CN" sz="1400" dirty="0" err="1">
                <a:solidFill>
                  <a:srgbClr val="002060"/>
                </a:solidFill>
              </a:rPr>
              <a:t>currentPoint</a:t>
            </a:r>
            <a:r>
              <a:rPr lang="en-US" altLang="zh-CN" sz="1400" dirty="0">
                <a:solidFill>
                  <a:srgbClr val="002060"/>
                </a:solidFill>
              </a:rPr>
              <a:t>={3.0, 4.0}; </a:t>
            </a:r>
          </a:p>
          <a:p>
            <a:r>
              <a:rPr lang="en-US" altLang="zh-CN" sz="1400" dirty="0">
                <a:solidFill>
                  <a:srgbClr val="002060"/>
                </a:solidFill>
              </a:rPr>
              <a:t>    double </a:t>
            </a:r>
            <a:r>
              <a:rPr lang="en-US" altLang="zh-CN" sz="1400" dirty="0" err="1">
                <a:solidFill>
                  <a:srgbClr val="002060"/>
                </a:solidFill>
              </a:rPr>
              <a:t>dist</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dist</a:t>
            </a:r>
            <a:r>
              <a:rPr lang="en-US" altLang="zh-CN" sz="1400" dirty="0">
                <a:solidFill>
                  <a:srgbClr val="002060"/>
                </a:solidFill>
              </a:rPr>
              <a:t>=distance(</a:t>
            </a:r>
            <a:r>
              <a:rPr lang="en-US" altLang="zh-CN" sz="1400" dirty="0" err="1">
                <a:solidFill>
                  <a:srgbClr val="002060"/>
                </a:solidFill>
              </a:rPr>
              <a:t>origin,currentPoint</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("The distance between the two points is : %.1lf\n", </a:t>
            </a:r>
            <a:r>
              <a:rPr lang="en-US" altLang="zh-CN" sz="1400" dirty="0" err="1">
                <a:solidFill>
                  <a:srgbClr val="002060"/>
                </a:solidFill>
              </a:rPr>
              <a:t>dist</a:t>
            </a:r>
            <a:r>
              <a:rPr lang="en-US" altLang="zh-CN" sz="1400" dirty="0">
                <a:solidFill>
                  <a:srgbClr val="002060"/>
                </a:solidFill>
              </a:rPr>
              <a:t>);</a:t>
            </a:r>
          </a:p>
          <a:p>
            <a:r>
              <a:rPr lang="en-US" altLang="zh-CN" sz="1400" dirty="0">
                <a:solidFill>
                  <a:srgbClr val="002060"/>
                </a:solidFill>
              </a:rPr>
              <a:t>    return 0</a:t>
            </a:r>
            <a:r>
              <a:rPr lang="zh-CN" altLang="en-US" sz="1400" dirty="0">
                <a:solidFill>
                  <a:srgbClr val="002060"/>
                </a:solidFill>
              </a:rPr>
              <a:t>；</a:t>
            </a:r>
          </a:p>
          <a:p>
            <a:r>
              <a:rPr lang="en-US" altLang="zh-CN" sz="1400" dirty="0">
                <a:solidFill>
                  <a:srgbClr val="002060"/>
                </a:solidFill>
              </a:rPr>
              <a:t>}</a:t>
            </a:r>
          </a:p>
          <a:p>
            <a:r>
              <a:rPr lang="en-US" altLang="zh-CN" sz="1400" dirty="0">
                <a:solidFill>
                  <a:srgbClr val="002060"/>
                </a:solidFill>
              </a:rPr>
              <a:t>double distance(Point p1, Point p2)</a:t>
            </a:r>
          </a:p>
          <a:p>
            <a:r>
              <a:rPr lang="en-US" altLang="zh-CN" sz="1400" dirty="0">
                <a:solidFill>
                  <a:srgbClr val="002060"/>
                </a:solidFill>
              </a:rPr>
              <a:t>{</a:t>
            </a:r>
          </a:p>
          <a:p>
            <a:r>
              <a:rPr lang="en-US" altLang="zh-CN" sz="1400" dirty="0">
                <a:solidFill>
                  <a:srgbClr val="002060"/>
                </a:solidFill>
              </a:rPr>
              <a:t>    double </a:t>
            </a:r>
            <a:r>
              <a:rPr lang="en-US" altLang="zh-CN" sz="1400" dirty="0" err="1">
                <a:solidFill>
                  <a:srgbClr val="002060"/>
                </a:solidFill>
              </a:rPr>
              <a:t>diffx</a:t>
            </a:r>
            <a:r>
              <a:rPr lang="en-US" altLang="zh-CN" sz="1400" dirty="0">
                <a:solidFill>
                  <a:srgbClr val="002060"/>
                </a:solidFill>
              </a:rPr>
              <a:t>, </a:t>
            </a:r>
            <a:r>
              <a:rPr lang="en-US" altLang="zh-CN" sz="1400" dirty="0" err="1">
                <a:solidFill>
                  <a:srgbClr val="002060"/>
                </a:solidFill>
              </a:rPr>
              <a:t>diffy</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diffx</a:t>
            </a:r>
            <a:r>
              <a:rPr lang="en-US" altLang="zh-CN" sz="1400" dirty="0">
                <a:solidFill>
                  <a:srgbClr val="002060"/>
                </a:solidFill>
              </a:rPr>
              <a:t> = p1.x - p2.x;</a:t>
            </a:r>
          </a:p>
          <a:p>
            <a:r>
              <a:rPr lang="en-US" altLang="zh-CN" sz="1400" dirty="0">
                <a:solidFill>
                  <a:srgbClr val="002060"/>
                </a:solidFill>
              </a:rPr>
              <a:t>    </a:t>
            </a:r>
            <a:r>
              <a:rPr lang="en-US" altLang="zh-CN" sz="1400" dirty="0" err="1">
                <a:solidFill>
                  <a:srgbClr val="002060"/>
                </a:solidFill>
              </a:rPr>
              <a:t>diffy</a:t>
            </a:r>
            <a:r>
              <a:rPr lang="en-US" altLang="zh-CN" sz="1400" dirty="0">
                <a:solidFill>
                  <a:srgbClr val="002060"/>
                </a:solidFill>
              </a:rPr>
              <a:t> = p1.y - p2.y;</a:t>
            </a:r>
          </a:p>
          <a:p>
            <a:r>
              <a:rPr lang="en-US" altLang="zh-CN" sz="1400" dirty="0">
                <a:solidFill>
                  <a:srgbClr val="002060"/>
                </a:solidFill>
              </a:rPr>
              <a:t>    return sqrt (</a:t>
            </a:r>
            <a:r>
              <a:rPr lang="en-US" altLang="zh-CN" sz="1400" dirty="0" err="1">
                <a:solidFill>
                  <a:srgbClr val="002060"/>
                </a:solidFill>
              </a:rPr>
              <a:t>diffx</a:t>
            </a:r>
            <a:r>
              <a:rPr lang="en-US" altLang="zh-CN" sz="1400" dirty="0">
                <a:solidFill>
                  <a:srgbClr val="002060"/>
                </a:solidFill>
              </a:rPr>
              <a:t> * </a:t>
            </a:r>
            <a:r>
              <a:rPr lang="en-US" altLang="zh-CN" sz="1400" dirty="0" err="1">
                <a:solidFill>
                  <a:srgbClr val="002060"/>
                </a:solidFill>
              </a:rPr>
              <a:t>diffx</a:t>
            </a:r>
            <a:r>
              <a:rPr lang="en-US" altLang="zh-CN" sz="1400" dirty="0">
                <a:solidFill>
                  <a:srgbClr val="002060"/>
                </a:solidFill>
              </a:rPr>
              <a:t> + </a:t>
            </a:r>
            <a:r>
              <a:rPr lang="en-US" altLang="zh-CN" sz="1400" dirty="0" err="1">
                <a:solidFill>
                  <a:srgbClr val="002060"/>
                </a:solidFill>
              </a:rPr>
              <a:t>diffy</a:t>
            </a:r>
            <a:r>
              <a:rPr lang="en-US" altLang="zh-CN" sz="1400" dirty="0">
                <a:solidFill>
                  <a:srgbClr val="002060"/>
                </a:solidFill>
              </a:rPr>
              <a:t> * </a:t>
            </a:r>
            <a:r>
              <a:rPr lang="en-US" altLang="zh-CN" sz="1400" dirty="0" err="1">
                <a:solidFill>
                  <a:srgbClr val="002060"/>
                </a:solidFill>
              </a:rPr>
              <a:t>diffy</a:t>
            </a:r>
            <a:r>
              <a:rPr lang="en-US" altLang="zh-CN" sz="1400" dirty="0">
                <a:solidFill>
                  <a:srgbClr val="002060"/>
                </a:solidFill>
              </a:rPr>
              <a:t>);</a:t>
            </a:r>
          </a:p>
          <a:p>
            <a:r>
              <a:rPr lang="en-US" altLang="zh-CN" sz="1400" dirty="0">
                <a:solidFill>
                  <a:srgbClr val="002060"/>
                </a:solidFill>
              </a:rPr>
              <a:t>}</a:t>
            </a:r>
          </a:p>
        </p:txBody>
      </p:sp>
      <p:sp>
        <p:nvSpPr>
          <p:cNvPr id="6" name="文本框 5">
            <a:extLst>
              <a:ext uri="{FF2B5EF4-FFF2-40B4-BE49-F238E27FC236}">
                <a16:creationId xmlns:a16="http://schemas.microsoft.com/office/drawing/2014/main" id="{56583171-1375-47D2-9F3D-E38B69FB922C}"/>
              </a:ext>
            </a:extLst>
          </p:cNvPr>
          <p:cNvSpPr txBox="1"/>
          <p:nvPr/>
        </p:nvSpPr>
        <p:spPr>
          <a:xfrm>
            <a:off x="6638566" y="1696823"/>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7" name="图片 6">
            <a:extLst>
              <a:ext uri="{FF2B5EF4-FFF2-40B4-BE49-F238E27FC236}">
                <a16:creationId xmlns:a16="http://schemas.microsoft.com/office/drawing/2014/main" id="{2DBE7C18-704E-4C99-BDB1-389EE11431AA}"/>
              </a:ext>
            </a:extLst>
          </p:cNvPr>
          <p:cNvPicPr/>
          <p:nvPr/>
        </p:nvPicPr>
        <p:blipFill rotWithShape="1">
          <a:blip r:embed="rId2" cstate="print">
            <a:extLst>
              <a:ext uri="{28A0092B-C50C-407E-A947-70E740481C1C}">
                <a14:useLocalDpi xmlns:a14="http://schemas.microsoft.com/office/drawing/2010/main" val="0"/>
              </a:ext>
            </a:extLst>
          </a:blip>
          <a:srcRect r="25350" b="35331"/>
          <a:stretch/>
        </p:blipFill>
        <p:spPr bwMode="auto">
          <a:xfrm>
            <a:off x="6638566" y="2269377"/>
            <a:ext cx="4688513" cy="1077138"/>
          </a:xfrm>
          <a:prstGeom prst="rect">
            <a:avLst/>
          </a:prstGeom>
          <a:noFill/>
          <a:ln>
            <a:noFill/>
          </a:ln>
        </p:spPr>
      </p:pic>
    </p:spTree>
    <p:extLst>
      <p:ext uri="{BB962C8B-B14F-4D97-AF65-F5344CB8AC3E}">
        <p14:creationId xmlns:p14="http://schemas.microsoft.com/office/powerpoint/2010/main" val="2612248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10.1 </a:t>
            </a:r>
            <a:r>
              <a:rPr lang="zh-CN" altLang="en-US" dirty="0"/>
              <a:t>单一结构体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zh-CN" altLang="zh-CN" dirty="0"/>
              <a:t>对结构体中成员的访问是通过“结构体变量名</a:t>
            </a:r>
            <a:r>
              <a:rPr lang="en-US" altLang="zh-CN" dirty="0"/>
              <a:t>.</a:t>
            </a:r>
            <a:r>
              <a:rPr lang="zh-CN" altLang="zh-CN" dirty="0"/>
              <a:t>成员名”完成</a:t>
            </a:r>
            <a:r>
              <a:rPr lang="zh-CN" altLang="en-US" dirty="0"/>
              <a:t>。</a:t>
            </a:r>
            <a:endParaRPr lang="en-US" altLang="zh-CN" dirty="0"/>
          </a:p>
          <a:p>
            <a:pPr>
              <a:lnSpc>
                <a:spcPct val="150000"/>
              </a:lnSpc>
            </a:pPr>
            <a:r>
              <a:rPr lang="zh-CN" altLang="zh-CN" dirty="0"/>
              <a:t>【例</a:t>
            </a:r>
            <a:r>
              <a:rPr lang="en-US" altLang="zh-CN" dirty="0"/>
              <a:t>10.1</a:t>
            </a:r>
            <a:r>
              <a:rPr lang="zh-CN" altLang="zh-CN" dirty="0"/>
              <a:t>】</a:t>
            </a:r>
          </a:p>
          <a:p>
            <a:pPr marL="0" indent="0">
              <a:lnSpc>
                <a:spcPct val="150000"/>
              </a:lnSpc>
              <a:buNone/>
            </a:pPr>
            <a:endParaRPr lang="en-US" altLang="zh-CN" dirty="0"/>
          </a:p>
        </p:txBody>
      </p:sp>
      <p:sp>
        <p:nvSpPr>
          <p:cNvPr id="4" name="矩形 3">
            <a:extLst>
              <a:ext uri="{FF2B5EF4-FFF2-40B4-BE49-F238E27FC236}">
                <a16:creationId xmlns:a16="http://schemas.microsoft.com/office/drawing/2014/main" id="{C5282827-ADF9-4107-95D9-5B762406CE6D}"/>
              </a:ext>
            </a:extLst>
          </p:cNvPr>
          <p:cNvSpPr/>
          <p:nvPr/>
        </p:nvSpPr>
        <p:spPr>
          <a:xfrm>
            <a:off x="840558" y="2594711"/>
            <a:ext cx="5051196" cy="34950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struct date</a:t>
            </a:r>
          </a:p>
          <a:p>
            <a:r>
              <a:rPr lang="en-US" altLang="zh-CN" sz="1400" dirty="0">
                <a:solidFill>
                  <a:srgbClr val="002060"/>
                </a:solidFill>
              </a:rPr>
              <a:t>  {</a:t>
            </a:r>
          </a:p>
          <a:p>
            <a:r>
              <a:rPr lang="en-US" altLang="zh-CN" sz="1400" dirty="0">
                <a:solidFill>
                  <a:srgbClr val="002060"/>
                </a:solidFill>
              </a:rPr>
              <a:t>   int month;</a:t>
            </a:r>
          </a:p>
          <a:p>
            <a:r>
              <a:rPr lang="en-US" altLang="zh-CN" sz="1400" dirty="0">
                <a:solidFill>
                  <a:srgbClr val="002060"/>
                </a:solidFill>
              </a:rPr>
              <a:t>   int day;</a:t>
            </a:r>
          </a:p>
          <a:p>
            <a:r>
              <a:rPr lang="en-US" altLang="zh-CN" sz="1400" dirty="0">
                <a:solidFill>
                  <a:srgbClr val="002060"/>
                </a:solidFill>
              </a:rPr>
              <a:t>   int year;</a:t>
            </a:r>
          </a:p>
          <a:p>
            <a:r>
              <a:rPr lang="en-US" altLang="zh-CN" sz="1400" dirty="0">
                <a:solidFill>
                  <a:srgbClr val="002060"/>
                </a:solidFill>
              </a:rPr>
              <a:t>  };</a:t>
            </a:r>
          </a:p>
          <a:p>
            <a:r>
              <a:rPr lang="en-US" altLang="zh-CN" sz="1400" dirty="0">
                <a:solidFill>
                  <a:srgbClr val="002060"/>
                </a:solidFill>
              </a:rPr>
              <a:t>  struct date </a:t>
            </a:r>
            <a:r>
              <a:rPr lang="en-US" altLang="zh-CN" sz="1400" dirty="0" err="1">
                <a:solidFill>
                  <a:srgbClr val="002060"/>
                </a:solidFill>
              </a:rPr>
              <a:t>mybirth</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mybirth.month</a:t>
            </a:r>
            <a:r>
              <a:rPr lang="en-US" altLang="zh-CN" sz="1400" dirty="0">
                <a:solidFill>
                  <a:srgbClr val="002060"/>
                </a:solidFill>
              </a:rPr>
              <a:t> = 12;</a:t>
            </a:r>
          </a:p>
          <a:p>
            <a:r>
              <a:rPr lang="en-US" altLang="zh-CN" sz="1400" dirty="0">
                <a:solidFill>
                  <a:srgbClr val="002060"/>
                </a:solidFill>
              </a:rPr>
              <a:t>  </a:t>
            </a:r>
            <a:r>
              <a:rPr lang="en-US" altLang="zh-CN" sz="1400" dirty="0" err="1">
                <a:solidFill>
                  <a:srgbClr val="002060"/>
                </a:solidFill>
              </a:rPr>
              <a:t>mybirth.day</a:t>
            </a:r>
            <a:r>
              <a:rPr lang="en-US" altLang="zh-CN" sz="1400" dirty="0">
                <a:solidFill>
                  <a:srgbClr val="002060"/>
                </a:solidFill>
              </a:rPr>
              <a:t> = 28;</a:t>
            </a:r>
          </a:p>
          <a:p>
            <a:r>
              <a:rPr lang="en-US" altLang="zh-CN" sz="1400" dirty="0">
                <a:solidFill>
                  <a:srgbClr val="002060"/>
                </a:solidFill>
              </a:rPr>
              <a:t>  </a:t>
            </a:r>
            <a:r>
              <a:rPr lang="en-US" altLang="zh-CN" sz="1400" dirty="0" err="1">
                <a:solidFill>
                  <a:srgbClr val="002060"/>
                </a:solidFill>
              </a:rPr>
              <a:t>mybirth.year</a:t>
            </a:r>
            <a:r>
              <a:rPr lang="en-US" altLang="zh-CN" sz="1400" dirty="0">
                <a:solidFill>
                  <a:srgbClr val="002060"/>
                </a:solidFill>
              </a:rPr>
              <a:t> = 52;  </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(“My birth date is %d/%d/%d”,</a:t>
            </a:r>
          </a:p>
          <a:p>
            <a:r>
              <a:rPr lang="en-US" altLang="zh-CN" sz="1400" dirty="0">
                <a:solidFill>
                  <a:srgbClr val="002060"/>
                </a:solidFill>
              </a:rPr>
              <a:t>          </a:t>
            </a:r>
            <a:r>
              <a:rPr lang="en-US" altLang="zh-CN" sz="1400" dirty="0" err="1">
                <a:solidFill>
                  <a:srgbClr val="002060"/>
                </a:solidFill>
              </a:rPr>
              <a:t>mybirth.month</a:t>
            </a:r>
            <a:r>
              <a:rPr lang="en-US" altLang="zh-CN" sz="1400" dirty="0">
                <a:solidFill>
                  <a:srgbClr val="002060"/>
                </a:solidFill>
              </a:rPr>
              <a:t>, </a:t>
            </a:r>
            <a:r>
              <a:rPr lang="en-US" altLang="zh-CN" sz="1400" dirty="0" err="1">
                <a:solidFill>
                  <a:srgbClr val="002060"/>
                </a:solidFill>
              </a:rPr>
              <a:t>mybirth.day</a:t>
            </a:r>
            <a:r>
              <a:rPr lang="en-US" altLang="zh-CN" sz="1400" dirty="0">
                <a:solidFill>
                  <a:srgbClr val="002060"/>
                </a:solidFill>
              </a:rPr>
              <a:t>, </a:t>
            </a:r>
            <a:r>
              <a:rPr lang="en-US" altLang="zh-CN" sz="1400" dirty="0" err="1">
                <a:solidFill>
                  <a:srgbClr val="002060"/>
                </a:solidFill>
              </a:rPr>
              <a:t>mybirth.year</a:t>
            </a:r>
            <a:r>
              <a:rPr lang="en-US" altLang="zh-CN" sz="1400" dirty="0">
                <a:solidFill>
                  <a:srgbClr val="002060"/>
                </a:solidFill>
              </a:rPr>
              <a:t>);</a:t>
            </a:r>
          </a:p>
          <a:p>
            <a:r>
              <a:rPr lang="en-US" altLang="zh-CN" sz="1400" dirty="0">
                <a:solidFill>
                  <a:srgbClr val="002060"/>
                </a:solidFill>
              </a:rPr>
              <a:t>  return 0;</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110EE953-025D-44CD-9034-8CCC5C522339}"/>
              </a:ext>
            </a:extLst>
          </p:cNvPr>
          <p:cNvSpPr txBox="1"/>
          <p:nvPr/>
        </p:nvSpPr>
        <p:spPr>
          <a:xfrm>
            <a:off x="6173512" y="2594711"/>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6" name="图片 5">
            <a:extLst>
              <a:ext uri="{FF2B5EF4-FFF2-40B4-BE49-F238E27FC236}">
                <a16:creationId xmlns:a16="http://schemas.microsoft.com/office/drawing/2014/main" id="{0187FF91-F5DC-4B9D-9EB6-4256CA4F1C12}"/>
              </a:ext>
            </a:extLst>
          </p:cNvPr>
          <p:cNvPicPr/>
          <p:nvPr/>
        </p:nvPicPr>
        <p:blipFill rotWithShape="1">
          <a:blip r:embed="rId2" cstate="print">
            <a:extLst>
              <a:ext uri="{28A0092B-C50C-407E-A947-70E740481C1C}">
                <a14:useLocalDpi xmlns:a14="http://schemas.microsoft.com/office/drawing/2010/main" val="0"/>
              </a:ext>
            </a:extLst>
          </a:blip>
          <a:srcRect l="-2150" r="34774" b="37405"/>
          <a:stretch/>
        </p:blipFill>
        <p:spPr bwMode="auto">
          <a:xfrm>
            <a:off x="6096000" y="2990359"/>
            <a:ext cx="4651522" cy="1146044"/>
          </a:xfrm>
          <a:prstGeom prst="rect">
            <a:avLst/>
          </a:prstGeom>
          <a:noFill/>
          <a:ln>
            <a:noFill/>
          </a:ln>
        </p:spPr>
      </p:pic>
    </p:spTree>
    <p:extLst>
      <p:ext uri="{BB962C8B-B14F-4D97-AF65-F5344CB8AC3E}">
        <p14:creationId xmlns:p14="http://schemas.microsoft.com/office/powerpoint/2010/main" val="1953923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10.1 </a:t>
            </a:r>
            <a:r>
              <a:rPr lang="zh-CN" altLang="en-US" dirty="0"/>
              <a:t>单一结构体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183849"/>
            <a:ext cx="11074400" cy="5018988"/>
          </a:xfrm>
        </p:spPr>
        <p:txBody>
          <a:bodyPr/>
          <a:lstStyle/>
          <a:p>
            <a:pPr>
              <a:lnSpc>
                <a:spcPct val="150000"/>
              </a:lnSpc>
            </a:pPr>
            <a:r>
              <a:rPr lang="zh-CN" altLang="en-US" dirty="0"/>
              <a:t>结构体类型变量，除了可以</a:t>
            </a:r>
            <a:r>
              <a:rPr lang="zh-CN" altLang="zh-CN" dirty="0"/>
              <a:t>对单个成员分别初始化，还可以采用如下形式：</a:t>
            </a:r>
          </a:p>
          <a:p>
            <a:pPr lvl="1">
              <a:lnSpc>
                <a:spcPct val="120000"/>
              </a:lnSpc>
            </a:pPr>
            <a:r>
              <a:rPr lang="en-US" altLang="zh-CN" dirty="0"/>
              <a:t>struct birth </a:t>
            </a:r>
            <a:r>
              <a:rPr lang="en-US" altLang="zh-CN" dirty="0" err="1"/>
              <a:t>mybirth</a:t>
            </a:r>
            <a:r>
              <a:rPr lang="en-US" altLang="zh-CN" dirty="0"/>
              <a:t> = {12, 28, 52};</a:t>
            </a:r>
          </a:p>
          <a:p>
            <a:pPr lvl="1">
              <a:lnSpc>
                <a:spcPct val="120000"/>
              </a:lnSpc>
            </a:pPr>
            <a:r>
              <a:rPr lang="zh-CN" altLang="en-US" dirty="0"/>
              <a:t>例如，一个雇员的记录由以下数据项组成：姓名，身份证号，基本工资，绩效工资</a:t>
            </a:r>
            <a:endParaRPr lang="en-US" altLang="zh-CN" dirty="0"/>
          </a:p>
          <a:p>
            <a:pPr marL="342900" lvl="1" indent="0">
              <a:lnSpc>
                <a:spcPct val="120000"/>
              </a:lnSpc>
              <a:buNone/>
            </a:pPr>
            <a:r>
              <a:rPr lang="en-US" altLang="zh-CN" dirty="0"/>
              <a:t>   </a:t>
            </a:r>
            <a:r>
              <a:rPr lang="zh-CN" altLang="en-US" dirty="0"/>
              <a:t>对应的结构体类型声明形式如下：</a:t>
            </a:r>
          </a:p>
          <a:p>
            <a:pPr marL="342900" lvl="1" indent="0">
              <a:lnSpc>
                <a:spcPct val="120000"/>
              </a:lnSpc>
              <a:buNone/>
            </a:pPr>
            <a:r>
              <a:rPr lang="en-US" altLang="zh-CN" dirty="0"/>
              <a:t>	struct </a:t>
            </a:r>
            <a:r>
              <a:rPr lang="en-US" altLang="zh-CN" dirty="0" err="1"/>
              <a:t>pay_rec</a:t>
            </a:r>
            <a:endParaRPr lang="en-US" altLang="zh-CN" dirty="0"/>
          </a:p>
          <a:p>
            <a:pPr marL="342900" lvl="1" indent="0">
              <a:lnSpc>
                <a:spcPct val="120000"/>
              </a:lnSpc>
              <a:buNone/>
            </a:pPr>
            <a:r>
              <a:rPr lang="en-US" altLang="zh-CN" dirty="0"/>
              <a:t>	 {</a:t>
            </a:r>
          </a:p>
          <a:p>
            <a:pPr marL="342900" lvl="1" indent="0">
              <a:lnSpc>
                <a:spcPct val="120000"/>
              </a:lnSpc>
              <a:buNone/>
            </a:pPr>
            <a:r>
              <a:rPr lang="en-US" altLang="zh-CN" dirty="0"/>
              <a:t>	         char name[20];</a:t>
            </a:r>
          </a:p>
          <a:p>
            <a:pPr marL="342900" lvl="1" indent="0">
              <a:lnSpc>
                <a:spcPct val="120000"/>
              </a:lnSpc>
              <a:buNone/>
            </a:pPr>
            <a:r>
              <a:rPr lang="en-US" altLang="zh-CN" dirty="0"/>
              <a:t>	         long </a:t>
            </a:r>
            <a:r>
              <a:rPr lang="en-US" altLang="zh-CN" dirty="0" err="1"/>
              <a:t>id_num</a:t>
            </a:r>
            <a:r>
              <a:rPr lang="en-US" altLang="zh-CN" dirty="0"/>
              <a:t>;</a:t>
            </a:r>
          </a:p>
          <a:p>
            <a:pPr marL="342900" lvl="1" indent="0">
              <a:lnSpc>
                <a:spcPct val="120000"/>
              </a:lnSpc>
              <a:buNone/>
            </a:pPr>
            <a:r>
              <a:rPr lang="en-US" altLang="zh-CN" dirty="0"/>
              <a:t>	         float </a:t>
            </a:r>
            <a:r>
              <a:rPr lang="en-US" altLang="zh-CN" dirty="0" err="1"/>
              <a:t>reg_pay</a:t>
            </a:r>
            <a:r>
              <a:rPr lang="en-US" altLang="zh-CN" dirty="0"/>
              <a:t>;</a:t>
            </a:r>
          </a:p>
          <a:p>
            <a:pPr marL="342900" lvl="1" indent="0">
              <a:lnSpc>
                <a:spcPct val="120000"/>
              </a:lnSpc>
              <a:buNone/>
            </a:pPr>
            <a:r>
              <a:rPr lang="en-US" altLang="zh-CN" dirty="0"/>
              <a:t>	         float </a:t>
            </a:r>
            <a:r>
              <a:rPr lang="en-US" altLang="zh-CN" dirty="0" err="1"/>
              <a:t>bonus_pay</a:t>
            </a:r>
            <a:r>
              <a:rPr lang="en-US" altLang="zh-CN" dirty="0"/>
              <a:t>;</a:t>
            </a:r>
          </a:p>
          <a:p>
            <a:pPr marL="342900" lvl="1" indent="0">
              <a:lnSpc>
                <a:spcPct val="120000"/>
              </a:lnSpc>
              <a:buNone/>
            </a:pPr>
            <a:r>
              <a:rPr lang="en-US" altLang="zh-CN" dirty="0"/>
              <a:t>	  };</a:t>
            </a:r>
          </a:p>
          <a:p>
            <a:pPr lvl="1">
              <a:lnSpc>
                <a:spcPct val="120000"/>
              </a:lnSpc>
            </a:pPr>
            <a:r>
              <a:rPr lang="zh-CN" altLang="en-US" dirty="0"/>
              <a:t>声明结构体</a:t>
            </a:r>
            <a:r>
              <a:rPr lang="en-US" altLang="zh-CN" dirty="0" err="1"/>
              <a:t>pay_rec</a:t>
            </a:r>
            <a:r>
              <a:rPr lang="zh-CN" altLang="en-US" dirty="0"/>
              <a:t>类型的变量并初始化，例如：</a:t>
            </a:r>
            <a:endParaRPr lang="en-US" altLang="zh-CN" dirty="0"/>
          </a:p>
          <a:p>
            <a:pPr marL="342900" lvl="1" indent="0">
              <a:lnSpc>
                <a:spcPct val="120000"/>
              </a:lnSpc>
              <a:buNone/>
            </a:pPr>
            <a:r>
              <a:rPr lang="en-US" altLang="zh-CN" dirty="0"/>
              <a:t>		</a:t>
            </a:r>
            <a:r>
              <a:rPr lang="en-US" altLang="zh-CN" dirty="0">
                <a:solidFill>
                  <a:srgbClr val="0070C0"/>
                </a:solidFill>
              </a:rPr>
              <a:t>struct </a:t>
            </a:r>
            <a:r>
              <a:rPr lang="en-US" altLang="zh-CN" dirty="0" err="1">
                <a:solidFill>
                  <a:srgbClr val="0070C0"/>
                </a:solidFill>
              </a:rPr>
              <a:t>pay_rec</a:t>
            </a:r>
            <a:r>
              <a:rPr lang="en-US" altLang="zh-CN" dirty="0">
                <a:solidFill>
                  <a:srgbClr val="0070C0"/>
                </a:solidFill>
              </a:rPr>
              <a:t> employee ={ “</a:t>
            </a:r>
            <a:r>
              <a:rPr lang="zh-CN" altLang="en-US" dirty="0">
                <a:solidFill>
                  <a:srgbClr val="0070C0"/>
                </a:solidFill>
              </a:rPr>
              <a:t>李小龙”</a:t>
            </a:r>
            <a:r>
              <a:rPr lang="en-US" altLang="zh-CN" dirty="0">
                <a:solidFill>
                  <a:srgbClr val="0070C0"/>
                </a:solidFill>
              </a:rPr>
              <a:t>,12387, 3500.00, 1425.50};</a:t>
            </a:r>
          </a:p>
          <a:p>
            <a:pPr lvl="1">
              <a:lnSpc>
                <a:spcPct val="150000"/>
              </a:lnSpc>
            </a:pPr>
            <a:endParaRPr lang="en-US" altLang="zh-CN" dirty="0"/>
          </a:p>
        </p:txBody>
      </p:sp>
    </p:spTree>
    <p:extLst>
      <p:ext uri="{BB962C8B-B14F-4D97-AF65-F5344CB8AC3E}">
        <p14:creationId xmlns:p14="http://schemas.microsoft.com/office/powerpoint/2010/main" val="2880638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10.1 </a:t>
            </a:r>
            <a:r>
              <a:rPr lang="zh-CN" altLang="en-US" dirty="0"/>
              <a:t>单一结构体</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20000"/>
              </a:lnSpc>
            </a:pPr>
            <a:r>
              <a:rPr lang="zh-CN" altLang="en-US" dirty="0"/>
              <a:t>访问结构体变量中数组成员的元素，其形式为：</a:t>
            </a:r>
            <a:endParaRPr lang="en-US" altLang="zh-CN" dirty="0"/>
          </a:p>
          <a:p>
            <a:pPr marL="342900" lvl="1" indent="0">
              <a:lnSpc>
                <a:spcPct val="120000"/>
              </a:lnSpc>
              <a:buNone/>
            </a:pPr>
            <a:r>
              <a:rPr lang="en-US" altLang="zh-CN" dirty="0"/>
              <a:t>		</a:t>
            </a:r>
            <a:r>
              <a:rPr lang="zh-CN" altLang="en-US" dirty="0"/>
              <a:t>结构体变量名</a:t>
            </a:r>
            <a:r>
              <a:rPr lang="en-US" altLang="zh-CN" dirty="0"/>
              <a:t>.</a:t>
            </a:r>
            <a:r>
              <a:rPr lang="zh-CN" altLang="en-US" dirty="0"/>
              <a:t>数组名</a:t>
            </a:r>
            <a:r>
              <a:rPr lang="en-US" altLang="zh-CN" dirty="0"/>
              <a:t>[</a:t>
            </a:r>
            <a:r>
              <a:rPr lang="zh-CN" altLang="en-US" dirty="0"/>
              <a:t>下标</a:t>
            </a:r>
            <a:r>
              <a:rPr lang="en-US" altLang="zh-CN" dirty="0"/>
              <a:t>]</a:t>
            </a:r>
          </a:p>
          <a:p>
            <a:pPr>
              <a:lnSpc>
                <a:spcPct val="120000"/>
              </a:lnSpc>
            </a:pPr>
            <a:r>
              <a:rPr lang="zh-CN" altLang="zh-CN" dirty="0"/>
              <a:t>结构体类型声明中可以包含另一个结构体类型的成员</a:t>
            </a:r>
            <a:r>
              <a:rPr lang="zh-CN" altLang="en-US" dirty="0"/>
              <a:t>，例如：</a:t>
            </a:r>
            <a:endParaRPr lang="en-US" altLang="zh-CN" dirty="0"/>
          </a:p>
          <a:p>
            <a:pPr marL="342900" lvl="1" indent="0">
              <a:lnSpc>
                <a:spcPct val="120000"/>
              </a:lnSpc>
              <a:buNone/>
            </a:pPr>
            <a:r>
              <a:rPr lang="en-US" altLang="zh-CN" dirty="0"/>
              <a:t>		 struct person</a:t>
            </a:r>
          </a:p>
          <a:p>
            <a:pPr marL="342900" lvl="1" indent="0">
              <a:lnSpc>
                <a:spcPct val="120000"/>
              </a:lnSpc>
              <a:buNone/>
            </a:pPr>
            <a:r>
              <a:rPr lang="en-US" altLang="zh-CN" dirty="0"/>
              <a:t> 		 {</a:t>
            </a:r>
          </a:p>
          <a:p>
            <a:pPr marL="342900" lvl="1" indent="0">
              <a:lnSpc>
                <a:spcPct val="120000"/>
              </a:lnSpc>
              <a:buNone/>
            </a:pPr>
            <a:r>
              <a:rPr lang="en-US" altLang="zh-CN" dirty="0"/>
              <a:t>  		          char name[20];</a:t>
            </a:r>
          </a:p>
          <a:p>
            <a:pPr marL="342900" lvl="1" indent="0">
              <a:lnSpc>
                <a:spcPct val="120000"/>
              </a:lnSpc>
              <a:buNone/>
            </a:pPr>
            <a:r>
              <a:rPr lang="en-US" altLang="zh-CN" dirty="0"/>
              <a:t>   		          struct date </a:t>
            </a:r>
            <a:r>
              <a:rPr lang="en-US" altLang="zh-CN" dirty="0" err="1"/>
              <a:t>mybirth</a:t>
            </a:r>
            <a:r>
              <a:rPr lang="en-US" altLang="zh-CN" dirty="0"/>
              <a:t>;</a:t>
            </a:r>
          </a:p>
          <a:p>
            <a:pPr marL="342900" lvl="1" indent="0">
              <a:lnSpc>
                <a:spcPct val="120000"/>
              </a:lnSpc>
              <a:buNone/>
            </a:pPr>
            <a:r>
              <a:rPr lang="en-US" altLang="zh-CN" dirty="0"/>
              <a:t>                         } </a:t>
            </a:r>
            <a:r>
              <a:rPr lang="en-US" altLang="zh-CN" dirty="0" err="1"/>
              <a:t>myperson</a:t>
            </a:r>
            <a:r>
              <a:rPr lang="en-US" altLang="zh-CN" dirty="0"/>
              <a:t>;</a:t>
            </a:r>
          </a:p>
          <a:p>
            <a:pPr>
              <a:lnSpc>
                <a:spcPct val="120000"/>
              </a:lnSpc>
            </a:pPr>
            <a:r>
              <a:rPr lang="zh-CN" altLang="en-US" dirty="0"/>
              <a:t>访问结构体变量</a:t>
            </a:r>
            <a:r>
              <a:rPr lang="en-US" altLang="zh-CN" dirty="0" err="1"/>
              <a:t>myperson</a:t>
            </a:r>
            <a:r>
              <a:rPr lang="zh-CN" altLang="en-US" dirty="0"/>
              <a:t>的成员</a:t>
            </a:r>
            <a:r>
              <a:rPr lang="en-US" altLang="zh-CN" dirty="0" err="1"/>
              <a:t>mybirth</a:t>
            </a:r>
            <a:r>
              <a:rPr lang="zh-CN" altLang="en-US" dirty="0"/>
              <a:t>时，要引用到最低一级的成员，即基本类型的成员为止，例如：</a:t>
            </a:r>
          </a:p>
          <a:p>
            <a:pPr marL="342900" lvl="1" indent="0">
              <a:lnSpc>
                <a:spcPct val="120000"/>
              </a:lnSpc>
              <a:buNone/>
            </a:pPr>
            <a:r>
              <a:rPr lang="en-US" altLang="zh-CN" dirty="0"/>
              <a:t>		</a:t>
            </a:r>
            <a:r>
              <a:rPr lang="en-US" altLang="zh-CN" dirty="0" err="1">
                <a:solidFill>
                  <a:srgbClr val="0070C0"/>
                </a:solidFill>
              </a:rPr>
              <a:t>myperson.mybirth.month</a:t>
            </a:r>
            <a:endParaRPr lang="en-US" altLang="zh-CN" dirty="0">
              <a:solidFill>
                <a:srgbClr val="0070C0"/>
              </a:solidFill>
            </a:endParaRPr>
          </a:p>
        </p:txBody>
      </p:sp>
    </p:spTree>
    <p:extLst>
      <p:ext uri="{BB962C8B-B14F-4D97-AF65-F5344CB8AC3E}">
        <p14:creationId xmlns:p14="http://schemas.microsoft.com/office/powerpoint/2010/main" val="2915292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10.2 </a:t>
            </a:r>
            <a:r>
              <a:rPr lang="zh-CN" altLang="en-US" dirty="0"/>
              <a:t>结构体数组</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20000"/>
              </a:lnSpc>
            </a:pPr>
            <a:r>
              <a:rPr lang="zh-CN" altLang="en-US" dirty="0"/>
              <a:t>声明结构体数组与声明其它任何类型的数组是一样的，例如先构造结构体类型</a:t>
            </a:r>
            <a:r>
              <a:rPr lang="en-US" altLang="zh-CN" dirty="0" err="1"/>
              <a:t>pay_rec</a:t>
            </a:r>
            <a:r>
              <a:rPr lang="zh-CN" altLang="en-US" dirty="0"/>
              <a:t>：</a:t>
            </a:r>
          </a:p>
          <a:p>
            <a:pPr marL="342900" lvl="1" indent="0">
              <a:lnSpc>
                <a:spcPct val="120000"/>
              </a:lnSpc>
              <a:buNone/>
            </a:pPr>
            <a:r>
              <a:rPr lang="en-US" altLang="zh-CN" dirty="0"/>
              <a:t>	struct </a:t>
            </a:r>
            <a:r>
              <a:rPr lang="en-US" altLang="zh-CN" dirty="0" err="1"/>
              <a:t>pay_rec</a:t>
            </a:r>
            <a:endParaRPr lang="en-US" altLang="zh-CN" dirty="0"/>
          </a:p>
          <a:p>
            <a:pPr marL="342900" lvl="1" indent="0">
              <a:lnSpc>
                <a:spcPct val="120000"/>
              </a:lnSpc>
              <a:buNone/>
            </a:pPr>
            <a:r>
              <a:rPr lang="en-US" altLang="zh-CN" dirty="0"/>
              <a:t>	{</a:t>
            </a:r>
          </a:p>
          <a:p>
            <a:pPr marL="342900" lvl="1" indent="0">
              <a:lnSpc>
                <a:spcPct val="120000"/>
              </a:lnSpc>
              <a:buNone/>
            </a:pPr>
            <a:r>
              <a:rPr lang="en-US" altLang="zh-CN" dirty="0"/>
              <a:t>	         long </a:t>
            </a:r>
            <a:r>
              <a:rPr lang="en-US" altLang="zh-CN" dirty="0" err="1"/>
              <a:t>idnum</a:t>
            </a:r>
            <a:r>
              <a:rPr lang="en-US" altLang="zh-CN" dirty="0"/>
              <a:t>; </a:t>
            </a:r>
          </a:p>
          <a:p>
            <a:pPr marL="342900" lvl="1" indent="0">
              <a:lnSpc>
                <a:spcPct val="120000"/>
              </a:lnSpc>
              <a:buNone/>
            </a:pPr>
            <a:r>
              <a:rPr lang="en-US" altLang="zh-CN" dirty="0"/>
              <a:t>	         char name[20]; </a:t>
            </a:r>
          </a:p>
          <a:p>
            <a:pPr marL="342900" lvl="1" indent="0">
              <a:lnSpc>
                <a:spcPct val="120000"/>
              </a:lnSpc>
              <a:buNone/>
            </a:pPr>
            <a:r>
              <a:rPr lang="en-US" altLang="zh-CN" dirty="0"/>
              <a:t>	         float pay;</a:t>
            </a:r>
          </a:p>
          <a:p>
            <a:pPr marL="342900" lvl="1" indent="0">
              <a:lnSpc>
                <a:spcPct val="120000"/>
              </a:lnSpc>
              <a:buNone/>
            </a:pPr>
            <a:r>
              <a:rPr lang="en-US" altLang="zh-CN" dirty="0"/>
              <a:t>	};</a:t>
            </a:r>
          </a:p>
          <a:p>
            <a:pPr>
              <a:lnSpc>
                <a:spcPct val="120000"/>
              </a:lnSpc>
            </a:pPr>
            <a:r>
              <a:rPr lang="zh-CN" altLang="en-US" dirty="0"/>
              <a:t>则对应类型的结构体数组可以声明为：  </a:t>
            </a:r>
          </a:p>
          <a:p>
            <a:pPr marL="342900" lvl="1" indent="0">
              <a:lnSpc>
                <a:spcPct val="120000"/>
              </a:lnSpc>
              <a:buNone/>
            </a:pPr>
            <a:r>
              <a:rPr lang="en-US" altLang="zh-CN" dirty="0">
                <a:solidFill>
                  <a:srgbClr val="0070C0"/>
                </a:solidFill>
              </a:rPr>
              <a:t>	struct </a:t>
            </a:r>
            <a:r>
              <a:rPr lang="en-US" altLang="zh-CN" dirty="0" err="1">
                <a:solidFill>
                  <a:srgbClr val="0070C0"/>
                </a:solidFill>
              </a:rPr>
              <a:t>pay_rec</a:t>
            </a:r>
            <a:r>
              <a:rPr lang="en-US" altLang="zh-CN" dirty="0">
                <a:solidFill>
                  <a:srgbClr val="0070C0"/>
                </a:solidFill>
              </a:rPr>
              <a:t> employee[10];</a:t>
            </a:r>
          </a:p>
          <a:p>
            <a:pPr lvl="1">
              <a:lnSpc>
                <a:spcPct val="120000"/>
              </a:lnSpc>
            </a:pPr>
            <a:r>
              <a:rPr lang="zh-CN" altLang="en-US" dirty="0"/>
              <a:t>这条声明语句创建了一个含有</a:t>
            </a:r>
            <a:r>
              <a:rPr lang="en-US" altLang="zh-CN" dirty="0"/>
              <a:t>10</a:t>
            </a:r>
            <a:r>
              <a:rPr lang="zh-CN" altLang="en-US" dirty="0"/>
              <a:t>个元素的数组</a:t>
            </a:r>
            <a:r>
              <a:rPr lang="en-US" altLang="zh-CN" dirty="0"/>
              <a:t>,</a:t>
            </a:r>
            <a:r>
              <a:rPr lang="zh-CN" altLang="en-US" dirty="0"/>
              <a:t>每个元素都是结构体</a:t>
            </a:r>
            <a:r>
              <a:rPr lang="en-US" altLang="zh-CN" dirty="0" err="1"/>
              <a:t>pay_rec</a:t>
            </a:r>
            <a:r>
              <a:rPr lang="zh-CN" altLang="en-US" dirty="0"/>
              <a:t>类型。</a:t>
            </a:r>
          </a:p>
          <a:p>
            <a:pPr>
              <a:lnSpc>
                <a:spcPct val="120000"/>
              </a:lnSpc>
            </a:pPr>
            <a:r>
              <a:rPr lang="zh-CN" altLang="en-US" dirty="0"/>
              <a:t>结构体数组中每个元素的成员引用形式为：</a:t>
            </a:r>
            <a:endParaRPr lang="en-US" altLang="zh-CN" dirty="0"/>
          </a:p>
          <a:p>
            <a:pPr marL="342900" lvl="1" indent="0">
              <a:lnSpc>
                <a:spcPct val="120000"/>
              </a:lnSpc>
              <a:buNone/>
            </a:pPr>
            <a:r>
              <a:rPr lang="en-US" altLang="zh-CN" dirty="0"/>
              <a:t>			</a:t>
            </a:r>
            <a:r>
              <a:rPr lang="zh-CN" altLang="en-US" dirty="0"/>
              <a:t>结构体数组名</a:t>
            </a:r>
            <a:r>
              <a:rPr lang="en-US" altLang="zh-CN" dirty="0"/>
              <a:t>[</a:t>
            </a:r>
            <a:r>
              <a:rPr lang="zh-CN" altLang="en-US" dirty="0"/>
              <a:t>下标</a:t>
            </a:r>
            <a:r>
              <a:rPr lang="en-US" altLang="zh-CN" dirty="0"/>
              <a:t>].</a:t>
            </a:r>
            <a:r>
              <a:rPr lang="zh-CN" altLang="en-US" dirty="0"/>
              <a:t>成员名</a:t>
            </a:r>
            <a:endParaRPr lang="en-US" altLang="zh-CN" dirty="0"/>
          </a:p>
        </p:txBody>
      </p:sp>
    </p:spTree>
    <p:extLst>
      <p:ext uri="{BB962C8B-B14F-4D97-AF65-F5344CB8AC3E}">
        <p14:creationId xmlns:p14="http://schemas.microsoft.com/office/powerpoint/2010/main" val="3174207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10.2 </a:t>
            </a:r>
            <a:r>
              <a:rPr lang="zh-CN" altLang="en-US" dirty="0"/>
              <a:t>结构体数组</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259264"/>
            <a:ext cx="11074400" cy="5018988"/>
          </a:xfrm>
        </p:spPr>
        <p:txBody>
          <a:bodyPr/>
          <a:lstStyle/>
          <a:p>
            <a:pPr>
              <a:lnSpc>
                <a:spcPct val="150000"/>
              </a:lnSpc>
            </a:pPr>
            <a:r>
              <a:rPr lang="zh-CN" altLang="zh-CN" dirty="0"/>
              <a:t>【例</a:t>
            </a:r>
            <a:r>
              <a:rPr lang="en-US" altLang="zh-CN" dirty="0"/>
              <a:t>10.3</a:t>
            </a:r>
            <a:r>
              <a:rPr lang="zh-CN" altLang="zh-CN" dirty="0"/>
              <a:t>】</a:t>
            </a:r>
          </a:p>
          <a:p>
            <a:pPr marL="0" indent="0">
              <a:lnSpc>
                <a:spcPct val="150000"/>
              </a:lnSpc>
              <a:buNone/>
            </a:pPr>
            <a:endParaRPr lang="en-US" altLang="zh-CN" dirty="0"/>
          </a:p>
        </p:txBody>
      </p:sp>
      <p:sp>
        <p:nvSpPr>
          <p:cNvPr id="4" name="矩形 3">
            <a:extLst>
              <a:ext uri="{FF2B5EF4-FFF2-40B4-BE49-F238E27FC236}">
                <a16:creationId xmlns:a16="http://schemas.microsoft.com/office/drawing/2014/main" id="{C5282827-ADF9-4107-95D9-5B762406CE6D}"/>
              </a:ext>
            </a:extLst>
          </p:cNvPr>
          <p:cNvSpPr/>
          <p:nvPr/>
        </p:nvSpPr>
        <p:spPr>
          <a:xfrm>
            <a:off x="840558" y="1776950"/>
            <a:ext cx="5447120" cy="45720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struct </a:t>
            </a:r>
            <a:r>
              <a:rPr lang="en-US" altLang="zh-CN" sz="1400" dirty="0" err="1">
                <a:solidFill>
                  <a:srgbClr val="002060"/>
                </a:solidFill>
              </a:rPr>
              <a:t>pay_rec</a:t>
            </a:r>
            <a:r>
              <a:rPr lang="en-US" altLang="zh-CN" sz="1400" dirty="0">
                <a:solidFill>
                  <a:srgbClr val="002060"/>
                </a:solidFill>
              </a:rPr>
              <a:t> </a:t>
            </a:r>
          </a:p>
          <a:p>
            <a:r>
              <a:rPr lang="en-US" altLang="zh-CN" sz="1400" dirty="0">
                <a:solidFill>
                  <a:srgbClr val="002060"/>
                </a:solidFill>
              </a:rPr>
              <a:t>{long id; </a:t>
            </a:r>
          </a:p>
          <a:p>
            <a:r>
              <a:rPr lang="en-US" altLang="zh-CN" sz="1400" dirty="0">
                <a:solidFill>
                  <a:srgbClr val="002060"/>
                </a:solidFill>
              </a:rPr>
              <a:t> char name[20];</a:t>
            </a:r>
          </a:p>
          <a:p>
            <a:r>
              <a:rPr lang="en-US" altLang="zh-CN" sz="1400" dirty="0">
                <a:solidFill>
                  <a:srgbClr val="002060"/>
                </a:solidFill>
              </a:rPr>
              <a:t> float pay;</a:t>
            </a:r>
          </a:p>
          <a:p>
            <a:r>
              <a:rPr lang="en-US" altLang="zh-CN" sz="1400" dirty="0">
                <a:solidFill>
                  <a:srgbClr val="002060"/>
                </a:solidFill>
              </a:rPr>
              <a:t>};</a:t>
            </a:r>
          </a:p>
          <a:p>
            <a:r>
              <a:rPr lang="en-US" altLang="zh-CN" sz="1400" dirty="0">
                <a:solidFill>
                  <a:srgbClr val="002060"/>
                </a:solidFill>
              </a:rPr>
              <a:t>int main()</a:t>
            </a:r>
          </a:p>
          <a:p>
            <a:r>
              <a:rPr lang="en-US" altLang="zh-CN" sz="1400" dirty="0">
                <a:solidFill>
                  <a:srgbClr val="002060"/>
                </a:solidFill>
              </a:rPr>
              <a:t>{</a:t>
            </a:r>
          </a:p>
          <a:p>
            <a:r>
              <a:rPr lang="en-US" altLang="zh-CN" sz="1400" dirty="0">
                <a:solidFill>
                  <a:srgbClr val="002060"/>
                </a:solidFill>
              </a:rPr>
              <a:t>   int </a:t>
            </a:r>
            <a:r>
              <a:rPr lang="en-US" altLang="zh-CN" sz="1400" dirty="0" err="1">
                <a:solidFill>
                  <a:srgbClr val="002060"/>
                </a:solidFill>
              </a:rPr>
              <a:t>i</a:t>
            </a:r>
            <a:r>
              <a:rPr lang="en-US" altLang="zh-CN" sz="1400" dirty="0">
                <a:solidFill>
                  <a:srgbClr val="002060"/>
                </a:solidFill>
              </a:rPr>
              <a:t>;</a:t>
            </a:r>
          </a:p>
          <a:p>
            <a:r>
              <a:rPr lang="en-US" altLang="zh-CN" sz="1400" dirty="0">
                <a:solidFill>
                  <a:srgbClr val="002060"/>
                </a:solidFill>
              </a:rPr>
              <a:t>   struct </a:t>
            </a:r>
            <a:r>
              <a:rPr lang="en-US" altLang="zh-CN" sz="1400" dirty="0" err="1">
                <a:solidFill>
                  <a:srgbClr val="002060"/>
                </a:solidFill>
              </a:rPr>
              <a:t>pay_rec</a:t>
            </a:r>
            <a:r>
              <a:rPr lang="en-US" altLang="zh-CN" sz="1400" dirty="0">
                <a:solidFill>
                  <a:srgbClr val="002060"/>
                </a:solidFill>
              </a:rPr>
              <a:t> employee[5] =</a:t>
            </a:r>
          </a:p>
          <a:p>
            <a:r>
              <a:rPr lang="en-US" altLang="zh-CN" sz="1400" dirty="0">
                <a:solidFill>
                  <a:srgbClr val="002060"/>
                </a:solidFill>
              </a:rPr>
              <a:t>  {</a:t>
            </a:r>
          </a:p>
          <a:p>
            <a:r>
              <a:rPr lang="en-US" altLang="zh-CN" sz="1400" dirty="0">
                <a:solidFill>
                  <a:srgbClr val="002060"/>
                </a:solidFill>
              </a:rPr>
              <a:t>     {32479,“</a:t>
            </a:r>
            <a:r>
              <a:rPr lang="zh-CN" altLang="en-US" sz="1400" dirty="0">
                <a:solidFill>
                  <a:srgbClr val="002060"/>
                </a:solidFill>
              </a:rPr>
              <a:t>李小龙”</a:t>
            </a:r>
            <a:r>
              <a:rPr lang="en-US" altLang="zh-CN" sz="1400" dirty="0">
                <a:solidFill>
                  <a:srgbClr val="002060"/>
                </a:solidFill>
              </a:rPr>
              <a:t>,6500.60},</a:t>
            </a:r>
          </a:p>
          <a:p>
            <a:r>
              <a:rPr lang="en-US" altLang="zh-CN" sz="1400" dirty="0">
                <a:solidFill>
                  <a:srgbClr val="002060"/>
                </a:solidFill>
              </a:rPr>
              <a:t>     {33623,”</a:t>
            </a:r>
            <a:r>
              <a:rPr lang="zh-CN" altLang="en-US" sz="1400" dirty="0">
                <a:solidFill>
                  <a:srgbClr val="002060"/>
                </a:solidFill>
              </a:rPr>
              <a:t>张三丰”</a:t>
            </a:r>
            <a:r>
              <a:rPr lang="en-US" altLang="zh-CN" sz="1400" dirty="0">
                <a:solidFill>
                  <a:srgbClr val="002060"/>
                </a:solidFill>
              </a:rPr>
              <a:t>,5600.98},</a:t>
            </a:r>
          </a:p>
          <a:p>
            <a:r>
              <a:rPr lang="en-US" altLang="zh-CN" sz="1400" dirty="0">
                <a:solidFill>
                  <a:srgbClr val="002060"/>
                </a:solidFill>
              </a:rPr>
              <a:t>     {34145,“</a:t>
            </a:r>
            <a:r>
              <a:rPr lang="zh-CN" altLang="en-US" sz="1400" dirty="0">
                <a:solidFill>
                  <a:srgbClr val="002060"/>
                </a:solidFill>
              </a:rPr>
              <a:t>陈思思”</a:t>
            </a:r>
            <a:r>
              <a:rPr lang="en-US" altLang="zh-CN" sz="1400" dirty="0">
                <a:solidFill>
                  <a:srgbClr val="002060"/>
                </a:solidFill>
              </a:rPr>
              <a:t>,5500.21},</a:t>
            </a:r>
          </a:p>
          <a:p>
            <a:r>
              <a:rPr lang="en-US" altLang="zh-CN" sz="1400" dirty="0">
                <a:solidFill>
                  <a:srgbClr val="002060"/>
                </a:solidFill>
              </a:rPr>
              <a:t>     {35987,”</a:t>
            </a:r>
            <a:r>
              <a:rPr lang="zh-CN" altLang="en-US" sz="1400" dirty="0">
                <a:solidFill>
                  <a:srgbClr val="002060"/>
                </a:solidFill>
              </a:rPr>
              <a:t>刘雨菲”</a:t>
            </a:r>
            <a:r>
              <a:rPr lang="en-US" altLang="zh-CN" sz="1400" dirty="0">
                <a:solidFill>
                  <a:srgbClr val="002060"/>
                </a:solidFill>
              </a:rPr>
              <a:t>,6000.00},</a:t>
            </a:r>
          </a:p>
          <a:p>
            <a:r>
              <a:rPr lang="en-US" altLang="zh-CN" sz="1400" dirty="0">
                <a:solidFill>
                  <a:srgbClr val="002060"/>
                </a:solidFill>
              </a:rPr>
              <a:t>     {36203,”</a:t>
            </a:r>
            <a:r>
              <a:rPr lang="zh-CN" altLang="en-US" sz="1400" dirty="0">
                <a:solidFill>
                  <a:srgbClr val="002060"/>
                </a:solidFill>
              </a:rPr>
              <a:t>李国庆”</a:t>
            </a:r>
            <a:r>
              <a:rPr lang="en-US" altLang="zh-CN" sz="1400" dirty="0">
                <a:solidFill>
                  <a:srgbClr val="002060"/>
                </a:solidFill>
              </a:rPr>
              <a:t>,7200.90}</a:t>
            </a:r>
          </a:p>
          <a:p>
            <a:r>
              <a:rPr lang="en-US" altLang="zh-CN" sz="1400" dirty="0">
                <a:solidFill>
                  <a:srgbClr val="002060"/>
                </a:solidFill>
              </a:rPr>
              <a:t>  };</a:t>
            </a:r>
          </a:p>
          <a:p>
            <a:r>
              <a:rPr lang="en-US" altLang="zh-CN" sz="1400" dirty="0">
                <a:solidFill>
                  <a:srgbClr val="002060"/>
                </a:solidFill>
              </a:rPr>
              <a:t>  for(</a:t>
            </a:r>
            <a:r>
              <a:rPr lang="en-US" altLang="zh-CN" sz="1400" dirty="0" err="1">
                <a:solidFill>
                  <a:srgbClr val="002060"/>
                </a:solidFill>
              </a:rPr>
              <a:t>i</a:t>
            </a:r>
            <a:r>
              <a:rPr lang="en-US" altLang="zh-CN" sz="1400" dirty="0">
                <a:solidFill>
                  <a:srgbClr val="002060"/>
                </a:solidFill>
              </a:rPr>
              <a:t> = 0; </a:t>
            </a:r>
            <a:r>
              <a:rPr lang="en-US" altLang="zh-CN" sz="1400" dirty="0" err="1">
                <a:solidFill>
                  <a:srgbClr val="002060"/>
                </a:solidFill>
              </a:rPr>
              <a:t>i</a:t>
            </a:r>
            <a:r>
              <a:rPr lang="en-US" altLang="zh-CN" sz="1400" dirty="0">
                <a:solidFill>
                  <a:srgbClr val="002060"/>
                </a:solidFill>
              </a:rPr>
              <a:t> &lt; 5; ++</a:t>
            </a:r>
            <a:r>
              <a:rPr lang="en-US" altLang="zh-CN" sz="1400" dirty="0" err="1">
                <a:solidFill>
                  <a:srgbClr val="002060"/>
                </a:solidFill>
              </a:rPr>
              <a:t>i</a:t>
            </a:r>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(“%-20ld%-20s%-20.2f\n”,              </a:t>
            </a:r>
          </a:p>
          <a:p>
            <a:r>
              <a:rPr lang="en-US" altLang="zh-CN" sz="1400" dirty="0">
                <a:solidFill>
                  <a:srgbClr val="002060"/>
                </a:solidFill>
              </a:rPr>
              <a:t>       employee[</a:t>
            </a:r>
            <a:r>
              <a:rPr lang="en-US" altLang="zh-CN" sz="1400" dirty="0" err="1">
                <a:solidFill>
                  <a:srgbClr val="002060"/>
                </a:solidFill>
              </a:rPr>
              <a:t>i</a:t>
            </a:r>
            <a:r>
              <a:rPr lang="en-US" altLang="zh-CN" sz="1400" dirty="0">
                <a:solidFill>
                  <a:srgbClr val="002060"/>
                </a:solidFill>
              </a:rPr>
              <a:t>].id, employee[</a:t>
            </a:r>
            <a:r>
              <a:rPr lang="en-US" altLang="zh-CN" sz="1400" dirty="0" err="1">
                <a:solidFill>
                  <a:srgbClr val="002060"/>
                </a:solidFill>
              </a:rPr>
              <a:t>i</a:t>
            </a:r>
            <a:r>
              <a:rPr lang="en-US" altLang="zh-CN" sz="1400" dirty="0">
                <a:solidFill>
                  <a:srgbClr val="002060"/>
                </a:solidFill>
              </a:rPr>
              <a:t>].name, employee[</a:t>
            </a:r>
            <a:r>
              <a:rPr lang="en-US" altLang="zh-CN" sz="1400" dirty="0" err="1">
                <a:solidFill>
                  <a:srgbClr val="002060"/>
                </a:solidFill>
              </a:rPr>
              <a:t>i</a:t>
            </a:r>
            <a:r>
              <a:rPr lang="en-US" altLang="zh-CN" sz="1400" dirty="0">
                <a:solidFill>
                  <a:srgbClr val="002060"/>
                </a:solidFill>
              </a:rPr>
              <a:t>].pay);</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110EE953-025D-44CD-9034-8CCC5C522339}"/>
              </a:ext>
            </a:extLst>
          </p:cNvPr>
          <p:cNvSpPr txBox="1"/>
          <p:nvPr/>
        </p:nvSpPr>
        <p:spPr>
          <a:xfrm>
            <a:off x="6569436" y="1776950"/>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7" name="图片 6">
            <a:extLst>
              <a:ext uri="{FF2B5EF4-FFF2-40B4-BE49-F238E27FC236}">
                <a16:creationId xmlns:a16="http://schemas.microsoft.com/office/drawing/2014/main" id="{0FB935D3-09A1-422A-9F60-278445B4D42A}"/>
              </a:ext>
            </a:extLst>
          </p:cNvPr>
          <p:cNvPicPr/>
          <p:nvPr/>
        </p:nvPicPr>
        <p:blipFill rotWithShape="1">
          <a:blip r:embed="rId2" cstate="print">
            <a:extLst>
              <a:ext uri="{28A0092B-C50C-407E-A947-70E740481C1C}">
                <a14:useLocalDpi xmlns:a14="http://schemas.microsoft.com/office/drawing/2010/main" val="0"/>
              </a:ext>
            </a:extLst>
          </a:blip>
          <a:srcRect r="20033" b="35150"/>
          <a:stretch/>
        </p:blipFill>
        <p:spPr bwMode="auto">
          <a:xfrm>
            <a:off x="6712069" y="2282830"/>
            <a:ext cx="4921131" cy="1685853"/>
          </a:xfrm>
          <a:prstGeom prst="rect">
            <a:avLst/>
          </a:prstGeom>
          <a:noFill/>
          <a:ln>
            <a:noFill/>
          </a:ln>
        </p:spPr>
      </p:pic>
    </p:spTree>
    <p:extLst>
      <p:ext uri="{BB962C8B-B14F-4D97-AF65-F5344CB8AC3E}">
        <p14:creationId xmlns:p14="http://schemas.microsoft.com/office/powerpoint/2010/main" val="2969864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10.3 </a:t>
            </a:r>
            <a:r>
              <a:rPr lang="zh-CN" altLang="en-US" dirty="0"/>
              <a:t>结构体的传递与返回</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a:xfrm>
            <a:off x="558800" y="1325251"/>
            <a:ext cx="11074400" cy="5018988"/>
          </a:xfrm>
        </p:spPr>
        <p:txBody>
          <a:bodyPr/>
          <a:lstStyle/>
          <a:p>
            <a:pPr>
              <a:lnSpc>
                <a:spcPct val="150000"/>
              </a:lnSpc>
            </a:pPr>
            <a:r>
              <a:rPr lang="zh-CN" altLang="en-US" dirty="0"/>
              <a:t>结构体类型变量的传递有以下几种情况：</a:t>
            </a:r>
            <a:endParaRPr lang="en-US" altLang="zh-CN" dirty="0"/>
          </a:p>
          <a:p>
            <a:pPr lvl="1">
              <a:lnSpc>
                <a:spcPct val="150000"/>
              </a:lnSpc>
            </a:pPr>
            <a:r>
              <a:rPr lang="zh-CN" altLang="en-US" dirty="0"/>
              <a:t>结构体类型变量的成员作为参数：</a:t>
            </a:r>
            <a:r>
              <a:rPr lang="zh-CN" altLang="zh-CN" dirty="0"/>
              <a:t>与传递任何基本类型的变量是一样的</a:t>
            </a:r>
            <a:r>
              <a:rPr lang="zh-CN" altLang="en-US" dirty="0"/>
              <a:t>，实现了将该成员的值进行传递；</a:t>
            </a:r>
            <a:endParaRPr lang="en-US" altLang="zh-CN" dirty="0"/>
          </a:p>
          <a:p>
            <a:pPr lvl="1">
              <a:lnSpc>
                <a:spcPct val="150000"/>
              </a:lnSpc>
            </a:pPr>
            <a:r>
              <a:rPr lang="zh-CN" altLang="en-US" dirty="0"/>
              <a:t>结构体类型变量整体作为参数：将该变量</a:t>
            </a:r>
            <a:r>
              <a:rPr lang="zh-CN" altLang="zh-CN" dirty="0"/>
              <a:t>所有成员</a:t>
            </a:r>
            <a:r>
              <a:rPr lang="zh-CN" altLang="en-US" dirty="0"/>
              <a:t>的</a:t>
            </a:r>
            <a:r>
              <a:rPr lang="zh-CN" altLang="zh-CN" dirty="0"/>
              <a:t>值</a:t>
            </a:r>
            <a:r>
              <a:rPr lang="zh-CN" altLang="en-US" dirty="0"/>
              <a:t>进行</a:t>
            </a:r>
            <a:r>
              <a:rPr lang="zh-CN" altLang="zh-CN" dirty="0"/>
              <a:t>传递</a:t>
            </a:r>
            <a:r>
              <a:rPr lang="zh-CN" altLang="en-US" dirty="0"/>
              <a:t>；</a:t>
            </a:r>
            <a:endParaRPr lang="en-US" altLang="zh-CN" dirty="0"/>
          </a:p>
          <a:p>
            <a:pPr lvl="1">
              <a:lnSpc>
                <a:spcPct val="150000"/>
              </a:lnSpc>
            </a:pPr>
            <a:r>
              <a:rPr lang="zh-CN" altLang="en-US" dirty="0"/>
              <a:t>结构体类型变量的地址作为参数：将该变量的地址进行传递，允许被调用函数直接访问和改动该变量。</a:t>
            </a:r>
            <a:endParaRPr lang="en-US" altLang="zh-CN" dirty="0"/>
          </a:p>
          <a:p>
            <a:pPr>
              <a:lnSpc>
                <a:spcPct val="150000"/>
              </a:lnSpc>
            </a:pPr>
            <a:r>
              <a:rPr lang="zh-CN" altLang="en-US" dirty="0"/>
              <a:t>可声明结构体类型指针变量，用于指向同类型的结构体变量。</a:t>
            </a:r>
            <a:endParaRPr lang="en-US" altLang="zh-CN" dirty="0"/>
          </a:p>
          <a:p>
            <a:pPr lvl="1">
              <a:lnSpc>
                <a:spcPct val="150000"/>
              </a:lnSpc>
            </a:pPr>
            <a:r>
              <a:rPr lang="zh-CN" altLang="en-US" dirty="0"/>
              <a:t>例如有某一个指针变量</a:t>
            </a:r>
            <a:r>
              <a:rPr lang="en-US" altLang="zh-CN" dirty="0"/>
              <a:t>p</a:t>
            </a:r>
            <a:r>
              <a:rPr lang="zh-CN" altLang="en-US" dirty="0"/>
              <a:t>，指向了一个结构体类型的变量</a:t>
            </a:r>
            <a:r>
              <a:rPr lang="en-US" altLang="zh-CN" dirty="0"/>
              <a:t>x</a:t>
            </a:r>
            <a:r>
              <a:rPr lang="zh-CN" altLang="en-US" dirty="0"/>
              <a:t>，那么引用</a:t>
            </a:r>
            <a:r>
              <a:rPr lang="en-US" altLang="zh-CN" dirty="0"/>
              <a:t>x</a:t>
            </a:r>
            <a:r>
              <a:rPr lang="zh-CN" altLang="en-US" dirty="0"/>
              <a:t>的成员有以下三种方式：</a:t>
            </a:r>
            <a:endParaRPr lang="en-US" altLang="zh-CN" dirty="0"/>
          </a:p>
          <a:p>
            <a:pPr marL="685800" lvl="2" indent="0">
              <a:lnSpc>
                <a:spcPct val="150000"/>
              </a:lnSpc>
              <a:buNone/>
            </a:pPr>
            <a:r>
              <a:rPr lang="zh-CN" altLang="en-US" dirty="0"/>
              <a:t>（</a:t>
            </a:r>
            <a:r>
              <a:rPr lang="en-US" altLang="zh-CN" dirty="0"/>
              <a:t>1</a:t>
            </a:r>
            <a:r>
              <a:rPr lang="zh-CN" altLang="en-US" dirty="0"/>
              <a:t>）</a:t>
            </a:r>
            <a:r>
              <a:rPr lang="en-US" altLang="zh-CN" dirty="0"/>
              <a:t>x.</a:t>
            </a:r>
            <a:r>
              <a:rPr lang="zh-CN" altLang="en-US" dirty="0"/>
              <a:t>成员名</a:t>
            </a:r>
            <a:endParaRPr lang="en-US" altLang="zh-CN" dirty="0"/>
          </a:p>
          <a:p>
            <a:pPr marL="685800" lvl="2" indent="0">
              <a:lnSpc>
                <a:spcPct val="150000"/>
              </a:lnSpc>
              <a:buNone/>
            </a:pPr>
            <a:r>
              <a:rPr lang="zh-CN" altLang="en-US" dirty="0"/>
              <a:t>（</a:t>
            </a:r>
            <a:r>
              <a:rPr lang="en-US" altLang="zh-CN" dirty="0"/>
              <a:t>2</a:t>
            </a:r>
            <a:r>
              <a:rPr lang="zh-CN" altLang="en-US" dirty="0"/>
              <a:t>）</a:t>
            </a:r>
            <a:r>
              <a:rPr lang="en-US" altLang="zh-CN" dirty="0"/>
              <a:t>(*p).</a:t>
            </a:r>
            <a:r>
              <a:rPr lang="zh-CN" altLang="en-US" dirty="0"/>
              <a:t>成员名</a:t>
            </a:r>
            <a:endParaRPr lang="en-US" altLang="zh-CN" dirty="0"/>
          </a:p>
          <a:p>
            <a:pPr marL="685800" lvl="2" indent="0">
              <a:lnSpc>
                <a:spcPct val="150000"/>
              </a:lnSpc>
              <a:buNone/>
            </a:pPr>
            <a:r>
              <a:rPr lang="zh-CN" altLang="en-US" dirty="0"/>
              <a:t>（</a:t>
            </a:r>
            <a:r>
              <a:rPr lang="en-US" altLang="zh-CN" dirty="0"/>
              <a:t>3</a:t>
            </a:r>
            <a:r>
              <a:rPr lang="zh-CN" altLang="en-US" dirty="0"/>
              <a:t>）</a:t>
            </a:r>
            <a:r>
              <a:rPr lang="en-US" altLang="zh-CN" dirty="0"/>
              <a:t>p-&gt;</a:t>
            </a:r>
            <a:r>
              <a:rPr lang="zh-CN" altLang="en-US" dirty="0"/>
              <a:t>成员名</a:t>
            </a:r>
            <a:endParaRPr lang="en-US" altLang="zh-CN" dirty="0"/>
          </a:p>
          <a:p>
            <a:pPr marL="685800" lvl="2" indent="0">
              <a:lnSpc>
                <a:spcPct val="150000"/>
              </a:lnSpc>
              <a:buNone/>
            </a:pPr>
            <a:endParaRPr lang="en-US" altLang="zh-CN" dirty="0"/>
          </a:p>
          <a:p>
            <a:pPr marL="685800" lvl="2" indent="0">
              <a:lnSpc>
                <a:spcPct val="150000"/>
              </a:lnSpc>
              <a:buNone/>
            </a:pPr>
            <a:endParaRPr lang="en-US" altLang="zh-CN" dirty="0"/>
          </a:p>
          <a:p>
            <a:pPr>
              <a:lnSpc>
                <a:spcPct val="150000"/>
              </a:lnSpc>
            </a:pPr>
            <a:endParaRPr lang="en-US" altLang="zh-CN" dirty="0"/>
          </a:p>
          <a:p>
            <a:pPr lvl="1">
              <a:lnSpc>
                <a:spcPct val="120000"/>
              </a:lnSpc>
            </a:pPr>
            <a:endParaRPr lang="en-US" altLang="zh-CN" dirty="0"/>
          </a:p>
        </p:txBody>
      </p:sp>
    </p:spTree>
    <p:extLst>
      <p:ext uri="{BB962C8B-B14F-4D97-AF65-F5344CB8AC3E}">
        <p14:creationId xmlns:p14="http://schemas.microsoft.com/office/powerpoint/2010/main" val="867252973"/>
      </p:ext>
    </p:extLst>
  </p:cSld>
  <p:clrMapOvr>
    <a:masterClrMapping/>
  </p:clrMapOvr>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fang</Template>
  <TotalTime>765</TotalTime>
  <Words>4112</Words>
  <Application>Microsoft Office PowerPoint</Application>
  <PresentationFormat>宽屏</PresentationFormat>
  <Paragraphs>734</Paragraphs>
  <Slides>32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32</vt:i4>
      </vt:variant>
    </vt:vector>
  </HeadingPairs>
  <TitlesOfParts>
    <vt:vector size="39" baseType="lpstr">
      <vt:lpstr>等线</vt:lpstr>
      <vt:lpstr>微软雅黑</vt:lpstr>
      <vt:lpstr>Arial</vt:lpstr>
      <vt:lpstr>Times New Roman</vt:lpstr>
      <vt:lpstr>Verdana</vt:lpstr>
      <vt:lpstr>Wingdings</vt:lpstr>
      <vt:lpstr>Default Design</vt:lpstr>
      <vt:lpstr>第10章   结构体、共用体与枚举类型</vt:lpstr>
      <vt:lpstr>10.1 单一结构体</vt:lpstr>
      <vt:lpstr>10.1 单一结构体</vt:lpstr>
      <vt:lpstr>10.1 单一结构体</vt:lpstr>
      <vt:lpstr>10.1 单一结构体</vt:lpstr>
      <vt:lpstr>10.1 单一结构体</vt:lpstr>
      <vt:lpstr>10.2 结构体数组</vt:lpstr>
      <vt:lpstr>10.2 结构体数组</vt:lpstr>
      <vt:lpstr>10.3 结构体的传递与返回</vt:lpstr>
      <vt:lpstr>10.3 结构体的传递与返回</vt:lpstr>
      <vt:lpstr>10.3 结构体的传递与返回</vt:lpstr>
      <vt:lpstr>10.3 结构体的传递与返回</vt:lpstr>
      <vt:lpstr>10.4 链表</vt:lpstr>
      <vt:lpstr>10.4 链表</vt:lpstr>
      <vt:lpstr>10.4 链表</vt:lpstr>
      <vt:lpstr>10.4 链表</vt:lpstr>
      <vt:lpstr>10.4 链表</vt:lpstr>
      <vt:lpstr>10.4 链表</vt:lpstr>
      <vt:lpstr>10.5 动态内存分配</vt:lpstr>
      <vt:lpstr>10.5 动态内存分配</vt:lpstr>
      <vt:lpstr>10.5 动态内存分配</vt:lpstr>
      <vt:lpstr>10.5 动态内存分配</vt:lpstr>
      <vt:lpstr>10.5 动态内存分配</vt:lpstr>
      <vt:lpstr>10.6 共用体</vt:lpstr>
      <vt:lpstr>10.6 共用体</vt:lpstr>
      <vt:lpstr>10.7 枚举类型</vt:lpstr>
      <vt:lpstr>10.7 枚举类型</vt:lpstr>
      <vt:lpstr>10.7 枚举类型</vt:lpstr>
      <vt:lpstr>10.7 枚举类型</vt:lpstr>
      <vt:lpstr>10.8 自定义类型</vt:lpstr>
      <vt:lpstr>10.8 自定义类型</vt:lpstr>
      <vt:lpstr>10.8 自定义类型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C语言概述</dc:title>
  <dc:creator>DELL</dc:creator>
  <cp:lastModifiedBy>DELL</cp:lastModifiedBy>
  <cp:revision>157</cp:revision>
  <dcterms:created xsi:type="dcterms:W3CDTF">2019-01-13T09:18:12Z</dcterms:created>
  <dcterms:modified xsi:type="dcterms:W3CDTF">2019-01-21T14:30:43Z</dcterms:modified>
</cp:coreProperties>
</file>