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70" r:id="rId3"/>
    <p:sldId id="257" r:id="rId4"/>
    <p:sldId id="258" r:id="rId5"/>
    <p:sldId id="259" r:id="rId6"/>
    <p:sldId id="260" r:id="rId7"/>
    <p:sldId id="261" r:id="rId8"/>
    <p:sldId id="262" r:id="rId9"/>
    <p:sldId id="264" r:id="rId10"/>
    <p:sldId id="263" r:id="rId11"/>
    <p:sldId id="265" r:id="rId12"/>
    <p:sldId id="266" r:id="rId13"/>
    <p:sldId id="267"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68" r:id="rId30"/>
    <p:sldId id="285" r:id="rId31"/>
    <p:sldId id="286" r:id="rId32"/>
    <p:sldId id="287" r:id="rId33"/>
    <p:sldId id="288" r:id="rId34"/>
    <p:sldId id="289" r:id="rId3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506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主题样式 2 - 强调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3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t>2019/1/22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t>‹#›</a:t>
            </a:fld>
            <a:endParaRPr lang="zh-CN" altLang="en-US"/>
          </a:p>
        </p:txBody>
      </p:sp>
    </p:spTree>
    <p:extLst>
      <p:ext uri="{BB962C8B-B14F-4D97-AF65-F5344CB8AC3E}">
        <p14:creationId xmlns:p14="http://schemas.microsoft.com/office/powerpoint/2010/main" val="22240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a:t>
            </a:fld>
            <a:endParaRPr lang="zh-CN" altLang="en-US"/>
          </a:p>
        </p:txBody>
      </p:sp>
    </p:spTree>
    <p:extLst>
      <p:ext uri="{BB962C8B-B14F-4D97-AF65-F5344CB8AC3E}">
        <p14:creationId xmlns:p14="http://schemas.microsoft.com/office/powerpoint/2010/main" val="3318977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27</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28</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32</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33</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11</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15</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16</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18</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19</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21</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22</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24</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a:extLst>
              <a:ext uri="{28A0092B-C50C-407E-A947-70E740481C1C}">
                <a14:useLocalDpi xmlns:a14="http://schemas.microsoft.com/office/drawing/2010/main"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sz="1350">
              <a:ea typeface="宋体"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itchFamily="2" charset="2"/>
              <a:buNone/>
              <a:defRPr>
                <a:solidFill>
                  <a:schemeClr val="bg1"/>
                </a:solidFill>
                <a:latin typeface="Arial" charset="0"/>
              </a:defRPr>
            </a:lvl1pPr>
          </a:lstStyle>
          <a:p>
            <a:r>
              <a:rPr lang="zh-CN" altLang="en-US"/>
              <a:t>单击此处编辑母版副标题样式</a:t>
            </a:r>
            <a:endParaRPr lang="en-US" altLang="zh-CN"/>
          </a:p>
        </p:txBody>
      </p:sp>
    </p:spTree>
    <p:extLst>
      <p:ext uri="{BB962C8B-B14F-4D97-AF65-F5344CB8AC3E}">
        <p14:creationId xmlns:p14="http://schemas.microsoft.com/office/powerpoint/2010/main" val="120827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50384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61355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655279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782322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593438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ln/>
        </p:spPr>
        <p:txBody>
          <a:bodyPr/>
          <a:lstStyle>
            <a:lvl1pPr>
              <a:defRPr/>
            </a:lvl1pPr>
          </a:lstStyle>
          <a:p>
            <a:endParaRPr lang="zh-CN" altLang="en-US"/>
          </a:p>
        </p:txBody>
      </p:sp>
      <p:sp>
        <p:nvSpPr>
          <p:cNvPr id="8"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29520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ln/>
        </p:spPr>
        <p:txBody>
          <a:bodyPr/>
          <a:lstStyle>
            <a:lvl1pPr>
              <a:defRPr/>
            </a:lvl1pPr>
          </a:lstStyle>
          <a:p>
            <a:endParaRPr lang="zh-CN" altLang="en-US"/>
          </a:p>
        </p:txBody>
      </p:sp>
      <p:sp>
        <p:nvSpPr>
          <p:cNvPr id="4"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101239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zh-CN" altLang="en-US"/>
          </a:p>
        </p:txBody>
      </p:sp>
      <p:sp>
        <p:nvSpPr>
          <p:cNvPr id="3"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96541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31882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3776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pic>
        <p:nvPicPr>
          <p:cNvPr id="1027" name="Picture 43" descr="e_12p"/>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0"/>
            <a:ext cx="12192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b="1">
                <a:solidFill>
                  <a:schemeClr val="bg1"/>
                </a:solidFill>
                <a:latin typeface="Arial" charset="0"/>
                <a:ea typeface="黑体"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1">
                <a:solidFill>
                  <a:schemeClr val="bg1"/>
                </a:solidFill>
                <a:latin typeface="Verdana" pitchFamily="34" charset="0"/>
                <a:ea typeface="宋体" charset="-122"/>
              </a:defRPr>
            </a:lvl1pPr>
          </a:lstStyle>
          <a:p>
            <a:fld id="{7095A1A3-3072-42A6-B6E3-07A5D647C315}" type="slidenum">
              <a:rPr lang="zh-CN" altLang="en-US" smtClean="0"/>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90619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charset="0"/>
        </a:defRPr>
      </a:lvl2pPr>
      <a:lvl3pPr algn="l" rtl="0" eaLnBrk="1" fontAlgn="base" hangingPunct="1">
        <a:spcBef>
          <a:spcPct val="0"/>
        </a:spcBef>
        <a:spcAft>
          <a:spcPct val="0"/>
        </a:spcAft>
        <a:defRPr sz="3000" b="1">
          <a:solidFill>
            <a:schemeClr val="bg1"/>
          </a:solidFill>
          <a:latin typeface="Arial" charset="0"/>
        </a:defRPr>
      </a:lvl3pPr>
      <a:lvl4pPr algn="l" rtl="0" eaLnBrk="1" fontAlgn="base" hangingPunct="1">
        <a:spcBef>
          <a:spcPct val="0"/>
        </a:spcBef>
        <a:spcAft>
          <a:spcPct val="0"/>
        </a:spcAft>
        <a:defRPr sz="3000" b="1">
          <a:solidFill>
            <a:schemeClr val="bg1"/>
          </a:solidFill>
          <a:latin typeface="Arial" charset="0"/>
        </a:defRPr>
      </a:lvl4pPr>
      <a:lvl5pPr algn="l" rtl="0" eaLnBrk="1" fontAlgn="base" hangingPunct="1">
        <a:spcBef>
          <a:spcPct val="0"/>
        </a:spcBef>
        <a:spcAft>
          <a:spcPct val="0"/>
        </a:spcAft>
        <a:defRPr sz="3000" b="1">
          <a:solidFill>
            <a:schemeClr val="bg1"/>
          </a:solidFill>
          <a:latin typeface="Arial" charset="0"/>
        </a:defRPr>
      </a:lvl5pPr>
      <a:lvl6pPr marL="342900" algn="l" rtl="0" eaLnBrk="1" fontAlgn="base" hangingPunct="1">
        <a:spcBef>
          <a:spcPct val="0"/>
        </a:spcBef>
        <a:spcAft>
          <a:spcPct val="0"/>
        </a:spcAft>
        <a:defRPr sz="3000" b="1">
          <a:solidFill>
            <a:schemeClr val="bg1"/>
          </a:solidFill>
          <a:latin typeface="Arial" charset="0"/>
        </a:defRPr>
      </a:lvl6pPr>
      <a:lvl7pPr marL="685800" algn="l" rtl="0" eaLnBrk="1" fontAlgn="base" hangingPunct="1">
        <a:spcBef>
          <a:spcPct val="0"/>
        </a:spcBef>
        <a:spcAft>
          <a:spcPct val="0"/>
        </a:spcAft>
        <a:defRPr sz="3000" b="1">
          <a:solidFill>
            <a:schemeClr val="bg1"/>
          </a:solidFill>
          <a:latin typeface="Arial" charset="0"/>
        </a:defRPr>
      </a:lvl7pPr>
      <a:lvl8pPr marL="1028700" algn="l" rtl="0" eaLnBrk="1" fontAlgn="base" hangingPunct="1">
        <a:spcBef>
          <a:spcPct val="0"/>
        </a:spcBef>
        <a:spcAft>
          <a:spcPct val="0"/>
        </a:spcAft>
        <a:defRPr sz="3000" b="1">
          <a:solidFill>
            <a:schemeClr val="bg1"/>
          </a:solidFill>
          <a:latin typeface="Arial" charset="0"/>
        </a:defRPr>
      </a:lvl8pPr>
      <a:lvl9pPr marL="1371600" algn="l" rtl="0" eaLnBrk="1" fontAlgn="base" hangingPunct="1">
        <a:spcBef>
          <a:spcPct val="0"/>
        </a:spcBef>
        <a:spcAft>
          <a:spcPct val="0"/>
        </a:spcAft>
        <a:defRPr sz="3000" b="1">
          <a:solidFill>
            <a:schemeClr val="bg1"/>
          </a:solidFill>
          <a:latin typeface="Arial" charset="0"/>
        </a:defRPr>
      </a:lvl9pPr>
    </p:titleStyle>
    <p:bodyStyle>
      <a:lvl1pPr marL="257175" indent="-257175" algn="l" rtl="0" eaLnBrk="1" fontAlgn="base" hangingPunct="1">
        <a:spcBef>
          <a:spcPct val="20000"/>
        </a:spcBef>
        <a:spcAft>
          <a:spcPct val="0"/>
        </a:spcAft>
        <a:buClr>
          <a:schemeClr val="hlink"/>
        </a:buClr>
        <a:buFont typeface="Wingdings" pitchFamily="2" charset="2"/>
        <a:buChar char="v"/>
        <a:defRPr sz="2100" b="1">
          <a:solidFill>
            <a:schemeClr val="accent2"/>
          </a:solidFill>
          <a:latin typeface="+mn-lt"/>
          <a:ea typeface="+mn-ea"/>
          <a:cs typeface="+mn-cs"/>
        </a:defRPr>
      </a:lvl1pPr>
      <a:lvl2pPr marL="557213" indent="-214313" algn="l" rtl="0" eaLnBrk="1" fontAlgn="base" hangingPunct="1">
        <a:spcBef>
          <a:spcPct val="20000"/>
        </a:spcBef>
        <a:spcAft>
          <a:spcPct val="0"/>
        </a:spcAft>
        <a:buClr>
          <a:schemeClr val="accent1"/>
        </a:buClr>
        <a:buFont typeface="Wingdings"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B858AB-184D-4BF0-A506-1E3878C1C14C}"/>
              </a:ext>
            </a:extLst>
          </p:cNvPr>
          <p:cNvSpPr>
            <a:spLocks noGrp="1"/>
          </p:cNvSpPr>
          <p:nvPr>
            <p:ph type="ctrTitle"/>
          </p:nvPr>
        </p:nvSpPr>
        <p:spPr/>
        <p:txBody>
          <a:bodyPr/>
          <a:lstStyle/>
          <a:p>
            <a:pPr algn="ctr"/>
            <a:r>
              <a:rPr lang="zh-CN" altLang="en-US" dirty="0"/>
              <a:t>第</a:t>
            </a:r>
            <a:r>
              <a:rPr lang="en-US" altLang="zh-CN" dirty="0" smtClean="0"/>
              <a:t>12</a:t>
            </a:r>
            <a:r>
              <a:rPr lang="zh-CN" altLang="en-US" dirty="0" smtClean="0"/>
              <a:t>章   文件</a:t>
            </a:r>
            <a:endParaRPr lang="zh-CN" altLang="en-US" dirty="0"/>
          </a:p>
        </p:txBody>
      </p:sp>
      <p:sp>
        <p:nvSpPr>
          <p:cNvPr id="3" name="副标题 2">
            <a:extLst>
              <a:ext uri="{FF2B5EF4-FFF2-40B4-BE49-F238E27FC236}">
                <a16:creationId xmlns:a16="http://schemas.microsoft.com/office/drawing/2014/main" xmlns="" id="{CD3CEAF5-EC56-47A1-8019-DF96118B5A7F}"/>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84325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2E449-0F02-4144-8847-C5FB5674B366}"/>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sp>
        <p:nvSpPr>
          <p:cNvPr id="3" name="内容占位符 2">
            <a:extLst>
              <a:ext uri="{FF2B5EF4-FFF2-40B4-BE49-F238E27FC236}">
                <a16:creationId xmlns:a16="http://schemas.microsoft.com/office/drawing/2014/main" xmlns="" id="{3AA7850C-7F50-421B-A1F8-3E9A8A39DC7C}"/>
              </a:ext>
            </a:extLst>
          </p:cNvPr>
          <p:cNvSpPr>
            <a:spLocks noGrp="1"/>
          </p:cNvSpPr>
          <p:nvPr>
            <p:ph idx="1"/>
          </p:nvPr>
        </p:nvSpPr>
        <p:spPr>
          <a:xfrm>
            <a:off x="-1" y="1192823"/>
            <a:ext cx="12089423" cy="5234354"/>
          </a:xfrm>
        </p:spPr>
        <p:txBody>
          <a:bodyPr/>
          <a:lstStyle/>
          <a:p>
            <a:r>
              <a:rPr lang="zh-CN" altLang="zh-CN" dirty="0"/>
              <a:t>关于文件使用方式，请注意以下几点：</a:t>
            </a:r>
          </a:p>
          <a:p>
            <a:pPr marL="685800" lvl="1" indent="-342900">
              <a:buFont typeface="+mj-ea"/>
              <a:buAutoNum type="circleNumDbPlain"/>
            </a:pPr>
            <a:r>
              <a:rPr lang="zh-CN" altLang="zh-CN" dirty="0"/>
              <a:t>基本方式是</a:t>
            </a:r>
            <a:r>
              <a:rPr lang="zh-CN" altLang="zh-CN" dirty="0">
                <a:solidFill>
                  <a:srgbClr val="FF0000"/>
                </a:solidFill>
              </a:rPr>
              <a:t>“</a:t>
            </a:r>
            <a:r>
              <a:rPr lang="en-US" altLang="zh-CN" dirty="0">
                <a:solidFill>
                  <a:srgbClr val="FF0000"/>
                </a:solidFill>
              </a:rPr>
              <a:t>r</a:t>
            </a:r>
            <a:r>
              <a:rPr lang="zh-CN" altLang="zh-CN" dirty="0">
                <a:solidFill>
                  <a:srgbClr val="FF0000"/>
                </a:solidFill>
              </a:rPr>
              <a:t>”</a:t>
            </a:r>
            <a:r>
              <a:rPr lang="zh-CN" altLang="zh-CN" dirty="0"/>
              <a:t>（只读）、</a:t>
            </a:r>
            <a:r>
              <a:rPr lang="zh-CN" altLang="zh-CN" dirty="0">
                <a:solidFill>
                  <a:srgbClr val="FF0000"/>
                </a:solidFill>
              </a:rPr>
              <a:t>“</a:t>
            </a:r>
            <a:r>
              <a:rPr lang="en-US" altLang="zh-CN" dirty="0">
                <a:solidFill>
                  <a:srgbClr val="FF0000"/>
                </a:solidFill>
              </a:rPr>
              <a:t>w</a:t>
            </a:r>
            <a:r>
              <a:rPr lang="zh-CN" altLang="zh-CN" dirty="0">
                <a:solidFill>
                  <a:srgbClr val="FF0000"/>
                </a:solidFill>
              </a:rPr>
              <a:t>”</a:t>
            </a:r>
            <a:r>
              <a:rPr lang="zh-CN" altLang="zh-CN" dirty="0"/>
              <a:t>（只写）、</a:t>
            </a:r>
            <a:r>
              <a:rPr lang="zh-CN" altLang="zh-CN" dirty="0">
                <a:solidFill>
                  <a:srgbClr val="FF0000"/>
                </a:solidFill>
              </a:rPr>
              <a:t>“</a:t>
            </a:r>
            <a:r>
              <a:rPr lang="en-US" altLang="zh-CN" dirty="0">
                <a:solidFill>
                  <a:srgbClr val="FF0000"/>
                </a:solidFill>
              </a:rPr>
              <a:t>a</a:t>
            </a:r>
            <a:r>
              <a:rPr lang="zh-CN" altLang="zh-CN" dirty="0">
                <a:solidFill>
                  <a:srgbClr val="FF0000"/>
                </a:solidFill>
              </a:rPr>
              <a:t>”</a:t>
            </a:r>
            <a:r>
              <a:rPr lang="zh-CN" altLang="zh-CN" dirty="0"/>
              <a:t>（追加）三种。</a:t>
            </a:r>
          </a:p>
          <a:p>
            <a:pPr marL="685800" lvl="1" indent="-342900">
              <a:lnSpc>
                <a:spcPct val="150000"/>
              </a:lnSpc>
              <a:buFont typeface="+mj-ea"/>
              <a:buAutoNum type="circleNumDbPlain"/>
            </a:pPr>
            <a:r>
              <a:rPr lang="zh-CN" altLang="zh-CN" dirty="0"/>
              <a:t>程序</a:t>
            </a:r>
            <a:r>
              <a:rPr lang="zh-CN" altLang="zh-CN" dirty="0" smtClean="0"/>
              <a:t>默认打开</a:t>
            </a:r>
            <a:r>
              <a:rPr lang="zh-CN" altLang="zh-CN" dirty="0"/>
              <a:t>文本</a:t>
            </a:r>
            <a:r>
              <a:rPr lang="zh-CN" altLang="zh-CN" dirty="0" smtClean="0"/>
              <a:t>文件</a:t>
            </a:r>
            <a:r>
              <a:rPr lang="zh-CN" altLang="zh-CN" dirty="0"/>
              <a:t>，</a:t>
            </a:r>
            <a:r>
              <a:rPr lang="zh-CN" altLang="zh-CN" dirty="0">
                <a:solidFill>
                  <a:srgbClr val="FF0000"/>
                </a:solidFill>
              </a:rPr>
              <a:t>“</a:t>
            </a:r>
            <a:r>
              <a:rPr lang="en-US" altLang="zh-CN" dirty="0">
                <a:solidFill>
                  <a:srgbClr val="FF0000"/>
                </a:solidFill>
              </a:rPr>
              <a:t>t</a:t>
            </a:r>
            <a:r>
              <a:rPr lang="zh-CN" altLang="zh-CN" dirty="0">
                <a:solidFill>
                  <a:srgbClr val="FF0000"/>
                </a:solidFill>
              </a:rPr>
              <a:t>”</a:t>
            </a:r>
            <a:r>
              <a:rPr lang="zh-CN" altLang="zh-CN" dirty="0" smtClean="0"/>
              <a:t>通常省略</a:t>
            </a:r>
            <a:r>
              <a:rPr lang="zh-CN" altLang="zh-CN" dirty="0"/>
              <a:t>不写。加</a:t>
            </a:r>
            <a:r>
              <a:rPr lang="zh-CN" altLang="zh-CN" dirty="0">
                <a:solidFill>
                  <a:srgbClr val="FF0000"/>
                </a:solidFill>
              </a:rPr>
              <a:t>“</a:t>
            </a:r>
            <a:r>
              <a:rPr lang="en-US" altLang="zh-CN" dirty="0">
                <a:solidFill>
                  <a:srgbClr val="FF0000"/>
                </a:solidFill>
              </a:rPr>
              <a:t>b</a:t>
            </a:r>
            <a:r>
              <a:rPr lang="zh-CN" altLang="zh-CN" dirty="0">
                <a:solidFill>
                  <a:srgbClr val="FF0000"/>
                </a:solidFill>
              </a:rPr>
              <a:t>”</a:t>
            </a:r>
            <a:r>
              <a:rPr lang="zh-CN" altLang="zh-CN" dirty="0" smtClean="0"/>
              <a:t>表示打开</a:t>
            </a:r>
            <a:r>
              <a:rPr lang="zh-CN" altLang="zh-CN" dirty="0"/>
              <a:t>二进制</a:t>
            </a:r>
            <a:r>
              <a:rPr lang="zh-CN" altLang="zh-CN" dirty="0" smtClean="0"/>
              <a:t>文件。</a:t>
            </a:r>
            <a:endParaRPr lang="en-US" altLang="zh-CN" dirty="0"/>
          </a:p>
          <a:p>
            <a:pPr marL="685800" lvl="1" indent="-342900">
              <a:buFont typeface="+mj-ea"/>
              <a:buAutoNum type="circleNumDbPlain"/>
            </a:pPr>
            <a:r>
              <a:rPr lang="zh-CN" altLang="zh-CN" dirty="0"/>
              <a:t>加</a:t>
            </a:r>
            <a:r>
              <a:rPr lang="zh-CN" altLang="zh-CN" dirty="0">
                <a:solidFill>
                  <a:srgbClr val="FF0000"/>
                </a:solidFill>
              </a:rPr>
              <a:t>“</a:t>
            </a:r>
            <a:r>
              <a:rPr lang="en-US" altLang="zh-CN" dirty="0">
                <a:solidFill>
                  <a:srgbClr val="FF0000"/>
                </a:solidFill>
              </a:rPr>
              <a:t>+</a:t>
            </a:r>
            <a:r>
              <a:rPr lang="zh-CN" altLang="zh-CN" dirty="0">
                <a:solidFill>
                  <a:srgbClr val="FF0000"/>
                </a:solidFill>
              </a:rPr>
              <a:t>”</a:t>
            </a:r>
            <a:r>
              <a:rPr lang="zh-CN" altLang="zh-CN" dirty="0"/>
              <a:t>表示即可读又可写</a:t>
            </a:r>
            <a:r>
              <a:rPr lang="zh-CN" altLang="zh-CN" dirty="0" smtClean="0"/>
              <a:t>。建议初学者少使用，易</a:t>
            </a:r>
            <a:r>
              <a:rPr lang="zh-CN" altLang="zh-CN" dirty="0"/>
              <a:t>出错！如果确有这种需求，</a:t>
            </a:r>
            <a:r>
              <a:rPr lang="zh-CN" altLang="zh-CN" dirty="0" smtClean="0"/>
              <a:t>建议考虑</a:t>
            </a:r>
            <a:r>
              <a:rPr lang="zh-CN" altLang="zh-CN" dirty="0"/>
              <a:t>把操作分为两步进行，比如先以只写方式打开文件进行写操作，关闭该文件；再以只读方式重新打开该文件，进行读操作。</a:t>
            </a:r>
          </a:p>
          <a:p>
            <a:pPr marL="685800" lvl="1" indent="-342900">
              <a:lnSpc>
                <a:spcPct val="150000"/>
              </a:lnSpc>
              <a:buFont typeface="+mj-ea"/>
              <a:buAutoNum type="circleNumDbPlain"/>
            </a:pPr>
            <a:r>
              <a:rPr lang="en-US" altLang="zh-CN" dirty="0" smtClean="0"/>
              <a:t> </a:t>
            </a:r>
            <a:r>
              <a:rPr lang="zh-CN" altLang="zh-CN" dirty="0">
                <a:solidFill>
                  <a:srgbClr val="FF0000"/>
                </a:solidFill>
              </a:rPr>
              <a:t>“</a:t>
            </a:r>
            <a:r>
              <a:rPr lang="en-US" altLang="zh-CN" dirty="0">
                <a:solidFill>
                  <a:srgbClr val="FF0000"/>
                </a:solidFill>
              </a:rPr>
              <a:t>r</a:t>
            </a:r>
            <a:r>
              <a:rPr lang="zh-CN" altLang="zh-CN" dirty="0">
                <a:solidFill>
                  <a:srgbClr val="FF0000"/>
                </a:solidFill>
              </a:rPr>
              <a:t>”</a:t>
            </a:r>
            <a:r>
              <a:rPr lang="zh-CN" altLang="zh-CN" dirty="0"/>
              <a:t>方式打开文件是要从文件中读取数据给程序</a:t>
            </a:r>
            <a:r>
              <a:rPr lang="zh-CN" altLang="zh-CN" dirty="0" smtClean="0"/>
              <a:t>，要求</a:t>
            </a:r>
            <a:r>
              <a:rPr lang="zh-CN" altLang="zh-CN" dirty="0"/>
              <a:t>被</a:t>
            </a:r>
            <a:r>
              <a:rPr lang="zh-CN" altLang="zh-CN" dirty="0" smtClean="0"/>
              <a:t>打开的文件必须</a:t>
            </a:r>
            <a:r>
              <a:rPr lang="zh-CN" altLang="zh-CN" dirty="0"/>
              <a:t>已经</a:t>
            </a:r>
            <a:r>
              <a:rPr lang="zh-CN" altLang="zh-CN" dirty="0" smtClean="0"/>
              <a:t>存在！</a:t>
            </a:r>
            <a:r>
              <a:rPr lang="en-US" altLang="zh-CN" dirty="0" smtClean="0"/>
              <a:t> </a:t>
            </a:r>
          </a:p>
          <a:p>
            <a:pPr marL="685800" lvl="1" indent="-342900">
              <a:buFont typeface="+mj-ea"/>
              <a:buAutoNum type="circleNumDbPlain"/>
            </a:pPr>
            <a:r>
              <a:rPr lang="en-US" altLang="zh-CN" dirty="0" smtClean="0"/>
              <a:t> </a:t>
            </a:r>
            <a:r>
              <a:rPr lang="zh-CN" altLang="zh-CN" dirty="0">
                <a:solidFill>
                  <a:srgbClr val="FF0000"/>
                </a:solidFill>
              </a:rPr>
              <a:t>“</a:t>
            </a:r>
            <a:r>
              <a:rPr lang="en-US" altLang="zh-CN" dirty="0">
                <a:solidFill>
                  <a:srgbClr val="FF0000"/>
                </a:solidFill>
              </a:rPr>
              <a:t>w</a:t>
            </a:r>
            <a:r>
              <a:rPr lang="zh-CN" altLang="zh-CN" dirty="0">
                <a:solidFill>
                  <a:srgbClr val="FF0000"/>
                </a:solidFill>
              </a:rPr>
              <a:t>”</a:t>
            </a:r>
            <a:r>
              <a:rPr lang="zh-CN" altLang="zh-CN" dirty="0"/>
              <a:t>和</a:t>
            </a:r>
            <a:r>
              <a:rPr lang="zh-CN" altLang="zh-CN" dirty="0">
                <a:solidFill>
                  <a:srgbClr val="FF0000"/>
                </a:solidFill>
              </a:rPr>
              <a:t>“</a:t>
            </a:r>
            <a:r>
              <a:rPr lang="en-US" altLang="zh-CN" dirty="0">
                <a:solidFill>
                  <a:srgbClr val="FF0000"/>
                </a:solidFill>
              </a:rPr>
              <a:t>a</a:t>
            </a:r>
            <a:r>
              <a:rPr lang="zh-CN" altLang="zh-CN" dirty="0">
                <a:solidFill>
                  <a:srgbClr val="FF0000"/>
                </a:solidFill>
              </a:rPr>
              <a:t>”</a:t>
            </a:r>
            <a:r>
              <a:rPr lang="zh-CN" altLang="zh-CN" dirty="0"/>
              <a:t>两种方式打开文件是要把程序中的数据写入到文件里，不要求该文件事先已存在，如不存在则程序会新建这个文件。如原来存在同名文件，</a:t>
            </a:r>
            <a:r>
              <a:rPr lang="zh-CN" altLang="zh-CN" dirty="0">
                <a:solidFill>
                  <a:srgbClr val="FF0000"/>
                </a:solidFill>
              </a:rPr>
              <a:t>“</a:t>
            </a:r>
            <a:r>
              <a:rPr lang="en-US" altLang="zh-CN" dirty="0">
                <a:solidFill>
                  <a:srgbClr val="FF0000"/>
                </a:solidFill>
              </a:rPr>
              <a:t>w</a:t>
            </a:r>
            <a:r>
              <a:rPr lang="zh-CN" altLang="zh-CN" dirty="0">
                <a:solidFill>
                  <a:srgbClr val="FF0000"/>
                </a:solidFill>
              </a:rPr>
              <a:t>”</a:t>
            </a:r>
            <a:r>
              <a:rPr lang="zh-CN" altLang="zh-CN" dirty="0"/>
              <a:t>方式会覆盖其原内容，等同于新建文件一样；</a:t>
            </a:r>
            <a:r>
              <a:rPr lang="zh-CN" altLang="zh-CN" dirty="0">
                <a:solidFill>
                  <a:srgbClr val="FF0000"/>
                </a:solidFill>
              </a:rPr>
              <a:t>“</a:t>
            </a:r>
            <a:r>
              <a:rPr lang="en-US" altLang="zh-CN" dirty="0">
                <a:solidFill>
                  <a:srgbClr val="FF0000"/>
                </a:solidFill>
              </a:rPr>
              <a:t>a</a:t>
            </a:r>
            <a:r>
              <a:rPr lang="zh-CN" altLang="zh-CN" dirty="0">
                <a:solidFill>
                  <a:srgbClr val="FF0000"/>
                </a:solidFill>
              </a:rPr>
              <a:t>”</a:t>
            </a:r>
            <a:r>
              <a:rPr lang="zh-CN" altLang="zh-CN" dirty="0"/>
              <a:t>方式会在原文件内容尾部追加新内容，不会破坏文件中原有内容</a:t>
            </a:r>
            <a:r>
              <a:rPr lang="zh-CN" altLang="zh-CN" dirty="0" smtClean="0"/>
              <a:t>。</a:t>
            </a:r>
            <a:endParaRPr lang="en-US" altLang="zh-CN" dirty="0" smtClean="0"/>
          </a:p>
          <a:p>
            <a:pPr marL="685800" lvl="1" indent="-342900">
              <a:buFont typeface="+mj-ea"/>
              <a:buAutoNum type="circleNumDbPlain"/>
            </a:pPr>
            <a:r>
              <a:rPr lang="zh-CN" altLang="zh-CN" dirty="0" smtClean="0"/>
              <a:t>打开文件</a:t>
            </a:r>
            <a:r>
              <a:rPr lang="zh-CN" altLang="en-US" dirty="0" smtClean="0"/>
              <a:t>时</a:t>
            </a:r>
            <a:r>
              <a:rPr lang="zh-CN" altLang="zh-CN" dirty="0" smtClean="0"/>
              <a:t>，需要判断文件是否</a:t>
            </a:r>
            <a:r>
              <a:rPr lang="zh-CN" altLang="en-US" dirty="0" smtClean="0"/>
              <a:t>被</a:t>
            </a:r>
            <a:r>
              <a:rPr lang="zh-CN" altLang="zh-CN" dirty="0" smtClean="0"/>
              <a:t>成功打开。成功时，文件</a:t>
            </a:r>
            <a:r>
              <a:rPr lang="zh-CN" altLang="zh-CN" dirty="0" smtClean="0"/>
              <a:t>指针</a:t>
            </a:r>
            <a:r>
              <a:rPr lang="zh-CN" altLang="en-US" dirty="0"/>
              <a:t>就</a:t>
            </a:r>
            <a:r>
              <a:rPr lang="zh-CN" altLang="zh-CN" dirty="0" smtClean="0"/>
              <a:t>指向</a:t>
            </a:r>
            <a:r>
              <a:rPr lang="zh-CN" altLang="zh-CN" dirty="0" smtClean="0"/>
              <a:t>该文件；失败时，文件指针返回空值（</a:t>
            </a:r>
            <a:r>
              <a:rPr lang="en-US" altLang="zh-CN" dirty="0" smtClean="0"/>
              <a:t>NULL</a:t>
            </a:r>
            <a:r>
              <a:rPr lang="zh-CN" altLang="zh-CN" dirty="0" smtClean="0"/>
              <a:t>）。</a:t>
            </a:r>
            <a:r>
              <a:rPr lang="zh-CN" altLang="en-US" dirty="0" smtClean="0"/>
              <a:t>所以常使用下面程序段进行判断：</a:t>
            </a:r>
            <a:endParaRPr lang="zh-CN" altLang="zh-CN" dirty="0" smtClean="0"/>
          </a:p>
          <a:p>
            <a:pPr marL="342900" lvl="1" indent="0" eaLnBrk="0" hangingPunct="0">
              <a:spcBef>
                <a:spcPct val="0"/>
              </a:spcBef>
              <a:buNone/>
            </a:pPr>
            <a:endParaRPr lang="en-US" altLang="zh-CN" sz="1400" kern="1200" dirty="0">
              <a:solidFill>
                <a:srgbClr val="002060"/>
              </a:solidFill>
              <a:latin typeface="+mn-lt"/>
              <a:ea typeface="+mn-ea"/>
              <a:cs typeface="+mn-cs"/>
            </a:endParaRPr>
          </a:p>
          <a:p>
            <a:pPr marL="342900" lvl="1" indent="0" eaLnBrk="0" hangingPunct="0">
              <a:spcBef>
                <a:spcPct val="0"/>
              </a:spcBef>
              <a:buNone/>
            </a:pPr>
            <a:endParaRPr lang="en-US" altLang="zh-CN" sz="1400" kern="1200" dirty="0">
              <a:solidFill>
                <a:srgbClr val="002060"/>
              </a:solidFill>
              <a:latin typeface="+mn-lt"/>
              <a:ea typeface="+mn-ea"/>
              <a:cs typeface="+mn-cs"/>
            </a:endParaRPr>
          </a:p>
          <a:p>
            <a:pPr marL="342900" lvl="1" indent="0">
              <a:buNone/>
            </a:pPr>
            <a:endParaRPr lang="en-US" altLang="zh-CN" dirty="0"/>
          </a:p>
        </p:txBody>
      </p:sp>
      <p:sp>
        <p:nvSpPr>
          <p:cNvPr id="4" name="矩形 3">
            <a:extLst>
              <a:ext uri="{FF2B5EF4-FFF2-40B4-BE49-F238E27FC236}">
                <a16:creationId xmlns:a16="http://schemas.microsoft.com/office/drawing/2014/main" xmlns="" id="{B6D2DDD0-B8D0-4022-BAB8-140EDCBF241C}"/>
              </a:ext>
            </a:extLst>
          </p:cNvPr>
          <p:cNvSpPr/>
          <p:nvPr/>
        </p:nvSpPr>
        <p:spPr>
          <a:xfrm>
            <a:off x="829407" y="4911583"/>
            <a:ext cx="4613031" cy="1524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if((fp1=</a:t>
            </a:r>
            <a:r>
              <a:rPr lang="en-US" altLang="zh-CN" sz="1400" dirty="0" err="1">
                <a:solidFill>
                  <a:srgbClr val="002060"/>
                </a:solidFill>
              </a:rPr>
              <a:t>fopen</a:t>
            </a:r>
            <a:r>
              <a:rPr lang="en-US" altLang="zh-CN" sz="1400" dirty="0">
                <a:solidFill>
                  <a:srgbClr val="002060"/>
                </a:solidFill>
              </a:rPr>
              <a:t>("f:\\vc6\\stu.</a:t>
            </a:r>
            <a:r>
              <a:rPr lang="en-US" altLang="zh-CN" sz="1400" dirty="0" err="1">
                <a:solidFill>
                  <a:srgbClr val="002060"/>
                </a:solidFill>
              </a:rPr>
              <a:t>dat</a:t>
            </a:r>
            <a:r>
              <a:rPr lang="en-US" altLang="zh-CN" sz="1400" dirty="0">
                <a:solidFill>
                  <a:srgbClr val="002060"/>
                </a:solidFill>
              </a:rPr>
              <a:t>","r"))==NULL)</a:t>
            </a:r>
          </a:p>
          <a:p>
            <a:r>
              <a:rPr lang="en-US" altLang="zh-CN" sz="1400" dirty="0">
                <a:solidFill>
                  <a:srgbClr val="002060"/>
                </a:solidFill>
              </a:rPr>
              <a:t>    </a:t>
            </a:r>
            <a:r>
              <a:rPr lang="en-US" altLang="zh-CN" sz="1400" dirty="0" smtClean="0">
                <a:solidFill>
                  <a:srgbClr val="002060"/>
                </a:solidFill>
              </a:rPr>
              <a:t>{</a:t>
            </a:r>
          </a:p>
          <a:p>
            <a:r>
              <a:rPr lang="en-US" altLang="zh-CN" sz="1400" dirty="0" smtClean="0">
                <a:solidFill>
                  <a:srgbClr val="002060"/>
                </a:solidFill>
              </a:rPr>
              <a:t>           </a:t>
            </a:r>
            <a:r>
              <a:rPr lang="en-US" altLang="zh-CN" sz="1400" dirty="0" err="1" smtClean="0">
                <a:solidFill>
                  <a:srgbClr val="002060"/>
                </a:solidFill>
              </a:rPr>
              <a:t>printf</a:t>
            </a:r>
            <a:r>
              <a:rPr lang="en-US" altLang="zh-CN" sz="1400" dirty="0">
                <a:solidFill>
                  <a:srgbClr val="002060"/>
                </a:solidFill>
              </a:rPr>
              <a:t>("</a:t>
            </a:r>
            <a:r>
              <a:rPr lang="zh-CN" altLang="en-US" sz="1400" dirty="0">
                <a:solidFill>
                  <a:srgbClr val="002060"/>
                </a:solidFill>
              </a:rPr>
              <a:t>文件打开失败</a:t>
            </a:r>
            <a:r>
              <a:rPr lang="en-US" altLang="zh-CN" sz="1400" dirty="0">
                <a:solidFill>
                  <a:srgbClr val="002060"/>
                </a:solidFill>
              </a:rPr>
              <a:t>!");</a:t>
            </a:r>
          </a:p>
          <a:p>
            <a:r>
              <a:rPr lang="en-US" altLang="zh-CN" sz="1400" dirty="0">
                <a:solidFill>
                  <a:srgbClr val="002060"/>
                </a:solidFill>
              </a:rPr>
              <a:t>     </a:t>
            </a:r>
            <a:r>
              <a:rPr lang="en-US" altLang="zh-CN" sz="1400" dirty="0" smtClean="0">
                <a:solidFill>
                  <a:srgbClr val="002060"/>
                </a:solidFill>
              </a:rPr>
              <a:t>      exit(0</a:t>
            </a:r>
            <a:r>
              <a:rPr lang="en-US" altLang="zh-CN" sz="1400" dirty="0">
                <a:solidFill>
                  <a:srgbClr val="002060"/>
                </a:solidFill>
              </a:rPr>
              <a:t>);       /*</a:t>
            </a:r>
            <a:r>
              <a:rPr lang="zh-CN" altLang="en-US" sz="1400" dirty="0">
                <a:solidFill>
                  <a:srgbClr val="002060"/>
                </a:solidFill>
              </a:rPr>
              <a:t>使程序运行正常终止*</a:t>
            </a:r>
            <a:r>
              <a:rPr lang="en-US" altLang="zh-CN" sz="1400" dirty="0">
                <a:solidFill>
                  <a:srgbClr val="002060"/>
                </a:solidFill>
              </a:rPr>
              <a:t>/</a:t>
            </a:r>
          </a:p>
          <a:p>
            <a:r>
              <a:rPr lang="en-US" altLang="zh-CN" sz="1400" dirty="0">
                <a:solidFill>
                  <a:srgbClr val="002060"/>
                </a:solidFill>
              </a:rPr>
              <a:t>    }</a:t>
            </a:r>
          </a:p>
        </p:txBody>
      </p:sp>
      <p:sp>
        <p:nvSpPr>
          <p:cNvPr id="5" name="折角形 4"/>
          <p:cNvSpPr/>
          <p:nvPr/>
        </p:nvSpPr>
        <p:spPr>
          <a:xfrm>
            <a:off x="6972300" y="4887364"/>
            <a:ext cx="3780693" cy="1524387"/>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t>库函数</a:t>
            </a:r>
            <a:r>
              <a:rPr lang="en-US" altLang="zh-CN" dirty="0"/>
              <a:t>exit(0)</a:t>
            </a:r>
            <a:r>
              <a:rPr lang="zh-CN" altLang="zh-CN" dirty="0"/>
              <a:t>是在头文件</a:t>
            </a:r>
            <a:r>
              <a:rPr lang="en-US" altLang="zh-CN" dirty="0" err="1"/>
              <a:t>stdlib.h</a:t>
            </a:r>
            <a:r>
              <a:rPr lang="zh-CN" altLang="zh-CN" dirty="0"/>
              <a:t>中定义的，其功能是关闭文件并正常退出程序。使用该库函数必须在程序开始处包含头文件</a:t>
            </a:r>
            <a:r>
              <a:rPr lang="en-US" altLang="zh-CN" dirty="0" err="1"/>
              <a:t>stdlib.h</a:t>
            </a:r>
            <a:r>
              <a:rPr lang="zh-CN" altLang="zh-CN" dirty="0"/>
              <a:t>。</a:t>
            </a:r>
            <a:endParaRPr lang="zh-CN" altLang="en-US" dirty="0"/>
          </a:p>
        </p:txBody>
      </p:sp>
    </p:spTree>
    <p:extLst>
      <p:ext uri="{BB962C8B-B14F-4D97-AF65-F5344CB8AC3E}">
        <p14:creationId xmlns:p14="http://schemas.microsoft.com/office/powerpoint/2010/main" val="18458070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p:txBody>
          <a:bodyPr/>
          <a:lstStyle/>
          <a:p>
            <a:r>
              <a:rPr lang="zh-CN" altLang="zh-CN" dirty="0"/>
              <a:t>【例</a:t>
            </a:r>
            <a:r>
              <a:rPr lang="en-US" altLang="zh-CN" dirty="0"/>
              <a:t>12. 1</a:t>
            </a:r>
            <a:r>
              <a:rPr lang="zh-CN" altLang="zh-CN" dirty="0"/>
              <a:t>】编写程序，新建一个文本文件，如果成功则在屏幕上显示成功信息并退出</a:t>
            </a:r>
            <a:r>
              <a:rPr lang="zh-CN" altLang="zh-CN" dirty="0" smtClean="0"/>
              <a:t>，</a:t>
            </a:r>
            <a:r>
              <a:rPr lang="en-US" altLang="zh-CN" dirty="0" smtClean="0"/>
              <a:t> </a:t>
            </a:r>
            <a:r>
              <a:rPr lang="zh-CN" altLang="zh-CN" dirty="0" smtClean="0"/>
              <a:t>如果</a:t>
            </a:r>
            <a:r>
              <a:rPr lang="zh-CN" altLang="zh-CN" dirty="0"/>
              <a:t>失败则显示失败信息并退出</a:t>
            </a:r>
            <a:r>
              <a:rPr lang="zh-CN" altLang="zh-CN" dirty="0" smtClean="0"/>
              <a:t>。</a:t>
            </a:r>
            <a:endParaRPr lang="zh-CN" altLang="zh-CN" dirty="0"/>
          </a:p>
        </p:txBody>
      </p:sp>
      <p:sp>
        <p:nvSpPr>
          <p:cNvPr id="4" name="矩形 3">
            <a:extLst>
              <a:ext uri="{FF2B5EF4-FFF2-40B4-BE49-F238E27FC236}">
                <a16:creationId xmlns:a16="http://schemas.microsoft.com/office/drawing/2014/main" xmlns="" id="{B6D2DDD0-B8D0-4022-BAB8-140EDCBF241C}"/>
              </a:ext>
            </a:extLst>
          </p:cNvPr>
          <p:cNvSpPr/>
          <p:nvPr/>
        </p:nvSpPr>
        <p:spPr>
          <a:xfrm>
            <a:off x="2614247" y="2461403"/>
            <a:ext cx="5949461" cy="33327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33400">
              <a:spcAft>
                <a:spcPts val="0"/>
              </a:spcAft>
            </a:pPr>
            <a:r>
              <a:rPr lang="en-US" altLang="zh-CN" sz="1400" kern="100" dirty="0" smtClean="0">
                <a:latin typeface="Courier New"/>
                <a:ea typeface="宋体"/>
                <a:cs typeface="Times New Roman"/>
              </a:rPr>
              <a:t>#            </a:t>
            </a:r>
            <a:r>
              <a:rPr lang="en-US" altLang="zh-CN" sz="1400" kern="100" dirty="0">
                <a:latin typeface="Courier New"/>
                <a:ea typeface="宋体"/>
                <a:cs typeface="Times New Roman"/>
              </a:rPr>
              <a:t>}</a:t>
            </a:r>
          </a:p>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endParaRPr lang="zh-CN" altLang="zh-CN" sz="1400" dirty="0">
              <a:solidFill>
                <a:srgbClr val="002060"/>
              </a:solidFill>
            </a:endParaRPr>
          </a:p>
          <a:p>
            <a:r>
              <a:rPr lang="en-US" altLang="zh-CN" sz="1400" dirty="0">
                <a:solidFill>
                  <a:srgbClr val="002060"/>
                </a:solidFill>
              </a:rPr>
              <a:t>#include &lt;</a:t>
            </a:r>
            <a:r>
              <a:rPr lang="en-US" altLang="zh-CN" sz="1400" dirty="0" err="1">
                <a:solidFill>
                  <a:srgbClr val="002060"/>
                </a:solidFill>
              </a:rPr>
              <a:t>stdlib.h</a:t>
            </a:r>
            <a:r>
              <a:rPr lang="en-US" altLang="zh-CN" sz="1400" dirty="0">
                <a:solidFill>
                  <a:srgbClr val="002060"/>
                </a:solidFill>
              </a:rPr>
              <a:t>&gt;</a:t>
            </a:r>
            <a:endParaRPr lang="zh-CN" altLang="zh-CN" sz="1400" dirty="0">
              <a:solidFill>
                <a:srgbClr val="002060"/>
              </a:solidFill>
            </a:endParaRPr>
          </a:p>
          <a:p>
            <a:r>
              <a:rPr lang="en-US" altLang="zh-CN" sz="1400" dirty="0" err="1">
                <a:solidFill>
                  <a:srgbClr val="002060"/>
                </a:solidFill>
              </a:rPr>
              <a:t>int</a:t>
            </a:r>
            <a:r>
              <a:rPr lang="en-US" altLang="zh-CN" sz="1400" dirty="0">
                <a:solidFill>
                  <a:srgbClr val="002060"/>
                </a:solidFill>
              </a:rPr>
              <a:t> main()</a:t>
            </a:r>
            <a:endParaRPr lang="zh-CN" altLang="zh-CN" sz="1400" dirty="0">
              <a:solidFill>
                <a:srgbClr val="002060"/>
              </a:solidFill>
            </a:endParaRPr>
          </a:p>
          <a:p>
            <a:r>
              <a:rPr lang="en-US" altLang="zh-CN" sz="1400" dirty="0">
                <a:solidFill>
                  <a:srgbClr val="002060"/>
                </a:solidFill>
              </a:rPr>
              <a:t>  { </a:t>
            </a:r>
            <a:r>
              <a:rPr lang="en-US" altLang="zh-CN" sz="1400" dirty="0" smtClean="0">
                <a:solidFill>
                  <a:srgbClr val="002060"/>
                </a:solidFill>
              </a:rPr>
              <a:t> </a:t>
            </a:r>
            <a:r>
              <a:rPr lang="en-US" altLang="zh-CN" sz="1400" dirty="0">
                <a:solidFill>
                  <a:srgbClr val="002060"/>
                </a:solidFill>
              </a:rPr>
              <a:t>FILE *</a:t>
            </a:r>
            <a:r>
              <a:rPr lang="en-US" altLang="zh-CN" sz="1400" dirty="0" err="1">
                <a:solidFill>
                  <a:srgbClr val="002060"/>
                </a:solidFill>
              </a:rPr>
              <a:t>fp</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if((</a:t>
            </a:r>
            <a:r>
              <a:rPr lang="en-US" altLang="zh-CN" sz="1400" dirty="0" err="1">
                <a:solidFill>
                  <a:srgbClr val="002060"/>
                </a:solidFill>
              </a:rPr>
              <a:t>fp</a:t>
            </a:r>
            <a:r>
              <a:rPr lang="en-US" altLang="zh-CN" sz="1400" dirty="0">
                <a:solidFill>
                  <a:srgbClr val="002060"/>
                </a:solidFill>
              </a:rPr>
              <a:t>=</a:t>
            </a:r>
            <a:r>
              <a:rPr lang="en-US" altLang="zh-CN" sz="1400" dirty="0" err="1">
                <a:solidFill>
                  <a:srgbClr val="002060"/>
                </a:solidFill>
              </a:rPr>
              <a:t>fopen</a:t>
            </a:r>
            <a:r>
              <a:rPr lang="en-US" altLang="zh-CN" sz="1400" dirty="0">
                <a:solidFill>
                  <a:srgbClr val="002060"/>
                </a:solidFill>
              </a:rPr>
              <a:t>("stu.</a:t>
            </a:r>
            <a:r>
              <a:rPr lang="en-US" altLang="zh-CN" sz="1400" dirty="0" err="1">
                <a:solidFill>
                  <a:srgbClr val="002060"/>
                </a:solidFill>
              </a:rPr>
              <a:t>dat</a:t>
            </a:r>
            <a:r>
              <a:rPr lang="en-US" altLang="zh-CN" sz="1400" dirty="0">
                <a:solidFill>
                  <a:srgbClr val="002060"/>
                </a:solidFill>
              </a:rPr>
              <a:t>","w")) ==NULL)</a:t>
            </a:r>
            <a:endParaRPr lang="zh-CN" altLang="zh-CN" sz="1400" dirty="0">
              <a:solidFill>
                <a:srgbClr val="002060"/>
              </a:solidFill>
            </a:endParaRPr>
          </a:p>
          <a:p>
            <a:r>
              <a:rPr lang="en-US" altLang="zh-CN" sz="1400" dirty="0">
                <a:solidFill>
                  <a:srgbClr val="002060"/>
                </a:solidFill>
              </a:rPr>
              <a:t>            {   </a:t>
            </a:r>
            <a:r>
              <a:rPr lang="en-US" altLang="zh-CN" sz="1400" dirty="0" err="1">
                <a:solidFill>
                  <a:srgbClr val="002060"/>
                </a:solidFill>
              </a:rPr>
              <a:t>printf</a:t>
            </a:r>
            <a:r>
              <a:rPr lang="en-US" altLang="zh-CN" sz="1400" dirty="0">
                <a:solidFill>
                  <a:srgbClr val="002060"/>
                </a:solidFill>
              </a:rPr>
              <a:t>("</a:t>
            </a:r>
            <a:r>
              <a:rPr lang="zh-CN" altLang="zh-CN" sz="1400" dirty="0">
                <a:solidFill>
                  <a:srgbClr val="002060"/>
                </a:solidFill>
              </a:rPr>
              <a:t>文件创建失败！</a:t>
            </a:r>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                 exit(0);</a:t>
            </a:r>
            <a:endParaRPr lang="zh-CN" altLang="zh-CN" sz="1400" dirty="0">
              <a:solidFill>
                <a:srgbClr val="002060"/>
              </a:solidFill>
            </a:endParaRPr>
          </a:p>
          <a:p>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      else  </a:t>
            </a:r>
            <a:endParaRPr lang="zh-CN" altLang="zh-CN" sz="1400" dirty="0">
              <a:solidFill>
                <a:srgbClr val="002060"/>
              </a:solidFill>
            </a:endParaRPr>
          </a:p>
          <a:p>
            <a:r>
              <a:rPr lang="en-US" altLang="zh-CN" sz="1400" dirty="0">
                <a:solidFill>
                  <a:srgbClr val="002060"/>
                </a:solidFill>
              </a:rPr>
              <a:t>           {  </a:t>
            </a:r>
            <a:r>
              <a:rPr lang="en-US" altLang="zh-CN" sz="1400" dirty="0" err="1">
                <a:solidFill>
                  <a:srgbClr val="002060"/>
                </a:solidFill>
              </a:rPr>
              <a:t>printf</a:t>
            </a:r>
            <a:r>
              <a:rPr lang="en-US" altLang="zh-CN" sz="1400" dirty="0">
                <a:solidFill>
                  <a:srgbClr val="002060"/>
                </a:solidFill>
              </a:rPr>
              <a:t>("</a:t>
            </a:r>
            <a:r>
              <a:rPr lang="zh-CN" altLang="zh-CN" sz="1400" dirty="0">
                <a:solidFill>
                  <a:srgbClr val="002060"/>
                </a:solidFill>
              </a:rPr>
              <a:t>文件创建成功！</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fclose</a:t>
            </a:r>
            <a:r>
              <a:rPr lang="en-US" altLang="zh-CN" sz="1400" dirty="0">
                <a:solidFill>
                  <a:srgbClr val="002060"/>
                </a:solidFill>
              </a:rPr>
              <a:t>(</a:t>
            </a:r>
            <a:r>
              <a:rPr lang="en-US" altLang="zh-CN" sz="1400" dirty="0" err="1">
                <a:solidFill>
                  <a:srgbClr val="002060"/>
                </a:solidFill>
              </a:rPr>
              <a:t>fp</a:t>
            </a:r>
            <a:r>
              <a:rPr lang="en-US" altLang="zh-CN" sz="1400" dirty="0">
                <a:solidFill>
                  <a:srgbClr val="002060"/>
                </a:solidFill>
              </a:rPr>
              <a:t>); </a:t>
            </a:r>
            <a:endParaRPr lang="zh-CN" altLang="zh-CN" sz="1400" dirty="0">
              <a:solidFill>
                <a:srgbClr val="002060"/>
              </a:solidFill>
            </a:endParaRPr>
          </a:p>
          <a:p>
            <a:r>
              <a:rPr lang="en-US" altLang="zh-CN" sz="1400" dirty="0" smtClean="0">
                <a:solidFill>
                  <a:srgbClr val="002060"/>
                </a:solidFill>
              </a:rPr>
              <a:t>            }      </a:t>
            </a:r>
            <a:endParaRPr lang="zh-CN" altLang="zh-CN" sz="1400" dirty="0">
              <a:solidFill>
                <a:srgbClr val="002060"/>
              </a:solidFill>
            </a:endParaRPr>
          </a:p>
          <a:p>
            <a:r>
              <a:rPr lang="en-US" altLang="zh-CN" sz="1400" dirty="0">
                <a:solidFill>
                  <a:srgbClr val="002060"/>
                </a:solidFill>
              </a:rPr>
              <a:t>      return 0; </a:t>
            </a:r>
            <a:endParaRPr lang="zh-CN" altLang="zh-CN" sz="1400" dirty="0">
              <a:solidFill>
                <a:srgbClr val="002060"/>
              </a:solidFill>
            </a:endParaRPr>
          </a:p>
          <a:p>
            <a:r>
              <a:rPr lang="en-US" altLang="zh-CN" sz="1400" dirty="0" smtClean="0">
                <a:solidFill>
                  <a:srgbClr val="002060"/>
                </a:solidFill>
              </a:rPr>
              <a:t>  }</a:t>
            </a:r>
            <a:endParaRPr lang="zh-CN" altLang="zh-CN" sz="14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2220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DB8483-CD3F-4A7F-9EF6-189E2E14ED20}"/>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sp>
        <p:nvSpPr>
          <p:cNvPr id="3" name="内容占位符 2">
            <a:extLst>
              <a:ext uri="{FF2B5EF4-FFF2-40B4-BE49-F238E27FC236}">
                <a16:creationId xmlns:a16="http://schemas.microsoft.com/office/drawing/2014/main" xmlns="" id="{4930D529-6251-487C-8BF2-F511D7171A39}"/>
              </a:ext>
            </a:extLst>
          </p:cNvPr>
          <p:cNvSpPr>
            <a:spLocks noGrp="1"/>
          </p:cNvSpPr>
          <p:nvPr>
            <p:ph idx="1"/>
          </p:nvPr>
        </p:nvSpPr>
        <p:spPr/>
        <p:txBody>
          <a:bodyPr/>
          <a:lstStyle/>
          <a:p>
            <a:r>
              <a:rPr lang="zh-CN" altLang="zh-CN" dirty="0"/>
              <a:t>关闭文件</a:t>
            </a:r>
            <a:r>
              <a:rPr lang="zh-CN" altLang="zh-CN" dirty="0" smtClean="0"/>
              <a:t>函</a:t>
            </a:r>
            <a:r>
              <a:rPr lang="zh-CN" altLang="en-US" dirty="0" smtClean="0"/>
              <a:t>数：</a:t>
            </a:r>
            <a:endParaRPr lang="en-US" altLang="zh-CN" dirty="0" smtClean="0"/>
          </a:p>
          <a:p>
            <a:pPr marL="0" indent="0">
              <a:buNone/>
            </a:pPr>
            <a:r>
              <a:rPr lang="en-US" altLang="zh-CN" sz="2000" dirty="0" smtClean="0">
                <a:solidFill>
                  <a:schemeClr val="tx1"/>
                </a:solidFill>
              </a:rPr>
              <a:t>	</a:t>
            </a:r>
            <a:r>
              <a:rPr lang="en-US" altLang="zh-CN" sz="2000" dirty="0" err="1" smtClean="0">
                <a:solidFill>
                  <a:schemeClr val="tx1"/>
                </a:solidFill>
              </a:rPr>
              <a:t>fclose</a:t>
            </a:r>
            <a:r>
              <a:rPr lang="en-US" altLang="zh-CN" sz="2000" dirty="0">
                <a:solidFill>
                  <a:schemeClr val="tx1"/>
                </a:solidFill>
              </a:rPr>
              <a:t>(</a:t>
            </a:r>
            <a:r>
              <a:rPr lang="zh-CN" altLang="zh-CN" sz="2000" dirty="0">
                <a:solidFill>
                  <a:schemeClr val="tx1"/>
                </a:solidFill>
              </a:rPr>
              <a:t>文件指针</a:t>
            </a:r>
            <a:r>
              <a:rPr lang="en-US" altLang="zh-CN" sz="2000" dirty="0">
                <a:solidFill>
                  <a:schemeClr val="tx1"/>
                </a:solidFill>
              </a:rPr>
              <a:t>) </a:t>
            </a:r>
            <a:r>
              <a:rPr lang="en-US" altLang="zh-CN" sz="2000" dirty="0" smtClean="0">
                <a:solidFill>
                  <a:schemeClr val="tx1"/>
                </a:solidFill>
              </a:rPr>
              <a:t>;</a:t>
            </a:r>
          </a:p>
          <a:p>
            <a:pPr marL="300038" lvl="1" indent="0">
              <a:buNone/>
            </a:pPr>
            <a:r>
              <a:rPr lang="zh-CN" altLang="zh-CN" sz="1700" dirty="0" smtClean="0"/>
              <a:t>功能：</a:t>
            </a:r>
            <a:r>
              <a:rPr lang="zh-CN" altLang="en-US" sz="1700" dirty="0"/>
              <a:t>关闭由文件</a:t>
            </a:r>
            <a:r>
              <a:rPr lang="zh-CN" altLang="en-US" sz="1700" dirty="0" smtClean="0"/>
              <a:t>指针所指定</a:t>
            </a:r>
            <a:r>
              <a:rPr lang="zh-CN" altLang="en-US" sz="1700" dirty="0"/>
              <a:t>的文件</a:t>
            </a:r>
            <a:r>
              <a:rPr lang="zh-CN" altLang="en-US" sz="1700" dirty="0" smtClean="0"/>
              <a:t>，并把当前缓冲区中</a:t>
            </a:r>
            <a:r>
              <a:rPr lang="zh-CN" altLang="en-US" sz="1700" dirty="0"/>
              <a:t>的</a:t>
            </a:r>
            <a:r>
              <a:rPr lang="zh-CN" altLang="en-US" sz="1700" dirty="0" smtClean="0"/>
              <a:t>数据全部输出到</a:t>
            </a:r>
            <a:r>
              <a:rPr lang="zh-CN" altLang="en-US" sz="1700" dirty="0"/>
              <a:t>磁盘上</a:t>
            </a:r>
            <a:r>
              <a:rPr lang="zh-CN" altLang="en-US" sz="1700" dirty="0" smtClean="0"/>
              <a:t>，并释放</a:t>
            </a:r>
            <a:r>
              <a:rPr lang="zh-CN" altLang="en-US" sz="1700" dirty="0"/>
              <a:t>文件指针。</a:t>
            </a:r>
          </a:p>
          <a:p>
            <a:pPr marL="0" indent="0">
              <a:buNone/>
            </a:pPr>
            <a:endParaRPr lang="zh-CN" altLang="zh-CN" sz="2000" dirty="0">
              <a:solidFill>
                <a:schemeClr val="tx1"/>
              </a:solidFill>
            </a:endParaRPr>
          </a:p>
          <a:p>
            <a:endParaRPr lang="en-US" altLang="zh-CN" dirty="0" smtClean="0"/>
          </a:p>
        </p:txBody>
      </p:sp>
      <p:grpSp>
        <p:nvGrpSpPr>
          <p:cNvPr id="9" name="组合 8">
            <a:extLst>
              <a:ext uri="{FF2B5EF4-FFF2-40B4-BE49-F238E27FC236}">
                <a16:creationId xmlns:a16="http://schemas.microsoft.com/office/drawing/2014/main" xmlns="" id="{1578FD2F-7402-415E-8396-2CAE84CFEDA3}"/>
              </a:ext>
            </a:extLst>
          </p:cNvPr>
          <p:cNvGrpSpPr/>
          <p:nvPr/>
        </p:nvGrpSpPr>
        <p:grpSpPr>
          <a:xfrm>
            <a:off x="7777175" y="3088496"/>
            <a:ext cx="1242392" cy="373903"/>
            <a:chOff x="8656982" y="1358937"/>
            <a:chExt cx="1242392" cy="331751"/>
          </a:xfrm>
        </p:grpSpPr>
        <p:sp>
          <p:nvSpPr>
            <p:cNvPr id="10" name="文本框 9">
              <a:extLst>
                <a:ext uri="{FF2B5EF4-FFF2-40B4-BE49-F238E27FC236}">
                  <a16:creationId xmlns:a16="http://schemas.microsoft.com/office/drawing/2014/main" xmlns="" id="{76F2ED95-8BDB-4735-BBB4-C1EB01CB4A7F}"/>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xmlns="" id="{7397D8DD-DC40-4430-8B4D-A96BC31CE9E4}"/>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954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5138FC2-0009-41FF-B384-2E6611C44BD8}"/>
              </a:ext>
            </a:extLst>
          </p:cNvPr>
          <p:cNvSpPr>
            <a:spLocks noGrp="1"/>
          </p:cNvSpPr>
          <p:nvPr>
            <p:ph type="title"/>
          </p:nvPr>
        </p:nvSpPr>
        <p:spPr/>
        <p:txBody>
          <a:bodyPr/>
          <a:lstStyle/>
          <a:p>
            <a:r>
              <a:rPr lang="en-US" altLang="zh-CN" dirty="0"/>
              <a:t>12.5  </a:t>
            </a:r>
            <a:r>
              <a:rPr lang="zh-CN" altLang="zh-CN" dirty="0"/>
              <a:t>文件的读写</a:t>
            </a:r>
          </a:p>
        </p:txBody>
      </p:sp>
      <p:sp>
        <p:nvSpPr>
          <p:cNvPr id="3" name="内容占位符 2">
            <a:extLst>
              <a:ext uri="{FF2B5EF4-FFF2-40B4-BE49-F238E27FC236}">
                <a16:creationId xmlns:a16="http://schemas.microsoft.com/office/drawing/2014/main" xmlns="" id="{86856DD9-50C8-452C-ADF8-69F33AB74010}"/>
              </a:ext>
            </a:extLst>
          </p:cNvPr>
          <p:cNvSpPr>
            <a:spLocks noGrp="1"/>
          </p:cNvSpPr>
          <p:nvPr>
            <p:ph idx="1"/>
          </p:nvPr>
        </p:nvSpPr>
        <p:spPr/>
        <p:txBody>
          <a:bodyPr/>
          <a:lstStyle/>
          <a:p>
            <a:r>
              <a:rPr lang="en-US" altLang="zh-CN" dirty="0" smtClean="0"/>
              <a:t>4</a:t>
            </a:r>
            <a:r>
              <a:rPr lang="zh-CN" altLang="en-US" dirty="0" smtClean="0"/>
              <a:t>对</a:t>
            </a:r>
            <a:r>
              <a:rPr lang="zh-CN" altLang="zh-CN" dirty="0" smtClean="0"/>
              <a:t>常用的</a:t>
            </a:r>
            <a:r>
              <a:rPr lang="zh-CN" altLang="en-US" dirty="0" smtClean="0"/>
              <a:t>文件</a:t>
            </a:r>
            <a:r>
              <a:rPr lang="zh-CN" altLang="zh-CN" dirty="0" smtClean="0"/>
              <a:t>读写</a:t>
            </a:r>
            <a:r>
              <a:rPr lang="zh-CN" altLang="en-US" dirty="0" smtClean="0"/>
              <a:t>函数：</a:t>
            </a:r>
            <a:endParaRPr lang="zh-CN" altLang="en-US" dirty="0"/>
          </a:p>
        </p:txBody>
      </p:sp>
      <p:grpSp>
        <p:nvGrpSpPr>
          <p:cNvPr id="11" name="组合 10">
            <a:extLst>
              <a:ext uri="{FF2B5EF4-FFF2-40B4-BE49-F238E27FC236}">
                <a16:creationId xmlns:a16="http://schemas.microsoft.com/office/drawing/2014/main" xmlns="" id="{4D1C1EFD-C437-4B4A-8176-11D697200F13}"/>
              </a:ext>
            </a:extLst>
          </p:cNvPr>
          <p:cNvGrpSpPr/>
          <p:nvPr/>
        </p:nvGrpSpPr>
        <p:grpSpPr>
          <a:xfrm>
            <a:off x="7047509" y="2079397"/>
            <a:ext cx="1242392" cy="373903"/>
            <a:chOff x="8656982" y="1358937"/>
            <a:chExt cx="1242392" cy="331751"/>
          </a:xfrm>
        </p:grpSpPr>
        <p:sp>
          <p:nvSpPr>
            <p:cNvPr id="12" name="文本框 11">
              <a:extLst>
                <a:ext uri="{FF2B5EF4-FFF2-40B4-BE49-F238E27FC236}">
                  <a16:creationId xmlns:a16="http://schemas.microsoft.com/office/drawing/2014/main" xmlns="" id="{F5AE186A-2CF1-4EA9-9BEE-67BF3B483867}"/>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xmlns="" id="{9E821003-FB41-46F4-9FC7-815C9196DA57}"/>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val="4094407871"/>
              </p:ext>
            </p:extLst>
          </p:nvPr>
        </p:nvGraphicFramePr>
        <p:xfrm>
          <a:off x="653562" y="2453300"/>
          <a:ext cx="11074400" cy="2235708"/>
        </p:xfrm>
        <a:graphic>
          <a:graphicData uri="http://schemas.openxmlformats.org/drawingml/2006/table">
            <a:tbl>
              <a:tblPr firstRow="1" firstCol="1" lastRow="1" lastCol="1" bandRow="1" bandCol="1">
                <a:tableStyleId>{D113A9D2-9D6B-4929-AA2D-F23B5EE8CBE7}</a:tableStyleId>
              </a:tblPr>
              <a:tblGrid>
                <a:gridCol w="3689990"/>
                <a:gridCol w="3692205"/>
                <a:gridCol w="3692205"/>
              </a:tblGrid>
              <a:tr h="297180">
                <a:tc>
                  <a:txBody>
                    <a:bodyPr/>
                    <a:lstStyle/>
                    <a:p>
                      <a:pPr algn="ctr">
                        <a:lnSpc>
                          <a:spcPct val="150000"/>
                        </a:lnSpc>
                        <a:spcAft>
                          <a:spcPts val="0"/>
                        </a:spcAft>
                      </a:pPr>
                      <a:r>
                        <a:rPr lang="zh-CN" sz="2000" kern="100" dirty="0">
                          <a:effectLst/>
                        </a:rPr>
                        <a:t>功能</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读写函数</a:t>
                      </a:r>
                      <a:endParaRPr lang="zh-CN" sz="2000" kern="10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读写文件类型</a:t>
                      </a:r>
                      <a:endParaRPr lang="zh-CN" sz="2000" kern="100">
                        <a:effectLst/>
                        <a:latin typeface="Calibri"/>
                        <a:ea typeface="宋体"/>
                        <a:cs typeface="Times New Roman"/>
                      </a:endParaRPr>
                    </a:p>
                  </a:txBody>
                  <a:tcPr marL="68580" marR="68580" marT="0" marB="0"/>
                </a:tc>
              </a:tr>
              <a:tr h="297180">
                <a:tc>
                  <a:txBody>
                    <a:bodyPr/>
                    <a:lstStyle/>
                    <a:p>
                      <a:pPr algn="ctr">
                        <a:lnSpc>
                          <a:spcPct val="150000"/>
                        </a:lnSpc>
                        <a:spcAft>
                          <a:spcPts val="0"/>
                        </a:spcAft>
                      </a:pPr>
                      <a:r>
                        <a:rPr lang="zh-CN" sz="2000" kern="100" dirty="0">
                          <a:effectLst/>
                        </a:rPr>
                        <a:t>读写单个字符</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en-US" sz="2000" kern="100">
                          <a:effectLst/>
                        </a:rPr>
                        <a:t>fgetc   fputc</a:t>
                      </a:r>
                      <a:endParaRPr lang="zh-CN" sz="2000" kern="10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文本文件</a:t>
                      </a:r>
                      <a:endParaRPr lang="zh-CN" sz="2000" kern="100">
                        <a:effectLst/>
                        <a:latin typeface="Calibri"/>
                        <a:ea typeface="宋体"/>
                        <a:cs typeface="Times New Roman"/>
                      </a:endParaRPr>
                    </a:p>
                  </a:txBody>
                  <a:tcPr marL="68580" marR="68580" marT="0" marB="0"/>
                </a:tc>
              </a:tr>
              <a:tr h="297180">
                <a:tc>
                  <a:txBody>
                    <a:bodyPr/>
                    <a:lstStyle/>
                    <a:p>
                      <a:pPr algn="ctr">
                        <a:lnSpc>
                          <a:spcPct val="150000"/>
                        </a:lnSpc>
                        <a:spcAft>
                          <a:spcPts val="0"/>
                        </a:spcAft>
                      </a:pPr>
                      <a:r>
                        <a:rPr lang="zh-CN" sz="2000" kern="100" dirty="0">
                          <a:effectLst/>
                        </a:rPr>
                        <a:t>读写一个字符串</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en-US" sz="2000" kern="100">
                          <a:effectLst/>
                        </a:rPr>
                        <a:t>fgets   fputs</a:t>
                      </a:r>
                      <a:endParaRPr lang="zh-CN" sz="2000" kern="10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文本文件</a:t>
                      </a:r>
                      <a:endParaRPr lang="zh-CN" sz="2000" kern="100">
                        <a:effectLst/>
                        <a:latin typeface="Calibri"/>
                        <a:ea typeface="宋体"/>
                        <a:cs typeface="Times New Roman"/>
                      </a:endParaRPr>
                    </a:p>
                  </a:txBody>
                  <a:tcPr marL="68580" marR="68580" marT="0" marB="0"/>
                </a:tc>
              </a:tr>
              <a:tr h="297180">
                <a:tc>
                  <a:txBody>
                    <a:bodyPr/>
                    <a:lstStyle/>
                    <a:p>
                      <a:pPr algn="ctr">
                        <a:lnSpc>
                          <a:spcPct val="150000"/>
                        </a:lnSpc>
                        <a:spcAft>
                          <a:spcPts val="0"/>
                        </a:spcAft>
                      </a:pPr>
                      <a:r>
                        <a:rPr lang="zh-CN" sz="2000" kern="100" dirty="0">
                          <a:effectLst/>
                        </a:rPr>
                        <a:t>格式化读写</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en-US" sz="2000" kern="100" dirty="0" err="1">
                          <a:effectLst/>
                        </a:rPr>
                        <a:t>fscanf</a:t>
                      </a:r>
                      <a:r>
                        <a:rPr lang="en-US" sz="2000" kern="100" dirty="0">
                          <a:effectLst/>
                        </a:rPr>
                        <a:t>  </a:t>
                      </a:r>
                      <a:r>
                        <a:rPr lang="en-US" sz="2000" kern="100" dirty="0" err="1">
                          <a:effectLst/>
                        </a:rPr>
                        <a:t>fprintf</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文本文件</a:t>
                      </a:r>
                      <a:endParaRPr lang="zh-CN" sz="2000" kern="100">
                        <a:effectLst/>
                        <a:latin typeface="Calibri"/>
                        <a:ea typeface="宋体"/>
                        <a:cs typeface="Times New Roman"/>
                      </a:endParaRPr>
                    </a:p>
                  </a:txBody>
                  <a:tcPr marL="68580" marR="68580" marT="0" marB="0"/>
                </a:tc>
              </a:tr>
              <a:tr h="297180">
                <a:tc>
                  <a:txBody>
                    <a:bodyPr/>
                    <a:lstStyle/>
                    <a:p>
                      <a:pPr algn="ctr">
                        <a:lnSpc>
                          <a:spcPct val="150000"/>
                        </a:lnSpc>
                        <a:spcAft>
                          <a:spcPts val="0"/>
                        </a:spcAft>
                      </a:pPr>
                      <a:r>
                        <a:rPr lang="zh-CN" sz="2000" kern="100" dirty="0">
                          <a:solidFill>
                            <a:srgbClr val="00B050"/>
                          </a:solidFill>
                          <a:effectLst/>
                        </a:rPr>
                        <a:t>读写一个“数据块”</a:t>
                      </a:r>
                      <a:endParaRPr lang="zh-CN" sz="2000" kern="100" dirty="0">
                        <a:solidFill>
                          <a:srgbClr val="00B050"/>
                        </a:solidFill>
                        <a:effectLst/>
                        <a:latin typeface="Calibri"/>
                        <a:ea typeface="宋体"/>
                        <a:cs typeface="Times New Roman"/>
                      </a:endParaRPr>
                    </a:p>
                  </a:txBody>
                  <a:tcPr marL="68580" marR="68580" marT="0" marB="0"/>
                </a:tc>
                <a:tc>
                  <a:txBody>
                    <a:bodyPr/>
                    <a:lstStyle/>
                    <a:p>
                      <a:pPr algn="ctr">
                        <a:lnSpc>
                          <a:spcPct val="150000"/>
                        </a:lnSpc>
                        <a:spcAft>
                          <a:spcPts val="0"/>
                        </a:spcAft>
                      </a:pPr>
                      <a:r>
                        <a:rPr lang="en-US" sz="2000" kern="100" dirty="0" err="1">
                          <a:solidFill>
                            <a:srgbClr val="00B050"/>
                          </a:solidFill>
                          <a:effectLst/>
                        </a:rPr>
                        <a:t>fread</a:t>
                      </a:r>
                      <a:r>
                        <a:rPr lang="en-US" sz="2000" kern="100" dirty="0">
                          <a:solidFill>
                            <a:srgbClr val="00B050"/>
                          </a:solidFill>
                          <a:effectLst/>
                        </a:rPr>
                        <a:t>  </a:t>
                      </a:r>
                      <a:r>
                        <a:rPr lang="en-US" sz="2000" kern="100" dirty="0" err="1">
                          <a:solidFill>
                            <a:srgbClr val="00B050"/>
                          </a:solidFill>
                          <a:effectLst/>
                        </a:rPr>
                        <a:t>fwrite</a:t>
                      </a:r>
                      <a:endParaRPr lang="zh-CN" sz="2000" kern="100" dirty="0">
                        <a:solidFill>
                          <a:srgbClr val="00B050"/>
                        </a:solidFill>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dirty="0">
                          <a:solidFill>
                            <a:srgbClr val="00B050"/>
                          </a:solidFill>
                          <a:effectLst/>
                        </a:rPr>
                        <a:t>二进制文件</a:t>
                      </a:r>
                      <a:endParaRPr lang="zh-CN" sz="2000" kern="100" dirty="0">
                        <a:solidFill>
                          <a:srgbClr val="00B050"/>
                        </a:solidFill>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855276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01869" y="1280747"/>
            <a:ext cx="11620500" cy="5436576"/>
          </a:xfrm>
        </p:spPr>
        <p:txBody>
          <a:bodyPr/>
          <a:lstStyle/>
          <a:p>
            <a:pPr marL="514350" indent="-514350">
              <a:buFont typeface="+mj-ea"/>
              <a:buAutoNum type="ea1JpnChsDbPeriod"/>
            </a:pPr>
            <a:r>
              <a:rPr lang="zh-CN" altLang="zh-CN" dirty="0"/>
              <a:t>读写单个字符函数</a:t>
            </a:r>
            <a:r>
              <a:rPr lang="en-US" altLang="zh-CN" dirty="0" err="1"/>
              <a:t>fgetc</a:t>
            </a:r>
            <a:r>
              <a:rPr lang="en-US" altLang="zh-CN" dirty="0"/>
              <a:t>()</a:t>
            </a:r>
            <a:r>
              <a:rPr lang="zh-CN" altLang="zh-CN" dirty="0"/>
              <a:t>和</a:t>
            </a:r>
            <a:r>
              <a:rPr lang="en-US" altLang="zh-CN" dirty="0" err="1"/>
              <a:t>fputc</a:t>
            </a:r>
            <a:r>
              <a:rPr lang="en-US" altLang="zh-CN" dirty="0" smtClean="0"/>
              <a:t>()</a:t>
            </a:r>
          </a:p>
          <a:p>
            <a:pPr marL="685800" lvl="1" indent="-342900">
              <a:buFont typeface="+mj-lt"/>
              <a:buAutoNum type="arabicPeriod"/>
            </a:pPr>
            <a:r>
              <a:rPr lang="zh-CN" altLang="zh-CN" dirty="0"/>
              <a:t>文件读写位置</a:t>
            </a:r>
            <a:r>
              <a:rPr lang="zh-CN" altLang="zh-CN" dirty="0" smtClean="0"/>
              <a:t>指针</a:t>
            </a:r>
            <a:endParaRPr lang="en-US" altLang="zh-CN" dirty="0" smtClean="0"/>
          </a:p>
          <a:p>
            <a:pPr marL="342900" lvl="1" indent="0">
              <a:buNone/>
            </a:pPr>
            <a:r>
              <a:rPr lang="zh-CN" altLang="zh-CN" dirty="0"/>
              <a:t>文件内部</a:t>
            </a:r>
            <a:r>
              <a:rPr lang="zh-CN" altLang="zh-CN" dirty="0" smtClean="0"/>
              <a:t>都有</a:t>
            </a:r>
            <a:r>
              <a:rPr lang="zh-CN" altLang="zh-CN" dirty="0"/>
              <a:t>一个读写位置</a:t>
            </a:r>
            <a:r>
              <a:rPr lang="zh-CN" altLang="zh-CN" dirty="0" smtClean="0"/>
              <a:t>指针</a:t>
            </a:r>
            <a:r>
              <a:rPr lang="zh-CN" altLang="en-US" dirty="0" smtClean="0"/>
              <a:t>，</a:t>
            </a:r>
            <a:r>
              <a:rPr lang="zh-CN" altLang="zh-CN" dirty="0" smtClean="0"/>
              <a:t>指向</a:t>
            </a:r>
            <a:r>
              <a:rPr lang="zh-CN" altLang="zh-CN" dirty="0"/>
              <a:t>文件的当前读写位置。对文件进行读写操作，就是对读写位置指针指向的内容进行读写。初始打开文件时，该读写位置</a:t>
            </a:r>
            <a:r>
              <a:rPr lang="zh-CN" altLang="zh-CN" dirty="0" smtClean="0"/>
              <a:t>指针指向</a:t>
            </a:r>
            <a:r>
              <a:rPr lang="zh-CN" altLang="zh-CN" dirty="0"/>
              <a:t>文件的第一个字节。每读写一个字节数据</a:t>
            </a:r>
            <a:r>
              <a:rPr lang="zh-CN" altLang="zh-CN" dirty="0" smtClean="0"/>
              <a:t>，读写</a:t>
            </a:r>
            <a:r>
              <a:rPr lang="zh-CN" altLang="zh-CN" dirty="0"/>
              <a:t>位置指针会自动向后移动一个字节，指向下一个要读写的位置。</a:t>
            </a:r>
          </a:p>
          <a:p>
            <a:pPr marL="685800" lvl="1" indent="-342900">
              <a:buFont typeface="+mj-lt"/>
              <a:buAutoNum type="arabicPeriod" startAt="2"/>
            </a:pPr>
            <a:r>
              <a:rPr lang="en-US" altLang="zh-CN" b="0" dirty="0" err="1"/>
              <a:t>fgetc</a:t>
            </a:r>
            <a:r>
              <a:rPr lang="zh-CN" altLang="zh-CN" b="0" dirty="0" smtClean="0"/>
              <a:t>函数</a:t>
            </a:r>
            <a:r>
              <a:rPr lang="zh-CN" altLang="en-US" b="0" dirty="0" smtClean="0"/>
              <a:t>：</a:t>
            </a:r>
            <a:r>
              <a:rPr lang="zh-CN" altLang="zh-CN" dirty="0"/>
              <a:t>从一个打开的文件中</a:t>
            </a:r>
            <a:r>
              <a:rPr lang="zh-CN" altLang="zh-CN" dirty="0" smtClean="0"/>
              <a:t>读一</a:t>
            </a:r>
            <a:r>
              <a:rPr lang="zh-CN" altLang="zh-CN" dirty="0"/>
              <a:t>个字节的数据。</a:t>
            </a:r>
          </a:p>
          <a:p>
            <a:pPr marL="342900" lvl="1" indent="0">
              <a:buNone/>
            </a:pPr>
            <a:r>
              <a:rPr lang="zh-CN" altLang="zh-CN" dirty="0" smtClean="0"/>
              <a:t>调用</a:t>
            </a:r>
            <a:r>
              <a:rPr lang="zh-CN" altLang="en-US" dirty="0"/>
              <a:t>格式</a:t>
            </a:r>
            <a:r>
              <a:rPr lang="zh-CN" altLang="zh-CN" dirty="0"/>
              <a:t>：字符变量</a:t>
            </a:r>
            <a:r>
              <a:rPr lang="en-US" altLang="zh-CN" dirty="0"/>
              <a:t>=</a:t>
            </a:r>
            <a:r>
              <a:rPr lang="en-US" altLang="zh-CN" dirty="0" err="1"/>
              <a:t>fgetc</a:t>
            </a:r>
            <a:r>
              <a:rPr lang="en-US" altLang="zh-CN" dirty="0"/>
              <a:t>(</a:t>
            </a:r>
            <a:r>
              <a:rPr lang="zh-CN" altLang="zh-CN" dirty="0"/>
              <a:t>文件指针</a:t>
            </a:r>
            <a:r>
              <a:rPr lang="en-US" altLang="zh-CN" dirty="0"/>
              <a:t>)</a:t>
            </a:r>
            <a:r>
              <a:rPr lang="zh-CN" altLang="zh-CN" dirty="0"/>
              <a:t>；</a:t>
            </a:r>
          </a:p>
          <a:p>
            <a:pPr marL="342900" lvl="1" indent="0">
              <a:buNone/>
            </a:pPr>
            <a:r>
              <a:rPr lang="zh-CN" altLang="zh-CN" dirty="0"/>
              <a:t>例如：</a:t>
            </a:r>
            <a:r>
              <a:rPr lang="en-US" altLang="zh-CN" dirty="0" err="1"/>
              <a:t>ch</a:t>
            </a:r>
            <a:r>
              <a:rPr lang="en-US" altLang="zh-CN" dirty="0"/>
              <a:t>=</a:t>
            </a:r>
            <a:r>
              <a:rPr lang="en-US" altLang="zh-CN" dirty="0" err="1"/>
              <a:t>fgetc</a:t>
            </a:r>
            <a:r>
              <a:rPr lang="en-US" altLang="zh-CN" dirty="0"/>
              <a:t>(</a:t>
            </a:r>
            <a:r>
              <a:rPr lang="en-US" altLang="zh-CN" dirty="0" err="1"/>
              <a:t>fp</a:t>
            </a:r>
            <a:r>
              <a:rPr lang="en-US" altLang="zh-CN" dirty="0"/>
              <a:t>)</a:t>
            </a:r>
            <a:r>
              <a:rPr lang="zh-CN" altLang="zh-CN" dirty="0"/>
              <a:t>；</a:t>
            </a:r>
            <a:endParaRPr lang="en-US" altLang="zh-CN" dirty="0"/>
          </a:p>
          <a:p>
            <a:pPr marL="342900" lvl="1" indent="0">
              <a:buNone/>
            </a:pPr>
            <a:r>
              <a:rPr lang="zh-CN" altLang="zh-CN" dirty="0"/>
              <a:t>功能：从文件指针</a:t>
            </a:r>
            <a:r>
              <a:rPr lang="en-US" altLang="zh-CN" dirty="0" err="1" smtClean="0"/>
              <a:t>fp</a:t>
            </a:r>
            <a:r>
              <a:rPr lang="zh-CN" altLang="en-US" dirty="0" smtClean="0"/>
              <a:t>所</a:t>
            </a:r>
            <a:r>
              <a:rPr lang="zh-CN" altLang="zh-CN" dirty="0" smtClean="0"/>
              <a:t>指向</a:t>
            </a:r>
            <a:r>
              <a:rPr lang="zh-CN" altLang="zh-CN" dirty="0"/>
              <a:t>的文件</a:t>
            </a:r>
            <a:r>
              <a:rPr lang="zh-CN" altLang="en-US" dirty="0"/>
              <a:t>的</a:t>
            </a:r>
            <a:r>
              <a:rPr lang="zh-CN" altLang="zh-CN" dirty="0"/>
              <a:t>当前读写位置</a:t>
            </a:r>
            <a:r>
              <a:rPr lang="zh-CN" altLang="en-US" dirty="0"/>
              <a:t>处读</a:t>
            </a:r>
            <a:r>
              <a:rPr lang="zh-CN" altLang="zh-CN" dirty="0"/>
              <a:t>一个字节数据，赋给对应的字符变量</a:t>
            </a:r>
            <a:r>
              <a:rPr lang="zh-CN" altLang="en-US" dirty="0"/>
              <a:t>。</a:t>
            </a:r>
            <a:r>
              <a:rPr lang="zh-CN" altLang="zh-CN" dirty="0"/>
              <a:t>同时把读写位置指针向后移动</a:t>
            </a:r>
            <a:r>
              <a:rPr lang="en-US" altLang="zh-CN" dirty="0"/>
              <a:t>1</a:t>
            </a:r>
            <a:r>
              <a:rPr lang="zh-CN" altLang="zh-CN" dirty="0"/>
              <a:t>个位置</a:t>
            </a:r>
            <a:r>
              <a:rPr lang="zh-CN" altLang="en-US" dirty="0" smtClean="0"/>
              <a:t>。</a:t>
            </a:r>
            <a:endParaRPr lang="en-US" altLang="zh-CN" b="0" dirty="0" smtClean="0"/>
          </a:p>
          <a:p>
            <a:pPr marL="685800" lvl="1" indent="-342900">
              <a:buFont typeface="+mj-lt"/>
              <a:buAutoNum type="arabicPeriod" startAt="3"/>
            </a:pPr>
            <a:r>
              <a:rPr lang="zh-CN" altLang="en-US" dirty="0" smtClean="0"/>
              <a:t>从</a:t>
            </a:r>
            <a:r>
              <a:rPr lang="zh-CN" altLang="en-US" dirty="0"/>
              <a:t>一个</a:t>
            </a:r>
            <a:r>
              <a:rPr lang="zh-CN" altLang="en-US" dirty="0" smtClean="0"/>
              <a:t>文件中循环读取多个字节内容时，怎样如何控制结束呢？</a:t>
            </a:r>
            <a:endParaRPr lang="en-US" altLang="zh-CN" dirty="0" smtClean="0"/>
          </a:p>
          <a:p>
            <a:pPr marL="342900" lvl="1" indent="0">
              <a:buNone/>
            </a:pPr>
            <a:r>
              <a:rPr lang="zh-CN" altLang="en-US" dirty="0" smtClean="0"/>
              <a:t>对于文本文件：使用</a:t>
            </a:r>
            <a:r>
              <a:rPr lang="zh-CN" altLang="zh-CN" dirty="0"/>
              <a:t>文件结束标志</a:t>
            </a:r>
            <a:r>
              <a:rPr lang="en-US" altLang="zh-CN" dirty="0" smtClean="0"/>
              <a:t>EOF</a:t>
            </a:r>
            <a:r>
              <a:rPr lang="zh-CN" altLang="en-US" dirty="0" smtClean="0"/>
              <a:t>。</a:t>
            </a:r>
            <a:endParaRPr lang="en-US" altLang="zh-CN" dirty="0" smtClean="0"/>
          </a:p>
          <a:p>
            <a:pPr marL="342900" lvl="1" indent="0">
              <a:buNone/>
            </a:pPr>
            <a:r>
              <a:rPr lang="zh-CN" altLang="en-US" dirty="0" smtClean="0"/>
              <a:t>二进制文件或文本文件：使用</a:t>
            </a:r>
            <a:r>
              <a:rPr lang="zh-CN" altLang="zh-CN" dirty="0"/>
              <a:t>文件结束检测函数</a:t>
            </a:r>
            <a:r>
              <a:rPr lang="en-US" altLang="zh-CN" dirty="0" err="1"/>
              <a:t>feof</a:t>
            </a:r>
            <a:r>
              <a:rPr lang="en-US" altLang="zh-CN" dirty="0" smtClean="0"/>
              <a:t>()</a:t>
            </a:r>
            <a:r>
              <a:rPr lang="zh-CN" altLang="en-US" dirty="0" smtClean="0"/>
              <a:t>。</a:t>
            </a:r>
            <a:endParaRPr lang="en-US" altLang="zh-CN" dirty="0" smtClean="0"/>
          </a:p>
          <a:p>
            <a:pPr lvl="1"/>
            <a:endParaRPr lang="zh-CN" altLang="zh-CN" dirty="0"/>
          </a:p>
          <a:p>
            <a:pPr marL="342900" lvl="1" indent="0">
              <a:buNone/>
            </a:pPr>
            <a:endParaRPr lang="zh-CN" altLang="zh-CN" dirty="0"/>
          </a:p>
          <a:p>
            <a:pPr lvl="2"/>
            <a:endParaRPr lang="zh-CN" altLang="zh-CN" dirty="0"/>
          </a:p>
          <a:p>
            <a:endParaRPr lang="zh-CN" altLang="zh-CN" dirty="0"/>
          </a:p>
          <a:p>
            <a:endParaRPr lang="en-US" altLang="zh-CN" dirty="0"/>
          </a:p>
          <a:p>
            <a:endParaRPr lang="en-US" altLang="zh-CN" dirty="0"/>
          </a:p>
          <a:p>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1812108397"/>
              </p:ext>
            </p:extLst>
          </p:nvPr>
        </p:nvGraphicFramePr>
        <p:xfrm>
          <a:off x="783490" y="5613232"/>
          <a:ext cx="5643686" cy="801858"/>
        </p:xfrm>
        <a:graphic>
          <a:graphicData uri="http://schemas.openxmlformats.org/drawingml/2006/table">
            <a:tbl>
              <a:tblPr firstRow="1" bandRow="1">
                <a:tableStyleId>{5C22544A-7EE6-4342-B048-85BDC9FD1C3A}</a:tableStyleId>
              </a:tblPr>
              <a:tblGrid>
                <a:gridCol w="2821843"/>
                <a:gridCol w="2821843"/>
              </a:tblGrid>
              <a:tr h="298938">
                <a:tc>
                  <a:txBody>
                    <a:bodyPr/>
                    <a:lstStyle/>
                    <a:p>
                      <a:pPr algn="ctr"/>
                      <a:r>
                        <a:rPr lang="zh-CN" altLang="en-US" dirty="0" smtClean="0"/>
                        <a:t>文本文件</a:t>
                      </a:r>
                      <a:endParaRPr lang="zh-CN" altLang="en-US" dirty="0"/>
                    </a:p>
                  </a:txBody>
                  <a:tcPr/>
                </a:tc>
                <a:tc>
                  <a:txBody>
                    <a:bodyPr/>
                    <a:lstStyle/>
                    <a:p>
                      <a:pPr algn="ctr"/>
                      <a:r>
                        <a:rPr lang="zh-CN" altLang="en-US" dirty="0" smtClean="0"/>
                        <a:t>二进制文件或文本文件</a:t>
                      </a:r>
                      <a:endParaRPr lang="zh-CN" altLang="en-US" dirty="0"/>
                    </a:p>
                  </a:txBody>
                  <a:tcPr/>
                </a:tc>
              </a:tr>
              <a:tr h="370840">
                <a:tc>
                  <a:txBody>
                    <a:bodyPr/>
                    <a:lstStyle/>
                    <a:p>
                      <a:pPr algn="ctr"/>
                      <a:r>
                        <a:rPr lang="en-US" altLang="zh-CN" dirty="0" smtClean="0"/>
                        <a:t>while(</a:t>
                      </a:r>
                      <a:r>
                        <a:rPr lang="en-US" altLang="zh-CN" dirty="0" err="1" smtClean="0"/>
                        <a:t>ch</a:t>
                      </a:r>
                      <a:r>
                        <a:rPr lang="en-US" altLang="zh-CN" dirty="0" smtClean="0"/>
                        <a:t>!=EOF)</a:t>
                      </a:r>
                    </a:p>
                    <a:p>
                      <a:pPr algn="ctr"/>
                      <a:r>
                        <a:rPr lang="en-US" altLang="zh-CN" dirty="0" smtClean="0"/>
                        <a:t>{…} </a:t>
                      </a:r>
                      <a:endParaRPr lang="zh-CN" altLang="en-US" dirty="0"/>
                    </a:p>
                  </a:txBody>
                  <a:tcPr/>
                </a:tc>
                <a:tc>
                  <a:txBody>
                    <a:bodyPr/>
                    <a:lstStyle/>
                    <a:p>
                      <a:pPr algn="ctr"/>
                      <a:r>
                        <a:rPr lang="en-US" altLang="zh-CN" sz="1350" kern="1200" dirty="0" smtClean="0">
                          <a:solidFill>
                            <a:schemeClr val="dk1"/>
                          </a:solidFill>
                          <a:effectLst/>
                          <a:latin typeface="+mn-lt"/>
                          <a:ea typeface="+mn-ea"/>
                          <a:cs typeface="+mn-cs"/>
                        </a:rPr>
                        <a:t>while(!</a:t>
                      </a:r>
                      <a:r>
                        <a:rPr lang="en-US" altLang="zh-CN" sz="1350" kern="1200" dirty="0" err="1" smtClean="0">
                          <a:solidFill>
                            <a:schemeClr val="dk1"/>
                          </a:solidFill>
                          <a:effectLst/>
                          <a:latin typeface="+mn-lt"/>
                          <a:ea typeface="+mn-ea"/>
                          <a:cs typeface="+mn-cs"/>
                        </a:rPr>
                        <a:t>feof</a:t>
                      </a:r>
                      <a:r>
                        <a:rPr lang="en-US" altLang="zh-CN" sz="1350" kern="1200" dirty="0" smtClean="0">
                          <a:solidFill>
                            <a:schemeClr val="dk1"/>
                          </a:solidFill>
                          <a:effectLst/>
                          <a:latin typeface="+mn-lt"/>
                          <a:ea typeface="+mn-ea"/>
                          <a:cs typeface="+mn-cs"/>
                        </a:rPr>
                        <a:t>(</a:t>
                      </a:r>
                      <a:r>
                        <a:rPr lang="en-US" altLang="zh-CN" sz="1350" kern="1200" dirty="0" err="1" smtClean="0">
                          <a:solidFill>
                            <a:schemeClr val="dk1"/>
                          </a:solidFill>
                          <a:effectLst/>
                          <a:latin typeface="+mn-lt"/>
                          <a:ea typeface="+mn-ea"/>
                          <a:cs typeface="+mn-cs"/>
                        </a:rPr>
                        <a:t>fp</a:t>
                      </a:r>
                      <a:r>
                        <a:rPr lang="en-US" altLang="zh-CN" sz="1350" kern="1200" dirty="0" smtClean="0">
                          <a:solidFill>
                            <a:schemeClr val="dk1"/>
                          </a:solidFill>
                          <a:effectLst/>
                          <a:latin typeface="+mn-lt"/>
                          <a:ea typeface="+mn-ea"/>
                          <a:cs typeface="+mn-cs"/>
                        </a:rPr>
                        <a:t>))</a:t>
                      </a:r>
                    </a:p>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smtClean="0"/>
                        <a:t>{…} </a:t>
                      </a:r>
                      <a:endParaRPr lang="zh-CN" altLang="en-US" dirty="0"/>
                    </a:p>
                  </a:txBody>
                  <a:tcPr/>
                </a:tc>
              </a:tr>
            </a:tbl>
          </a:graphicData>
        </a:graphic>
      </p:graphicFrame>
      <p:sp>
        <p:nvSpPr>
          <p:cNvPr id="6" name="折角形 5"/>
          <p:cNvSpPr/>
          <p:nvPr/>
        </p:nvSpPr>
        <p:spPr>
          <a:xfrm>
            <a:off x="7578968" y="4955544"/>
            <a:ext cx="3780693" cy="1524387"/>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1.</a:t>
            </a:r>
            <a:r>
              <a:rPr lang="zh-CN" altLang="zh-CN" dirty="0" smtClean="0"/>
              <a:t>文件结束</a:t>
            </a:r>
            <a:r>
              <a:rPr lang="zh-CN" altLang="zh-CN" dirty="0"/>
              <a:t>标志</a:t>
            </a:r>
            <a:r>
              <a:rPr lang="en-US" altLang="zh-CN" dirty="0"/>
              <a:t>EOF </a:t>
            </a:r>
            <a:r>
              <a:rPr lang="zh-CN" altLang="zh-CN" dirty="0" smtClean="0"/>
              <a:t>是</a:t>
            </a:r>
            <a:r>
              <a:rPr lang="zh-CN" altLang="zh-CN" dirty="0"/>
              <a:t>在</a:t>
            </a:r>
            <a:r>
              <a:rPr lang="en-US" altLang="zh-CN" dirty="0" err="1"/>
              <a:t>stdio.h</a:t>
            </a:r>
            <a:r>
              <a:rPr lang="zh-CN" altLang="zh-CN" dirty="0"/>
              <a:t>中定义的符号常量，其值为</a:t>
            </a:r>
            <a:r>
              <a:rPr lang="en-US" altLang="zh-CN" dirty="0"/>
              <a:t>-1</a:t>
            </a:r>
            <a:r>
              <a:rPr lang="zh-CN" altLang="zh-CN" dirty="0" smtClean="0"/>
              <a:t>。</a:t>
            </a:r>
            <a:endParaRPr lang="en-US" altLang="zh-CN" dirty="0" smtClean="0"/>
          </a:p>
          <a:p>
            <a:r>
              <a:rPr lang="en-US" altLang="zh-CN" dirty="0" smtClean="0"/>
              <a:t>2.</a:t>
            </a:r>
            <a:r>
              <a:rPr lang="zh-CN" altLang="zh-CN" dirty="0" smtClean="0"/>
              <a:t>文件结束</a:t>
            </a:r>
            <a:r>
              <a:rPr lang="zh-CN" altLang="zh-CN" dirty="0"/>
              <a:t>检测函数</a:t>
            </a:r>
            <a:r>
              <a:rPr lang="en-US" altLang="zh-CN" dirty="0" err="1" smtClean="0"/>
              <a:t>feof</a:t>
            </a:r>
            <a:r>
              <a:rPr lang="en-US" altLang="zh-CN" dirty="0" smtClean="0"/>
              <a:t>()</a:t>
            </a:r>
            <a:r>
              <a:rPr lang="zh-CN" altLang="en-US" dirty="0" smtClean="0"/>
              <a:t>，</a:t>
            </a:r>
            <a:r>
              <a:rPr lang="zh-CN" altLang="en-US" dirty="0"/>
              <a:t>当到达文件结尾时，该函数返回非</a:t>
            </a:r>
            <a:r>
              <a:rPr lang="en-US" altLang="zh-CN" dirty="0"/>
              <a:t>0</a:t>
            </a:r>
            <a:r>
              <a:rPr lang="zh-CN" altLang="en-US" dirty="0"/>
              <a:t>值，反之返回</a:t>
            </a:r>
            <a:r>
              <a:rPr lang="en-US" altLang="zh-CN" dirty="0"/>
              <a:t>0</a:t>
            </a:r>
            <a:r>
              <a:rPr lang="zh-CN" altLang="en-US" dirty="0"/>
              <a:t>值。</a:t>
            </a:r>
          </a:p>
        </p:txBody>
      </p:sp>
    </p:spTree>
    <p:extLst>
      <p:ext uri="{BB962C8B-B14F-4D97-AF65-F5344CB8AC3E}">
        <p14:creationId xmlns:p14="http://schemas.microsoft.com/office/powerpoint/2010/main" val="9786246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283677"/>
            <a:ext cx="12068908" cy="5239913"/>
          </a:xfrm>
        </p:spPr>
        <p:txBody>
          <a:bodyPr/>
          <a:lstStyle/>
          <a:p>
            <a:r>
              <a:rPr lang="zh-CN" altLang="zh-CN" dirty="0"/>
              <a:t>【例</a:t>
            </a:r>
            <a:r>
              <a:rPr lang="en-US" altLang="zh-CN" dirty="0"/>
              <a:t>12. </a:t>
            </a:r>
            <a:r>
              <a:rPr lang="en-US" altLang="zh-CN" dirty="0" smtClean="0"/>
              <a:t>2</a:t>
            </a:r>
            <a:r>
              <a:rPr lang="zh-CN" altLang="zh-CN" dirty="0" smtClean="0"/>
              <a:t>】</a:t>
            </a:r>
            <a:r>
              <a:rPr lang="zh-CN" altLang="zh-CN" dirty="0"/>
              <a:t>有一文本文件</a:t>
            </a:r>
            <a:r>
              <a:rPr lang="en-US" altLang="zh-CN" dirty="0"/>
              <a:t>file1.txt</a:t>
            </a:r>
            <a:r>
              <a:rPr lang="zh-CN" altLang="zh-CN" dirty="0"/>
              <a:t>，其内容见</a:t>
            </a:r>
            <a:r>
              <a:rPr lang="zh-CN" altLang="zh-CN" dirty="0" smtClean="0"/>
              <a:t>图所</a:t>
            </a:r>
            <a:r>
              <a:rPr lang="zh-CN" altLang="zh-CN" dirty="0"/>
              <a:t>示。编写程序统计该文件中包含多少个有效字符。</a:t>
            </a:r>
          </a:p>
        </p:txBody>
      </p:sp>
      <p:sp>
        <p:nvSpPr>
          <p:cNvPr id="4" name="矩形 3">
            <a:extLst>
              <a:ext uri="{FF2B5EF4-FFF2-40B4-BE49-F238E27FC236}">
                <a16:creationId xmlns:a16="http://schemas.microsoft.com/office/drawing/2014/main" xmlns="" id="{B6D2DDD0-B8D0-4022-BAB8-140EDCBF241C}"/>
              </a:ext>
            </a:extLst>
          </p:cNvPr>
          <p:cNvSpPr/>
          <p:nvPr/>
        </p:nvSpPr>
        <p:spPr>
          <a:xfrm>
            <a:off x="272562" y="1969175"/>
            <a:ext cx="7042638" cy="4554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rgbClr val="002060"/>
                </a:solidFill>
              </a:rPr>
              <a:t>#</a:t>
            </a:r>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endParaRPr lang="zh-CN" altLang="zh-CN" sz="1400" dirty="0">
              <a:solidFill>
                <a:srgbClr val="002060"/>
              </a:solidFill>
            </a:endParaRPr>
          </a:p>
          <a:p>
            <a:r>
              <a:rPr lang="en-US" altLang="zh-CN" sz="1400" dirty="0">
                <a:solidFill>
                  <a:srgbClr val="002060"/>
                </a:solidFill>
              </a:rPr>
              <a:t>#include</a:t>
            </a:r>
            <a:r>
              <a:rPr lang="en-US" altLang="zh-CN" sz="1400" dirty="0">
                <a:solidFill>
                  <a:srgbClr val="002060"/>
                </a:solidFill>
              </a:rPr>
              <a:t> </a:t>
            </a:r>
            <a:r>
              <a:rPr lang="en-US" altLang="zh-CN" sz="1400" dirty="0">
                <a:solidFill>
                  <a:srgbClr val="002060"/>
                </a:solidFill>
              </a:rPr>
              <a:t>&lt;</a:t>
            </a:r>
            <a:r>
              <a:rPr lang="en-US" altLang="zh-CN" sz="1400" dirty="0" err="1">
                <a:solidFill>
                  <a:srgbClr val="002060"/>
                </a:solidFill>
              </a:rPr>
              <a:t>stdlib.h</a:t>
            </a:r>
            <a:r>
              <a:rPr lang="en-US" altLang="zh-CN" sz="1400" dirty="0">
                <a:solidFill>
                  <a:srgbClr val="002060"/>
                </a:solidFill>
              </a:rPr>
              <a:t>&gt;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int</a:t>
            </a:r>
            <a:r>
              <a:rPr lang="en-US" altLang="zh-CN" sz="1400" dirty="0">
                <a:solidFill>
                  <a:srgbClr val="002060"/>
                </a:solidFill>
              </a:rPr>
              <a:t>  </a:t>
            </a:r>
            <a:r>
              <a:rPr lang="en-US" altLang="zh-CN" sz="1400" dirty="0">
                <a:solidFill>
                  <a:srgbClr val="002060"/>
                </a:solidFill>
              </a:rPr>
              <a:t>main()</a:t>
            </a:r>
            <a:endParaRPr lang="zh-CN" altLang="zh-CN" sz="1400" dirty="0">
              <a:solidFill>
                <a:srgbClr val="002060"/>
              </a:solidFill>
            </a:endParaRPr>
          </a:p>
          <a:p>
            <a:r>
              <a:rPr lang="en-US" altLang="zh-CN" sz="1400" dirty="0">
                <a:solidFill>
                  <a:srgbClr val="002060"/>
                </a:solidFill>
              </a:rPr>
              <a:t> {  </a:t>
            </a:r>
            <a:r>
              <a:rPr lang="en-US" altLang="zh-CN" sz="1400" dirty="0">
                <a:solidFill>
                  <a:srgbClr val="002060"/>
                </a:solidFill>
              </a:rPr>
              <a:t> </a:t>
            </a:r>
            <a:r>
              <a:rPr lang="en-US" altLang="zh-CN" sz="1400" dirty="0">
                <a:solidFill>
                  <a:srgbClr val="002060"/>
                </a:solidFill>
              </a:rPr>
              <a:t>FILE </a:t>
            </a:r>
            <a:r>
              <a:rPr lang="en-US" altLang="zh-CN" sz="1400" dirty="0">
                <a:solidFill>
                  <a:srgbClr val="002060"/>
                </a:solidFill>
              </a:rPr>
              <a:t>*</a:t>
            </a:r>
            <a:r>
              <a:rPr lang="en-US" altLang="zh-CN" sz="1400" dirty="0" err="1">
                <a:solidFill>
                  <a:srgbClr val="002060"/>
                </a:solidFill>
              </a:rPr>
              <a:t>fp</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int</a:t>
            </a:r>
            <a:r>
              <a:rPr lang="en-US" altLang="zh-CN" sz="1400" dirty="0">
                <a:solidFill>
                  <a:srgbClr val="002060"/>
                </a:solidFill>
              </a:rPr>
              <a:t> count=0; /*</a:t>
            </a:r>
            <a:r>
              <a:rPr lang="zh-CN" altLang="zh-CN" sz="1400" dirty="0">
                <a:solidFill>
                  <a:srgbClr val="002060"/>
                </a:solidFill>
              </a:rPr>
              <a:t>字符个数计数器</a:t>
            </a:r>
            <a:r>
              <a:rPr lang="en-US" altLang="zh-CN" sz="1400" dirty="0" smtClean="0">
                <a:solidFill>
                  <a:srgbClr val="002060"/>
                </a:solidFill>
              </a:rPr>
              <a:t>*/</a:t>
            </a:r>
            <a:endParaRPr lang="zh-CN" altLang="zh-CN" sz="1400" dirty="0" smtClean="0">
              <a:solidFill>
                <a:srgbClr val="002060"/>
              </a:solidFill>
            </a:endParaRPr>
          </a:p>
          <a:p>
            <a:r>
              <a:rPr lang="en-US" altLang="zh-CN" sz="1400" dirty="0">
                <a:solidFill>
                  <a:srgbClr val="002060"/>
                </a:solidFill>
              </a:rPr>
              <a:t> </a:t>
            </a:r>
            <a:r>
              <a:rPr lang="en-US" altLang="zh-CN" sz="1400" dirty="0" smtClean="0">
                <a:solidFill>
                  <a:srgbClr val="002060"/>
                </a:solidFill>
              </a:rPr>
              <a:t>     char c;</a:t>
            </a:r>
            <a:endParaRPr lang="zh-CN" altLang="zh-CN" sz="1400" dirty="0" smtClean="0">
              <a:solidFill>
                <a:srgbClr val="002060"/>
              </a:solidFill>
            </a:endParaRPr>
          </a:p>
          <a:p>
            <a:r>
              <a:rPr lang="en-US" altLang="zh-CN" sz="1400" dirty="0" smtClean="0">
                <a:solidFill>
                  <a:srgbClr val="002060"/>
                </a:solidFill>
              </a:rPr>
              <a:t>      </a:t>
            </a:r>
            <a:r>
              <a:rPr lang="en-US" altLang="zh-CN" sz="1400" dirty="0">
                <a:solidFill>
                  <a:srgbClr val="002060"/>
                </a:solidFill>
              </a:rPr>
              <a:t>if((</a:t>
            </a:r>
            <a:r>
              <a:rPr lang="en-US" altLang="zh-CN" sz="1400" dirty="0" err="1">
                <a:solidFill>
                  <a:srgbClr val="002060"/>
                </a:solidFill>
              </a:rPr>
              <a:t>fp</a:t>
            </a:r>
            <a:r>
              <a:rPr lang="en-US" altLang="zh-CN" sz="1400" dirty="0">
                <a:solidFill>
                  <a:srgbClr val="002060"/>
                </a:solidFill>
              </a:rPr>
              <a:t>=</a:t>
            </a:r>
            <a:r>
              <a:rPr lang="en-US" altLang="zh-CN" sz="1400" dirty="0" err="1">
                <a:solidFill>
                  <a:srgbClr val="002060"/>
                </a:solidFill>
              </a:rPr>
              <a:t>fopen</a:t>
            </a:r>
            <a:r>
              <a:rPr lang="en-US" altLang="zh-CN" sz="1400" dirty="0">
                <a:solidFill>
                  <a:srgbClr val="002060"/>
                </a:solidFill>
              </a:rPr>
              <a:t>("file1.txt","r"))==NULL)  /*</a:t>
            </a:r>
            <a:r>
              <a:rPr lang="zh-CN" altLang="zh-CN" sz="1400" dirty="0">
                <a:solidFill>
                  <a:srgbClr val="002060"/>
                </a:solidFill>
              </a:rPr>
              <a:t>以“只读”方式打开文本文件</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 </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zh-CN" sz="1400" dirty="0">
                <a:solidFill>
                  <a:srgbClr val="002060"/>
                </a:solidFill>
              </a:rPr>
              <a:t>打开文件失败，退出运行程序！</a:t>
            </a:r>
            <a:r>
              <a:rPr lang="en-US" altLang="zh-CN" sz="1400" dirty="0">
                <a:solidFill>
                  <a:srgbClr val="002060"/>
                </a:solidFill>
              </a:rPr>
              <a:t>\n");</a:t>
            </a:r>
            <a:endParaRPr lang="zh-CN" altLang="zh-CN" sz="1400" dirty="0">
              <a:solidFill>
                <a:srgbClr val="002060"/>
              </a:solidFill>
            </a:endParaRPr>
          </a:p>
          <a:p>
            <a:r>
              <a:rPr lang="en-US" altLang="zh-CN" sz="1400" dirty="0">
                <a:solidFill>
                  <a:srgbClr val="002060"/>
                </a:solidFill>
              </a:rPr>
              <a:t>		  exit(0);</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     c=</a:t>
            </a:r>
            <a:r>
              <a:rPr lang="en-US" altLang="zh-CN" sz="1400" dirty="0" err="1" smtClean="0">
                <a:solidFill>
                  <a:srgbClr val="002060"/>
                </a:solidFill>
              </a:rPr>
              <a:t>fgetc</a:t>
            </a:r>
            <a:r>
              <a:rPr lang="en-US" altLang="zh-CN" sz="1400" dirty="0" smtClean="0">
                <a:solidFill>
                  <a:srgbClr val="002060"/>
                </a:solidFill>
              </a:rPr>
              <a:t>(</a:t>
            </a:r>
            <a:r>
              <a:rPr lang="en-US" altLang="zh-CN" sz="1400" dirty="0" err="1" smtClean="0">
                <a:solidFill>
                  <a:srgbClr val="002060"/>
                </a:solidFill>
              </a:rPr>
              <a:t>fp</a:t>
            </a:r>
            <a:r>
              <a:rPr lang="en-US" altLang="zh-CN" sz="1400" dirty="0">
                <a:solidFill>
                  <a:srgbClr val="002060"/>
                </a:solidFill>
              </a:rPr>
              <a:t>);    </a:t>
            </a:r>
            <a:r>
              <a:rPr lang="en-US" altLang="zh-CN" sz="1400" dirty="0" smtClean="0">
                <a:solidFill>
                  <a:srgbClr val="002060"/>
                </a:solidFill>
              </a:rPr>
              <a:t>    </a:t>
            </a:r>
            <a:r>
              <a:rPr lang="en-US" altLang="zh-CN" sz="1400" dirty="0">
                <a:solidFill>
                  <a:srgbClr val="002060"/>
                </a:solidFill>
              </a:rPr>
              <a:t>/*</a:t>
            </a:r>
            <a:r>
              <a:rPr lang="zh-CN" altLang="zh-CN" sz="1400" dirty="0">
                <a:solidFill>
                  <a:srgbClr val="002060"/>
                </a:solidFill>
              </a:rPr>
              <a:t>读取第一个字符</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while(c!=EOF)     /*</a:t>
            </a:r>
            <a:r>
              <a:rPr lang="zh-CN" altLang="zh-CN" sz="1400" dirty="0">
                <a:solidFill>
                  <a:srgbClr val="002060"/>
                </a:solidFill>
              </a:rPr>
              <a:t>如遇到文件结束符就结束循环</a:t>
            </a:r>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a:t>
            </a:r>
            <a:endParaRPr lang="zh-CN" altLang="zh-CN" sz="1400" dirty="0">
              <a:solidFill>
                <a:srgbClr val="002060"/>
              </a:solidFill>
            </a:endParaRPr>
          </a:p>
          <a:p>
            <a:r>
              <a:rPr lang="en-US" altLang="zh-CN" sz="1400" dirty="0">
                <a:solidFill>
                  <a:srgbClr val="002060"/>
                </a:solidFill>
              </a:rPr>
              <a:t>		count++; </a:t>
            </a:r>
            <a:endParaRPr lang="zh-CN" altLang="zh-CN" sz="1400" dirty="0">
              <a:solidFill>
                <a:srgbClr val="002060"/>
              </a:solidFill>
            </a:endParaRPr>
          </a:p>
          <a:p>
            <a:r>
              <a:rPr lang="en-US" altLang="zh-CN" sz="1400" dirty="0">
                <a:solidFill>
                  <a:srgbClr val="002060"/>
                </a:solidFill>
              </a:rPr>
              <a:t>		c=</a:t>
            </a:r>
            <a:r>
              <a:rPr lang="en-US" altLang="zh-CN" sz="1400" dirty="0" err="1">
                <a:solidFill>
                  <a:srgbClr val="002060"/>
                </a:solidFill>
              </a:rPr>
              <a:t>fgetc</a:t>
            </a:r>
            <a:r>
              <a:rPr lang="en-US" altLang="zh-CN" sz="1400" dirty="0">
                <a:solidFill>
                  <a:srgbClr val="002060"/>
                </a:solidFill>
              </a:rPr>
              <a:t>(</a:t>
            </a:r>
            <a:r>
              <a:rPr lang="en-US" altLang="zh-CN" sz="1400" dirty="0" err="1">
                <a:solidFill>
                  <a:srgbClr val="002060"/>
                </a:solidFill>
              </a:rPr>
              <a:t>fp</a:t>
            </a:r>
            <a:r>
              <a:rPr lang="en-US" altLang="zh-CN" sz="1400" dirty="0">
                <a:solidFill>
                  <a:srgbClr val="002060"/>
                </a:solidFill>
              </a:rPr>
              <a:t>);    /*</a:t>
            </a:r>
            <a:r>
              <a:rPr lang="zh-CN" altLang="zh-CN" sz="1400" dirty="0">
                <a:solidFill>
                  <a:srgbClr val="002060"/>
                </a:solidFill>
              </a:rPr>
              <a:t>读取后续字符</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("count=%d\</a:t>
            </a:r>
            <a:r>
              <a:rPr lang="en-US" altLang="zh-CN" sz="1400" dirty="0" err="1">
                <a:solidFill>
                  <a:srgbClr val="002060"/>
                </a:solidFill>
              </a:rPr>
              <a:t>n",count</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fclose</a:t>
            </a:r>
            <a:r>
              <a:rPr lang="en-US" altLang="zh-CN" sz="1400" dirty="0">
                <a:solidFill>
                  <a:srgbClr val="002060"/>
                </a:solidFill>
              </a:rPr>
              <a:t>(</a:t>
            </a:r>
            <a:r>
              <a:rPr lang="en-US" altLang="zh-CN" sz="1400" dirty="0" err="1">
                <a:solidFill>
                  <a:srgbClr val="002060"/>
                </a:solidFill>
              </a:rPr>
              <a:t>fp</a:t>
            </a:r>
            <a:r>
              <a:rPr lang="en-US" altLang="zh-CN" sz="1400" dirty="0" smtClean="0">
                <a:solidFill>
                  <a:srgbClr val="002060"/>
                </a:solidFill>
              </a:rPr>
              <a:t>);</a:t>
            </a:r>
          </a:p>
          <a:p>
            <a:r>
              <a:rPr lang="en-US" altLang="zh-CN" sz="1400" dirty="0">
                <a:solidFill>
                  <a:srgbClr val="002060"/>
                </a:solidFill>
              </a:rPr>
              <a:t> </a:t>
            </a:r>
            <a:r>
              <a:rPr lang="en-US" altLang="zh-CN" sz="1400" dirty="0" smtClean="0">
                <a:solidFill>
                  <a:srgbClr val="002060"/>
                </a:solidFill>
              </a:rPr>
              <a:t>     return 0;</a:t>
            </a:r>
            <a:endParaRPr lang="zh-CN" altLang="zh-CN" sz="1400" dirty="0">
              <a:solidFill>
                <a:srgbClr val="002060"/>
              </a:solidFill>
            </a:endParaRPr>
          </a:p>
          <a:p>
            <a:r>
              <a:rPr lang="en-US" altLang="zh-CN" sz="1400" dirty="0">
                <a:solidFill>
                  <a:srgbClr val="002060"/>
                </a:solidFill>
              </a:rPr>
              <a:t> }</a:t>
            </a:r>
            <a:endParaRPr lang="zh-CN" altLang="zh-CN" sz="14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1424" y="1969175"/>
            <a:ext cx="3886515" cy="140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1424" y="4628053"/>
            <a:ext cx="4299676" cy="125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5">
            <a:extLst>
              <a:ext uri="{FF2B5EF4-FFF2-40B4-BE49-F238E27FC236}">
                <a16:creationId xmlns:a16="http://schemas.microsoft.com/office/drawing/2014/main" xmlns="" id="{26D00077-4E5E-4D78-BACB-BB1E478C9A2B}"/>
              </a:ext>
            </a:extLst>
          </p:cNvPr>
          <p:cNvSpPr txBox="1"/>
          <p:nvPr/>
        </p:nvSpPr>
        <p:spPr>
          <a:xfrm>
            <a:off x="7681424" y="3877051"/>
            <a:ext cx="1977419" cy="369332"/>
          </a:xfrm>
          <a:prstGeom prst="rect">
            <a:avLst/>
          </a:prstGeom>
          <a:noFill/>
        </p:spPr>
        <p:txBody>
          <a:bodyPr wrap="square" rtlCol="0">
            <a:spAutoFit/>
          </a:bodyPr>
          <a:lstStyle/>
          <a:p>
            <a:r>
              <a:rPr lang="zh-CN" altLang="en-US" dirty="0">
                <a:solidFill>
                  <a:srgbClr val="002060"/>
                </a:solidFill>
              </a:rPr>
              <a:t>程序运行结果：</a:t>
            </a:r>
          </a:p>
        </p:txBody>
      </p:sp>
    </p:spTree>
    <p:extLst>
      <p:ext uri="{BB962C8B-B14F-4D97-AF65-F5344CB8AC3E}">
        <p14:creationId xmlns:p14="http://schemas.microsoft.com/office/powerpoint/2010/main" val="27120566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283677"/>
            <a:ext cx="12068908" cy="5239913"/>
          </a:xfrm>
        </p:spPr>
        <p:txBody>
          <a:bodyPr/>
          <a:lstStyle/>
          <a:p>
            <a:r>
              <a:rPr lang="zh-CN" altLang="zh-CN" dirty="0"/>
              <a:t>【例</a:t>
            </a:r>
            <a:r>
              <a:rPr lang="en-US" altLang="zh-CN" dirty="0"/>
              <a:t>12. </a:t>
            </a:r>
            <a:r>
              <a:rPr lang="en-US" altLang="zh-CN" dirty="0" smtClean="0"/>
              <a:t>2</a:t>
            </a:r>
            <a:r>
              <a:rPr lang="zh-CN" altLang="zh-CN" dirty="0" smtClean="0"/>
              <a:t>】</a:t>
            </a:r>
            <a:r>
              <a:rPr lang="zh-CN" altLang="en-US" dirty="0" smtClean="0"/>
              <a:t>改进代码</a:t>
            </a:r>
            <a:r>
              <a:rPr lang="zh-CN" altLang="zh-CN" dirty="0" smtClean="0"/>
              <a:t>。</a:t>
            </a:r>
            <a:endParaRPr lang="zh-CN" altLang="zh-CN" dirty="0"/>
          </a:p>
        </p:txBody>
      </p:sp>
      <p:sp>
        <p:nvSpPr>
          <p:cNvPr id="4" name="矩形 3">
            <a:extLst>
              <a:ext uri="{FF2B5EF4-FFF2-40B4-BE49-F238E27FC236}">
                <a16:creationId xmlns:a16="http://schemas.microsoft.com/office/drawing/2014/main" xmlns="" id="{B6D2DDD0-B8D0-4022-BAB8-140EDCBF241C}"/>
              </a:ext>
            </a:extLst>
          </p:cNvPr>
          <p:cNvSpPr/>
          <p:nvPr/>
        </p:nvSpPr>
        <p:spPr>
          <a:xfrm>
            <a:off x="272562" y="1784509"/>
            <a:ext cx="7292448" cy="4554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smtClean="0">
                <a:solidFill>
                  <a:srgbClr val="002060"/>
                </a:solidFill>
              </a:rPr>
              <a:t>#</a:t>
            </a:r>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endParaRPr lang="zh-CN" altLang="zh-CN" sz="1400" dirty="0">
              <a:solidFill>
                <a:srgbClr val="002060"/>
              </a:solidFill>
            </a:endParaRPr>
          </a:p>
          <a:p>
            <a:r>
              <a:rPr lang="en-US" altLang="zh-CN" sz="1400" dirty="0">
                <a:solidFill>
                  <a:srgbClr val="002060"/>
                </a:solidFill>
              </a:rPr>
              <a:t>#</a:t>
            </a:r>
            <a:r>
              <a:rPr lang="en-US" altLang="zh-CN" sz="1400" dirty="0" smtClean="0">
                <a:solidFill>
                  <a:srgbClr val="002060"/>
                </a:solidFill>
              </a:rPr>
              <a:t>include </a:t>
            </a:r>
            <a:r>
              <a:rPr lang="en-US" altLang="zh-CN" sz="1400" dirty="0">
                <a:solidFill>
                  <a:srgbClr val="002060"/>
                </a:solidFill>
              </a:rPr>
              <a:t>&lt;</a:t>
            </a:r>
            <a:r>
              <a:rPr lang="en-US" altLang="zh-CN" sz="1400" dirty="0" err="1">
                <a:solidFill>
                  <a:srgbClr val="002060"/>
                </a:solidFill>
              </a:rPr>
              <a:t>stdlib.h</a:t>
            </a:r>
            <a:r>
              <a:rPr lang="en-US" altLang="zh-CN" sz="1400" dirty="0">
                <a:solidFill>
                  <a:srgbClr val="002060"/>
                </a:solidFill>
              </a:rPr>
              <a:t>&gt;</a:t>
            </a:r>
            <a:endParaRPr lang="zh-CN" altLang="zh-CN" sz="1400" dirty="0">
              <a:solidFill>
                <a:srgbClr val="002060"/>
              </a:solidFill>
            </a:endParaRPr>
          </a:p>
          <a:p>
            <a:r>
              <a:rPr lang="en-US" altLang="zh-CN" sz="1400" dirty="0">
                <a:solidFill>
                  <a:srgbClr val="002060"/>
                </a:solidFill>
              </a:rPr>
              <a:t> </a:t>
            </a:r>
            <a:r>
              <a:rPr lang="en-US" altLang="zh-CN" sz="1400" dirty="0" err="1" smtClean="0">
                <a:solidFill>
                  <a:srgbClr val="002060"/>
                </a:solidFill>
              </a:rPr>
              <a:t>int</a:t>
            </a:r>
            <a:r>
              <a:rPr lang="en-US" altLang="zh-CN" sz="1400" dirty="0" smtClean="0">
                <a:solidFill>
                  <a:srgbClr val="002060"/>
                </a:solidFill>
              </a:rPr>
              <a:t>  </a:t>
            </a:r>
            <a:r>
              <a:rPr lang="en-US" altLang="zh-CN" sz="1400" dirty="0">
                <a:solidFill>
                  <a:srgbClr val="002060"/>
                </a:solidFill>
              </a:rPr>
              <a:t>main()</a:t>
            </a:r>
            <a:endParaRPr lang="zh-CN" altLang="zh-CN" sz="1400" dirty="0">
              <a:solidFill>
                <a:srgbClr val="002060"/>
              </a:solidFill>
            </a:endParaRPr>
          </a:p>
          <a:p>
            <a:r>
              <a:rPr lang="en-US" altLang="zh-CN" sz="1400" dirty="0">
                <a:solidFill>
                  <a:srgbClr val="002060"/>
                </a:solidFill>
              </a:rPr>
              <a:t> {  </a:t>
            </a:r>
            <a:r>
              <a:rPr lang="en-US" altLang="zh-CN" sz="1400" dirty="0" smtClean="0">
                <a:solidFill>
                  <a:srgbClr val="002060"/>
                </a:solidFill>
              </a:rPr>
              <a:t> </a:t>
            </a:r>
            <a:r>
              <a:rPr lang="en-US" altLang="zh-CN" sz="1400" dirty="0">
                <a:solidFill>
                  <a:srgbClr val="002060"/>
                </a:solidFill>
              </a:rPr>
              <a:t>FILE *</a:t>
            </a:r>
            <a:r>
              <a:rPr lang="en-US" altLang="zh-CN" sz="1400" dirty="0" err="1">
                <a:solidFill>
                  <a:srgbClr val="002060"/>
                </a:solidFill>
              </a:rPr>
              <a:t>fp</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int</a:t>
            </a:r>
            <a:r>
              <a:rPr lang="en-US" altLang="zh-CN" sz="1400" dirty="0">
                <a:solidFill>
                  <a:srgbClr val="002060"/>
                </a:solidFill>
              </a:rPr>
              <a:t> count=0; /*</a:t>
            </a:r>
            <a:r>
              <a:rPr lang="zh-CN" altLang="zh-CN" sz="1400" dirty="0">
                <a:solidFill>
                  <a:srgbClr val="002060"/>
                </a:solidFill>
              </a:rPr>
              <a:t>字符个数计数器</a:t>
            </a:r>
            <a:r>
              <a:rPr lang="en-US" altLang="zh-CN" sz="1400" dirty="0" smtClean="0">
                <a:solidFill>
                  <a:srgbClr val="002060"/>
                </a:solidFill>
              </a:rPr>
              <a:t>*/</a:t>
            </a:r>
            <a:endParaRPr lang="zh-CN" altLang="zh-CN" sz="1400" dirty="0" smtClean="0">
              <a:solidFill>
                <a:srgbClr val="002060"/>
              </a:solidFill>
            </a:endParaRPr>
          </a:p>
          <a:p>
            <a:r>
              <a:rPr lang="en-US" altLang="zh-CN" sz="1400" dirty="0">
                <a:solidFill>
                  <a:srgbClr val="002060"/>
                </a:solidFill>
              </a:rPr>
              <a:t> </a:t>
            </a:r>
            <a:r>
              <a:rPr lang="en-US" altLang="zh-CN" sz="1400" dirty="0" smtClean="0">
                <a:solidFill>
                  <a:srgbClr val="002060"/>
                </a:solidFill>
              </a:rPr>
              <a:t>     char c;</a:t>
            </a:r>
            <a:endParaRPr lang="zh-CN" altLang="zh-CN" sz="1400" dirty="0" smtClean="0">
              <a:solidFill>
                <a:srgbClr val="002060"/>
              </a:solidFill>
            </a:endParaRPr>
          </a:p>
          <a:p>
            <a:r>
              <a:rPr lang="en-US" altLang="zh-CN" sz="1400" dirty="0" smtClean="0">
                <a:solidFill>
                  <a:srgbClr val="002060"/>
                </a:solidFill>
              </a:rPr>
              <a:t>      </a:t>
            </a:r>
            <a:r>
              <a:rPr lang="en-US" altLang="zh-CN" sz="1400" dirty="0">
                <a:solidFill>
                  <a:srgbClr val="002060"/>
                </a:solidFill>
              </a:rPr>
              <a:t>if((</a:t>
            </a:r>
            <a:r>
              <a:rPr lang="en-US" altLang="zh-CN" sz="1400" dirty="0" err="1">
                <a:solidFill>
                  <a:srgbClr val="002060"/>
                </a:solidFill>
              </a:rPr>
              <a:t>fp</a:t>
            </a:r>
            <a:r>
              <a:rPr lang="en-US" altLang="zh-CN" sz="1400" dirty="0">
                <a:solidFill>
                  <a:srgbClr val="002060"/>
                </a:solidFill>
              </a:rPr>
              <a:t>=</a:t>
            </a:r>
            <a:r>
              <a:rPr lang="en-US" altLang="zh-CN" sz="1400" dirty="0" err="1">
                <a:solidFill>
                  <a:srgbClr val="002060"/>
                </a:solidFill>
              </a:rPr>
              <a:t>fopen</a:t>
            </a:r>
            <a:r>
              <a:rPr lang="en-US" altLang="zh-CN" sz="1400" dirty="0">
                <a:solidFill>
                  <a:srgbClr val="002060"/>
                </a:solidFill>
              </a:rPr>
              <a:t>("file1.txt","r"))==NULL)  /*</a:t>
            </a:r>
            <a:r>
              <a:rPr lang="zh-CN" altLang="zh-CN" sz="1400" dirty="0">
                <a:solidFill>
                  <a:srgbClr val="002060"/>
                </a:solidFill>
              </a:rPr>
              <a:t>以“只读”方式打开文本文件</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 </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zh-CN" sz="1400" dirty="0">
                <a:solidFill>
                  <a:srgbClr val="002060"/>
                </a:solidFill>
              </a:rPr>
              <a:t>打开文件失败，退出运行程序！</a:t>
            </a:r>
            <a:r>
              <a:rPr lang="en-US" altLang="zh-CN" sz="1400" dirty="0">
                <a:solidFill>
                  <a:srgbClr val="002060"/>
                </a:solidFill>
              </a:rPr>
              <a:t>\n");</a:t>
            </a:r>
            <a:endParaRPr lang="zh-CN" altLang="zh-CN" sz="1400" dirty="0">
              <a:solidFill>
                <a:srgbClr val="002060"/>
              </a:solidFill>
            </a:endParaRPr>
          </a:p>
          <a:p>
            <a:r>
              <a:rPr lang="en-US" altLang="zh-CN" sz="1400" dirty="0">
                <a:solidFill>
                  <a:srgbClr val="002060"/>
                </a:solidFill>
              </a:rPr>
              <a:t>		  exit(0);</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smtClean="0">
                <a:solidFill>
                  <a:srgbClr val="002060"/>
                </a:solidFill>
              </a:rPr>
              <a:t>     </a:t>
            </a:r>
            <a:r>
              <a:rPr lang="en-US" altLang="zh-CN" sz="1400" dirty="0">
                <a:solidFill>
                  <a:srgbClr val="002060"/>
                </a:solidFill>
              </a:rPr>
              <a:t>while((c=</a:t>
            </a:r>
            <a:r>
              <a:rPr lang="en-US" altLang="zh-CN" sz="1400" dirty="0" err="1">
                <a:solidFill>
                  <a:srgbClr val="002060"/>
                </a:solidFill>
              </a:rPr>
              <a:t>fgetc</a:t>
            </a:r>
            <a:r>
              <a:rPr lang="en-US" altLang="zh-CN" sz="1400" dirty="0">
                <a:solidFill>
                  <a:srgbClr val="002060"/>
                </a:solidFill>
              </a:rPr>
              <a:t>(</a:t>
            </a:r>
            <a:r>
              <a:rPr lang="en-US" altLang="zh-CN" sz="1400" dirty="0" err="1">
                <a:solidFill>
                  <a:srgbClr val="002060"/>
                </a:solidFill>
              </a:rPr>
              <a:t>fp</a:t>
            </a:r>
            <a:r>
              <a:rPr lang="en-US" altLang="zh-CN" sz="1400" dirty="0">
                <a:solidFill>
                  <a:srgbClr val="002060"/>
                </a:solidFill>
              </a:rPr>
              <a:t>))!=EOF) /*</a:t>
            </a:r>
            <a:r>
              <a:rPr lang="zh-CN" altLang="zh-CN" sz="1400" dirty="0">
                <a:solidFill>
                  <a:srgbClr val="002060"/>
                </a:solidFill>
              </a:rPr>
              <a:t>先读入字符并赋值给</a:t>
            </a:r>
            <a:r>
              <a:rPr lang="en-US" altLang="zh-CN" sz="1400" dirty="0">
                <a:solidFill>
                  <a:srgbClr val="002060"/>
                </a:solidFill>
              </a:rPr>
              <a:t>c</a:t>
            </a:r>
            <a:r>
              <a:rPr lang="zh-CN" altLang="zh-CN" sz="1400" dirty="0">
                <a:solidFill>
                  <a:srgbClr val="002060"/>
                </a:solidFill>
              </a:rPr>
              <a:t>，再判断是否是文件结束符</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		count++; </a:t>
            </a:r>
            <a:endParaRPr lang="zh-CN" altLang="zh-CN" sz="1400" dirty="0">
              <a:solidFill>
                <a:srgbClr val="002060"/>
              </a:solidFill>
            </a:endParaRPr>
          </a:p>
          <a:p>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("count=%d\</a:t>
            </a:r>
            <a:r>
              <a:rPr lang="en-US" altLang="zh-CN" sz="1400" dirty="0" err="1">
                <a:solidFill>
                  <a:srgbClr val="002060"/>
                </a:solidFill>
              </a:rPr>
              <a:t>n",count</a:t>
            </a:r>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fclose</a:t>
            </a:r>
            <a:r>
              <a:rPr lang="en-US" altLang="zh-CN" sz="1400" dirty="0">
                <a:solidFill>
                  <a:srgbClr val="002060"/>
                </a:solidFill>
              </a:rPr>
              <a:t>(</a:t>
            </a:r>
            <a:r>
              <a:rPr lang="en-US" altLang="zh-CN" sz="1400" dirty="0" err="1">
                <a:solidFill>
                  <a:srgbClr val="002060"/>
                </a:solidFill>
              </a:rPr>
              <a:t>fp</a:t>
            </a:r>
            <a:r>
              <a:rPr lang="en-US" altLang="zh-CN" sz="1400" dirty="0">
                <a:solidFill>
                  <a:srgbClr val="002060"/>
                </a:solidFill>
              </a:rPr>
              <a:t>);</a:t>
            </a:r>
            <a:endParaRPr lang="zh-CN" altLang="zh-CN" sz="1400" dirty="0">
              <a:solidFill>
                <a:srgbClr val="002060"/>
              </a:solidFill>
            </a:endParaRPr>
          </a:p>
          <a:p>
            <a:r>
              <a:rPr lang="en-US" altLang="zh-CN" sz="1400" dirty="0" smtClean="0">
                <a:solidFill>
                  <a:srgbClr val="002060"/>
                </a:solidFill>
              </a:rPr>
              <a:t>      return 0;</a:t>
            </a:r>
            <a:endParaRPr lang="zh-CN" altLang="zh-CN" sz="1400" dirty="0">
              <a:solidFill>
                <a:srgbClr val="002060"/>
              </a:solidFill>
            </a:endParaRPr>
          </a:p>
          <a:p>
            <a:r>
              <a:rPr lang="en-US" altLang="zh-CN" sz="1400" dirty="0">
                <a:solidFill>
                  <a:srgbClr val="002060"/>
                </a:solidFill>
              </a:rPr>
              <a:t> }</a:t>
            </a:r>
            <a:endParaRPr lang="zh-CN" altLang="zh-CN" sz="14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8004" y="1755567"/>
            <a:ext cx="3886515" cy="140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8004" y="4504960"/>
            <a:ext cx="4299676" cy="125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5">
            <a:extLst>
              <a:ext uri="{FF2B5EF4-FFF2-40B4-BE49-F238E27FC236}">
                <a16:creationId xmlns:a16="http://schemas.microsoft.com/office/drawing/2014/main" xmlns="" id="{26D00077-4E5E-4D78-BACB-BB1E478C9A2B}"/>
              </a:ext>
            </a:extLst>
          </p:cNvPr>
          <p:cNvSpPr txBox="1"/>
          <p:nvPr/>
        </p:nvSpPr>
        <p:spPr>
          <a:xfrm>
            <a:off x="7853842" y="3762751"/>
            <a:ext cx="1977419" cy="369332"/>
          </a:xfrm>
          <a:prstGeom prst="rect">
            <a:avLst/>
          </a:prstGeom>
          <a:noFill/>
        </p:spPr>
        <p:txBody>
          <a:bodyPr wrap="square" rtlCol="0">
            <a:spAutoFit/>
          </a:bodyPr>
          <a:lstStyle/>
          <a:p>
            <a:r>
              <a:rPr lang="zh-CN" altLang="en-US" dirty="0">
                <a:solidFill>
                  <a:srgbClr val="002060"/>
                </a:solidFill>
              </a:rPr>
              <a:t>程序运行结果：</a:t>
            </a:r>
          </a:p>
        </p:txBody>
      </p:sp>
    </p:spTree>
    <p:extLst>
      <p:ext uri="{BB962C8B-B14F-4D97-AF65-F5344CB8AC3E}">
        <p14:creationId xmlns:p14="http://schemas.microsoft.com/office/powerpoint/2010/main" val="21953470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98585" y="1271955"/>
            <a:ext cx="11005039" cy="5436576"/>
          </a:xfrm>
        </p:spPr>
        <p:txBody>
          <a:bodyPr/>
          <a:lstStyle/>
          <a:p>
            <a:pPr marL="685800" lvl="1" indent="-342900">
              <a:buFont typeface="+mj-lt"/>
              <a:buAutoNum type="arabicPeriod" startAt="4"/>
            </a:pPr>
            <a:r>
              <a:rPr lang="en-US" altLang="zh-CN" b="1" dirty="0" err="1" smtClean="0"/>
              <a:t>fputc</a:t>
            </a:r>
            <a:r>
              <a:rPr lang="zh-CN" altLang="zh-CN" b="1" dirty="0" smtClean="0"/>
              <a:t>函数</a:t>
            </a:r>
            <a:r>
              <a:rPr lang="zh-CN" altLang="en-US" b="1" dirty="0" smtClean="0"/>
              <a:t>：</a:t>
            </a:r>
            <a:r>
              <a:rPr lang="zh-CN" altLang="zh-CN" dirty="0"/>
              <a:t>向一个已打开的文件中写入一个字节的数据</a:t>
            </a:r>
            <a:r>
              <a:rPr lang="zh-CN" altLang="zh-CN" dirty="0" smtClean="0"/>
              <a:t>。</a:t>
            </a:r>
            <a:endParaRPr lang="en-US" altLang="zh-CN" dirty="0" smtClean="0"/>
          </a:p>
          <a:p>
            <a:pPr marL="342900" lvl="1" indent="0">
              <a:buNone/>
            </a:pPr>
            <a:r>
              <a:rPr lang="zh-CN" altLang="en-US" dirty="0" smtClean="0"/>
              <a:t>格式：</a:t>
            </a:r>
            <a:endParaRPr lang="en-US" altLang="zh-CN" dirty="0" smtClean="0"/>
          </a:p>
          <a:p>
            <a:pPr marL="342900" lvl="1" indent="0">
              <a:buNone/>
            </a:pPr>
            <a:r>
              <a:rPr lang="en-US" altLang="zh-CN" dirty="0"/>
              <a:t>	</a:t>
            </a:r>
            <a:r>
              <a:rPr lang="en-US" altLang="zh-CN" dirty="0" err="1" smtClean="0"/>
              <a:t>fputc</a:t>
            </a:r>
            <a:r>
              <a:rPr lang="en-US" altLang="zh-CN" dirty="0"/>
              <a:t>(</a:t>
            </a:r>
            <a:r>
              <a:rPr lang="zh-CN" altLang="zh-CN" dirty="0"/>
              <a:t>字符常量或变量</a:t>
            </a:r>
            <a:r>
              <a:rPr lang="en-US" altLang="zh-CN" dirty="0"/>
              <a:t>,</a:t>
            </a:r>
            <a:r>
              <a:rPr lang="zh-CN" altLang="zh-CN" dirty="0"/>
              <a:t>文件指针</a:t>
            </a:r>
            <a:r>
              <a:rPr lang="en-US" altLang="zh-CN" dirty="0"/>
              <a:t>)</a:t>
            </a:r>
            <a:r>
              <a:rPr lang="zh-CN" altLang="zh-CN" dirty="0"/>
              <a:t>；</a:t>
            </a:r>
          </a:p>
          <a:p>
            <a:pPr marL="342900" lvl="1" indent="0">
              <a:buNone/>
            </a:pPr>
            <a:r>
              <a:rPr lang="zh-CN" altLang="zh-CN" dirty="0"/>
              <a:t>例如： </a:t>
            </a:r>
            <a:r>
              <a:rPr lang="en-US" altLang="zh-CN" dirty="0"/>
              <a:t> char </a:t>
            </a:r>
            <a:r>
              <a:rPr lang="en-US" altLang="zh-CN" dirty="0" err="1"/>
              <a:t>ch</a:t>
            </a:r>
            <a:r>
              <a:rPr lang="en-US" altLang="zh-CN" dirty="0"/>
              <a:t>= 'w'</a:t>
            </a:r>
            <a:r>
              <a:rPr lang="zh-CN" altLang="zh-CN" dirty="0"/>
              <a:t>；</a:t>
            </a:r>
          </a:p>
          <a:p>
            <a:pPr marL="342900" lvl="1" indent="0">
              <a:buNone/>
            </a:pPr>
            <a:r>
              <a:rPr lang="en-US" altLang="zh-CN" dirty="0" smtClean="0"/>
              <a:t>             </a:t>
            </a:r>
            <a:r>
              <a:rPr lang="en-US" altLang="zh-CN" dirty="0" err="1" smtClean="0"/>
              <a:t>fputc</a:t>
            </a:r>
            <a:r>
              <a:rPr lang="en-US" altLang="zh-CN" dirty="0" smtClean="0"/>
              <a:t>(</a:t>
            </a:r>
            <a:r>
              <a:rPr lang="en-US" altLang="zh-CN" dirty="0" err="1" smtClean="0"/>
              <a:t>ch</a:t>
            </a:r>
            <a:r>
              <a:rPr lang="zh-CN" altLang="zh-CN" dirty="0"/>
              <a:t>，</a:t>
            </a:r>
            <a:r>
              <a:rPr lang="en-US" altLang="zh-CN" dirty="0" err="1"/>
              <a:t>fp</a:t>
            </a:r>
            <a:r>
              <a:rPr lang="en-US" altLang="zh-CN" dirty="0"/>
              <a:t>)</a:t>
            </a:r>
            <a:r>
              <a:rPr lang="zh-CN" altLang="zh-CN" dirty="0"/>
              <a:t>；</a:t>
            </a:r>
          </a:p>
          <a:p>
            <a:pPr marL="342900" lvl="1" indent="0">
              <a:buNone/>
            </a:pPr>
            <a:r>
              <a:rPr lang="zh-CN" altLang="zh-CN" dirty="0"/>
              <a:t>功能：把一字节的字符数据写入到文件指针</a:t>
            </a:r>
            <a:r>
              <a:rPr lang="en-US" altLang="zh-CN" dirty="0" err="1"/>
              <a:t>fp</a:t>
            </a:r>
            <a:r>
              <a:rPr lang="zh-CN" altLang="zh-CN" dirty="0"/>
              <a:t>所指向的文件的当前读写位置处，完成后把读写位置指针向后移动一个</a:t>
            </a:r>
            <a:r>
              <a:rPr lang="zh-CN" altLang="zh-CN" dirty="0" smtClean="0"/>
              <a:t>位置。</a:t>
            </a:r>
            <a:endParaRPr lang="zh-CN" altLang="zh-CN" dirty="0"/>
          </a:p>
          <a:p>
            <a:pPr marL="0" indent="0">
              <a:buNone/>
            </a:pPr>
            <a:endParaRPr lang="zh-CN" altLang="zh-CN" dirty="0"/>
          </a:p>
          <a:p>
            <a:pPr marL="0" indent="0">
              <a:buNone/>
            </a:pPr>
            <a:endParaRPr lang="en-US" altLang="zh-CN" dirty="0"/>
          </a:p>
          <a:p>
            <a:pPr marL="0" indent="0">
              <a:buNone/>
            </a:pPr>
            <a:endParaRPr lang="en-US" altLang="zh-CN" dirty="0"/>
          </a:p>
        </p:txBody>
      </p:sp>
    </p:spTree>
    <p:extLst>
      <p:ext uri="{BB962C8B-B14F-4D97-AF65-F5344CB8AC3E}">
        <p14:creationId xmlns:p14="http://schemas.microsoft.com/office/powerpoint/2010/main" val="5050797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283677"/>
            <a:ext cx="12068908" cy="5239913"/>
          </a:xfrm>
        </p:spPr>
        <p:txBody>
          <a:bodyPr/>
          <a:lstStyle/>
          <a:p>
            <a:r>
              <a:rPr lang="zh-CN" altLang="zh-CN" dirty="0"/>
              <a:t>【例</a:t>
            </a:r>
            <a:r>
              <a:rPr lang="en-US" altLang="zh-CN" dirty="0"/>
              <a:t>12. </a:t>
            </a:r>
            <a:r>
              <a:rPr lang="en-US" altLang="zh-CN" dirty="0" smtClean="0"/>
              <a:t>3</a:t>
            </a:r>
            <a:r>
              <a:rPr lang="zh-CN" altLang="zh-CN" dirty="0" smtClean="0"/>
              <a:t>】</a:t>
            </a:r>
            <a:r>
              <a:rPr lang="zh-CN" altLang="zh-CN" dirty="0"/>
              <a:t>有两个文本文件</a:t>
            </a:r>
            <a:r>
              <a:rPr lang="en-US" altLang="zh-CN" dirty="0"/>
              <a:t>test1.txt</a:t>
            </a:r>
            <a:r>
              <a:rPr lang="zh-CN" altLang="zh-CN" dirty="0"/>
              <a:t>和</a:t>
            </a:r>
            <a:r>
              <a:rPr lang="en-US" altLang="zh-CN" dirty="0"/>
              <a:t>test2.txt</a:t>
            </a:r>
            <a:r>
              <a:rPr lang="zh-CN" altLang="zh-CN" dirty="0"/>
              <a:t>，其内容见</a:t>
            </a:r>
            <a:r>
              <a:rPr lang="zh-CN" altLang="zh-CN" dirty="0" smtClean="0"/>
              <a:t>图所</a:t>
            </a:r>
            <a:r>
              <a:rPr lang="zh-CN" altLang="zh-CN" dirty="0"/>
              <a:t>示。编写程序创建一个新的文本文件</a:t>
            </a:r>
            <a:r>
              <a:rPr lang="en-US" altLang="zh-CN" dirty="0"/>
              <a:t>abc.txt</a:t>
            </a:r>
            <a:r>
              <a:rPr lang="zh-CN" altLang="zh-CN" dirty="0"/>
              <a:t>，并按顺序</a:t>
            </a:r>
            <a:r>
              <a:rPr lang="zh-CN" altLang="zh-CN" dirty="0" smtClean="0"/>
              <a:t>写入</a:t>
            </a:r>
            <a:r>
              <a:rPr lang="zh-CN" altLang="en-US" dirty="0" smtClean="0"/>
              <a:t>这</a:t>
            </a:r>
            <a:r>
              <a:rPr lang="zh-CN" altLang="zh-CN" dirty="0" smtClean="0"/>
              <a:t>两</a:t>
            </a:r>
            <a:r>
              <a:rPr lang="zh-CN" altLang="zh-CN" dirty="0"/>
              <a:t>个文件</a:t>
            </a:r>
            <a:r>
              <a:rPr lang="zh-CN" altLang="zh-CN" dirty="0" smtClean="0"/>
              <a:t>中</a:t>
            </a:r>
            <a:r>
              <a:rPr lang="zh-CN" altLang="en-US" dirty="0" smtClean="0"/>
              <a:t>的</a:t>
            </a:r>
            <a:r>
              <a:rPr lang="zh-CN" altLang="zh-CN" dirty="0" smtClean="0"/>
              <a:t>内容</a:t>
            </a:r>
            <a:r>
              <a:rPr lang="zh-CN" altLang="zh-CN" dirty="0"/>
              <a:t>。</a:t>
            </a:r>
          </a:p>
          <a:p>
            <a:pPr marL="0" indent="0" eaLnBrk="0" hangingPunct="0">
              <a:spcBef>
                <a:spcPct val="0"/>
              </a:spcBef>
              <a:buNone/>
            </a:pPr>
            <a:endParaRPr lang="zh-CN" altLang="zh-CN" sz="1400" kern="1200" dirty="0">
              <a:solidFill>
                <a:srgbClr val="002060"/>
              </a:solidFill>
            </a:endParaRPr>
          </a:p>
        </p:txBody>
      </p:sp>
      <p:sp>
        <p:nvSpPr>
          <p:cNvPr id="4" name="矩形 3">
            <a:extLst>
              <a:ext uri="{FF2B5EF4-FFF2-40B4-BE49-F238E27FC236}">
                <a16:creationId xmlns:a16="http://schemas.microsoft.com/office/drawing/2014/main" xmlns="" id="{B6D2DDD0-B8D0-4022-BAB8-140EDCBF241C}"/>
              </a:ext>
            </a:extLst>
          </p:cNvPr>
          <p:cNvSpPr/>
          <p:nvPr/>
        </p:nvSpPr>
        <p:spPr>
          <a:xfrm>
            <a:off x="272562" y="1969175"/>
            <a:ext cx="7042638" cy="4554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zh-CN" sz="14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p:nvPr/>
        </p:nvPicPr>
        <p:blipFill>
          <a:blip r:embed="rId3" cstate="print"/>
          <a:stretch>
            <a:fillRect/>
          </a:stretch>
        </p:blipFill>
        <p:spPr>
          <a:xfrm>
            <a:off x="7760554" y="2545591"/>
            <a:ext cx="3057525" cy="1045845"/>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0555" y="4094608"/>
            <a:ext cx="3090862" cy="103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42900" y="2001728"/>
            <a:ext cx="6858000" cy="4185761"/>
          </a:xfrm>
          <a:prstGeom prst="rect">
            <a:avLst/>
          </a:prstGeom>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 {  </a:t>
            </a:r>
            <a:endParaRPr lang="zh-CN" altLang="zh-CN" sz="1400" dirty="0">
              <a:solidFill>
                <a:srgbClr val="002060"/>
              </a:solidFill>
              <a:latin typeface="+mn-lt"/>
            </a:endParaRPr>
          </a:p>
          <a:p>
            <a:r>
              <a:rPr lang="en-US" altLang="zh-CN" sz="1400" dirty="0">
                <a:solidFill>
                  <a:srgbClr val="002060"/>
                </a:solidFill>
                <a:latin typeface="+mn-lt"/>
              </a:rPr>
              <a:t>	  FILE *</a:t>
            </a:r>
            <a:r>
              <a:rPr lang="en-US" altLang="zh-CN" sz="1400" dirty="0" err="1">
                <a:solidFill>
                  <a:srgbClr val="002060"/>
                </a:solidFill>
                <a:latin typeface="+mn-lt"/>
              </a:rPr>
              <a:t>fpr</a:t>
            </a:r>
            <a:r>
              <a:rPr lang="en-US" altLang="zh-CN" sz="1400" dirty="0">
                <a:solidFill>
                  <a:srgbClr val="002060"/>
                </a:solidFill>
                <a:latin typeface="+mn-lt"/>
              </a:rPr>
              <a:t>,*</a:t>
            </a:r>
            <a:r>
              <a:rPr lang="en-US" altLang="zh-CN" sz="1400" dirty="0" err="1">
                <a:solidFill>
                  <a:srgbClr val="002060"/>
                </a:solidFill>
                <a:latin typeface="+mn-lt"/>
              </a:rPr>
              <a:t>fpw</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char </a:t>
            </a:r>
            <a:r>
              <a:rPr lang="en-US" altLang="zh-CN" sz="1400" dirty="0" err="1">
                <a:solidFill>
                  <a:srgbClr val="002060"/>
                </a:solidFill>
                <a:latin typeface="+mn-lt"/>
              </a:rPr>
              <a:t>ch</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if ((</a:t>
            </a:r>
            <a:r>
              <a:rPr lang="en-US" altLang="zh-CN" sz="1400" dirty="0" err="1">
                <a:solidFill>
                  <a:srgbClr val="002060"/>
                </a:solidFill>
                <a:latin typeface="+mn-lt"/>
              </a:rPr>
              <a:t>fpr</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("test1.txt","r"))==NULL)</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读文件打开失败！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if ((</a:t>
            </a:r>
            <a:r>
              <a:rPr lang="en-US" altLang="zh-CN" sz="1400" dirty="0" err="1">
                <a:solidFill>
                  <a:srgbClr val="002060"/>
                </a:solidFill>
                <a:latin typeface="+mn-lt"/>
              </a:rPr>
              <a:t>fpw</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("abc.txt", "w"))==NULL)</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 </a:t>
            </a:r>
            <a:r>
              <a:rPr lang="zh-CN" altLang="zh-CN" sz="1400" dirty="0">
                <a:solidFill>
                  <a:srgbClr val="002060"/>
                </a:solidFill>
                <a:latin typeface="+mn-lt"/>
              </a:rPr>
              <a:t>写文件打开失败！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while ( (</a:t>
            </a:r>
            <a:r>
              <a:rPr lang="en-US" altLang="zh-CN" sz="1400" dirty="0" err="1">
                <a:solidFill>
                  <a:srgbClr val="002060"/>
                </a:solidFill>
                <a:latin typeface="+mn-lt"/>
              </a:rPr>
              <a:t>ch</a:t>
            </a:r>
            <a:r>
              <a:rPr lang="en-US" altLang="zh-CN" sz="1400" dirty="0">
                <a:solidFill>
                  <a:srgbClr val="002060"/>
                </a:solidFill>
                <a:latin typeface="+mn-lt"/>
              </a:rPr>
              <a:t>=</a:t>
            </a:r>
            <a:r>
              <a:rPr lang="en-US" altLang="zh-CN" sz="1400" dirty="0" err="1">
                <a:solidFill>
                  <a:srgbClr val="002060"/>
                </a:solidFill>
                <a:latin typeface="+mn-lt"/>
              </a:rPr>
              <a:t>fgetc</a:t>
            </a:r>
            <a:r>
              <a:rPr lang="en-US" altLang="zh-CN" sz="1400" dirty="0">
                <a:solidFill>
                  <a:srgbClr val="002060"/>
                </a:solidFill>
                <a:latin typeface="+mn-lt"/>
              </a:rPr>
              <a:t>(</a:t>
            </a:r>
            <a:r>
              <a:rPr lang="en-US" altLang="zh-CN" sz="1400" dirty="0" err="1">
                <a:solidFill>
                  <a:srgbClr val="002060"/>
                </a:solidFill>
                <a:latin typeface="+mn-lt"/>
              </a:rPr>
              <a:t>fpr</a:t>
            </a:r>
            <a:r>
              <a:rPr lang="en-US" altLang="zh-CN" sz="1400" dirty="0">
                <a:solidFill>
                  <a:srgbClr val="002060"/>
                </a:solidFill>
                <a:latin typeface="+mn-lt"/>
              </a:rPr>
              <a:t>))!=EOF)    /*</a:t>
            </a:r>
            <a:r>
              <a:rPr lang="zh-CN" altLang="zh-CN" sz="1400" dirty="0">
                <a:solidFill>
                  <a:srgbClr val="002060"/>
                </a:solidFill>
                <a:latin typeface="+mn-lt"/>
              </a:rPr>
              <a:t>从</a:t>
            </a:r>
            <a:r>
              <a:rPr lang="en-US" altLang="zh-CN" sz="1400" dirty="0">
                <a:solidFill>
                  <a:srgbClr val="002060"/>
                </a:solidFill>
                <a:latin typeface="+mn-lt"/>
              </a:rPr>
              <a:t>test1.txt</a:t>
            </a:r>
            <a:r>
              <a:rPr lang="zh-CN" altLang="zh-CN" sz="1400" dirty="0">
                <a:solidFill>
                  <a:srgbClr val="002060"/>
                </a:solidFill>
                <a:latin typeface="+mn-lt"/>
              </a:rPr>
              <a:t>文件中读一个字节</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("%c",</a:t>
            </a:r>
            <a:r>
              <a:rPr lang="en-US" altLang="zh-CN" sz="1400" dirty="0" err="1">
                <a:solidFill>
                  <a:srgbClr val="002060"/>
                </a:solidFill>
                <a:latin typeface="+mn-lt"/>
              </a:rPr>
              <a:t>ch</a:t>
            </a:r>
            <a:r>
              <a:rPr lang="en-US" altLang="zh-CN" sz="1400" dirty="0">
                <a:solidFill>
                  <a:srgbClr val="002060"/>
                </a:solidFill>
                <a:latin typeface="+mn-lt"/>
              </a:rPr>
              <a:t>);            /*</a:t>
            </a:r>
            <a:r>
              <a:rPr lang="zh-CN" altLang="zh-CN" sz="1400" dirty="0">
                <a:solidFill>
                  <a:srgbClr val="002060"/>
                </a:solidFill>
                <a:latin typeface="+mn-lt"/>
              </a:rPr>
              <a:t>在显示屏上输出</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fputc</a:t>
            </a:r>
            <a:r>
              <a:rPr lang="en-US" altLang="zh-CN" sz="1400" dirty="0">
                <a:solidFill>
                  <a:srgbClr val="002060"/>
                </a:solidFill>
                <a:latin typeface="+mn-lt"/>
              </a:rPr>
              <a:t>(</a:t>
            </a:r>
            <a:r>
              <a:rPr lang="en-US" altLang="zh-CN" sz="1400" dirty="0" err="1">
                <a:solidFill>
                  <a:srgbClr val="002060"/>
                </a:solidFill>
                <a:latin typeface="+mn-lt"/>
              </a:rPr>
              <a:t>ch,fpw</a:t>
            </a:r>
            <a:r>
              <a:rPr lang="en-US" altLang="zh-CN" sz="1400" dirty="0">
                <a:solidFill>
                  <a:srgbClr val="002060"/>
                </a:solidFill>
                <a:latin typeface="+mn-lt"/>
              </a:rPr>
              <a:t>);              /*</a:t>
            </a:r>
            <a:r>
              <a:rPr lang="zh-CN" altLang="zh-CN" sz="1400" dirty="0">
                <a:solidFill>
                  <a:srgbClr val="002060"/>
                </a:solidFill>
                <a:latin typeface="+mn-lt"/>
              </a:rPr>
              <a:t>写入</a:t>
            </a:r>
            <a:r>
              <a:rPr lang="en-US" altLang="zh-CN" sz="1400" dirty="0">
                <a:solidFill>
                  <a:srgbClr val="002060"/>
                </a:solidFill>
                <a:latin typeface="+mn-lt"/>
              </a:rPr>
              <a:t>abc.txt</a:t>
            </a:r>
            <a:r>
              <a:rPr lang="zh-CN" altLang="zh-CN" sz="1400" dirty="0">
                <a:solidFill>
                  <a:srgbClr val="002060"/>
                </a:solidFill>
                <a:latin typeface="+mn-lt"/>
              </a:rPr>
              <a:t>文件</a:t>
            </a:r>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fcloseall</a:t>
            </a:r>
            <a:r>
              <a:rPr lang="en-US" altLang="zh-CN" sz="1400" dirty="0">
                <a:solidFill>
                  <a:srgbClr val="002060"/>
                </a:solidFill>
                <a:latin typeface="+mn-lt"/>
              </a:rPr>
              <a:t>();                     /*</a:t>
            </a:r>
            <a:r>
              <a:rPr lang="zh-CN" altLang="zh-CN" sz="1400" dirty="0">
                <a:solidFill>
                  <a:srgbClr val="002060"/>
                </a:solidFill>
                <a:latin typeface="+mn-lt"/>
              </a:rPr>
              <a:t>关闭两个打开的文件</a:t>
            </a:r>
            <a:r>
              <a:rPr lang="en-US" altLang="zh-CN" sz="1400" dirty="0">
                <a:solidFill>
                  <a:srgbClr val="002060"/>
                </a:solidFill>
                <a:latin typeface="+mn-lt"/>
              </a:rPr>
              <a:t>*/</a:t>
            </a:r>
            <a:endParaRPr lang="zh-CN" altLang="zh-CN" sz="1400" dirty="0">
              <a:solidFill>
                <a:srgbClr val="002060"/>
              </a:solidFill>
              <a:latin typeface="+mn-lt"/>
            </a:endParaRPr>
          </a:p>
        </p:txBody>
      </p:sp>
    </p:spTree>
    <p:extLst>
      <p:ext uri="{BB962C8B-B14F-4D97-AF65-F5344CB8AC3E}">
        <p14:creationId xmlns:p14="http://schemas.microsoft.com/office/powerpoint/2010/main" val="376426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283677"/>
            <a:ext cx="12068908" cy="5239913"/>
          </a:xfrm>
        </p:spPr>
        <p:txBody>
          <a:bodyPr/>
          <a:lstStyle/>
          <a:p>
            <a:pPr marL="300038" lvl="1" indent="0" eaLnBrk="0" hangingPunct="0">
              <a:spcBef>
                <a:spcPct val="0"/>
              </a:spcBef>
              <a:buNone/>
            </a:pPr>
            <a:r>
              <a:rPr lang="en-US" altLang="zh-CN" sz="1400" b="0" kern="1200" dirty="0">
                <a:solidFill>
                  <a:srgbClr val="002060"/>
                </a:solidFill>
              </a:rPr>
              <a:t>if ((</a:t>
            </a:r>
            <a:r>
              <a:rPr lang="en-US" altLang="zh-CN" sz="1400" b="0" kern="1200" dirty="0" err="1">
                <a:solidFill>
                  <a:srgbClr val="002060"/>
                </a:solidFill>
              </a:rPr>
              <a:t>fpr</a:t>
            </a:r>
            <a:r>
              <a:rPr lang="en-US" altLang="zh-CN" sz="1400" b="0" kern="1200" dirty="0">
                <a:solidFill>
                  <a:srgbClr val="002060"/>
                </a:solidFill>
              </a:rPr>
              <a:t>=</a:t>
            </a:r>
            <a:r>
              <a:rPr lang="en-US" altLang="zh-CN" sz="1400" b="0" kern="1200" dirty="0" err="1">
                <a:solidFill>
                  <a:srgbClr val="002060"/>
                </a:solidFill>
              </a:rPr>
              <a:t>fopen</a:t>
            </a:r>
            <a:r>
              <a:rPr lang="en-US" altLang="zh-CN" sz="1400" b="0" kern="1200" dirty="0">
                <a:solidFill>
                  <a:srgbClr val="002060"/>
                </a:solidFill>
              </a:rPr>
              <a:t>("test2.txt","r"))==NULL)</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   </a:t>
            </a:r>
            <a:r>
              <a:rPr lang="en-US" altLang="zh-CN" sz="1400" b="0" kern="1200" dirty="0" err="1">
                <a:solidFill>
                  <a:srgbClr val="002060"/>
                </a:solidFill>
              </a:rPr>
              <a:t>printf</a:t>
            </a:r>
            <a:r>
              <a:rPr lang="en-US" altLang="zh-CN" sz="1400" b="0" kern="1200" dirty="0">
                <a:solidFill>
                  <a:srgbClr val="002060"/>
                </a:solidFill>
              </a:rPr>
              <a:t>("</a:t>
            </a:r>
            <a:r>
              <a:rPr lang="zh-CN" altLang="zh-CN" sz="1400" b="0" kern="1200" dirty="0">
                <a:solidFill>
                  <a:srgbClr val="002060"/>
                </a:solidFill>
              </a:rPr>
              <a:t>读文件打开失败！</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exit(0);</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if ((</a:t>
            </a:r>
            <a:r>
              <a:rPr lang="en-US" altLang="zh-CN" sz="1400" b="0" kern="1200" dirty="0" err="1">
                <a:solidFill>
                  <a:srgbClr val="002060"/>
                </a:solidFill>
              </a:rPr>
              <a:t>fpw</a:t>
            </a:r>
            <a:r>
              <a:rPr lang="en-US" altLang="zh-CN" sz="1400" b="0" kern="1200" dirty="0">
                <a:solidFill>
                  <a:srgbClr val="002060"/>
                </a:solidFill>
              </a:rPr>
              <a:t>=</a:t>
            </a:r>
            <a:r>
              <a:rPr lang="en-US" altLang="zh-CN" sz="1400" b="0" kern="1200" dirty="0" err="1">
                <a:solidFill>
                  <a:srgbClr val="002060"/>
                </a:solidFill>
              </a:rPr>
              <a:t>fopen</a:t>
            </a:r>
            <a:r>
              <a:rPr lang="en-US" altLang="zh-CN" sz="1400" b="0" kern="1200" dirty="0">
                <a:solidFill>
                  <a:srgbClr val="002060"/>
                </a:solidFill>
              </a:rPr>
              <a:t>("abc.txt", "a"))==NULL)  /*</a:t>
            </a:r>
            <a:r>
              <a:rPr lang="zh-CN" altLang="zh-CN" sz="1400" b="0" kern="1200" dirty="0">
                <a:solidFill>
                  <a:srgbClr val="002060"/>
                </a:solidFill>
              </a:rPr>
              <a:t>以“追加”方式重新打开文件</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   </a:t>
            </a:r>
            <a:r>
              <a:rPr lang="en-US" altLang="zh-CN" sz="1400" b="0" kern="1200" dirty="0" err="1">
                <a:solidFill>
                  <a:srgbClr val="002060"/>
                </a:solidFill>
              </a:rPr>
              <a:t>printf</a:t>
            </a:r>
            <a:r>
              <a:rPr lang="en-US" altLang="zh-CN" sz="1400" b="0" kern="1200" dirty="0">
                <a:solidFill>
                  <a:srgbClr val="002060"/>
                </a:solidFill>
              </a:rPr>
              <a:t>(" </a:t>
            </a:r>
            <a:r>
              <a:rPr lang="zh-CN" altLang="zh-CN" sz="1400" b="0" kern="1200" dirty="0">
                <a:solidFill>
                  <a:srgbClr val="002060"/>
                </a:solidFill>
              </a:rPr>
              <a:t>写文件打开失败！</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exit(0);</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while ( (</a:t>
            </a:r>
            <a:r>
              <a:rPr lang="en-US" altLang="zh-CN" sz="1400" b="0" kern="1200" dirty="0" err="1">
                <a:solidFill>
                  <a:srgbClr val="002060"/>
                </a:solidFill>
              </a:rPr>
              <a:t>ch</a:t>
            </a:r>
            <a:r>
              <a:rPr lang="en-US" altLang="zh-CN" sz="1400" b="0" kern="1200" dirty="0">
                <a:solidFill>
                  <a:srgbClr val="002060"/>
                </a:solidFill>
              </a:rPr>
              <a:t>=</a:t>
            </a:r>
            <a:r>
              <a:rPr lang="en-US" altLang="zh-CN" sz="1400" b="0" kern="1200" dirty="0" err="1">
                <a:solidFill>
                  <a:srgbClr val="002060"/>
                </a:solidFill>
              </a:rPr>
              <a:t>fgetc</a:t>
            </a:r>
            <a:r>
              <a:rPr lang="en-US" altLang="zh-CN" sz="1400" b="0" kern="1200" dirty="0">
                <a:solidFill>
                  <a:srgbClr val="002060"/>
                </a:solidFill>
              </a:rPr>
              <a:t>(</a:t>
            </a:r>
            <a:r>
              <a:rPr lang="en-US" altLang="zh-CN" sz="1400" b="0" kern="1200" dirty="0" err="1">
                <a:solidFill>
                  <a:srgbClr val="002060"/>
                </a:solidFill>
              </a:rPr>
              <a:t>fpr</a:t>
            </a:r>
            <a:r>
              <a:rPr lang="en-US" altLang="zh-CN" sz="1400" b="0" kern="1200" dirty="0">
                <a:solidFill>
                  <a:srgbClr val="002060"/>
                </a:solidFill>
              </a:rPr>
              <a:t>))!=EOF)  /*</a:t>
            </a:r>
            <a:r>
              <a:rPr lang="zh-CN" altLang="zh-CN" sz="1400" b="0" kern="1200" dirty="0">
                <a:solidFill>
                  <a:srgbClr val="002060"/>
                </a:solidFill>
              </a:rPr>
              <a:t>从</a:t>
            </a:r>
            <a:r>
              <a:rPr lang="en-US" altLang="zh-CN" sz="1400" b="0" kern="1200" dirty="0">
                <a:solidFill>
                  <a:srgbClr val="002060"/>
                </a:solidFill>
              </a:rPr>
              <a:t>test2.txt</a:t>
            </a:r>
            <a:r>
              <a:rPr lang="zh-CN" altLang="zh-CN" sz="1400" b="0" kern="1200" dirty="0">
                <a:solidFill>
                  <a:srgbClr val="002060"/>
                </a:solidFill>
              </a:rPr>
              <a:t>文件中读一个字节</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    </a:t>
            </a:r>
            <a:r>
              <a:rPr lang="en-US" altLang="zh-CN" sz="1400" b="0" kern="1200" dirty="0" err="1">
                <a:solidFill>
                  <a:srgbClr val="002060"/>
                </a:solidFill>
              </a:rPr>
              <a:t>fputc</a:t>
            </a:r>
            <a:r>
              <a:rPr lang="en-US" altLang="zh-CN" sz="1400" b="0" kern="1200" dirty="0">
                <a:solidFill>
                  <a:srgbClr val="002060"/>
                </a:solidFill>
              </a:rPr>
              <a:t>(</a:t>
            </a:r>
            <a:r>
              <a:rPr lang="en-US" altLang="zh-CN" sz="1400" b="0" kern="1200" dirty="0" err="1">
                <a:solidFill>
                  <a:srgbClr val="002060"/>
                </a:solidFill>
              </a:rPr>
              <a:t>ch,stdout</a:t>
            </a:r>
            <a:r>
              <a:rPr lang="en-US" altLang="zh-CN" sz="1400" b="0" kern="1200" dirty="0">
                <a:solidFill>
                  <a:srgbClr val="002060"/>
                </a:solidFill>
              </a:rPr>
              <a:t>);         /*</a:t>
            </a:r>
            <a:r>
              <a:rPr lang="zh-CN" altLang="zh-CN" sz="1400" b="0" kern="1200" dirty="0">
                <a:solidFill>
                  <a:srgbClr val="002060"/>
                </a:solidFill>
              </a:rPr>
              <a:t>在标准输出设备上输出</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a:t>
            </a:r>
            <a:r>
              <a:rPr lang="en-US" altLang="zh-CN" sz="1400" b="0" kern="1200" dirty="0" err="1">
                <a:solidFill>
                  <a:srgbClr val="002060"/>
                </a:solidFill>
              </a:rPr>
              <a:t>fputc</a:t>
            </a:r>
            <a:r>
              <a:rPr lang="en-US" altLang="zh-CN" sz="1400" b="0" kern="1200" dirty="0">
                <a:solidFill>
                  <a:srgbClr val="002060"/>
                </a:solidFill>
              </a:rPr>
              <a:t>(</a:t>
            </a:r>
            <a:r>
              <a:rPr lang="en-US" altLang="zh-CN" sz="1400" b="0" kern="1200" dirty="0" err="1">
                <a:solidFill>
                  <a:srgbClr val="002060"/>
                </a:solidFill>
              </a:rPr>
              <a:t>ch,fpw</a:t>
            </a:r>
            <a:r>
              <a:rPr lang="en-US" altLang="zh-CN" sz="1400" b="0" kern="1200" dirty="0">
                <a:solidFill>
                  <a:srgbClr val="002060"/>
                </a:solidFill>
              </a:rPr>
              <a:t>);            /*</a:t>
            </a:r>
            <a:r>
              <a:rPr lang="zh-CN" altLang="zh-CN" sz="1400" b="0" kern="1200" dirty="0">
                <a:solidFill>
                  <a:srgbClr val="002060"/>
                </a:solidFill>
              </a:rPr>
              <a:t>“追加”到</a:t>
            </a:r>
            <a:r>
              <a:rPr lang="en-US" altLang="zh-CN" sz="1400" b="0" kern="1200" dirty="0">
                <a:solidFill>
                  <a:srgbClr val="002060"/>
                </a:solidFill>
              </a:rPr>
              <a:t>abc.txt</a:t>
            </a:r>
            <a:r>
              <a:rPr lang="zh-CN" altLang="zh-CN" sz="1400" b="0" kern="1200" dirty="0">
                <a:solidFill>
                  <a:srgbClr val="002060"/>
                </a:solidFill>
              </a:rPr>
              <a:t>文件中</a:t>
            </a:r>
            <a:r>
              <a:rPr lang="en-US" altLang="zh-CN" sz="1400" b="0" kern="1200" dirty="0">
                <a:solidFill>
                  <a:srgbClr val="002060"/>
                </a:solidFill>
              </a:rPr>
              <a:t>*/         </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     </a:t>
            </a:r>
            <a:r>
              <a:rPr lang="en-US" altLang="zh-CN" sz="1400" b="0" kern="1200" dirty="0" err="1">
                <a:solidFill>
                  <a:srgbClr val="002060"/>
                </a:solidFill>
              </a:rPr>
              <a:t>fcloseall</a:t>
            </a:r>
            <a:r>
              <a:rPr lang="en-US" altLang="zh-CN" sz="1400" b="0" kern="1200" dirty="0">
                <a:solidFill>
                  <a:srgbClr val="002060"/>
                </a:solidFill>
              </a:rPr>
              <a:t>();</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return 0;</a:t>
            </a:r>
            <a:endParaRPr lang="zh-CN" altLang="zh-CN" sz="1400" b="0" kern="1200" dirty="0">
              <a:solidFill>
                <a:srgbClr val="002060"/>
              </a:solidFill>
            </a:endParaRPr>
          </a:p>
          <a:p>
            <a:pPr marL="300038" lvl="1" indent="0" eaLnBrk="0" hangingPunct="0">
              <a:spcBef>
                <a:spcPct val="0"/>
              </a:spcBef>
              <a:buNone/>
            </a:pPr>
            <a:r>
              <a:rPr lang="en-US" altLang="zh-CN" sz="1400" b="0" kern="1200" dirty="0">
                <a:solidFill>
                  <a:srgbClr val="002060"/>
                </a:solidFill>
              </a:rPr>
              <a:t>}</a:t>
            </a:r>
            <a:endParaRPr lang="zh-CN" altLang="zh-CN" sz="1400" b="0" kern="1200" dirty="0">
              <a:solidFill>
                <a:srgbClr val="002060"/>
              </a:solidFill>
            </a:endParaRPr>
          </a:p>
          <a:p>
            <a:pPr marL="0" indent="0" eaLnBrk="0" hangingPunct="0">
              <a:spcBef>
                <a:spcPct val="0"/>
              </a:spcBef>
              <a:buNone/>
            </a:pPr>
            <a:endParaRPr lang="zh-CN" altLang="zh-CN" sz="1400" b="0" kern="1200" dirty="0">
              <a:solidFill>
                <a:srgbClr val="002060"/>
              </a:solidFill>
            </a:endParaRPr>
          </a:p>
        </p:txBody>
      </p:sp>
      <p:sp>
        <p:nvSpPr>
          <p:cNvPr id="4" name="矩形 3">
            <a:extLst>
              <a:ext uri="{FF2B5EF4-FFF2-40B4-BE49-F238E27FC236}">
                <a16:creationId xmlns:a16="http://schemas.microsoft.com/office/drawing/2014/main" xmlns="" id="{B6D2DDD0-B8D0-4022-BAB8-140EDCBF241C}"/>
              </a:ext>
            </a:extLst>
          </p:cNvPr>
          <p:cNvSpPr/>
          <p:nvPr/>
        </p:nvSpPr>
        <p:spPr>
          <a:xfrm>
            <a:off x="211016" y="1335828"/>
            <a:ext cx="7042638" cy="50825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zh-CN" sz="14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5">
            <a:extLst>
              <a:ext uri="{FF2B5EF4-FFF2-40B4-BE49-F238E27FC236}">
                <a16:creationId xmlns:a16="http://schemas.microsoft.com/office/drawing/2014/main" xmlns="" id="{26D00077-4E5E-4D78-BACB-BB1E478C9A2B}"/>
              </a:ext>
            </a:extLst>
          </p:cNvPr>
          <p:cNvSpPr txBox="1"/>
          <p:nvPr/>
        </p:nvSpPr>
        <p:spPr>
          <a:xfrm>
            <a:off x="7681424" y="1566330"/>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1422" y="1935662"/>
            <a:ext cx="4346891" cy="1685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1423" y="3943350"/>
            <a:ext cx="4346891" cy="1490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8514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zh-CN" altLang="en-US" dirty="0"/>
              <a:t>第</a:t>
            </a:r>
            <a:r>
              <a:rPr lang="en-US" altLang="zh-CN" dirty="0"/>
              <a:t>12</a:t>
            </a:r>
            <a:r>
              <a:rPr lang="zh-CN" altLang="en-US" dirty="0"/>
              <a:t>章   文件</a:t>
            </a:r>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p:txBody>
          <a:bodyPr/>
          <a:lstStyle/>
          <a:p>
            <a:pPr lvl="0"/>
            <a:r>
              <a:rPr lang="zh-CN" altLang="zh-CN" sz="2400" dirty="0"/>
              <a:t>学习目标</a:t>
            </a:r>
            <a:endParaRPr lang="zh-CN" altLang="zh-CN" sz="1800" dirty="0"/>
          </a:p>
          <a:p>
            <a:pPr lvl="1"/>
            <a:r>
              <a:rPr lang="zh-CN" altLang="zh-CN" dirty="0"/>
              <a:t>理解文件的概念；</a:t>
            </a:r>
          </a:p>
          <a:p>
            <a:pPr lvl="1"/>
            <a:r>
              <a:rPr lang="zh-CN" altLang="zh-CN" dirty="0"/>
              <a:t>掌握文本文件与二进制文件的区别；</a:t>
            </a:r>
          </a:p>
          <a:p>
            <a:pPr lvl="1"/>
            <a:r>
              <a:rPr lang="zh-CN" altLang="zh-CN" dirty="0"/>
              <a:t>掌握文件的打开、读写、定位以及关闭的方法；</a:t>
            </a:r>
          </a:p>
          <a:p>
            <a:pPr lvl="1"/>
            <a:r>
              <a:rPr lang="zh-CN" altLang="zh-CN" dirty="0"/>
              <a:t>掌握文件系统中有关文件操作的系统库函数的使用</a:t>
            </a:r>
            <a:r>
              <a:rPr lang="zh-CN" altLang="zh-CN" dirty="0" smtClean="0"/>
              <a:t>方法；</a:t>
            </a:r>
          </a:p>
          <a:p>
            <a:endParaRPr lang="en-US" altLang="zh-CN" dirty="0"/>
          </a:p>
          <a:p>
            <a:pPr lvl="0"/>
            <a:r>
              <a:rPr lang="zh-CN" altLang="zh-CN" sz="2400" dirty="0"/>
              <a:t>难点提示</a:t>
            </a:r>
            <a:endParaRPr lang="zh-CN" altLang="zh-CN" sz="1800" dirty="0"/>
          </a:p>
          <a:p>
            <a:pPr lvl="1"/>
            <a:r>
              <a:rPr lang="zh-CN" altLang="zh-CN" dirty="0"/>
              <a:t>文本文件、二进制文件中数据的存储方式</a:t>
            </a:r>
          </a:p>
          <a:p>
            <a:pPr lvl="1"/>
            <a:r>
              <a:rPr lang="zh-CN" altLang="zh-CN" dirty="0"/>
              <a:t>文件指针与文件读写位置指针的区别与作用</a:t>
            </a:r>
          </a:p>
          <a:p>
            <a:pPr lvl="1"/>
            <a:r>
              <a:rPr lang="zh-CN" altLang="zh-CN" dirty="0"/>
              <a:t>四组文件读写函数的使用方法</a:t>
            </a:r>
          </a:p>
          <a:p>
            <a:pPr lvl="1">
              <a:lnSpc>
                <a:spcPct val="150000"/>
              </a:lnSpc>
            </a:pPr>
            <a:r>
              <a:rPr lang="zh-CN" altLang="en-US" dirty="0" smtClean="0"/>
              <a:t>运行</a:t>
            </a:r>
            <a:r>
              <a:rPr lang="zh-CN" altLang="en-US" dirty="0"/>
              <a:t>可执行程序，得到处理结果。</a:t>
            </a:r>
          </a:p>
        </p:txBody>
      </p:sp>
    </p:spTree>
    <p:extLst>
      <p:ext uri="{BB962C8B-B14F-4D97-AF65-F5344CB8AC3E}">
        <p14:creationId xmlns:p14="http://schemas.microsoft.com/office/powerpoint/2010/main" val="668778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424961" y="1254370"/>
            <a:ext cx="11260016" cy="5436576"/>
          </a:xfrm>
        </p:spPr>
        <p:txBody>
          <a:bodyPr/>
          <a:lstStyle/>
          <a:p>
            <a:pPr marL="514350" indent="-514350">
              <a:buFont typeface="+mj-ea"/>
              <a:buAutoNum type="ea1JpnChsDbPeriod" startAt="2"/>
            </a:pPr>
            <a:r>
              <a:rPr lang="zh-CN" altLang="zh-CN" dirty="0"/>
              <a:t>读写字符串函数</a:t>
            </a:r>
            <a:r>
              <a:rPr lang="en-US" altLang="zh-CN" dirty="0" err="1"/>
              <a:t>fgets</a:t>
            </a:r>
            <a:r>
              <a:rPr lang="en-US" altLang="zh-CN" dirty="0"/>
              <a:t>()</a:t>
            </a:r>
            <a:r>
              <a:rPr lang="zh-CN" altLang="zh-CN" dirty="0"/>
              <a:t>和</a:t>
            </a:r>
            <a:r>
              <a:rPr lang="en-US" altLang="zh-CN" dirty="0" err="1"/>
              <a:t>fputs</a:t>
            </a:r>
            <a:r>
              <a:rPr lang="en-US" altLang="zh-CN" dirty="0" smtClean="0"/>
              <a:t>()</a:t>
            </a:r>
            <a:endParaRPr lang="zh-CN" altLang="zh-CN" dirty="0"/>
          </a:p>
          <a:p>
            <a:pPr marL="685800" lvl="1" indent="-342900">
              <a:buFont typeface="+mj-lt"/>
              <a:buAutoNum type="arabicPeriod"/>
            </a:pPr>
            <a:r>
              <a:rPr lang="en-US" altLang="zh-CN" dirty="0" err="1"/>
              <a:t>fgets</a:t>
            </a:r>
            <a:r>
              <a:rPr lang="zh-CN" altLang="zh-CN" dirty="0" smtClean="0"/>
              <a:t>函数</a:t>
            </a:r>
            <a:r>
              <a:rPr lang="zh-CN" altLang="en-US" dirty="0" smtClean="0"/>
              <a:t>：</a:t>
            </a:r>
            <a:r>
              <a:rPr lang="zh-CN" altLang="zh-CN" dirty="0" smtClean="0"/>
              <a:t>从打开的文件</a:t>
            </a:r>
            <a:r>
              <a:rPr lang="zh-CN" altLang="zh-CN" dirty="0"/>
              <a:t>中读取一个指定长度的</a:t>
            </a:r>
            <a:r>
              <a:rPr lang="zh-CN" altLang="zh-CN" dirty="0" smtClean="0"/>
              <a:t>字符串。</a:t>
            </a:r>
            <a:endParaRPr lang="zh-CN" altLang="zh-CN" dirty="0"/>
          </a:p>
          <a:p>
            <a:pPr marL="342900" lvl="1" indent="0">
              <a:buNone/>
            </a:pPr>
            <a:r>
              <a:rPr lang="zh-CN" altLang="zh-CN" dirty="0" smtClean="0"/>
              <a:t>格式</a:t>
            </a:r>
            <a:r>
              <a:rPr lang="zh-CN" altLang="zh-CN" dirty="0"/>
              <a:t>：</a:t>
            </a:r>
            <a:r>
              <a:rPr lang="en-US" altLang="zh-CN" dirty="0" err="1"/>
              <a:t>fgets</a:t>
            </a:r>
            <a:r>
              <a:rPr lang="en-US" altLang="zh-CN" dirty="0"/>
              <a:t>(</a:t>
            </a:r>
            <a:r>
              <a:rPr lang="zh-CN" altLang="zh-CN" dirty="0"/>
              <a:t>字符数组或指针，字符串长度，文件指针</a:t>
            </a:r>
            <a:r>
              <a:rPr lang="en-US" altLang="zh-CN" dirty="0"/>
              <a:t>)</a:t>
            </a:r>
            <a:r>
              <a:rPr lang="zh-CN" altLang="zh-CN" dirty="0"/>
              <a:t>；</a:t>
            </a:r>
          </a:p>
          <a:p>
            <a:pPr marL="342900" lvl="1" indent="0">
              <a:buNone/>
            </a:pPr>
            <a:r>
              <a:rPr lang="zh-CN" altLang="zh-CN" dirty="0"/>
              <a:t>例如：</a:t>
            </a:r>
            <a:r>
              <a:rPr lang="en-US" altLang="zh-CN" dirty="0"/>
              <a:t>  char </a:t>
            </a:r>
            <a:r>
              <a:rPr lang="en-US" altLang="zh-CN" dirty="0" err="1"/>
              <a:t>ch</a:t>
            </a:r>
            <a:r>
              <a:rPr lang="en-US" altLang="zh-CN" dirty="0"/>
              <a:t>= </a:t>
            </a:r>
            <a:r>
              <a:rPr lang="en-US" altLang="zh-CN" dirty="0" err="1"/>
              <a:t>str</a:t>
            </a:r>
            <a:r>
              <a:rPr lang="en-US" altLang="zh-CN" dirty="0"/>
              <a:t>[80]</a:t>
            </a:r>
            <a:r>
              <a:rPr lang="zh-CN" altLang="zh-CN" dirty="0"/>
              <a:t>；</a:t>
            </a:r>
          </a:p>
          <a:p>
            <a:pPr marL="342900" lvl="1" indent="0">
              <a:buNone/>
            </a:pPr>
            <a:r>
              <a:rPr lang="en-US" altLang="zh-CN" dirty="0" smtClean="0"/>
              <a:t>             </a:t>
            </a:r>
            <a:r>
              <a:rPr lang="en-US" altLang="zh-CN" dirty="0" err="1" smtClean="0"/>
              <a:t>fgets</a:t>
            </a:r>
            <a:r>
              <a:rPr lang="en-US" altLang="zh-CN" dirty="0" smtClean="0"/>
              <a:t>(</a:t>
            </a:r>
            <a:r>
              <a:rPr lang="en-US" altLang="zh-CN" dirty="0" err="1" smtClean="0"/>
              <a:t>str</a:t>
            </a:r>
            <a:r>
              <a:rPr lang="zh-CN" altLang="zh-CN" dirty="0"/>
              <a:t>，</a:t>
            </a:r>
            <a:r>
              <a:rPr lang="en-US" altLang="zh-CN" dirty="0"/>
              <a:t>n</a:t>
            </a:r>
            <a:r>
              <a:rPr lang="zh-CN" altLang="zh-CN" dirty="0"/>
              <a:t>，</a:t>
            </a:r>
            <a:r>
              <a:rPr lang="en-US" altLang="zh-CN" dirty="0" err="1"/>
              <a:t>fp</a:t>
            </a:r>
            <a:r>
              <a:rPr lang="en-US" altLang="zh-CN" dirty="0"/>
              <a:t>)</a:t>
            </a:r>
            <a:r>
              <a:rPr lang="zh-CN" altLang="zh-CN" dirty="0"/>
              <a:t>；</a:t>
            </a:r>
          </a:p>
          <a:p>
            <a:pPr marL="342900" lvl="1" indent="0">
              <a:buNone/>
            </a:pPr>
            <a:r>
              <a:rPr lang="zh-CN" altLang="zh-CN" dirty="0"/>
              <a:t>功能：从文件指针</a:t>
            </a:r>
            <a:r>
              <a:rPr lang="en-US" altLang="zh-CN" dirty="0" err="1"/>
              <a:t>fp</a:t>
            </a:r>
            <a:r>
              <a:rPr lang="zh-CN" altLang="zh-CN" dirty="0"/>
              <a:t>指向的文件中读取不超过</a:t>
            </a:r>
            <a:r>
              <a:rPr lang="en-US" altLang="zh-CN" dirty="0">
                <a:solidFill>
                  <a:srgbClr val="FF0000"/>
                </a:solidFill>
              </a:rPr>
              <a:t>n-1</a:t>
            </a:r>
            <a:r>
              <a:rPr lang="zh-CN" altLang="zh-CN" dirty="0"/>
              <a:t>个</a:t>
            </a:r>
            <a:r>
              <a:rPr lang="zh-CN" altLang="zh-CN" dirty="0" smtClean="0"/>
              <a:t>字符</a:t>
            </a:r>
            <a:r>
              <a:rPr lang="zh-CN" altLang="en-US" dirty="0" smtClean="0"/>
              <a:t>，</a:t>
            </a:r>
            <a:r>
              <a:rPr lang="zh-CN" altLang="zh-CN" dirty="0" smtClean="0"/>
              <a:t>并</a:t>
            </a:r>
            <a:r>
              <a:rPr lang="zh-CN" altLang="zh-CN" dirty="0"/>
              <a:t>在尾端自动添加结束</a:t>
            </a:r>
            <a:r>
              <a:rPr lang="zh-CN" altLang="zh-CN" dirty="0" smtClean="0"/>
              <a:t>标志</a:t>
            </a:r>
            <a:r>
              <a:rPr lang="en-US" altLang="zh-CN" dirty="0" smtClean="0"/>
              <a:t>‘\0’</a:t>
            </a:r>
            <a:r>
              <a:rPr lang="zh-CN" altLang="zh-CN" dirty="0" smtClean="0"/>
              <a:t>组成</a:t>
            </a:r>
            <a:r>
              <a:rPr lang="zh-CN" altLang="zh-CN" dirty="0"/>
              <a:t>字符串，</a:t>
            </a:r>
            <a:r>
              <a:rPr lang="zh-CN" altLang="zh-CN" dirty="0" smtClean="0"/>
              <a:t>存入</a:t>
            </a:r>
            <a:r>
              <a:rPr lang="zh-CN" altLang="en-US" dirty="0" smtClean="0"/>
              <a:t>到</a:t>
            </a:r>
            <a:r>
              <a:rPr lang="zh-CN" altLang="zh-CN" dirty="0" smtClean="0"/>
              <a:t>字符</a:t>
            </a:r>
            <a:r>
              <a:rPr lang="zh-CN" altLang="zh-CN" dirty="0"/>
              <a:t>数组</a:t>
            </a:r>
            <a:r>
              <a:rPr lang="en-US" altLang="zh-CN" dirty="0" err="1"/>
              <a:t>str</a:t>
            </a:r>
            <a:r>
              <a:rPr lang="zh-CN" altLang="zh-CN" dirty="0"/>
              <a:t>中。如果</a:t>
            </a:r>
            <a:r>
              <a:rPr lang="en-US" altLang="zh-CN" dirty="0" err="1"/>
              <a:t>str</a:t>
            </a:r>
            <a:r>
              <a:rPr lang="zh-CN" altLang="zh-CN" dirty="0"/>
              <a:t>是一个字符指针，则是让该字符指针指向这个字符串</a:t>
            </a:r>
            <a:r>
              <a:rPr lang="zh-CN" altLang="zh-CN" dirty="0" smtClean="0"/>
              <a:t>。</a:t>
            </a:r>
          </a:p>
          <a:p>
            <a:pPr marL="685800" lvl="1" indent="-342900">
              <a:buFont typeface="+mj-lt"/>
              <a:buAutoNum type="arabicPeriod" startAt="2"/>
            </a:pPr>
            <a:r>
              <a:rPr lang="en-US" altLang="zh-CN" dirty="0" err="1" smtClean="0"/>
              <a:t>fputs</a:t>
            </a:r>
            <a:r>
              <a:rPr lang="zh-CN" altLang="zh-CN" dirty="0" smtClean="0"/>
              <a:t>函数</a:t>
            </a:r>
            <a:r>
              <a:rPr lang="zh-CN" altLang="en-US" dirty="0" smtClean="0"/>
              <a:t>：</a:t>
            </a:r>
            <a:r>
              <a:rPr lang="zh-CN" altLang="zh-CN" dirty="0" smtClean="0"/>
              <a:t>用于向一个打开的文件中写入一个字符串数据。</a:t>
            </a:r>
            <a:endParaRPr lang="en-US" altLang="zh-CN" dirty="0" smtClean="0"/>
          </a:p>
          <a:p>
            <a:pPr marL="342900" lvl="1" indent="0">
              <a:buNone/>
            </a:pPr>
            <a:r>
              <a:rPr lang="zh-CN" altLang="zh-CN" dirty="0" smtClean="0"/>
              <a:t>格式</a:t>
            </a:r>
            <a:r>
              <a:rPr lang="zh-CN" altLang="zh-CN" dirty="0"/>
              <a:t>：</a:t>
            </a:r>
            <a:r>
              <a:rPr lang="en-US" altLang="zh-CN" dirty="0" err="1"/>
              <a:t>fputs</a:t>
            </a:r>
            <a:r>
              <a:rPr lang="en-US" altLang="zh-CN" dirty="0"/>
              <a:t>(</a:t>
            </a:r>
            <a:r>
              <a:rPr lang="zh-CN" altLang="zh-CN" dirty="0"/>
              <a:t>字符串</a:t>
            </a:r>
            <a:r>
              <a:rPr lang="en-US" altLang="zh-CN" dirty="0"/>
              <a:t>,</a:t>
            </a:r>
            <a:r>
              <a:rPr lang="zh-CN" altLang="zh-CN" dirty="0"/>
              <a:t>文件指针</a:t>
            </a:r>
            <a:r>
              <a:rPr lang="en-US" altLang="zh-CN" dirty="0"/>
              <a:t>)</a:t>
            </a:r>
            <a:r>
              <a:rPr lang="zh-CN" altLang="zh-CN" dirty="0"/>
              <a:t>；</a:t>
            </a:r>
          </a:p>
          <a:p>
            <a:pPr marL="342900" lvl="1" indent="0">
              <a:buNone/>
            </a:pPr>
            <a:r>
              <a:rPr lang="zh-CN" altLang="zh-CN" dirty="0"/>
              <a:t>其中，字符串可以是一个字符串常量，也可以</a:t>
            </a:r>
            <a:r>
              <a:rPr lang="zh-CN" altLang="zh-CN" dirty="0" smtClean="0"/>
              <a:t>是字符</a:t>
            </a:r>
            <a:r>
              <a:rPr lang="zh-CN" altLang="zh-CN" dirty="0"/>
              <a:t>数组，也可以</a:t>
            </a:r>
            <a:r>
              <a:rPr lang="zh-CN" altLang="zh-CN" dirty="0" smtClean="0"/>
              <a:t>是指向</a:t>
            </a:r>
            <a:r>
              <a:rPr lang="zh-CN" altLang="zh-CN" dirty="0"/>
              <a:t>字符串或字符数组的指针变量。</a:t>
            </a:r>
          </a:p>
          <a:p>
            <a:pPr marL="342900" lvl="1" indent="0">
              <a:buNone/>
            </a:pPr>
            <a:r>
              <a:rPr lang="zh-CN" altLang="zh-CN" dirty="0"/>
              <a:t>例如：</a:t>
            </a:r>
            <a:r>
              <a:rPr lang="en-US" altLang="zh-CN" dirty="0"/>
              <a:t>  char </a:t>
            </a:r>
            <a:r>
              <a:rPr lang="en-US" altLang="zh-CN" dirty="0" err="1"/>
              <a:t>str</a:t>
            </a:r>
            <a:r>
              <a:rPr lang="en-US" altLang="zh-CN" dirty="0"/>
              <a:t>[10]=”computer”</a:t>
            </a:r>
            <a:r>
              <a:rPr lang="zh-CN" altLang="zh-CN" dirty="0"/>
              <a:t>；</a:t>
            </a:r>
          </a:p>
          <a:p>
            <a:pPr marL="342900" lvl="1" indent="0">
              <a:buNone/>
            </a:pPr>
            <a:r>
              <a:rPr lang="en-US" altLang="zh-CN" dirty="0" smtClean="0"/>
              <a:t>             </a:t>
            </a:r>
            <a:r>
              <a:rPr lang="en-US" altLang="zh-CN" dirty="0" err="1" smtClean="0"/>
              <a:t>fputs</a:t>
            </a:r>
            <a:r>
              <a:rPr lang="en-US" altLang="zh-CN" dirty="0" smtClean="0"/>
              <a:t>(</a:t>
            </a:r>
            <a:r>
              <a:rPr lang="en-US" altLang="zh-CN" dirty="0" err="1" smtClean="0"/>
              <a:t>str</a:t>
            </a:r>
            <a:r>
              <a:rPr lang="zh-CN" altLang="zh-CN" dirty="0"/>
              <a:t>，</a:t>
            </a:r>
            <a:r>
              <a:rPr lang="en-US" altLang="zh-CN" dirty="0" err="1"/>
              <a:t>fp</a:t>
            </a:r>
            <a:r>
              <a:rPr lang="en-US" altLang="zh-CN" dirty="0"/>
              <a:t>)</a:t>
            </a:r>
            <a:r>
              <a:rPr lang="zh-CN" altLang="zh-CN" dirty="0"/>
              <a:t>；</a:t>
            </a:r>
          </a:p>
          <a:p>
            <a:pPr marL="342900" lvl="1" indent="0">
              <a:buNone/>
            </a:pPr>
            <a:r>
              <a:rPr lang="zh-CN" altLang="zh-CN" dirty="0"/>
              <a:t>功能：向文件指针</a:t>
            </a:r>
            <a:r>
              <a:rPr lang="en-US" altLang="zh-CN" dirty="0" err="1"/>
              <a:t>fp</a:t>
            </a:r>
            <a:r>
              <a:rPr lang="zh-CN" altLang="zh-CN" dirty="0"/>
              <a:t>所指向的文件的当前读写位置处顺序写入</a:t>
            </a:r>
            <a:r>
              <a:rPr lang="en-US" altLang="zh-CN" dirty="0" err="1"/>
              <a:t>str</a:t>
            </a:r>
            <a:r>
              <a:rPr lang="zh-CN" altLang="zh-CN" dirty="0"/>
              <a:t>里的字符串，其中字符串结束标志</a:t>
            </a:r>
            <a:r>
              <a:rPr lang="en-US" altLang="zh-CN" dirty="0"/>
              <a:t>'\0'</a:t>
            </a:r>
            <a:r>
              <a:rPr lang="zh-CN" altLang="zh-CN" dirty="0"/>
              <a:t>不会写入</a:t>
            </a:r>
            <a:r>
              <a:rPr lang="zh-CN" altLang="zh-CN" dirty="0" smtClean="0"/>
              <a:t>。</a:t>
            </a:r>
            <a:endParaRPr lang="en-US" altLang="zh-CN" dirty="0" smtClean="0"/>
          </a:p>
        </p:txBody>
      </p:sp>
    </p:spTree>
    <p:extLst>
      <p:ext uri="{BB962C8B-B14F-4D97-AF65-F5344CB8AC3E}">
        <p14:creationId xmlns:p14="http://schemas.microsoft.com/office/powerpoint/2010/main" val="11556850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87923" y="1223148"/>
            <a:ext cx="12068908" cy="5239913"/>
          </a:xfrm>
        </p:spPr>
        <p:txBody>
          <a:bodyPr/>
          <a:lstStyle/>
          <a:p>
            <a:r>
              <a:rPr lang="zh-CN" altLang="zh-CN" dirty="0" smtClean="0"/>
              <a:t>【例</a:t>
            </a:r>
            <a:r>
              <a:rPr lang="en-US" altLang="zh-CN" dirty="0" smtClean="0"/>
              <a:t>12. 4</a:t>
            </a:r>
            <a:r>
              <a:rPr lang="zh-CN" altLang="zh-CN" dirty="0" smtClean="0"/>
              <a:t>】</a:t>
            </a:r>
            <a:r>
              <a:rPr lang="zh-CN" altLang="zh-CN" dirty="0" smtClean="0"/>
              <a:t>编写程序，以读写字符串的方式读写一个文本文件。</a:t>
            </a:r>
            <a:endParaRPr lang="zh-CN" altLang="zh-CN" sz="1400" kern="12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10480" y="1672075"/>
            <a:ext cx="5750169" cy="5047536"/>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smtClean="0">
                <a:solidFill>
                  <a:srgbClr val="002060"/>
                </a:solidFill>
                <a:latin typeface="+mn-lt"/>
              </a:rPr>
              <a:t>FILE </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char s[]="1234567890";</a:t>
            </a:r>
            <a:endParaRPr lang="zh-CN" altLang="zh-CN" sz="1400" dirty="0">
              <a:solidFill>
                <a:srgbClr val="002060"/>
              </a:solidFill>
              <a:latin typeface="+mn-lt"/>
            </a:endParaRPr>
          </a:p>
          <a:p>
            <a:r>
              <a:rPr lang="en-US" altLang="zh-CN" sz="1400" dirty="0">
                <a:solidFill>
                  <a:srgbClr val="002060"/>
                </a:solidFill>
                <a:latin typeface="+mn-lt"/>
              </a:rPr>
              <a:t>      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("f:\\vc6\\a.</a:t>
            </a:r>
            <a:r>
              <a:rPr lang="en-US" altLang="zh-CN" sz="1400" dirty="0" err="1">
                <a:solidFill>
                  <a:srgbClr val="002060"/>
                </a:solidFill>
                <a:latin typeface="+mn-lt"/>
              </a:rPr>
              <a:t>dat</a:t>
            </a:r>
            <a:r>
              <a:rPr lang="en-US" altLang="zh-CN" sz="1400" dirty="0">
                <a:solidFill>
                  <a:srgbClr val="002060"/>
                </a:solidFill>
                <a:latin typeface="+mn-lt"/>
              </a:rPr>
              <a:t>","w")) ==NULL)</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写文件打开失败！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fputs</a:t>
            </a:r>
            <a:r>
              <a:rPr lang="en-US" altLang="zh-CN" sz="1400" dirty="0">
                <a:solidFill>
                  <a:srgbClr val="002060"/>
                </a:solidFill>
                <a:latin typeface="+mn-lt"/>
              </a:rPr>
              <a:t>(</a:t>
            </a:r>
            <a:r>
              <a:rPr lang="en-US" altLang="zh-CN" sz="1400" dirty="0" err="1">
                <a:solidFill>
                  <a:srgbClr val="002060"/>
                </a:solidFill>
                <a:latin typeface="+mn-lt"/>
              </a:rPr>
              <a:t>s,fp</a:t>
            </a:r>
            <a:r>
              <a:rPr lang="en-US" altLang="zh-CN" sz="1400" dirty="0">
                <a:solidFill>
                  <a:srgbClr val="002060"/>
                </a:solidFill>
                <a:latin typeface="+mn-lt"/>
              </a:rPr>
              <a:t>);                    /*</a:t>
            </a:r>
            <a:r>
              <a:rPr lang="zh-CN" altLang="zh-CN" sz="1400" dirty="0">
                <a:solidFill>
                  <a:srgbClr val="002060"/>
                </a:solidFill>
                <a:latin typeface="+mn-lt"/>
              </a:rPr>
              <a:t>写入</a:t>
            </a:r>
            <a:r>
              <a:rPr lang="en-US" altLang="zh-CN" sz="1400" dirty="0">
                <a:solidFill>
                  <a:srgbClr val="002060"/>
                </a:solidFill>
                <a:latin typeface="+mn-lt"/>
              </a:rPr>
              <a:t>"1234567890"*/</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fputs</a:t>
            </a:r>
            <a:r>
              <a:rPr lang="en-US" altLang="zh-CN" sz="1400" dirty="0">
                <a:solidFill>
                  <a:srgbClr val="002060"/>
                </a:solidFill>
                <a:latin typeface="+mn-lt"/>
              </a:rPr>
              <a:t>("\</a:t>
            </a:r>
            <a:r>
              <a:rPr lang="en-US" altLang="zh-CN" sz="1400" dirty="0" err="1">
                <a:solidFill>
                  <a:srgbClr val="002060"/>
                </a:solidFill>
                <a:latin typeface="+mn-lt"/>
              </a:rPr>
              <a:t>nabcdef</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     /*</a:t>
            </a:r>
            <a:r>
              <a:rPr lang="zh-CN" altLang="zh-CN" sz="1400" dirty="0">
                <a:solidFill>
                  <a:srgbClr val="002060"/>
                </a:solidFill>
                <a:latin typeface="+mn-lt"/>
              </a:rPr>
              <a:t>换行，写入“</a:t>
            </a:r>
            <a:r>
              <a:rPr lang="en-US" altLang="zh-CN" sz="1400" dirty="0" err="1">
                <a:solidFill>
                  <a:srgbClr val="002060"/>
                </a:solidFill>
                <a:latin typeface="+mn-lt"/>
              </a:rPr>
              <a:t>abcdef</a:t>
            </a:r>
            <a:r>
              <a:rPr lang="zh-CN" altLang="zh-CN" sz="1400" dirty="0">
                <a:solidFill>
                  <a:srgbClr val="002060"/>
                </a:solidFill>
                <a:latin typeface="+mn-lt"/>
              </a:rPr>
              <a:t>”</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("f:\\vc6\\a.</a:t>
            </a:r>
            <a:r>
              <a:rPr lang="en-US" altLang="zh-CN" sz="1400" dirty="0" err="1">
                <a:solidFill>
                  <a:srgbClr val="002060"/>
                </a:solidFill>
                <a:latin typeface="+mn-lt"/>
              </a:rPr>
              <a:t>dat</a:t>
            </a:r>
            <a:r>
              <a:rPr lang="en-US" altLang="zh-CN" sz="1400" dirty="0">
                <a:solidFill>
                  <a:srgbClr val="002060"/>
                </a:solidFill>
                <a:latin typeface="+mn-lt"/>
              </a:rPr>
              <a:t>","r")) ==NULL)</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读文件打开失败！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exit(0);}</a:t>
            </a:r>
          </a:p>
          <a:p>
            <a:r>
              <a:rPr lang="en-US" altLang="zh-CN" sz="1400" dirty="0" smtClean="0">
                <a:solidFill>
                  <a:srgbClr val="002060"/>
                </a:solidFill>
              </a:rPr>
              <a:t>        </a:t>
            </a:r>
            <a:r>
              <a:rPr lang="en-US" altLang="zh-CN" sz="1400" dirty="0" err="1">
                <a:solidFill>
                  <a:srgbClr val="002060"/>
                </a:solidFill>
                <a:latin typeface="+mn-lt"/>
              </a:rPr>
              <a:t>fgets</a:t>
            </a:r>
            <a:r>
              <a:rPr lang="en-US" altLang="zh-CN" sz="1400" dirty="0">
                <a:solidFill>
                  <a:srgbClr val="002060"/>
                </a:solidFill>
                <a:latin typeface="+mn-lt"/>
              </a:rPr>
              <a:t>(s,7,fp</a:t>
            </a:r>
            <a:r>
              <a:rPr lang="en-US" altLang="zh-CN" sz="1400" dirty="0">
                <a:solidFill>
                  <a:srgbClr val="002060"/>
                </a:solidFill>
                <a:latin typeface="+mn-lt"/>
              </a:rPr>
              <a:t>);        /*</a:t>
            </a:r>
            <a:r>
              <a:rPr lang="zh-CN" altLang="zh-CN" sz="1400" dirty="0">
                <a:solidFill>
                  <a:srgbClr val="002060"/>
                </a:solidFill>
                <a:latin typeface="+mn-lt"/>
              </a:rPr>
              <a:t>读出“</a:t>
            </a:r>
            <a:r>
              <a:rPr lang="en-US" altLang="zh-CN" sz="1400" dirty="0">
                <a:solidFill>
                  <a:srgbClr val="002060"/>
                </a:solidFill>
                <a:latin typeface="+mn-lt"/>
              </a:rPr>
              <a:t>123456</a:t>
            </a:r>
            <a:r>
              <a:rPr lang="zh-CN" altLang="zh-CN" sz="1400" dirty="0">
                <a:solidFill>
                  <a:srgbClr val="002060"/>
                </a:solidFill>
                <a:latin typeface="+mn-lt"/>
              </a:rPr>
              <a:t>”六个有效字符</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puts(s</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smtClean="0">
                <a:solidFill>
                  <a:srgbClr val="002060"/>
                </a:solidFill>
                <a:latin typeface="+mn-lt"/>
              </a:rPr>
              <a:t>fgets</a:t>
            </a:r>
            <a:r>
              <a:rPr lang="en-US" altLang="zh-CN" sz="1400" dirty="0" smtClean="0">
                <a:solidFill>
                  <a:srgbClr val="002060"/>
                </a:solidFill>
                <a:latin typeface="+mn-lt"/>
              </a:rPr>
              <a:t>(s,7,fp</a:t>
            </a:r>
            <a:r>
              <a:rPr lang="en-US" altLang="zh-CN" sz="1400" dirty="0">
                <a:solidFill>
                  <a:srgbClr val="002060"/>
                </a:solidFill>
                <a:latin typeface="+mn-lt"/>
              </a:rPr>
              <a:t>);        /*</a:t>
            </a:r>
            <a:r>
              <a:rPr lang="zh-CN" altLang="zh-CN" sz="1400" dirty="0">
                <a:solidFill>
                  <a:srgbClr val="002060"/>
                </a:solidFill>
                <a:latin typeface="+mn-lt"/>
              </a:rPr>
              <a:t>读出“</a:t>
            </a:r>
            <a:r>
              <a:rPr lang="en-US" altLang="zh-CN" sz="1400" dirty="0">
                <a:solidFill>
                  <a:srgbClr val="002060"/>
                </a:solidFill>
                <a:latin typeface="+mn-lt"/>
              </a:rPr>
              <a:t>7890</a:t>
            </a:r>
            <a:r>
              <a:rPr lang="zh-CN" altLang="zh-CN" sz="1400" dirty="0">
                <a:solidFill>
                  <a:srgbClr val="002060"/>
                </a:solidFill>
                <a:latin typeface="+mn-lt"/>
              </a:rPr>
              <a:t>”和换行符</a:t>
            </a:r>
            <a:r>
              <a:rPr lang="en-US" altLang="zh-CN" sz="1400" dirty="0">
                <a:solidFill>
                  <a:srgbClr val="002060"/>
                </a:solidFill>
                <a:latin typeface="+mn-lt"/>
              </a:rPr>
              <a:t>'\n'*/</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a:t>
            </a:r>
            <a:r>
              <a:rPr lang="en-US" altLang="zh-CN" sz="1400" dirty="0" err="1">
                <a:solidFill>
                  <a:srgbClr val="002060"/>
                </a:solidFill>
                <a:latin typeface="+mn-lt"/>
              </a:rPr>
              <a:t>s",s</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smtClean="0">
                <a:solidFill>
                  <a:srgbClr val="002060"/>
                </a:solidFill>
                <a:latin typeface="+mn-lt"/>
              </a:rPr>
              <a:t>fgets</a:t>
            </a:r>
            <a:r>
              <a:rPr lang="en-US" altLang="zh-CN" sz="1400" dirty="0" smtClean="0">
                <a:solidFill>
                  <a:srgbClr val="002060"/>
                </a:solidFill>
                <a:latin typeface="+mn-lt"/>
              </a:rPr>
              <a:t>(s,7,fp</a:t>
            </a:r>
            <a:r>
              <a:rPr lang="en-US" altLang="zh-CN" sz="1400" dirty="0">
                <a:solidFill>
                  <a:srgbClr val="002060"/>
                </a:solidFill>
                <a:latin typeface="+mn-lt"/>
              </a:rPr>
              <a:t>);        /*</a:t>
            </a:r>
            <a:r>
              <a:rPr lang="zh-CN" altLang="zh-CN" sz="1400" dirty="0">
                <a:solidFill>
                  <a:srgbClr val="002060"/>
                </a:solidFill>
                <a:latin typeface="+mn-lt"/>
              </a:rPr>
              <a:t>读出“</a:t>
            </a:r>
            <a:r>
              <a:rPr lang="en-US" altLang="zh-CN" sz="1400" dirty="0" err="1">
                <a:solidFill>
                  <a:srgbClr val="002060"/>
                </a:solidFill>
                <a:latin typeface="+mn-lt"/>
              </a:rPr>
              <a:t>abcdef</a:t>
            </a:r>
            <a:r>
              <a:rPr lang="zh-CN" altLang="zh-CN" sz="1400" dirty="0">
                <a:solidFill>
                  <a:srgbClr val="002060"/>
                </a:solidFill>
                <a:latin typeface="+mn-lt"/>
              </a:rPr>
              <a:t>”后遇到</a:t>
            </a:r>
            <a:r>
              <a:rPr lang="en-US" altLang="zh-CN" sz="1400" dirty="0">
                <a:solidFill>
                  <a:srgbClr val="002060"/>
                </a:solidFill>
                <a:latin typeface="+mn-lt"/>
              </a:rPr>
              <a:t>EOF*/</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("%s\</a:t>
            </a:r>
            <a:r>
              <a:rPr lang="en-US" altLang="zh-CN" sz="1400" dirty="0" err="1">
                <a:solidFill>
                  <a:srgbClr val="002060"/>
                </a:solidFill>
                <a:latin typeface="+mn-lt"/>
              </a:rPr>
              <a:t>n",s</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smtClean="0">
                <a:solidFill>
                  <a:srgbClr val="002060"/>
                </a:solidFill>
                <a:latin typeface="+mn-lt"/>
              </a:rPr>
              <a:t>fclose</a:t>
            </a:r>
            <a:r>
              <a:rPr lang="en-US" altLang="zh-CN" sz="1400" dirty="0" smtClean="0">
                <a:solidFill>
                  <a:srgbClr val="002060"/>
                </a:solidFill>
                <a:latin typeface="+mn-lt"/>
              </a:rPr>
              <a:t>(</a:t>
            </a:r>
            <a:r>
              <a:rPr lang="en-US" altLang="zh-CN" sz="1400" dirty="0" err="1" smtClean="0">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return </a:t>
            </a:r>
            <a:r>
              <a:rPr lang="en-US" altLang="zh-CN" sz="1400" dirty="0">
                <a:solidFill>
                  <a:srgbClr val="002060"/>
                </a:solidFill>
                <a:latin typeface="+mn-lt"/>
              </a:rPr>
              <a:t>0;</a:t>
            </a:r>
            <a:endParaRPr lang="zh-CN" altLang="zh-CN" sz="1400" dirty="0">
              <a:solidFill>
                <a:srgbClr val="002060"/>
              </a:solidFill>
              <a:latin typeface="+mn-lt"/>
            </a:endParaRPr>
          </a:p>
          <a:p>
            <a:r>
              <a:rPr lang="en-US" altLang="zh-CN" sz="1400" dirty="0">
                <a:solidFill>
                  <a:srgbClr val="002060"/>
                </a:solidFill>
              </a:rPr>
              <a:t> </a:t>
            </a:r>
            <a:r>
              <a:rPr lang="en-US" altLang="zh-CN" sz="1400" dirty="0" smtClean="0">
                <a:solidFill>
                  <a:srgbClr val="002060"/>
                </a:solidFill>
              </a:rPr>
              <a:t>}</a:t>
            </a:r>
            <a:endParaRPr lang="zh-CN" altLang="zh-CN" sz="1400" dirty="0">
              <a:solidFill>
                <a:srgbClr val="002060"/>
              </a:solidFill>
              <a:latin typeface="+mn-lt"/>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7918" y="2577546"/>
            <a:ext cx="3913188"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7918" y="4453077"/>
            <a:ext cx="3932238" cy="132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6968" y="1905280"/>
            <a:ext cx="203041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92788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87923" y="1223148"/>
            <a:ext cx="12068908" cy="5239913"/>
          </a:xfrm>
        </p:spPr>
        <p:txBody>
          <a:bodyPr/>
          <a:lstStyle/>
          <a:p>
            <a:r>
              <a:rPr lang="zh-CN" altLang="zh-CN" dirty="0" smtClean="0"/>
              <a:t>【例</a:t>
            </a:r>
            <a:r>
              <a:rPr lang="en-US" altLang="zh-CN" dirty="0" smtClean="0"/>
              <a:t>12. 5</a:t>
            </a:r>
            <a:r>
              <a:rPr lang="zh-CN" altLang="zh-CN" dirty="0" smtClean="0"/>
              <a:t>】</a:t>
            </a:r>
            <a:r>
              <a:rPr lang="zh-CN" altLang="zh-CN" dirty="0"/>
              <a:t>编写程序，判断两个文本文件的内容是否完全相同。</a:t>
            </a:r>
            <a:endParaRPr lang="zh-CN" altLang="zh-CN" sz="1400" kern="1200" dirty="0">
              <a:solidFill>
                <a:srgbClr val="002060"/>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67054" y="1837594"/>
            <a:ext cx="5671038" cy="4616648"/>
          </a:xfrm>
          <a:prstGeom prst="rect">
            <a:avLst/>
          </a:prstGeom>
          <a:ln w="28575">
            <a:solidFill>
              <a:schemeClr val="accent6">
                <a:lumMod val="75000"/>
              </a:schemeClr>
            </a:solidFill>
          </a:ln>
        </p:spPr>
        <p:txBody>
          <a:bodyPr wrap="square">
            <a:spAutoFit/>
          </a:bodyPr>
          <a:lstStyle/>
          <a:p>
            <a:endParaRPr lang="en-US" altLang="zh-CN" sz="1400" dirty="0" smtClean="0">
              <a:solidFill>
                <a:srgbClr val="002060"/>
              </a:solidFill>
              <a:latin typeface="+mn-lt"/>
            </a:endParaRPr>
          </a:p>
          <a:p>
            <a:r>
              <a:rPr lang="en-US" altLang="zh-CN" sz="1400" dirty="0" smtClean="0">
                <a:solidFill>
                  <a:srgbClr val="002060"/>
                </a:solidFill>
                <a:latin typeface="+mn-lt"/>
              </a:rPr>
              <a:t>#</a:t>
            </a:r>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string.h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#define LEN 128      </a:t>
            </a:r>
            <a:r>
              <a:rPr lang="en-US" altLang="zh-CN" sz="1400" dirty="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设定每次读字符串长度</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 {   </a:t>
            </a:r>
            <a:endParaRPr lang="zh-CN" altLang="zh-CN" sz="1400" dirty="0">
              <a:solidFill>
                <a:srgbClr val="002060"/>
              </a:solidFill>
              <a:latin typeface="+mn-lt"/>
            </a:endParaRPr>
          </a:p>
          <a:p>
            <a:r>
              <a:rPr lang="en-US" altLang="zh-CN" sz="1400" dirty="0">
                <a:solidFill>
                  <a:srgbClr val="002060"/>
                </a:solidFill>
                <a:latin typeface="+mn-lt"/>
              </a:rPr>
              <a:t>      FILE *fp1,*fp2;</a:t>
            </a:r>
            <a:endParaRPr lang="zh-CN" altLang="zh-CN" sz="1400" dirty="0">
              <a:solidFill>
                <a:srgbClr val="002060"/>
              </a:solidFill>
              <a:latin typeface="+mn-lt"/>
            </a:endParaRPr>
          </a:p>
          <a:p>
            <a:r>
              <a:rPr lang="en-US" altLang="zh-CN" sz="1400" dirty="0">
                <a:solidFill>
                  <a:srgbClr val="002060"/>
                </a:solidFill>
                <a:latin typeface="+mn-lt"/>
              </a:rPr>
              <a:t>      char s1[LEN],s2[LEN];</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int</a:t>
            </a:r>
            <a:r>
              <a:rPr lang="en-US" altLang="zh-CN" sz="1400" dirty="0">
                <a:solidFill>
                  <a:srgbClr val="002060"/>
                </a:solidFill>
                <a:latin typeface="+mn-lt"/>
              </a:rPr>
              <a:t> flag=1;                   /*</a:t>
            </a:r>
            <a:r>
              <a:rPr lang="zh-CN" altLang="zh-CN" sz="1400" dirty="0">
                <a:solidFill>
                  <a:srgbClr val="002060"/>
                </a:solidFill>
                <a:latin typeface="+mn-lt"/>
              </a:rPr>
              <a:t>初始标志置</a:t>
            </a:r>
            <a:r>
              <a:rPr lang="en-US" altLang="zh-CN" sz="1400" dirty="0">
                <a:solidFill>
                  <a:srgbClr val="002060"/>
                </a:solidFill>
                <a:latin typeface="+mn-lt"/>
              </a:rPr>
              <a:t>1*/</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if </a:t>
            </a:r>
            <a:r>
              <a:rPr lang="en-US" altLang="zh-CN" sz="1400" dirty="0">
                <a:solidFill>
                  <a:srgbClr val="002060"/>
                </a:solidFill>
                <a:latin typeface="+mn-lt"/>
              </a:rPr>
              <a:t>((fp1=</a:t>
            </a:r>
            <a:r>
              <a:rPr lang="en-US" altLang="zh-CN" sz="1400" dirty="0" err="1">
                <a:solidFill>
                  <a:srgbClr val="002060"/>
                </a:solidFill>
                <a:latin typeface="+mn-lt"/>
              </a:rPr>
              <a:t>fopen</a:t>
            </a:r>
            <a:r>
              <a:rPr lang="en-US" altLang="zh-CN" sz="1400" dirty="0">
                <a:solidFill>
                  <a:srgbClr val="002060"/>
                </a:solidFill>
                <a:latin typeface="+mn-lt"/>
              </a:rPr>
              <a:t>("f1.txt","r")) ==NULL)</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文件</a:t>
            </a:r>
            <a:r>
              <a:rPr lang="en-US" altLang="zh-CN" sz="1400" dirty="0">
                <a:solidFill>
                  <a:srgbClr val="002060"/>
                </a:solidFill>
                <a:latin typeface="+mn-lt"/>
              </a:rPr>
              <a:t>1</a:t>
            </a:r>
            <a:r>
              <a:rPr lang="zh-CN" altLang="zh-CN" sz="1400" dirty="0">
                <a:solidFill>
                  <a:srgbClr val="002060"/>
                </a:solidFill>
                <a:latin typeface="+mn-lt"/>
              </a:rPr>
              <a:t>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exit(0</a:t>
            </a:r>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if ((fp2=</a:t>
            </a:r>
            <a:r>
              <a:rPr lang="en-US" altLang="zh-CN" sz="1400" dirty="0" err="1">
                <a:solidFill>
                  <a:srgbClr val="002060"/>
                </a:solidFill>
                <a:latin typeface="+mn-lt"/>
              </a:rPr>
              <a:t>fopen</a:t>
            </a:r>
            <a:r>
              <a:rPr lang="en-US" altLang="zh-CN" sz="1400" dirty="0">
                <a:solidFill>
                  <a:srgbClr val="002060"/>
                </a:solidFill>
                <a:latin typeface="+mn-lt"/>
              </a:rPr>
              <a:t>("f2.txt","r")) ==NULL)</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文件</a:t>
            </a:r>
            <a:r>
              <a:rPr lang="en-US" altLang="zh-CN" sz="1400" dirty="0">
                <a:solidFill>
                  <a:srgbClr val="002060"/>
                </a:solidFill>
                <a:latin typeface="+mn-lt"/>
              </a:rPr>
              <a:t>2</a:t>
            </a:r>
            <a:r>
              <a:rPr lang="zh-CN" altLang="zh-CN" sz="1400" dirty="0">
                <a:solidFill>
                  <a:srgbClr val="002060"/>
                </a:solidFill>
                <a:latin typeface="+mn-lt"/>
              </a:rPr>
              <a:t>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exit(0</a:t>
            </a:r>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a:t>
            </a:r>
          </a:p>
          <a:p>
            <a:endParaRPr lang="en-US" altLang="zh-CN" sz="1400" dirty="0" smtClean="0">
              <a:solidFill>
                <a:srgbClr val="002060"/>
              </a:solidFill>
              <a:latin typeface="+mn-lt"/>
            </a:endParaRPr>
          </a:p>
          <a:p>
            <a:endParaRPr lang="en-US" altLang="zh-CN" sz="1400" dirty="0" smtClean="0">
              <a:solidFill>
                <a:srgbClr val="002060"/>
              </a:solidFill>
              <a:latin typeface="+mn-lt"/>
            </a:endParaRPr>
          </a:p>
          <a:p>
            <a:endParaRPr lang="zh-CN" altLang="zh-CN" sz="1400" dirty="0">
              <a:solidFill>
                <a:srgbClr val="002060"/>
              </a:solidFill>
              <a:latin typeface="+mn-lt"/>
            </a:endParaRPr>
          </a:p>
        </p:txBody>
      </p:sp>
      <p:sp>
        <p:nvSpPr>
          <p:cNvPr id="8" name="矩形 7"/>
          <p:cNvSpPr/>
          <p:nvPr/>
        </p:nvSpPr>
        <p:spPr>
          <a:xfrm>
            <a:off x="6093067" y="1837596"/>
            <a:ext cx="5983165" cy="4616648"/>
          </a:xfrm>
          <a:prstGeom prst="rect">
            <a:avLst/>
          </a:prstGeom>
          <a:ln w="28575">
            <a:solidFill>
              <a:schemeClr val="accent6">
                <a:lumMod val="75000"/>
              </a:schemeClr>
            </a:solidFill>
          </a:ln>
        </p:spPr>
        <p:txBody>
          <a:bodyPr wrap="square">
            <a:spAutoFit/>
          </a:bodyPr>
          <a:lstStyle/>
          <a:p>
            <a:r>
              <a:rPr lang="en-US" altLang="zh-CN" sz="1400" dirty="0" smtClean="0">
                <a:solidFill>
                  <a:srgbClr val="002060"/>
                </a:solidFill>
                <a:latin typeface="+mn-lt"/>
              </a:rPr>
              <a:t>   while</a:t>
            </a:r>
            <a:r>
              <a:rPr lang="en-US" altLang="zh-CN" sz="1400" dirty="0">
                <a:solidFill>
                  <a:srgbClr val="002060"/>
                </a:solidFill>
                <a:latin typeface="+mn-lt"/>
              </a:rPr>
              <a:t>(!</a:t>
            </a:r>
            <a:r>
              <a:rPr lang="en-US" altLang="zh-CN" sz="1400" dirty="0" err="1">
                <a:solidFill>
                  <a:srgbClr val="002060"/>
                </a:solidFill>
                <a:latin typeface="+mn-lt"/>
              </a:rPr>
              <a:t>feof</a:t>
            </a:r>
            <a:r>
              <a:rPr lang="en-US" altLang="zh-CN" sz="1400" dirty="0">
                <a:solidFill>
                  <a:srgbClr val="002060"/>
                </a:solidFill>
                <a:latin typeface="+mn-lt"/>
              </a:rPr>
              <a:t>(fp1)&amp;&amp;!</a:t>
            </a:r>
            <a:r>
              <a:rPr lang="en-US" altLang="zh-CN" sz="1400" dirty="0" err="1">
                <a:solidFill>
                  <a:srgbClr val="002060"/>
                </a:solidFill>
                <a:latin typeface="+mn-lt"/>
              </a:rPr>
              <a:t>feof</a:t>
            </a:r>
            <a:r>
              <a:rPr lang="en-US" altLang="zh-CN" sz="1400" dirty="0">
                <a:solidFill>
                  <a:srgbClr val="002060"/>
                </a:solidFill>
                <a:latin typeface="+mn-lt"/>
              </a:rPr>
              <a:t>(fp2))</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fgets</a:t>
            </a:r>
            <a:r>
              <a:rPr lang="en-US" altLang="zh-CN" sz="1400" dirty="0" smtClean="0">
                <a:solidFill>
                  <a:srgbClr val="002060"/>
                </a:solidFill>
                <a:latin typeface="+mn-lt"/>
              </a:rPr>
              <a:t>(s1,LEN,fp1</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a:solidFill>
                  <a:srgbClr val="002060"/>
                </a:solidFill>
                <a:latin typeface="+mn-lt"/>
              </a:rPr>
              <a:t>fgets</a:t>
            </a:r>
            <a:r>
              <a:rPr lang="en-US" altLang="zh-CN" sz="1400" dirty="0">
                <a:solidFill>
                  <a:srgbClr val="002060"/>
                </a:solidFill>
                <a:latin typeface="+mn-lt"/>
              </a:rPr>
              <a:t>(s2,LEN,fp2);</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if </a:t>
            </a:r>
            <a:r>
              <a:rPr lang="en-US" altLang="zh-CN" sz="1400" dirty="0">
                <a:solidFill>
                  <a:srgbClr val="002060"/>
                </a:solidFill>
                <a:latin typeface="+mn-lt"/>
              </a:rPr>
              <a:t>(</a:t>
            </a:r>
            <a:r>
              <a:rPr lang="en-US" altLang="zh-CN" sz="1400" dirty="0" err="1">
                <a:solidFill>
                  <a:srgbClr val="002060"/>
                </a:solidFill>
                <a:latin typeface="+mn-lt"/>
              </a:rPr>
              <a:t>strcmp</a:t>
            </a:r>
            <a:r>
              <a:rPr lang="en-US" altLang="zh-CN" sz="1400" dirty="0">
                <a:solidFill>
                  <a:srgbClr val="002060"/>
                </a:solidFill>
                <a:latin typeface="+mn-lt"/>
              </a:rPr>
              <a:t>(s1,s2)!=0</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比较读出内容是否相同</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a:solidFill>
                  <a:srgbClr val="002060"/>
                </a:solidFill>
                <a:latin typeface="+mn-lt"/>
              </a:rPr>
              <a:t>flag=0;    </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读出内容不同时，把标志置</a:t>
            </a:r>
            <a:r>
              <a:rPr lang="en-US" altLang="zh-CN" sz="1400" dirty="0">
                <a:solidFill>
                  <a:srgbClr val="002060"/>
                </a:solidFill>
                <a:latin typeface="+mn-lt"/>
              </a:rPr>
              <a:t>0*/</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break</a:t>
            </a:r>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退出循环</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smtClean="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if </a:t>
            </a:r>
            <a:r>
              <a:rPr lang="en-US" altLang="zh-CN" sz="1400" dirty="0">
                <a:solidFill>
                  <a:srgbClr val="002060"/>
                </a:solidFill>
                <a:latin typeface="+mn-lt"/>
              </a:rPr>
              <a:t>(flag)</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两文件内容完全相同！</a:t>
            </a:r>
            <a:r>
              <a:rPr lang="en-US" altLang="zh-CN" sz="1400" dirty="0">
                <a:solidFill>
                  <a:srgbClr val="002060"/>
                </a:solidFill>
                <a:latin typeface="+mn-lt"/>
              </a:rPr>
              <a:t>\n");</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else</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两文件内容不相同！</a:t>
            </a:r>
            <a:r>
              <a:rPr lang="en-US" altLang="zh-CN" sz="1400" dirty="0">
                <a:solidFill>
                  <a:srgbClr val="002060"/>
                </a:solidFill>
                <a:latin typeface="+mn-lt"/>
              </a:rPr>
              <a:t>\n");</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puts(s1</a:t>
            </a:r>
            <a:r>
              <a:rPr lang="en-US" altLang="zh-CN" sz="1400" dirty="0">
                <a:solidFill>
                  <a:srgbClr val="002060"/>
                </a:solidFill>
                <a:latin typeface="+mn-lt"/>
              </a:rPr>
              <a:t>);                 /*</a:t>
            </a:r>
            <a:r>
              <a:rPr lang="zh-CN" altLang="zh-CN" sz="1400" dirty="0">
                <a:solidFill>
                  <a:srgbClr val="002060"/>
                </a:solidFill>
                <a:latin typeface="+mn-lt"/>
              </a:rPr>
              <a:t>输出两文件不同之处</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puts(s2</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fcloseall</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smtClean="0">
                <a:solidFill>
                  <a:srgbClr val="002060"/>
                </a:solidFill>
                <a:latin typeface="+mn-lt"/>
              </a:rPr>
              <a:t>    return </a:t>
            </a:r>
            <a:r>
              <a:rPr lang="en-US" altLang="zh-CN" sz="1400" dirty="0">
                <a:solidFill>
                  <a:srgbClr val="002060"/>
                </a:solidFill>
                <a:latin typeface="+mn-lt"/>
              </a:rPr>
              <a:t>0</a:t>
            </a:r>
            <a:r>
              <a:rPr lang="en-US" altLang="zh-CN" sz="1400" dirty="0" smtClean="0">
                <a:solidFill>
                  <a:srgbClr val="002060"/>
                </a:solidFill>
                <a:latin typeface="+mn-lt"/>
              </a:rPr>
              <a:t>;</a:t>
            </a:r>
          </a:p>
          <a:p>
            <a:r>
              <a:rPr lang="en-US" altLang="zh-CN" sz="1400" dirty="0">
                <a:solidFill>
                  <a:srgbClr val="002060"/>
                </a:solidFill>
                <a:latin typeface="+mn-lt"/>
              </a:rPr>
              <a:t>}</a:t>
            </a:r>
            <a:endParaRPr lang="zh-CN" altLang="zh-CN" sz="1400" dirty="0">
              <a:solidFill>
                <a:srgbClr val="002060"/>
              </a:solidFill>
              <a:latin typeface="+mn-lt"/>
            </a:endParaRPr>
          </a:p>
        </p:txBody>
      </p:sp>
      <p:sp>
        <p:nvSpPr>
          <p:cNvPr id="15" name="折角形 14"/>
          <p:cNvSpPr/>
          <p:nvPr/>
        </p:nvSpPr>
        <p:spPr>
          <a:xfrm>
            <a:off x="9146195" y="495373"/>
            <a:ext cx="2619541" cy="1125415"/>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请读者用记事本软件创建两个文本文件验证程序代码的正确性。</a:t>
            </a:r>
          </a:p>
        </p:txBody>
      </p:sp>
    </p:spTree>
    <p:extLst>
      <p:ext uri="{BB962C8B-B14F-4D97-AF65-F5344CB8AC3E}">
        <p14:creationId xmlns:p14="http://schemas.microsoft.com/office/powerpoint/2010/main" val="22781723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01869" y="1280747"/>
            <a:ext cx="11620500" cy="4715607"/>
          </a:xfrm>
        </p:spPr>
        <p:txBody>
          <a:bodyPr/>
          <a:lstStyle/>
          <a:p>
            <a:pPr marL="514350" indent="-514350">
              <a:buFont typeface="+mj-ea"/>
              <a:buAutoNum type="ea1JpnChsDbPeriod" startAt="3"/>
            </a:pPr>
            <a:r>
              <a:rPr lang="zh-CN" altLang="zh-CN" dirty="0"/>
              <a:t>格式化读写函数</a:t>
            </a:r>
            <a:r>
              <a:rPr lang="en-US" altLang="zh-CN" dirty="0" err="1"/>
              <a:t>fscanf</a:t>
            </a:r>
            <a:r>
              <a:rPr lang="en-US" altLang="zh-CN" dirty="0"/>
              <a:t>()</a:t>
            </a:r>
            <a:r>
              <a:rPr lang="zh-CN" altLang="zh-CN" dirty="0"/>
              <a:t>和</a:t>
            </a:r>
            <a:r>
              <a:rPr lang="en-US" altLang="zh-CN" dirty="0" err="1"/>
              <a:t>fprintf</a:t>
            </a:r>
            <a:r>
              <a:rPr lang="en-US" altLang="zh-CN" dirty="0" smtClean="0"/>
              <a:t>()</a:t>
            </a:r>
          </a:p>
          <a:p>
            <a:pPr marL="685800" lvl="1" indent="-342900">
              <a:buFont typeface="+mj-lt"/>
              <a:buAutoNum type="arabicPeriod"/>
            </a:pPr>
            <a:r>
              <a:rPr lang="en-US" altLang="zh-CN" dirty="0" err="1" smtClean="0"/>
              <a:t>fscanf</a:t>
            </a:r>
            <a:r>
              <a:rPr lang="zh-CN" altLang="zh-CN" dirty="0" smtClean="0"/>
              <a:t>函数</a:t>
            </a:r>
            <a:r>
              <a:rPr lang="zh-CN" altLang="en-US" dirty="0" smtClean="0"/>
              <a:t>：</a:t>
            </a:r>
            <a:r>
              <a:rPr lang="zh-CN" altLang="zh-CN" dirty="0" smtClean="0"/>
              <a:t>用于</a:t>
            </a:r>
            <a:r>
              <a:rPr lang="zh-CN" altLang="zh-CN" dirty="0"/>
              <a:t>从一个打开的文件中按照格式控制字符串指定的格式读取一至多个数据项。</a:t>
            </a:r>
          </a:p>
          <a:p>
            <a:pPr marL="342900" lvl="1" indent="0">
              <a:buNone/>
            </a:pPr>
            <a:r>
              <a:rPr lang="zh-CN" altLang="zh-CN" dirty="0" smtClean="0"/>
              <a:t>格式</a:t>
            </a:r>
            <a:r>
              <a:rPr lang="zh-CN" altLang="zh-CN" dirty="0"/>
              <a:t>：</a:t>
            </a:r>
            <a:r>
              <a:rPr lang="en-US" altLang="zh-CN" dirty="0" err="1"/>
              <a:t>fscanf</a:t>
            </a:r>
            <a:r>
              <a:rPr lang="en-US" altLang="zh-CN" dirty="0"/>
              <a:t>(</a:t>
            </a:r>
            <a:r>
              <a:rPr lang="zh-CN" altLang="zh-CN" dirty="0"/>
              <a:t>文件指针，格式控制字符串，输入项地址列表</a:t>
            </a:r>
            <a:r>
              <a:rPr lang="en-US" altLang="zh-CN" dirty="0"/>
              <a:t>)</a:t>
            </a:r>
            <a:r>
              <a:rPr lang="zh-CN" altLang="zh-CN" dirty="0"/>
              <a:t>；</a:t>
            </a:r>
          </a:p>
          <a:p>
            <a:pPr marL="342900" lvl="1" indent="0">
              <a:buNone/>
            </a:pPr>
            <a:r>
              <a:rPr lang="zh-CN" altLang="zh-CN" dirty="0"/>
              <a:t>例如：</a:t>
            </a:r>
            <a:r>
              <a:rPr lang="en-US" altLang="zh-CN" dirty="0"/>
              <a:t>  </a:t>
            </a:r>
            <a:r>
              <a:rPr lang="en-US" altLang="zh-CN" dirty="0" err="1"/>
              <a:t>fscanf</a:t>
            </a:r>
            <a:r>
              <a:rPr lang="en-US" altLang="zh-CN" dirty="0"/>
              <a:t>(</a:t>
            </a:r>
            <a:r>
              <a:rPr lang="en-US" altLang="zh-CN" dirty="0" err="1"/>
              <a:t>fp</a:t>
            </a:r>
            <a:r>
              <a:rPr lang="en-US" altLang="zh-CN" dirty="0"/>
              <a:t>,“%</a:t>
            </a:r>
            <a:r>
              <a:rPr lang="en-US" altLang="zh-CN" dirty="0" err="1"/>
              <a:t>d,%f”,&amp;a,&amp;b</a:t>
            </a:r>
            <a:r>
              <a:rPr lang="en-US" altLang="zh-CN" dirty="0"/>
              <a:t>)</a:t>
            </a:r>
            <a:r>
              <a:rPr lang="zh-CN" altLang="zh-CN" dirty="0"/>
              <a:t>；</a:t>
            </a:r>
          </a:p>
          <a:p>
            <a:pPr marL="342900" lvl="1" indent="0">
              <a:buNone/>
            </a:pPr>
            <a:r>
              <a:rPr lang="zh-CN" altLang="zh-CN" dirty="0"/>
              <a:t>功能：从文件指针</a:t>
            </a:r>
            <a:r>
              <a:rPr lang="en-US" altLang="zh-CN" dirty="0" err="1"/>
              <a:t>fp</a:t>
            </a:r>
            <a:r>
              <a:rPr lang="zh-CN" altLang="zh-CN" dirty="0"/>
              <a:t>指向的文件中读取逗号分隔的两个数据，分别送给内存变量</a:t>
            </a:r>
            <a:r>
              <a:rPr lang="en-US" altLang="zh-CN" dirty="0"/>
              <a:t>a</a:t>
            </a:r>
            <a:r>
              <a:rPr lang="zh-CN" altLang="zh-CN" dirty="0"/>
              <a:t>和</a:t>
            </a:r>
            <a:r>
              <a:rPr lang="en-US" altLang="zh-CN" dirty="0"/>
              <a:t>b</a:t>
            </a:r>
            <a:r>
              <a:rPr lang="zh-CN" altLang="zh-CN" dirty="0"/>
              <a:t>。</a:t>
            </a:r>
          </a:p>
          <a:p>
            <a:pPr marL="685800" lvl="1" indent="-342900">
              <a:buFont typeface="+mj-lt"/>
              <a:buAutoNum type="arabicPeriod" startAt="2"/>
            </a:pPr>
            <a:r>
              <a:rPr lang="en-US" altLang="zh-CN" dirty="0" err="1"/>
              <a:t>fprintf</a:t>
            </a:r>
            <a:r>
              <a:rPr lang="zh-CN" altLang="zh-CN" dirty="0" smtClean="0"/>
              <a:t>函数</a:t>
            </a:r>
            <a:r>
              <a:rPr lang="zh-CN" altLang="en-US" dirty="0" smtClean="0"/>
              <a:t>：</a:t>
            </a:r>
            <a:r>
              <a:rPr lang="zh-CN" altLang="zh-CN" dirty="0" smtClean="0"/>
              <a:t>用于</a:t>
            </a:r>
            <a:r>
              <a:rPr lang="zh-CN" altLang="zh-CN" dirty="0"/>
              <a:t>向一个打开的文件中按照格式控制字符串指定的格式写入一至多个数据项。</a:t>
            </a:r>
          </a:p>
          <a:p>
            <a:pPr marL="342900" lvl="1" indent="0">
              <a:buNone/>
            </a:pPr>
            <a:r>
              <a:rPr lang="zh-CN" altLang="zh-CN" dirty="0" smtClean="0"/>
              <a:t>格式</a:t>
            </a:r>
            <a:r>
              <a:rPr lang="zh-CN" altLang="zh-CN" dirty="0"/>
              <a:t>：</a:t>
            </a:r>
            <a:r>
              <a:rPr lang="en-US" altLang="zh-CN" dirty="0" err="1"/>
              <a:t>fprintf</a:t>
            </a:r>
            <a:r>
              <a:rPr lang="en-US" altLang="zh-CN" dirty="0"/>
              <a:t>(</a:t>
            </a:r>
            <a:r>
              <a:rPr lang="zh-CN" altLang="zh-CN" dirty="0"/>
              <a:t>文件指针，格式控制字符串，输出列表</a:t>
            </a:r>
            <a:r>
              <a:rPr lang="en-US" altLang="zh-CN" dirty="0"/>
              <a:t>)</a:t>
            </a:r>
            <a:r>
              <a:rPr lang="zh-CN" altLang="zh-CN" dirty="0"/>
              <a:t>；</a:t>
            </a:r>
          </a:p>
          <a:p>
            <a:pPr marL="342900" lvl="1" indent="0">
              <a:buNone/>
            </a:pPr>
            <a:r>
              <a:rPr lang="zh-CN" altLang="zh-CN" dirty="0"/>
              <a:t>例如：</a:t>
            </a:r>
            <a:r>
              <a:rPr lang="en-US" altLang="zh-CN" dirty="0"/>
              <a:t>  </a:t>
            </a:r>
            <a:r>
              <a:rPr lang="en-US" altLang="zh-CN" dirty="0" err="1"/>
              <a:t>fprintf</a:t>
            </a:r>
            <a:r>
              <a:rPr lang="en-US" altLang="zh-CN" dirty="0"/>
              <a:t>(fp,“%d,%7.2f”,a,b)</a:t>
            </a:r>
            <a:r>
              <a:rPr lang="zh-CN" altLang="zh-CN" dirty="0"/>
              <a:t>；</a:t>
            </a:r>
          </a:p>
          <a:p>
            <a:pPr marL="342900" lvl="1" indent="0">
              <a:buNone/>
            </a:pPr>
            <a:r>
              <a:rPr lang="zh-CN" altLang="zh-CN" dirty="0"/>
              <a:t>功能：向文件指针</a:t>
            </a:r>
            <a:r>
              <a:rPr lang="en-US" altLang="zh-CN" dirty="0" err="1"/>
              <a:t>fp</a:t>
            </a:r>
            <a:r>
              <a:rPr lang="zh-CN" altLang="zh-CN" dirty="0"/>
              <a:t>指向的文件中按格式写入</a:t>
            </a:r>
            <a:r>
              <a:rPr lang="en-US" altLang="zh-CN" dirty="0"/>
              <a:t>a</a:t>
            </a:r>
            <a:r>
              <a:rPr lang="zh-CN" altLang="zh-CN" dirty="0"/>
              <a:t>、</a:t>
            </a:r>
            <a:r>
              <a:rPr lang="en-US" altLang="zh-CN" dirty="0"/>
              <a:t>b</a:t>
            </a:r>
            <a:r>
              <a:rPr lang="zh-CN" altLang="zh-CN" dirty="0"/>
              <a:t>两个变量的值，并用逗号分隔</a:t>
            </a:r>
            <a:r>
              <a:rPr lang="zh-CN" altLang="zh-CN" dirty="0" smtClean="0"/>
              <a:t>。</a:t>
            </a:r>
            <a:endParaRPr lang="zh-CN" altLang="zh-CN" dirty="0"/>
          </a:p>
        </p:txBody>
      </p:sp>
    </p:spTree>
    <p:extLst>
      <p:ext uri="{BB962C8B-B14F-4D97-AF65-F5344CB8AC3E}">
        <p14:creationId xmlns:p14="http://schemas.microsoft.com/office/powerpoint/2010/main" val="42556912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161602"/>
            <a:ext cx="12068908" cy="5239913"/>
          </a:xfrm>
        </p:spPr>
        <p:txBody>
          <a:bodyPr/>
          <a:lstStyle/>
          <a:p>
            <a:r>
              <a:rPr lang="zh-CN" altLang="zh-CN" dirty="0" smtClean="0"/>
              <a:t>【例</a:t>
            </a:r>
            <a:r>
              <a:rPr lang="en-US" altLang="zh-CN" dirty="0" smtClean="0"/>
              <a:t>12. 6</a:t>
            </a:r>
            <a:r>
              <a:rPr lang="zh-CN" altLang="zh-CN" dirty="0" smtClean="0"/>
              <a:t>】</a:t>
            </a:r>
            <a:r>
              <a:rPr lang="zh-CN" altLang="zh-CN" dirty="0" smtClean="0">
                <a:solidFill>
                  <a:schemeClr val="tx1"/>
                </a:solidFill>
              </a:rPr>
              <a:t>某</a:t>
            </a:r>
            <a:r>
              <a:rPr lang="zh-CN" altLang="zh-CN" dirty="0">
                <a:solidFill>
                  <a:schemeClr val="tx1"/>
                </a:solidFill>
              </a:rPr>
              <a:t>商店</a:t>
            </a:r>
            <a:r>
              <a:rPr lang="zh-CN" altLang="zh-CN" dirty="0" smtClean="0">
                <a:solidFill>
                  <a:schemeClr val="tx1"/>
                </a:solidFill>
              </a:rPr>
              <a:t>库存若干</a:t>
            </a:r>
            <a:r>
              <a:rPr lang="zh-CN" altLang="zh-CN" dirty="0">
                <a:solidFill>
                  <a:schemeClr val="tx1"/>
                </a:solidFill>
              </a:rPr>
              <a:t>种商品，</a:t>
            </a:r>
            <a:r>
              <a:rPr lang="zh-CN" altLang="zh-CN" dirty="0" smtClean="0">
                <a:solidFill>
                  <a:schemeClr val="tx1"/>
                </a:solidFill>
              </a:rPr>
              <a:t>编程创建一文本文件按格式</a:t>
            </a:r>
            <a:r>
              <a:rPr lang="zh-CN" altLang="zh-CN" dirty="0">
                <a:solidFill>
                  <a:schemeClr val="tx1"/>
                </a:solidFill>
              </a:rPr>
              <a:t>“单价，数量”</a:t>
            </a:r>
            <a:r>
              <a:rPr lang="zh-CN" altLang="zh-CN" dirty="0" smtClean="0">
                <a:solidFill>
                  <a:schemeClr val="tx1"/>
                </a:solidFill>
              </a:rPr>
              <a:t>存入商品</a:t>
            </a:r>
            <a:r>
              <a:rPr lang="zh-CN" altLang="zh-CN" dirty="0">
                <a:solidFill>
                  <a:schemeClr val="tx1"/>
                </a:solidFill>
              </a:rPr>
              <a:t>数据，每行记录一种商品。再从</a:t>
            </a:r>
            <a:r>
              <a:rPr lang="zh-CN" altLang="zh-CN" dirty="0" smtClean="0">
                <a:solidFill>
                  <a:schemeClr val="tx1"/>
                </a:solidFill>
              </a:rPr>
              <a:t>文件读出</a:t>
            </a:r>
            <a:r>
              <a:rPr lang="zh-CN" altLang="zh-CN" dirty="0">
                <a:solidFill>
                  <a:schemeClr val="tx1"/>
                </a:solidFill>
              </a:rPr>
              <a:t>全部商品数据</a:t>
            </a:r>
            <a:r>
              <a:rPr lang="zh-CN" altLang="zh-CN" dirty="0" smtClean="0">
                <a:solidFill>
                  <a:schemeClr val="tx1"/>
                </a:solidFill>
              </a:rPr>
              <a:t>，计算</a:t>
            </a:r>
            <a:r>
              <a:rPr lang="zh-CN" altLang="zh-CN" dirty="0">
                <a:solidFill>
                  <a:schemeClr val="tx1"/>
                </a:solidFill>
              </a:rPr>
              <a:t>商品总值</a:t>
            </a:r>
            <a:r>
              <a:rPr lang="zh-CN" altLang="zh-CN" dirty="0" smtClean="0">
                <a:solidFill>
                  <a:schemeClr val="tx1"/>
                </a:solidFill>
              </a:rPr>
              <a:t>。把</a:t>
            </a:r>
            <a:r>
              <a:rPr lang="zh-CN" altLang="zh-CN" dirty="0">
                <a:solidFill>
                  <a:schemeClr val="tx1"/>
                </a:solidFill>
              </a:rPr>
              <a:t>商品总值追加到文件的最后一行。</a:t>
            </a: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04786" y="1810464"/>
            <a:ext cx="6304085" cy="5047536"/>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{FILE *</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double total=0;</a:t>
            </a:r>
            <a:endParaRPr lang="zh-CN" altLang="zh-CN" sz="1400" dirty="0">
              <a:solidFill>
                <a:srgbClr val="002060"/>
              </a:solidFill>
              <a:latin typeface="+mn-lt"/>
            </a:endParaRPr>
          </a:p>
          <a:p>
            <a:r>
              <a:rPr lang="en-US" altLang="zh-CN" sz="1400" dirty="0">
                <a:solidFill>
                  <a:srgbClr val="002060"/>
                </a:solidFill>
                <a:latin typeface="+mn-lt"/>
              </a:rPr>
              <a:t>double </a:t>
            </a:r>
            <a:r>
              <a:rPr lang="en-US" altLang="zh-CN" sz="1400" dirty="0" err="1">
                <a:solidFill>
                  <a:srgbClr val="002060"/>
                </a:solidFill>
                <a:latin typeface="+mn-lt"/>
              </a:rPr>
              <a:t>price,p</a:t>
            </a:r>
            <a:r>
              <a:rPr lang="en-US" altLang="zh-CN" sz="1400" dirty="0">
                <a:solidFill>
                  <a:srgbClr val="002060"/>
                </a:solidFill>
                <a:latin typeface="+mn-lt"/>
              </a:rPr>
              <a:t>[3]={12.3,45.6,78.9};       /*</a:t>
            </a:r>
            <a:r>
              <a:rPr lang="zh-CN" altLang="zh-CN" sz="1400" dirty="0">
                <a:solidFill>
                  <a:srgbClr val="002060"/>
                </a:solidFill>
                <a:latin typeface="+mn-lt"/>
              </a:rPr>
              <a:t>商品单价</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a:t>
            </a:r>
            <a:r>
              <a:rPr lang="en-US" altLang="zh-CN" sz="1400" dirty="0" err="1">
                <a:solidFill>
                  <a:srgbClr val="002060"/>
                </a:solidFill>
                <a:latin typeface="+mn-lt"/>
              </a:rPr>
              <a:t>i,num,n</a:t>
            </a:r>
            <a:r>
              <a:rPr lang="en-US" altLang="zh-CN" sz="1400" dirty="0">
                <a:solidFill>
                  <a:srgbClr val="002060"/>
                </a:solidFill>
                <a:latin typeface="+mn-lt"/>
              </a:rPr>
              <a:t>[3]={10,20,30};                </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商品数量</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a:t>
            </a:r>
            <a:r>
              <a:rPr lang="en-US" altLang="zh-CN" sz="1400" dirty="0" err="1">
                <a:solidFill>
                  <a:srgbClr val="002060"/>
                </a:solidFill>
                <a:latin typeface="+mn-lt"/>
              </a:rPr>
              <a:t>list.txt","w</a:t>
            </a:r>
            <a:r>
              <a:rPr lang="en-US" altLang="zh-CN" sz="1400" dirty="0">
                <a:solidFill>
                  <a:srgbClr val="002060"/>
                </a:solidFill>
                <a:latin typeface="+mn-lt"/>
              </a:rPr>
              <a:t>")) ==NULL)</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创建文件失败！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  </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for(i=0;i&lt;3;i++)</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a:solidFill>
                  <a:srgbClr val="002060"/>
                </a:solidFill>
                <a:latin typeface="+mn-lt"/>
              </a:rPr>
              <a:t>fprintf</a:t>
            </a:r>
            <a:r>
              <a:rPr lang="en-US" altLang="zh-CN" sz="1400" dirty="0">
                <a:solidFill>
                  <a:srgbClr val="002060"/>
                </a:solidFill>
                <a:latin typeface="+mn-lt"/>
              </a:rPr>
              <a:t>(fp</a:t>
            </a:r>
            <a:r>
              <a:rPr lang="en-US" altLang="zh-CN" sz="1400" dirty="0">
                <a:solidFill>
                  <a:srgbClr val="002060"/>
                </a:solidFill>
                <a:latin typeface="+mn-lt"/>
              </a:rPr>
              <a:t>,"%5.2f,%d\</a:t>
            </a:r>
            <a:r>
              <a:rPr lang="en-US" altLang="zh-CN" sz="1400" dirty="0" err="1">
                <a:solidFill>
                  <a:srgbClr val="002060"/>
                </a:solidFill>
                <a:latin typeface="+mn-lt"/>
              </a:rPr>
              <a:t>n",p</a:t>
            </a:r>
            <a:r>
              <a:rPr lang="en-US" altLang="zh-CN" sz="1400" dirty="0">
                <a:solidFill>
                  <a:srgbClr val="002060"/>
                </a:solidFill>
                <a:latin typeface="+mn-lt"/>
              </a:rPr>
              <a:t>[i],n[i]);  /*</a:t>
            </a:r>
            <a:r>
              <a:rPr lang="zh-CN" altLang="zh-CN" sz="1400" dirty="0">
                <a:solidFill>
                  <a:srgbClr val="002060"/>
                </a:solidFill>
                <a:latin typeface="+mn-lt"/>
              </a:rPr>
              <a:t>写入一行数据</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a:t>
            </a:r>
            <a:r>
              <a:rPr lang="en-US" altLang="zh-CN" sz="1400" dirty="0" err="1">
                <a:solidFill>
                  <a:srgbClr val="002060"/>
                </a:solidFill>
                <a:latin typeface="+mn-lt"/>
              </a:rPr>
              <a:t>list.txt","a</a:t>
            </a:r>
            <a:r>
              <a:rPr lang="en-US" altLang="zh-CN" sz="1400" dirty="0">
                <a:solidFill>
                  <a:srgbClr val="002060"/>
                </a:solidFill>
                <a:latin typeface="+mn-lt"/>
              </a:rPr>
              <a:t>+")) ==NULL)  /*</a:t>
            </a:r>
            <a:r>
              <a:rPr lang="zh-CN" altLang="zh-CN" sz="1400" dirty="0">
                <a:solidFill>
                  <a:srgbClr val="002060"/>
                </a:solidFill>
                <a:latin typeface="+mn-lt"/>
              </a:rPr>
              <a:t>可读可追加方式打开文件</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文件打开失败！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a:solidFill>
                  <a:srgbClr val="002060"/>
                </a:solidFill>
                <a:latin typeface="+mn-lt"/>
              </a:rPr>
              <a:t>exit(0</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while (!</a:t>
            </a:r>
            <a:r>
              <a:rPr lang="en-US" altLang="zh-CN" sz="1400" dirty="0" err="1">
                <a:solidFill>
                  <a:srgbClr val="002060"/>
                </a:solidFill>
                <a:latin typeface="+mn-lt"/>
              </a:rPr>
              <a:t>feof</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 </a:t>
            </a:r>
            <a:r>
              <a:rPr lang="en-US" altLang="zh-CN" sz="1400" dirty="0" err="1">
                <a:solidFill>
                  <a:srgbClr val="002060"/>
                </a:solidFill>
                <a:latin typeface="+mn-lt"/>
              </a:rPr>
              <a:t>fscanf</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lf,%d</a:t>
            </a:r>
            <a:r>
              <a:rPr lang="en-US" altLang="zh-CN" sz="1400" dirty="0">
                <a:solidFill>
                  <a:srgbClr val="002060"/>
                </a:solidFill>
                <a:latin typeface="+mn-lt"/>
              </a:rPr>
              <a:t>\n",&amp;price,&amp;</a:t>
            </a:r>
            <a:r>
              <a:rPr lang="en-US" altLang="zh-CN" sz="1400" dirty="0" err="1">
                <a:solidFill>
                  <a:srgbClr val="002060"/>
                </a:solidFill>
                <a:latin typeface="+mn-lt"/>
              </a:rPr>
              <a:t>num</a:t>
            </a:r>
            <a:r>
              <a:rPr lang="en-US" altLang="zh-CN" sz="1400" dirty="0">
                <a:solidFill>
                  <a:srgbClr val="002060"/>
                </a:solidFill>
                <a:latin typeface="+mn-lt"/>
              </a:rPr>
              <a:t>);   /*</a:t>
            </a:r>
            <a:r>
              <a:rPr lang="zh-CN" altLang="zh-CN" sz="1400" dirty="0">
                <a:solidFill>
                  <a:srgbClr val="002060"/>
                </a:solidFill>
                <a:latin typeface="+mn-lt"/>
              </a:rPr>
              <a:t>读出一行数据</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total</a:t>
            </a:r>
            <a:r>
              <a:rPr lang="en-US" altLang="zh-CN" sz="1400" dirty="0">
                <a:solidFill>
                  <a:srgbClr val="002060"/>
                </a:solidFill>
                <a:latin typeface="+mn-lt"/>
              </a:rPr>
              <a:t>+=price*</a:t>
            </a:r>
            <a:r>
              <a:rPr lang="en-US" altLang="zh-CN" sz="1400" dirty="0" err="1">
                <a:solidFill>
                  <a:srgbClr val="002060"/>
                </a:solidFill>
                <a:latin typeface="+mn-lt"/>
              </a:rPr>
              <a:t>num</a:t>
            </a:r>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计算商品总值</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fprintf</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,"%s %8.2f","</a:t>
            </a:r>
            <a:r>
              <a:rPr lang="zh-CN" altLang="zh-CN" sz="1400" dirty="0">
                <a:solidFill>
                  <a:srgbClr val="002060"/>
                </a:solidFill>
                <a:latin typeface="+mn-lt"/>
              </a:rPr>
              <a:t>总值</a:t>
            </a:r>
            <a:r>
              <a:rPr lang="en-US" altLang="zh-CN" sz="1400" dirty="0">
                <a:solidFill>
                  <a:srgbClr val="002060"/>
                </a:solidFill>
                <a:latin typeface="+mn-lt"/>
              </a:rPr>
              <a:t>:",total);</a:t>
            </a:r>
            <a:endParaRPr lang="zh-CN" altLang="zh-CN" sz="1400" dirty="0">
              <a:solidFill>
                <a:srgbClr val="002060"/>
              </a:solidFill>
              <a:latin typeface="+mn-lt"/>
            </a:endParaRPr>
          </a:p>
          <a:p>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return 0;</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0563" y="2373456"/>
            <a:ext cx="3235082" cy="1527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2640" y="1879743"/>
            <a:ext cx="203041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折角形 9"/>
          <p:cNvSpPr/>
          <p:nvPr/>
        </p:nvSpPr>
        <p:spPr>
          <a:xfrm>
            <a:off x="7130563" y="4042098"/>
            <a:ext cx="4853352" cy="2956579"/>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说明：本程序以三种商品为例，首先以“</a:t>
            </a:r>
            <a:r>
              <a:rPr lang="en-US" altLang="zh-CN" dirty="0"/>
              <a:t>w</a:t>
            </a:r>
            <a:r>
              <a:rPr lang="zh-CN" altLang="zh-CN" dirty="0"/>
              <a:t>”方式创建文件，循环写入各商品的单价和数量，写入文件的格式为“</a:t>
            </a:r>
            <a:r>
              <a:rPr lang="en-US" altLang="zh-CN" dirty="0"/>
              <a:t>%5.2f,%d\n</a:t>
            </a:r>
            <a:r>
              <a:rPr lang="zh-CN" altLang="zh-CN" dirty="0"/>
              <a:t>”，这样每写入一组数据后就会换行。关闭文件后再以“</a:t>
            </a:r>
            <a:r>
              <a:rPr lang="en-US" altLang="zh-CN" dirty="0"/>
              <a:t>a+</a:t>
            </a:r>
            <a:r>
              <a:rPr lang="zh-CN" altLang="zh-CN" dirty="0"/>
              <a:t>”方式打开文件，先循环读出每行数据，由于在文件中这些数据每行末尾都有“</a:t>
            </a:r>
            <a:r>
              <a:rPr lang="en-US" altLang="zh-CN" dirty="0"/>
              <a:t>\n</a:t>
            </a:r>
            <a:r>
              <a:rPr lang="zh-CN" altLang="zh-CN" dirty="0"/>
              <a:t>”，所以读数据的格式使用“</a:t>
            </a:r>
            <a:r>
              <a:rPr lang="en-US" altLang="zh-CN" dirty="0"/>
              <a:t>%</a:t>
            </a:r>
            <a:r>
              <a:rPr lang="en-US" altLang="zh-CN" dirty="0" err="1"/>
              <a:t>lf,%d</a:t>
            </a:r>
            <a:r>
              <a:rPr lang="en-US" altLang="zh-CN" dirty="0"/>
              <a:t>\n</a:t>
            </a:r>
            <a:r>
              <a:rPr lang="zh-CN" altLang="zh-CN" dirty="0"/>
              <a:t>”，以保证和文件中的数据格式相容。程序循环累计计算出所有商品的总值后，再追加到文件的末尾</a:t>
            </a:r>
            <a:r>
              <a:rPr lang="zh-CN" altLang="zh-CN" dirty="0" smtClean="0"/>
              <a:t>。</a:t>
            </a:r>
            <a:endParaRPr lang="zh-CN" altLang="zh-CN" dirty="0"/>
          </a:p>
        </p:txBody>
      </p:sp>
    </p:spTree>
    <p:extLst>
      <p:ext uri="{BB962C8B-B14F-4D97-AF65-F5344CB8AC3E}">
        <p14:creationId xmlns:p14="http://schemas.microsoft.com/office/powerpoint/2010/main" val="39158500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01869" y="1280747"/>
            <a:ext cx="11620500" cy="4715607"/>
          </a:xfrm>
        </p:spPr>
        <p:txBody>
          <a:bodyPr/>
          <a:lstStyle/>
          <a:p>
            <a:pPr marL="514350" indent="-514350">
              <a:buFont typeface="+mj-ea"/>
              <a:buAutoNum type="ea1JpnChsDbPeriod" startAt="4"/>
            </a:pPr>
            <a:r>
              <a:rPr lang="zh-CN" altLang="zh-CN" dirty="0"/>
              <a:t>数据块读写函数</a:t>
            </a:r>
            <a:r>
              <a:rPr lang="en-US" altLang="zh-CN" dirty="0" err="1"/>
              <a:t>fread</a:t>
            </a:r>
            <a:r>
              <a:rPr lang="en-US" altLang="zh-CN" dirty="0"/>
              <a:t>()</a:t>
            </a:r>
            <a:r>
              <a:rPr lang="zh-CN" altLang="zh-CN" dirty="0"/>
              <a:t>和</a:t>
            </a:r>
            <a:r>
              <a:rPr lang="en-US" altLang="zh-CN" dirty="0" err="1"/>
              <a:t>fwrite</a:t>
            </a:r>
            <a:r>
              <a:rPr lang="en-US" altLang="zh-CN" dirty="0" smtClean="0"/>
              <a:t>()</a:t>
            </a:r>
          </a:p>
          <a:p>
            <a:pPr marL="0" indent="0">
              <a:buNone/>
            </a:pPr>
            <a:r>
              <a:rPr lang="en-US" altLang="zh-CN" sz="1800" b="0" dirty="0" smtClean="0">
                <a:solidFill>
                  <a:schemeClr val="tx1"/>
                </a:solidFill>
              </a:rPr>
              <a:t>    </a:t>
            </a:r>
            <a:r>
              <a:rPr lang="zh-CN" altLang="en-US" sz="1800" b="0" dirty="0" smtClean="0">
                <a:solidFill>
                  <a:srgbClr val="FF0000"/>
                </a:solidFill>
              </a:rPr>
              <a:t>注意：</a:t>
            </a:r>
            <a:r>
              <a:rPr lang="en-US" altLang="zh-CN" sz="1800" b="0" dirty="0" smtClean="0">
                <a:solidFill>
                  <a:srgbClr val="FF0000"/>
                </a:solidFill>
              </a:rPr>
              <a:t> </a:t>
            </a:r>
            <a:r>
              <a:rPr lang="en-US" altLang="zh-CN" sz="1800" b="0" dirty="0" err="1" smtClean="0">
                <a:solidFill>
                  <a:srgbClr val="FF0000"/>
                </a:solidFill>
              </a:rPr>
              <a:t>fread</a:t>
            </a:r>
            <a:r>
              <a:rPr lang="zh-CN" altLang="zh-CN" sz="1800" b="0" dirty="0">
                <a:solidFill>
                  <a:srgbClr val="FF0000"/>
                </a:solidFill>
              </a:rPr>
              <a:t>函数与</a:t>
            </a:r>
            <a:r>
              <a:rPr lang="en-US" altLang="zh-CN" sz="1800" b="0" dirty="0">
                <a:solidFill>
                  <a:srgbClr val="FF0000"/>
                </a:solidFill>
              </a:rPr>
              <a:t> </a:t>
            </a:r>
            <a:r>
              <a:rPr lang="en-US" altLang="zh-CN" sz="1800" b="0" dirty="0" err="1">
                <a:solidFill>
                  <a:srgbClr val="FF0000"/>
                </a:solidFill>
              </a:rPr>
              <a:t>fwrite</a:t>
            </a:r>
            <a:r>
              <a:rPr lang="zh-CN" altLang="zh-CN" sz="1800" b="0" dirty="0">
                <a:solidFill>
                  <a:srgbClr val="FF0000"/>
                </a:solidFill>
              </a:rPr>
              <a:t>函数属于二进制读写函数</a:t>
            </a:r>
            <a:r>
              <a:rPr lang="zh-CN" altLang="zh-CN" sz="1800" b="0" dirty="0" smtClean="0">
                <a:solidFill>
                  <a:srgbClr val="FF0000"/>
                </a:solidFill>
              </a:rPr>
              <a:t>，用于</a:t>
            </a:r>
            <a:r>
              <a:rPr lang="zh-CN" altLang="zh-CN" sz="1800" b="0" dirty="0">
                <a:solidFill>
                  <a:srgbClr val="FF0000"/>
                </a:solidFill>
              </a:rPr>
              <a:t>读写二进制文件。</a:t>
            </a:r>
          </a:p>
          <a:p>
            <a:pPr marL="685800" lvl="1" indent="-342900">
              <a:buFont typeface="+mj-lt"/>
              <a:buAutoNum type="arabicPeriod"/>
            </a:pPr>
            <a:r>
              <a:rPr lang="en-US" altLang="zh-CN" dirty="0" err="1"/>
              <a:t>fread</a:t>
            </a:r>
            <a:r>
              <a:rPr lang="zh-CN" altLang="zh-CN" dirty="0" smtClean="0"/>
              <a:t>函数</a:t>
            </a:r>
            <a:r>
              <a:rPr lang="zh-CN" altLang="en-US" dirty="0" smtClean="0"/>
              <a:t>：从文件中读取一个数据块。</a:t>
            </a:r>
            <a:endParaRPr lang="en-US" altLang="zh-CN" dirty="0" smtClean="0"/>
          </a:p>
          <a:p>
            <a:pPr marL="342900" lvl="1" indent="0">
              <a:buNone/>
            </a:pPr>
            <a:r>
              <a:rPr lang="zh-CN" altLang="zh-CN" dirty="0" smtClean="0"/>
              <a:t>格式</a:t>
            </a:r>
            <a:r>
              <a:rPr lang="zh-CN" altLang="zh-CN" dirty="0"/>
              <a:t>：</a:t>
            </a:r>
            <a:r>
              <a:rPr lang="en-US" altLang="zh-CN" dirty="0"/>
              <a:t> </a:t>
            </a:r>
            <a:r>
              <a:rPr lang="en-US" altLang="zh-CN" dirty="0" err="1"/>
              <a:t>fread</a:t>
            </a:r>
            <a:r>
              <a:rPr lang="en-US" altLang="zh-CN" dirty="0"/>
              <a:t>(</a:t>
            </a:r>
            <a:r>
              <a:rPr lang="en-US" altLang="zh-CN" dirty="0" err="1"/>
              <a:t>p,size,n,fp</a:t>
            </a:r>
            <a:r>
              <a:rPr lang="en-US" altLang="zh-CN" dirty="0"/>
              <a:t>)</a:t>
            </a:r>
            <a:r>
              <a:rPr lang="zh-CN" altLang="zh-CN" dirty="0"/>
              <a:t>；</a:t>
            </a:r>
          </a:p>
          <a:p>
            <a:pPr marL="342900" lvl="1" indent="0">
              <a:buNone/>
            </a:pPr>
            <a:r>
              <a:rPr lang="zh-CN" altLang="zh-CN" dirty="0" smtClean="0"/>
              <a:t>其中</a:t>
            </a:r>
            <a:r>
              <a:rPr lang="zh-CN" altLang="en-US" dirty="0" smtClean="0"/>
              <a:t>，</a:t>
            </a:r>
            <a:r>
              <a:rPr lang="en-US" altLang="zh-CN" dirty="0" smtClean="0"/>
              <a:t> </a:t>
            </a:r>
            <a:r>
              <a:rPr lang="en-US" altLang="zh-CN" dirty="0"/>
              <a:t>p</a:t>
            </a:r>
            <a:r>
              <a:rPr lang="zh-CN" altLang="zh-CN" dirty="0"/>
              <a:t>是一个指针，它指向数据块在内存区存放的首地址，</a:t>
            </a:r>
            <a:r>
              <a:rPr lang="en-US" altLang="zh-CN" dirty="0"/>
              <a:t>size</a:t>
            </a:r>
            <a:r>
              <a:rPr lang="zh-CN" altLang="zh-CN" dirty="0"/>
              <a:t>表示单个数据项的字节数， </a:t>
            </a:r>
            <a:r>
              <a:rPr lang="en-US" altLang="zh-CN" dirty="0"/>
              <a:t>n</a:t>
            </a:r>
            <a:r>
              <a:rPr lang="zh-CN" altLang="zh-CN" dirty="0"/>
              <a:t>表示要读的数据项个数，</a:t>
            </a:r>
            <a:r>
              <a:rPr lang="en-US" altLang="zh-CN" dirty="0" err="1"/>
              <a:t>fp</a:t>
            </a:r>
            <a:r>
              <a:rPr lang="zh-CN" altLang="zh-CN" dirty="0"/>
              <a:t>是文件指针。该函数从</a:t>
            </a:r>
            <a:r>
              <a:rPr lang="en-US" altLang="zh-CN" dirty="0" err="1"/>
              <a:t>fp</a:t>
            </a:r>
            <a:r>
              <a:rPr lang="zh-CN" altLang="zh-CN" dirty="0"/>
              <a:t>所指的文件中读取</a:t>
            </a:r>
            <a:r>
              <a:rPr lang="en-US" altLang="zh-CN" dirty="0"/>
              <a:t>n</a:t>
            </a:r>
            <a:r>
              <a:rPr lang="zh-CN" altLang="zh-CN" dirty="0"/>
              <a:t>个数据项组成的数据块（共计</a:t>
            </a:r>
            <a:r>
              <a:rPr lang="en-US" altLang="zh-CN" dirty="0"/>
              <a:t>size</a:t>
            </a:r>
            <a:r>
              <a:rPr lang="zh-CN" altLang="zh-CN" dirty="0"/>
              <a:t>×</a:t>
            </a:r>
            <a:r>
              <a:rPr lang="en-US" altLang="zh-CN" dirty="0"/>
              <a:t>n</a:t>
            </a:r>
            <a:r>
              <a:rPr lang="zh-CN" altLang="zh-CN" dirty="0"/>
              <a:t>个字节），存放到</a:t>
            </a:r>
            <a:r>
              <a:rPr lang="en-US" altLang="zh-CN" dirty="0"/>
              <a:t>p</a:t>
            </a:r>
            <a:r>
              <a:rPr lang="zh-CN" altLang="zh-CN" dirty="0"/>
              <a:t>所指向的内存区中。函数读取如果成功，返回</a:t>
            </a:r>
            <a:r>
              <a:rPr lang="en-US" altLang="zh-CN" dirty="0"/>
              <a:t>n</a:t>
            </a:r>
            <a:r>
              <a:rPr lang="zh-CN" altLang="zh-CN" dirty="0"/>
              <a:t>值；不成功则返回</a:t>
            </a:r>
            <a:r>
              <a:rPr lang="en-US" altLang="zh-CN" dirty="0"/>
              <a:t>0</a:t>
            </a:r>
            <a:r>
              <a:rPr lang="zh-CN" altLang="zh-CN" dirty="0"/>
              <a:t>。</a:t>
            </a:r>
          </a:p>
          <a:p>
            <a:pPr marL="342900" lvl="1" indent="0">
              <a:buNone/>
            </a:pPr>
            <a:r>
              <a:rPr lang="zh-CN" altLang="zh-CN" dirty="0"/>
              <a:t>例如：</a:t>
            </a:r>
            <a:r>
              <a:rPr lang="en-US" altLang="zh-CN" dirty="0"/>
              <a:t>float f[10]</a:t>
            </a:r>
            <a:r>
              <a:rPr lang="zh-CN" altLang="zh-CN" dirty="0"/>
              <a:t>；</a:t>
            </a:r>
          </a:p>
          <a:p>
            <a:pPr marL="342900" lvl="1" indent="0">
              <a:buNone/>
            </a:pPr>
            <a:r>
              <a:rPr lang="en-US" altLang="zh-CN" dirty="0" smtClean="0"/>
              <a:t>           </a:t>
            </a:r>
            <a:r>
              <a:rPr lang="en-US" altLang="zh-CN" dirty="0" err="1" smtClean="0"/>
              <a:t>fread</a:t>
            </a:r>
            <a:r>
              <a:rPr lang="en-US" altLang="zh-CN" dirty="0"/>
              <a:t>(&amp;f[i],4,1,fp)</a:t>
            </a:r>
            <a:r>
              <a:rPr lang="zh-CN" altLang="zh-CN" dirty="0"/>
              <a:t>；</a:t>
            </a:r>
            <a:r>
              <a:rPr lang="en-US" altLang="zh-CN" dirty="0"/>
              <a:t>     /*</a:t>
            </a:r>
            <a:r>
              <a:rPr lang="zh-CN" altLang="zh-CN" dirty="0"/>
              <a:t>读</a:t>
            </a:r>
            <a:r>
              <a:rPr lang="en-US" altLang="zh-CN" dirty="0"/>
              <a:t>f[i]</a:t>
            </a:r>
            <a:r>
              <a:rPr lang="zh-CN" altLang="zh-CN" dirty="0"/>
              <a:t>元素，常用在循环体中，</a:t>
            </a:r>
            <a:r>
              <a:rPr lang="en-US" altLang="zh-CN" dirty="0"/>
              <a:t>i</a:t>
            </a:r>
            <a:r>
              <a:rPr lang="zh-CN" altLang="zh-CN" dirty="0"/>
              <a:t>是循环变量</a:t>
            </a:r>
            <a:r>
              <a:rPr lang="en-US" altLang="zh-CN" dirty="0"/>
              <a:t>*/</a:t>
            </a:r>
            <a:endParaRPr lang="zh-CN" altLang="zh-CN" dirty="0"/>
          </a:p>
          <a:p>
            <a:pPr marL="342900" lvl="1" indent="0">
              <a:buNone/>
            </a:pPr>
            <a:r>
              <a:rPr lang="en-US" altLang="zh-CN" dirty="0"/>
              <a:t>      </a:t>
            </a:r>
            <a:r>
              <a:rPr lang="en-US" altLang="zh-CN" dirty="0" smtClean="0"/>
              <a:t>     </a:t>
            </a:r>
            <a:r>
              <a:rPr lang="en-US" altLang="zh-CN" dirty="0" err="1"/>
              <a:t>fread</a:t>
            </a:r>
            <a:r>
              <a:rPr lang="en-US" altLang="zh-CN" dirty="0"/>
              <a:t>(f,4,10,fp)</a:t>
            </a:r>
            <a:r>
              <a:rPr lang="zh-CN" altLang="zh-CN" dirty="0"/>
              <a:t>；</a:t>
            </a:r>
            <a:r>
              <a:rPr lang="en-US" altLang="zh-CN" dirty="0"/>
              <a:t>        /*</a:t>
            </a:r>
            <a:r>
              <a:rPr lang="zh-CN" altLang="zh-CN" dirty="0"/>
              <a:t>读</a:t>
            </a:r>
            <a:r>
              <a:rPr lang="en-US" altLang="zh-CN" dirty="0"/>
              <a:t>10</a:t>
            </a:r>
            <a:r>
              <a:rPr lang="zh-CN" altLang="zh-CN" dirty="0"/>
              <a:t>个元素，放入数组</a:t>
            </a:r>
            <a:r>
              <a:rPr lang="en-US" altLang="zh-CN" dirty="0"/>
              <a:t>f</a:t>
            </a:r>
            <a:r>
              <a:rPr lang="zh-CN" altLang="zh-CN" dirty="0"/>
              <a:t>中</a:t>
            </a:r>
            <a:r>
              <a:rPr lang="en-US" altLang="zh-CN" dirty="0"/>
              <a:t>*/          </a:t>
            </a:r>
            <a:endParaRPr lang="zh-CN" altLang="zh-CN" dirty="0"/>
          </a:p>
          <a:p>
            <a:pPr marL="342900" lvl="1" indent="0">
              <a:buNone/>
            </a:pPr>
            <a:r>
              <a:rPr lang="en-US" altLang="zh-CN" dirty="0"/>
              <a:t>       </a:t>
            </a:r>
            <a:r>
              <a:rPr lang="en-US" altLang="zh-CN" dirty="0" smtClean="0"/>
              <a:t>    </a:t>
            </a:r>
            <a:r>
              <a:rPr lang="en-US" altLang="zh-CN" dirty="0" err="1" smtClean="0"/>
              <a:t>fread</a:t>
            </a:r>
            <a:r>
              <a:rPr lang="en-US" altLang="zh-CN" dirty="0" smtClean="0"/>
              <a:t>(</a:t>
            </a:r>
            <a:r>
              <a:rPr lang="en-US" altLang="zh-CN" dirty="0" err="1" smtClean="0"/>
              <a:t>f,sizeof</a:t>
            </a:r>
            <a:r>
              <a:rPr lang="en-US" altLang="zh-CN" dirty="0" smtClean="0"/>
              <a:t>(f</a:t>
            </a:r>
            <a:r>
              <a:rPr lang="en-US" altLang="zh-CN" dirty="0"/>
              <a:t>),1,fp)</a:t>
            </a:r>
            <a:r>
              <a:rPr lang="zh-CN" altLang="zh-CN" dirty="0"/>
              <a:t>；</a:t>
            </a:r>
            <a:r>
              <a:rPr lang="en-US" altLang="zh-CN" dirty="0"/>
              <a:t>/*</a:t>
            </a:r>
            <a:r>
              <a:rPr lang="zh-CN" altLang="zh-CN" dirty="0"/>
              <a:t>读整个数组</a:t>
            </a:r>
            <a:r>
              <a:rPr lang="en-US" altLang="zh-CN" dirty="0"/>
              <a:t>f</a:t>
            </a:r>
            <a:r>
              <a:rPr lang="en-US" altLang="zh-CN" dirty="0" smtClean="0"/>
              <a:t>*/</a:t>
            </a:r>
            <a:endParaRPr lang="zh-CN" altLang="zh-CN" dirty="0"/>
          </a:p>
        </p:txBody>
      </p:sp>
    </p:spTree>
    <p:extLst>
      <p:ext uri="{BB962C8B-B14F-4D97-AF65-F5344CB8AC3E}">
        <p14:creationId xmlns:p14="http://schemas.microsoft.com/office/powerpoint/2010/main" val="21995142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01869" y="1280747"/>
            <a:ext cx="11620500" cy="4715607"/>
          </a:xfrm>
        </p:spPr>
        <p:txBody>
          <a:bodyPr/>
          <a:lstStyle/>
          <a:p>
            <a:pPr marL="685800" lvl="1" indent="-342900">
              <a:buFont typeface="+mj-lt"/>
              <a:buAutoNum type="arabicPeriod" startAt="2"/>
            </a:pPr>
            <a:r>
              <a:rPr lang="en-US" altLang="zh-CN" dirty="0" err="1" smtClean="0"/>
              <a:t>fwrite</a:t>
            </a:r>
            <a:r>
              <a:rPr lang="zh-CN" altLang="zh-CN" dirty="0" smtClean="0"/>
              <a:t>函数</a:t>
            </a:r>
            <a:r>
              <a:rPr lang="zh-CN" altLang="en-US" dirty="0" smtClean="0"/>
              <a:t>：往文件中写入一个数据块。</a:t>
            </a:r>
            <a:endParaRPr lang="zh-CN" altLang="zh-CN" dirty="0"/>
          </a:p>
          <a:p>
            <a:pPr marL="342900" lvl="1" indent="0">
              <a:buNone/>
            </a:pPr>
            <a:r>
              <a:rPr lang="zh-CN" altLang="zh-CN" dirty="0" smtClean="0"/>
              <a:t>格式</a:t>
            </a:r>
            <a:r>
              <a:rPr lang="zh-CN" altLang="zh-CN" dirty="0"/>
              <a:t>：</a:t>
            </a:r>
            <a:r>
              <a:rPr lang="en-US" altLang="zh-CN" dirty="0"/>
              <a:t> </a:t>
            </a:r>
            <a:r>
              <a:rPr lang="en-US" altLang="zh-CN" dirty="0" err="1"/>
              <a:t>fwrite</a:t>
            </a:r>
            <a:r>
              <a:rPr lang="en-US" altLang="zh-CN" dirty="0"/>
              <a:t>(</a:t>
            </a:r>
            <a:r>
              <a:rPr lang="en-US" altLang="zh-CN" dirty="0" err="1"/>
              <a:t>p,size,n,fp</a:t>
            </a:r>
            <a:r>
              <a:rPr lang="en-US" altLang="zh-CN" dirty="0"/>
              <a:t>)</a:t>
            </a:r>
            <a:r>
              <a:rPr lang="zh-CN" altLang="zh-CN" dirty="0"/>
              <a:t>；</a:t>
            </a:r>
          </a:p>
          <a:p>
            <a:pPr marL="342900" lvl="1" indent="0">
              <a:buNone/>
            </a:pPr>
            <a:r>
              <a:rPr lang="zh-CN" altLang="zh-CN" dirty="0" smtClean="0"/>
              <a:t>其中</a:t>
            </a:r>
            <a:r>
              <a:rPr lang="zh-CN" altLang="en-US" dirty="0" smtClean="0"/>
              <a:t>，</a:t>
            </a:r>
            <a:r>
              <a:rPr lang="zh-CN" altLang="zh-CN" dirty="0" smtClean="0"/>
              <a:t> </a:t>
            </a:r>
            <a:r>
              <a:rPr lang="en-US" altLang="zh-CN" dirty="0"/>
              <a:t>p</a:t>
            </a:r>
            <a:r>
              <a:rPr lang="zh-CN" altLang="zh-CN" dirty="0"/>
              <a:t>、</a:t>
            </a:r>
            <a:r>
              <a:rPr lang="en-US" altLang="zh-CN" dirty="0"/>
              <a:t>size</a:t>
            </a:r>
            <a:r>
              <a:rPr lang="zh-CN" altLang="zh-CN" dirty="0"/>
              <a:t>、</a:t>
            </a:r>
            <a:r>
              <a:rPr lang="en-US" altLang="zh-CN" dirty="0"/>
              <a:t>n</a:t>
            </a:r>
            <a:r>
              <a:rPr lang="zh-CN" altLang="zh-CN" dirty="0"/>
              <a:t>、</a:t>
            </a:r>
            <a:r>
              <a:rPr lang="en-US" altLang="zh-CN" dirty="0" err="1"/>
              <a:t>fp</a:t>
            </a:r>
            <a:r>
              <a:rPr lang="zh-CN" altLang="zh-CN" dirty="0"/>
              <a:t>含义与</a:t>
            </a:r>
            <a:r>
              <a:rPr lang="en-US" altLang="zh-CN" dirty="0" err="1"/>
              <a:t>fread</a:t>
            </a:r>
            <a:r>
              <a:rPr lang="zh-CN" altLang="zh-CN" dirty="0"/>
              <a:t>函数中参数相同。该函数把</a:t>
            </a:r>
            <a:r>
              <a:rPr lang="en-US" altLang="zh-CN" dirty="0"/>
              <a:t>p</a:t>
            </a:r>
            <a:r>
              <a:rPr lang="zh-CN" altLang="zh-CN" dirty="0"/>
              <a:t>所指向的内存区里的</a:t>
            </a:r>
            <a:r>
              <a:rPr lang="en-US" altLang="zh-CN" dirty="0"/>
              <a:t>n</a:t>
            </a:r>
            <a:r>
              <a:rPr lang="zh-CN" altLang="zh-CN" dirty="0"/>
              <a:t>个数据项组成一个数据块（共计</a:t>
            </a:r>
            <a:r>
              <a:rPr lang="en-US" altLang="zh-CN" dirty="0"/>
              <a:t>size</a:t>
            </a:r>
            <a:r>
              <a:rPr lang="zh-CN" altLang="zh-CN" dirty="0"/>
              <a:t>×</a:t>
            </a:r>
            <a:r>
              <a:rPr lang="en-US" altLang="zh-CN" dirty="0"/>
              <a:t>n</a:t>
            </a:r>
            <a:r>
              <a:rPr lang="zh-CN" altLang="zh-CN" dirty="0"/>
              <a:t>个字节），写入到</a:t>
            </a:r>
            <a:r>
              <a:rPr lang="en-US" altLang="zh-CN" dirty="0" err="1"/>
              <a:t>fp</a:t>
            </a:r>
            <a:r>
              <a:rPr lang="zh-CN" altLang="zh-CN" dirty="0"/>
              <a:t>所指向的文件里。函数写入如果成功，返回</a:t>
            </a:r>
            <a:r>
              <a:rPr lang="en-US" altLang="zh-CN" dirty="0">
                <a:solidFill>
                  <a:srgbClr val="FF0000"/>
                </a:solidFill>
              </a:rPr>
              <a:t>n</a:t>
            </a:r>
            <a:r>
              <a:rPr lang="zh-CN" altLang="zh-CN" dirty="0"/>
              <a:t>值；不成功则返回</a:t>
            </a:r>
            <a:r>
              <a:rPr lang="en-US" altLang="zh-CN" dirty="0"/>
              <a:t>0</a:t>
            </a:r>
            <a:r>
              <a:rPr lang="zh-CN" altLang="zh-CN" dirty="0" smtClean="0"/>
              <a:t>。</a:t>
            </a:r>
            <a:endParaRPr lang="en-US" altLang="zh-CN" dirty="0" smtClean="0"/>
          </a:p>
          <a:p>
            <a:pPr marL="342900" lvl="1" indent="0">
              <a:buNone/>
            </a:pPr>
            <a:r>
              <a:rPr lang="zh-CN" altLang="zh-CN" dirty="0" smtClean="0"/>
              <a:t>例如：</a:t>
            </a:r>
            <a:r>
              <a:rPr lang="en-US" altLang="zh-CN" dirty="0" err="1"/>
              <a:t>struct</a:t>
            </a:r>
            <a:r>
              <a:rPr lang="en-US" altLang="zh-CN" dirty="0"/>
              <a:t> student</a:t>
            </a:r>
            <a:endParaRPr lang="zh-CN" altLang="zh-CN" sz="2900" dirty="0"/>
          </a:p>
          <a:p>
            <a:pPr marL="342900" lvl="1" indent="0">
              <a:buNone/>
            </a:pPr>
            <a:r>
              <a:rPr lang="en-US" altLang="zh-CN" dirty="0" smtClean="0"/>
              <a:t>          {</a:t>
            </a:r>
            <a:r>
              <a:rPr lang="en-US" altLang="zh-CN" dirty="0"/>
              <a:t>char name[10];</a:t>
            </a:r>
            <a:endParaRPr lang="zh-CN" altLang="zh-CN" sz="2900" dirty="0"/>
          </a:p>
          <a:p>
            <a:pPr marL="342900" lvl="1" indent="0">
              <a:buNone/>
            </a:pPr>
            <a:r>
              <a:rPr lang="en-US" altLang="zh-CN" dirty="0" smtClean="0"/>
              <a:t>           </a:t>
            </a:r>
            <a:r>
              <a:rPr lang="en-US" altLang="zh-CN" dirty="0" err="1" smtClean="0"/>
              <a:t>int</a:t>
            </a:r>
            <a:r>
              <a:rPr lang="en-US" altLang="zh-CN" dirty="0" smtClean="0"/>
              <a:t> </a:t>
            </a:r>
            <a:r>
              <a:rPr lang="en-US" altLang="zh-CN" dirty="0" err="1"/>
              <a:t>num</a:t>
            </a:r>
            <a:r>
              <a:rPr lang="en-US" altLang="zh-CN" dirty="0"/>
              <a:t>;</a:t>
            </a:r>
            <a:endParaRPr lang="zh-CN" altLang="zh-CN" sz="2900" dirty="0"/>
          </a:p>
          <a:p>
            <a:pPr marL="342900" lvl="1" indent="0">
              <a:buNone/>
            </a:pPr>
            <a:r>
              <a:rPr lang="en-US" altLang="zh-CN" dirty="0" smtClean="0"/>
              <a:t>           float </a:t>
            </a:r>
            <a:r>
              <a:rPr lang="en-US" altLang="zh-CN" dirty="0"/>
              <a:t>score;</a:t>
            </a:r>
            <a:endParaRPr lang="zh-CN" altLang="zh-CN" sz="2900" dirty="0"/>
          </a:p>
          <a:p>
            <a:pPr marL="342900" lvl="1" indent="0">
              <a:buNone/>
            </a:pPr>
            <a:r>
              <a:rPr lang="en-US" altLang="zh-CN" dirty="0" smtClean="0"/>
              <a:t>           }</a:t>
            </a:r>
            <a:r>
              <a:rPr lang="en-US" altLang="zh-CN" dirty="0" err="1"/>
              <a:t>stu</a:t>
            </a:r>
            <a:r>
              <a:rPr lang="en-US" altLang="zh-CN" dirty="0"/>
              <a:t>={"zhang",101,98.6}</a:t>
            </a:r>
            <a:r>
              <a:rPr lang="zh-CN" altLang="zh-CN" dirty="0"/>
              <a:t>；</a:t>
            </a:r>
            <a:endParaRPr lang="zh-CN" altLang="zh-CN" sz="2900" dirty="0"/>
          </a:p>
          <a:p>
            <a:pPr marL="342900" lvl="1" indent="0">
              <a:buNone/>
            </a:pPr>
            <a:r>
              <a:rPr lang="en-US" altLang="zh-CN" dirty="0" smtClean="0"/>
              <a:t>          </a:t>
            </a:r>
            <a:r>
              <a:rPr lang="en-US" altLang="zh-CN" dirty="0" err="1" smtClean="0"/>
              <a:t>fwrite</a:t>
            </a:r>
            <a:r>
              <a:rPr lang="en-US" altLang="zh-CN" dirty="0"/>
              <a:t>(&amp;</a:t>
            </a:r>
            <a:r>
              <a:rPr lang="en-US" altLang="zh-CN" dirty="0" err="1"/>
              <a:t>stu,sizeof</a:t>
            </a:r>
            <a:r>
              <a:rPr lang="en-US" altLang="zh-CN" dirty="0"/>
              <a:t>(</a:t>
            </a:r>
            <a:r>
              <a:rPr lang="en-US" altLang="zh-CN" dirty="0" err="1"/>
              <a:t>struct</a:t>
            </a:r>
            <a:r>
              <a:rPr lang="en-US" altLang="zh-CN" dirty="0"/>
              <a:t> student),1,fp)</a:t>
            </a:r>
            <a:r>
              <a:rPr lang="zh-CN" altLang="zh-CN" dirty="0"/>
              <a:t>；</a:t>
            </a:r>
            <a:r>
              <a:rPr lang="en-US" altLang="zh-CN" dirty="0"/>
              <a:t>/*</a:t>
            </a:r>
            <a:r>
              <a:rPr lang="zh-CN" altLang="zh-CN" dirty="0"/>
              <a:t>写一个结构体变量</a:t>
            </a:r>
            <a:r>
              <a:rPr lang="en-US" altLang="zh-CN" dirty="0" err="1"/>
              <a:t>stu</a:t>
            </a:r>
            <a:r>
              <a:rPr lang="en-US" altLang="zh-CN" dirty="0" smtClean="0"/>
              <a:t>*/</a:t>
            </a:r>
            <a:endParaRPr lang="zh-CN" altLang="zh-CN" dirty="0"/>
          </a:p>
        </p:txBody>
      </p:sp>
    </p:spTree>
    <p:extLst>
      <p:ext uri="{BB962C8B-B14F-4D97-AF65-F5344CB8AC3E}">
        <p14:creationId xmlns:p14="http://schemas.microsoft.com/office/powerpoint/2010/main" val="3069641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161602"/>
            <a:ext cx="12068908" cy="5239913"/>
          </a:xfrm>
        </p:spPr>
        <p:txBody>
          <a:bodyPr/>
          <a:lstStyle/>
          <a:p>
            <a:r>
              <a:rPr lang="zh-CN" altLang="zh-CN" dirty="0" smtClean="0"/>
              <a:t>【例</a:t>
            </a:r>
            <a:r>
              <a:rPr lang="en-US" altLang="zh-CN" dirty="0" smtClean="0"/>
              <a:t>12. 7</a:t>
            </a:r>
            <a:r>
              <a:rPr lang="zh-CN" altLang="zh-CN" dirty="0" smtClean="0"/>
              <a:t>】</a:t>
            </a:r>
            <a:r>
              <a:rPr lang="zh-CN" altLang="zh-CN" dirty="0"/>
              <a:t>设数组</a:t>
            </a:r>
            <a:r>
              <a:rPr lang="en-US" altLang="zh-CN" dirty="0"/>
              <a:t>a</a:t>
            </a:r>
            <a:r>
              <a:rPr lang="zh-CN" altLang="zh-CN" dirty="0"/>
              <a:t>包含有</a:t>
            </a:r>
            <a:r>
              <a:rPr lang="en-US" altLang="zh-CN" dirty="0"/>
              <a:t>6</a:t>
            </a:r>
            <a:r>
              <a:rPr lang="zh-CN" altLang="zh-CN" dirty="0"/>
              <a:t>个整型数据元素，编写程序把数组</a:t>
            </a:r>
            <a:r>
              <a:rPr lang="en-US" altLang="zh-CN" dirty="0"/>
              <a:t>a</a:t>
            </a:r>
            <a:r>
              <a:rPr lang="zh-CN" altLang="zh-CN" dirty="0"/>
              <a:t>写入文件</a:t>
            </a:r>
            <a:r>
              <a:rPr lang="en-US" altLang="zh-CN" dirty="0" err="1"/>
              <a:t>fd</a:t>
            </a:r>
            <a:r>
              <a:rPr lang="zh-CN" altLang="zh-CN" dirty="0"/>
              <a:t>中；再从</a:t>
            </a:r>
            <a:r>
              <a:rPr lang="en-US" altLang="zh-CN" dirty="0" err="1"/>
              <a:t>fd</a:t>
            </a:r>
            <a:r>
              <a:rPr lang="zh-CN" altLang="zh-CN" dirty="0"/>
              <a:t>读入到数组</a:t>
            </a:r>
            <a:r>
              <a:rPr lang="en-US" altLang="zh-CN" dirty="0"/>
              <a:t>b</a:t>
            </a:r>
            <a:r>
              <a:rPr lang="zh-CN" altLang="zh-CN" dirty="0"/>
              <a:t>中。</a:t>
            </a:r>
            <a:endParaRPr lang="zh-CN" altLang="zh-CN" dirty="0">
              <a:solidFill>
                <a:schemeClr val="tx1"/>
              </a:solidFill>
            </a:endParaRP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93771" y="1879743"/>
            <a:ext cx="6511475" cy="4832092"/>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    FILE *</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int</a:t>
            </a:r>
            <a:r>
              <a:rPr lang="en-US" altLang="zh-CN" sz="1400" dirty="0">
                <a:solidFill>
                  <a:srgbClr val="002060"/>
                </a:solidFill>
                <a:latin typeface="+mn-lt"/>
              </a:rPr>
              <a:t> a[6]={1,5,16,78,21,99},b[6], i ;</a:t>
            </a:r>
            <a:endParaRPr lang="zh-CN" altLang="zh-CN" sz="1400" dirty="0">
              <a:solidFill>
                <a:srgbClr val="002060"/>
              </a:solidFill>
              <a:latin typeface="+mn-lt"/>
            </a:endParaRPr>
          </a:p>
          <a:p>
            <a:r>
              <a:rPr lang="en-US" altLang="zh-CN" sz="1400" dirty="0">
                <a:solidFill>
                  <a:srgbClr val="002060"/>
                </a:solidFill>
                <a:latin typeface="+mn-lt"/>
              </a:rPr>
              <a:t>     if((</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a:t>
            </a:r>
            <a:r>
              <a:rPr lang="en-US" altLang="zh-CN" sz="1400" dirty="0" err="1">
                <a:solidFill>
                  <a:srgbClr val="002060"/>
                </a:solidFill>
                <a:latin typeface="+mn-lt"/>
              </a:rPr>
              <a:t>fd</a:t>
            </a:r>
            <a:r>
              <a:rPr lang="en-US" altLang="zh-CN" sz="1400" dirty="0">
                <a:solidFill>
                  <a:srgbClr val="002060"/>
                </a:solidFill>
                <a:latin typeface="+mn-lt"/>
              </a:rPr>
              <a:t>","</a:t>
            </a:r>
            <a:r>
              <a:rPr lang="en-US" altLang="zh-CN" sz="1400" dirty="0" err="1">
                <a:solidFill>
                  <a:srgbClr val="002060"/>
                </a:solidFill>
                <a:latin typeface="+mn-lt"/>
              </a:rPr>
              <a:t>wb</a:t>
            </a:r>
            <a:r>
              <a:rPr lang="en-US" altLang="zh-CN" sz="1400" dirty="0">
                <a:solidFill>
                  <a:srgbClr val="002060"/>
                </a:solidFill>
                <a:latin typeface="+mn-lt"/>
              </a:rPr>
              <a:t>"))==NULL) </a:t>
            </a:r>
            <a:r>
              <a:rPr lang="en-US" altLang="zh-CN" sz="1400" dirty="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创建二进制文件</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创建文件失败！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fwrite</a:t>
            </a:r>
            <a:r>
              <a:rPr lang="en-US" altLang="zh-CN" sz="1400" dirty="0">
                <a:solidFill>
                  <a:srgbClr val="002060"/>
                </a:solidFill>
                <a:latin typeface="+mn-lt"/>
              </a:rPr>
              <a:t>(</a:t>
            </a:r>
            <a:r>
              <a:rPr lang="en-US" altLang="zh-CN" sz="1400" dirty="0" err="1">
                <a:solidFill>
                  <a:srgbClr val="002060"/>
                </a:solidFill>
                <a:latin typeface="+mn-lt"/>
              </a:rPr>
              <a:t>a,sizeof</a:t>
            </a:r>
            <a:r>
              <a:rPr lang="en-US" altLang="zh-CN" sz="1400" dirty="0">
                <a:solidFill>
                  <a:srgbClr val="002060"/>
                </a:solidFill>
                <a:latin typeface="+mn-lt"/>
              </a:rPr>
              <a:t>(a),1,fp);      </a:t>
            </a:r>
            <a:r>
              <a:rPr lang="en-US" altLang="zh-CN" sz="1400" dirty="0">
                <a:solidFill>
                  <a:srgbClr val="002060"/>
                </a:solidFill>
                <a:latin typeface="+mn-lt"/>
              </a:rPr>
              <a:t>                /*</a:t>
            </a:r>
            <a:r>
              <a:rPr lang="zh-CN" altLang="zh-CN" sz="1400" dirty="0">
                <a:solidFill>
                  <a:srgbClr val="002060"/>
                </a:solidFill>
                <a:latin typeface="+mn-lt"/>
              </a:rPr>
              <a:t>把数组</a:t>
            </a:r>
            <a:r>
              <a:rPr lang="en-US" altLang="zh-CN" sz="1400" dirty="0">
                <a:solidFill>
                  <a:srgbClr val="002060"/>
                </a:solidFill>
                <a:latin typeface="+mn-lt"/>
              </a:rPr>
              <a:t>a</a:t>
            </a:r>
            <a:r>
              <a:rPr lang="zh-CN" altLang="zh-CN" sz="1400" dirty="0">
                <a:solidFill>
                  <a:srgbClr val="002060"/>
                </a:solidFill>
                <a:latin typeface="+mn-lt"/>
              </a:rPr>
              <a:t>写入文件</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if((</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a:t>
            </a:r>
            <a:r>
              <a:rPr lang="en-US" altLang="zh-CN" sz="1400" dirty="0" err="1">
                <a:solidFill>
                  <a:srgbClr val="002060"/>
                </a:solidFill>
                <a:latin typeface="+mn-lt"/>
              </a:rPr>
              <a:t>fd</a:t>
            </a:r>
            <a:r>
              <a:rPr lang="en-US" altLang="zh-CN" sz="1400" dirty="0">
                <a:solidFill>
                  <a:srgbClr val="002060"/>
                </a:solidFill>
                <a:latin typeface="+mn-lt"/>
              </a:rPr>
              <a:t>","</a:t>
            </a:r>
            <a:r>
              <a:rPr lang="en-US" altLang="zh-CN" sz="1400" dirty="0" err="1">
                <a:solidFill>
                  <a:srgbClr val="002060"/>
                </a:solidFill>
                <a:latin typeface="+mn-lt"/>
              </a:rPr>
              <a:t>rb</a:t>
            </a:r>
            <a:r>
              <a:rPr lang="en-US" altLang="zh-CN" sz="1400" dirty="0">
                <a:solidFill>
                  <a:srgbClr val="002060"/>
                </a:solidFill>
                <a:latin typeface="+mn-lt"/>
              </a:rPr>
              <a:t>"))==NULL)</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打开读文件失败！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exit(0</a:t>
            </a:r>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fread</a:t>
            </a:r>
            <a:r>
              <a:rPr lang="en-US" altLang="zh-CN" sz="1400" dirty="0">
                <a:solidFill>
                  <a:srgbClr val="002060"/>
                </a:solidFill>
                <a:latin typeface="+mn-lt"/>
              </a:rPr>
              <a:t>(</a:t>
            </a:r>
            <a:r>
              <a:rPr lang="en-US" altLang="zh-CN" sz="1400" dirty="0" err="1">
                <a:solidFill>
                  <a:srgbClr val="002060"/>
                </a:solidFill>
                <a:latin typeface="+mn-lt"/>
              </a:rPr>
              <a:t>b,sizeof</a:t>
            </a:r>
            <a:r>
              <a:rPr lang="en-US" altLang="zh-CN" sz="1400" dirty="0">
                <a:solidFill>
                  <a:srgbClr val="002060"/>
                </a:solidFill>
                <a:latin typeface="+mn-lt"/>
              </a:rPr>
              <a:t>(b),1,fp);       </a:t>
            </a:r>
            <a:r>
              <a:rPr lang="en-US" altLang="zh-CN" sz="1400" dirty="0">
                <a:solidFill>
                  <a:srgbClr val="002060"/>
                </a:solidFill>
                <a:latin typeface="+mn-lt"/>
              </a:rPr>
              <a:t>               /*</a:t>
            </a:r>
            <a:r>
              <a:rPr lang="zh-CN" altLang="zh-CN" sz="1400" dirty="0">
                <a:solidFill>
                  <a:srgbClr val="002060"/>
                </a:solidFill>
                <a:latin typeface="+mn-lt"/>
              </a:rPr>
              <a:t>从文件读取数据存入数组</a:t>
            </a:r>
            <a:r>
              <a:rPr lang="en-US" altLang="zh-CN" sz="1400" dirty="0">
                <a:solidFill>
                  <a:srgbClr val="002060"/>
                </a:solidFill>
                <a:latin typeface="+mn-lt"/>
              </a:rPr>
              <a:t>b*/</a:t>
            </a:r>
            <a:endParaRPr lang="zh-CN" altLang="zh-CN" sz="1400" dirty="0">
              <a:solidFill>
                <a:srgbClr val="002060"/>
              </a:solidFill>
              <a:latin typeface="+mn-lt"/>
            </a:endParaRPr>
          </a:p>
          <a:p>
            <a:r>
              <a:rPr lang="en-US" altLang="zh-CN" sz="1400" dirty="0">
                <a:solidFill>
                  <a:srgbClr val="002060"/>
                </a:solidFill>
                <a:latin typeface="+mn-lt"/>
              </a:rPr>
              <a:t>     for(i=0;i&lt;6;i++)</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("%d\</a:t>
            </a:r>
            <a:r>
              <a:rPr lang="en-US" altLang="zh-CN" sz="1400" dirty="0" err="1">
                <a:solidFill>
                  <a:srgbClr val="002060"/>
                </a:solidFill>
                <a:latin typeface="+mn-lt"/>
              </a:rPr>
              <a:t>t",b</a:t>
            </a:r>
            <a:r>
              <a:rPr lang="en-US" altLang="zh-CN" sz="1400" dirty="0">
                <a:solidFill>
                  <a:srgbClr val="002060"/>
                </a:solidFill>
                <a:latin typeface="+mn-lt"/>
              </a:rPr>
              <a:t>[i]);       </a:t>
            </a:r>
            <a:r>
              <a:rPr lang="en-US" altLang="zh-CN" sz="1400" dirty="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屏幕输出数组</a:t>
            </a:r>
            <a:r>
              <a:rPr lang="en-US" altLang="zh-CN" sz="1400" dirty="0">
                <a:solidFill>
                  <a:srgbClr val="002060"/>
                </a:solidFill>
                <a:latin typeface="+mn-lt"/>
              </a:rPr>
              <a:t>b</a:t>
            </a:r>
            <a:r>
              <a:rPr lang="zh-CN" altLang="zh-CN" sz="1400" dirty="0">
                <a:solidFill>
                  <a:srgbClr val="002060"/>
                </a:solidFill>
                <a:latin typeface="+mn-lt"/>
              </a:rPr>
              <a:t>内容</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("\n");</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return </a:t>
            </a:r>
            <a:r>
              <a:rPr lang="en-US" altLang="zh-CN" sz="1400" dirty="0">
                <a:solidFill>
                  <a:srgbClr val="002060"/>
                </a:solidFill>
                <a:latin typeface="+mn-lt"/>
              </a:rPr>
              <a:t>0</a:t>
            </a:r>
            <a:r>
              <a:rPr lang="en-US" altLang="zh-CN" sz="1400" dirty="0">
                <a:solidFill>
                  <a:srgbClr val="002060"/>
                </a:solidFill>
                <a:latin typeface="+mn-lt"/>
              </a:rPr>
              <a:t>;</a:t>
            </a:r>
          </a:p>
          <a:p>
            <a:r>
              <a:rPr lang="en-US" altLang="zh-CN" sz="1400" dirty="0">
                <a:solidFill>
                  <a:srgbClr val="002060"/>
                </a:solidFill>
                <a:latin typeface="+mn-lt"/>
              </a:rPr>
              <a:t>}</a:t>
            </a:r>
            <a:endParaRPr lang="zh-CN" altLang="zh-CN" sz="1400" dirty="0">
              <a:solidFill>
                <a:srgbClr val="002060"/>
              </a:solidFill>
              <a:latin typeface="+mn-lt"/>
            </a:endParaRPr>
          </a:p>
        </p:txBody>
      </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2738" y="3583638"/>
            <a:ext cx="203041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3815" y="4295789"/>
            <a:ext cx="5080542" cy="1177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68239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12.5  </a:t>
            </a:r>
            <a:r>
              <a:rPr lang="zh-CN" altLang="zh-CN" dirty="0"/>
              <a:t>文件的读写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161602"/>
            <a:ext cx="12068908" cy="5239913"/>
          </a:xfrm>
        </p:spPr>
        <p:txBody>
          <a:bodyPr/>
          <a:lstStyle/>
          <a:p>
            <a:r>
              <a:rPr lang="zh-CN" altLang="zh-CN" dirty="0" smtClean="0"/>
              <a:t>【例</a:t>
            </a:r>
            <a:r>
              <a:rPr lang="en-US" altLang="zh-CN" dirty="0" smtClean="0"/>
              <a:t>12. 8</a:t>
            </a:r>
            <a:r>
              <a:rPr lang="zh-CN" altLang="zh-CN" dirty="0" smtClean="0"/>
              <a:t>】</a:t>
            </a:r>
            <a:r>
              <a:rPr lang="zh-CN" altLang="zh-CN" dirty="0"/>
              <a:t>编写程序，把一个结构体数组中的数据写入二进制文件。</a:t>
            </a: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93771" y="1661305"/>
            <a:ext cx="6863167" cy="4832092"/>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struct</a:t>
            </a:r>
            <a:r>
              <a:rPr lang="en-US" altLang="zh-CN" sz="1400" dirty="0">
                <a:solidFill>
                  <a:srgbClr val="002060"/>
                </a:solidFill>
                <a:latin typeface="+mn-lt"/>
              </a:rPr>
              <a:t> student</a:t>
            </a:r>
            <a:endParaRPr lang="zh-CN" altLang="zh-CN" sz="1400" dirty="0">
              <a:solidFill>
                <a:srgbClr val="002060"/>
              </a:solidFill>
              <a:latin typeface="+mn-lt"/>
            </a:endParaRPr>
          </a:p>
          <a:p>
            <a:r>
              <a:rPr lang="en-US" altLang="zh-CN" sz="1400" dirty="0">
                <a:solidFill>
                  <a:srgbClr val="002060"/>
                </a:solidFill>
                <a:latin typeface="+mn-lt"/>
              </a:rPr>
              <a:t>{char name[10];</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a:t>
            </a:r>
            <a:r>
              <a:rPr lang="en-US" altLang="zh-CN" sz="1400" dirty="0" err="1">
                <a:solidFill>
                  <a:srgbClr val="002060"/>
                </a:solidFill>
                <a:latin typeface="+mn-lt"/>
              </a:rPr>
              <a:t>num</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double score;</a:t>
            </a:r>
            <a:endParaRPr lang="zh-CN" altLang="zh-CN" sz="1400" dirty="0">
              <a:solidFill>
                <a:srgbClr val="002060"/>
              </a:solidFill>
              <a:latin typeface="+mn-lt"/>
            </a:endParaRPr>
          </a:p>
          <a:p>
            <a:r>
              <a:rPr lang="en-US" altLang="zh-CN" sz="1400" dirty="0">
                <a:solidFill>
                  <a:srgbClr val="002060"/>
                </a:solidFill>
                <a:latin typeface="+mn-lt"/>
              </a:rPr>
              <a:t>}</a:t>
            </a:r>
            <a:r>
              <a:rPr lang="en-US" altLang="zh-CN" sz="1400" dirty="0" err="1">
                <a:solidFill>
                  <a:srgbClr val="002060"/>
                </a:solidFill>
                <a:latin typeface="+mn-lt"/>
              </a:rPr>
              <a:t>stu</a:t>
            </a:r>
            <a:r>
              <a:rPr lang="en-US" altLang="zh-CN" sz="1400" dirty="0">
                <a:solidFill>
                  <a:srgbClr val="002060"/>
                </a:solidFill>
                <a:latin typeface="+mn-lt"/>
              </a:rPr>
              <a:t>[4]={{"zhang",101,98.6},{"li",102,87.0},{"wang",103,100.0},{"wu",104,63.8}};</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{FILE *</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struct</a:t>
            </a:r>
            <a:r>
              <a:rPr lang="en-US" altLang="zh-CN" sz="1400" dirty="0">
                <a:solidFill>
                  <a:srgbClr val="002060"/>
                </a:solidFill>
                <a:latin typeface="+mn-lt"/>
              </a:rPr>
              <a:t> student *p;</a:t>
            </a:r>
            <a:endParaRPr lang="zh-CN" altLang="zh-CN" sz="1400" dirty="0">
              <a:solidFill>
                <a:srgbClr val="002060"/>
              </a:solidFill>
              <a:latin typeface="+mn-lt"/>
            </a:endParaRPr>
          </a:p>
          <a:p>
            <a:r>
              <a:rPr lang="en-US" altLang="zh-CN" sz="1400" dirty="0">
                <a:solidFill>
                  <a:srgbClr val="002060"/>
                </a:solidFill>
                <a:latin typeface="+mn-lt"/>
              </a:rPr>
              <a:t>p=</a:t>
            </a:r>
            <a:r>
              <a:rPr lang="en-US" altLang="zh-CN" sz="1400" dirty="0" err="1">
                <a:solidFill>
                  <a:srgbClr val="002060"/>
                </a:solidFill>
                <a:latin typeface="+mn-lt"/>
              </a:rPr>
              <a:t>stu</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("stu1.dat","wb"))==NULL)  /*</a:t>
            </a:r>
            <a:r>
              <a:rPr lang="zh-CN" altLang="zh-CN" sz="1400" dirty="0">
                <a:solidFill>
                  <a:srgbClr val="002060"/>
                </a:solidFill>
                <a:latin typeface="+mn-lt"/>
              </a:rPr>
              <a:t>创建二进制文件</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创建文件失败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for (;p&lt;stu+4;p++)</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fwrite</a:t>
            </a:r>
            <a:r>
              <a:rPr lang="en-US" altLang="zh-CN" sz="1400" dirty="0">
                <a:solidFill>
                  <a:srgbClr val="002060"/>
                </a:solidFill>
                <a:latin typeface="+mn-lt"/>
              </a:rPr>
              <a:t>(</a:t>
            </a:r>
            <a:r>
              <a:rPr lang="en-US" altLang="zh-CN" sz="1400" dirty="0" err="1">
                <a:solidFill>
                  <a:srgbClr val="002060"/>
                </a:solidFill>
                <a:latin typeface="+mn-lt"/>
              </a:rPr>
              <a:t>p,sizeof</a:t>
            </a:r>
            <a:r>
              <a:rPr lang="en-US" altLang="zh-CN" sz="1400" dirty="0">
                <a:solidFill>
                  <a:srgbClr val="002060"/>
                </a:solidFill>
                <a:latin typeface="+mn-lt"/>
              </a:rPr>
              <a:t>(</a:t>
            </a:r>
            <a:r>
              <a:rPr lang="en-US" altLang="zh-CN" sz="1400" dirty="0" err="1">
                <a:solidFill>
                  <a:srgbClr val="002060"/>
                </a:solidFill>
                <a:latin typeface="+mn-lt"/>
              </a:rPr>
              <a:t>struct</a:t>
            </a:r>
            <a:r>
              <a:rPr lang="en-US" altLang="zh-CN" sz="1400" dirty="0">
                <a:solidFill>
                  <a:srgbClr val="002060"/>
                </a:solidFill>
                <a:latin typeface="+mn-lt"/>
              </a:rPr>
              <a:t> student),1,fp);  /*</a:t>
            </a:r>
            <a:r>
              <a:rPr lang="zh-CN" altLang="zh-CN" sz="1400" dirty="0">
                <a:solidFill>
                  <a:srgbClr val="002060"/>
                </a:solidFill>
                <a:latin typeface="+mn-lt"/>
              </a:rPr>
              <a:t>写入结构体数组的元素</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return 0;</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p:txBody>
      </p:sp>
      <p:sp>
        <p:nvSpPr>
          <p:cNvPr id="8" name="折角形 7"/>
          <p:cNvSpPr/>
          <p:nvPr/>
        </p:nvSpPr>
        <p:spPr>
          <a:xfrm>
            <a:off x="7565010" y="1661306"/>
            <a:ext cx="4188067" cy="241604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说明：本程序运行时在屏幕上没有输出结果，但在磁盘上创建了一个二进制文件“</a:t>
            </a:r>
            <a:r>
              <a:rPr lang="en-US" altLang="zh-CN" dirty="0"/>
              <a:t>stu1.dat</a:t>
            </a:r>
            <a:r>
              <a:rPr lang="zh-CN" altLang="zh-CN" dirty="0"/>
              <a:t>”，并在文件中写入了结构体数组</a:t>
            </a:r>
            <a:r>
              <a:rPr lang="en-US" altLang="zh-CN" dirty="0" err="1"/>
              <a:t>stu</a:t>
            </a:r>
            <a:r>
              <a:rPr lang="zh-CN" altLang="zh-CN" dirty="0"/>
              <a:t>的全部数据。建议读者用“记事本”软件打开文件看看，除了少数字符型数据外，看到的将是一团乱码，因为文件中存放的是二进制数据！</a:t>
            </a:r>
          </a:p>
        </p:txBody>
      </p:sp>
      <p:sp>
        <p:nvSpPr>
          <p:cNvPr id="4" name="TextBox 3"/>
          <p:cNvSpPr txBox="1"/>
          <p:nvPr/>
        </p:nvSpPr>
        <p:spPr>
          <a:xfrm>
            <a:off x="7565010" y="4633546"/>
            <a:ext cx="3961705" cy="1200329"/>
          </a:xfrm>
          <a:prstGeom prst="rect">
            <a:avLst/>
          </a:prstGeom>
          <a:noFill/>
        </p:spPr>
        <p:txBody>
          <a:bodyPr wrap="square" rtlCol="0">
            <a:spAutoFit/>
          </a:bodyPr>
          <a:lstStyle/>
          <a:p>
            <a:pPr marL="285750" indent="-285750">
              <a:buBlip>
                <a:blip r:embed="rId3"/>
              </a:buBlip>
            </a:pPr>
            <a:r>
              <a:rPr lang="zh-CN" altLang="zh-CN" dirty="0">
                <a:solidFill>
                  <a:srgbClr val="FF0000"/>
                </a:solidFill>
              </a:rPr>
              <a:t>思考题：</a:t>
            </a:r>
            <a:r>
              <a:rPr lang="zh-CN" altLang="zh-CN" dirty="0"/>
              <a:t>如果想一次写操作就把整个结构体数组都写入文件，该怎样修改程序？</a:t>
            </a:r>
          </a:p>
          <a:p>
            <a:endParaRPr lang="zh-CN" altLang="en-US" dirty="0"/>
          </a:p>
        </p:txBody>
      </p:sp>
    </p:spTree>
    <p:extLst>
      <p:ext uri="{BB962C8B-B14F-4D97-AF65-F5344CB8AC3E}">
        <p14:creationId xmlns:p14="http://schemas.microsoft.com/office/powerpoint/2010/main" val="14329876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6369BB-124A-43C1-9E7E-D30AE8B08BA5}"/>
              </a:ext>
            </a:extLst>
          </p:cNvPr>
          <p:cNvSpPr>
            <a:spLocks noGrp="1"/>
          </p:cNvSpPr>
          <p:nvPr>
            <p:ph type="title"/>
          </p:nvPr>
        </p:nvSpPr>
        <p:spPr/>
        <p:txBody>
          <a:bodyPr/>
          <a:lstStyle/>
          <a:p>
            <a:r>
              <a:rPr lang="en-US" altLang="zh-CN" dirty="0"/>
              <a:t>12.6  </a:t>
            </a:r>
            <a:r>
              <a:rPr lang="zh-CN" altLang="zh-CN" dirty="0"/>
              <a:t>文件的定位与随机读写</a:t>
            </a:r>
          </a:p>
        </p:txBody>
      </p:sp>
      <p:sp>
        <p:nvSpPr>
          <p:cNvPr id="3" name="内容占位符 2">
            <a:extLst>
              <a:ext uri="{FF2B5EF4-FFF2-40B4-BE49-F238E27FC236}">
                <a16:creationId xmlns:a16="http://schemas.microsoft.com/office/drawing/2014/main" xmlns="" id="{1C9959AC-1B29-463C-86FF-52B14EFEC3EF}"/>
              </a:ext>
            </a:extLst>
          </p:cNvPr>
          <p:cNvSpPr>
            <a:spLocks noGrp="1"/>
          </p:cNvSpPr>
          <p:nvPr>
            <p:ph idx="1"/>
          </p:nvPr>
        </p:nvSpPr>
        <p:spPr/>
        <p:txBody>
          <a:bodyPr/>
          <a:lstStyle/>
          <a:p>
            <a:r>
              <a:rPr lang="zh-CN" altLang="en-US" dirty="0" smtClean="0"/>
              <a:t>文件定位</a:t>
            </a:r>
            <a:r>
              <a:rPr lang="zh-CN" altLang="en-US" dirty="0"/>
              <a:t>：直接</a:t>
            </a:r>
            <a:r>
              <a:rPr lang="zh-CN" altLang="en-US" dirty="0" smtClean="0"/>
              <a:t>移动文件位置指针到文件中某个特定位置，是实现文件随机读写的关键。能实现文件定位功能的三个函数如下。</a:t>
            </a:r>
            <a:endParaRPr lang="en-US" altLang="zh-CN" dirty="0" smtClean="0"/>
          </a:p>
          <a:p>
            <a:pPr marL="685800" lvl="1" indent="-342900">
              <a:buFont typeface="+mj-lt"/>
              <a:buAutoNum type="arabicPeriod"/>
            </a:pPr>
            <a:r>
              <a:rPr lang="en-US" altLang="zh-CN" dirty="0"/>
              <a:t>rewind</a:t>
            </a:r>
            <a:r>
              <a:rPr lang="zh-CN" altLang="zh-CN" dirty="0"/>
              <a:t>函数</a:t>
            </a:r>
          </a:p>
          <a:p>
            <a:pPr marL="342900" lvl="1" indent="0">
              <a:buNone/>
            </a:pPr>
            <a:r>
              <a:rPr lang="zh-CN" altLang="zh-CN" dirty="0" smtClean="0"/>
              <a:t>格式：</a:t>
            </a:r>
            <a:r>
              <a:rPr lang="en-US" altLang="zh-CN" dirty="0" smtClean="0"/>
              <a:t> </a:t>
            </a:r>
            <a:r>
              <a:rPr lang="en-US" altLang="zh-CN" dirty="0"/>
              <a:t>rewind(</a:t>
            </a:r>
            <a:r>
              <a:rPr lang="zh-CN" altLang="zh-CN" dirty="0"/>
              <a:t>文件指针</a:t>
            </a:r>
            <a:r>
              <a:rPr lang="en-US" altLang="zh-CN" dirty="0"/>
              <a:t>)</a:t>
            </a:r>
            <a:r>
              <a:rPr lang="zh-CN" altLang="zh-CN" dirty="0"/>
              <a:t>；</a:t>
            </a:r>
          </a:p>
          <a:p>
            <a:pPr marL="342900" lvl="1" indent="0">
              <a:buNone/>
            </a:pPr>
            <a:r>
              <a:rPr lang="zh-CN" altLang="zh-CN" dirty="0"/>
              <a:t>功能是把文件内部的读写位置指针从当前读写位置重新移回到文件的起始位置处。</a:t>
            </a:r>
          </a:p>
          <a:p>
            <a:pPr marL="342900" lvl="1" indent="0">
              <a:buNone/>
            </a:pPr>
            <a:r>
              <a:rPr lang="zh-CN" altLang="zh-CN" dirty="0"/>
              <a:t>例如：</a:t>
            </a:r>
            <a:r>
              <a:rPr lang="en-US" altLang="zh-CN" dirty="0"/>
              <a:t>rewind(</a:t>
            </a:r>
            <a:r>
              <a:rPr lang="en-US" altLang="zh-CN" dirty="0" err="1"/>
              <a:t>fp</a:t>
            </a:r>
            <a:r>
              <a:rPr lang="en-US" altLang="zh-CN" dirty="0"/>
              <a:t>)</a:t>
            </a:r>
            <a:r>
              <a:rPr lang="en-US" altLang="zh-CN" sz="1500" dirty="0"/>
              <a:t> ;</a:t>
            </a:r>
            <a:endParaRPr lang="en-US" altLang="zh-CN" dirty="0"/>
          </a:p>
          <a:p>
            <a:pPr lvl="1">
              <a:lnSpc>
                <a:spcPct val="120000"/>
              </a:lnSpc>
            </a:pPr>
            <a:endParaRPr lang="en-US" altLang="zh-CN" dirty="0"/>
          </a:p>
        </p:txBody>
      </p:sp>
    </p:spTree>
    <p:extLst>
      <p:ext uri="{BB962C8B-B14F-4D97-AF65-F5344CB8AC3E}">
        <p14:creationId xmlns:p14="http://schemas.microsoft.com/office/powerpoint/2010/main" val="2009294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BA3539-1A50-4E17-87A1-D27CE7D11D6A}"/>
              </a:ext>
            </a:extLst>
          </p:cNvPr>
          <p:cNvSpPr>
            <a:spLocks noGrp="1"/>
          </p:cNvSpPr>
          <p:nvPr>
            <p:ph type="title"/>
          </p:nvPr>
        </p:nvSpPr>
        <p:spPr/>
        <p:txBody>
          <a:bodyPr/>
          <a:lstStyle/>
          <a:p>
            <a:r>
              <a:rPr lang="en-US" altLang="zh-CN" dirty="0"/>
              <a:t>12.1  C</a:t>
            </a:r>
            <a:r>
              <a:rPr lang="zh-CN" altLang="zh-CN" dirty="0"/>
              <a:t>文件概述</a:t>
            </a:r>
          </a:p>
        </p:txBody>
      </p:sp>
      <p:sp>
        <p:nvSpPr>
          <p:cNvPr id="3" name="内容占位符 2">
            <a:extLst>
              <a:ext uri="{FF2B5EF4-FFF2-40B4-BE49-F238E27FC236}">
                <a16:creationId xmlns:a16="http://schemas.microsoft.com/office/drawing/2014/main" xmlns="" id="{34516B9F-1267-42F0-9034-5B9F25C326CA}"/>
              </a:ext>
            </a:extLst>
          </p:cNvPr>
          <p:cNvSpPr>
            <a:spLocks noGrp="1"/>
          </p:cNvSpPr>
          <p:nvPr>
            <p:ph idx="1"/>
          </p:nvPr>
        </p:nvSpPr>
        <p:spPr>
          <a:xfrm>
            <a:off x="609599" y="1447800"/>
            <a:ext cx="11128131" cy="5058508"/>
          </a:xfrm>
        </p:spPr>
        <p:txBody>
          <a:bodyPr/>
          <a:lstStyle/>
          <a:p>
            <a:r>
              <a:rPr lang="en-US" altLang="zh-CN" dirty="0"/>
              <a:t>C</a:t>
            </a:r>
            <a:r>
              <a:rPr lang="zh-CN" altLang="zh-CN" dirty="0"/>
              <a:t>文件是存储在外部存储介质</a:t>
            </a:r>
            <a:r>
              <a:rPr lang="en-US" altLang="zh-CN" dirty="0" smtClean="0"/>
              <a:t>(</a:t>
            </a:r>
            <a:r>
              <a:rPr lang="zh-CN" altLang="zh-CN" dirty="0" smtClean="0"/>
              <a:t>硬盘</a:t>
            </a:r>
            <a:r>
              <a:rPr lang="zh-CN" altLang="zh-CN" dirty="0"/>
              <a:t>、</a:t>
            </a:r>
            <a:r>
              <a:rPr lang="en-US" altLang="zh-CN" dirty="0"/>
              <a:t>U</a:t>
            </a:r>
            <a:r>
              <a:rPr lang="zh-CN" altLang="zh-CN" dirty="0"/>
              <a:t>盘、光盘、</a:t>
            </a:r>
            <a:r>
              <a:rPr lang="zh-CN" altLang="zh-CN" dirty="0" smtClean="0"/>
              <a:t>磁带</a:t>
            </a:r>
            <a:r>
              <a:rPr lang="en-US" altLang="zh-CN" dirty="0" smtClean="0"/>
              <a:t>)</a:t>
            </a:r>
            <a:r>
              <a:rPr lang="zh-CN" altLang="zh-CN" dirty="0"/>
              <a:t>上的相关数据或信息的有序集合</a:t>
            </a:r>
            <a:r>
              <a:rPr lang="zh-CN" altLang="zh-CN" dirty="0" smtClean="0"/>
              <a:t>。</a:t>
            </a:r>
            <a:endParaRPr lang="en-US" altLang="zh-CN" dirty="0" smtClean="0"/>
          </a:p>
          <a:p>
            <a:r>
              <a:rPr lang="zh-CN" altLang="zh-CN" dirty="0"/>
              <a:t>使用文件保存数据可以带来如下的益处：</a:t>
            </a:r>
          </a:p>
          <a:p>
            <a:pPr lvl="1"/>
            <a:r>
              <a:rPr lang="zh-CN" altLang="zh-CN" dirty="0"/>
              <a:t>实现程序与数据分离，数据文件的改动不会引起程序的改动或很少改动。</a:t>
            </a:r>
          </a:p>
          <a:p>
            <a:pPr lvl="1"/>
            <a:r>
              <a:rPr lang="zh-CN" altLang="zh-CN" dirty="0"/>
              <a:t>实现数据共享，不同程序可以访问同一文件中的数据。</a:t>
            </a:r>
          </a:p>
          <a:p>
            <a:pPr lvl="1"/>
            <a:r>
              <a:rPr lang="zh-CN" altLang="zh-CN" dirty="0"/>
              <a:t>有利于实现应用系统由原来以程序为中心转变为以数据为中心。</a:t>
            </a:r>
          </a:p>
          <a:p>
            <a:pPr lvl="1"/>
            <a:r>
              <a:rPr lang="zh-CN" altLang="zh-CN" dirty="0"/>
              <a:t>可以长期保存程序运行的原始数据和结果数据以便在以后需要的时候再次使用这些数据</a:t>
            </a:r>
            <a:r>
              <a:rPr lang="zh-CN" altLang="zh-CN" dirty="0" smtClean="0"/>
              <a:t>。</a:t>
            </a:r>
            <a:endParaRPr lang="en-US" altLang="zh-CN" dirty="0" smtClean="0"/>
          </a:p>
          <a:p>
            <a:r>
              <a:rPr lang="en-US" altLang="zh-CN" dirty="0"/>
              <a:t>C</a:t>
            </a:r>
            <a:r>
              <a:rPr lang="zh-CN" altLang="zh-CN" dirty="0" smtClean="0"/>
              <a:t>程序</a:t>
            </a:r>
            <a:r>
              <a:rPr lang="zh-CN" altLang="zh-CN" dirty="0"/>
              <a:t>对数据的处理</a:t>
            </a:r>
            <a:r>
              <a:rPr lang="zh-CN" altLang="zh-CN" dirty="0" smtClean="0"/>
              <a:t>流程</a:t>
            </a:r>
            <a:r>
              <a:rPr lang="zh-CN" altLang="en-US" dirty="0" smtClean="0"/>
              <a:t>：</a:t>
            </a:r>
            <a:endParaRPr lang="en-US" altLang="zh-CN" dirty="0" smtClean="0"/>
          </a:p>
          <a:p>
            <a:endParaRPr lang="en-US" altLang="zh-CN" dirty="0" smtClean="0"/>
          </a:p>
          <a:p>
            <a:pPr marL="342900" lvl="1" indent="0">
              <a:buNone/>
            </a:pPr>
            <a:endParaRPr lang="zh-CN" altLang="zh-CN" dirty="0"/>
          </a:p>
          <a:p>
            <a:endParaRPr lang="en-US"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139" y="3622184"/>
            <a:ext cx="5409881" cy="2778613"/>
          </a:xfrm>
          <a:prstGeom prst="rect">
            <a:avLst/>
          </a:prstGeom>
          <a:noFill/>
          <a:ln w="19050">
            <a:solidFill>
              <a:srgbClr val="703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7888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322F22-FAF8-4279-84E7-208CF936D384}"/>
              </a:ext>
            </a:extLst>
          </p:cNvPr>
          <p:cNvSpPr>
            <a:spLocks noGrp="1"/>
          </p:cNvSpPr>
          <p:nvPr>
            <p:ph type="title"/>
          </p:nvPr>
        </p:nvSpPr>
        <p:spPr/>
        <p:txBody>
          <a:bodyPr/>
          <a:lstStyle/>
          <a:p>
            <a:r>
              <a:rPr lang="en-US" altLang="zh-CN" dirty="0"/>
              <a:t>12.6  </a:t>
            </a:r>
            <a:r>
              <a:rPr lang="zh-CN" altLang="zh-CN" dirty="0"/>
              <a:t>文件的定位与随机读写</a:t>
            </a:r>
            <a:endParaRPr lang="zh-CN" altLang="en-US" dirty="0"/>
          </a:p>
        </p:txBody>
      </p:sp>
      <p:sp>
        <p:nvSpPr>
          <p:cNvPr id="3" name="内容占位符 2">
            <a:extLst>
              <a:ext uri="{FF2B5EF4-FFF2-40B4-BE49-F238E27FC236}">
                <a16:creationId xmlns:a16="http://schemas.microsoft.com/office/drawing/2014/main" xmlns="" id="{7A1EFDA5-8E40-4438-9B30-883376EA64FB}"/>
              </a:ext>
            </a:extLst>
          </p:cNvPr>
          <p:cNvSpPr>
            <a:spLocks noGrp="1"/>
          </p:cNvSpPr>
          <p:nvPr>
            <p:ph idx="1"/>
          </p:nvPr>
        </p:nvSpPr>
        <p:spPr>
          <a:xfrm>
            <a:off x="301869" y="1280747"/>
            <a:ext cx="11620500" cy="4715607"/>
          </a:xfrm>
        </p:spPr>
        <p:txBody>
          <a:bodyPr/>
          <a:lstStyle/>
          <a:p>
            <a:pPr marL="685800" lvl="1" indent="-342900">
              <a:buFont typeface="+mj-lt"/>
              <a:buAutoNum type="arabicPeriod" startAt="2"/>
            </a:pPr>
            <a:r>
              <a:rPr lang="en-US" altLang="zh-CN" dirty="0" err="1"/>
              <a:t>fseek</a:t>
            </a:r>
            <a:r>
              <a:rPr lang="zh-CN" altLang="zh-CN" dirty="0" smtClean="0"/>
              <a:t>函数</a:t>
            </a:r>
            <a:r>
              <a:rPr lang="zh-CN" altLang="en-US" dirty="0" smtClean="0"/>
              <a:t>：可以</a:t>
            </a:r>
            <a:r>
              <a:rPr lang="zh-CN" altLang="zh-CN" dirty="0" smtClean="0"/>
              <a:t>把</a:t>
            </a:r>
            <a:r>
              <a:rPr lang="zh-CN" altLang="zh-CN" dirty="0"/>
              <a:t>文件读写位置指针移动到文件内部的任意位置处。</a:t>
            </a:r>
          </a:p>
          <a:p>
            <a:pPr marL="342900" lvl="1" indent="0">
              <a:buNone/>
            </a:pPr>
            <a:r>
              <a:rPr lang="zh-CN" altLang="zh-CN" dirty="0" smtClean="0"/>
              <a:t>格式</a:t>
            </a:r>
            <a:r>
              <a:rPr lang="zh-CN" altLang="zh-CN" dirty="0"/>
              <a:t>：</a:t>
            </a:r>
            <a:r>
              <a:rPr lang="en-US" altLang="zh-CN" dirty="0"/>
              <a:t> </a:t>
            </a:r>
            <a:r>
              <a:rPr lang="en-US" altLang="zh-CN" dirty="0" err="1"/>
              <a:t>fseek</a:t>
            </a:r>
            <a:r>
              <a:rPr lang="en-US" altLang="zh-CN" dirty="0"/>
              <a:t>(</a:t>
            </a:r>
            <a:r>
              <a:rPr lang="zh-CN" altLang="zh-CN" dirty="0"/>
              <a:t>文件指针，位移量，起始点</a:t>
            </a:r>
            <a:r>
              <a:rPr lang="en-US" altLang="zh-CN" dirty="0"/>
              <a:t>)</a:t>
            </a:r>
            <a:r>
              <a:rPr lang="zh-CN" altLang="zh-CN" dirty="0" smtClean="0"/>
              <a:t>；</a:t>
            </a:r>
            <a:endParaRPr lang="zh-CN" altLang="zh-CN" dirty="0"/>
          </a:p>
          <a:p>
            <a:pPr marL="342900" lvl="1" indent="0">
              <a:buNone/>
            </a:pPr>
            <a:r>
              <a:rPr lang="zh-CN" altLang="zh-CN" dirty="0"/>
              <a:t>其中：“文件指针”指向被操作的文件</a:t>
            </a:r>
            <a:r>
              <a:rPr lang="zh-CN" altLang="zh-CN" dirty="0" smtClean="0"/>
              <a:t>。“位移量”</a:t>
            </a:r>
            <a:r>
              <a:rPr lang="zh-CN" altLang="zh-CN" dirty="0"/>
              <a:t>表示读写位置指针相对于“起始点”要移动的字节</a:t>
            </a:r>
            <a:r>
              <a:rPr lang="zh-CN" altLang="zh-CN" dirty="0" smtClean="0"/>
              <a:t>数</a:t>
            </a:r>
            <a:r>
              <a:rPr lang="zh-CN" altLang="en-US" dirty="0" smtClean="0"/>
              <a:t>，</a:t>
            </a:r>
            <a:r>
              <a:rPr lang="zh-CN" altLang="zh-CN" dirty="0" smtClean="0"/>
              <a:t>是</a:t>
            </a:r>
            <a:r>
              <a:rPr lang="zh-CN" altLang="zh-CN" dirty="0"/>
              <a:t>一个</a:t>
            </a:r>
            <a:r>
              <a:rPr lang="en-US" altLang="zh-CN" dirty="0"/>
              <a:t>long</a:t>
            </a:r>
            <a:r>
              <a:rPr lang="zh-CN" altLang="zh-CN" dirty="0"/>
              <a:t>型数据</a:t>
            </a:r>
            <a:r>
              <a:rPr lang="zh-CN" altLang="zh-CN" dirty="0" smtClean="0"/>
              <a:t>，值</a:t>
            </a:r>
            <a:r>
              <a:rPr lang="zh-CN" altLang="zh-CN" dirty="0"/>
              <a:t>可正可负，为正时表示向文件末尾的方向移动，为负时表示向文件起始位置的方向移动。“起始点”共有三种，即：文件起始位置，文件读写指针的当前位置和文件末尾</a:t>
            </a:r>
            <a:r>
              <a:rPr lang="zh-CN" altLang="zh-CN" dirty="0" smtClean="0"/>
              <a:t>。</a:t>
            </a:r>
            <a:r>
              <a:rPr lang="zh-CN" altLang="en-US" dirty="0" smtClean="0"/>
              <a:t>可</a:t>
            </a:r>
            <a:r>
              <a:rPr lang="zh-CN" altLang="zh-CN" dirty="0" smtClean="0"/>
              <a:t>使用</a:t>
            </a:r>
            <a:r>
              <a:rPr lang="zh-CN" altLang="zh-CN" dirty="0"/>
              <a:t>数字</a:t>
            </a:r>
            <a:r>
              <a:rPr lang="en-US" altLang="zh-CN" dirty="0"/>
              <a:t>1</a:t>
            </a:r>
            <a:r>
              <a:rPr lang="zh-CN" altLang="zh-CN" dirty="0"/>
              <a:t>、</a:t>
            </a:r>
            <a:r>
              <a:rPr lang="en-US" altLang="zh-CN" dirty="0"/>
              <a:t>2</a:t>
            </a:r>
            <a:r>
              <a:rPr lang="zh-CN" altLang="zh-CN" dirty="0"/>
              <a:t>、</a:t>
            </a:r>
            <a:r>
              <a:rPr lang="en-US" altLang="zh-CN" dirty="0" smtClean="0"/>
              <a:t>3</a:t>
            </a:r>
            <a:r>
              <a:rPr lang="zh-CN" altLang="en-US" dirty="0"/>
              <a:t>或</a:t>
            </a:r>
            <a:r>
              <a:rPr lang="en-US" altLang="zh-CN" dirty="0" smtClean="0"/>
              <a:t>SEEK_SET</a:t>
            </a:r>
            <a:r>
              <a:rPr lang="zh-CN" altLang="zh-CN" dirty="0"/>
              <a:t>、</a:t>
            </a:r>
            <a:r>
              <a:rPr lang="en-US" altLang="zh-CN" dirty="0"/>
              <a:t>SEEK_CUR</a:t>
            </a:r>
            <a:r>
              <a:rPr lang="zh-CN" altLang="zh-CN" dirty="0"/>
              <a:t>、</a:t>
            </a:r>
            <a:r>
              <a:rPr lang="en-US" altLang="zh-CN" dirty="0"/>
              <a:t>SEEK_END</a:t>
            </a:r>
            <a:r>
              <a:rPr lang="zh-CN" altLang="zh-CN" dirty="0" smtClean="0"/>
              <a:t>表示。</a:t>
            </a:r>
            <a:endParaRPr lang="zh-CN" altLang="zh-CN" dirty="0"/>
          </a:p>
        </p:txBody>
      </p:sp>
      <p:graphicFrame>
        <p:nvGraphicFramePr>
          <p:cNvPr id="4" name="表格 3"/>
          <p:cNvGraphicFramePr>
            <a:graphicFrameLocks noGrp="1"/>
          </p:cNvGraphicFramePr>
          <p:nvPr>
            <p:extLst>
              <p:ext uri="{D42A27DB-BD31-4B8C-83A1-F6EECF244321}">
                <p14:modId xmlns:p14="http://schemas.microsoft.com/office/powerpoint/2010/main" val="3782691145"/>
              </p:ext>
            </p:extLst>
          </p:nvPr>
        </p:nvGraphicFramePr>
        <p:xfrm>
          <a:off x="1453662" y="3283048"/>
          <a:ext cx="7400192" cy="1188720"/>
        </p:xfrm>
        <a:graphic>
          <a:graphicData uri="http://schemas.openxmlformats.org/drawingml/2006/table">
            <a:tbl>
              <a:tblPr firstRow="1" firstCol="1" lastRow="1" lastCol="1" bandRow="1" bandCol="1">
                <a:tableStyleId>{5C22544A-7EE6-4342-B048-85BDC9FD1C3A}</a:tableStyleId>
              </a:tblPr>
              <a:tblGrid>
                <a:gridCol w="2465744"/>
                <a:gridCol w="2467224"/>
                <a:gridCol w="2467224"/>
              </a:tblGrid>
              <a:tr h="297180">
                <a:tc>
                  <a:txBody>
                    <a:bodyPr/>
                    <a:lstStyle/>
                    <a:p>
                      <a:pPr indent="266700" algn="ctr">
                        <a:spcAft>
                          <a:spcPts val="0"/>
                        </a:spcAft>
                      </a:pPr>
                      <a:r>
                        <a:rPr lang="zh-CN" sz="1600" kern="0" dirty="0">
                          <a:effectLst/>
                        </a:rPr>
                        <a:t>起始点</a:t>
                      </a:r>
                      <a:endParaRPr lang="zh-CN" sz="1600" kern="100" dirty="0">
                        <a:effectLst/>
                        <a:latin typeface="Times New Roman"/>
                        <a:ea typeface="宋体"/>
                      </a:endParaRPr>
                    </a:p>
                  </a:txBody>
                  <a:tcPr marL="68580" marR="68580" marT="0" marB="0"/>
                </a:tc>
                <a:tc>
                  <a:txBody>
                    <a:bodyPr/>
                    <a:lstStyle/>
                    <a:p>
                      <a:pPr indent="266700" algn="ctr">
                        <a:spcAft>
                          <a:spcPts val="0"/>
                        </a:spcAft>
                      </a:pPr>
                      <a:r>
                        <a:rPr lang="zh-CN" sz="1600" kern="0">
                          <a:effectLst/>
                        </a:rPr>
                        <a:t>符号表示</a:t>
                      </a:r>
                      <a:endParaRPr lang="zh-CN" sz="1600" kern="100">
                        <a:effectLst/>
                        <a:latin typeface="Times New Roman"/>
                        <a:ea typeface="宋体"/>
                      </a:endParaRPr>
                    </a:p>
                  </a:txBody>
                  <a:tcPr marL="68580" marR="68580" marT="0" marB="0"/>
                </a:tc>
                <a:tc>
                  <a:txBody>
                    <a:bodyPr/>
                    <a:lstStyle/>
                    <a:p>
                      <a:pPr indent="266700" algn="ctr">
                        <a:spcAft>
                          <a:spcPts val="0"/>
                        </a:spcAft>
                      </a:pPr>
                      <a:r>
                        <a:rPr lang="zh-CN" sz="1600" kern="0">
                          <a:effectLst/>
                        </a:rPr>
                        <a:t>数字表示</a:t>
                      </a:r>
                      <a:endParaRPr lang="zh-CN" sz="1600" kern="100">
                        <a:effectLst/>
                        <a:latin typeface="Times New Roman"/>
                        <a:ea typeface="宋体"/>
                      </a:endParaRPr>
                    </a:p>
                  </a:txBody>
                  <a:tcPr marL="68580" marR="68580" marT="0" marB="0"/>
                </a:tc>
              </a:tr>
              <a:tr h="297180">
                <a:tc>
                  <a:txBody>
                    <a:bodyPr/>
                    <a:lstStyle/>
                    <a:p>
                      <a:pPr indent="266700" algn="ctr">
                        <a:spcAft>
                          <a:spcPts val="0"/>
                        </a:spcAft>
                      </a:pPr>
                      <a:r>
                        <a:rPr lang="zh-CN" sz="1600" kern="0" dirty="0">
                          <a:effectLst/>
                        </a:rPr>
                        <a:t>文件起始位置</a:t>
                      </a:r>
                      <a:endParaRPr lang="zh-CN" sz="1600" kern="100" dirty="0">
                        <a:effectLst/>
                        <a:latin typeface="Times New Roman"/>
                        <a:ea typeface="宋体"/>
                      </a:endParaRPr>
                    </a:p>
                  </a:txBody>
                  <a:tcPr marL="68580" marR="68580" marT="0" marB="0"/>
                </a:tc>
                <a:tc>
                  <a:txBody>
                    <a:bodyPr/>
                    <a:lstStyle/>
                    <a:p>
                      <a:pPr indent="266700" algn="ctr">
                        <a:spcAft>
                          <a:spcPts val="0"/>
                        </a:spcAft>
                      </a:pPr>
                      <a:r>
                        <a:rPr lang="en-US" sz="1600" kern="0">
                          <a:effectLst/>
                        </a:rPr>
                        <a:t>SEEK_SET</a:t>
                      </a:r>
                      <a:endParaRPr lang="zh-CN" sz="1600" kern="100">
                        <a:effectLst/>
                        <a:latin typeface="Times New Roman"/>
                        <a:ea typeface="宋体"/>
                      </a:endParaRPr>
                    </a:p>
                  </a:txBody>
                  <a:tcPr marL="68580" marR="68580" marT="0" marB="0"/>
                </a:tc>
                <a:tc>
                  <a:txBody>
                    <a:bodyPr/>
                    <a:lstStyle/>
                    <a:p>
                      <a:pPr indent="266700" algn="ctr">
                        <a:spcAft>
                          <a:spcPts val="0"/>
                        </a:spcAft>
                      </a:pPr>
                      <a:r>
                        <a:rPr lang="en-US" sz="1600" kern="0">
                          <a:effectLst/>
                        </a:rPr>
                        <a:t>0</a:t>
                      </a:r>
                      <a:endParaRPr lang="zh-CN" sz="1600" kern="100">
                        <a:effectLst/>
                        <a:latin typeface="Times New Roman"/>
                        <a:ea typeface="宋体"/>
                      </a:endParaRPr>
                    </a:p>
                  </a:txBody>
                  <a:tcPr marL="68580" marR="68580" marT="0" marB="0"/>
                </a:tc>
              </a:tr>
              <a:tr h="297180">
                <a:tc>
                  <a:txBody>
                    <a:bodyPr/>
                    <a:lstStyle/>
                    <a:p>
                      <a:pPr indent="266700" algn="ctr">
                        <a:spcAft>
                          <a:spcPts val="0"/>
                        </a:spcAft>
                      </a:pPr>
                      <a:r>
                        <a:rPr lang="zh-CN" sz="1600" kern="0" dirty="0">
                          <a:effectLst/>
                        </a:rPr>
                        <a:t>当前位置</a:t>
                      </a:r>
                      <a:endParaRPr lang="zh-CN" sz="1600" kern="100" dirty="0">
                        <a:effectLst/>
                        <a:latin typeface="Times New Roman"/>
                        <a:ea typeface="宋体"/>
                      </a:endParaRPr>
                    </a:p>
                  </a:txBody>
                  <a:tcPr marL="68580" marR="68580" marT="0" marB="0"/>
                </a:tc>
                <a:tc>
                  <a:txBody>
                    <a:bodyPr/>
                    <a:lstStyle/>
                    <a:p>
                      <a:pPr indent="266700" algn="ctr">
                        <a:spcAft>
                          <a:spcPts val="0"/>
                        </a:spcAft>
                      </a:pPr>
                      <a:r>
                        <a:rPr lang="en-US" sz="1600" kern="0" dirty="0">
                          <a:effectLst/>
                        </a:rPr>
                        <a:t>SEEK_CUR</a:t>
                      </a:r>
                      <a:endParaRPr lang="zh-CN" sz="1600" kern="100" dirty="0">
                        <a:effectLst/>
                        <a:latin typeface="Times New Roman"/>
                        <a:ea typeface="宋体"/>
                      </a:endParaRPr>
                    </a:p>
                  </a:txBody>
                  <a:tcPr marL="68580" marR="68580" marT="0" marB="0"/>
                </a:tc>
                <a:tc>
                  <a:txBody>
                    <a:bodyPr/>
                    <a:lstStyle/>
                    <a:p>
                      <a:pPr indent="266700" algn="ctr">
                        <a:spcAft>
                          <a:spcPts val="0"/>
                        </a:spcAft>
                      </a:pPr>
                      <a:r>
                        <a:rPr lang="en-US" sz="1600" kern="0" dirty="0">
                          <a:effectLst/>
                        </a:rPr>
                        <a:t>1</a:t>
                      </a:r>
                      <a:endParaRPr lang="zh-CN" sz="1600" kern="100" dirty="0">
                        <a:effectLst/>
                        <a:latin typeface="Times New Roman"/>
                        <a:ea typeface="宋体"/>
                      </a:endParaRPr>
                    </a:p>
                  </a:txBody>
                  <a:tcPr marL="68580" marR="68580" marT="0" marB="0"/>
                </a:tc>
              </a:tr>
              <a:tr h="297180">
                <a:tc>
                  <a:txBody>
                    <a:bodyPr/>
                    <a:lstStyle/>
                    <a:p>
                      <a:pPr indent="266700" algn="ctr">
                        <a:spcAft>
                          <a:spcPts val="0"/>
                        </a:spcAft>
                      </a:pPr>
                      <a:r>
                        <a:rPr lang="zh-CN" sz="1600" kern="0">
                          <a:effectLst/>
                        </a:rPr>
                        <a:t>文件末尾</a:t>
                      </a:r>
                      <a:endParaRPr lang="zh-CN" sz="1600" kern="100">
                        <a:effectLst/>
                        <a:latin typeface="Times New Roman"/>
                        <a:ea typeface="宋体"/>
                      </a:endParaRPr>
                    </a:p>
                  </a:txBody>
                  <a:tcPr marL="68580" marR="68580" marT="0" marB="0"/>
                </a:tc>
                <a:tc>
                  <a:txBody>
                    <a:bodyPr/>
                    <a:lstStyle/>
                    <a:p>
                      <a:pPr indent="266700" algn="ctr">
                        <a:spcAft>
                          <a:spcPts val="0"/>
                        </a:spcAft>
                      </a:pPr>
                      <a:r>
                        <a:rPr lang="en-US" sz="1600" kern="0">
                          <a:effectLst/>
                        </a:rPr>
                        <a:t>SEEK_END</a:t>
                      </a:r>
                      <a:endParaRPr lang="zh-CN" sz="1600" kern="100">
                        <a:effectLst/>
                        <a:latin typeface="Times New Roman"/>
                        <a:ea typeface="宋体"/>
                      </a:endParaRPr>
                    </a:p>
                  </a:txBody>
                  <a:tcPr marL="68580" marR="68580" marT="0" marB="0"/>
                </a:tc>
                <a:tc>
                  <a:txBody>
                    <a:bodyPr/>
                    <a:lstStyle/>
                    <a:p>
                      <a:pPr indent="266700" algn="ctr">
                        <a:spcAft>
                          <a:spcPts val="0"/>
                        </a:spcAft>
                      </a:pPr>
                      <a:r>
                        <a:rPr lang="en-US" sz="1600" kern="0" dirty="0">
                          <a:effectLst/>
                        </a:rPr>
                        <a:t>2</a:t>
                      </a:r>
                      <a:endParaRPr lang="zh-CN" sz="1600" kern="100" dirty="0">
                        <a:effectLst/>
                        <a:latin typeface="Times New Roman"/>
                        <a:ea typeface="宋体"/>
                      </a:endParaRPr>
                    </a:p>
                  </a:txBody>
                  <a:tcPr marL="68580" marR="68580" marT="0" marB="0"/>
                </a:tc>
              </a:tr>
            </a:tbl>
          </a:graphicData>
        </a:graphic>
      </p:graphicFrame>
      <p:sp>
        <p:nvSpPr>
          <p:cNvPr id="5" name="矩形 4"/>
          <p:cNvSpPr/>
          <p:nvPr/>
        </p:nvSpPr>
        <p:spPr>
          <a:xfrm>
            <a:off x="744415" y="4519055"/>
            <a:ext cx="10835054" cy="1477328"/>
          </a:xfrm>
          <a:prstGeom prst="rect">
            <a:avLst/>
          </a:prstGeom>
        </p:spPr>
        <p:txBody>
          <a:bodyPr wrap="square">
            <a:spAutoFit/>
          </a:bodyPr>
          <a:lstStyle/>
          <a:p>
            <a:r>
              <a:rPr lang="zh-CN" altLang="zh-CN" dirty="0"/>
              <a:t>例如：</a:t>
            </a:r>
          </a:p>
          <a:p>
            <a:r>
              <a:rPr lang="en-US" altLang="zh-CN" dirty="0" err="1"/>
              <a:t>fseek</a:t>
            </a:r>
            <a:r>
              <a:rPr lang="en-US" altLang="zh-CN" dirty="0"/>
              <a:t>(fp,128L,SEEK_SET); /*</a:t>
            </a:r>
            <a:r>
              <a:rPr lang="zh-CN" altLang="zh-CN" dirty="0"/>
              <a:t>将读写位置指针移动到离文件起始位置</a:t>
            </a:r>
            <a:r>
              <a:rPr lang="en-US" altLang="zh-CN" dirty="0"/>
              <a:t>128</a:t>
            </a:r>
            <a:r>
              <a:rPr lang="zh-CN" altLang="zh-CN" dirty="0"/>
              <a:t>个字节处</a:t>
            </a:r>
            <a:r>
              <a:rPr lang="en-US" altLang="zh-CN" dirty="0"/>
              <a:t>*/</a:t>
            </a:r>
            <a:endParaRPr lang="zh-CN" altLang="zh-CN" dirty="0"/>
          </a:p>
          <a:p>
            <a:r>
              <a:rPr lang="en-US" altLang="zh-CN" dirty="0" err="1"/>
              <a:t>fseek</a:t>
            </a:r>
            <a:r>
              <a:rPr lang="en-US" altLang="zh-CN" dirty="0"/>
              <a:t>(fp,100L,1);     </a:t>
            </a:r>
            <a:r>
              <a:rPr lang="en-US" altLang="zh-CN" dirty="0" smtClean="0"/>
              <a:t>            </a:t>
            </a:r>
            <a:r>
              <a:rPr lang="en-US" altLang="zh-CN" dirty="0"/>
              <a:t>/*</a:t>
            </a:r>
            <a:r>
              <a:rPr lang="zh-CN" altLang="zh-CN" dirty="0"/>
              <a:t>将读写位置指针从当前位置向文件末尾方向移动</a:t>
            </a:r>
            <a:r>
              <a:rPr lang="en-US" altLang="zh-CN" dirty="0"/>
              <a:t>100</a:t>
            </a:r>
            <a:r>
              <a:rPr lang="zh-CN" altLang="zh-CN" dirty="0"/>
              <a:t>个字节</a:t>
            </a:r>
            <a:r>
              <a:rPr lang="en-US" altLang="zh-CN" dirty="0"/>
              <a:t>*/</a:t>
            </a:r>
            <a:endParaRPr lang="zh-CN" altLang="zh-CN" dirty="0"/>
          </a:p>
          <a:p>
            <a:r>
              <a:rPr lang="en-US" altLang="zh-CN" dirty="0" err="1"/>
              <a:t>fseek</a:t>
            </a:r>
            <a:r>
              <a:rPr lang="en-US" altLang="zh-CN" dirty="0"/>
              <a:t>(fp,-10L,2);     </a:t>
            </a:r>
            <a:r>
              <a:rPr lang="en-US" altLang="zh-CN" dirty="0" smtClean="0"/>
              <a:t>             </a:t>
            </a:r>
            <a:r>
              <a:rPr lang="en-US" altLang="zh-CN" dirty="0"/>
              <a:t>/*</a:t>
            </a:r>
            <a:r>
              <a:rPr lang="zh-CN" altLang="zh-CN" dirty="0"/>
              <a:t>将读写位置指针移动到文件末尾回退</a:t>
            </a:r>
            <a:r>
              <a:rPr lang="en-US" altLang="zh-CN" dirty="0"/>
              <a:t>10</a:t>
            </a:r>
            <a:r>
              <a:rPr lang="zh-CN" altLang="zh-CN" dirty="0"/>
              <a:t>个字节处</a:t>
            </a:r>
            <a:r>
              <a:rPr lang="en-US" altLang="zh-CN" dirty="0"/>
              <a:t>*/</a:t>
            </a:r>
            <a:endParaRPr lang="zh-CN" altLang="zh-CN" dirty="0"/>
          </a:p>
          <a:p>
            <a:r>
              <a:rPr lang="en-US" altLang="zh-CN" dirty="0" err="1"/>
              <a:t>fseek</a:t>
            </a:r>
            <a:r>
              <a:rPr lang="en-US" altLang="zh-CN" dirty="0"/>
              <a:t>(fp,0,0);  </a:t>
            </a:r>
            <a:r>
              <a:rPr lang="en-US" altLang="zh-CN" dirty="0" smtClean="0"/>
              <a:t>                     /*</a:t>
            </a:r>
            <a:r>
              <a:rPr lang="zh-CN" altLang="zh-CN" dirty="0"/>
              <a:t>将读写位置指针移动到文件起始位置处，等效于执行了</a:t>
            </a:r>
            <a:r>
              <a:rPr lang="en-US" altLang="zh-CN" dirty="0"/>
              <a:t>rewind(</a:t>
            </a:r>
            <a:r>
              <a:rPr lang="en-US" altLang="zh-CN" dirty="0" err="1"/>
              <a:t>fp</a:t>
            </a:r>
            <a:r>
              <a:rPr lang="en-US" altLang="zh-CN" dirty="0"/>
              <a:t>)*/	</a:t>
            </a:r>
            <a:endParaRPr lang="zh-CN" altLang="zh-CN" dirty="0"/>
          </a:p>
        </p:txBody>
      </p:sp>
    </p:spTree>
    <p:extLst>
      <p:ext uri="{BB962C8B-B14F-4D97-AF65-F5344CB8AC3E}">
        <p14:creationId xmlns:p14="http://schemas.microsoft.com/office/powerpoint/2010/main" val="25051146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6369BB-124A-43C1-9E7E-D30AE8B08BA5}"/>
              </a:ext>
            </a:extLst>
          </p:cNvPr>
          <p:cNvSpPr>
            <a:spLocks noGrp="1"/>
          </p:cNvSpPr>
          <p:nvPr>
            <p:ph type="title"/>
          </p:nvPr>
        </p:nvSpPr>
        <p:spPr/>
        <p:txBody>
          <a:bodyPr/>
          <a:lstStyle/>
          <a:p>
            <a:r>
              <a:rPr lang="en-US" altLang="zh-CN" dirty="0"/>
              <a:t>12.6  </a:t>
            </a:r>
            <a:r>
              <a:rPr lang="zh-CN" altLang="zh-CN" dirty="0"/>
              <a:t>文件的定位与随机读写</a:t>
            </a:r>
          </a:p>
        </p:txBody>
      </p:sp>
      <p:sp>
        <p:nvSpPr>
          <p:cNvPr id="3" name="内容占位符 2">
            <a:extLst>
              <a:ext uri="{FF2B5EF4-FFF2-40B4-BE49-F238E27FC236}">
                <a16:creationId xmlns:a16="http://schemas.microsoft.com/office/drawing/2014/main" xmlns="" id="{1C9959AC-1B29-463C-86FF-52B14EFEC3EF}"/>
              </a:ext>
            </a:extLst>
          </p:cNvPr>
          <p:cNvSpPr>
            <a:spLocks noGrp="1"/>
          </p:cNvSpPr>
          <p:nvPr>
            <p:ph idx="1"/>
          </p:nvPr>
        </p:nvSpPr>
        <p:spPr/>
        <p:txBody>
          <a:bodyPr/>
          <a:lstStyle/>
          <a:p>
            <a:pPr marL="685800" lvl="1" indent="-342900">
              <a:buFont typeface="+mj-lt"/>
              <a:buAutoNum type="arabicPeriod" startAt="3"/>
            </a:pPr>
            <a:r>
              <a:rPr lang="en-US" altLang="zh-CN" dirty="0" err="1"/>
              <a:t>ftell</a:t>
            </a:r>
            <a:r>
              <a:rPr lang="zh-CN" altLang="zh-CN" dirty="0" smtClean="0"/>
              <a:t>函数</a:t>
            </a:r>
            <a:endParaRPr lang="en-US" altLang="zh-CN" dirty="0" smtClean="0"/>
          </a:p>
          <a:p>
            <a:pPr marL="342900" lvl="1" indent="0">
              <a:buNone/>
            </a:pPr>
            <a:r>
              <a:rPr lang="zh-CN" altLang="zh-CN" dirty="0" smtClean="0"/>
              <a:t>格式：</a:t>
            </a:r>
            <a:r>
              <a:rPr lang="en-US" altLang="zh-CN" dirty="0" smtClean="0"/>
              <a:t> </a:t>
            </a:r>
            <a:r>
              <a:rPr lang="en-US" altLang="zh-CN" dirty="0" err="1"/>
              <a:t>ftell</a:t>
            </a:r>
            <a:r>
              <a:rPr lang="en-US" altLang="zh-CN" dirty="0"/>
              <a:t>(</a:t>
            </a:r>
            <a:r>
              <a:rPr lang="en-US" altLang="zh-CN" dirty="0" err="1"/>
              <a:t>fp</a:t>
            </a:r>
            <a:r>
              <a:rPr lang="en-US" altLang="zh-CN" dirty="0"/>
              <a:t>); </a:t>
            </a:r>
            <a:endParaRPr lang="en-US" altLang="zh-CN" dirty="0" smtClean="0"/>
          </a:p>
          <a:p>
            <a:pPr marL="342900" lvl="1" indent="0">
              <a:buNone/>
            </a:pPr>
            <a:r>
              <a:rPr lang="zh-CN" altLang="zh-CN" dirty="0"/>
              <a:t>功能是可以获取文件读写位置指针的当前位置，但不能够移动读写位置指针</a:t>
            </a:r>
            <a:r>
              <a:rPr lang="zh-CN" altLang="zh-CN" dirty="0" smtClean="0"/>
              <a:t>。</a:t>
            </a:r>
            <a:r>
              <a:rPr lang="zh-CN" altLang="zh-CN" dirty="0"/>
              <a:t>当前位置用相对于文件开头的位移量来表示，类型为</a:t>
            </a:r>
            <a:r>
              <a:rPr lang="en-US" altLang="zh-CN" dirty="0"/>
              <a:t> long</a:t>
            </a:r>
            <a:r>
              <a:rPr lang="zh-CN" altLang="zh-CN" dirty="0"/>
              <a:t>型，单位是字节数，如果出错，函数的返回值为</a:t>
            </a:r>
            <a:r>
              <a:rPr lang="en-US" altLang="zh-CN" dirty="0"/>
              <a:t>-1L</a:t>
            </a:r>
            <a:r>
              <a:rPr lang="zh-CN" altLang="zh-CN" dirty="0"/>
              <a:t>。</a:t>
            </a:r>
          </a:p>
          <a:p>
            <a:pPr lvl="1">
              <a:lnSpc>
                <a:spcPct val="120000"/>
              </a:lnSpc>
            </a:pPr>
            <a:endParaRPr lang="en-US" altLang="zh-CN" dirty="0"/>
          </a:p>
        </p:txBody>
      </p:sp>
    </p:spTree>
    <p:extLst>
      <p:ext uri="{BB962C8B-B14F-4D97-AF65-F5344CB8AC3E}">
        <p14:creationId xmlns:p14="http://schemas.microsoft.com/office/powerpoint/2010/main" val="15135997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12.6  </a:t>
            </a:r>
            <a:r>
              <a:rPr lang="zh-CN" altLang="zh-CN" dirty="0"/>
              <a:t>文件的定位与随机读写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123092" y="1161602"/>
            <a:ext cx="12068908" cy="5239913"/>
          </a:xfrm>
        </p:spPr>
        <p:txBody>
          <a:bodyPr/>
          <a:lstStyle/>
          <a:p>
            <a:r>
              <a:rPr lang="zh-CN" altLang="zh-CN" dirty="0" smtClean="0"/>
              <a:t>【例</a:t>
            </a:r>
            <a:r>
              <a:rPr lang="en-US" altLang="zh-CN" dirty="0" smtClean="0"/>
              <a:t>12. 9</a:t>
            </a:r>
            <a:r>
              <a:rPr lang="zh-CN" altLang="zh-CN" dirty="0" smtClean="0"/>
              <a:t>】</a:t>
            </a:r>
            <a:r>
              <a:rPr lang="zh-CN" altLang="zh-CN" dirty="0"/>
              <a:t>编写程序，测试例</a:t>
            </a:r>
            <a:r>
              <a:rPr lang="en-US" altLang="zh-CN" dirty="0"/>
              <a:t>12.8</a:t>
            </a:r>
            <a:r>
              <a:rPr lang="zh-CN" altLang="zh-CN" dirty="0"/>
              <a:t>所创建的</a:t>
            </a:r>
            <a:r>
              <a:rPr lang="en-US" altLang="zh-CN" sz="1400" kern="1200" dirty="0">
                <a:solidFill>
                  <a:srgbClr val="002060"/>
                </a:solidFill>
              </a:rPr>
              <a:t>stu1.dat</a:t>
            </a:r>
            <a:r>
              <a:rPr lang="zh-CN" altLang="zh-CN" dirty="0"/>
              <a:t>文件的长度（字节数）。</a:t>
            </a: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55318" y="1881113"/>
            <a:ext cx="6863167" cy="4031873"/>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 )</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FILE *</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long n;                 </a:t>
            </a:r>
            <a:endParaRPr lang="zh-CN" altLang="zh-CN" sz="1400" dirty="0">
              <a:solidFill>
                <a:srgbClr val="002060"/>
              </a:solidFill>
              <a:latin typeface="+mn-lt"/>
            </a:endParaRPr>
          </a:p>
          <a:p>
            <a:r>
              <a:rPr lang="en-US" altLang="zh-CN" sz="1400" dirty="0">
                <a:solidFill>
                  <a:srgbClr val="002060"/>
                </a:solidFill>
                <a:latin typeface="+mn-lt"/>
              </a:rPr>
              <a:t>    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("stu1.dat","rb"))==NULL)  </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打开文件失败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	}</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fseek</a:t>
            </a:r>
            <a:r>
              <a:rPr lang="en-US" altLang="zh-CN" sz="1400" dirty="0">
                <a:solidFill>
                  <a:srgbClr val="002060"/>
                </a:solidFill>
                <a:latin typeface="+mn-lt"/>
              </a:rPr>
              <a:t>(fp,0,SEEK_END);   /*</a:t>
            </a:r>
            <a:r>
              <a:rPr lang="zh-CN" altLang="zh-CN" sz="1400" dirty="0">
                <a:solidFill>
                  <a:srgbClr val="002060"/>
                </a:solidFill>
                <a:latin typeface="+mn-lt"/>
              </a:rPr>
              <a:t>移动读写位置指针到文件末尾</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n=</a:t>
            </a:r>
            <a:r>
              <a:rPr lang="en-US" altLang="zh-CN" sz="1400" dirty="0" err="1">
                <a:solidFill>
                  <a:srgbClr val="002060"/>
                </a:solidFill>
                <a:latin typeface="+mn-lt"/>
              </a:rPr>
              <a:t>ftell</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            /*</a:t>
            </a:r>
            <a:r>
              <a:rPr lang="zh-CN" altLang="zh-CN" sz="1400" dirty="0">
                <a:solidFill>
                  <a:srgbClr val="002060"/>
                </a:solidFill>
                <a:latin typeface="+mn-lt"/>
              </a:rPr>
              <a:t>获取当前读写位置指针的位移量</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en-US" altLang="zh-CN" sz="1400" dirty="0" err="1">
                <a:solidFill>
                  <a:srgbClr val="002060"/>
                </a:solidFill>
                <a:latin typeface="+mn-lt"/>
              </a:rPr>
              <a:t>ld</a:t>
            </a:r>
            <a:r>
              <a:rPr lang="en-US" altLang="zh-CN" sz="1400" dirty="0">
                <a:solidFill>
                  <a:srgbClr val="002060"/>
                </a:solidFill>
                <a:latin typeface="+mn-lt"/>
              </a:rPr>
              <a:t>\</a:t>
            </a:r>
            <a:r>
              <a:rPr lang="en-US" altLang="zh-CN" sz="1400" dirty="0" err="1">
                <a:solidFill>
                  <a:srgbClr val="002060"/>
                </a:solidFill>
                <a:latin typeface="+mn-lt"/>
              </a:rPr>
              <a:t>n",n</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return 0;</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a:p>
            <a:endParaRPr lang="zh-CN" altLang="zh-CN" sz="1400" dirty="0">
              <a:solidFill>
                <a:srgbClr val="002060"/>
              </a:solidFill>
              <a:latin typeface="+mn-lt"/>
            </a:endParaRPr>
          </a:p>
        </p:txBody>
      </p:sp>
      <p:sp>
        <p:nvSpPr>
          <p:cNvPr id="4" name="TextBox 3"/>
          <p:cNvSpPr txBox="1"/>
          <p:nvPr/>
        </p:nvSpPr>
        <p:spPr>
          <a:xfrm>
            <a:off x="7565010" y="4633546"/>
            <a:ext cx="3961705" cy="923330"/>
          </a:xfrm>
          <a:prstGeom prst="rect">
            <a:avLst/>
          </a:prstGeom>
          <a:noFill/>
        </p:spPr>
        <p:txBody>
          <a:bodyPr wrap="square" rtlCol="0">
            <a:spAutoFit/>
          </a:bodyPr>
          <a:lstStyle/>
          <a:p>
            <a:pPr marL="285750" indent="-285750">
              <a:buBlip>
                <a:blip r:embed="rId3"/>
              </a:buBlip>
            </a:pPr>
            <a:r>
              <a:rPr lang="zh-CN" altLang="zh-CN" dirty="0">
                <a:solidFill>
                  <a:srgbClr val="FF0000"/>
                </a:solidFill>
              </a:rPr>
              <a:t>思考题：</a:t>
            </a:r>
            <a:r>
              <a:rPr lang="zh-CN" altLang="zh-CN" dirty="0"/>
              <a:t>程序运行结果显示文件长度为</a:t>
            </a:r>
            <a:r>
              <a:rPr lang="en-US" altLang="zh-CN" dirty="0"/>
              <a:t>96</a:t>
            </a:r>
            <a:r>
              <a:rPr lang="zh-CN" altLang="zh-CN" dirty="0"/>
              <a:t>字节，你能解释理由吗？</a:t>
            </a:r>
          </a:p>
          <a:p>
            <a:endParaRPr lang="zh-CN" altLang="en-US" dirty="0"/>
          </a:p>
        </p:txBody>
      </p:sp>
      <p:pic>
        <p:nvPicPr>
          <p:cNvPr id="9" name="图片 8"/>
          <p:cNvPicPr/>
          <p:nvPr/>
        </p:nvPicPr>
        <p:blipFill>
          <a:blip r:embed="rId4" cstate="print"/>
          <a:stretch>
            <a:fillRect/>
          </a:stretch>
        </p:blipFill>
        <p:spPr>
          <a:xfrm>
            <a:off x="7771666" y="2948719"/>
            <a:ext cx="3705225" cy="1171575"/>
          </a:xfrm>
          <a:prstGeom prst="rect">
            <a:avLst/>
          </a:prstGeom>
        </p:spPr>
      </p:pic>
      <p:pic>
        <p:nvPicPr>
          <p:cNvPr id="174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3743" y="1998783"/>
            <a:ext cx="203041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18620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26B20-BEBE-4ACD-96E3-96D5677FD3BE}"/>
              </a:ext>
            </a:extLst>
          </p:cNvPr>
          <p:cNvSpPr>
            <a:spLocks noGrp="1"/>
          </p:cNvSpPr>
          <p:nvPr>
            <p:ph type="title"/>
          </p:nvPr>
        </p:nvSpPr>
        <p:spPr/>
        <p:txBody>
          <a:bodyPr/>
          <a:lstStyle/>
          <a:p>
            <a:r>
              <a:rPr lang="en-US" altLang="zh-CN" dirty="0"/>
              <a:t>12.6  </a:t>
            </a:r>
            <a:r>
              <a:rPr lang="zh-CN" altLang="zh-CN" dirty="0"/>
              <a:t>文件的定位与随机读写</a:t>
            </a:r>
            <a:endParaRPr lang="zh-CN" altLang="en-US" dirty="0"/>
          </a:p>
        </p:txBody>
      </p:sp>
      <p:sp>
        <p:nvSpPr>
          <p:cNvPr id="3" name="内容占位符 2">
            <a:extLst>
              <a:ext uri="{FF2B5EF4-FFF2-40B4-BE49-F238E27FC236}">
                <a16:creationId xmlns:a16="http://schemas.microsoft.com/office/drawing/2014/main" xmlns="" id="{D4943ACC-B91A-492B-B112-A0B00454442D}"/>
              </a:ext>
            </a:extLst>
          </p:cNvPr>
          <p:cNvSpPr>
            <a:spLocks noGrp="1"/>
          </p:cNvSpPr>
          <p:nvPr>
            <p:ph idx="1"/>
          </p:nvPr>
        </p:nvSpPr>
        <p:spPr>
          <a:xfrm>
            <a:off x="87923" y="1223148"/>
            <a:ext cx="12068908" cy="5239913"/>
          </a:xfrm>
        </p:spPr>
        <p:txBody>
          <a:bodyPr/>
          <a:lstStyle/>
          <a:p>
            <a:r>
              <a:rPr lang="zh-CN" altLang="zh-CN" dirty="0" smtClean="0"/>
              <a:t>【例</a:t>
            </a:r>
            <a:r>
              <a:rPr lang="en-US" altLang="zh-CN" dirty="0" smtClean="0"/>
              <a:t>12. 10</a:t>
            </a:r>
            <a:r>
              <a:rPr lang="zh-CN" altLang="zh-CN" dirty="0" smtClean="0"/>
              <a:t>】</a:t>
            </a:r>
            <a:r>
              <a:rPr lang="zh-CN" altLang="zh-CN" dirty="0"/>
              <a:t>编写程序，从键盘输入学生记录号，对例</a:t>
            </a:r>
            <a:r>
              <a:rPr lang="en-US" altLang="zh-CN" dirty="0"/>
              <a:t>12.8</a:t>
            </a:r>
            <a:r>
              <a:rPr lang="zh-CN" altLang="zh-CN" dirty="0"/>
              <a:t>建立的文件进行随机读取，并在屏幕上输出该学生的全部信息。</a:t>
            </a:r>
          </a:p>
        </p:txBody>
      </p:sp>
      <p:cxnSp>
        <p:nvCxnSpPr>
          <p:cNvPr id="13" name="直接连接符 12">
            <a:extLst>
              <a:ext uri="{FF2B5EF4-FFF2-40B4-BE49-F238E27FC236}">
                <a16:creationId xmlns:a16="http://schemas.microsoft.com/office/drawing/2014/main" xmlns="" id="{E49D7580-FE2F-4AF7-A045-0DE0257FDD4C}"/>
              </a:ext>
            </a:extLst>
          </p:cNvPr>
          <p:cNvCxnSpPr>
            <a:cxnSpLocks/>
          </p:cNvCxnSpPr>
          <p:nvPr/>
        </p:nvCxnSpPr>
        <p:spPr>
          <a:xfrm flipV="1">
            <a:off x="6943815" y="1750996"/>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67054" y="1987064"/>
            <a:ext cx="5846884" cy="4616648"/>
          </a:xfrm>
          <a:prstGeom prst="rect">
            <a:avLst/>
          </a:prstGeom>
          <a:ln w="28575">
            <a:solidFill>
              <a:schemeClr val="accent6">
                <a:lumMod val="75000"/>
              </a:schemeClr>
            </a:solidFill>
          </a:ln>
        </p:spPr>
        <p:txBody>
          <a:bodyPr wrap="square">
            <a:spAutoFit/>
          </a:bodyPr>
          <a:lstStyle/>
          <a:p>
            <a:r>
              <a:rPr lang="en-US" altLang="zh-CN" sz="1400" dirty="0">
                <a:solidFill>
                  <a:srgbClr val="002060"/>
                </a:solidFill>
                <a:latin typeface="+mn-lt"/>
              </a:rPr>
              <a:t>#include &lt;</a:t>
            </a:r>
            <a:r>
              <a:rPr lang="en-US" altLang="zh-CN" sz="1400" dirty="0" err="1">
                <a:solidFill>
                  <a:srgbClr val="002060"/>
                </a:solidFill>
                <a:latin typeface="+mn-lt"/>
              </a:rPr>
              <a:t>stdio.h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a:solidFill>
                  <a:srgbClr val="002060"/>
                </a:solidFill>
                <a:latin typeface="+mn-lt"/>
              </a:rPr>
              <a:t>#include &lt;</a:t>
            </a:r>
            <a:r>
              <a:rPr lang="en-US" altLang="zh-CN" sz="1400" dirty="0" err="1">
                <a:solidFill>
                  <a:srgbClr val="002060"/>
                </a:solidFill>
                <a:latin typeface="+mn-lt"/>
              </a:rPr>
              <a:t>stdlib.h</a:t>
            </a:r>
            <a:r>
              <a:rPr lang="en-US" altLang="zh-CN" sz="1400" dirty="0">
                <a:solidFill>
                  <a:srgbClr val="002060"/>
                </a:solidFill>
                <a:latin typeface="+mn-lt"/>
              </a:rPr>
              <a:t>&gt;</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main()</a:t>
            </a:r>
            <a:endParaRPr lang="zh-CN" altLang="zh-CN" sz="1400" dirty="0">
              <a:solidFill>
                <a:srgbClr val="002060"/>
              </a:solidFill>
              <a:latin typeface="+mn-lt"/>
            </a:endParaRPr>
          </a:p>
          <a:p>
            <a:r>
              <a:rPr lang="en-US" altLang="zh-CN" sz="1400" dirty="0">
                <a:solidFill>
                  <a:srgbClr val="002060"/>
                </a:solidFill>
                <a:latin typeface="+mn-lt"/>
              </a:rPr>
              <a:t>{FILE *</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struct</a:t>
            </a:r>
            <a:r>
              <a:rPr lang="en-US" altLang="zh-CN" sz="1400" dirty="0">
                <a:solidFill>
                  <a:srgbClr val="002060"/>
                </a:solidFill>
                <a:latin typeface="+mn-lt"/>
              </a:rPr>
              <a:t> student</a:t>
            </a:r>
            <a:endParaRPr lang="zh-CN" altLang="zh-CN" sz="1400" dirty="0">
              <a:solidFill>
                <a:srgbClr val="002060"/>
              </a:solidFill>
              <a:latin typeface="+mn-lt"/>
            </a:endParaRPr>
          </a:p>
          <a:p>
            <a:r>
              <a:rPr lang="en-US" altLang="zh-CN" sz="1400" dirty="0">
                <a:solidFill>
                  <a:srgbClr val="002060"/>
                </a:solidFill>
                <a:latin typeface="+mn-lt"/>
              </a:rPr>
              <a:t>{char name[10];</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a:t>
            </a:r>
            <a:r>
              <a:rPr lang="en-US" altLang="zh-CN" sz="1400" dirty="0" err="1">
                <a:solidFill>
                  <a:srgbClr val="002060"/>
                </a:solidFill>
                <a:latin typeface="+mn-lt"/>
              </a:rPr>
              <a:t>num</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double score;</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err="1">
                <a:solidFill>
                  <a:srgbClr val="002060"/>
                </a:solidFill>
                <a:latin typeface="+mn-lt"/>
              </a:rPr>
              <a:t>struct</a:t>
            </a:r>
            <a:r>
              <a:rPr lang="en-US" altLang="zh-CN" sz="1400" dirty="0">
                <a:solidFill>
                  <a:srgbClr val="002060"/>
                </a:solidFill>
                <a:latin typeface="+mn-lt"/>
              </a:rPr>
              <a:t> student </a:t>
            </a:r>
            <a:r>
              <a:rPr lang="en-US" altLang="zh-CN" sz="1400" dirty="0" err="1">
                <a:solidFill>
                  <a:srgbClr val="002060"/>
                </a:solidFill>
                <a:latin typeface="+mn-lt"/>
              </a:rPr>
              <a:t>stu</a:t>
            </a:r>
            <a:r>
              <a:rPr lang="en-US" altLang="zh-CN" sz="1400" dirty="0">
                <a:solidFill>
                  <a:srgbClr val="002060"/>
                </a:solidFill>
                <a:latin typeface="+mn-lt"/>
              </a:rPr>
              <a:t>,*p;</a:t>
            </a:r>
            <a:endParaRPr lang="zh-CN" altLang="zh-CN" sz="1400" dirty="0">
              <a:solidFill>
                <a:srgbClr val="002060"/>
              </a:solidFill>
              <a:latin typeface="+mn-lt"/>
            </a:endParaRPr>
          </a:p>
          <a:p>
            <a:r>
              <a:rPr lang="en-US" altLang="zh-CN" sz="1400" dirty="0" err="1">
                <a:solidFill>
                  <a:srgbClr val="002060"/>
                </a:solidFill>
                <a:latin typeface="+mn-lt"/>
              </a:rPr>
              <a:t>int</a:t>
            </a:r>
            <a:r>
              <a:rPr lang="en-US" altLang="zh-CN" sz="1400" dirty="0">
                <a:solidFill>
                  <a:srgbClr val="002060"/>
                </a:solidFill>
                <a:latin typeface="+mn-lt"/>
              </a:rPr>
              <a:t> n;</a:t>
            </a:r>
            <a:endParaRPr lang="zh-CN" altLang="zh-CN" sz="1400" dirty="0">
              <a:solidFill>
                <a:srgbClr val="002060"/>
              </a:solidFill>
              <a:latin typeface="+mn-lt"/>
            </a:endParaRPr>
          </a:p>
          <a:p>
            <a:r>
              <a:rPr lang="en-US" altLang="zh-CN" sz="1400" dirty="0">
                <a:solidFill>
                  <a:srgbClr val="002060"/>
                </a:solidFill>
                <a:latin typeface="+mn-lt"/>
              </a:rPr>
              <a:t>p=&amp;</a:t>
            </a:r>
            <a:r>
              <a:rPr lang="en-US" altLang="zh-CN" sz="1400" dirty="0" err="1">
                <a:solidFill>
                  <a:srgbClr val="002060"/>
                </a:solidFill>
                <a:latin typeface="+mn-lt"/>
              </a:rPr>
              <a:t>stu</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if ((</a:t>
            </a:r>
            <a:r>
              <a:rPr lang="en-US" altLang="zh-CN" sz="1400" dirty="0" err="1">
                <a:solidFill>
                  <a:srgbClr val="002060"/>
                </a:solidFill>
                <a:latin typeface="+mn-lt"/>
              </a:rPr>
              <a:t>fp</a:t>
            </a:r>
            <a:r>
              <a:rPr lang="en-US" altLang="zh-CN" sz="1400" dirty="0">
                <a:solidFill>
                  <a:srgbClr val="002060"/>
                </a:solidFill>
                <a:latin typeface="+mn-lt"/>
              </a:rPr>
              <a:t>=</a:t>
            </a:r>
            <a:r>
              <a:rPr lang="en-US" altLang="zh-CN" sz="1400" dirty="0" err="1">
                <a:solidFill>
                  <a:srgbClr val="002060"/>
                </a:solidFill>
                <a:latin typeface="+mn-lt"/>
              </a:rPr>
              <a:t>fopen</a:t>
            </a:r>
            <a:r>
              <a:rPr lang="en-US" altLang="zh-CN" sz="1400" dirty="0">
                <a:solidFill>
                  <a:srgbClr val="002060"/>
                </a:solidFill>
                <a:latin typeface="+mn-lt"/>
              </a:rPr>
              <a:t>("stu1.dat","</a:t>
            </a:r>
            <a:r>
              <a:rPr lang="en-US" altLang="zh-CN" sz="1400" dirty="0">
                <a:solidFill>
                  <a:srgbClr val="FF0000"/>
                </a:solidFill>
                <a:latin typeface="+mn-lt"/>
              </a:rPr>
              <a:t>rb</a:t>
            </a:r>
            <a:r>
              <a:rPr lang="en-US" altLang="zh-CN" sz="1400" dirty="0">
                <a:solidFill>
                  <a:srgbClr val="002060"/>
                </a:solidFill>
                <a:latin typeface="+mn-lt"/>
              </a:rPr>
              <a:t>"))==NULL)    </a:t>
            </a:r>
            <a:endParaRPr lang="en-US" altLang="zh-CN" sz="1400" dirty="0" smtClean="0">
              <a:solidFill>
                <a:srgbClr val="002060"/>
              </a:solidFill>
              <a:latin typeface="+mn-lt"/>
            </a:endParaRPr>
          </a:p>
          <a:p>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只读方式打开二进制文件</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err="1">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打开文件失败</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exit(0);</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a:p>
            <a:endParaRPr lang="en-US" altLang="zh-CN" sz="1400" dirty="0" smtClean="0">
              <a:solidFill>
                <a:srgbClr val="002060"/>
              </a:solidFill>
              <a:latin typeface="+mn-lt"/>
            </a:endParaRPr>
          </a:p>
          <a:p>
            <a:endParaRPr lang="en-US" altLang="zh-CN" sz="1400" dirty="0" smtClean="0">
              <a:solidFill>
                <a:srgbClr val="002060"/>
              </a:solidFill>
              <a:latin typeface="+mn-lt"/>
            </a:endParaRPr>
          </a:p>
          <a:p>
            <a:endParaRPr lang="zh-CN" altLang="zh-CN" sz="1400" dirty="0">
              <a:solidFill>
                <a:srgbClr val="002060"/>
              </a:solidFill>
              <a:latin typeface="+mn-lt"/>
            </a:endParaRPr>
          </a:p>
        </p:txBody>
      </p:sp>
      <p:sp>
        <p:nvSpPr>
          <p:cNvPr id="8" name="矩形 7"/>
          <p:cNvSpPr/>
          <p:nvPr/>
        </p:nvSpPr>
        <p:spPr>
          <a:xfrm>
            <a:off x="6093067" y="1995860"/>
            <a:ext cx="6106255" cy="2893100"/>
          </a:xfrm>
          <a:prstGeom prst="rect">
            <a:avLst/>
          </a:prstGeom>
          <a:ln w="28575">
            <a:solidFill>
              <a:schemeClr val="accent6">
                <a:lumMod val="75000"/>
              </a:schemeClr>
            </a:solidFill>
          </a:ln>
        </p:spPr>
        <p:txBody>
          <a:bodyPr wrap="square">
            <a:spAutoFit/>
          </a:bodyPr>
          <a:lstStyle/>
          <a:p>
            <a:r>
              <a:rPr lang="en-US" altLang="zh-CN" sz="1400" dirty="0" smtClean="0">
                <a:solidFill>
                  <a:srgbClr val="002060"/>
                </a:solidFill>
                <a:latin typeface="+mn-lt"/>
              </a:rPr>
              <a:t>do</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endParaRPr lang="zh-CN" altLang="zh-CN" sz="1400" dirty="0">
              <a:solidFill>
                <a:srgbClr val="002060"/>
              </a:solidFill>
              <a:latin typeface="+mn-lt"/>
            </a:endParaRPr>
          </a:p>
          <a:p>
            <a:r>
              <a:rPr lang="en-US" altLang="zh-CN" sz="1400" dirty="0" smtClean="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a:t>
            </a:r>
            <a:r>
              <a:rPr lang="zh-CN" altLang="zh-CN" sz="1400" dirty="0">
                <a:solidFill>
                  <a:srgbClr val="002060"/>
                </a:solidFill>
                <a:latin typeface="+mn-lt"/>
              </a:rPr>
              <a:t>请输入学生记录号（</a:t>
            </a:r>
            <a:r>
              <a:rPr lang="en-US" altLang="zh-CN" sz="1400" dirty="0">
                <a:solidFill>
                  <a:srgbClr val="002060"/>
                </a:solidFill>
                <a:latin typeface="+mn-lt"/>
              </a:rPr>
              <a:t>&gt;=1</a:t>
            </a:r>
            <a:r>
              <a:rPr lang="zh-CN" altLang="zh-CN" sz="1400" dirty="0">
                <a:solidFill>
                  <a:srgbClr val="002060"/>
                </a:solidFill>
                <a:latin typeface="+mn-lt"/>
              </a:rPr>
              <a:t>），输入</a:t>
            </a:r>
            <a:r>
              <a:rPr lang="en-US" altLang="zh-CN" sz="1400" dirty="0">
                <a:solidFill>
                  <a:srgbClr val="002060"/>
                </a:solidFill>
                <a:latin typeface="+mn-lt"/>
              </a:rPr>
              <a:t>0</a:t>
            </a:r>
            <a:r>
              <a:rPr lang="zh-CN" altLang="zh-CN" sz="1400" dirty="0">
                <a:solidFill>
                  <a:srgbClr val="002060"/>
                </a:solidFill>
                <a:latin typeface="+mn-lt"/>
              </a:rPr>
              <a:t>结束查询：</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scanf</a:t>
            </a:r>
            <a:r>
              <a:rPr lang="en-US" altLang="zh-CN" sz="1400" dirty="0">
                <a:solidFill>
                  <a:srgbClr val="002060"/>
                </a:solidFill>
                <a:latin typeface="+mn-lt"/>
              </a:rPr>
              <a:t>("%</a:t>
            </a:r>
            <a:r>
              <a:rPr lang="en-US" altLang="zh-CN" sz="1400" dirty="0" err="1">
                <a:solidFill>
                  <a:srgbClr val="002060"/>
                </a:solidFill>
                <a:latin typeface="+mn-lt"/>
              </a:rPr>
              <a:t>d",&amp;n</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if(n</a:t>
            </a:r>
            <a:r>
              <a:rPr lang="en-US" altLang="zh-CN" sz="1400" dirty="0">
                <a:solidFill>
                  <a:srgbClr val="002060"/>
                </a:solidFill>
                <a:latin typeface="+mn-lt"/>
              </a:rPr>
              <a:t>&lt;=0) break;                       /*</a:t>
            </a:r>
            <a:r>
              <a:rPr lang="zh-CN" altLang="zh-CN" sz="1400" dirty="0">
                <a:solidFill>
                  <a:srgbClr val="002060"/>
                </a:solidFill>
                <a:latin typeface="+mn-lt"/>
              </a:rPr>
              <a:t>遇到</a:t>
            </a:r>
            <a:r>
              <a:rPr lang="en-US" altLang="zh-CN" sz="1400" dirty="0">
                <a:solidFill>
                  <a:srgbClr val="002060"/>
                </a:solidFill>
                <a:latin typeface="+mn-lt"/>
              </a:rPr>
              <a:t>0</a:t>
            </a:r>
            <a:r>
              <a:rPr lang="zh-CN" altLang="zh-CN" sz="1400" dirty="0">
                <a:solidFill>
                  <a:srgbClr val="002060"/>
                </a:solidFill>
                <a:latin typeface="+mn-lt"/>
              </a:rPr>
              <a:t>或负数则退出循环</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fseek</a:t>
            </a:r>
            <a:r>
              <a:rPr lang="en-US" altLang="zh-CN" sz="1400" dirty="0" smtClean="0">
                <a:solidFill>
                  <a:srgbClr val="002060"/>
                </a:solidFill>
                <a:latin typeface="+mn-lt"/>
              </a:rPr>
              <a:t>(</a:t>
            </a:r>
            <a:r>
              <a:rPr lang="en-US" altLang="zh-CN" sz="1400" dirty="0" err="1" smtClean="0">
                <a:solidFill>
                  <a:srgbClr val="002060"/>
                </a:solidFill>
                <a:latin typeface="+mn-lt"/>
              </a:rPr>
              <a:t>fp</a:t>
            </a:r>
            <a:r>
              <a:rPr lang="en-US" altLang="zh-CN" sz="1400" dirty="0">
                <a:solidFill>
                  <a:srgbClr val="002060"/>
                </a:solidFill>
                <a:latin typeface="+mn-lt"/>
              </a:rPr>
              <a:t>,(n-1)*</a:t>
            </a:r>
            <a:r>
              <a:rPr lang="en-US" altLang="zh-CN" sz="1400" dirty="0" err="1">
                <a:solidFill>
                  <a:srgbClr val="002060"/>
                </a:solidFill>
                <a:latin typeface="+mn-lt"/>
              </a:rPr>
              <a:t>sizeof</a:t>
            </a:r>
            <a:r>
              <a:rPr lang="en-US" altLang="zh-CN" sz="1400" dirty="0">
                <a:solidFill>
                  <a:srgbClr val="002060"/>
                </a:solidFill>
                <a:latin typeface="+mn-lt"/>
              </a:rPr>
              <a:t>(</a:t>
            </a:r>
            <a:r>
              <a:rPr lang="en-US" altLang="zh-CN" sz="1400" dirty="0" err="1">
                <a:solidFill>
                  <a:srgbClr val="002060"/>
                </a:solidFill>
                <a:latin typeface="+mn-lt"/>
              </a:rPr>
              <a:t>struct</a:t>
            </a:r>
            <a:r>
              <a:rPr lang="en-US" altLang="zh-CN" sz="1400" dirty="0">
                <a:solidFill>
                  <a:srgbClr val="002060"/>
                </a:solidFill>
                <a:latin typeface="+mn-lt"/>
              </a:rPr>
              <a:t> student),0</a:t>
            </a:r>
            <a:r>
              <a:rPr lang="en-US" altLang="zh-CN" sz="1400" dirty="0" smtClean="0">
                <a:solidFill>
                  <a:srgbClr val="002060"/>
                </a:solidFill>
                <a:latin typeface="+mn-lt"/>
              </a:rPr>
              <a:t>); </a:t>
            </a:r>
            <a:r>
              <a:rPr lang="en-US" altLang="zh-CN" sz="1400" dirty="0">
                <a:solidFill>
                  <a:srgbClr val="002060"/>
                </a:solidFill>
                <a:latin typeface="+mn-lt"/>
              </a:rPr>
              <a:t>/*</a:t>
            </a:r>
            <a:r>
              <a:rPr lang="zh-CN" altLang="zh-CN" sz="1400" dirty="0">
                <a:solidFill>
                  <a:srgbClr val="002060"/>
                </a:solidFill>
                <a:latin typeface="+mn-lt"/>
              </a:rPr>
              <a:t>定位到该学生记录</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fread</a:t>
            </a:r>
            <a:r>
              <a:rPr lang="en-US" altLang="zh-CN" sz="1400" dirty="0" smtClean="0">
                <a:solidFill>
                  <a:srgbClr val="002060"/>
                </a:solidFill>
                <a:latin typeface="+mn-lt"/>
              </a:rPr>
              <a:t>(</a:t>
            </a:r>
            <a:r>
              <a:rPr lang="en-US" altLang="zh-CN" sz="1400" dirty="0" err="1" smtClean="0">
                <a:solidFill>
                  <a:srgbClr val="002060"/>
                </a:solidFill>
                <a:latin typeface="+mn-lt"/>
              </a:rPr>
              <a:t>p,sizeof</a:t>
            </a:r>
            <a:r>
              <a:rPr lang="en-US" altLang="zh-CN" sz="1400" dirty="0" smtClean="0">
                <a:solidFill>
                  <a:srgbClr val="002060"/>
                </a:solidFill>
                <a:latin typeface="+mn-lt"/>
              </a:rPr>
              <a:t>(</a:t>
            </a:r>
            <a:r>
              <a:rPr lang="en-US" altLang="zh-CN" sz="1400" dirty="0" err="1" smtClean="0">
                <a:solidFill>
                  <a:srgbClr val="002060"/>
                </a:solidFill>
                <a:latin typeface="+mn-lt"/>
              </a:rPr>
              <a:t>struct</a:t>
            </a:r>
            <a:r>
              <a:rPr lang="en-US" altLang="zh-CN" sz="1400" dirty="0" smtClean="0">
                <a:solidFill>
                  <a:srgbClr val="002060"/>
                </a:solidFill>
                <a:latin typeface="+mn-lt"/>
              </a:rPr>
              <a:t> </a:t>
            </a:r>
            <a:r>
              <a:rPr lang="en-US" altLang="zh-CN" sz="1400" dirty="0">
                <a:solidFill>
                  <a:srgbClr val="002060"/>
                </a:solidFill>
                <a:latin typeface="+mn-lt"/>
              </a:rPr>
              <a:t>student),1,fp);     </a:t>
            </a:r>
            <a:r>
              <a:rPr lang="en-US" altLang="zh-CN" sz="1400" dirty="0" smtClean="0">
                <a:solidFill>
                  <a:srgbClr val="002060"/>
                </a:solidFill>
                <a:latin typeface="+mn-lt"/>
              </a:rPr>
              <a:t>   /*</a:t>
            </a:r>
            <a:r>
              <a:rPr lang="zh-CN" altLang="zh-CN" sz="1400" dirty="0">
                <a:solidFill>
                  <a:srgbClr val="002060"/>
                </a:solidFill>
                <a:latin typeface="+mn-lt"/>
              </a:rPr>
              <a:t>读取该学生信息</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err="1" smtClean="0">
                <a:solidFill>
                  <a:srgbClr val="002060"/>
                </a:solidFill>
                <a:latin typeface="+mn-lt"/>
              </a:rPr>
              <a:t>printf</a:t>
            </a:r>
            <a:r>
              <a:rPr lang="en-US" altLang="zh-CN" sz="1400" dirty="0">
                <a:solidFill>
                  <a:srgbClr val="002060"/>
                </a:solidFill>
                <a:latin typeface="+mn-lt"/>
              </a:rPr>
              <a:t>("%s\</a:t>
            </a:r>
            <a:r>
              <a:rPr lang="en-US" altLang="zh-CN" sz="1400" dirty="0" err="1">
                <a:solidFill>
                  <a:srgbClr val="002060"/>
                </a:solidFill>
                <a:latin typeface="+mn-lt"/>
              </a:rPr>
              <a:t>t%d</a:t>
            </a:r>
            <a:r>
              <a:rPr lang="en-US" altLang="zh-CN" sz="1400" dirty="0">
                <a:solidFill>
                  <a:srgbClr val="002060"/>
                </a:solidFill>
                <a:latin typeface="+mn-lt"/>
              </a:rPr>
              <a:t>\t%6.2f\</a:t>
            </a:r>
            <a:r>
              <a:rPr lang="en-US" altLang="zh-CN" sz="1400" dirty="0" err="1">
                <a:solidFill>
                  <a:srgbClr val="002060"/>
                </a:solidFill>
                <a:latin typeface="+mn-lt"/>
              </a:rPr>
              <a:t>n",p</a:t>
            </a:r>
            <a:r>
              <a:rPr lang="en-US" altLang="zh-CN" sz="1400" dirty="0">
                <a:solidFill>
                  <a:srgbClr val="002060"/>
                </a:solidFill>
                <a:latin typeface="+mn-lt"/>
              </a:rPr>
              <a:t>-&gt;</a:t>
            </a:r>
            <a:r>
              <a:rPr lang="en-US" altLang="zh-CN" sz="1400" dirty="0" err="1">
                <a:solidFill>
                  <a:srgbClr val="002060"/>
                </a:solidFill>
                <a:latin typeface="+mn-lt"/>
              </a:rPr>
              <a:t>name,p</a:t>
            </a:r>
            <a:r>
              <a:rPr lang="en-US" altLang="zh-CN" sz="1400" dirty="0">
                <a:solidFill>
                  <a:srgbClr val="002060"/>
                </a:solidFill>
                <a:latin typeface="+mn-lt"/>
              </a:rPr>
              <a:t>-&gt;</a:t>
            </a:r>
            <a:r>
              <a:rPr lang="en-US" altLang="zh-CN" sz="1400" dirty="0" err="1">
                <a:solidFill>
                  <a:srgbClr val="002060"/>
                </a:solidFill>
                <a:latin typeface="+mn-lt"/>
              </a:rPr>
              <a:t>num,p</a:t>
            </a:r>
            <a:r>
              <a:rPr lang="en-US" altLang="zh-CN" sz="1400" dirty="0">
                <a:solidFill>
                  <a:srgbClr val="002060"/>
                </a:solidFill>
                <a:latin typeface="+mn-lt"/>
              </a:rPr>
              <a:t>-&gt;score);</a:t>
            </a:r>
            <a:endParaRPr lang="zh-CN" altLang="zh-CN" sz="1400" dirty="0">
              <a:solidFill>
                <a:srgbClr val="002060"/>
              </a:solidFill>
              <a:latin typeface="+mn-lt"/>
            </a:endParaRPr>
          </a:p>
          <a:p>
            <a:r>
              <a:rPr lang="en-US" altLang="zh-CN" sz="1400" dirty="0">
                <a:solidFill>
                  <a:srgbClr val="002060"/>
                </a:solidFill>
                <a:latin typeface="+mn-lt"/>
              </a:rPr>
              <a:t> </a:t>
            </a:r>
            <a:r>
              <a:rPr lang="en-US" altLang="zh-CN" sz="1400" dirty="0" smtClean="0">
                <a:solidFill>
                  <a:srgbClr val="002060"/>
                </a:solidFill>
                <a:latin typeface="+mn-lt"/>
              </a:rPr>
              <a:t>     }</a:t>
            </a:r>
            <a:r>
              <a:rPr lang="en-US" altLang="zh-CN" sz="1400" dirty="0">
                <a:solidFill>
                  <a:srgbClr val="002060"/>
                </a:solidFill>
                <a:latin typeface="+mn-lt"/>
              </a:rPr>
              <a:t>while(n&gt;0);</a:t>
            </a:r>
            <a:endParaRPr lang="zh-CN" altLang="zh-CN" sz="1400" dirty="0">
              <a:solidFill>
                <a:srgbClr val="002060"/>
              </a:solidFill>
              <a:latin typeface="+mn-lt"/>
            </a:endParaRPr>
          </a:p>
          <a:p>
            <a:r>
              <a:rPr lang="en-US" altLang="zh-CN" sz="1400" dirty="0" err="1">
                <a:solidFill>
                  <a:srgbClr val="002060"/>
                </a:solidFill>
                <a:latin typeface="+mn-lt"/>
              </a:rPr>
              <a:t>fclose</a:t>
            </a:r>
            <a:r>
              <a:rPr lang="en-US" altLang="zh-CN" sz="1400" dirty="0">
                <a:solidFill>
                  <a:srgbClr val="002060"/>
                </a:solidFill>
                <a:latin typeface="+mn-lt"/>
              </a:rPr>
              <a:t>(</a:t>
            </a:r>
            <a:r>
              <a:rPr lang="en-US" altLang="zh-CN" sz="1400" dirty="0" err="1">
                <a:solidFill>
                  <a:srgbClr val="002060"/>
                </a:solidFill>
                <a:latin typeface="+mn-lt"/>
              </a:rPr>
              <a:t>fp</a:t>
            </a:r>
            <a:r>
              <a:rPr lang="en-US" altLang="zh-CN" sz="1400" dirty="0">
                <a:solidFill>
                  <a:srgbClr val="002060"/>
                </a:solidFill>
                <a:latin typeface="+mn-lt"/>
              </a:rPr>
              <a:t>);</a:t>
            </a:r>
            <a:endParaRPr lang="zh-CN" altLang="zh-CN" sz="1400" dirty="0">
              <a:solidFill>
                <a:srgbClr val="002060"/>
              </a:solidFill>
              <a:latin typeface="+mn-lt"/>
            </a:endParaRPr>
          </a:p>
          <a:p>
            <a:r>
              <a:rPr lang="en-US" altLang="zh-CN" sz="1400" dirty="0">
                <a:solidFill>
                  <a:srgbClr val="002060"/>
                </a:solidFill>
                <a:latin typeface="+mn-lt"/>
              </a:rPr>
              <a:t>return 0;</a:t>
            </a:r>
            <a:endParaRPr lang="zh-CN" altLang="zh-CN" sz="1400" dirty="0">
              <a:solidFill>
                <a:srgbClr val="002060"/>
              </a:solidFill>
              <a:latin typeface="+mn-lt"/>
            </a:endParaRPr>
          </a:p>
          <a:p>
            <a:r>
              <a:rPr lang="en-US" altLang="zh-CN" sz="1400" dirty="0">
                <a:solidFill>
                  <a:srgbClr val="002060"/>
                </a:solidFill>
                <a:latin typeface="+mn-lt"/>
              </a:rPr>
              <a:t>}</a:t>
            </a:r>
            <a:endParaRPr lang="zh-CN" altLang="zh-CN" sz="1400" dirty="0">
              <a:solidFill>
                <a:srgbClr val="002060"/>
              </a:solidFill>
              <a:latin typeface="+mn-lt"/>
            </a:endParaRPr>
          </a:p>
          <a:p>
            <a:endParaRPr lang="zh-CN" altLang="zh-CN" sz="1400" dirty="0">
              <a:solidFill>
                <a:srgbClr val="002060"/>
              </a:solidFill>
              <a:latin typeface="+mn-lt"/>
            </a:endParaRPr>
          </a:p>
        </p:txBody>
      </p:sp>
      <p:sp>
        <p:nvSpPr>
          <p:cNvPr id="15" name="折角形 14"/>
          <p:cNvSpPr/>
          <p:nvPr/>
        </p:nvSpPr>
        <p:spPr>
          <a:xfrm>
            <a:off x="4247248" y="4950506"/>
            <a:ext cx="3876844" cy="1485463"/>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dirty="0"/>
              <a:t>位移量的计算公式</a:t>
            </a:r>
            <a:r>
              <a:rPr lang="zh-CN" altLang="zh-CN" dirty="0" smtClean="0"/>
              <a:t>是</a:t>
            </a:r>
            <a:r>
              <a:rPr lang="zh-CN" altLang="en-US" dirty="0" smtClean="0"/>
              <a:t>：</a:t>
            </a:r>
            <a:endParaRPr lang="en-US" altLang="zh-CN" dirty="0" smtClean="0"/>
          </a:p>
          <a:p>
            <a:r>
              <a:rPr lang="en-US" altLang="zh-CN" dirty="0" smtClean="0"/>
              <a:t>(</a:t>
            </a:r>
            <a:r>
              <a:rPr lang="en-US" altLang="zh-CN" dirty="0"/>
              <a:t>n-1)*</a:t>
            </a:r>
            <a:r>
              <a:rPr lang="en-US" altLang="zh-CN" dirty="0" err="1"/>
              <a:t>sizeof</a:t>
            </a:r>
            <a:r>
              <a:rPr lang="en-US" altLang="zh-CN" dirty="0"/>
              <a:t>(</a:t>
            </a:r>
            <a:r>
              <a:rPr lang="en-US" altLang="zh-CN" dirty="0" err="1"/>
              <a:t>struct</a:t>
            </a:r>
            <a:r>
              <a:rPr lang="en-US" altLang="zh-CN" dirty="0"/>
              <a:t> student)</a:t>
            </a:r>
            <a:endParaRPr lang="zh-CN" altLang="zh-CN"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206" y="4888959"/>
            <a:ext cx="3859212"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892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6369BB-124A-43C1-9E7E-D30AE8B08BA5}"/>
              </a:ext>
            </a:extLst>
          </p:cNvPr>
          <p:cNvSpPr>
            <a:spLocks noGrp="1"/>
          </p:cNvSpPr>
          <p:nvPr>
            <p:ph type="title"/>
          </p:nvPr>
        </p:nvSpPr>
        <p:spPr/>
        <p:txBody>
          <a:bodyPr/>
          <a:lstStyle/>
          <a:p>
            <a:r>
              <a:rPr lang="en-US" altLang="zh-CN" dirty="0"/>
              <a:t>12.7  </a:t>
            </a:r>
            <a:r>
              <a:rPr lang="zh-CN" altLang="zh-CN" dirty="0"/>
              <a:t>文件的出错检测</a:t>
            </a:r>
          </a:p>
        </p:txBody>
      </p:sp>
      <p:sp>
        <p:nvSpPr>
          <p:cNvPr id="3" name="内容占位符 2">
            <a:extLst>
              <a:ext uri="{FF2B5EF4-FFF2-40B4-BE49-F238E27FC236}">
                <a16:creationId xmlns:a16="http://schemas.microsoft.com/office/drawing/2014/main" xmlns="" id="{1C9959AC-1B29-463C-86FF-52B14EFEC3EF}"/>
              </a:ext>
            </a:extLst>
          </p:cNvPr>
          <p:cNvSpPr>
            <a:spLocks noGrp="1"/>
          </p:cNvSpPr>
          <p:nvPr>
            <p:ph idx="1"/>
          </p:nvPr>
        </p:nvSpPr>
        <p:spPr>
          <a:xfrm>
            <a:off x="228600" y="1447800"/>
            <a:ext cx="11455400" cy="4876800"/>
          </a:xfrm>
        </p:spPr>
        <p:txBody>
          <a:bodyPr/>
          <a:lstStyle/>
          <a:p>
            <a:pPr lvl="0"/>
            <a:r>
              <a:rPr lang="zh-CN" altLang="zh-CN" sz="2400" dirty="0"/>
              <a:t>文件结束检测函数</a:t>
            </a:r>
            <a:r>
              <a:rPr lang="en-US" altLang="zh-CN" sz="2400" dirty="0" err="1" smtClean="0"/>
              <a:t>feof</a:t>
            </a:r>
            <a:r>
              <a:rPr lang="zh-CN" altLang="en-US" sz="2400" dirty="0" smtClean="0"/>
              <a:t>（）</a:t>
            </a:r>
            <a:endParaRPr lang="zh-CN" altLang="zh-CN" sz="2400" dirty="0"/>
          </a:p>
          <a:p>
            <a:pPr marL="342900" lvl="1" indent="0">
              <a:buNone/>
            </a:pPr>
            <a:r>
              <a:rPr lang="zh-CN" altLang="zh-CN" dirty="0" smtClean="0"/>
              <a:t>格式：</a:t>
            </a:r>
            <a:r>
              <a:rPr lang="en-US" altLang="zh-CN" dirty="0" smtClean="0"/>
              <a:t> </a:t>
            </a:r>
            <a:r>
              <a:rPr lang="en-US" altLang="zh-CN" dirty="0" err="1"/>
              <a:t>feof</a:t>
            </a:r>
            <a:r>
              <a:rPr lang="en-US" altLang="zh-CN" dirty="0"/>
              <a:t>(</a:t>
            </a:r>
            <a:r>
              <a:rPr lang="en-US" altLang="zh-CN" dirty="0" err="1"/>
              <a:t>fp</a:t>
            </a:r>
            <a:r>
              <a:rPr lang="en-US" altLang="zh-CN" dirty="0"/>
              <a:t>)</a:t>
            </a:r>
            <a:r>
              <a:rPr lang="zh-CN" altLang="zh-CN" dirty="0" smtClean="0"/>
              <a:t>；</a:t>
            </a:r>
            <a:endParaRPr lang="en-US" altLang="zh-CN" dirty="0" smtClean="0"/>
          </a:p>
          <a:p>
            <a:pPr marL="342900" lvl="1" indent="0">
              <a:buNone/>
            </a:pPr>
            <a:r>
              <a:rPr lang="zh-CN" altLang="zh-CN" dirty="0"/>
              <a:t>功能：测试</a:t>
            </a:r>
            <a:r>
              <a:rPr lang="en-US" altLang="zh-CN" dirty="0" err="1"/>
              <a:t>fp</a:t>
            </a:r>
            <a:r>
              <a:rPr lang="zh-CN" altLang="zh-CN" dirty="0"/>
              <a:t>所指向的文件的位置指针是否处于文件结束位置。若是，函数返回值为</a:t>
            </a:r>
            <a:r>
              <a:rPr lang="en-US" altLang="zh-CN" dirty="0"/>
              <a:t>1</a:t>
            </a:r>
            <a:r>
              <a:rPr lang="zh-CN" altLang="zh-CN" dirty="0"/>
              <a:t>，否则函数返回值是</a:t>
            </a:r>
            <a:r>
              <a:rPr lang="en-US" altLang="zh-CN" dirty="0"/>
              <a:t>0</a:t>
            </a:r>
            <a:r>
              <a:rPr lang="zh-CN" altLang="zh-CN" dirty="0" smtClean="0"/>
              <a:t>。</a:t>
            </a:r>
            <a:endParaRPr lang="zh-CN" altLang="zh-CN" dirty="0"/>
          </a:p>
          <a:p>
            <a:pPr>
              <a:lnSpc>
                <a:spcPct val="120000"/>
              </a:lnSpc>
            </a:pPr>
            <a:r>
              <a:rPr lang="zh-CN" altLang="zh-CN" b="1" dirty="0"/>
              <a:t>读写文件出错检测函数</a:t>
            </a:r>
            <a:r>
              <a:rPr lang="en-US" altLang="zh-CN" b="1" dirty="0" err="1"/>
              <a:t>ferror</a:t>
            </a:r>
            <a:endParaRPr lang="zh-CN" altLang="zh-CN" b="1" dirty="0"/>
          </a:p>
          <a:p>
            <a:pPr marL="342900" lvl="1" indent="0">
              <a:buNone/>
            </a:pPr>
            <a:r>
              <a:rPr lang="zh-CN" altLang="zh-CN" dirty="0"/>
              <a:t>格式：</a:t>
            </a:r>
            <a:r>
              <a:rPr lang="en-US" altLang="zh-CN" dirty="0"/>
              <a:t> </a:t>
            </a:r>
            <a:r>
              <a:rPr lang="en-US" altLang="zh-CN" dirty="0" err="1"/>
              <a:t>ferror</a:t>
            </a:r>
            <a:r>
              <a:rPr lang="en-US" altLang="zh-CN" dirty="0"/>
              <a:t>(</a:t>
            </a:r>
            <a:r>
              <a:rPr lang="en-US" altLang="zh-CN" dirty="0" err="1"/>
              <a:t>fp</a:t>
            </a:r>
            <a:r>
              <a:rPr lang="en-US" altLang="zh-CN" dirty="0"/>
              <a:t>)</a:t>
            </a:r>
            <a:r>
              <a:rPr lang="zh-CN" altLang="zh-CN" dirty="0"/>
              <a:t>；</a:t>
            </a:r>
            <a:endParaRPr lang="en-US" altLang="zh-CN" dirty="0"/>
          </a:p>
          <a:p>
            <a:pPr marL="342900" lvl="1" indent="0">
              <a:buNone/>
            </a:pPr>
            <a:r>
              <a:rPr lang="zh-CN" altLang="zh-CN" dirty="0"/>
              <a:t>功能：测试对</a:t>
            </a:r>
            <a:r>
              <a:rPr lang="en-US" altLang="zh-CN" dirty="0" err="1"/>
              <a:t>fp</a:t>
            </a:r>
            <a:r>
              <a:rPr lang="zh-CN" altLang="zh-CN" dirty="0"/>
              <a:t>所指向的文件的各种操作是否出错。如</a:t>
            </a:r>
            <a:r>
              <a:rPr lang="en-US" altLang="zh-CN" dirty="0"/>
              <a:t> </a:t>
            </a:r>
            <a:r>
              <a:rPr lang="en-US" altLang="zh-CN" dirty="0" err="1"/>
              <a:t>ferror</a:t>
            </a:r>
            <a:r>
              <a:rPr lang="zh-CN" altLang="zh-CN" dirty="0"/>
              <a:t>函数的返回值为</a:t>
            </a:r>
            <a:r>
              <a:rPr lang="en-US" altLang="zh-CN" dirty="0"/>
              <a:t>0</a:t>
            </a:r>
            <a:r>
              <a:rPr lang="zh-CN" altLang="zh-CN" dirty="0"/>
              <a:t>表示没出错，</a:t>
            </a:r>
            <a:r>
              <a:rPr lang="zh-CN" altLang="zh-CN" dirty="0" smtClean="0"/>
              <a:t>否则表示</a:t>
            </a:r>
            <a:r>
              <a:rPr lang="zh-CN" altLang="zh-CN" dirty="0"/>
              <a:t>有</a:t>
            </a:r>
            <a:r>
              <a:rPr lang="zh-CN" altLang="zh-CN" dirty="0" smtClean="0"/>
              <a:t>错误</a:t>
            </a:r>
            <a:r>
              <a:rPr lang="zh-CN" altLang="en-US" dirty="0" smtClean="0"/>
              <a:t>。</a:t>
            </a:r>
            <a:endParaRPr lang="zh-CN" altLang="zh-CN" dirty="0"/>
          </a:p>
          <a:p>
            <a:pPr>
              <a:lnSpc>
                <a:spcPct val="120000"/>
              </a:lnSpc>
            </a:pPr>
            <a:r>
              <a:rPr lang="zh-CN" altLang="zh-CN" dirty="0"/>
              <a:t>文件出错标志和文件结束标志置</a:t>
            </a:r>
            <a:r>
              <a:rPr lang="en-US" altLang="zh-CN" dirty="0"/>
              <a:t>0</a:t>
            </a:r>
            <a:r>
              <a:rPr lang="zh-CN" altLang="zh-CN" dirty="0"/>
              <a:t>函数</a:t>
            </a:r>
            <a:r>
              <a:rPr lang="en-US" altLang="zh-CN" dirty="0" err="1"/>
              <a:t>clearerr</a:t>
            </a:r>
            <a:endParaRPr lang="zh-CN" altLang="zh-CN" dirty="0"/>
          </a:p>
          <a:p>
            <a:pPr marL="342900" lvl="1" indent="0">
              <a:buNone/>
            </a:pPr>
            <a:r>
              <a:rPr lang="zh-CN" altLang="zh-CN" dirty="0" smtClean="0"/>
              <a:t>格式</a:t>
            </a:r>
            <a:r>
              <a:rPr lang="zh-CN" altLang="en-US" dirty="0" smtClean="0"/>
              <a:t>：</a:t>
            </a:r>
            <a:r>
              <a:rPr lang="en-US" altLang="zh-CN" dirty="0" err="1" smtClean="0"/>
              <a:t>clearerr</a:t>
            </a:r>
            <a:r>
              <a:rPr lang="en-US" altLang="zh-CN" dirty="0" smtClean="0"/>
              <a:t>(</a:t>
            </a:r>
            <a:r>
              <a:rPr lang="en-US" altLang="zh-CN" dirty="0" err="1" smtClean="0"/>
              <a:t>fp</a:t>
            </a:r>
            <a:r>
              <a:rPr lang="en-US" altLang="zh-CN" dirty="0"/>
              <a:t>)</a:t>
            </a:r>
            <a:r>
              <a:rPr lang="zh-CN" altLang="zh-CN" dirty="0"/>
              <a:t>；</a:t>
            </a:r>
            <a:endParaRPr lang="en-US" altLang="zh-CN" dirty="0"/>
          </a:p>
          <a:p>
            <a:pPr marL="342900" lvl="1" indent="0">
              <a:buNone/>
            </a:pPr>
            <a:r>
              <a:rPr lang="zh-CN" altLang="zh-CN" dirty="0"/>
              <a:t>功能</a:t>
            </a:r>
            <a:r>
              <a:rPr lang="zh-CN" altLang="zh-CN" dirty="0" smtClean="0"/>
              <a:t>：</a:t>
            </a:r>
            <a:r>
              <a:rPr lang="zh-CN" altLang="zh-CN" dirty="0"/>
              <a:t>清除文件出错标志（即</a:t>
            </a:r>
            <a:r>
              <a:rPr lang="en-US" altLang="zh-CN" dirty="0" err="1"/>
              <a:t>ferror</a:t>
            </a:r>
            <a:r>
              <a:rPr lang="zh-CN" altLang="zh-CN" dirty="0"/>
              <a:t>函数的值）和文件结束标志，使它们重归</a:t>
            </a:r>
            <a:r>
              <a:rPr lang="en-US" altLang="zh-CN" dirty="0"/>
              <a:t>0</a:t>
            </a:r>
            <a:r>
              <a:rPr lang="zh-CN" altLang="zh-CN" dirty="0"/>
              <a:t>值。</a:t>
            </a:r>
          </a:p>
        </p:txBody>
      </p:sp>
    </p:spTree>
    <p:extLst>
      <p:ext uri="{BB962C8B-B14F-4D97-AF65-F5344CB8AC3E}">
        <p14:creationId xmlns:p14="http://schemas.microsoft.com/office/powerpoint/2010/main" val="1531189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1F9C5CD-3E5A-495A-9AF5-280116225F70}"/>
              </a:ext>
            </a:extLst>
          </p:cNvPr>
          <p:cNvSpPr>
            <a:spLocks noGrp="1"/>
          </p:cNvSpPr>
          <p:nvPr>
            <p:ph type="title"/>
          </p:nvPr>
        </p:nvSpPr>
        <p:spPr/>
        <p:txBody>
          <a:bodyPr/>
          <a:lstStyle/>
          <a:p>
            <a:r>
              <a:rPr lang="en-US" altLang="zh-CN" dirty="0"/>
              <a:t>12.2  </a:t>
            </a:r>
            <a:r>
              <a:rPr lang="zh-CN" altLang="zh-CN" dirty="0"/>
              <a:t>文件分类与缓冲文件系统</a:t>
            </a:r>
            <a:endParaRPr lang="zh-CN" altLang="en-US" dirty="0"/>
          </a:p>
        </p:txBody>
      </p:sp>
      <p:sp>
        <p:nvSpPr>
          <p:cNvPr id="3" name="内容占位符 2">
            <a:extLst>
              <a:ext uri="{FF2B5EF4-FFF2-40B4-BE49-F238E27FC236}">
                <a16:creationId xmlns:a16="http://schemas.microsoft.com/office/drawing/2014/main" xmlns="" id="{44B0B34B-7B9F-45F6-BA2E-F7A237377F22}"/>
              </a:ext>
            </a:extLst>
          </p:cNvPr>
          <p:cNvSpPr>
            <a:spLocks noGrp="1"/>
          </p:cNvSpPr>
          <p:nvPr>
            <p:ph idx="1"/>
          </p:nvPr>
        </p:nvSpPr>
        <p:spPr>
          <a:xfrm>
            <a:off x="99647" y="1227990"/>
            <a:ext cx="11919438" cy="4876800"/>
          </a:xfrm>
        </p:spPr>
        <p:txBody>
          <a:bodyPr/>
          <a:lstStyle/>
          <a:p>
            <a:r>
              <a:rPr lang="zh-CN" altLang="zh-CN" dirty="0"/>
              <a:t>按文件中数据的编码方式不同进行分类可以把文件分为文本文件和二进制文件</a:t>
            </a:r>
            <a:r>
              <a:rPr lang="zh-CN" altLang="zh-CN" dirty="0" smtClean="0"/>
              <a:t>。</a:t>
            </a:r>
            <a:endParaRPr lang="en-US" altLang="zh-CN" dirty="0" smtClean="0"/>
          </a:p>
          <a:p>
            <a:pPr marL="685800" lvl="1" indent="-342900">
              <a:buFont typeface="+mj-lt"/>
              <a:buAutoNum type="arabicPeriod"/>
            </a:pPr>
            <a:r>
              <a:rPr lang="zh-CN" altLang="zh-CN" sz="2000" dirty="0"/>
              <a:t>文本文件是指以</a:t>
            </a:r>
            <a:r>
              <a:rPr lang="en-US" altLang="zh-CN" sz="2000" dirty="0"/>
              <a:t>ASCII</a:t>
            </a:r>
            <a:r>
              <a:rPr lang="zh-CN" altLang="zh-CN" sz="2000" dirty="0"/>
              <a:t>码方式</a:t>
            </a:r>
            <a:r>
              <a:rPr lang="en-US" altLang="zh-CN" sz="2000" dirty="0"/>
              <a:t>(</a:t>
            </a:r>
            <a:r>
              <a:rPr lang="zh-CN" altLang="zh-CN" sz="2000" dirty="0"/>
              <a:t>也称文本方式</a:t>
            </a:r>
            <a:r>
              <a:rPr lang="en-US" altLang="zh-CN" sz="2000" dirty="0"/>
              <a:t>)</a:t>
            </a:r>
            <a:r>
              <a:rPr lang="zh-CN" altLang="zh-CN" sz="2000" dirty="0"/>
              <a:t>存储的文件，在文本文件中，英文、数字等字符存储的是每一个字符对应的</a:t>
            </a:r>
            <a:r>
              <a:rPr lang="en-US" altLang="zh-CN" sz="2000" dirty="0"/>
              <a:t>ASC</a:t>
            </a:r>
            <a:r>
              <a:rPr lang="zh-CN" altLang="zh-CN" sz="2000" dirty="0"/>
              <a:t>Ⅱ编码，而汉字存储的是机内码</a:t>
            </a:r>
            <a:r>
              <a:rPr lang="zh-CN" altLang="zh-CN" sz="2000" dirty="0" smtClean="0"/>
              <a:t>。</a:t>
            </a:r>
            <a:r>
              <a:rPr lang="zh-CN" altLang="zh-CN" sz="2000" dirty="0"/>
              <a:t>例如：</a:t>
            </a:r>
            <a:r>
              <a:rPr lang="en-US" altLang="zh-CN" sz="2000" dirty="0"/>
              <a:t>-1000</a:t>
            </a:r>
            <a:r>
              <a:rPr lang="zh-CN" altLang="zh-CN" sz="2000" dirty="0"/>
              <a:t>在</a:t>
            </a:r>
            <a:r>
              <a:rPr lang="en-US" altLang="zh-CN" sz="2000" dirty="0"/>
              <a:t>ASCII</a:t>
            </a:r>
            <a:r>
              <a:rPr lang="zh-CN" altLang="zh-CN" sz="2000" dirty="0"/>
              <a:t>文件中的存储形式就是</a:t>
            </a:r>
            <a:r>
              <a:rPr lang="en-US" altLang="zh-CN" sz="2000" dirty="0"/>
              <a:t>45 49 48 48 48</a:t>
            </a:r>
            <a:r>
              <a:rPr lang="zh-CN" altLang="zh-CN" sz="2000" dirty="0"/>
              <a:t>占五个字节</a:t>
            </a:r>
            <a:r>
              <a:rPr lang="zh-CN" altLang="zh-CN" sz="2000" dirty="0" smtClean="0"/>
              <a:t>。</a:t>
            </a:r>
            <a:endParaRPr lang="en-US" altLang="zh-CN" sz="2000" dirty="0" smtClean="0"/>
          </a:p>
          <a:p>
            <a:pPr lvl="1"/>
            <a:endParaRPr lang="en-US" altLang="zh-CN" sz="1600" dirty="0"/>
          </a:p>
          <a:p>
            <a:pPr lvl="1"/>
            <a:endParaRPr lang="en-US" altLang="zh-CN" sz="1600" dirty="0" smtClean="0"/>
          </a:p>
          <a:p>
            <a:pPr lvl="1"/>
            <a:endParaRPr lang="en-US" altLang="zh-CN" sz="1600" dirty="0"/>
          </a:p>
          <a:p>
            <a:pPr marL="342900" lvl="1" indent="0">
              <a:buNone/>
            </a:pPr>
            <a:endParaRPr lang="en-US" altLang="zh-CN" sz="1600" dirty="0" smtClean="0"/>
          </a:p>
          <a:p>
            <a:pPr lvl="1"/>
            <a:endParaRPr lang="en-US" altLang="zh-CN" sz="1600" dirty="0"/>
          </a:p>
          <a:p>
            <a:pPr marL="685800" lvl="1" indent="-342900">
              <a:buFont typeface="+mj-lt"/>
              <a:buAutoNum type="arabicPeriod" startAt="2"/>
            </a:pPr>
            <a:r>
              <a:rPr lang="zh-CN" altLang="zh-CN" sz="2000" dirty="0"/>
              <a:t>二进制文件是把内存中的数据按其在内存中的“固有存储形式”即二进制编码形式</a:t>
            </a:r>
            <a:r>
              <a:rPr lang="zh-CN" altLang="zh-CN" sz="2000" dirty="0" smtClean="0"/>
              <a:t>原样</a:t>
            </a:r>
            <a:r>
              <a:rPr lang="zh-CN" altLang="en-US" sz="2000" dirty="0" smtClean="0"/>
              <a:t>存储</a:t>
            </a:r>
            <a:r>
              <a:rPr lang="zh-CN" altLang="zh-CN" sz="2000" dirty="0" smtClean="0"/>
              <a:t>到</a:t>
            </a:r>
            <a:r>
              <a:rPr lang="zh-CN" altLang="zh-CN" sz="2000" dirty="0"/>
              <a:t>文件上</a:t>
            </a:r>
            <a:r>
              <a:rPr lang="zh-CN" altLang="zh-CN" sz="2000" dirty="0" smtClean="0"/>
              <a:t>。</a:t>
            </a:r>
            <a:r>
              <a:rPr lang="zh-CN" altLang="zh-CN" sz="2000" dirty="0"/>
              <a:t>例如</a:t>
            </a:r>
            <a:r>
              <a:rPr lang="en-US" altLang="zh-CN" sz="2000" dirty="0"/>
              <a:t>-1000</a:t>
            </a:r>
            <a:r>
              <a:rPr lang="zh-CN" altLang="zh-CN" sz="2000" dirty="0"/>
              <a:t>属</a:t>
            </a:r>
            <a:r>
              <a:rPr lang="en-US" altLang="zh-CN" sz="2000" dirty="0" err="1"/>
              <a:t>int</a:t>
            </a:r>
            <a:r>
              <a:rPr lang="zh-CN" altLang="zh-CN" sz="2000" dirty="0"/>
              <a:t>型数据，在内存中和二进制文件中都用四个</a:t>
            </a:r>
            <a:r>
              <a:rPr lang="zh-CN" altLang="zh-CN" sz="2000" dirty="0" smtClean="0"/>
              <a:t>字节</a:t>
            </a:r>
            <a:r>
              <a:rPr lang="zh-CN" altLang="en-US" sz="2000" dirty="0" smtClean="0"/>
              <a:t>的</a:t>
            </a:r>
            <a:r>
              <a:rPr lang="zh-CN" altLang="zh-CN" sz="2000" dirty="0" smtClean="0"/>
              <a:t>补码表示</a:t>
            </a:r>
            <a:r>
              <a:rPr lang="zh-CN" altLang="en-US" sz="2000" dirty="0" smtClean="0"/>
              <a:t>。</a:t>
            </a:r>
            <a:endParaRPr lang="en-US" altLang="zh-CN" sz="2000" dirty="0" smtClean="0"/>
          </a:p>
          <a:p>
            <a:pPr lvl="1"/>
            <a:endParaRPr lang="en-US" altLang="zh-CN" sz="15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631" y="2777635"/>
            <a:ext cx="6798238" cy="1074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5123" y="5119486"/>
            <a:ext cx="6027761" cy="121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227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C78C7A-13F7-4A1D-9103-272C6E8C74F1}"/>
              </a:ext>
            </a:extLst>
          </p:cNvPr>
          <p:cNvSpPr>
            <a:spLocks noGrp="1"/>
          </p:cNvSpPr>
          <p:nvPr>
            <p:ph type="title"/>
          </p:nvPr>
        </p:nvSpPr>
        <p:spPr/>
        <p:txBody>
          <a:bodyPr/>
          <a:lstStyle/>
          <a:p>
            <a:r>
              <a:rPr lang="en-US" altLang="zh-CN" dirty="0"/>
              <a:t>12.2  </a:t>
            </a:r>
            <a:r>
              <a:rPr lang="zh-CN" altLang="zh-CN" dirty="0"/>
              <a:t>文件分类与缓冲文件系统</a:t>
            </a:r>
            <a:endParaRPr lang="zh-CN" altLang="en-US" dirty="0"/>
          </a:p>
        </p:txBody>
      </p:sp>
      <p:sp>
        <p:nvSpPr>
          <p:cNvPr id="3" name="内容占位符 2">
            <a:extLst>
              <a:ext uri="{FF2B5EF4-FFF2-40B4-BE49-F238E27FC236}">
                <a16:creationId xmlns:a16="http://schemas.microsoft.com/office/drawing/2014/main" xmlns="" id="{0927E6B9-6A03-4FAC-A2CE-2634D910F1BE}"/>
              </a:ext>
            </a:extLst>
          </p:cNvPr>
          <p:cNvSpPr>
            <a:spLocks noGrp="1"/>
          </p:cNvSpPr>
          <p:nvPr>
            <p:ph idx="1"/>
          </p:nvPr>
        </p:nvSpPr>
        <p:spPr/>
        <p:txBody>
          <a:bodyPr/>
          <a:lstStyle/>
          <a:p>
            <a:r>
              <a:rPr lang="zh-CN" altLang="zh-CN" dirty="0"/>
              <a:t>缓冲</a:t>
            </a:r>
            <a:r>
              <a:rPr lang="zh-CN" altLang="zh-CN" dirty="0" smtClean="0"/>
              <a:t>文件系统</a:t>
            </a:r>
            <a:r>
              <a:rPr lang="zh-CN" altLang="en-US" dirty="0" smtClean="0"/>
              <a:t>：</a:t>
            </a:r>
            <a:endParaRPr lang="en-US" altLang="zh-CN" dirty="0"/>
          </a:p>
          <a:p>
            <a:pPr lvl="1">
              <a:lnSpc>
                <a:spcPct val="150000"/>
              </a:lnSpc>
            </a:pPr>
            <a:r>
              <a:rPr lang="zh-CN" altLang="en-US" dirty="0"/>
              <a:t>缓冲文件系统（</a:t>
            </a:r>
            <a:r>
              <a:rPr lang="en-US" altLang="zh-CN" dirty="0"/>
              <a:t>ANSI C</a:t>
            </a:r>
            <a:r>
              <a:rPr lang="zh-CN" altLang="en-US" dirty="0"/>
              <a:t>采用）：系统自动在内存中为每个正在使用的文件名开辟一个缓冲区，读写文件的数据首先送到内存缓冲区，缓冲区满了再由系统后台送到内存或磁盘。缓冲文件系统读写效率比较高，后台“批量”操作</a:t>
            </a:r>
            <a:r>
              <a:rPr lang="zh-CN" altLang="en-US" dirty="0" smtClean="0"/>
              <a:t>。</a:t>
            </a:r>
            <a:endParaRPr lang="en-US" altLang="zh-CN" dirty="0" smtClean="0"/>
          </a:p>
          <a:p>
            <a:pPr lvl="1">
              <a:lnSpc>
                <a:spcPct val="150000"/>
              </a:lnSpc>
            </a:pPr>
            <a:r>
              <a:rPr lang="zh-CN" altLang="zh-CN" dirty="0"/>
              <a:t>缓冲文件系统工作</a:t>
            </a:r>
            <a:r>
              <a:rPr lang="zh-CN" altLang="zh-CN" dirty="0" smtClean="0"/>
              <a:t>方式</a:t>
            </a:r>
            <a:r>
              <a:rPr lang="zh-CN" altLang="en-US" dirty="0" smtClean="0"/>
              <a:t>示意图：</a:t>
            </a:r>
            <a:endParaRPr lang="en-US" altLang="zh-CN" dirty="0"/>
          </a:p>
          <a:p>
            <a:pPr marL="342900" lvl="1" indent="0">
              <a:buNone/>
            </a:pPr>
            <a:endParaRPr lang="en-US" altLang="zh-CN" dirty="0"/>
          </a:p>
          <a:p>
            <a:endParaRPr lang="en-US" altLang="zh-CN" dirty="0"/>
          </a:p>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6142" y="3340206"/>
            <a:ext cx="5759312" cy="2761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170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045455-043B-48DB-B14B-001D00DF6918}"/>
              </a:ext>
            </a:extLst>
          </p:cNvPr>
          <p:cNvSpPr>
            <a:spLocks noGrp="1"/>
          </p:cNvSpPr>
          <p:nvPr>
            <p:ph type="title"/>
          </p:nvPr>
        </p:nvSpPr>
        <p:spPr/>
        <p:txBody>
          <a:bodyPr/>
          <a:lstStyle/>
          <a:p>
            <a:r>
              <a:rPr lang="en-US" altLang="zh-CN" dirty="0"/>
              <a:t>12.3  </a:t>
            </a:r>
            <a:r>
              <a:rPr lang="zh-CN" altLang="zh-CN" dirty="0"/>
              <a:t>文件类型指针</a:t>
            </a:r>
            <a:endParaRPr lang="zh-CN" altLang="en-US" dirty="0"/>
          </a:p>
        </p:txBody>
      </p:sp>
      <p:sp>
        <p:nvSpPr>
          <p:cNvPr id="3" name="内容占位符 2">
            <a:extLst>
              <a:ext uri="{FF2B5EF4-FFF2-40B4-BE49-F238E27FC236}">
                <a16:creationId xmlns:a16="http://schemas.microsoft.com/office/drawing/2014/main" xmlns="" id="{0E754E3E-DD51-4A6A-B5F2-87CB523ED18D}"/>
              </a:ext>
            </a:extLst>
          </p:cNvPr>
          <p:cNvSpPr>
            <a:spLocks noGrp="1"/>
          </p:cNvSpPr>
          <p:nvPr>
            <p:ph idx="1"/>
          </p:nvPr>
        </p:nvSpPr>
        <p:spPr>
          <a:xfrm>
            <a:off x="583223" y="1843454"/>
            <a:ext cx="11074400" cy="4876800"/>
          </a:xfrm>
        </p:spPr>
        <p:txBody>
          <a:bodyPr/>
          <a:lstStyle/>
          <a:p>
            <a:r>
              <a:rPr lang="zh-CN" altLang="zh-CN" dirty="0"/>
              <a:t>定义文件指针</a:t>
            </a:r>
            <a:r>
              <a:rPr lang="zh-CN" altLang="zh-CN" dirty="0" smtClean="0"/>
              <a:t>的</a:t>
            </a:r>
            <a:r>
              <a:rPr lang="zh-CN" altLang="en-US" dirty="0" smtClean="0"/>
              <a:t>格式</a:t>
            </a:r>
            <a:r>
              <a:rPr lang="zh-CN" altLang="zh-CN" dirty="0" smtClean="0"/>
              <a:t>：</a:t>
            </a:r>
            <a:endParaRPr lang="en-US" altLang="zh-CN" dirty="0" smtClean="0"/>
          </a:p>
          <a:p>
            <a:pPr marL="342900" lvl="1" indent="0">
              <a:buNone/>
            </a:pPr>
            <a:r>
              <a:rPr lang="en-US" altLang="zh-CN" sz="2000" b="1" dirty="0" smtClean="0"/>
              <a:t>	FILE    </a:t>
            </a:r>
            <a:r>
              <a:rPr lang="en-US" altLang="zh-CN" sz="2000" b="1" dirty="0"/>
              <a:t>*</a:t>
            </a:r>
            <a:r>
              <a:rPr lang="zh-CN" altLang="zh-CN" sz="2000" b="1" dirty="0"/>
              <a:t>指针变量</a:t>
            </a:r>
            <a:r>
              <a:rPr lang="zh-CN" altLang="zh-CN" sz="2000" b="1" dirty="0" smtClean="0"/>
              <a:t>名</a:t>
            </a:r>
            <a:endParaRPr lang="en-US" altLang="zh-CN" sz="2000" b="1" dirty="0" smtClean="0"/>
          </a:p>
          <a:p>
            <a:r>
              <a:rPr lang="zh-CN" altLang="zh-CN" dirty="0"/>
              <a:t>例如</a:t>
            </a:r>
            <a:r>
              <a:rPr lang="en-US" altLang="zh-CN" dirty="0" smtClean="0"/>
              <a:t>:</a:t>
            </a:r>
            <a:endParaRPr lang="en-US" altLang="zh-CN" dirty="0"/>
          </a:p>
          <a:p>
            <a:pPr marL="0" indent="0">
              <a:buNone/>
            </a:pPr>
            <a:r>
              <a:rPr lang="en-US" altLang="zh-CN" sz="1700" dirty="0">
                <a:solidFill>
                  <a:schemeClr val="tx1"/>
                </a:solidFill>
              </a:rPr>
              <a:t>	</a:t>
            </a:r>
            <a:r>
              <a:rPr lang="en-US" altLang="zh-CN" sz="2000" dirty="0" smtClean="0">
                <a:solidFill>
                  <a:schemeClr val="tx1"/>
                </a:solidFill>
              </a:rPr>
              <a:t>FILE   </a:t>
            </a:r>
            <a:r>
              <a:rPr lang="en-US" altLang="zh-CN" sz="2000" dirty="0">
                <a:solidFill>
                  <a:schemeClr val="tx1"/>
                </a:solidFill>
              </a:rPr>
              <a:t>*</a:t>
            </a:r>
            <a:r>
              <a:rPr lang="en-US" altLang="zh-CN" sz="2000" dirty="0" err="1">
                <a:solidFill>
                  <a:schemeClr val="tx1"/>
                </a:solidFill>
              </a:rPr>
              <a:t>fp</a:t>
            </a:r>
            <a:r>
              <a:rPr lang="en-US" altLang="zh-CN" sz="2000" dirty="0" smtClean="0">
                <a:solidFill>
                  <a:schemeClr val="tx1"/>
                </a:solidFill>
              </a:rPr>
              <a:t>;</a:t>
            </a:r>
          </a:p>
          <a:p>
            <a:pPr marL="0" indent="0">
              <a:buNone/>
            </a:pPr>
            <a:r>
              <a:rPr lang="zh-CN" altLang="en-US" sz="2000" dirty="0" smtClean="0">
                <a:solidFill>
                  <a:schemeClr val="tx1"/>
                </a:solidFill>
              </a:rPr>
              <a:t>  定义了</a:t>
            </a:r>
            <a:r>
              <a:rPr lang="en-US" altLang="zh-CN" sz="2000" dirty="0" err="1" smtClean="0">
                <a:solidFill>
                  <a:schemeClr val="tx1"/>
                </a:solidFill>
              </a:rPr>
              <a:t>fp</a:t>
            </a:r>
            <a:r>
              <a:rPr lang="zh-CN" altLang="en-US" sz="2000" dirty="0" smtClean="0">
                <a:solidFill>
                  <a:schemeClr val="tx1"/>
                </a:solidFill>
              </a:rPr>
              <a:t>是一个指向</a:t>
            </a:r>
            <a:r>
              <a:rPr lang="en-US" altLang="zh-CN" sz="2000" dirty="0" smtClean="0">
                <a:solidFill>
                  <a:schemeClr val="tx1"/>
                </a:solidFill>
              </a:rPr>
              <a:t>FILE</a:t>
            </a:r>
            <a:r>
              <a:rPr lang="zh-CN" altLang="en-US" sz="2000" dirty="0" smtClean="0">
                <a:solidFill>
                  <a:schemeClr val="tx1"/>
                </a:solidFill>
              </a:rPr>
              <a:t>类型的指针变量，可以使用它来操作文件。 </a:t>
            </a:r>
            <a:endParaRPr lang="zh-CN" altLang="zh-CN" sz="2000" dirty="0">
              <a:solidFill>
                <a:schemeClr val="tx1"/>
              </a:solidFill>
            </a:endParaRPr>
          </a:p>
          <a:p>
            <a:endParaRPr lang="en-US" altLang="zh-CN" dirty="0" smtClean="0"/>
          </a:p>
          <a:p>
            <a:endParaRPr lang="en-US" altLang="zh-CN" dirty="0"/>
          </a:p>
          <a:p>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p:txBody>
      </p:sp>
    </p:spTree>
    <p:extLst>
      <p:ext uri="{BB962C8B-B14F-4D97-AF65-F5344CB8AC3E}">
        <p14:creationId xmlns:p14="http://schemas.microsoft.com/office/powerpoint/2010/main" val="4085561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2E449-0F02-4144-8847-C5FB5674B366}"/>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sp>
        <p:nvSpPr>
          <p:cNvPr id="3" name="内容占位符 2">
            <a:extLst>
              <a:ext uri="{FF2B5EF4-FFF2-40B4-BE49-F238E27FC236}">
                <a16:creationId xmlns:a16="http://schemas.microsoft.com/office/drawing/2014/main" xmlns="" id="{3AA7850C-7F50-421B-A1F8-3E9A8A39DC7C}"/>
              </a:ext>
            </a:extLst>
          </p:cNvPr>
          <p:cNvSpPr>
            <a:spLocks noGrp="1"/>
          </p:cNvSpPr>
          <p:nvPr>
            <p:ph idx="1"/>
          </p:nvPr>
        </p:nvSpPr>
        <p:spPr/>
        <p:txBody>
          <a:bodyPr/>
          <a:lstStyle/>
          <a:p>
            <a:r>
              <a:rPr lang="zh-CN" altLang="en-US" dirty="0" smtClean="0"/>
              <a:t>操作</a:t>
            </a:r>
            <a:r>
              <a:rPr lang="zh-CN" altLang="zh-CN" dirty="0" smtClean="0"/>
              <a:t>一</a:t>
            </a:r>
            <a:r>
              <a:rPr lang="zh-CN" altLang="zh-CN" dirty="0"/>
              <a:t>个文件的基本步骤是</a:t>
            </a:r>
            <a:r>
              <a:rPr lang="zh-CN" altLang="zh-CN" dirty="0" smtClean="0"/>
              <a:t>：</a:t>
            </a:r>
            <a:endParaRPr lang="en-US" altLang="zh-CN" dirty="0" smtClean="0"/>
          </a:p>
          <a:p>
            <a:pPr marL="685800" lvl="1" indent="-342900">
              <a:buFont typeface="+mj-ea"/>
              <a:buAutoNum type="circleNumDbPlain"/>
            </a:pPr>
            <a:r>
              <a:rPr lang="zh-CN" altLang="zh-CN" sz="2000" dirty="0"/>
              <a:t>定义文件类型指针变量</a:t>
            </a:r>
          </a:p>
          <a:p>
            <a:pPr marL="685800" lvl="1" indent="-342900">
              <a:buFont typeface="+mj-ea"/>
              <a:buAutoNum type="circleNumDbPlain"/>
            </a:pPr>
            <a:r>
              <a:rPr lang="zh-CN" altLang="zh-CN" sz="2000" dirty="0"/>
              <a:t>打开文件</a:t>
            </a:r>
          </a:p>
          <a:p>
            <a:pPr marL="685800" lvl="1" indent="-342900">
              <a:buFont typeface="+mj-ea"/>
              <a:buAutoNum type="circleNumDbPlain"/>
            </a:pPr>
            <a:r>
              <a:rPr lang="zh-CN" altLang="zh-CN" sz="2000" dirty="0"/>
              <a:t>读写文件</a:t>
            </a:r>
          </a:p>
          <a:p>
            <a:pPr marL="685800" lvl="1" indent="-342900">
              <a:buFont typeface="+mj-ea"/>
              <a:buAutoNum type="circleNumDbPlain"/>
            </a:pPr>
            <a:r>
              <a:rPr lang="zh-CN" altLang="zh-CN" sz="2000" dirty="0"/>
              <a:t>关闭文件</a:t>
            </a:r>
          </a:p>
          <a:p>
            <a:pPr marL="0" indent="0">
              <a:buNone/>
            </a:pPr>
            <a:endParaRPr lang="zh-CN" altLang="zh-CN" sz="2000" dirty="0">
              <a:solidFill>
                <a:schemeClr val="accent4"/>
              </a:solidFill>
            </a:endParaRPr>
          </a:p>
          <a:p>
            <a:pPr marL="0" indent="0">
              <a:buNone/>
            </a:pPr>
            <a:r>
              <a:rPr lang="zh-CN" altLang="en-US" sz="2400" dirty="0" smtClean="0">
                <a:solidFill>
                  <a:schemeClr val="accent4"/>
                </a:solidFill>
              </a:rPr>
              <a:t> </a:t>
            </a:r>
            <a:endParaRPr lang="zh-CN" altLang="en-US" sz="2400" dirty="0">
              <a:solidFill>
                <a:schemeClr val="accent4"/>
              </a:solidFill>
            </a:endParaRPr>
          </a:p>
          <a:p>
            <a:pPr marL="0" indent="0">
              <a:buNone/>
            </a:pPr>
            <a:r>
              <a:rPr lang="en-US" altLang="zh-CN" dirty="0" smtClean="0"/>
              <a:t> </a:t>
            </a:r>
            <a:endParaRPr lang="zh-CN" altLang="en-US" dirty="0"/>
          </a:p>
        </p:txBody>
      </p:sp>
    </p:spTree>
    <p:extLst>
      <p:ext uri="{BB962C8B-B14F-4D97-AF65-F5344CB8AC3E}">
        <p14:creationId xmlns:p14="http://schemas.microsoft.com/office/powerpoint/2010/main" val="151784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2E449-0F02-4144-8847-C5FB5674B366}"/>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sp>
        <p:nvSpPr>
          <p:cNvPr id="3" name="内容占位符 2">
            <a:extLst>
              <a:ext uri="{FF2B5EF4-FFF2-40B4-BE49-F238E27FC236}">
                <a16:creationId xmlns:a16="http://schemas.microsoft.com/office/drawing/2014/main" xmlns="" id="{3AA7850C-7F50-421B-A1F8-3E9A8A39DC7C}"/>
              </a:ext>
            </a:extLst>
          </p:cNvPr>
          <p:cNvSpPr>
            <a:spLocks noGrp="1"/>
          </p:cNvSpPr>
          <p:nvPr>
            <p:ph idx="1"/>
          </p:nvPr>
        </p:nvSpPr>
        <p:spPr>
          <a:xfrm>
            <a:off x="213946" y="1412631"/>
            <a:ext cx="11805139" cy="4876800"/>
          </a:xfrm>
        </p:spPr>
        <p:txBody>
          <a:bodyPr/>
          <a:lstStyle/>
          <a:p>
            <a:pPr marL="0" indent="0">
              <a:buNone/>
            </a:pPr>
            <a:r>
              <a:rPr lang="zh-CN" altLang="en-US" sz="2000" dirty="0">
                <a:solidFill>
                  <a:schemeClr val="accent4"/>
                </a:solidFill>
              </a:rPr>
              <a:t>一、文件的打开函数（</a:t>
            </a:r>
            <a:r>
              <a:rPr lang="en-US" altLang="zh-CN" sz="2000" dirty="0" err="1">
                <a:solidFill>
                  <a:schemeClr val="accent4"/>
                </a:solidFill>
              </a:rPr>
              <a:t>fopen</a:t>
            </a:r>
            <a:r>
              <a:rPr lang="zh-CN" altLang="en-US" sz="2000" dirty="0">
                <a:solidFill>
                  <a:schemeClr val="accent4"/>
                </a:solidFill>
              </a:rPr>
              <a:t>函数）</a:t>
            </a:r>
            <a:endParaRPr lang="en-US" altLang="zh-CN" sz="2000" dirty="0">
              <a:solidFill>
                <a:schemeClr val="accent4"/>
              </a:solidFill>
            </a:endParaRPr>
          </a:p>
          <a:p>
            <a:pPr marL="0" indent="0">
              <a:buNone/>
            </a:pPr>
            <a:r>
              <a:rPr lang="en-US" altLang="zh-CN" sz="2400" dirty="0">
                <a:solidFill>
                  <a:schemeClr val="accent4"/>
                </a:solidFill>
              </a:rPr>
              <a:t>	</a:t>
            </a:r>
            <a:r>
              <a:rPr lang="en-US" altLang="zh-CN" sz="2000" dirty="0">
                <a:solidFill>
                  <a:schemeClr val="accent4"/>
                </a:solidFill>
              </a:rPr>
              <a:t>FILE *</a:t>
            </a:r>
            <a:r>
              <a:rPr lang="en-US" altLang="zh-CN" sz="2000" dirty="0" err="1">
                <a:solidFill>
                  <a:schemeClr val="accent4"/>
                </a:solidFill>
              </a:rPr>
              <a:t>fp</a:t>
            </a:r>
            <a:r>
              <a:rPr lang="en-US" altLang="zh-CN" sz="2000" dirty="0">
                <a:solidFill>
                  <a:schemeClr val="accent4"/>
                </a:solidFill>
              </a:rPr>
              <a:t> ;</a:t>
            </a:r>
            <a:endParaRPr lang="zh-CN" altLang="zh-CN" sz="2000" dirty="0">
              <a:solidFill>
                <a:schemeClr val="accent4"/>
              </a:solidFill>
            </a:endParaRPr>
          </a:p>
          <a:p>
            <a:pPr marL="0" indent="0">
              <a:buNone/>
            </a:pPr>
            <a:r>
              <a:rPr lang="en-US" altLang="zh-CN" sz="2000" dirty="0">
                <a:solidFill>
                  <a:schemeClr val="accent4"/>
                </a:solidFill>
              </a:rPr>
              <a:t>	</a:t>
            </a:r>
            <a:r>
              <a:rPr lang="en-US" altLang="zh-CN" sz="2000" dirty="0" err="1">
                <a:solidFill>
                  <a:schemeClr val="accent4"/>
                </a:solidFill>
              </a:rPr>
              <a:t>fp</a:t>
            </a:r>
            <a:r>
              <a:rPr lang="en-US" altLang="zh-CN" sz="2000" dirty="0">
                <a:solidFill>
                  <a:schemeClr val="accent4"/>
                </a:solidFill>
              </a:rPr>
              <a:t>= </a:t>
            </a:r>
            <a:r>
              <a:rPr lang="en-US" altLang="zh-CN" sz="2000" dirty="0" err="1">
                <a:solidFill>
                  <a:schemeClr val="accent4"/>
                </a:solidFill>
              </a:rPr>
              <a:t>fopen</a:t>
            </a:r>
            <a:r>
              <a:rPr lang="en-US" altLang="zh-CN" sz="2000" dirty="0">
                <a:solidFill>
                  <a:schemeClr val="accent4"/>
                </a:solidFill>
              </a:rPr>
              <a:t>(</a:t>
            </a:r>
            <a:r>
              <a:rPr lang="zh-CN" altLang="zh-CN" sz="2000" dirty="0">
                <a:solidFill>
                  <a:srgbClr val="FF0000"/>
                </a:solidFill>
              </a:rPr>
              <a:t>文件名</a:t>
            </a:r>
            <a:r>
              <a:rPr lang="zh-CN" altLang="zh-CN" sz="2000" dirty="0">
                <a:solidFill>
                  <a:schemeClr val="accent4"/>
                </a:solidFill>
              </a:rPr>
              <a:t>，</a:t>
            </a:r>
            <a:r>
              <a:rPr lang="zh-CN" altLang="zh-CN" sz="2000" dirty="0">
                <a:solidFill>
                  <a:srgbClr val="FF0000"/>
                </a:solidFill>
              </a:rPr>
              <a:t>文件使用方式</a:t>
            </a:r>
            <a:r>
              <a:rPr lang="en-US" altLang="zh-CN" sz="2000" dirty="0">
                <a:solidFill>
                  <a:schemeClr val="accent4"/>
                </a:solidFill>
              </a:rPr>
              <a:t>)</a:t>
            </a:r>
            <a:r>
              <a:rPr lang="zh-CN" altLang="zh-CN" sz="2000" dirty="0" smtClean="0">
                <a:solidFill>
                  <a:schemeClr val="accent4"/>
                </a:solidFill>
              </a:rPr>
              <a:t>；</a:t>
            </a:r>
            <a:endParaRPr lang="en-US" altLang="zh-CN" sz="2000" dirty="0" smtClean="0">
              <a:solidFill>
                <a:schemeClr val="accent4"/>
              </a:solidFill>
            </a:endParaRPr>
          </a:p>
          <a:p>
            <a:pPr marL="0" indent="0">
              <a:buNone/>
            </a:pPr>
            <a:r>
              <a:rPr lang="zh-CN" altLang="zh-CN" sz="2000" dirty="0" smtClean="0">
                <a:solidFill>
                  <a:schemeClr val="accent4"/>
                </a:solidFill>
              </a:rPr>
              <a:t>功能</a:t>
            </a:r>
            <a:r>
              <a:rPr lang="zh-CN" altLang="en-US" sz="2000" dirty="0" smtClean="0">
                <a:solidFill>
                  <a:schemeClr val="accent4"/>
                </a:solidFill>
              </a:rPr>
              <a:t>：</a:t>
            </a:r>
            <a:r>
              <a:rPr lang="zh-CN" altLang="zh-CN" sz="2000" dirty="0" smtClean="0">
                <a:solidFill>
                  <a:schemeClr val="accent4"/>
                </a:solidFill>
              </a:rPr>
              <a:t>以</a:t>
            </a:r>
            <a:r>
              <a:rPr lang="zh-CN" altLang="zh-CN" sz="2000" dirty="0">
                <a:solidFill>
                  <a:schemeClr val="accent4"/>
                </a:solidFill>
              </a:rPr>
              <a:t>指定的文件使用方式打开指定的文件，若文件打开操作成功，则返回一个指向该文件的指针，若打开</a:t>
            </a:r>
            <a:r>
              <a:rPr lang="zh-CN" altLang="zh-CN" sz="2000" dirty="0" smtClean="0">
                <a:solidFill>
                  <a:schemeClr val="accent4"/>
                </a:solidFill>
              </a:rPr>
              <a:t>文件</a:t>
            </a:r>
            <a:r>
              <a:rPr lang="zh-CN" altLang="en-US" sz="2000" dirty="0" smtClean="0">
                <a:solidFill>
                  <a:schemeClr val="accent4"/>
                </a:solidFill>
              </a:rPr>
              <a:t>失败</a:t>
            </a:r>
            <a:r>
              <a:rPr lang="zh-CN" altLang="zh-CN" sz="2000" dirty="0" smtClean="0">
                <a:solidFill>
                  <a:schemeClr val="accent4"/>
                </a:solidFill>
              </a:rPr>
              <a:t>，</a:t>
            </a:r>
            <a:r>
              <a:rPr lang="zh-CN" altLang="zh-CN" sz="2000" dirty="0">
                <a:solidFill>
                  <a:schemeClr val="accent4"/>
                </a:solidFill>
              </a:rPr>
              <a:t>则返回空指针</a:t>
            </a:r>
            <a:r>
              <a:rPr lang="en-US" altLang="zh-CN" sz="2000" dirty="0">
                <a:solidFill>
                  <a:schemeClr val="accent4"/>
                </a:solidFill>
              </a:rPr>
              <a:t>NULL</a:t>
            </a:r>
            <a:r>
              <a:rPr lang="zh-CN" altLang="zh-CN" sz="2000" dirty="0">
                <a:solidFill>
                  <a:schemeClr val="accent4"/>
                </a:solidFill>
              </a:rPr>
              <a:t>。 </a:t>
            </a:r>
            <a:endParaRPr lang="en-US" altLang="zh-CN" sz="2000" dirty="0">
              <a:solidFill>
                <a:schemeClr val="accent4"/>
              </a:solidFill>
            </a:endParaRPr>
          </a:p>
          <a:p>
            <a:pPr marL="0" indent="0">
              <a:buNone/>
            </a:pPr>
            <a:r>
              <a:rPr lang="zh-CN" altLang="zh-CN" sz="2000" dirty="0">
                <a:solidFill>
                  <a:schemeClr val="accent4"/>
                </a:solidFill>
              </a:rPr>
              <a:t>例如：</a:t>
            </a:r>
          </a:p>
          <a:p>
            <a:pPr marL="0" indent="0">
              <a:buNone/>
            </a:pPr>
            <a:r>
              <a:rPr lang="en-US" altLang="zh-CN" sz="2000" dirty="0">
                <a:solidFill>
                  <a:schemeClr val="accent4"/>
                </a:solidFill>
              </a:rPr>
              <a:t>    FILE  *</a:t>
            </a:r>
            <a:r>
              <a:rPr lang="en-US" altLang="zh-CN" sz="2000" dirty="0" err="1">
                <a:solidFill>
                  <a:schemeClr val="accent4"/>
                </a:solidFill>
              </a:rPr>
              <a:t>fp</a:t>
            </a:r>
            <a:r>
              <a:rPr lang="en-US" altLang="zh-CN" sz="2000" dirty="0">
                <a:solidFill>
                  <a:schemeClr val="accent4"/>
                </a:solidFill>
              </a:rPr>
              <a:t>;</a:t>
            </a:r>
            <a:endParaRPr lang="zh-CN" altLang="zh-CN" sz="2000" dirty="0">
              <a:solidFill>
                <a:schemeClr val="accent4"/>
              </a:solidFill>
            </a:endParaRPr>
          </a:p>
          <a:p>
            <a:pPr marL="0" indent="0">
              <a:buNone/>
            </a:pPr>
            <a:r>
              <a:rPr lang="en-US" altLang="zh-CN" sz="2000" dirty="0">
                <a:solidFill>
                  <a:schemeClr val="accent4"/>
                </a:solidFill>
              </a:rPr>
              <a:t>    </a:t>
            </a:r>
            <a:r>
              <a:rPr lang="en-US" altLang="zh-CN" sz="2000" dirty="0" err="1">
                <a:solidFill>
                  <a:schemeClr val="accent4"/>
                </a:solidFill>
              </a:rPr>
              <a:t>fp</a:t>
            </a:r>
            <a:r>
              <a:rPr lang="en-US" altLang="zh-CN" sz="2000" dirty="0">
                <a:solidFill>
                  <a:schemeClr val="accent4"/>
                </a:solidFill>
              </a:rPr>
              <a:t>=</a:t>
            </a:r>
            <a:r>
              <a:rPr lang="en-US" altLang="zh-CN" sz="2000" dirty="0" err="1">
                <a:solidFill>
                  <a:schemeClr val="accent4"/>
                </a:solidFill>
              </a:rPr>
              <a:t>fopen</a:t>
            </a:r>
            <a:r>
              <a:rPr lang="en-US" altLang="zh-CN" sz="2000" dirty="0">
                <a:solidFill>
                  <a:schemeClr val="accent4"/>
                </a:solidFill>
              </a:rPr>
              <a:t>("stu.</a:t>
            </a:r>
            <a:r>
              <a:rPr lang="en-US" altLang="zh-CN" sz="2000" dirty="0" err="1">
                <a:solidFill>
                  <a:schemeClr val="accent4"/>
                </a:solidFill>
              </a:rPr>
              <a:t>dat</a:t>
            </a:r>
            <a:r>
              <a:rPr lang="en-US" altLang="zh-CN" sz="2000" dirty="0">
                <a:solidFill>
                  <a:schemeClr val="accent4"/>
                </a:solidFill>
              </a:rPr>
              <a:t>","r");</a:t>
            </a:r>
            <a:endParaRPr lang="zh-CN" altLang="zh-CN" sz="2000" dirty="0">
              <a:solidFill>
                <a:schemeClr val="accent4"/>
              </a:solidFill>
            </a:endParaRPr>
          </a:p>
          <a:p>
            <a:pPr lvl="1">
              <a:lnSpc>
                <a:spcPct val="150000"/>
              </a:lnSpc>
            </a:pPr>
            <a:endParaRPr lang="zh-CN" altLang="en-US" dirty="0"/>
          </a:p>
        </p:txBody>
      </p:sp>
      <p:sp>
        <p:nvSpPr>
          <p:cNvPr id="5" name="折角形 4"/>
          <p:cNvSpPr/>
          <p:nvPr/>
        </p:nvSpPr>
        <p:spPr>
          <a:xfrm>
            <a:off x="5838093" y="3077306"/>
            <a:ext cx="5688623" cy="3245396"/>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说明：文件名是一个字符串，需要用双引号括起来。如果要打开的文件不在当前工作目录下，需要在文件名前加上文件所在的磁盘路径。有下面两种格式可以采用：</a:t>
            </a:r>
          </a:p>
          <a:p>
            <a:r>
              <a:rPr lang="zh-CN" altLang="en-US" dirty="0"/>
              <a:t>格式一</a:t>
            </a:r>
            <a:r>
              <a:rPr lang="zh-CN" altLang="en-US" dirty="0" smtClean="0"/>
              <a:t>：</a:t>
            </a:r>
            <a:endParaRPr lang="en-US" altLang="zh-CN" dirty="0" smtClean="0"/>
          </a:p>
          <a:p>
            <a:r>
              <a:rPr lang="en-US" altLang="zh-CN" dirty="0" smtClean="0"/>
              <a:t>           </a:t>
            </a:r>
            <a:r>
              <a:rPr lang="en-US" altLang="zh-CN" dirty="0" err="1" smtClean="0"/>
              <a:t>fp</a:t>
            </a:r>
            <a:r>
              <a:rPr lang="en-US" altLang="zh-CN" dirty="0" smtClean="0"/>
              <a:t> </a:t>
            </a:r>
            <a:r>
              <a:rPr lang="en-US" altLang="zh-CN" dirty="0"/>
              <a:t>= </a:t>
            </a:r>
            <a:r>
              <a:rPr lang="en-US" altLang="zh-CN" dirty="0" err="1"/>
              <a:t>fopen</a:t>
            </a:r>
            <a:r>
              <a:rPr lang="en-US" altLang="zh-CN" dirty="0"/>
              <a:t>("f:\\</a:t>
            </a:r>
            <a:r>
              <a:rPr lang="en-US" altLang="zh-CN" dirty="0" err="1"/>
              <a:t>vc</a:t>
            </a:r>
            <a:r>
              <a:rPr lang="en-US" altLang="zh-CN" dirty="0"/>
              <a:t>\\test.txt", "w");</a:t>
            </a:r>
          </a:p>
          <a:p>
            <a:r>
              <a:rPr lang="zh-CN" altLang="en-US" dirty="0" smtClean="0"/>
              <a:t>使用两个反斜线，前</a:t>
            </a:r>
            <a:r>
              <a:rPr lang="zh-CN" altLang="en-US" dirty="0"/>
              <a:t>一个是转义字符标志，后一个是目录分割。</a:t>
            </a:r>
          </a:p>
          <a:p>
            <a:r>
              <a:rPr lang="zh-CN" altLang="en-US" dirty="0" smtClean="0"/>
              <a:t>格式</a:t>
            </a:r>
            <a:r>
              <a:rPr lang="zh-CN" altLang="en-US" dirty="0"/>
              <a:t>二：</a:t>
            </a:r>
          </a:p>
          <a:p>
            <a:r>
              <a:rPr lang="zh-CN" altLang="en-US" dirty="0"/>
              <a:t>	</a:t>
            </a:r>
            <a:r>
              <a:rPr lang="en-US" altLang="zh-CN" dirty="0" err="1" smtClean="0"/>
              <a:t>fp</a:t>
            </a:r>
            <a:r>
              <a:rPr lang="en-US" altLang="zh-CN" dirty="0" smtClean="0"/>
              <a:t> </a:t>
            </a:r>
            <a:r>
              <a:rPr lang="en-US" altLang="zh-CN" dirty="0"/>
              <a:t>= </a:t>
            </a:r>
            <a:r>
              <a:rPr lang="en-US" altLang="zh-CN" dirty="0" err="1"/>
              <a:t>fopen</a:t>
            </a:r>
            <a:r>
              <a:rPr lang="en-US" altLang="zh-CN" dirty="0"/>
              <a:t>("f:/</a:t>
            </a:r>
            <a:r>
              <a:rPr lang="en-US" altLang="zh-CN" dirty="0" err="1"/>
              <a:t>vc</a:t>
            </a:r>
            <a:r>
              <a:rPr lang="en-US" altLang="zh-CN" dirty="0"/>
              <a:t>/test.txt", "w");</a:t>
            </a:r>
          </a:p>
          <a:p>
            <a:r>
              <a:rPr lang="zh-CN" altLang="en-US" dirty="0" smtClean="0"/>
              <a:t>使用</a:t>
            </a:r>
            <a:r>
              <a:rPr lang="zh-CN" altLang="en-US" dirty="0"/>
              <a:t>斜线分割目录。</a:t>
            </a:r>
          </a:p>
        </p:txBody>
      </p:sp>
    </p:spTree>
    <p:extLst>
      <p:ext uri="{BB962C8B-B14F-4D97-AF65-F5344CB8AC3E}">
        <p14:creationId xmlns:p14="http://schemas.microsoft.com/office/powerpoint/2010/main" val="3991245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2E449-0F02-4144-8847-C5FB5674B366}"/>
              </a:ext>
            </a:extLst>
          </p:cNvPr>
          <p:cNvSpPr>
            <a:spLocks noGrp="1"/>
          </p:cNvSpPr>
          <p:nvPr>
            <p:ph type="title"/>
          </p:nvPr>
        </p:nvSpPr>
        <p:spPr/>
        <p:txBody>
          <a:bodyPr/>
          <a:lstStyle/>
          <a:p>
            <a:r>
              <a:rPr lang="en-US" altLang="zh-CN" dirty="0"/>
              <a:t>12.4  </a:t>
            </a:r>
            <a:r>
              <a:rPr lang="zh-CN" altLang="zh-CN" dirty="0"/>
              <a:t>文件的打开与关闭</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90679217"/>
              </p:ext>
            </p:extLst>
          </p:nvPr>
        </p:nvGraphicFramePr>
        <p:xfrm>
          <a:off x="435601" y="1274882"/>
          <a:ext cx="10877276" cy="5486400"/>
        </p:xfrm>
        <a:graphic>
          <a:graphicData uri="http://schemas.openxmlformats.org/drawingml/2006/table">
            <a:tbl>
              <a:tblPr firstRow="1" firstCol="1" lastRow="1" lastCol="1" bandRow="1" bandCol="1">
                <a:tableStyleId>{5C22544A-7EE6-4342-B048-85BDC9FD1C3A}</a:tableStyleId>
              </a:tblPr>
              <a:tblGrid>
                <a:gridCol w="2068858"/>
                <a:gridCol w="8808418"/>
              </a:tblGrid>
              <a:tr h="359132">
                <a:tc>
                  <a:txBody>
                    <a:bodyPr/>
                    <a:lstStyle/>
                    <a:p>
                      <a:pPr algn="ctr">
                        <a:lnSpc>
                          <a:spcPct val="150000"/>
                        </a:lnSpc>
                        <a:spcAft>
                          <a:spcPts val="0"/>
                        </a:spcAft>
                      </a:pPr>
                      <a:r>
                        <a:rPr lang="zh-CN" sz="1600" kern="100" dirty="0">
                          <a:effectLst/>
                        </a:rPr>
                        <a:t>文件使用方式</a:t>
                      </a:r>
                      <a:endParaRPr lang="zh-CN" sz="16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1600" kern="100" dirty="0">
                          <a:effectLst/>
                        </a:rPr>
                        <a:t>含义</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dirty="0">
                          <a:effectLst/>
                        </a:rPr>
                        <a:t>“</a:t>
                      </a:r>
                      <a:r>
                        <a:rPr lang="en-US" sz="1600" kern="100" dirty="0">
                          <a:effectLst/>
                        </a:rPr>
                        <a:t>r</a:t>
                      </a:r>
                      <a:r>
                        <a:rPr lang="zh-CN" sz="1600" kern="100" dirty="0">
                          <a:effectLst/>
                        </a:rPr>
                        <a:t>”或“</a:t>
                      </a:r>
                      <a:r>
                        <a:rPr lang="en-US" sz="1600" kern="100" dirty="0" err="1">
                          <a:effectLst/>
                        </a:rPr>
                        <a:t>rt</a:t>
                      </a:r>
                      <a:r>
                        <a:rPr lang="zh-CN" sz="1600" kern="100" dirty="0">
                          <a:effectLst/>
                        </a:rPr>
                        <a:t>”</a:t>
                      </a:r>
                      <a:endParaRPr lang="zh-CN" sz="16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a:effectLst/>
                        </a:rPr>
                        <a:t>打开一个已存在的文本文件，只能读取数据。若文件不存在则报错。</a:t>
                      </a:r>
                      <a:endParaRPr lang="zh-CN" sz="1600" kern="10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dirty="0">
                          <a:effectLst/>
                        </a:rPr>
                        <a:t>“</a:t>
                      </a:r>
                      <a:r>
                        <a:rPr lang="en-US" sz="1600" kern="100" dirty="0">
                          <a:effectLst/>
                        </a:rPr>
                        <a:t>w</a:t>
                      </a:r>
                      <a:r>
                        <a:rPr lang="zh-CN" sz="1600" kern="100" dirty="0">
                          <a:effectLst/>
                        </a:rPr>
                        <a:t>”或“</a:t>
                      </a:r>
                      <a:r>
                        <a:rPr lang="en-US" sz="1600" kern="100" dirty="0" err="1">
                          <a:effectLst/>
                        </a:rPr>
                        <a:t>wt</a:t>
                      </a:r>
                      <a:r>
                        <a:rPr lang="zh-CN" sz="1600" kern="100" dirty="0">
                          <a:effectLst/>
                        </a:rPr>
                        <a:t>”</a:t>
                      </a:r>
                      <a:endParaRPr lang="zh-CN" sz="16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a:effectLst/>
                        </a:rPr>
                        <a:t>创建一个新文本文件，只能写入数据。若文件已存在，则覆盖原文件。</a:t>
                      </a:r>
                      <a:endParaRPr lang="zh-CN" sz="1600" kern="10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dirty="0">
                          <a:effectLst/>
                        </a:rPr>
                        <a:t>“</a:t>
                      </a:r>
                      <a:r>
                        <a:rPr lang="en-US" sz="1600" kern="100" dirty="0">
                          <a:effectLst/>
                        </a:rPr>
                        <a:t>a</a:t>
                      </a:r>
                      <a:r>
                        <a:rPr lang="zh-CN" sz="1600" kern="100" dirty="0">
                          <a:effectLst/>
                        </a:rPr>
                        <a:t>”或“</a:t>
                      </a:r>
                      <a:r>
                        <a:rPr lang="en-US" sz="1600" kern="100" dirty="0">
                          <a:effectLst/>
                        </a:rPr>
                        <a:t>at</a:t>
                      </a:r>
                      <a:r>
                        <a:rPr lang="zh-CN" sz="1600" kern="100" dirty="0">
                          <a:effectLst/>
                        </a:rPr>
                        <a:t>”</a:t>
                      </a:r>
                      <a:endParaRPr lang="zh-CN" sz="16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打开一个已存在的文本文件，只能在尾部追加数据，若文件不存在则创建该文件并写入数据。</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rb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打开一个已存在的二进制文件，只能读取数据。若文件不存在则报错。</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wb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创建一个新二进制文件，只能写入数据。若文件已存在，则覆盖原文件。</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ab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打开一个已存在的二进制文件，只能在尾部追加数据，若文件不存在则创建该文件并写入数据。</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r+</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打开一个已存在的文本文件，可读可写。若文件不存在则报错。</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w+</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创建一个新文本文件，可写可读。若文件已存在，则覆盖原文件。</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a+</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打开一个已存在的文本文件，可读取数据，但只能在尾部追加数据，若文件不存在则创建该文件并写入数据。</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rb+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打开一个已存在的二进制文件，可读可写。若文件不存在则报错。</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wb+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创建一个新二进制文件，可写可读。若文件已存在，则覆盖原文件。</a:t>
                      </a:r>
                      <a:endParaRPr lang="zh-CN" sz="1600" kern="100" dirty="0">
                        <a:effectLst/>
                        <a:latin typeface="Calibri"/>
                        <a:ea typeface="宋体"/>
                        <a:cs typeface="Times New Roman"/>
                      </a:endParaRPr>
                    </a:p>
                  </a:txBody>
                  <a:tcPr marL="68580" marR="68580" marT="0" marB="0"/>
                </a:tc>
              </a:tr>
              <a:tr h="359132">
                <a:tc>
                  <a:txBody>
                    <a:bodyPr/>
                    <a:lstStyle/>
                    <a:p>
                      <a:pPr algn="ctr">
                        <a:lnSpc>
                          <a:spcPct val="150000"/>
                        </a:lnSpc>
                        <a:spcAft>
                          <a:spcPts val="0"/>
                        </a:spcAft>
                      </a:pPr>
                      <a:r>
                        <a:rPr lang="zh-CN" sz="1600" kern="100">
                          <a:effectLst/>
                        </a:rPr>
                        <a:t>“</a:t>
                      </a:r>
                      <a:r>
                        <a:rPr lang="en-US" sz="1600" kern="100">
                          <a:effectLst/>
                        </a:rPr>
                        <a:t>ab+</a:t>
                      </a:r>
                      <a:r>
                        <a:rPr lang="zh-CN" sz="1600" kern="100">
                          <a:effectLst/>
                        </a:rPr>
                        <a:t>”</a:t>
                      </a:r>
                      <a:endParaRPr lang="zh-CN" sz="16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600" kern="100" dirty="0">
                          <a:effectLst/>
                        </a:rPr>
                        <a:t>打开一个已存在的二进制文件，可读取数据，但只能在尾部追加数据，若文件不存在则创建该文件并写入数据。</a:t>
                      </a:r>
                      <a:endParaRPr lang="zh-CN" sz="16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7347085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themeOverride>
</file>

<file path=docProps/app.xml><?xml version="1.0" encoding="utf-8"?>
<Properties xmlns="http://schemas.openxmlformats.org/officeDocument/2006/extended-properties" xmlns:vt="http://schemas.openxmlformats.org/officeDocument/2006/docPropsVTypes">
  <Template/>
  <TotalTime>870</TotalTime>
  <Words>4346</Words>
  <Application>Microsoft Office PowerPoint</Application>
  <PresentationFormat>自定义</PresentationFormat>
  <Paragraphs>564</Paragraphs>
  <Slides>34</Slides>
  <Notes>13</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Default Design</vt:lpstr>
      <vt:lpstr>第12章   文件</vt:lpstr>
      <vt:lpstr>第12章   文件</vt:lpstr>
      <vt:lpstr>12.1  C文件概述</vt:lpstr>
      <vt:lpstr>12.2  文件分类与缓冲文件系统</vt:lpstr>
      <vt:lpstr>12.2  文件分类与缓冲文件系统</vt:lpstr>
      <vt:lpstr>12.3  文件类型指针</vt:lpstr>
      <vt:lpstr>12.4  文件的打开与关闭</vt:lpstr>
      <vt:lpstr>12.4  文件的打开与关闭</vt:lpstr>
      <vt:lpstr>12.4  文件的打开与关闭</vt:lpstr>
      <vt:lpstr>12.4  文件的打开与关闭</vt:lpstr>
      <vt:lpstr>12.4  文件的打开与关闭</vt:lpstr>
      <vt:lpstr>12.4  文件的打开与关闭</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12.5  文件的读写</vt:lpstr>
      <vt:lpstr>12.6  文件的定位与随机读写</vt:lpstr>
      <vt:lpstr>12.6  文件的定位与随机读写</vt:lpstr>
      <vt:lpstr>12.6  文件的定位与随机读写</vt:lpstr>
      <vt:lpstr>12.6  文件的定位与随机读写</vt:lpstr>
      <vt:lpstr>12.6  文件的定位与随机读写</vt:lpstr>
      <vt:lpstr>12.7  文件的出错检测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User</cp:lastModifiedBy>
  <cp:revision>93</cp:revision>
  <dcterms:created xsi:type="dcterms:W3CDTF">2019-01-13T09:18:12Z</dcterms:created>
  <dcterms:modified xsi:type="dcterms:W3CDTF">2019-01-22T16:06:10Z</dcterms:modified>
</cp:coreProperties>
</file>