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wav" ContentType="audio/x-wav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61"/>
  </p:notesMasterIdLst>
  <p:handoutMasterIdLst>
    <p:handoutMasterId r:id="rId62"/>
  </p:handoutMasterIdLst>
  <p:sldIdLst>
    <p:sldId id="256" r:id="rId2"/>
    <p:sldId id="295" r:id="rId3"/>
    <p:sldId id="296" r:id="rId4"/>
    <p:sldId id="294" r:id="rId5"/>
    <p:sldId id="297" r:id="rId6"/>
    <p:sldId id="298" r:id="rId7"/>
    <p:sldId id="299" r:id="rId8"/>
    <p:sldId id="300" r:id="rId9"/>
    <p:sldId id="303" r:id="rId10"/>
    <p:sldId id="301" r:id="rId11"/>
    <p:sldId id="304" r:id="rId12"/>
    <p:sldId id="305" r:id="rId13"/>
    <p:sldId id="306" r:id="rId14"/>
    <p:sldId id="308" r:id="rId15"/>
    <p:sldId id="310" r:id="rId16"/>
    <p:sldId id="312" r:id="rId17"/>
    <p:sldId id="313" r:id="rId18"/>
    <p:sldId id="309" r:id="rId19"/>
    <p:sldId id="315" r:id="rId20"/>
    <p:sldId id="364" r:id="rId21"/>
    <p:sldId id="320" r:id="rId22"/>
    <p:sldId id="317" r:id="rId23"/>
    <p:sldId id="323" r:id="rId24"/>
    <p:sldId id="324" r:id="rId25"/>
    <p:sldId id="333" r:id="rId26"/>
    <p:sldId id="326" r:id="rId27"/>
    <p:sldId id="327" r:id="rId28"/>
    <p:sldId id="331" r:id="rId29"/>
    <p:sldId id="330" r:id="rId30"/>
    <p:sldId id="328" r:id="rId31"/>
    <p:sldId id="334" r:id="rId32"/>
    <p:sldId id="335" r:id="rId33"/>
    <p:sldId id="336" r:id="rId34"/>
    <p:sldId id="329" r:id="rId35"/>
    <p:sldId id="337" r:id="rId36"/>
    <p:sldId id="338" r:id="rId37"/>
    <p:sldId id="339" r:id="rId38"/>
    <p:sldId id="340" r:id="rId39"/>
    <p:sldId id="341" r:id="rId40"/>
    <p:sldId id="342" r:id="rId41"/>
    <p:sldId id="343" r:id="rId42"/>
    <p:sldId id="345" r:id="rId43"/>
    <p:sldId id="347" r:id="rId44"/>
    <p:sldId id="346" r:id="rId45"/>
    <p:sldId id="348" r:id="rId46"/>
    <p:sldId id="344" r:id="rId47"/>
    <p:sldId id="352" r:id="rId48"/>
    <p:sldId id="353" r:id="rId49"/>
    <p:sldId id="354" r:id="rId50"/>
    <p:sldId id="355" r:id="rId51"/>
    <p:sldId id="356" r:id="rId52"/>
    <p:sldId id="357" r:id="rId53"/>
    <p:sldId id="358" r:id="rId54"/>
    <p:sldId id="359" r:id="rId55"/>
    <p:sldId id="360" r:id="rId56"/>
    <p:sldId id="361" r:id="rId57"/>
    <p:sldId id="362" r:id="rId58"/>
    <p:sldId id="363" r:id="rId59"/>
    <p:sldId id="278" r:id="rId60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2B166E"/>
    <a:srgbClr val="692AA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5030" autoAdjust="0"/>
  </p:normalViewPr>
  <p:slideViewPr>
    <p:cSldViewPr>
      <p:cViewPr varScale="1">
        <p:scale>
          <a:sx n="65" d="100"/>
          <a:sy n="65" d="100"/>
        </p:scale>
        <p:origin x="1272" y="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78" y="-8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19.wmf"/><Relationship Id="rId1" Type="http://schemas.openxmlformats.org/officeDocument/2006/relationships/image" Target="../media/image18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60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60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60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fld id="{E7856D8D-6A6E-48FD-9EF8-63AC3B5C5548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1205529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806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53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806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8807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807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fld id="{DA7E888E-84C3-48CB-9272-AC0144071723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24069967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1596756-7CA1-4615-8CAA-78FF08A0FA21}" type="slidenum">
              <a:rPr lang="en-US" altLang="zh-CN"/>
              <a:pPr/>
              <a:t>3</a:t>
            </a:fld>
            <a:endParaRPr lang="en-US" altLang="zh-CN"/>
          </a:p>
        </p:txBody>
      </p:sp>
      <p:sp>
        <p:nvSpPr>
          <p:cNvPr id="66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6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5175468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 bwMode="ltGray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4" descr="55108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380" b="20709"/>
          <a:stretch>
            <a:fillRect/>
          </a:stretch>
        </p:blipFill>
        <p:spPr bwMode="auto">
          <a:xfrm>
            <a:off x="0" y="3132138"/>
            <a:ext cx="2268538" cy="3725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45"/>
          <p:cNvSpPr>
            <a:spLocks noChangeArrowheads="1"/>
          </p:cNvSpPr>
          <p:nvPr userDrawn="1"/>
        </p:nvSpPr>
        <p:spPr bwMode="ltGray">
          <a:xfrm>
            <a:off x="0" y="0"/>
            <a:ext cx="2268538" cy="3141663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1" hangingPunct="1"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266950" y="3143250"/>
            <a:ext cx="6877050" cy="742950"/>
          </a:xfrm>
          <a:solidFill>
            <a:schemeClr val="tx1"/>
          </a:solidFill>
        </p:spPr>
        <p:txBody>
          <a:bodyPr/>
          <a:lstStyle>
            <a:lvl1pPr>
              <a:defRPr sz="4800"/>
            </a:lvl1pPr>
          </a:lstStyle>
          <a:p>
            <a:r>
              <a:rPr lang="zh-CN" altLang="en-US" smtClean="0"/>
              <a:t>单击此处编辑母版标题样式</a:t>
            </a:r>
            <a:endParaRPr lang="en-US" altLang="zh-CN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 bwMode="white">
          <a:xfrm>
            <a:off x="2276475" y="4419600"/>
            <a:ext cx="6334125" cy="533400"/>
          </a:xfrm>
        </p:spPr>
        <p:txBody>
          <a:bodyPr/>
          <a:lstStyle>
            <a:lvl1pPr marL="0" indent="0">
              <a:buFont typeface="Wingdings" pitchFamily="2" charset="2"/>
              <a:buNone/>
              <a:defRPr>
                <a:solidFill>
                  <a:schemeClr val="bg1"/>
                </a:solidFill>
                <a:latin typeface="Arial" charset="0"/>
              </a:defRPr>
            </a:lvl1pPr>
          </a:lstStyle>
          <a:p>
            <a:r>
              <a:rPr lang="zh-CN" altLang="en-US" smtClean="0"/>
              <a:t>单击以编辑母版副标题样式</a:t>
            </a:r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53993978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 smtClean="0"/>
              <a:t>第</a:t>
            </a:r>
            <a:r>
              <a:rPr lang="en-US" altLang="zh-CN" smtClean="0"/>
              <a:t>6</a:t>
            </a:r>
            <a:r>
              <a:rPr lang="zh-CN" altLang="en-US" smtClean="0"/>
              <a:t>章  数组</a:t>
            </a:r>
            <a:endParaRPr lang="en-US" altLang="zh-CN" sz="1200">
              <a:ea typeface="宋体" charset="-122"/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1447BDC-2548-4217-8035-1454ADC8AD10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5082591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972300" y="274638"/>
            <a:ext cx="2171700" cy="6049962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362700" cy="6049962"/>
          </a:xfr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 smtClean="0"/>
              <a:t>第</a:t>
            </a:r>
            <a:r>
              <a:rPr lang="en-US" altLang="zh-CN" smtClean="0"/>
              <a:t>6</a:t>
            </a:r>
            <a:r>
              <a:rPr lang="zh-CN" altLang="en-US" smtClean="0"/>
              <a:t>章  数组</a:t>
            </a:r>
            <a:endParaRPr lang="en-US" altLang="zh-CN" sz="1200">
              <a:ea typeface="宋体" charset="-122"/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D90B61D-4D46-48D5-AE56-32B0D8BBF0D6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737012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 smtClean="0"/>
              <a:t>第</a:t>
            </a:r>
            <a:r>
              <a:rPr lang="en-US" altLang="zh-CN" smtClean="0"/>
              <a:t>6</a:t>
            </a:r>
            <a:r>
              <a:rPr lang="zh-CN" altLang="en-US" smtClean="0"/>
              <a:t>章  数组</a:t>
            </a:r>
            <a:endParaRPr lang="en-US" altLang="zh-CN" sz="1200">
              <a:ea typeface="宋体" charset="-122"/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E2A6AE8-8A59-4DBD-AAED-57645725CB43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3529924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 smtClean="0"/>
              <a:t>第</a:t>
            </a:r>
            <a:r>
              <a:rPr lang="en-US" altLang="zh-CN" smtClean="0"/>
              <a:t>6</a:t>
            </a:r>
            <a:r>
              <a:rPr lang="zh-CN" altLang="en-US" smtClean="0"/>
              <a:t>章  数组</a:t>
            </a:r>
            <a:endParaRPr lang="en-US" altLang="zh-CN" sz="1200">
              <a:ea typeface="宋体" charset="-122"/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3FDC70-A592-43FC-A585-BF54AEF851A5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4931716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447800"/>
            <a:ext cx="40767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86300" y="1447800"/>
            <a:ext cx="40767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 smtClean="0"/>
              <a:t>第</a:t>
            </a:r>
            <a:r>
              <a:rPr lang="en-US" altLang="zh-CN" smtClean="0"/>
              <a:t>6</a:t>
            </a:r>
            <a:r>
              <a:rPr lang="zh-CN" altLang="en-US" smtClean="0"/>
              <a:t>章  数组</a:t>
            </a:r>
            <a:endParaRPr lang="en-US" altLang="zh-CN" sz="1200">
              <a:ea typeface="宋体" charset="-122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D4BA222-FBA5-4D72-856D-964DD95091E8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7497729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 smtClean="0"/>
              <a:t>第</a:t>
            </a:r>
            <a:r>
              <a:rPr lang="en-US" altLang="zh-CN" smtClean="0"/>
              <a:t>6</a:t>
            </a:r>
            <a:r>
              <a:rPr lang="zh-CN" altLang="en-US" smtClean="0"/>
              <a:t>章  数组</a:t>
            </a:r>
            <a:endParaRPr lang="en-US" altLang="zh-CN" sz="1200">
              <a:ea typeface="宋体" charset="-122"/>
            </a:endParaRPr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FD1A386-4249-49C0-90E1-7991B3A86608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2602228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 smtClean="0"/>
              <a:t>第</a:t>
            </a:r>
            <a:r>
              <a:rPr lang="en-US" altLang="zh-CN" smtClean="0"/>
              <a:t>6</a:t>
            </a:r>
            <a:r>
              <a:rPr lang="zh-CN" altLang="en-US" smtClean="0"/>
              <a:t>章  数组</a:t>
            </a:r>
            <a:endParaRPr lang="en-US" altLang="zh-CN" sz="1200">
              <a:ea typeface="宋体" charset="-122"/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A347CCD-DDB9-43E7-ABAD-1B184CA97516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5914616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 smtClean="0"/>
              <a:t>第</a:t>
            </a:r>
            <a:r>
              <a:rPr lang="en-US" altLang="zh-CN" smtClean="0"/>
              <a:t>6</a:t>
            </a:r>
            <a:r>
              <a:rPr lang="zh-CN" altLang="en-US" smtClean="0"/>
              <a:t>章  数组</a:t>
            </a:r>
            <a:endParaRPr lang="en-US" altLang="zh-CN" sz="1200">
              <a:ea typeface="宋体" charset="-122"/>
            </a:endParaRPr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6BCF365-7283-4C76-875D-9806AEB7ED56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5302249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 smtClean="0"/>
              <a:t>第</a:t>
            </a:r>
            <a:r>
              <a:rPr lang="en-US" altLang="zh-CN" smtClean="0"/>
              <a:t>6</a:t>
            </a:r>
            <a:r>
              <a:rPr lang="zh-CN" altLang="en-US" smtClean="0"/>
              <a:t>章  数组</a:t>
            </a:r>
            <a:endParaRPr lang="en-US" altLang="zh-CN" sz="1200">
              <a:ea typeface="宋体" charset="-122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F8C44A1-69C3-43C1-ADE9-793BFC4E4D02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8887378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 smtClean="0"/>
              <a:t>第</a:t>
            </a:r>
            <a:r>
              <a:rPr lang="en-US" altLang="zh-CN" smtClean="0"/>
              <a:t>6</a:t>
            </a:r>
            <a:r>
              <a:rPr lang="zh-CN" altLang="en-US" smtClean="0"/>
              <a:t>章  数组</a:t>
            </a:r>
            <a:endParaRPr lang="en-US" altLang="zh-CN" sz="1200">
              <a:ea typeface="宋体" charset="-122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DD208E0-56E8-42DB-BFAE-8F2C6390F9D3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8452077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45"/>
          <p:cNvSpPr>
            <a:spLocks noChangeArrowheads="1"/>
          </p:cNvSpPr>
          <p:nvPr userDrawn="1"/>
        </p:nvSpPr>
        <p:spPr bwMode="invGray">
          <a:xfrm>
            <a:off x="0" y="6453188"/>
            <a:ext cx="9144000" cy="404812"/>
          </a:xfrm>
          <a:prstGeom prst="rect">
            <a:avLst/>
          </a:prstGeom>
          <a:solidFill>
            <a:schemeClr val="bg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endParaRPr lang="zh-CN" altLang="en-US" smtClean="0">
              <a:ea typeface="宋体" charset="0"/>
            </a:endParaRPr>
          </a:p>
        </p:txBody>
      </p:sp>
      <p:pic>
        <p:nvPicPr>
          <p:cNvPr id="1027" name="Picture 43" descr="e_12p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ltGray">
          <a:xfrm>
            <a:off x="0" y="0"/>
            <a:ext cx="9144000" cy="1125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8" name="Rectangle 44"/>
          <p:cNvSpPr>
            <a:spLocks noChangeArrowheads="1"/>
          </p:cNvSpPr>
          <p:nvPr userDrawn="1"/>
        </p:nvSpPr>
        <p:spPr bwMode="ltGray">
          <a:xfrm>
            <a:off x="0" y="1125538"/>
            <a:ext cx="9144000" cy="71437"/>
          </a:xfrm>
          <a:prstGeom prst="rect">
            <a:avLst/>
          </a:prstGeom>
          <a:solidFill>
            <a:schemeClr val="folHlink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endParaRPr lang="zh-CN" altLang="en-US" smtClean="0">
              <a:ea typeface="宋体" charset="0"/>
            </a:endParaRPr>
          </a:p>
        </p:txBody>
      </p:sp>
      <p:sp>
        <p:nvSpPr>
          <p:cNvPr id="102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447800"/>
            <a:ext cx="8305800" cy="487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altLang="zh-CN" smtClean="0"/>
          </a:p>
        </p:txBody>
      </p:sp>
      <p:sp>
        <p:nvSpPr>
          <p:cNvPr id="2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5867400" y="6486525"/>
            <a:ext cx="2895600" cy="29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b="1">
                <a:solidFill>
                  <a:schemeClr val="bg1"/>
                </a:solidFill>
                <a:latin typeface="Arial" charset="0"/>
                <a:ea typeface="黑体" pitchFamily="2" charset="-122"/>
              </a:defRPr>
            </a:lvl1pPr>
          </a:lstStyle>
          <a:p>
            <a:pPr>
              <a:defRPr/>
            </a:pPr>
            <a:r>
              <a:rPr lang="zh-CN" altLang="en-US" smtClean="0"/>
              <a:t>第</a:t>
            </a:r>
            <a:r>
              <a:rPr lang="en-US" altLang="zh-CN" smtClean="0"/>
              <a:t>6</a:t>
            </a:r>
            <a:r>
              <a:rPr lang="zh-CN" altLang="en-US" smtClean="0"/>
              <a:t>章  数组</a:t>
            </a:r>
            <a:endParaRPr lang="en-US" altLang="zh-CN" sz="1200">
              <a:ea typeface="宋体" charset="-122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09600" y="6480175"/>
            <a:ext cx="1295400" cy="292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 b="1">
                <a:solidFill>
                  <a:schemeClr val="bg1"/>
                </a:solidFill>
                <a:latin typeface="Verdana" pitchFamily="34" charset="0"/>
                <a:ea typeface="宋体" charset="-122"/>
              </a:defRPr>
            </a:lvl1pPr>
          </a:lstStyle>
          <a:p>
            <a:pPr>
              <a:defRPr/>
            </a:pPr>
            <a:fld id="{AC67FAEB-B89C-470F-B339-E3EFAF8A8BA8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1032" name="Rectangle 2"/>
          <p:cNvSpPr>
            <a:spLocks noGrp="1" noChangeArrowheads="1"/>
          </p:cNvSpPr>
          <p:nvPr>
            <p:ph type="title"/>
          </p:nvPr>
        </p:nvSpPr>
        <p:spPr bwMode="white">
          <a:xfrm>
            <a:off x="2514600" y="274638"/>
            <a:ext cx="6629400" cy="563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en-US" altLang="zh-CN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11" r:id="rId1"/>
    <p:sldLayoutId id="2147483901" r:id="rId2"/>
    <p:sldLayoutId id="2147483902" r:id="rId3"/>
    <p:sldLayoutId id="2147483903" r:id="rId4"/>
    <p:sldLayoutId id="2147483904" r:id="rId5"/>
    <p:sldLayoutId id="2147483905" r:id="rId6"/>
    <p:sldLayoutId id="2147483906" r:id="rId7"/>
    <p:sldLayoutId id="2147483907" r:id="rId8"/>
    <p:sldLayoutId id="2147483908" r:id="rId9"/>
    <p:sldLayoutId id="2147483909" r:id="rId10"/>
    <p:sldLayoutId id="2147483910" r:id="rId11"/>
  </p:sldLayoutIdLst>
  <p:hf sldNum="0" hd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4000" b="1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000" b="1">
          <a:solidFill>
            <a:schemeClr val="bg1"/>
          </a:solidFill>
          <a:latin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000" b="1">
          <a:solidFill>
            <a:schemeClr val="bg1"/>
          </a:solidFill>
          <a:latin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000" b="1">
          <a:solidFill>
            <a:schemeClr val="bg1"/>
          </a:solidFill>
          <a:latin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000" b="1">
          <a:solidFill>
            <a:schemeClr val="bg1"/>
          </a:solidFill>
          <a:latin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000" b="1">
          <a:solidFill>
            <a:schemeClr val="bg1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000" b="1">
          <a:solidFill>
            <a:schemeClr val="bg1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000" b="1">
          <a:solidFill>
            <a:schemeClr val="bg1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000" b="1">
          <a:solidFill>
            <a:schemeClr val="bg1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v"/>
        <a:defRPr sz="2800" b="1">
          <a:solidFill>
            <a:schemeClr val="accent2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400">
          <a:solidFill>
            <a:schemeClr val="tx1"/>
          </a:solidFill>
          <a:latin typeface="+mj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200">
          <a:solidFill>
            <a:schemeClr val="tx1"/>
          </a:solidFill>
          <a:latin typeface="+mj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j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j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j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j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j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j-lt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9.w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18.wmf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 bwMode="invGray">
          <a:xfrm>
            <a:off x="2266950" y="3124200"/>
            <a:ext cx="6877050" cy="685800"/>
          </a:xfrm>
        </p:spPr>
        <p:txBody>
          <a:bodyPr/>
          <a:lstStyle/>
          <a:p>
            <a:pPr eaLnBrk="1" hangingPunct="1"/>
            <a:r>
              <a:rPr lang="zh-CN" altLang="en-US" sz="4400" smtClean="0"/>
              <a:t>第</a:t>
            </a:r>
            <a:r>
              <a:rPr lang="en-US" altLang="zh-CN" sz="4400" smtClean="0"/>
              <a:t>6</a:t>
            </a:r>
            <a:r>
              <a:rPr lang="zh-CN" altLang="en-US" sz="4400" smtClean="0"/>
              <a:t>章</a:t>
            </a:r>
            <a:r>
              <a:rPr lang="en-US" altLang="zh-CN" sz="4400" smtClean="0"/>
              <a:t>  </a:t>
            </a:r>
            <a:r>
              <a:rPr lang="zh-CN" altLang="en-US" sz="4400" smtClean="0"/>
              <a:t>数组</a:t>
            </a:r>
            <a:endParaRPr lang="zh-CN" altLang="en-US" sz="4400" b="0" dirty="0" smtClean="0">
              <a:ea typeface="黑体" pitchFamily="49" charset="-122"/>
            </a:endParaRPr>
          </a:p>
        </p:txBody>
      </p:sp>
      <p:sp>
        <p:nvSpPr>
          <p:cNvPr id="3076" name="副标题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endParaRPr lang="zh-CN" altLang="en-US" smtClean="0">
              <a:ea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000"/>
              <a:t>6.1  </a:t>
            </a:r>
            <a:r>
              <a:rPr lang="zh-CN" altLang="en-US" sz="3000"/>
              <a:t>一维数组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29208" y="1772816"/>
            <a:ext cx="8507288" cy="936104"/>
          </a:xfrm>
        </p:spPr>
        <p:txBody>
          <a:bodyPr/>
          <a:lstStyle/>
          <a:p>
            <a:r>
              <a:rPr lang="zh-CN" altLang="en-US" sz="2000" smtClean="0">
                <a:latin typeface="隶书" pitchFamily="49" charset="-122"/>
                <a:ea typeface="黑体" panose="02010609060101010101" pitchFamily="49" charset="-122"/>
              </a:rPr>
              <a:t>例如：</a:t>
            </a:r>
            <a:endParaRPr lang="zh-CN" altLang="en-US" sz="2000">
              <a:latin typeface="隶书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F5BB524E-118F-4CAC-B131-4098BA770E80}"/>
              </a:ext>
            </a:extLst>
          </p:cNvPr>
          <p:cNvSpPr/>
          <p:nvPr/>
        </p:nvSpPr>
        <p:spPr>
          <a:xfrm>
            <a:off x="3923928" y="2636912"/>
            <a:ext cx="2016224" cy="1584176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en-US" altLang="zh-CN" sz="1400">
                <a:solidFill>
                  <a:srgbClr val="002060"/>
                </a:solidFill>
              </a:rPr>
              <a:t>#include &lt;stdio.h&gt;</a:t>
            </a:r>
          </a:p>
          <a:p>
            <a:r>
              <a:rPr lang="en-US" altLang="zh-CN" sz="1400">
                <a:solidFill>
                  <a:srgbClr val="002060"/>
                </a:solidFill>
              </a:rPr>
              <a:t>int main( )</a:t>
            </a:r>
          </a:p>
          <a:p>
            <a:r>
              <a:rPr lang="en-US" altLang="zh-CN" sz="1400">
                <a:solidFill>
                  <a:srgbClr val="002060"/>
                </a:solidFill>
              </a:rPr>
              <a:t>{</a:t>
            </a:r>
          </a:p>
          <a:p>
            <a:r>
              <a:rPr lang="en-US" altLang="zh-CN" sz="1400">
                <a:solidFill>
                  <a:srgbClr val="002060"/>
                </a:solidFill>
              </a:rPr>
              <a:t> </a:t>
            </a:r>
            <a:r>
              <a:rPr lang="en-US" altLang="zh-CN" sz="1400" smtClean="0">
                <a:solidFill>
                  <a:srgbClr val="002060"/>
                </a:solidFill>
              </a:rPr>
              <a:t>     int </a:t>
            </a:r>
            <a:r>
              <a:rPr lang="en-US" altLang="zh-CN" sz="1400">
                <a:solidFill>
                  <a:srgbClr val="002060"/>
                </a:solidFill>
              </a:rPr>
              <a:t>n=5;</a:t>
            </a:r>
          </a:p>
          <a:p>
            <a:r>
              <a:rPr lang="en-US" altLang="zh-CN" sz="1400">
                <a:solidFill>
                  <a:srgbClr val="002060"/>
                </a:solidFill>
              </a:rPr>
              <a:t>      </a:t>
            </a:r>
            <a:r>
              <a:rPr lang="en-US" altLang="zh-CN" sz="1400" smtClean="0">
                <a:solidFill>
                  <a:srgbClr val="002060"/>
                </a:solidFill>
              </a:rPr>
              <a:t>int </a:t>
            </a:r>
            <a:r>
              <a:rPr lang="en-US" altLang="zh-CN" sz="1400">
                <a:solidFill>
                  <a:srgbClr val="002060"/>
                </a:solidFill>
              </a:rPr>
              <a:t>a[n];</a:t>
            </a:r>
          </a:p>
          <a:p>
            <a:r>
              <a:rPr lang="en-US" altLang="zh-CN" sz="1400">
                <a:solidFill>
                  <a:srgbClr val="002060"/>
                </a:solidFill>
              </a:rPr>
              <a:t> </a:t>
            </a:r>
            <a:r>
              <a:rPr lang="en-US" altLang="zh-CN" sz="1400" smtClean="0">
                <a:solidFill>
                  <a:srgbClr val="002060"/>
                </a:solidFill>
              </a:rPr>
              <a:t>        ……</a:t>
            </a:r>
          </a:p>
          <a:p>
            <a:r>
              <a:rPr lang="en-US" altLang="zh-CN" sz="1400" smtClean="0">
                <a:solidFill>
                  <a:srgbClr val="002060"/>
                </a:solidFill>
              </a:rPr>
              <a:t>}</a:t>
            </a:r>
            <a:endParaRPr lang="en-US" altLang="zh-CN" sz="1400" dirty="0">
              <a:solidFill>
                <a:srgbClr val="002060"/>
              </a:solidFill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F5BB524E-118F-4CAC-B131-4098BA770E80}"/>
              </a:ext>
            </a:extLst>
          </p:cNvPr>
          <p:cNvSpPr/>
          <p:nvPr/>
        </p:nvSpPr>
        <p:spPr>
          <a:xfrm>
            <a:off x="971600" y="2636912"/>
            <a:ext cx="2520280" cy="1584176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en-US" altLang="zh-CN" sz="1400" dirty="0">
                <a:solidFill>
                  <a:srgbClr val="002060"/>
                </a:solidFill>
              </a:rPr>
              <a:t>#include &lt;</a:t>
            </a:r>
            <a:r>
              <a:rPr lang="en-US" altLang="zh-CN" sz="1400" err="1">
                <a:solidFill>
                  <a:srgbClr val="002060"/>
                </a:solidFill>
              </a:rPr>
              <a:t>stdio.h</a:t>
            </a:r>
            <a:r>
              <a:rPr lang="en-US" altLang="zh-CN" sz="1400" smtClean="0">
                <a:solidFill>
                  <a:srgbClr val="002060"/>
                </a:solidFill>
              </a:rPr>
              <a:t>&gt;</a:t>
            </a:r>
          </a:p>
          <a:p>
            <a:r>
              <a:rPr lang="en-US" altLang="zh-CN" sz="1400" smtClean="0">
                <a:solidFill>
                  <a:srgbClr val="002060"/>
                </a:solidFill>
              </a:rPr>
              <a:t>#</a:t>
            </a:r>
            <a:r>
              <a:rPr lang="en-US" altLang="zh-CN" sz="1400">
                <a:solidFill>
                  <a:srgbClr val="002060"/>
                </a:solidFill>
              </a:rPr>
              <a:t>define DF 2</a:t>
            </a:r>
            <a:endParaRPr lang="en-US" altLang="zh-CN" sz="1400" dirty="0">
              <a:solidFill>
                <a:srgbClr val="002060"/>
              </a:solidFill>
            </a:endParaRPr>
          </a:p>
          <a:p>
            <a:r>
              <a:rPr lang="en-US" altLang="zh-CN" sz="1400" smtClean="0">
                <a:solidFill>
                  <a:srgbClr val="002060"/>
                </a:solidFill>
              </a:rPr>
              <a:t>int </a:t>
            </a:r>
            <a:r>
              <a:rPr lang="en-US" altLang="zh-CN" sz="1400" dirty="0">
                <a:solidFill>
                  <a:srgbClr val="002060"/>
                </a:solidFill>
              </a:rPr>
              <a:t>main( )</a:t>
            </a:r>
          </a:p>
          <a:p>
            <a:r>
              <a:rPr lang="en-US" altLang="zh-CN" sz="1400" dirty="0">
                <a:solidFill>
                  <a:srgbClr val="002060"/>
                </a:solidFill>
              </a:rPr>
              <a:t>{</a:t>
            </a:r>
          </a:p>
          <a:p>
            <a:r>
              <a:rPr lang="en-US" altLang="zh-CN" sz="1400">
                <a:solidFill>
                  <a:srgbClr val="002060"/>
                </a:solidFill>
              </a:rPr>
              <a:t> </a:t>
            </a:r>
            <a:r>
              <a:rPr lang="en-US" altLang="zh-CN" sz="1400" smtClean="0">
                <a:solidFill>
                  <a:srgbClr val="002060"/>
                </a:solidFill>
              </a:rPr>
              <a:t>    int </a:t>
            </a:r>
            <a:r>
              <a:rPr lang="en-US" altLang="zh-CN" sz="1400">
                <a:solidFill>
                  <a:srgbClr val="002060"/>
                </a:solidFill>
              </a:rPr>
              <a:t>a[4+1],b[3+DF];</a:t>
            </a:r>
          </a:p>
          <a:p>
            <a:r>
              <a:rPr lang="en-US" altLang="zh-CN" sz="1400" smtClean="0">
                <a:solidFill>
                  <a:srgbClr val="002060"/>
                </a:solidFill>
              </a:rPr>
              <a:t>	……</a:t>
            </a:r>
            <a:endParaRPr lang="zh-CN" altLang="en-US" sz="1400">
              <a:solidFill>
                <a:srgbClr val="002060"/>
              </a:solidFill>
            </a:endParaRPr>
          </a:p>
          <a:p>
            <a:r>
              <a:rPr lang="en-US" altLang="zh-CN" sz="1400">
                <a:solidFill>
                  <a:srgbClr val="002060"/>
                </a:solidFill>
              </a:rPr>
              <a:t>}</a:t>
            </a:r>
            <a:endParaRPr lang="en-US" altLang="zh-CN" sz="1400" smtClean="0">
              <a:solidFill>
                <a:srgbClr val="002060"/>
              </a:solidFill>
            </a:endParaRPr>
          </a:p>
        </p:txBody>
      </p:sp>
      <p:sp>
        <p:nvSpPr>
          <p:cNvPr id="6" name="折角形 8">
            <a:extLst>
              <a:ext uri="{FF2B5EF4-FFF2-40B4-BE49-F238E27FC236}">
                <a16:creationId xmlns:a16="http://schemas.microsoft.com/office/drawing/2014/main" id="{EE9C5976-0B49-4CCF-9E18-643CBE7BCBB9}"/>
              </a:ext>
            </a:extLst>
          </p:cNvPr>
          <p:cNvSpPr/>
          <p:nvPr/>
        </p:nvSpPr>
        <p:spPr>
          <a:xfrm>
            <a:off x="1691680" y="4428328"/>
            <a:ext cx="936104" cy="440832"/>
          </a:xfrm>
          <a:prstGeom prst="foldedCorner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1400" smtClean="0"/>
              <a:t>合法的</a:t>
            </a:r>
            <a:endParaRPr lang="zh-CN" altLang="en-US" sz="1400" dirty="0"/>
          </a:p>
        </p:txBody>
      </p:sp>
      <p:sp>
        <p:nvSpPr>
          <p:cNvPr id="7" name="折角形 8">
            <a:extLst>
              <a:ext uri="{FF2B5EF4-FFF2-40B4-BE49-F238E27FC236}">
                <a16:creationId xmlns:a16="http://schemas.microsoft.com/office/drawing/2014/main" id="{EE9C5976-0B49-4CCF-9E18-643CBE7BCBB9}"/>
              </a:ext>
            </a:extLst>
          </p:cNvPr>
          <p:cNvSpPr/>
          <p:nvPr/>
        </p:nvSpPr>
        <p:spPr>
          <a:xfrm>
            <a:off x="4572000" y="4428328"/>
            <a:ext cx="857572" cy="440832"/>
          </a:xfrm>
          <a:prstGeom prst="foldedCorner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1400" smtClean="0"/>
              <a:t>错误的</a:t>
            </a:r>
            <a:endParaRPr lang="zh-CN" altLang="en-US" sz="1400" dirty="0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F5BB524E-118F-4CAC-B131-4098BA770E80}"/>
              </a:ext>
            </a:extLst>
          </p:cNvPr>
          <p:cNvSpPr/>
          <p:nvPr/>
        </p:nvSpPr>
        <p:spPr>
          <a:xfrm>
            <a:off x="6372424" y="2636912"/>
            <a:ext cx="2016000" cy="1584176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en-US" altLang="zh-CN" sz="1400">
                <a:solidFill>
                  <a:srgbClr val="002060"/>
                </a:solidFill>
              </a:rPr>
              <a:t>#include &lt;stdio.h&gt;</a:t>
            </a:r>
          </a:p>
          <a:p>
            <a:r>
              <a:rPr lang="en-US" altLang="zh-CN" sz="1400">
                <a:solidFill>
                  <a:srgbClr val="002060"/>
                </a:solidFill>
              </a:rPr>
              <a:t>int main( )</a:t>
            </a:r>
          </a:p>
          <a:p>
            <a:r>
              <a:rPr lang="en-US" altLang="zh-CN" sz="1400">
                <a:solidFill>
                  <a:srgbClr val="002060"/>
                </a:solidFill>
              </a:rPr>
              <a:t>{</a:t>
            </a:r>
          </a:p>
          <a:p>
            <a:r>
              <a:rPr lang="en-US" altLang="zh-CN" sz="1400">
                <a:solidFill>
                  <a:srgbClr val="002060"/>
                </a:solidFill>
              </a:rPr>
              <a:t>      int x;</a:t>
            </a:r>
          </a:p>
          <a:p>
            <a:r>
              <a:rPr lang="en-US" altLang="zh-CN" sz="1400">
                <a:solidFill>
                  <a:srgbClr val="002060"/>
                </a:solidFill>
              </a:rPr>
              <a:t>      </a:t>
            </a:r>
            <a:r>
              <a:rPr lang="en-US" altLang="zh-CN" sz="1400" smtClean="0">
                <a:solidFill>
                  <a:srgbClr val="002060"/>
                </a:solidFill>
              </a:rPr>
              <a:t>int </a:t>
            </a:r>
            <a:r>
              <a:rPr lang="en-US" altLang="zh-CN" sz="1400">
                <a:solidFill>
                  <a:srgbClr val="002060"/>
                </a:solidFill>
              </a:rPr>
              <a:t>x[30];</a:t>
            </a:r>
          </a:p>
          <a:p>
            <a:r>
              <a:rPr lang="en-US" altLang="zh-CN" sz="1400" smtClean="0">
                <a:solidFill>
                  <a:srgbClr val="002060"/>
                </a:solidFill>
              </a:rPr>
              <a:t>         ……</a:t>
            </a:r>
          </a:p>
          <a:p>
            <a:r>
              <a:rPr lang="en-US" altLang="zh-CN" sz="1400" smtClean="0">
                <a:solidFill>
                  <a:srgbClr val="002060"/>
                </a:solidFill>
              </a:rPr>
              <a:t>}</a:t>
            </a:r>
            <a:endParaRPr lang="en-US" altLang="zh-CN" sz="1400" dirty="0">
              <a:solidFill>
                <a:srgbClr val="002060"/>
              </a:solidFill>
            </a:endParaRPr>
          </a:p>
        </p:txBody>
      </p:sp>
      <p:sp>
        <p:nvSpPr>
          <p:cNvPr id="9" name="折角形 8">
            <a:extLst>
              <a:ext uri="{FF2B5EF4-FFF2-40B4-BE49-F238E27FC236}">
                <a16:creationId xmlns:a16="http://schemas.microsoft.com/office/drawing/2014/main" id="{EE9C5976-0B49-4CCF-9E18-643CBE7BCBB9}"/>
              </a:ext>
            </a:extLst>
          </p:cNvPr>
          <p:cNvSpPr/>
          <p:nvPr/>
        </p:nvSpPr>
        <p:spPr>
          <a:xfrm>
            <a:off x="6960360" y="4428328"/>
            <a:ext cx="864096" cy="440832"/>
          </a:xfrm>
          <a:prstGeom prst="foldedCorner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1400" smtClean="0"/>
              <a:t>错误的</a:t>
            </a:r>
            <a:endParaRPr lang="zh-CN" altLang="en-US" sz="1400" dirty="0"/>
          </a:p>
        </p:txBody>
      </p:sp>
      <p:sp>
        <p:nvSpPr>
          <p:cNvPr id="10" name="页脚占位符 9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zh-CN" altLang="en-US" smtClean="0"/>
              <a:t>第</a:t>
            </a:r>
            <a:r>
              <a:rPr lang="en-US" altLang="zh-CN" smtClean="0"/>
              <a:t>6</a:t>
            </a:r>
            <a:r>
              <a:rPr lang="zh-CN" altLang="en-US" smtClean="0"/>
              <a:t>章  数组</a:t>
            </a:r>
            <a:endParaRPr lang="en-US" altLang="zh-CN" sz="1200">
              <a:ea typeface="宋体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886274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000"/>
              <a:t>6.1  </a:t>
            </a:r>
            <a:r>
              <a:rPr lang="zh-CN" altLang="en-US" sz="3000"/>
              <a:t>一维数组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988840"/>
            <a:ext cx="8507288" cy="4213448"/>
          </a:xfrm>
        </p:spPr>
        <p:txBody>
          <a:bodyPr/>
          <a:lstStyle/>
          <a:p>
            <a:r>
              <a:rPr lang="zh-CN" altLang="en-US" sz="2200" smtClean="0"/>
              <a:t>一维数</a:t>
            </a:r>
            <a:r>
              <a:rPr lang="zh-CN" altLang="en-US" sz="2200"/>
              <a:t>组</a:t>
            </a:r>
            <a:r>
              <a:rPr lang="zh-CN" altLang="en-US" sz="2200" smtClean="0"/>
              <a:t>的</a:t>
            </a:r>
            <a:r>
              <a:rPr lang="zh-CN" altLang="en-US" sz="2200"/>
              <a:t>存</a:t>
            </a:r>
            <a:r>
              <a:rPr lang="zh-CN" altLang="en-US" sz="2200" smtClean="0"/>
              <a:t>储</a:t>
            </a:r>
            <a:endParaRPr lang="en-US" altLang="zh-CN" sz="2200" smtClean="0"/>
          </a:p>
          <a:p>
            <a:pPr lvl="1"/>
            <a:r>
              <a:rPr lang="zh-CN" altLang="en-US" sz="2000">
                <a:latin typeface="隶书" pitchFamily="49" charset="-122"/>
                <a:ea typeface="黑体" panose="02010609060101010101" pitchFamily="49" charset="-122"/>
              </a:rPr>
              <a:t>一维数组在内存中是按照元素下标递增的顺序存放</a:t>
            </a:r>
            <a:r>
              <a:rPr lang="zh-CN" altLang="en-US" sz="2000" smtClean="0">
                <a:latin typeface="隶书" pitchFamily="49" charset="-122"/>
                <a:ea typeface="黑体" panose="02010609060101010101" pitchFamily="49" charset="-122"/>
              </a:rPr>
              <a:t>的。</a:t>
            </a:r>
            <a:endParaRPr lang="en-US" altLang="zh-CN" sz="2000" smtClean="0">
              <a:latin typeface="隶书" pitchFamily="49" charset="-122"/>
              <a:ea typeface="黑体" panose="02010609060101010101" pitchFamily="49" charset="-122"/>
            </a:endParaRPr>
          </a:p>
          <a:p>
            <a:pPr lvl="1"/>
            <a:r>
              <a:rPr lang="zh-CN" altLang="en-US" sz="2000">
                <a:latin typeface="隶书" pitchFamily="49" charset="-122"/>
                <a:ea typeface="黑体" panose="02010609060101010101" pitchFamily="49" charset="-122"/>
              </a:rPr>
              <a:t>数组名是数组在内存中的存储区域的首地址，即第一个元素的地址。</a:t>
            </a:r>
            <a:endParaRPr lang="en-US" altLang="zh-CN" sz="2000" smtClean="0">
              <a:latin typeface="隶书" pitchFamily="49" charset="-122"/>
              <a:ea typeface="黑体" panose="02010609060101010101" pitchFamily="49" charset="-122"/>
            </a:endParaRPr>
          </a:p>
          <a:p>
            <a:pPr lvl="1"/>
            <a:r>
              <a:rPr lang="zh-CN" altLang="en-US" sz="2000">
                <a:latin typeface="隶书" pitchFamily="49" charset="-122"/>
                <a:ea typeface="黑体" panose="02010609060101010101" pitchFamily="49" charset="-122"/>
              </a:rPr>
              <a:t>一旦声明好数组，系统就给它分配了存储空间，数组名就是一个地址常量，不允许对其进行赋值</a:t>
            </a:r>
            <a:r>
              <a:rPr lang="zh-CN" altLang="en-US" sz="2000" smtClean="0">
                <a:latin typeface="隶书" pitchFamily="49" charset="-122"/>
                <a:ea typeface="黑体" panose="02010609060101010101" pitchFamily="49" charset="-122"/>
              </a:rPr>
              <a:t>。</a:t>
            </a:r>
            <a:endParaRPr lang="en-US" altLang="zh-CN" sz="2000">
              <a:latin typeface="隶书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zh-CN" altLang="en-US" smtClean="0"/>
              <a:t>第</a:t>
            </a:r>
            <a:r>
              <a:rPr lang="en-US" altLang="zh-CN" smtClean="0"/>
              <a:t>6</a:t>
            </a:r>
            <a:r>
              <a:rPr lang="zh-CN" altLang="en-US" smtClean="0"/>
              <a:t>章  数组</a:t>
            </a:r>
            <a:endParaRPr lang="en-US" altLang="zh-CN" sz="1200">
              <a:ea typeface="宋体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365539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000"/>
              <a:t>6.1  </a:t>
            </a:r>
            <a:r>
              <a:rPr lang="zh-CN" altLang="en-US" sz="3000"/>
              <a:t>一维数组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28800"/>
            <a:ext cx="8507288" cy="4573488"/>
          </a:xfrm>
        </p:spPr>
        <p:txBody>
          <a:bodyPr/>
          <a:lstStyle/>
          <a:p>
            <a:r>
              <a:rPr lang="zh-CN" altLang="en-US" sz="2200" smtClean="0"/>
              <a:t>一维数组元素的引用</a:t>
            </a:r>
            <a:endParaRPr lang="en-US" altLang="zh-CN" sz="2200" smtClean="0"/>
          </a:p>
          <a:p>
            <a:pPr lvl="1"/>
            <a:r>
              <a:rPr lang="zh-CN" altLang="en-US" sz="2000" smtClean="0">
                <a:latin typeface="隶书" pitchFamily="49" charset="-122"/>
                <a:ea typeface="黑体" panose="02010609060101010101" pitchFamily="49" charset="-122"/>
              </a:rPr>
              <a:t>数组元素的引用形式：</a:t>
            </a:r>
            <a:endParaRPr lang="en-US" altLang="zh-CN" sz="2000" smtClean="0">
              <a:latin typeface="隶书" pitchFamily="49" charset="-122"/>
              <a:ea typeface="黑体" panose="02010609060101010101" pitchFamily="49" charset="-122"/>
            </a:endParaRPr>
          </a:p>
          <a:p>
            <a:pPr marL="457200" lvl="1" indent="0">
              <a:buNone/>
            </a:pPr>
            <a:r>
              <a:rPr lang="en-US" altLang="zh-CN" sz="1800" smtClean="0">
                <a:solidFill>
                  <a:srgbClr val="0070C0"/>
                </a:solidFill>
              </a:rPr>
              <a:t>		</a:t>
            </a:r>
            <a:r>
              <a:rPr lang="zh-CN" altLang="en-US" sz="1800" smtClean="0">
                <a:solidFill>
                  <a:srgbClr val="0070C0"/>
                </a:solidFill>
              </a:rPr>
              <a:t>数</a:t>
            </a:r>
            <a:r>
              <a:rPr lang="zh-CN" altLang="en-US" sz="1800">
                <a:solidFill>
                  <a:srgbClr val="0070C0"/>
                </a:solidFill>
              </a:rPr>
              <a:t>组名 </a:t>
            </a:r>
            <a:r>
              <a:rPr lang="en-US" altLang="zh-CN" sz="1800" smtClean="0">
                <a:solidFill>
                  <a:srgbClr val="0070C0"/>
                </a:solidFill>
              </a:rPr>
              <a:t>[</a:t>
            </a:r>
            <a:r>
              <a:rPr lang="zh-CN" altLang="en-US" sz="1800" smtClean="0">
                <a:solidFill>
                  <a:srgbClr val="0070C0"/>
                </a:solidFill>
              </a:rPr>
              <a:t>下标</a:t>
            </a:r>
            <a:r>
              <a:rPr lang="en-US" altLang="zh-CN" sz="1800" smtClean="0">
                <a:solidFill>
                  <a:srgbClr val="0070C0"/>
                </a:solidFill>
              </a:rPr>
              <a:t>]</a:t>
            </a:r>
            <a:r>
              <a:rPr lang="zh-CN" altLang="en-US" sz="1800">
                <a:solidFill>
                  <a:srgbClr val="0070C0"/>
                </a:solidFill>
              </a:rPr>
              <a:t>；</a:t>
            </a:r>
            <a:endParaRPr lang="en-US" altLang="zh-CN" sz="1800">
              <a:solidFill>
                <a:srgbClr val="0070C0"/>
              </a:solidFill>
            </a:endParaRPr>
          </a:p>
          <a:p>
            <a:pPr lvl="1"/>
            <a:r>
              <a:rPr lang="zh-CN" altLang="en-US" sz="2000">
                <a:latin typeface="隶书" pitchFamily="49" charset="-122"/>
                <a:ea typeface="黑体" panose="02010609060101010101" pitchFamily="49" charset="-122"/>
              </a:rPr>
              <a:t>下标可以是常量、变量或其它表达式，但必须是整型。</a:t>
            </a:r>
          </a:p>
          <a:p>
            <a:pPr lvl="1"/>
            <a:r>
              <a:rPr lang="zh-CN" altLang="en-US" sz="2000" smtClean="0">
                <a:latin typeface="隶书" pitchFamily="49" charset="-122"/>
                <a:ea typeface="黑体" panose="02010609060101010101" pitchFamily="49" charset="-122"/>
              </a:rPr>
              <a:t>方</a:t>
            </a:r>
            <a:r>
              <a:rPr lang="zh-CN" altLang="en-US" sz="2000">
                <a:latin typeface="隶书" pitchFamily="49" charset="-122"/>
                <a:ea typeface="黑体" panose="02010609060101010101" pitchFamily="49" charset="-122"/>
              </a:rPr>
              <a:t>括号中的常量表达式表示数据元素的个数，也称为数组的长度</a:t>
            </a:r>
            <a:r>
              <a:rPr lang="zh-CN" altLang="en-US" sz="2000" smtClean="0">
                <a:latin typeface="隶书" pitchFamily="49" charset="-122"/>
                <a:ea typeface="黑体" panose="02010609060101010101" pitchFamily="49" charset="-122"/>
              </a:rPr>
              <a:t>。</a:t>
            </a:r>
            <a:r>
              <a:rPr lang="en-US" altLang="zh-CN" sz="2000" smtClean="0">
                <a:latin typeface="隶书" pitchFamily="49" charset="-122"/>
                <a:ea typeface="黑体" panose="02010609060101010101" pitchFamily="49" charset="-122"/>
              </a:rPr>
              <a:t/>
            </a:r>
            <a:br>
              <a:rPr lang="en-US" altLang="zh-CN" sz="2000" smtClean="0">
                <a:latin typeface="隶书" pitchFamily="49" charset="-122"/>
                <a:ea typeface="黑体" panose="02010609060101010101" pitchFamily="49" charset="-122"/>
              </a:rPr>
            </a:br>
            <a:r>
              <a:rPr lang="zh-CN" altLang="en-US" sz="2000" smtClean="0">
                <a:latin typeface="隶书" pitchFamily="49" charset="-122"/>
                <a:ea typeface="黑体" panose="02010609060101010101" pitchFamily="49" charset="-122"/>
              </a:rPr>
              <a:t>例如：</a:t>
            </a:r>
            <a:endParaRPr lang="zh-CN" altLang="en-US" sz="2000">
              <a:latin typeface="隶书" pitchFamily="49" charset="-122"/>
              <a:ea typeface="黑体" panose="02010609060101010101" pitchFamily="49" charset="-122"/>
            </a:endParaRPr>
          </a:p>
          <a:p>
            <a:pPr marL="457200" lvl="1" indent="0">
              <a:buNone/>
            </a:pPr>
            <a:r>
              <a:rPr lang="en-US" altLang="zh-CN" sz="1800">
                <a:solidFill>
                  <a:srgbClr val="0070C0"/>
                </a:solidFill>
              </a:rPr>
              <a:t>		a[10]</a:t>
            </a:r>
          </a:p>
          <a:p>
            <a:pPr marL="457200" lvl="1" indent="0">
              <a:buNone/>
            </a:pPr>
            <a:r>
              <a:rPr lang="en-US" altLang="zh-CN" sz="1800" smtClean="0">
                <a:solidFill>
                  <a:srgbClr val="0070C0"/>
                </a:solidFill>
              </a:rPr>
              <a:t>		a[i*j</a:t>
            </a:r>
            <a:r>
              <a:rPr lang="en-US" altLang="zh-CN" sz="1800">
                <a:solidFill>
                  <a:srgbClr val="0070C0"/>
                </a:solidFill>
              </a:rPr>
              <a:t>]</a:t>
            </a:r>
          </a:p>
          <a:p>
            <a:pPr marL="457200" lvl="1" indent="0">
              <a:buNone/>
            </a:pPr>
            <a:r>
              <a:rPr lang="en-US" altLang="zh-CN" sz="1800" smtClean="0">
                <a:solidFill>
                  <a:srgbClr val="0070C0"/>
                </a:solidFill>
              </a:rPr>
              <a:t>		a[j</a:t>
            </a:r>
            <a:r>
              <a:rPr lang="en-US" altLang="zh-CN" sz="1800">
                <a:solidFill>
                  <a:srgbClr val="0070C0"/>
                </a:solidFill>
              </a:rPr>
              <a:t>++]</a:t>
            </a:r>
          </a:p>
          <a:p>
            <a:pPr marL="457200" lvl="1" indent="0">
              <a:buNone/>
            </a:pPr>
            <a:r>
              <a:rPr lang="en-US" altLang="zh-CN" sz="1800" smtClean="0">
                <a:solidFill>
                  <a:srgbClr val="0070C0"/>
                </a:solidFill>
              </a:rPr>
              <a:t>     </a:t>
            </a:r>
            <a:r>
              <a:rPr lang="zh-CN" altLang="en-US" sz="1800" smtClean="0"/>
              <a:t>都</a:t>
            </a:r>
            <a:r>
              <a:rPr lang="zh-CN" altLang="en-US" sz="1800"/>
              <a:t>是合法的数组元素。</a:t>
            </a:r>
            <a:endParaRPr lang="en-US" altLang="zh-CN" sz="2000">
              <a:latin typeface="隶书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zh-CN" altLang="en-US" smtClean="0"/>
              <a:t>第</a:t>
            </a:r>
            <a:r>
              <a:rPr lang="en-US" altLang="zh-CN" smtClean="0"/>
              <a:t>6</a:t>
            </a:r>
            <a:r>
              <a:rPr lang="zh-CN" altLang="en-US" smtClean="0"/>
              <a:t>章  数组</a:t>
            </a:r>
            <a:endParaRPr lang="en-US" altLang="zh-CN" sz="1200">
              <a:ea typeface="宋体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5765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000"/>
              <a:t>6.1  </a:t>
            </a:r>
            <a:r>
              <a:rPr lang="zh-CN" altLang="en-US" sz="3000"/>
              <a:t>一维数组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412776"/>
            <a:ext cx="8507288" cy="4968552"/>
          </a:xfrm>
        </p:spPr>
        <p:txBody>
          <a:bodyPr/>
          <a:lstStyle/>
          <a:p>
            <a:r>
              <a:rPr lang="zh-CN" altLang="en-US" sz="2200"/>
              <a:t>使用</a:t>
            </a:r>
            <a:r>
              <a:rPr lang="zh-CN" altLang="en-US" sz="2200" smtClean="0"/>
              <a:t>数</a:t>
            </a:r>
            <a:r>
              <a:rPr lang="zh-CN" altLang="en-US" sz="2200"/>
              <a:t>组</a:t>
            </a:r>
            <a:r>
              <a:rPr lang="zh-CN" altLang="en-US" sz="2200" smtClean="0"/>
              <a:t>时应</a:t>
            </a:r>
            <a:r>
              <a:rPr lang="zh-CN" altLang="en-US" sz="2200"/>
              <a:t>注意</a:t>
            </a:r>
            <a:endParaRPr lang="en-US" altLang="zh-CN" sz="2200"/>
          </a:p>
          <a:p>
            <a:pPr lvl="1"/>
            <a:r>
              <a:rPr lang="zh-CN" altLang="en-US" sz="2000" smtClean="0">
                <a:latin typeface="隶书" pitchFamily="49" charset="-122"/>
                <a:ea typeface="黑体" panose="02010609060101010101" pitchFamily="49" charset="-122"/>
              </a:rPr>
              <a:t>引</a:t>
            </a:r>
            <a:r>
              <a:rPr lang="zh-CN" altLang="en-US" sz="2000">
                <a:latin typeface="隶书" pitchFamily="49" charset="-122"/>
                <a:ea typeface="黑体" panose="02010609060101010101" pitchFamily="49" charset="-122"/>
              </a:rPr>
              <a:t>用数组元素时用的数组名</a:t>
            </a:r>
            <a:r>
              <a:rPr lang="en-US" altLang="zh-CN" sz="2000">
                <a:latin typeface="隶书" pitchFamily="49" charset="-122"/>
                <a:ea typeface="黑体" panose="02010609060101010101" pitchFamily="49" charset="-122"/>
              </a:rPr>
              <a:t>[</a:t>
            </a:r>
            <a:r>
              <a:rPr lang="zh-CN" altLang="en-US" sz="2000">
                <a:latin typeface="隶书" pitchFamily="49" charset="-122"/>
                <a:ea typeface="黑体" panose="02010609060101010101" pitchFamily="49" charset="-122"/>
              </a:rPr>
              <a:t>下标</a:t>
            </a:r>
            <a:r>
              <a:rPr lang="en-US" altLang="zh-CN" sz="2000">
                <a:latin typeface="隶书" pitchFamily="49" charset="-122"/>
                <a:ea typeface="黑体" panose="02010609060101010101" pitchFamily="49" charset="-122"/>
              </a:rPr>
              <a:t>]</a:t>
            </a:r>
            <a:r>
              <a:rPr lang="zh-CN" altLang="en-US" sz="2000">
                <a:latin typeface="隶书" pitchFamily="49" charset="-122"/>
                <a:ea typeface="黑体" panose="02010609060101010101" pitchFamily="49" charset="-122"/>
              </a:rPr>
              <a:t>和声明数组时用到的数组名</a:t>
            </a:r>
            <a:r>
              <a:rPr lang="en-US" altLang="zh-CN" sz="2000">
                <a:latin typeface="隶书" pitchFamily="49" charset="-122"/>
                <a:ea typeface="黑体" panose="02010609060101010101" pitchFamily="49" charset="-122"/>
              </a:rPr>
              <a:t>[</a:t>
            </a:r>
            <a:r>
              <a:rPr lang="zh-CN" altLang="en-US" sz="2000">
                <a:latin typeface="隶书" pitchFamily="49" charset="-122"/>
                <a:ea typeface="黑体" panose="02010609060101010101" pitchFamily="49" charset="-122"/>
              </a:rPr>
              <a:t>长度</a:t>
            </a:r>
            <a:r>
              <a:rPr lang="en-US" altLang="zh-CN" sz="2000">
                <a:latin typeface="隶书" pitchFamily="49" charset="-122"/>
                <a:ea typeface="黑体" panose="02010609060101010101" pitchFamily="49" charset="-122"/>
              </a:rPr>
              <a:t>]</a:t>
            </a:r>
            <a:r>
              <a:rPr lang="zh-CN" altLang="en-US" sz="2000">
                <a:latin typeface="隶书" pitchFamily="49" charset="-122"/>
                <a:ea typeface="黑体" panose="02010609060101010101" pitchFamily="49" charset="-122"/>
              </a:rPr>
              <a:t>形式一样，但方括号内的数据含义不同，前者表示数组元素在数组中的位置，后者表示数组包含的元素个数</a:t>
            </a:r>
            <a:r>
              <a:rPr lang="zh-CN" altLang="en-US" sz="2000" smtClean="0">
                <a:latin typeface="隶书" pitchFamily="49" charset="-122"/>
                <a:ea typeface="黑体" panose="02010609060101010101" pitchFamily="49" charset="-122"/>
              </a:rPr>
              <a:t>。</a:t>
            </a:r>
            <a:endParaRPr lang="en-US" altLang="zh-CN" sz="2000" smtClean="0">
              <a:latin typeface="隶书" pitchFamily="49" charset="-122"/>
              <a:ea typeface="黑体" panose="02010609060101010101" pitchFamily="49" charset="-122"/>
            </a:endParaRPr>
          </a:p>
          <a:p>
            <a:pPr lvl="1"/>
            <a:r>
              <a:rPr lang="zh-CN" altLang="en-US" sz="2000" smtClean="0">
                <a:latin typeface="隶书" pitchFamily="49" charset="-122"/>
                <a:ea typeface="黑体" panose="02010609060101010101" pitchFamily="49" charset="-122"/>
              </a:rPr>
              <a:t>在</a:t>
            </a:r>
            <a:r>
              <a:rPr lang="en-US" altLang="zh-CN" sz="2000">
                <a:latin typeface="隶书" pitchFamily="49" charset="-122"/>
                <a:ea typeface="黑体" panose="02010609060101010101" pitchFamily="49" charset="-122"/>
              </a:rPr>
              <a:t>C</a:t>
            </a:r>
            <a:r>
              <a:rPr lang="zh-CN" altLang="en-US" sz="2000">
                <a:latin typeface="隶书" pitchFamily="49" charset="-122"/>
                <a:ea typeface="黑体" panose="02010609060101010101" pitchFamily="49" charset="-122"/>
              </a:rPr>
              <a:t>语言中，编译系统</a:t>
            </a:r>
            <a:r>
              <a:rPr lang="zh-CN" altLang="en-US" sz="2000" smtClean="0">
                <a:latin typeface="隶书" pitchFamily="49" charset="-122"/>
                <a:ea typeface="黑体" panose="02010609060101010101" pitchFamily="49" charset="-122"/>
              </a:rPr>
              <a:t>不对数组做下标越界</a:t>
            </a:r>
            <a:r>
              <a:rPr lang="zh-CN" altLang="en-US" sz="2000">
                <a:latin typeface="隶书" pitchFamily="49" charset="-122"/>
                <a:ea typeface="黑体" panose="02010609060101010101" pitchFamily="49" charset="-122"/>
              </a:rPr>
              <a:t>检查</a:t>
            </a:r>
            <a:r>
              <a:rPr lang="zh-CN" altLang="en-US" sz="2000" smtClean="0">
                <a:latin typeface="隶书" pitchFamily="49" charset="-122"/>
                <a:ea typeface="黑体" panose="02010609060101010101" pitchFamily="49" charset="-122"/>
              </a:rPr>
              <a:t>，</a:t>
            </a:r>
            <a:r>
              <a:rPr lang="zh-CN" altLang="en-US" sz="2000">
                <a:latin typeface="隶书" pitchFamily="49" charset="-122"/>
                <a:ea typeface="黑体" panose="02010609060101010101" pitchFamily="49" charset="-122"/>
              </a:rPr>
              <a:t>因此程序可能会访问到数组所占空间以外的存储单元，这种访问往往会造成程序结果出现错误，甚至十分危险，因此程序员要特别注意下标越界的问题</a:t>
            </a:r>
            <a:r>
              <a:rPr lang="zh-CN" altLang="en-US" sz="2000" smtClean="0">
                <a:latin typeface="隶书" pitchFamily="49" charset="-122"/>
                <a:ea typeface="黑体" panose="02010609060101010101" pitchFamily="49" charset="-122"/>
              </a:rPr>
              <a:t>。</a:t>
            </a:r>
            <a:endParaRPr lang="en-US" altLang="zh-CN" sz="2000" smtClean="0">
              <a:latin typeface="隶书" pitchFamily="49" charset="-122"/>
              <a:ea typeface="黑体" panose="02010609060101010101" pitchFamily="49" charset="-122"/>
            </a:endParaRPr>
          </a:p>
          <a:p>
            <a:pPr lvl="1"/>
            <a:r>
              <a:rPr lang="zh-CN" altLang="en-US" sz="2000" smtClean="0">
                <a:latin typeface="隶书" pitchFamily="49" charset="-122"/>
                <a:ea typeface="黑体" panose="02010609060101010101" pitchFamily="49" charset="-122"/>
              </a:rPr>
              <a:t>不</a:t>
            </a:r>
            <a:r>
              <a:rPr lang="zh-CN" altLang="en-US" sz="2000">
                <a:latin typeface="隶书" pitchFamily="49" charset="-122"/>
                <a:ea typeface="黑体" panose="02010609060101010101" pitchFamily="49" charset="-122"/>
              </a:rPr>
              <a:t>能整体引用数组，只能对数组元素进行操作</a:t>
            </a:r>
            <a:r>
              <a:rPr lang="zh-CN" altLang="en-US" sz="2000" smtClean="0">
                <a:latin typeface="隶书" pitchFamily="49" charset="-122"/>
                <a:ea typeface="黑体" panose="02010609060101010101" pitchFamily="49" charset="-122"/>
              </a:rPr>
              <a:t>。</a:t>
            </a:r>
            <a:r>
              <a:rPr lang="en-US" altLang="zh-CN" sz="2000" smtClean="0">
                <a:latin typeface="隶书" pitchFamily="49" charset="-122"/>
                <a:ea typeface="黑体" panose="02010609060101010101" pitchFamily="49" charset="-122"/>
              </a:rPr>
              <a:t/>
            </a:r>
            <a:br>
              <a:rPr lang="en-US" altLang="zh-CN" sz="2000" smtClean="0">
                <a:latin typeface="隶书" pitchFamily="49" charset="-122"/>
                <a:ea typeface="黑体" panose="02010609060101010101" pitchFamily="49" charset="-122"/>
              </a:rPr>
            </a:br>
            <a:r>
              <a:rPr lang="zh-CN" altLang="en-US" sz="2000" smtClean="0">
                <a:latin typeface="隶书" pitchFamily="49" charset="-122"/>
                <a:ea typeface="黑体" panose="02010609060101010101" pitchFamily="49" charset="-122"/>
              </a:rPr>
              <a:t>例如：</a:t>
            </a:r>
            <a:r>
              <a:rPr lang="en-US" altLang="zh-CN" sz="2000" smtClean="0">
                <a:latin typeface="隶书" pitchFamily="49" charset="-122"/>
                <a:ea typeface="黑体" panose="02010609060101010101" pitchFamily="49" charset="-122"/>
              </a:rPr>
              <a:t>	</a:t>
            </a:r>
          </a:p>
          <a:p>
            <a:pPr marL="457200" lvl="1" indent="0">
              <a:buNone/>
            </a:pPr>
            <a:r>
              <a:rPr lang="en-US" altLang="zh-CN" sz="2000">
                <a:solidFill>
                  <a:srgbClr val="0070C0"/>
                </a:solidFill>
              </a:rPr>
              <a:t>	</a:t>
            </a:r>
            <a:r>
              <a:rPr lang="en-US" altLang="zh-CN" sz="1800" smtClean="0">
                <a:solidFill>
                  <a:srgbClr val="0070C0"/>
                </a:solidFill>
              </a:rPr>
              <a:t>for(i=0</a:t>
            </a:r>
            <a:r>
              <a:rPr lang="en-US" altLang="zh-CN" sz="1800">
                <a:solidFill>
                  <a:srgbClr val="0070C0"/>
                </a:solidFill>
              </a:rPr>
              <a:t>; i&lt;5; i</a:t>
            </a:r>
            <a:r>
              <a:rPr lang="en-US" altLang="zh-CN" sz="1800" smtClean="0">
                <a:solidFill>
                  <a:srgbClr val="0070C0"/>
                </a:solidFill>
              </a:rPr>
              <a:t>++)		 </a:t>
            </a:r>
            <a:r>
              <a:rPr lang="en-US" altLang="zh-CN" sz="1800"/>
              <a:t>/</a:t>
            </a:r>
            <a:r>
              <a:rPr lang="zh-CN" altLang="en-US" sz="1800"/>
              <a:t>*使用循环语句逐个输出各数组元素*</a:t>
            </a:r>
            <a:r>
              <a:rPr lang="en-US" altLang="zh-CN" sz="1800"/>
              <a:t>/</a:t>
            </a:r>
            <a:endParaRPr lang="en-US" altLang="zh-CN" sz="1800" smtClean="0">
              <a:solidFill>
                <a:srgbClr val="0070C0"/>
              </a:solidFill>
            </a:endParaRPr>
          </a:p>
          <a:p>
            <a:pPr marL="457200" lvl="1" indent="0">
              <a:buNone/>
            </a:pPr>
            <a:r>
              <a:rPr lang="en-US" altLang="zh-CN" sz="1800">
                <a:solidFill>
                  <a:srgbClr val="0070C0"/>
                </a:solidFill>
              </a:rPr>
              <a:t>	</a:t>
            </a:r>
            <a:r>
              <a:rPr lang="en-US" altLang="zh-CN" sz="1800" smtClean="0">
                <a:solidFill>
                  <a:srgbClr val="0070C0"/>
                </a:solidFill>
              </a:rPr>
              <a:t>	printf</a:t>
            </a:r>
            <a:r>
              <a:rPr lang="en-US" altLang="zh-CN" sz="1800">
                <a:solidFill>
                  <a:srgbClr val="0070C0"/>
                </a:solidFill>
              </a:rPr>
              <a:t>("%d",a[i</a:t>
            </a:r>
            <a:r>
              <a:rPr lang="en-US" altLang="zh-CN" sz="1800" smtClean="0">
                <a:solidFill>
                  <a:srgbClr val="0070C0"/>
                </a:solidFill>
              </a:rPr>
              <a:t>]);</a:t>
            </a:r>
          </a:p>
          <a:p>
            <a:pPr marL="457200" lvl="1" indent="0">
              <a:buNone/>
            </a:pPr>
            <a:r>
              <a:rPr lang="en-US" altLang="zh-CN" sz="1800" smtClean="0">
                <a:solidFill>
                  <a:srgbClr val="0070C0"/>
                </a:solidFill>
              </a:rPr>
              <a:t> </a:t>
            </a:r>
            <a:r>
              <a:rPr lang="en-US" altLang="zh-CN" sz="2000">
                <a:solidFill>
                  <a:srgbClr val="0070C0"/>
                </a:solidFill>
              </a:rPr>
              <a:t>	</a:t>
            </a:r>
            <a:r>
              <a:rPr lang="en-US" altLang="zh-CN" sz="1800">
                <a:solidFill>
                  <a:srgbClr val="0070C0"/>
                </a:solidFill>
              </a:rPr>
              <a:t>a[5]={1,2,3,4,5</a:t>
            </a:r>
            <a:r>
              <a:rPr lang="en-US" altLang="zh-CN" sz="1800" smtClean="0">
                <a:solidFill>
                  <a:srgbClr val="0070C0"/>
                </a:solidFill>
              </a:rPr>
              <a:t>};		</a:t>
            </a:r>
            <a:r>
              <a:rPr lang="en-US" altLang="zh-CN" sz="1800" smtClean="0"/>
              <a:t> </a:t>
            </a:r>
            <a:r>
              <a:rPr lang="en-US" altLang="zh-CN" sz="1800"/>
              <a:t>/</a:t>
            </a:r>
            <a:r>
              <a:rPr lang="zh-CN" altLang="en-US" sz="1800"/>
              <a:t>*试图将多个数据对数组整体赋值*</a:t>
            </a:r>
            <a:r>
              <a:rPr lang="en-US" altLang="zh-CN" sz="1800"/>
              <a:t>/</a:t>
            </a:r>
            <a:endParaRPr lang="zh-CN" altLang="en-US" sz="1800">
              <a:solidFill>
                <a:srgbClr val="0070C0"/>
              </a:solidFill>
            </a:endParaRPr>
          </a:p>
          <a:p>
            <a:pPr marL="457200" lvl="1" indent="0">
              <a:buNone/>
            </a:pPr>
            <a:r>
              <a:rPr lang="zh-CN" altLang="en-US" sz="2000">
                <a:solidFill>
                  <a:srgbClr val="0070C0"/>
                </a:solidFill>
              </a:rPr>
              <a:t>   </a:t>
            </a:r>
            <a:r>
              <a:rPr lang="en-US" altLang="zh-CN" sz="2000">
                <a:solidFill>
                  <a:srgbClr val="0070C0"/>
                </a:solidFill>
              </a:rPr>
              <a:t>	</a:t>
            </a:r>
            <a:r>
              <a:rPr lang="en-US" altLang="zh-CN" sz="1800" smtClean="0">
                <a:solidFill>
                  <a:srgbClr val="0070C0"/>
                </a:solidFill>
              </a:rPr>
              <a:t>printf</a:t>
            </a:r>
            <a:r>
              <a:rPr lang="en-US" altLang="zh-CN" sz="1800">
                <a:solidFill>
                  <a:srgbClr val="0070C0"/>
                </a:solidFill>
              </a:rPr>
              <a:t>("%d",a</a:t>
            </a:r>
            <a:r>
              <a:rPr lang="en-US" altLang="zh-CN" sz="1800" smtClean="0">
                <a:solidFill>
                  <a:srgbClr val="0070C0"/>
                </a:solidFill>
              </a:rPr>
              <a:t>); 		</a:t>
            </a:r>
            <a:r>
              <a:rPr lang="en-US" altLang="zh-CN" sz="1800"/>
              <a:t>/</a:t>
            </a:r>
            <a:r>
              <a:rPr lang="zh-CN" altLang="en-US" sz="1800"/>
              <a:t>*试图用一个语句输出整个数组*</a:t>
            </a:r>
            <a:r>
              <a:rPr lang="en-US" altLang="zh-CN" sz="1800"/>
              <a:t>/</a:t>
            </a:r>
          </a:p>
          <a:p>
            <a:pPr marL="457200" lvl="1" indent="0">
              <a:buNone/>
            </a:pPr>
            <a:r>
              <a:rPr lang="en-US" altLang="zh-CN" sz="2000">
                <a:solidFill>
                  <a:srgbClr val="0070C0"/>
                </a:solidFill>
              </a:rPr>
              <a:t>		</a:t>
            </a:r>
            <a:endParaRPr lang="zh-CN" altLang="en-US" sz="1800">
              <a:solidFill>
                <a:srgbClr val="0070C0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zh-CN" altLang="en-US" smtClean="0"/>
              <a:t>第</a:t>
            </a:r>
            <a:r>
              <a:rPr lang="en-US" altLang="zh-CN" smtClean="0"/>
              <a:t>6</a:t>
            </a:r>
            <a:r>
              <a:rPr lang="zh-CN" altLang="en-US" smtClean="0"/>
              <a:t>章  数组</a:t>
            </a:r>
            <a:endParaRPr lang="en-US" altLang="zh-CN" sz="1200">
              <a:ea typeface="宋体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553003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000"/>
              <a:t>6.1  </a:t>
            </a:r>
            <a:r>
              <a:rPr lang="zh-CN" altLang="en-US" sz="3000"/>
              <a:t>一维数组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556792"/>
            <a:ext cx="8507288" cy="1008112"/>
          </a:xfrm>
        </p:spPr>
        <p:txBody>
          <a:bodyPr/>
          <a:lstStyle/>
          <a:p>
            <a:r>
              <a:rPr lang="en-US" altLang="zh-CN" sz="2200"/>
              <a:t>【</a:t>
            </a:r>
            <a:r>
              <a:rPr lang="zh-CN" altLang="en-US" sz="2200"/>
              <a:t>例 </a:t>
            </a:r>
            <a:r>
              <a:rPr lang="en-US" altLang="zh-CN" sz="2200"/>
              <a:t>6.1】</a:t>
            </a:r>
            <a:r>
              <a:rPr lang="zh-CN" altLang="en-US" sz="2200"/>
              <a:t>把</a:t>
            </a:r>
            <a:r>
              <a:rPr lang="en-US" altLang="zh-CN" sz="2200"/>
              <a:t>0</a:t>
            </a:r>
            <a:r>
              <a:rPr lang="zh-CN" altLang="en-US" sz="2200"/>
              <a:t>～</a:t>
            </a:r>
            <a:r>
              <a:rPr lang="en-US" altLang="zh-CN" sz="2200"/>
              <a:t>9</a:t>
            </a:r>
            <a:r>
              <a:rPr lang="zh-CN" altLang="en-US" sz="2200"/>
              <a:t>赋值给数组，然后逆序输出</a:t>
            </a:r>
            <a:r>
              <a:rPr lang="zh-CN" altLang="en-US" sz="2200" smtClean="0"/>
              <a:t>。</a:t>
            </a:r>
            <a:endParaRPr lang="en-US" altLang="zh-CN" sz="2200" smtClean="0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F5BB524E-118F-4CAC-B131-4098BA770E80}"/>
              </a:ext>
            </a:extLst>
          </p:cNvPr>
          <p:cNvSpPr/>
          <p:nvPr/>
        </p:nvSpPr>
        <p:spPr>
          <a:xfrm>
            <a:off x="1043608" y="2183618"/>
            <a:ext cx="3461556" cy="246951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en-US" altLang="zh-CN" sz="1400" dirty="0">
                <a:solidFill>
                  <a:srgbClr val="002060"/>
                </a:solidFill>
              </a:rPr>
              <a:t>#include &lt;</a:t>
            </a:r>
            <a:r>
              <a:rPr lang="en-US" altLang="zh-CN" sz="1400" err="1">
                <a:solidFill>
                  <a:srgbClr val="002060"/>
                </a:solidFill>
              </a:rPr>
              <a:t>stdio.h</a:t>
            </a:r>
            <a:r>
              <a:rPr lang="en-US" altLang="zh-CN" sz="1400" smtClean="0">
                <a:solidFill>
                  <a:srgbClr val="002060"/>
                </a:solidFill>
              </a:rPr>
              <a:t>&gt;</a:t>
            </a:r>
          </a:p>
          <a:p>
            <a:r>
              <a:rPr lang="en-US" altLang="zh-CN" sz="1400" smtClean="0">
                <a:solidFill>
                  <a:srgbClr val="002060"/>
                </a:solidFill>
              </a:rPr>
              <a:t>int </a:t>
            </a:r>
            <a:r>
              <a:rPr lang="en-US" altLang="zh-CN" sz="1400" dirty="0">
                <a:solidFill>
                  <a:srgbClr val="002060"/>
                </a:solidFill>
              </a:rPr>
              <a:t>main( )</a:t>
            </a:r>
          </a:p>
          <a:p>
            <a:r>
              <a:rPr lang="en-US" altLang="zh-CN" sz="1400" dirty="0">
                <a:solidFill>
                  <a:srgbClr val="002060"/>
                </a:solidFill>
              </a:rPr>
              <a:t>{</a:t>
            </a:r>
          </a:p>
          <a:p>
            <a:r>
              <a:rPr lang="en-US" altLang="zh-CN" sz="1400">
                <a:solidFill>
                  <a:srgbClr val="002060"/>
                </a:solidFill>
              </a:rPr>
              <a:t> </a:t>
            </a:r>
            <a:r>
              <a:rPr lang="en-US" altLang="zh-CN" sz="1400" smtClean="0">
                <a:solidFill>
                  <a:srgbClr val="002060"/>
                </a:solidFill>
              </a:rPr>
              <a:t>     int </a:t>
            </a:r>
            <a:r>
              <a:rPr lang="en-US" altLang="zh-CN" sz="1400">
                <a:solidFill>
                  <a:srgbClr val="002060"/>
                </a:solidFill>
              </a:rPr>
              <a:t>i,a[10];</a:t>
            </a:r>
          </a:p>
          <a:p>
            <a:r>
              <a:rPr lang="en-US" altLang="zh-CN" sz="1400">
                <a:solidFill>
                  <a:srgbClr val="002060"/>
                </a:solidFill>
              </a:rPr>
              <a:t>  </a:t>
            </a:r>
            <a:r>
              <a:rPr lang="en-US" altLang="zh-CN" sz="1400" smtClean="0">
                <a:solidFill>
                  <a:srgbClr val="002060"/>
                </a:solidFill>
              </a:rPr>
              <a:t>    for(i=0;i</a:t>
            </a:r>
            <a:r>
              <a:rPr lang="en-US" altLang="zh-CN" sz="1400">
                <a:solidFill>
                  <a:srgbClr val="002060"/>
                </a:solidFill>
              </a:rPr>
              <a:t>&lt;=9;i++)</a:t>
            </a:r>
          </a:p>
          <a:p>
            <a:r>
              <a:rPr lang="en-US" altLang="zh-CN" sz="1400">
                <a:solidFill>
                  <a:srgbClr val="002060"/>
                </a:solidFill>
              </a:rPr>
              <a:t>      a[i]=i;</a:t>
            </a:r>
          </a:p>
          <a:p>
            <a:r>
              <a:rPr lang="en-US" altLang="zh-CN" sz="1400">
                <a:solidFill>
                  <a:srgbClr val="002060"/>
                </a:solidFill>
              </a:rPr>
              <a:t>  </a:t>
            </a:r>
            <a:r>
              <a:rPr lang="en-US" altLang="zh-CN" sz="1400" smtClean="0">
                <a:solidFill>
                  <a:srgbClr val="002060"/>
                </a:solidFill>
              </a:rPr>
              <a:t>    for(i=9;i</a:t>
            </a:r>
            <a:r>
              <a:rPr lang="en-US" altLang="zh-CN" sz="1400">
                <a:solidFill>
                  <a:srgbClr val="002060"/>
                </a:solidFill>
              </a:rPr>
              <a:t>&gt;=0;i--)</a:t>
            </a:r>
          </a:p>
          <a:p>
            <a:pPr lvl="1"/>
            <a:r>
              <a:rPr lang="en-US" altLang="zh-CN" sz="1400">
                <a:solidFill>
                  <a:srgbClr val="002060"/>
                </a:solidFill>
              </a:rPr>
              <a:t>     </a:t>
            </a:r>
            <a:r>
              <a:rPr lang="en-US" altLang="zh-CN" sz="1400" smtClean="0">
                <a:solidFill>
                  <a:srgbClr val="002060"/>
                </a:solidFill>
              </a:rPr>
              <a:t>printf</a:t>
            </a:r>
            <a:r>
              <a:rPr lang="en-US" altLang="zh-CN" sz="1400">
                <a:solidFill>
                  <a:srgbClr val="002060"/>
                </a:solidFill>
              </a:rPr>
              <a:t>("%d ",a[i]);</a:t>
            </a:r>
          </a:p>
          <a:p>
            <a:r>
              <a:rPr lang="en-US" altLang="zh-CN" sz="1400" smtClean="0">
                <a:solidFill>
                  <a:srgbClr val="002060"/>
                </a:solidFill>
              </a:rPr>
              <a:t>      printf</a:t>
            </a:r>
            <a:r>
              <a:rPr lang="en-US" altLang="zh-CN" sz="1400">
                <a:solidFill>
                  <a:srgbClr val="002060"/>
                </a:solidFill>
              </a:rPr>
              <a:t>("\n");</a:t>
            </a:r>
          </a:p>
          <a:p>
            <a:r>
              <a:rPr lang="en-US" altLang="zh-CN" sz="1400" smtClean="0">
                <a:solidFill>
                  <a:srgbClr val="002060"/>
                </a:solidFill>
              </a:rPr>
              <a:t>      return </a:t>
            </a:r>
            <a:r>
              <a:rPr lang="en-US" altLang="zh-CN" sz="1400">
                <a:solidFill>
                  <a:srgbClr val="002060"/>
                </a:solidFill>
              </a:rPr>
              <a:t>0;</a:t>
            </a:r>
            <a:endParaRPr lang="zh-CN" altLang="en-US" sz="1400" smtClean="0">
              <a:solidFill>
                <a:srgbClr val="002060"/>
              </a:solidFill>
            </a:endParaRPr>
          </a:p>
          <a:p>
            <a:r>
              <a:rPr lang="en-US" altLang="zh-CN" sz="1400" smtClean="0">
                <a:solidFill>
                  <a:srgbClr val="002060"/>
                </a:solidFill>
              </a:rPr>
              <a:t>}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0CA503F-5008-4B52-A4F4-6A5255875C6D}"/>
              </a:ext>
            </a:extLst>
          </p:cNvPr>
          <p:cNvSpPr txBox="1"/>
          <p:nvPr/>
        </p:nvSpPr>
        <p:spPr>
          <a:xfrm>
            <a:off x="1012152" y="4924693"/>
            <a:ext cx="22322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002060"/>
                </a:solidFill>
              </a:rPr>
              <a:t>程序运行结果：</a:t>
            </a:r>
          </a:p>
        </p:txBody>
      </p:sp>
      <p:pic>
        <p:nvPicPr>
          <p:cNvPr id="6" name="图片 5"/>
          <p:cNvPicPr/>
          <p:nvPr/>
        </p:nvPicPr>
        <p:blipFill>
          <a:blip r:embed="rId2"/>
          <a:stretch>
            <a:fillRect/>
          </a:stretch>
        </p:blipFill>
        <p:spPr>
          <a:xfrm>
            <a:off x="3131840" y="4996702"/>
            <a:ext cx="3487840" cy="1266748"/>
          </a:xfrm>
          <a:prstGeom prst="rect">
            <a:avLst/>
          </a:prstGeom>
        </p:spPr>
      </p:pic>
      <p:sp>
        <p:nvSpPr>
          <p:cNvPr id="8" name="折角形 8">
            <a:extLst>
              <a:ext uri="{FF2B5EF4-FFF2-40B4-BE49-F238E27FC236}">
                <a16:creationId xmlns:a16="http://schemas.microsoft.com/office/drawing/2014/main" id="{34B46C00-F619-45F0-A7B9-F2B26A653DB9}"/>
              </a:ext>
            </a:extLst>
          </p:cNvPr>
          <p:cNvSpPr/>
          <p:nvPr/>
        </p:nvSpPr>
        <p:spPr>
          <a:xfrm>
            <a:off x="5203747" y="2327634"/>
            <a:ext cx="3616725" cy="2109478"/>
          </a:xfrm>
          <a:prstGeom prst="foldedCorner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>
              <a:buAutoNum type="arabicPeriod"/>
            </a:pPr>
            <a:endParaRPr lang="en-US" altLang="zh-CN" sz="1400" dirty="0"/>
          </a:p>
          <a:p>
            <a:endParaRPr lang="en-US" altLang="zh-CN" sz="1400" dirty="0"/>
          </a:p>
          <a:p>
            <a:endParaRPr lang="en-US" altLang="zh-CN" sz="1400" dirty="0"/>
          </a:p>
          <a:p>
            <a:r>
              <a:rPr lang="zh-CN" altLang="en-US" sz="1400"/>
              <a:t>可以看出，访问数组时，数组元素的下标的变化正好与循环控制变量相匹配，因此，数组</a:t>
            </a:r>
            <a:r>
              <a:rPr lang="en-US" altLang="zh-CN" sz="1400"/>
              <a:t>+</a:t>
            </a:r>
            <a:r>
              <a:rPr lang="zh-CN" altLang="en-US" sz="1400"/>
              <a:t>循环很容易实现顺序、逆序或有规律地对大量数据进行连续处理，这是简单的基本数据类型无法办到的。</a:t>
            </a:r>
            <a:endParaRPr lang="en-US" altLang="zh-CN" sz="1400" dirty="0"/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5A3B8124-DB13-43FA-BDBF-277E29E6FA67}"/>
              </a:ext>
            </a:extLst>
          </p:cNvPr>
          <p:cNvGrpSpPr/>
          <p:nvPr/>
        </p:nvGrpSpPr>
        <p:grpSpPr>
          <a:xfrm>
            <a:off x="5203746" y="2361833"/>
            <a:ext cx="1156038" cy="419096"/>
            <a:chOff x="8656982" y="1391224"/>
            <a:chExt cx="1242392" cy="327695"/>
          </a:xfrm>
        </p:grpSpPr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31994EC0-9CE0-4FE0-B93C-B8717E3333FE}"/>
                </a:ext>
              </a:extLst>
            </p:cNvPr>
            <p:cNvSpPr txBox="1"/>
            <p:nvPr/>
          </p:nvSpPr>
          <p:spPr>
            <a:xfrm>
              <a:off x="8656982" y="1391224"/>
              <a:ext cx="1242392" cy="3276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程序说明</a:t>
              </a:r>
            </a:p>
          </p:txBody>
        </p: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id="{D2FE9C08-1928-4143-B10C-59655810239B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8656983" y="1686632"/>
              <a:ext cx="1242391" cy="405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" name="页脚占位符 1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zh-CN" altLang="en-US" smtClean="0"/>
              <a:t>第</a:t>
            </a:r>
            <a:r>
              <a:rPr lang="en-US" altLang="zh-CN" smtClean="0"/>
              <a:t>6</a:t>
            </a:r>
            <a:r>
              <a:rPr lang="zh-CN" altLang="en-US" smtClean="0"/>
              <a:t>章  数组</a:t>
            </a:r>
            <a:endParaRPr lang="en-US" altLang="zh-CN" sz="1200">
              <a:ea typeface="宋体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011956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000"/>
              <a:t>6.1  </a:t>
            </a:r>
            <a:r>
              <a:rPr lang="zh-CN" altLang="en-US" sz="3000"/>
              <a:t>一维数组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844824"/>
            <a:ext cx="8507288" cy="4357464"/>
          </a:xfrm>
        </p:spPr>
        <p:txBody>
          <a:bodyPr/>
          <a:lstStyle/>
          <a:p>
            <a:r>
              <a:rPr lang="zh-CN" altLang="en-US" sz="2200" smtClean="0"/>
              <a:t>一维数组的</a:t>
            </a:r>
            <a:r>
              <a:rPr lang="zh-CN" altLang="en-US" sz="2200"/>
              <a:t>初始化</a:t>
            </a:r>
            <a:endParaRPr lang="en-US" altLang="zh-CN" sz="2200" smtClean="0"/>
          </a:p>
          <a:p>
            <a:pPr lvl="1"/>
            <a:r>
              <a:rPr lang="zh-CN" altLang="en-US" sz="2000">
                <a:latin typeface="隶书" pitchFamily="49" charset="-122"/>
                <a:ea typeface="黑体" panose="02010609060101010101" pitchFamily="49" charset="-122"/>
              </a:rPr>
              <a:t>数</a:t>
            </a:r>
            <a:r>
              <a:rPr lang="zh-CN" altLang="en-US" sz="2000" smtClean="0">
                <a:latin typeface="隶书" pitchFamily="49" charset="-122"/>
                <a:ea typeface="黑体" panose="02010609060101010101" pitchFamily="49" charset="-122"/>
              </a:rPr>
              <a:t>组在</a:t>
            </a:r>
            <a:r>
              <a:rPr lang="zh-CN" altLang="en-US" sz="2000">
                <a:latin typeface="隶书" pitchFamily="49" charset="-122"/>
                <a:ea typeface="黑体" panose="02010609060101010101" pitchFamily="49" charset="-122"/>
              </a:rPr>
              <a:t>使用前，还需要进行初始</a:t>
            </a:r>
            <a:r>
              <a:rPr lang="zh-CN" altLang="en-US" sz="2000" smtClean="0">
                <a:latin typeface="隶书" pitchFamily="49" charset="-122"/>
                <a:ea typeface="黑体" panose="02010609060101010101" pitchFamily="49" charset="-122"/>
              </a:rPr>
              <a:t>化</a:t>
            </a:r>
            <a:endParaRPr lang="en-US" altLang="zh-CN" sz="2000" smtClean="0">
              <a:latin typeface="隶书" pitchFamily="49" charset="-122"/>
              <a:ea typeface="黑体" panose="02010609060101010101" pitchFamily="49" charset="-122"/>
            </a:endParaRPr>
          </a:p>
          <a:p>
            <a:pPr lvl="1"/>
            <a:r>
              <a:rPr lang="zh-CN" altLang="en-US" sz="2000" smtClean="0">
                <a:latin typeface="隶书" pitchFamily="49" charset="-122"/>
                <a:ea typeface="黑体" panose="02010609060101010101" pitchFamily="49" charset="-122"/>
              </a:rPr>
              <a:t>常</a:t>
            </a:r>
            <a:r>
              <a:rPr lang="zh-CN" altLang="en-US" sz="2000">
                <a:latin typeface="隶书" pitchFamily="49" charset="-122"/>
                <a:ea typeface="黑体" panose="02010609060101010101" pitchFamily="49" charset="-122"/>
              </a:rPr>
              <a:t>用的有两种初始化方法</a:t>
            </a:r>
            <a:r>
              <a:rPr lang="zh-CN" altLang="en-US" sz="2000" smtClean="0">
                <a:latin typeface="隶书" pitchFamily="49" charset="-122"/>
                <a:ea typeface="黑体" panose="02010609060101010101" pitchFamily="49" charset="-122"/>
              </a:rPr>
              <a:t>：</a:t>
            </a:r>
            <a:endParaRPr lang="en-US" altLang="zh-CN" sz="2000" smtClean="0">
              <a:latin typeface="隶书" pitchFamily="49" charset="-122"/>
              <a:ea typeface="黑体" panose="02010609060101010101" pitchFamily="49" charset="-122"/>
            </a:endParaRPr>
          </a:p>
          <a:p>
            <a:pPr lvl="2"/>
            <a:r>
              <a:rPr lang="zh-CN" altLang="en-US" sz="1800" smtClean="0">
                <a:latin typeface="隶书" pitchFamily="49" charset="-122"/>
                <a:ea typeface="黑体" panose="02010609060101010101" pitchFamily="49" charset="-122"/>
              </a:rPr>
              <a:t>在</a:t>
            </a:r>
            <a:r>
              <a:rPr lang="zh-CN" altLang="en-US" sz="1800">
                <a:latin typeface="隶书" pitchFamily="49" charset="-122"/>
                <a:ea typeface="黑体" panose="02010609060101010101" pitchFamily="49" charset="-122"/>
              </a:rPr>
              <a:t>声明数组的同时进行初始</a:t>
            </a:r>
            <a:r>
              <a:rPr lang="zh-CN" altLang="en-US" sz="1800" smtClean="0">
                <a:latin typeface="隶书" pitchFamily="49" charset="-122"/>
                <a:ea typeface="黑体" panose="02010609060101010101" pitchFamily="49" charset="-122"/>
              </a:rPr>
              <a:t>化</a:t>
            </a:r>
            <a:endParaRPr lang="en-US" altLang="zh-CN" sz="1800" smtClean="0">
              <a:latin typeface="隶书" pitchFamily="49" charset="-122"/>
              <a:ea typeface="黑体" panose="02010609060101010101" pitchFamily="49" charset="-122"/>
            </a:endParaRPr>
          </a:p>
          <a:p>
            <a:pPr marL="457200" lvl="1" indent="0">
              <a:buNone/>
            </a:pPr>
            <a:r>
              <a:rPr lang="en-US" altLang="zh-CN" sz="1800" smtClean="0">
                <a:solidFill>
                  <a:srgbClr val="0070C0"/>
                </a:solidFill>
              </a:rPr>
              <a:t>		</a:t>
            </a:r>
            <a:r>
              <a:rPr lang="zh-CN" altLang="en-US" sz="1800" smtClean="0">
                <a:solidFill>
                  <a:srgbClr val="0070C0"/>
                </a:solidFill>
              </a:rPr>
              <a:t>类</a:t>
            </a:r>
            <a:r>
              <a:rPr lang="zh-CN" altLang="en-US" sz="1800">
                <a:solidFill>
                  <a:srgbClr val="0070C0"/>
                </a:solidFill>
              </a:rPr>
              <a:t>型说明</a:t>
            </a:r>
            <a:r>
              <a:rPr lang="zh-CN" altLang="en-US" sz="1800" smtClean="0">
                <a:solidFill>
                  <a:srgbClr val="0070C0"/>
                </a:solidFill>
              </a:rPr>
              <a:t>符  数</a:t>
            </a:r>
            <a:r>
              <a:rPr lang="zh-CN" altLang="en-US" sz="1800">
                <a:solidFill>
                  <a:srgbClr val="0070C0"/>
                </a:solidFill>
              </a:rPr>
              <a:t>组名</a:t>
            </a:r>
            <a:r>
              <a:rPr lang="en-US" altLang="zh-CN" sz="1800">
                <a:solidFill>
                  <a:srgbClr val="0070C0"/>
                </a:solidFill>
              </a:rPr>
              <a:t>[</a:t>
            </a:r>
            <a:r>
              <a:rPr lang="zh-CN" altLang="en-US" sz="1800">
                <a:solidFill>
                  <a:srgbClr val="0070C0"/>
                </a:solidFill>
              </a:rPr>
              <a:t>常量表达式</a:t>
            </a:r>
            <a:r>
              <a:rPr lang="en-US" altLang="zh-CN" sz="1800">
                <a:solidFill>
                  <a:srgbClr val="0070C0"/>
                </a:solidFill>
              </a:rPr>
              <a:t>]={</a:t>
            </a:r>
            <a:r>
              <a:rPr lang="zh-CN" altLang="en-US" sz="1800">
                <a:solidFill>
                  <a:srgbClr val="0070C0"/>
                </a:solidFill>
              </a:rPr>
              <a:t>值，值，</a:t>
            </a:r>
            <a:r>
              <a:rPr lang="en-US" altLang="zh-CN" sz="1800">
                <a:solidFill>
                  <a:srgbClr val="0070C0"/>
                </a:solidFill>
              </a:rPr>
              <a:t>…</a:t>
            </a:r>
            <a:r>
              <a:rPr lang="zh-CN" altLang="en-US" sz="1800">
                <a:solidFill>
                  <a:srgbClr val="0070C0"/>
                </a:solidFill>
              </a:rPr>
              <a:t>，值</a:t>
            </a:r>
            <a:r>
              <a:rPr lang="en-US" altLang="zh-CN" sz="1800" smtClean="0">
                <a:solidFill>
                  <a:srgbClr val="0070C0"/>
                </a:solidFill>
              </a:rPr>
              <a:t>}</a:t>
            </a:r>
            <a:r>
              <a:rPr lang="zh-CN" altLang="en-US" sz="1800" smtClean="0">
                <a:solidFill>
                  <a:srgbClr val="0070C0"/>
                </a:solidFill>
              </a:rPr>
              <a:t>；</a:t>
            </a:r>
            <a:endParaRPr lang="en-US" altLang="zh-CN" sz="1800" smtClean="0">
              <a:solidFill>
                <a:srgbClr val="0070C0"/>
              </a:solidFill>
            </a:endParaRPr>
          </a:p>
          <a:p>
            <a:pPr marL="457200" lvl="1" indent="0">
              <a:buNone/>
            </a:pPr>
            <a:r>
              <a:rPr lang="en-US" altLang="zh-CN" sz="1800">
                <a:solidFill>
                  <a:srgbClr val="0070C0"/>
                </a:solidFill>
              </a:rPr>
              <a:t>	</a:t>
            </a:r>
            <a:r>
              <a:rPr lang="en-US" altLang="zh-CN" sz="1800" smtClean="0">
                <a:solidFill>
                  <a:srgbClr val="0070C0"/>
                </a:solidFill>
              </a:rPr>
              <a:t>     </a:t>
            </a:r>
            <a:r>
              <a:rPr lang="zh-CN" altLang="en-US" sz="1800" smtClean="0">
                <a:latin typeface="隶书" pitchFamily="49" charset="-122"/>
                <a:ea typeface="黑体" panose="02010609060101010101" pitchFamily="49" charset="-122"/>
              </a:rPr>
              <a:t>其</a:t>
            </a:r>
            <a:r>
              <a:rPr lang="zh-CN" altLang="en-US" sz="1800">
                <a:latin typeface="隶书" pitchFamily="49" charset="-122"/>
                <a:ea typeface="黑体" panose="02010609060101010101" pitchFamily="49" charset="-122"/>
              </a:rPr>
              <a:t>中，在集合中的各数据值为各元素的初值，值之间用逗号间隔</a:t>
            </a:r>
            <a:r>
              <a:rPr lang="zh-CN" altLang="en-US" sz="1800" smtClean="0">
                <a:latin typeface="隶书" pitchFamily="49" charset="-122"/>
                <a:ea typeface="黑体" panose="02010609060101010101" pitchFamily="49" charset="-122"/>
              </a:rPr>
              <a:t>。</a:t>
            </a:r>
            <a:endParaRPr lang="en-US" altLang="zh-CN" sz="1800" smtClean="0">
              <a:latin typeface="隶书" pitchFamily="49" charset="-122"/>
              <a:ea typeface="黑体" panose="02010609060101010101" pitchFamily="49" charset="-122"/>
            </a:endParaRPr>
          </a:p>
          <a:p>
            <a:pPr marL="457200" lvl="1" indent="0">
              <a:buNone/>
            </a:pPr>
            <a:r>
              <a:rPr lang="en-US" altLang="zh-CN" sz="1800">
                <a:solidFill>
                  <a:srgbClr val="0070C0"/>
                </a:solidFill>
              </a:rPr>
              <a:t>	</a:t>
            </a:r>
            <a:r>
              <a:rPr lang="en-US" altLang="zh-CN" sz="1800" smtClean="0">
                <a:solidFill>
                  <a:srgbClr val="0070C0"/>
                </a:solidFill>
              </a:rPr>
              <a:t>     </a:t>
            </a:r>
            <a:r>
              <a:rPr lang="zh-CN" altLang="en-US" sz="1800" smtClean="0">
                <a:latin typeface="隶书" pitchFamily="49" charset="-122"/>
                <a:ea typeface="黑体" panose="02010609060101010101" pitchFamily="49" charset="-122"/>
              </a:rPr>
              <a:t>例</a:t>
            </a:r>
            <a:r>
              <a:rPr lang="zh-CN" altLang="en-US" sz="1800">
                <a:latin typeface="隶书" pitchFamily="49" charset="-122"/>
                <a:ea typeface="黑体" panose="02010609060101010101" pitchFamily="49" charset="-122"/>
              </a:rPr>
              <a:t>如</a:t>
            </a:r>
            <a:r>
              <a:rPr lang="zh-CN" altLang="en-US" sz="1800" smtClean="0">
                <a:latin typeface="隶书" pitchFamily="49" charset="-122"/>
                <a:ea typeface="黑体" panose="02010609060101010101" pitchFamily="49" charset="-122"/>
              </a:rPr>
              <a:t>：</a:t>
            </a:r>
            <a:endParaRPr lang="en-US" altLang="zh-CN" sz="1800" smtClean="0">
              <a:latin typeface="隶书" pitchFamily="49" charset="-122"/>
              <a:ea typeface="黑体" panose="02010609060101010101" pitchFamily="49" charset="-122"/>
            </a:endParaRPr>
          </a:p>
          <a:p>
            <a:pPr marL="457200" lvl="1" indent="0">
              <a:buNone/>
            </a:pPr>
            <a:r>
              <a:rPr lang="en-US" altLang="zh-CN" sz="1800">
                <a:solidFill>
                  <a:srgbClr val="0070C0"/>
                </a:solidFill>
              </a:rPr>
              <a:t>		int a[10]={ 9,8,7,6,5,4,3,2,1,0 };</a:t>
            </a:r>
          </a:p>
          <a:p>
            <a:pPr marL="457200" lvl="1" indent="0">
              <a:buNone/>
            </a:pPr>
            <a:r>
              <a:rPr lang="en-US" altLang="zh-CN" sz="1800">
                <a:solidFill>
                  <a:srgbClr val="0070C0"/>
                </a:solidFill>
              </a:rPr>
              <a:t>	    </a:t>
            </a:r>
            <a:r>
              <a:rPr lang="en-US" altLang="zh-CN" sz="1800" smtClean="0">
                <a:solidFill>
                  <a:srgbClr val="0070C0"/>
                </a:solidFill>
              </a:rPr>
              <a:t> </a:t>
            </a:r>
            <a:r>
              <a:rPr lang="zh-CN" altLang="en-US" sz="1800" smtClean="0">
                <a:latin typeface="隶书" pitchFamily="49" charset="-122"/>
                <a:ea typeface="黑体" panose="02010609060101010101" pitchFamily="49" charset="-122"/>
              </a:rPr>
              <a:t>在</a:t>
            </a:r>
            <a:r>
              <a:rPr lang="zh-CN" altLang="en-US" sz="1800">
                <a:latin typeface="隶书" pitchFamily="49" charset="-122"/>
                <a:ea typeface="黑体" panose="02010609060101010101" pitchFamily="49" charset="-122"/>
              </a:rPr>
              <a:t>这种初始化方式中，允许通过集合对数组进行整体赋值</a:t>
            </a:r>
            <a:endParaRPr lang="en-US" altLang="zh-CN" sz="1800">
              <a:latin typeface="隶书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zh-CN" altLang="en-US" smtClean="0"/>
              <a:t>第</a:t>
            </a:r>
            <a:r>
              <a:rPr lang="en-US" altLang="zh-CN" smtClean="0"/>
              <a:t>6</a:t>
            </a:r>
            <a:r>
              <a:rPr lang="zh-CN" altLang="en-US" smtClean="0"/>
              <a:t>章  数组</a:t>
            </a:r>
            <a:endParaRPr lang="en-US" altLang="zh-CN" sz="1200">
              <a:ea typeface="宋体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093287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000"/>
              <a:t>6.1  </a:t>
            </a:r>
            <a:r>
              <a:rPr lang="zh-CN" altLang="en-US" sz="3000"/>
              <a:t>一维数组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68760"/>
            <a:ext cx="8507288" cy="5184576"/>
          </a:xfrm>
        </p:spPr>
        <p:txBody>
          <a:bodyPr/>
          <a:lstStyle/>
          <a:p>
            <a:pPr marL="914400" lvl="2" indent="0">
              <a:buNone/>
            </a:pPr>
            <a:r>
              <a:rPr lang="zh-CN" altLang="en-US" sz="1800" smtClean="0">
                <a:latin typeface="隶书" pitchFamily="49" charset="-122"/>
                <a:ea typeface="黑体" panose="02010609060101010101" pitchFamily="49" charset="-122"/>
              </a:rPr>
              <a:t>  </a:t>
            </a:r>
            <a:r>
              <a:rPr lang="zh-CN" altLang="en-US" sz="1600" b="1" smtClean="0">
                <a:latin typeface="隶书" pitchFamily="49" charset="-122"/>
                <a:ea typeface="黑体" panose="02010609060101010101" pitchFamily="49" charset="-122"/>
              </a:rPr>
              <a:t>在</a:t>
            </a:r>
            <a:r>
              <a:rPr lang="zh-CN" altLang="en-US" sz="1600" b="1">
                <a:latin typeface="隶书" pitchFamily="49" charset="-122"/>
                <a:ea typeface="黑体" panose="02010609060101010101" pitchFamily="49" charset="-122"/>
              </a:rPr>
              <a:t>声明数组的同时</a:t>
            </a:r>
            <a:r>
              <a:rPr lang="zh-CN" altLang="en-US" sz="1600" b="1"/>
              <a:t>通过集合对数组进行整体赋值时应注意</a:t>
            </a:r>
            <a:endParaRPr lang="en-US" altLang="zh-CN" sz="1600" b="1"/>
          </a:p>
          <a:p>
            <a:pPr lvl="3"/>
            <a:r>
              <a:rPr lang="zh-CN" altLang="en-US" sz="1600">
                <a:latin typeface="隶书" pitchFamily="49" charset="-122"/>
                <a:ea typeface="黑体" panose="02010609060101010101" pitchFamily="49" charset="-122"/>
              </a:rPr>
              <a:t>当集合中值的个数少于元素个数时，只给前面部分元素赋值，后续的元素系统自动赋初值为</a:t>
            </a:r>
            <a:r>
              <a:rPr lang="en-US" altLang="zh-CN" sz="1600">
                <a:latin typeface="隶书" pitchFamily="49" charset="-122"/>
                <a:ea typeface="黑体" panose="02010609060101010101" pitchFamily="49" charset="-122"/>
              </a:rPr>
              <a:t>0</a:t>
            </a:r>
            <a:r>
              <a:rPr lang="zh-CN" altLang="en-US" sz="1600">
                <a:latin typeface="隶书" pitchFamily="49" charset="-122"/>
                <a:ea typeface="黑体" panose="02010609060101010101" pitchFamily="49" charset="-122"/>
              </a:rPr>
              <a:t>。</a:t>
            </a:r>
            <a:r>
              <a:rPr lang="en-US" altLang="zh-CN" sz="1600">
                <a:latin typeface="隶书" pitchFamily="49" charset="-122"/>
                <a:ea typeface="黑体" panose="02010609060101010101" pitchFamily="49" charset="-122"/>
              </a:rPr>
              <a:t/>
            </a:r>
            <a:br>
              <a:rPr lang="en-US" altLang="zh-CN" sz="1600">
                <a:latin typeface="隶书" pitchFamily="49" charset="-122"/>
                <a:ea typeface="黑体" panose="02010609060101010101" pitchFamily="49" charset="-122"/>
              </a:rPr>
            </a:br>
            <a:r>
              <a:rPr lang="zh-CN" altLang="en-US" sz="1600">
                <a:latin typeface="隶书" pitchFamily="49" charset="-122"/>
                <a:ea typeface="黑体" panose="02010609060101010101" pitchFamily="49" charset="-122"/>
              </a:rPr>
              <a:t>例如：</a:t>
            </a:r>
            <a:r>
              <a:rPr lang="en-US" altLang="zh-CN" sz="1600">
                <a:latin typeface="隶书" pitchFamily="49" charset="-122"/>
                <a:ea typeface="黑体" panose="02010609060101010101" pitchFamily="49" charset="-122"/>
              </a:rPr>
              <a:t>	</a:t>
            </a:r>
          </a:p>
          <a:p>
            <a:pPr marL="457200" lvl="1" indent="0">
              <a:buNone/>
            </a:pPr>
            <a:r>
              <a:rPr lang="en-US" altLang="zh-CN" sz="1600">
                <a:solidFill>
                  <a:srgbClr val="0070C0"/>
                </a:solidFill>
              </a:rPr>
              <a:t>		int a[10]={5,4,3,2,1,0};	</a:t>
            </a:r>
          </a:p>
          <a:p>
            <a:pPr marL="457200" lvl="1" indent="0">
              <a:buNone/>
            </a:pPr>
            <a:r>
              <a:rPr lang="en-US" altLang="zh-CN" sz="1600">
                <a:solidFill>
                  <a:srgbClr val="0070C0"/>
                </a:solidFill>
              </a:rPr>
              <a:t>		 	</a:t>
            </a:r>
            <a:r>
              <a:rPr lang="en-US" altLang="zh-CN" sz="1600"/>
              <a:t>/</a:t>
            </a:r>
            <a:r>
              <a:rPr lang="zh-CN" altLang="en-US" sz="1600"/>
              <a:t>*只给</a:t>
            </a:r>
            <a:r>
              <a:rPr lang="en-US" altLang="zh-CN" sz="1600"/>
              <a:t>a[0]</a:t>
            </a:r>
            <a:r>
              <a:rPr lang="zh-CN" altLang="en-US" sz="1600"/>
              <a:t>～</a:t>
            </a:r>
            <a:r>
              <a:rPr lang="en-US" altLang="zh-CN" sz="1600"/>
              <a:t>a[5]</a:t>
            </a:r>
            <a:r>
              <a:rPr lang="zh-CN" altLang="en-US" sz="1600"/>
              <a:t>这</a:t>
            </a:r>
            <a:r>
              <a:rPr lang="en-US" altLang="zh-CN" sz="1600"/>
              <a:t>6</a:t>
            </a:r>
            <a:r>
              <a:rPr lang="zh-CN" altLang="en-US" sz="1600"/>
              <a:t>个元素赋值，后</a:t>
            </a:r>
            <a:r>
              <a:rPr lang="en-US" altLang="zh-CN" sz="1600"/>
              <a:t>4</a:t>
            </a:r>
            <a:r>
              <a:rPr lang="zh-CN" altLang="en-US" sz="1600"/>
              <a:t>个元素自动赋</a:t>
            </a:r>
            <a:r>
              <a:rPr lang="en-US" altLang="zh-CN" sz="1600"/>
              <a:t>0</a:t>
            </a:r>
            <a:r>
              <a:rPr lang="zh-CN" altLang="en-US" sz="1600"/>
              <a:t>*</a:t>
            </a:r>
            <a:r>
              <a:rPr lang="en-US" altLang="zh-CN" sz="1600"/>
              <a:t>/</a:t>
            </a:r>
          </a:p>
          <a:p>
            <a:pPr lvl="3"/>
            <a:r>
              <a:rPr lang="zh-CN" altLang="en-US" sz="1600">
                <a:latin typeface="隶书" pitchFamily="49" charset="-122"/>
                <a:ea typeface="黑体" panose="02010609060101010101" pitchFamily="49" charset="-122"/>
              </a:rPr>
              <a:t>不允许集合中的数据个数多于数组长度。</a:t>
            </a:r>
            <a:endParaRPr lang="en-US" altLang="zh-CN" sz="1600">
              <a:latin typeface="隶书" pitchFamily="49" charset="-122"/>
              <a:ea typeface="黑体" panose="02010609060101010101" pitchFamily="49" charset="-122"/>
            </a:endParaRPr>
          </a:p>
          <a:p>
            <a:pPr lvl="3"/>
            <a:r>
              <a:rPr lang="zh-CN" altLang="en-US" sz="1600">
                <a:latin typeface="隶书" pitchFamily="49" charset="-122"/>
                <a:ea typeface="黑体" panose="02010609060101010101" pitchFamily="49" charset="-122"/>
              </a:rPr>
              <a:t>如果集合中给出所有元素的初值，则在数组声明中，可以不给出数组长度。</a:t>
            </a:r>
            <a:r>
              <a:rPr lang="en-US" altLang="zh-CN" sz="1600">
                <a:latin typeface="隶书" pitchFamily="49" charset="-122"/>
                <a:ea typeface="黑体" panose="02010609060101010101" pitchFamily="49" charset="-122"/>
              </a:rPr>
              <a:t/>
            </a:r>
            <a:br>
              <a:rPr lang="en-US" altLang="zh-CN" sz="1600">
                <a:latin typeface="隶书" pitchFamily="49" charset="-122"/>
                <a:ea typeface="黑体" panose="02010609060101010101" pitchFamily="49" charset="-122"/>
              </a:rPr>
            </a:br>
            <a:r>
              <a:rPr lang="zh-CN" altLang="en-US" sz="1600">
                <a:latin typeface="隶书" pitchFamily="49" charset="-122"/>
                <a:ea typeface="黑体" panose="02010609060101010101" pitchFamily="49" charset="-122"/>
              </a:rPr>
              <a:t>例如：</a:t>
            </a:r>
            <a:r>
              <a:rPr lang="en-US" altLang="zh-CN" sz="1600">
                <a:latin typeface="隶书" pitchFamily="49" charset="-122"/>
                <a:ea typeface="黑体" panose="02010609060101010101" pitchFamily="49" charset="-122"/>
              </a:rPr>
              <a:t>	</a:t>
            </a:r>
          </a:p>
          <a:p>
            <a:pPr marL="457200" lvl="1" indent="0">
              <a:buNone/>
            </a:pPr>
            <a:r>
              <a:rPr lang="en-US" altLang="zh-CN" sz="1600">
                <a:solidFill>
                  <a:srgbClr val="0070C0"/>
                </a:solidFill>
              </a:rPr>
              <a:t>		int a[6]={1,2,3,4,5,6};</a:t>
            </a:r>
          </a:p>
          <a:p>
            <a:pPr marL="717550" lvl="1" indent="0">
              <a:buNone/>
            </a:pPr>
            <a:r>
              <a:rPr lang="en-US" altLang="zh-CN" sz="1600">
                <a:latin typeface="隶书" pitchFamily="49" charset="-122"/>
                <a:ea typeface="黑体" panose="02010609060101010101" pitchFamily="49" charset="-122"/>
              </a:rPr>
              <a:t>	      </a:t>
            </a:r>
            <a:r>
              <a:rPr lang="en-US" altLang="zh-CN" sz="1600" smtClean="0">
                <a:latin typeface="隶书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1600" smtClean="0">
                <a:latin typeface="隶书" pitchFamily="49" charset="-122"/>
                <a:ea typeface="黑体" panose="02010609060101010101" pitchFamily="49" charset="-122"/>
              </a:rPr>
              <a:t>可</a:t>
            </a:r>
            <a:r>
              <a:rPr lang="zh-CN" altLang="en-US" sz="1600">
                <a:latin typeface="隶书" pitchFamily="49" charset="-122"/>
                <a:ea typeface="黑体" panose="02010609060101010101" pitchFamily="49" charset="-122"/>
              </a:rPr>
              <a:t>以写成：</a:t>
            </a:r>
            <a:r>
              <a:rPr lang="en-US" altLang="zh-CN" sz="1600">
                <a:latin typeface="隶书" pitchFamily="49" charset="-122"/>
                <a:ea typeface="黑体" panose="02010609060101010101" pitchFamily="49" charset="-122"/>
              </a:rPr>
              <a:t>	</a:t>
            </a:r>
          </a:p>
          <a:p>
            <a:pPr marL="457200" lvl="1" indent="0">
              <a:buNone/>
            </a:pPr>
            <a:r>
              <a:rPr lang="en-US" altLang="zh-CN" sz="1600">
                <a:solidFill>
                  <a:srgbClr val="0070C0"/>
                </a:solidFill>
              </a:rPr>
              <a:t> 		int a[]={1,2,3,4,5,6};		</a:t>
            </a:r>
            <a:endParaRPr lang="zh-CN" altLang="en-US" sz="1600">
              <a:solidFill>
                <a:srgbClr val="0070C0"/>
              </a:solidFill>
            </a:endParaRPr>
          </a:p>
          <a:p>
            <a:pPr marL="717550" lvl="1" indent="0">
              <a:buNone/>
            </a:pPr>
            <a:r>
              <a:rPr lang="en-US" altLang="zh-CN" sz="1600"/>
              <a:t>	             </a:t>
            </a:r>
            <a:r>
              <a:rPr lang="zh-CN" altLang="en-US" sz="1600">
                <a:latin typeface="隶书" pitchFamily="49" charset="-122"/>
                <a:ea typeface="黑体" panose="02010609060101010101" pitchFamily="49" charset="-122"/>
              </a:rPr>
              <a:t>如果数组长度与集合中的数据个数不相同，则数组长度不能省略。</a:t>
            </a:r>
            <a:endParaRPr lang="en-US" altLang="zh-CN" sz="1600">
              <a:latin typeface="隶书" pitchFamily="49" charset="-122"/>
              <a:ea typeface="黑体" panose="02010609060101010101" pitchFamily="49" charset="-122"/>
            </a:endParaRPr>
          </a:p>
          <a:p>
            <a:pPr lvl="3"/>
            <a:r>
              <a:rPr lang="zh-CN" altLang="en-US" sz="1600" smtClean="0">
                <a:latin typeface="隶书" pitchFamily="49" charset="-122"/>
                <a:ea typeface="黑体" panose="02010609060101010101" pitchFamily="49" charset="-122"/>
              </a:rPr>
              <a:t>如</a:t>
            </a:r>
            <a:r>
              <a:rPr lang="zh-CN" altLang="en-US" sz="1600">
                <a:latin typeface="隶书" pitchFamily="49" charset="-122"/>
                <a:ea typeface="黑体" panose="02010609060101010101" pitchFamily="49" charset="-122"/>
              </a:rPr>
              <a:t>果所有元素的初值相同，不能用单个数值给数组赋初</a:t>
            </a:r>
            <a:r>
              <a:rPr lang="zh-CN" altLang="en-US" sz="1600" smtClean="0">
                <a:latin typeface="隶书" pitchFamily="49" charset="-122"/>
                <a:ea typeface="黑体" panose="02010609060101010101" pitchFamily="49" charset="-122"/>
              </a:rPr>
              <a:t>值。</a:t>
            </a:r>
            <a:endParaRPr lang="en-US" altLang="zh-CN" sz="1600" smtClean="0">
              <a:latin typeface="隶书" pitchFamily="49" charset="-122"/>
              <a:ea typeface="黑体" panose="02010609060101010101" pitchFamily="49" charset="-122"/>
            </a:endParaRPr>
          </a:p>
          <a:p>
            <a:pPr marL="457200" lvl="1" indent="0">
              <a:buNone/>
            </a:pPr>
            <a:r>
              <a:rPr lang="en-US" altLang="zh-CN" sz="1600">
                <a:solidFill>
                  <a:srgbClr val="0070C0"/>
                </a:solidFill>
              </a:rPr>
              <a:t>	</a:t>
            </a:r>
            <a:r>
              <a:rPr lang="en-US" altLang="zh-CN" sz="1600" smtClean="0">
                <a:solidFill>
                  <a:srgbClr val="0070C0"/>
                </a:solidFill>
              </a:rPr>
              <a:t>            </a:t>
            </a:r>
            <a:r>
              <a:rPr lang="zh-CN" altLang="en-US" sz="1600" smtClean="0">
                <a:latin typeface="隶书" pitchFamily="49" charset="-122"/>
                <a:ea typeface="黑体" panose="02010609060101010101" pitchFamily="49" charset="-122"/>
              </a:rPr>
              <a:t>例</a:t>
            </a:r>
            <a:r>
              <a:rPr lang="zh-CN" altLang="en-US" sz="1600">
                <a:latin typeface="隶书" pitchFamily="49" charset="-122"/>
                <a:ea typeface="黑体" panose="02010609060101010101" pitchFamily="49" charset="-122"/>
              </a:rPr>
              <a:t>如，给</a:t>
            </a:r>
            <a:r>
              <a:rPr lang="en-US" altLang="zh-CN" sz="1600">
                <a:latin typeface="隶书" pitchFamily="49" charset="-122"/>
                <a:ea typeface="黑体" panose="02010609060101010101" pitchFamily="49" charset="-122"/>
              </a:rPr>
              <a:t>5</a:t>
            </a:r>
            <a:r>
              <a:rPr lang="zh-CN" altLang="en-US" sz="1600">
                <a:latin typeface="隶书" pitchFamily="49" charset="-122"/>
                <a:ea typeface="黑体" panose="02010609060101010101" pitchFamily="49" charset="-122"/>
              </a:rPr>
              <a:t>个元素全部赋</a:t>
            </a:r>
            <a:r>
              <a:rPr lang="en-US" altLang="zh-CN" sz="1600" smtClean="0">
                <a:latin typeface="隶书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1600" smtClean="0">
                <a:latin typeface="隶书" pitchFamily="49" charset="-122"/>
                <a:ea typeface="黑体" panose="02010609060101010101" pitchFamily="49" charset="-122"/>
              </a:rPr>
              <a:t>，</a:t>
            </a:r>
            <a:r>
              <a:rPr lang="zh-CN" altLang="en-US" sz="1600">
                <a:latin typeface="隶书" pitchFamily="49" charset="-122"/>
                <a:ea typeface="黑体" panose="02010609060101010101" pitchFamily="49" charset="-122"/>
              </a:rPr>
              <a:t>只能写成：</a:t>
            </a:r>
            <a:endParaRPr lang="en-US" altLang="zh-CN" sz="1600" smtClean="0">
              <a:latin typeface="隶书" pitchFamily="49" charset="-122"/>
              <a:ea typeface="黑体" panose="02010609060101010101" pitchFamily="49" charset="-122"/>
            </a:endParaRPr>
          </a:p>
          <a:p>
            <a:pPr marL="457200" lvl="1" indent="0">
              <a:buNone/>
            </a:pPr>
            <a:r>
              <a:rPr lang="en-US" altLang="zh-CN" sz="1600">
                <a:solidFill>
                  <a:srgbClr val="0070C0"/>
                </a:solidFill>
              </a:rPr>
              <a:t>		int </a:t>
            </a:r>
            <a:r>
              <a:rPr lang="en-US" altLang="zh-CN" sz="1600" smtClean="0">
                <a:solidFill>
                  <a:srgbClr val="0070C0"/>
                </a:solidFill>
              </a:rPr>
              <a:t>a[5</a:t>
            </a:r>
            <a:r>
              <a:rPr lang="en-US" altLang="zh-CN" sz="1600">
                <a:solidFill>
                  <a:srgbClr val="0070C0"/>
                </a:solidFill>
              </a:rPr>
              <a:t>]={2,2,2,2,2};</a:t>
            </a:r>
          </a:p>
          <a:p>
            <a:pPr marL="457200" lvl="1" indent="0">
              <a:buNone/>
            </a:pPr>
            <a:r>
              <a:rPr lang="en-US" altLang="zh-CN" sz="1600">
                <a:latin typeface="黑体" panose="02010609060101010101" pitchFamily="49" charset="-122"/>
                <a:ea typeface="黑体" panose="02010609060101010101" pitchFamily="49" charset="-122"/>
              </a:rPr>
              <a:t>	     </a:t>
            </a:r>
            <a:r>
              <a:rPr lang="en-US" altLang="zh-CN" sz="1600" smtClean="0"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zh-CN" altLang="en-US" sz="1600" smtClean="0">
                <a:latin typeface="黑体" panose="02010609060101010101" pitchFamily="49" charset="-122"/>
                <a:ea typeface="黑体" panose="02010609060101010101" pitchFamily="49" charset="-122"/>
              </a:rPr>
              <a:t>而</a:t>
            </a:r>
            <a:r>
              <a:rPr lang="zh-CN" altLang="en-US" sz="1600">
                <a:latin typeface="黑体" panose="02010609060101010101" pitchFamily="49" charset="-122"/>
                <a:ea typeface="黑体" panose="02010609060101010101" pitchFamily="49" charset="-122"/>
              </a:rPr>
              <a:t>不能写成：</a:t>
            </a:r>
            <a:endParaRPr lang="en-US" altLang="zh-CN" sz="160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457200" lvl="1" indent="0">
              <a:buNone/>
            </a:pPr>
            <a:r>
              <a:rPr lang="en-US" altLang="zh-CN" sz="1600">
                <a:solidFill>
                  <a:srgbClr val="0070C0"/>
                </a:solidFill>
              </a:rPr>
              <a:t>		int </a:t>
            </a:r>
            <a:r>
              <a:rPr lang="en-US" altLang="zh-CN" sz="1600" smtClean="0">
                <a:solidFill>
                  <a:srgbClr val="0070C0"/>
                </a:solidFill>
              </a:rPr>
              <a:t>a[5]=2;</a:t>
            </a:r>
            <a:endParaRPr lang="en-US" altLang="zh-CN" sz="1600">
              <a:solidFill>
                <a:srgbClr val="0070C0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zh-CN" altLang="en-US" smtClean="0"/>
              <a:t>第</a:t>
            </a:r>
            <a:r>
              <a:rPr lang="en-US" altLang="zh-CN" smtClean="0"/>
              <a:t>6</a:t>
            </a:r>
            <a:r>
              <a:rPr lang="zh-CN" altLang="en-US" smtClean="0"/>
              <a:t>章  数组</a:t>
            </a:r>
            <a:endParaRPr lang="en-US" altLang="zh-CN" sz="1200">
              <a:ea typeface="宋体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542268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000"/>
              <a:t>6.1  </a:t>
            </a:r>
            <a:r>
              <a:rPr lang="zh-CN" altLang="en-US" sz="3000"/>
              <a:t>一维数组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496" y="1700808"/>
            <a:ext cx="5976664" cy="3816424"/>
          </a:xfrm>
        </p:spPr>
        <p:txBody>
          <a:bodyPr/>
          <a:lstStyle/>
          <a:p>
            <a:pPr lvl="2"/>
            <a:r>
              <a:rPr lang="zh-CN" altLang="en-US" sz="1800">
                <a:latin typeface="隶书" pitchFamily="49" charset="-122"/>
                <a:ea typeface="黑体" panose="02010609060101010101" pitchFamily="49" charset="-122"/>
              </a:rPr>
              <a:t>先声明数组，然后在程序中对其进行初始化。</a:t>
            </a:r>
            <a:endParaRPr lang="en-US" altLang="zh-CN" sz="1800"/>
          </a:p>
          <a:p>
            <a:pPr lvl="3">
              <a:spcBef>
                <a:spcPts val="900"/>
              </a:spcBef>
            </a:pPr>
            <a:r>
              <a:rPr lang="zh-CN" altLang="en-US" sz="1600">
                <a:latin typeface="隶书" pitchFamily="49" charset="-122"/>
                <a:ea typeface="黑体" panose="02010609060101010101" pitchFamily="49" charset="-122"/>
              </a:rPr>
              <a:t>利用赋值语句初始</a:t>
            </a:r>
            <a:r>
              <a:rPr lang="zh-CN" altLang="en-US" sz="1600" smtClean="0">
                <a:latin typeface="隶书" pitchFamily="49" charset="-122"/>
                <a:ea typeface="黑体" panose="02010609060101010101" pitchFamily="49" charset="-122"/>
              </a:rPr>
              <a:t>化</a:t>
            </a:r>
            <a:r>
              <a:rPr lang="en-US" altLang="zh-CN" sz="1600">
                <a:latin typeface="隶书" pitchFamily="49" charset="-122"/>
                <a:ea typeface="黑体" panose="02010609060101010101" pitchFamily="49" charset="-122"/>
              </a:rPr>
              <a:t/>
            </a:r>
            <a:br>
              <a:rPr lang="en-US" altLang="zh-CN" sz="1600">
                <a:latin typeface="隶书" pitchFamily="49" charset="-122"/>
                <a:ea typeface="黑体" panose="02010609060101010101" pitchFamily="49" charset="-122"/>
              </a:rPr>
            </a:br>
            <a:r>
              <a:rPr lang="zh-CN" altLang="en-US" sz="1600">
                <a:latin typeface="隶书" pitchFamily="49" charset="-122"/>
                <a:ea typeface="黑体" panose="02010609060101010101" pitchFamily="49" charset="-122"/>
              </a:rPr>
              <a:t>例如：</a:t>
            </a:r>
            <a:r>
              <a:rPr lang="en-US" altLang="zh-CN" sz="1600">
                <a:latin typeface="隶书" pitchFamily="49" charset="-122"/>
                <a:ea typeface="黑体" panose="02010609060101010101" pitchFamily="49" charset="-122"/>
              </a:rPr>
              <a:t>	</a:t>
            </a:r>
          </a:p>
          <a:p>
            <a:pPr marL="1764000" lvl="1" indent="0">
              <a:buNone/>
            </a:pPr>
            <a:r>
              <a:rPr lang="en-US" altLang="zh-CN" sz="1600" smtClean="0">
                <a:solidFill>
                  <a:srgbClr val="0070C0"/>
                </a:solidFill>
              </a:rPr>
              <a:t>int main()</a:t>
            </a:r>
          </a:p>
          <a:p>
            <a:pPr marL="1789113" lvl="1" indent="0">
              <a:buNone/>
            </a:pPr>
            <a:r>
              <a:rPr lang="en-US" altLang="zh-CN" sz="1600" smtClean="0">
                <a:solidFill>
                  <a:srgbClr val="0070C0"/>
                </a:solidFill>
              </a:rPr>
              <a:t>{</a:t>
            </a:r>
          </a:p>
          <a:p>
            <a:pPr marL="1976438" lvl="1" indent="0">
              <a:buNone/>
            </a:pPr>
            <a:r>
              <a:rPr lang="en-US" altLang="zh-CN" sz="1600">
                <a:solidFill>
                  <a:srgbClr val="0070C0"/>
                </a:solidFill>
              </a:rPr>
              <a:t>char as[26],ch;</a:t>
            </a:r>
          </a:p>
          <a:p>
            <a:pPr marL="1976438" lvl="1" indent="0">
              <a:buNone/>
            </a:pPr>
            <a:r>
              <a:rPr lang="en-US" altLang="zh-CN" sz="1600" smtClean="0">
                <a:solidFill>
                  <a:srgbClr val="0070C0"/>
                </a:solidFill>
              </a:rPr>
              <a:t>for(ch</a:t>
            </a:r>
            <a:r>
              <a:rPr lang="en-US" altLang="zh-CN" sz="1600">
                <a:solidFill>
                  <a:srgbClr val="0070C0"/>
                </a:solidFill>
              </a:rPr>
              <a:t>='A';ch&lt;='Z';ch++) </a:t>
            </a:r>
            <a:endParaRPr lang="en-US" altLang="zh-CN" sz="1600" smtClean="0">
              <a:solidFill>
                <a:srgbClr val="0070C0"/>
              </a:solidFill>
            </a:endParaRPr>
          </a:p>
          <a:p>
            <a:pPr marL="1976438" lvl="1" indent="0">
              <a:buNone/>
            </a:pPr>
            <a:r>
              <a:rPr lang="en-US" altLang="zh-CN" sz="1600">
                <a:solidFill>
                  <a:srgbClr val="0070C0"/>
                </a:solidFill>
              </a:rPr>
              <a:t>	</a:t>
            </a:r>
            <a:r>
              <a:rPr lang="en-US" altLang="zh-CN" sz="1600" smtClean="0">
                <a:solidFill>
                  <a:srgbClr val="0070C0"/>
                </a:solidFill>
              </a:rPr>
              <a:t>as[ch-'A</a:t>
            </a:r>
            <a:r>
              <a:rPr lang="en-US" altLang="zh-CN" sz="1600">
                <a:solidFill>
                  <a:srgbClr val="0070C0"/>
                </a:solidFill>
              </a:rPr>
              <a:t>']=ch;</a:t>
            </a:r>
          </a:p>
          <a:p>
            <a:pPr marL="1976438" lvl="1" indent="0">
              <a:buNone/>
            </a:pPr>
            <a:r>
              <a:rPr lang="en-US" altLang="zh-CN" sz="1600">
                <a:solidFill>
                  <a:srgbClr val="0070C0"/>
                </a:solidFill>
              </a:rPr>
              <a:t>    </a:t>
            </a:r>
            <a:r>
              <a:rPr lang="en-US" altLang="zh-CN" sz="1600" smtClean="0">
                <a:solidFill>
                  <a:srgbClr val="0070C0"/>
                </a:solidFill>
              </a:rPr>
              <a:t>…...</a:t>
            </a:r>
          </a:p>
          <a:p>
            <a:pPr marL="1976438" lvl="1" indent="0">
              <a:buNone/>
            </a:pPr>
            <a:r>
              <a:rPr lang="en-US" altLang="zh-CN" sz="1600" smtClean="0">
                <a:solidFill>
                  <a:srgbClr val="0070C0"/>
                </a:solidFill>
              </a:rPr>
              <a:t>return 0;</a:t>
            </a:r>
            <a:endParaRPr lang="en-US" altLang="zh-CN" sz="1600">
              <a:solidFill>
                <a:srgbClr val="0070C0"/>
              </a:solidFill>
            </a:endParaRPr>
          </a:p>
          <a:p>
            <a:pPr marL="1789113" lvl="1" indent="0">
              <a:buNone/>
            </a:pPr>
            <a:r>
              <a:rPr lang="en-US" altLang="zh-CN" sz="1600" smtClean="0">
                <a:solidFill>
                  <a:srgbClr val="0070C0"/>
                </a:solidFill>
              </a:rPr>
              <a:t>}</a:t>
            </a:r>
            <a:endParaRPr lang="en-US" altLang="zh-CN" sz="1600">
              <a:solidFill>
                <a:srgbClr val="0070C0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zh-CN" altLang="en-US" smtClean="0"/>
              <a:t>第</a:t>
            </a:r>
            <a:r>
              <a:rPr lang="en-US" altLang="zh-CN" smtClean="0"/>
              <a:t>6</a:t>
            </a:r>
            <a:r>
              <a:rPr lang="zh-CN" altLang="en-US" smtClean="0"/>
              <a:t>章  数组</a:t>
            </a:r>
            <a:endParaRPr lang="en-US" altLang="zh-CN" sz="1200">
              <a:ea typeface="宋体" charset="-122"/>
            </a:endParaRPr>
          </a:p>
        </p:txBody>
      </p:sp>
      <p:sp>
        <p:nvSpPr>
          <p:cNvPr id="6" name="内容占位符 2"/>
          <p:cNvSpPr txBox="1">
            <a:spLocks/>
          </p:cNvSpPr>
          <p:nvPr/>
        </p:nvSpPr>
        <p:spPr bwMode="auto">
          <a:xfrm>
            <a:off x="3635896" y="2060848"/>
            <a:ext cx="4824536" cy="33123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buChar char="v"/>
              <a:defRPr sz="2800" b="1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+mj-lt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•"/>
              <a:defRPr sz="2200">
                <a:solidFill>
                  <a:schemeClr val="tx1"/>
                </a:solidFill>
                <a:latin typeface="+mj-lt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j-lt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j-lt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j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j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j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j-lt"/>
              </a:defRPr>
            </a:lvl9pPr>
          </a:lstStyle>
          <a:p>
            <a:pPr lvl="3"/>
            <a:r>
              <a:rPr lang="zh-CN" altLang="en-US" sz="1600" kern="0" smtClean="0">
                <a:latin typeface="隶书" pitchFamily="49" charset="-122"/>
                <a:ea typeface="黑体" panose="02010609060101010101" pitchFamily="49" charset="-122"/>
              </a:rPr>
              <a:t>利用输入语句初始化</a:t>
            </a:r>
            <a:r>
              <a:rPr lang="en-US" altLang="zh-CN" sz="1600" kern="0" smtClean="0">
                <a:latin typeface="隶书" pitchFamily="49" charset="-122"/>
                <a:ea typeface="黑体" panose="02010609060101010101" pitchFamily="49" charset="-122"/>
              </a:rPr>
              <a:t/>
            </a:r>
            <a:br>
              <a:rPr lang="en-US" altLang="zh-CN" sz="1600" kern="0" smtClean="0">
                <a:latin typeface="隶书" pitchFamily="49" charset="-122"/>
                <a:ea typeface="黑体" panose="02010609060101010101" pitchFamily="49" charset="-122"/>
              </a:rPr>
            </a:br>
            <a:r>
              <a:rPr lang="zh-CN" altLang="en-US" sz="1600" kern="0" smtClean="0">
                <a:latin typeface="隶书" pitchFamily="49" charset="-122"/>
                <a:ea typeface="黑体" panose="02010609060101010101" pitchFamily="49" charset="-122"/>
              </a:rPr>
              <a:t>例如：</a:t>
            </a:r>
            <a:r>
              <a:rPr lang="en-US" altLang="zh-CN" sz="1600" kern="0" smtClean="0">
                <a:latin typeface="隶书" pitchFamily="49" charset="-122"/>
                <a:ea typeface="黑体" panose="02010609060101010101" pitchFamily="49" charset="-122"/>
              </a:rPr>
              <a:t>	</a:t>
            </a:r>
          </a:p>
          <a:p>
            <a:pPr marL="1764000" lvl="1" indent="0">
              <a:buFont typeface="Wingdings" pitchFamily="2" charset="2"/>
              <a:buNone/>
            </a:pPr>
            <a:r>
              <a:rPr lang="en-US" altLang="zh-CN" sz="1600" kern="0" smtClean="0">
                <a:solidFill>
                  <a:srgbClr val="0070C0"/>
                </a:solidFill>
              </a:rPr>
              <a:t>int main()</a:t>
            </a:r>
          </a:p>
          <a:p>
            <a:pPr marL="1789113" lvl="1" indent="0">
              <a:buFont typeface="Wingdings" pitchFamily="2" charset="2"/>
              <a:buNone/>
            </a:pPr>
            <a:r>
              <a:rPr lang="en-US" altLang="zh-CN" sz="1600" kern="0" smtClean="0">
                <a:solidFill>
                  <a:srgbClr val="0070C0"/>
                </a:solidFill>
              </a:rPr>
              <a:t>{</a:t>
            </a:r>
          </a:p>
          <a:p>
            <a:pPr marL="1976438" lvl="1" indent="0">
              <a:buFont typeface="Wingdings" pitchFamily="2" charset="2"/>
              <a:buNone/>
            </a:pPr>
            <a:r>
              <a:rPr lang="en-US" altLang="zh-CN" sz="1600" kern="0" smtClean="0">
                <a:solidFill>
                  <a:srgbClr val="0070C0"/>
                </a:solidFill>
              </a:rPr>
              <a:t>char as[26];</a:t>
            </a:r>
          </a:p>
          <a:p>
            <a:pPr marL="1976438" lvl="1" indent="0">
              <a:buFont typeface="Wingdings" pitchFamily="2" charset="2"/>
              <a:buNone/>
            </a:pPr>
            <a:r>
              <a:rPr lang="en-US" altLang="zh-CN" sz="1600" kern="0" smtClean="0">
                <a:solidFill>
                  <a:srgbClr val="0070C0"/>
                </a:solidFill>
              </a:rPr>
              <a:t>int i;</a:t>
            </a:r>
          </a:p>
          <a:p>
            <a:pPr marL="1976438" lvl="1" indent="0">
              <a:buFont typeface="Wingdings" pitchFamily="2" charset="2"/>
              <a:buNone/>
            </a:pPr>
            <a:r>
              <a:rPr lang="en-US" altLang="zh-CN" sz="1600" kern="0" smtClean="0">
                <a:solidFill>
                  <a:srgbClr val="0070C0"/>
                </a:solidFill>
              </a:rPr>
              <a:t>for(i=0; i&lt;26; i++)</a:t>
            </a:r>
          </a:p>
          <a:p>
            <a:pPr marL="1976438" lvl="1" indent="0">
              <a:buFont typeface="Wingdings" pitchFamily="2" charset="2"/>
              <a:buNone/>
            </a:pPr>
            <a:r>
              <a:rPr lang="en-US" altLang="zh-CN" sz="1600" kern="0" smtClean="0">
                <a:solidFill>
                  <a:srgbClr val="0070C0"/>
                </a:solidFill>
              </a:rPr>
              <a:t>	scanf("%c",&amp;as[i]);</a:t>
            </a:r>
          </a:p>
          <a:p>
            <a:pPr marL="1976438" lvl="1" indent="0">
              <a:buFont typeface="Wingdings" pitchFamily="2" charset="2"/>
              <a:buNone/>
            </a:pPr>
            <a:r>
              <a:rPr lang="en-US" altLang="zh-CN" sz="1600" kern="0" smtClean="0">
                <a:solidFill>
                  <a:srgbClr val="0070C0"/>
                </a:solidFill>
              </a:rPr>
              <a:t>    …...</a:t>
            </a:r>
          </a:p>
          <a:p>
            <a:pPr marL="1976438" lvl="1" indent="0">
              <a:buFont typeface="Wingdings" pitchFamily="2" charset="2"/>
              <a:buNone/>
            </a:pPr>
            <a:r>
              <a:rPr lang="en-US" altLang="zh-CN" sz="1600" kern="0" smtClean="0">
                <a:solidFill>
                  <a:srgbClr val="0070C0"/>
                </a:solidFill>
              </a:rPr>
              <a:t>return 0;</a:t>
            </a:r>
          </a:p>
          <a:p>
            <a:pPr marL="1789113" lvl="1" indent="0">
              <a:buFont typeface="Wingdings" pitchFamily="2" charset="2"/>
              <a:buNone/>
            </a:pPr>
            <a:r>
              <a:rPr lang="en-US" altLang="zh-CN" sz="1600" kern="0" smtClean="0">
                <a:solidFill>
                  <a:srgbClr val="0070C0"/>
                </a:solidFill>
              </a:rPr>
              <a:t>}</a:t>
            </a:r>
            <a:endParaRPr lang="en-US" altLang="zh-CN" sz="1600" kern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32401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000"/>
              <a:t>6.1  </a:t>
            </a:r>
            <a:r>
              <a:rPr lang="zh-CN" altLang="en-US" sz="3000"/>
              <a:t>一维数</a:t>
            </a:r>
            <a:r>
              <a:rPr lang="zh-CN" altLang="en-US" sz="3000" smtClean="0"/>
              <a:t>组</a:t>
            </a:r>
            <a:endParaRPr lang="zh-CN" altLang="en-US" sz="300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196752"/>
            <a:ext cx="8507288" cy="2088232"/>
          </a:xfrm>
        </p:spPr>
        <p:txBody>
          <a:bodyPr/>
          <a:lstStyle/>
          <a:p>
            <a:r>
              <a:rPr lang="zh-CN" altLang="en-US" sz="2200" smtClean="0"/>
              <a:t>一维数组应用举例</a:t>
            </a:r>
            <a:endParaRPr lang="en-US" altLang="zh-CN" sz="2200" smtClean="0"/>
          </a:p>
          <a:p>
            <a:pPr lvl="1"/>
            <a:r>
              <a:rPr lang="en-US" altLang="zh-CN" sz="1600" smtClean="0"/>
              <a:t>【</a:t>
            </a:r>
            <a:r>
              <a:rPr lang="zh-CN" altLang="en-US" sz="1600" smtClean="0"/>
              <a:t>例 </a:t>
            </a:r>
            <a:r>
              <a:rPr lang="en-US" altLang="zh-CN" sz="1600" smtClean="0"/>
              <a:t>6.2】</a:t>
            </a:r>
            <a:r>
              <a:rPr lang="zh-CN" altLang="en-US" sz="1600"/>
              <a:t>用一维数组计算并输出</a:t>
            </a:r>
            <a:r>
              <a:rPr lang="en-US" altLang="zh-CN" sz="1600"/>
              <a:t>Fibonacci</a:t>
            </a:r>
            <a:r>
              <a:rPr lang="zh-CN" altLang="en-US" sz="1600"/>
              <a:t>数列的前</a:t>
            </a:r>
            <a:r>
              <a:rPr lang="en-US" altLang="zh-CN" sz="1600"/>
              <a:t>20</a:t>
            </a:r>
            <a:r>
              <a:rPr lang="zh-CN" altLang="en-US" sz="1600"/>
              <a:t>项。斐波那契数列是一个递推数列，满足：</a:t>
            </a:r>
          </a:p>
          <a:p>
            <a:pPr marL="717550" lvl="1" indent="0">
              <a:buNone/>
            </a:pPr>
            <a:r>
              <a:rPr lang="en-US" altLang="zh-CN" sz="1800"/>
              <a:t>f(0)=1</a:t>
            </a:r>
          </a:p>
          <a:p>
            <a:pPr marL="717550" lvl="1" indent="0">
              <a:buNone/>
            </a:pPr>
            <a:r>
              <a:rPr lang="en-US" altLang="zh-CN" sz="1800"/>
              <a:t>f(1)=1</a:t>
            </a:r>
          </a:p>
          <a:p>
            <a:pPr marL="717550" lvl="1" indent="0">
              <a:buNone/>
            </a:pPr>
            <a:r>
              <a:rPr lang="en-US" altLang="zh-CN" sz="1800"/>
              <a:t>f(n)=f(n-1)+f(n-2)</a:t>
            </a:r>
            <a:r>
              <a:rPr lang="zh-CN" altLang="en-US" sz="1800"/>
              <a:t>，</a:t>
            </a:r>
            <a:r>
              <a:rPr lang="en-US" altLang="zh-CN" sz="1800"/>
              <a:t>n&gt;1</a:t>
            </a:r>
          </a:p>
          <a:p>
            <a:endParaRPr lang="en-US" altLang="zh-CN" sz="2200"/>
          </a:p>
          <a:p>
            <a:endParaRPr lang="en-US" altLang="zh-CN" sz="2200" smtClean="0"/>
          </a:p>
        </p:txBody>
      </p: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D2FE9C08-1928-4143-B10C-59655810239B}"/>
              </a:ext>
            </a:extLst>
          </p:cNvPr>
          <p:cNvCxnSpPr>
            <a:cxnSpLocks/>
          </p:cNvCxnSpPr>
          <p:nvPr/>
        </p:nvCxnSpPr>
        <p:spPr>
          <a:xfrm flipV="1">
            <a:off x="5203746" y="2739510"/>
            <a:ext cx="1156037" cy="5187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 11">
            <a:extLst>
              <a:ext uri="{FF2B5EF4-FFF2-40B4-BE49-F238E27FC236}">
                <a16:creationId xmlns:a16="http://schemas.microsoft.com/office/drawing/2014/main" id="{F5BB524E-118F-4CAC-B131-4098BA770E80}"/>
              </a:ext>
            </a:extLst>
          </p:cNvPr>
          <p:cNvSpPr/>
          <p:nvPr/>
        </p:nvSpPr>
        <p:spPr>
          <a:xfrm>
            <a:off x="1259632" y="3140968"/>
            <a:ext cx="4104456" cy="324036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en-US" altLang="zh-CN" sz="1400" dirty="0">
                <a:solidFill>
                  <a:srgbClr val="002060"/>
                </a:solidFill>
              </a:rPr>
              <a:t>#include &lt;</a:t>
            </a:r>
            <a:r>
              <a:rPr lang="en-US" altLang="zh-CN" sz="1400" err="1">
                <a:solidFill>
                  <a:srgbClr val="002060"/>
                </a:solidFill>
              </a:rPr>
              <a:t>stdio.h</a:t>
            </a:r>
            <a:r>
              <a:rPr lang="en-US" altLang="zh-CN" sz="1400" smtClean="0">
                <a:solidFill>
                  <a:srgbClr val="002060"/>
                </a:solidFill>
              </a:rPr>
              <a:t>&gt;</a:t>
            </a:r>
          </a:p>
          <a:p>
            <a:r>
              <a:rPr lang="en-US" altLang="zh-CN" sz="1400" smtClean="0">
                <a:solidFill>
                  <a:srgbClr val="002060"/>
                </a:solidFill>
              </a:rPr>
              <a:t>int </a:t>
            </a:r>
            <a:r>
              <a:rPr lang="en-US" altLang="zh-CN" sz="1400" dirty="0">
                <a:solidFill>
                  <a:srgbClr val="002060"/>
                </a:solidFill>
              </a:rPr>
              <a:t>main( )</a:t>
            </a:r>
          </a:p>
          <a:p>
            <a:r>
              <a:rPr lang="en-US" altLang="zh-CN" sz="1400" dirty="0">
                <a:solidFill>
                  <a:srgbClr val="002060"/>
                </a:solidFill>
              </a:rPr>
              <a:t>{</a:t>
            </a:r>
          </a:p>
          <a:p>
            <a:pPr marL="176213"/>
            <a:r>
              <a:rPr lang="en-US" altLang="zh-CN" sz="1400">
                <a:solidFill>
                  <a:srgbClr val="002060"/>
                </a:solidFill>
              </a:rPr>
              <a:t> int i,f[20]={1,1</a:t>
            </a:r>
            <a:r>
              <a:rPr lang="en-US" altLang="zh-CN" sz="1400" smtClean="0">
                <a:solidFill>
                  <a:srgbClr val="002060"/>
                </a:solidFill>
              </a:rPr>
              <a:t>};</a:t>
            </a:r>
          </a:p>
          <a:p>
            <a:pPr marL="176213"/>
            <a:r>
              <a:rPr lang="en-US" altLang="zh-CN" sz="1400" smtClean="0">
                <a:solidFill>
                  <a:srgbClr val="002060"/>
                </a:solidFill>
              </a:rPr>
              <a:t> </a:t>
            </a:r>
            <a:r>
              <a:rPr lang="en-US" altLang="zh-CN" sz="1400">
                <a:solidFill>
                  <a:srgbClr val="002060"/>
                </a:solidFill>
              </a:rPr>
              <a:t>for(i=2;i&lt;20;i</a:t>
            </a:r>
            <a:r>
              <a:rPr lang="en-US" altLang="zh-CN" sz="1400" smtClean="0">
                <a:solidFill>
                  <a:srgbClr val="002060"/>
                </a:solidFill>
              </a:rPr>
              <a:t>++)</a:t>
            </a:r>
          </a:p>
          <a:p>
            <a:pPr marL="176213"/>
            <a:r>
              <a:rPr lang="en-US" altLang="zh-CN" sz="1400" smtClean="0">
                <a:solidFill>
                  <a:srgbClr val="002060"/>
                </a:solidFill>
              </a:rPr>
              <a:t>	f[i]=f[i-2]+f[i-1];</a:t>
            </a:r>
          </a:p>
          <a:p>
            <a:pPr marL="176213"/>
            <a:r>
              <a:rPr lang="en-US" altLang="zh-CN" sz="1400" smtClean="0">
                <a:solidFill>
                  <a:srgbClr val="002060"/>
                </a:solidFill>
              </a:rPr>
              <a:t> for(i=0;i&lt;20;i</a:t>
            </a:r>
            <a:r>
              <a:rPr lang="en-US" altLang="zh-CN" sz="1400">
                <a:solidFill>
                  <a:srgbClr val="002060"/>
                </a:solidFill>
              </a:rPr>
              <a:t>++)</a:t>
            </a:r>
          </a:p>
          <a:p>
            <a:pPr marL="265113"/>
            <a:r>
              <a:rPr lang="en-US" altLang="zh-CN" sz="1400">
                <a:solidFill>
                  <a:srgbClr val="002060"/>
                </a:solidFill>
              </a:rPr>
              <a:t>{</a:t>
            </a:r>
          </a:p>
          <a:p>
            <a:pPr marL="452438"/>
            <a:r>
              <a:rPr lang="en-US" altLang="zh-CN" sz="1400" smtClean="0">
                <a:solidFill>
                  <a:srgbClr val="002060"/>
                </a:solidFill>
              </a:rPr>
              <a:t>printf</a:t>
            </a:r>
            <a:r>
              <a:rPr lang="en-US" altLang="zh-CN" sz="1400">
                <a:solidFill>
                  <a:srgbClr val="002060"/>
                </a:solidFill>
              </a:rPr>
              <a:t>("%8d", f[i]);</a:t>
            </a:r>
          </a:p>
          <a:p>
            <a:pPr marL="452438"/>
            <a:r>
              <a:rPr lang="en-US" altLang="zh-CN" sz="1400">
                <a:solidFill>
                  <a:srgbClr val="002060"/>
                </a:solidFill>
              </a:rPr>
              <a:t>if((i+1)%5==0) </a:t>
            </a:r>
          </a:p>
          <a:p>
            <a:r>
              <a:rPr lang="en-US" altLang="zh-CN" sz="1400" smtClean="0">
                <a:solidFill>
                  <a:srgbClr val="002060"/>
                </a:solidFill>
              </a:rPr>
              <a:t>	printf</a:t>
            </a:r>
            <a:r>
              <a:rPr lang="en-US" altLang="zh-CN" sz="1400">
                <a:solidFill>
                  <a:srgbClr val="002060"/>
                </a:solidFill>
              </a:rPr>
              <a:t>("\n</a:t>
            </a:r>
            <a:r>
              <a:rPr lang="en-US" altLang="zh-CN" sz="1400" smtClean="0">
                <a:solidFill>
                  <a:srgbClr val="002060"/>
                </a:solidFill>
              </a:rPr>
              <a:t>");</a:t>
            </a:r>
          </a:p>
          <a:p>
            <a:r>
              <a:rPr lang="en-US" altLang="zh-CN" sz="1400">
                <a:solidFill>
                  <a:srgbClr val="002060"/>
                </a:solidFill>
              </a:rPr>
              <a:t>	 </a:t>
            </a:r>
            <a:r>
              <a:rPr lang="en-US" altLang="zh-CN" sz="1400" smtClean="0">
                <a:solidFill>
                  <a:srgbClr val="002060"/>
                </a:solidFill>
              </a:rPr>
              <a:t>     /*</a:t>
            </a:r>
            <a:r>
              <a:rPr lang="zh-CN" altLang="en-US" sz="1400">
                <a:solidFill>
                  <a:srgbClr val="002060"/>
                </a:solidFill>
              </a:rPr>
              <a:t>控制换行，每行输出</a:t>
            </a:r>
            <a:r>
              <a:rPr lang="en-US" altLang="zh-CN" sz="1400">
                <a:solidFill>
                  <a:srgbClr val="002060"/>
                </a:solidFill>
              </a:rPr>
              <a:t>5</a:t>
            </a:r>
            <a:r>
              <a:rPr lang="zh-CN" altLang="en-US" sz="1400">
                <a:solidFill>
                  <a:srgbClr val="002060"/>
                </a:solidFill>
              </a:rPr>
              <a:t>个数据*</a:t>
            </a:r>
            <a:r>
              <a:rPr lang="en-US" altLang="zh-CN" sz="1400" smtClean="0">
                <a:solidFill>
                  <a:srgbClr val="002060"/>
                </a:solidFill>
              </a:rPr>
              <a:t>/</a:t>
            </a:r>
          </a:p>
          <a:p>
            <a:pPr marL="265113"/>
            <a:r>
              <a:rPr lang="en-US" altLang="zh-CN" sz="1400" smtClean="0">
                <a:solidFill>
                  <a:srgbClr val="002060"/>
                </a:solidFill>
              </a:rPr>
              <a:t>}      </a:t>
            </a:r>
          </a:p>
          <a:p>
            <a:pPr marL="265113"/>
            <a:r>
              <a:rPr lang="en-US" altLang="zh-CN" sz="1400" smtClean="0">
                <a:solidFill>
                  <a:srgbClr val="002060"/>
                </a:solidFill>
              </a:rPr>
              <a:t>return </a:t>
            </a:r>
            <a:r>
              <a:rPr lang="en-US" altLang="zh-CN" sz="1400">
                <a:solidFill>
                  <a:srgbClr val="002060"/>
                </a:solidFill>
              </a:rPr>
              <a:t>0;</a:t>
            </a:r>
            <a:endParaRPr lang="zh-CN" altLang="en-US" sz="1400" smtClean="0">
              <a:solidFill>
                <a:srgbClr val="002060"/>
              </a:solidFill>
            </a:endParaRPr>
          </a:p>
          <a:p>
            <a:r>
              <a:rPr lang="en-US" altLang="zh-CN" sz="1400" smtClean="0">
                <a:solidFill>
                  <a:srgbClr val="002060"/>
                </a:solidFill>
              </a:rPr>
              <a:t>}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B0CA503F-5008-4B52-A4F4-6A5255875C6D}"/>
              </a:ext>
            </a:extLst>
          </p:cNvPr>
          <p:cNvSpPr txBox="1"/>
          <p:nvPr/>
        </p:nvSpPr>
        <p:spPr>
          <a:xfrm>
            <a:off x="5963078" y="3212976"/>
            <a:ext cx="22322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002060"/>
                </a:solidFill>
              </a:rPr>
              <a:t>程序运行结果：</a:t>
            </a:r>
          </a:p>
        </p:txBody>
      </p:sp>
      <p:pic>
        <p:nvPicPr>
          <p:cNvPr id="14" name="图片 13"/>
          <p:cNvPicPr/>
          <p:nvPr/>
        </p:nvPicPr>
        <p:blipFill>
          <a:blip r:embed="rId2"/>
          <a:stretch>
            <a:fillRect/>
          </a:stretch>
        </p:blipFill>
        <p:spPr>
          <a:xfrm>
            <a:off x="5618430" y="3717316"/>
            <a:ext cx="3418066" cy="1609177"/>
          </a:xfrm>
          <a:prstGeom prst="rect">
            <a:avLst/>
          </a:prstGeom>
        </p:spPr>
      </p:pic>
      <p:sp>
        <p:nvSpPr>
          <p:cNvPr id="7" name="页脚占位符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zh-CN" altLang="en-US" smtClean="0"/>
              <a:t>第</a:t>
            </a:r>
            <a:r>
              <a:rPr lang="en-US" altLang="zh-CN" smtClean="0"/>
              <a:t>6</a:t>
            </a:r>
            <a:r>
              <a:rPr lang="zh-CN" altLang="en-US" smtClean="0"/>
              <a:t>章  数组</a:t>
            </a:r>
            <a:endParaRPr lang="en-US" altLang="zh-CN" sz="1200">
              <a:ea typeface="宋体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392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000"/>
              <a:t>6.1  </a:t>
            </a:r>
            <a:r>
              <a:rPr lang="zh-CN" altLang="en-US" sz="3000"/>
              <a:t>一维数</a:t>
            </a:r>
            <a:r>
              <a:rPr lang="zh-CN" altLang="en-US" sz="3000" smtClean="0"/>
              <a:t>组</a:t>
            </a:r>
            <a:endParaRPr lang="zh-CN" altLang="en-US" sz="3000"/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57161164"/>
              </p:ext>
            </p:extLst>
          </p:nvPr>
        </p:nvGraphicFramePr>
        <p:xfrm>
          <a:off x="4540099" y="2517470"/>
          <a:ext cx="4352381" cy="330230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779873">
                  <a:extLst>
                    <a:ext uri="{9D8B030D-6E8A-4147-A177-3AD203B41FA5}">
                      <a16:colId xmlns:a16="http://schemas.microsoft.com/office/drawing/2014/main" val="2089798194"/>
                    </a:ext>
                  </a:extLst>
                </a:gridCol>
                <a:gridCol w="626756">
                  <a:extLst>
                    <a:ext uri="{9D8B030D-6E8A-4147-A177-3AD203B41FA5}">
                      <a16:colId xmlns:a16="http://schemas.microsoft.com/office/drawing/2014/main" val="3141572580"/>
                    </a:ext>
                  </a:extLst>
                </a:gridCol>
                <a:gridCol w="1577599">
                  <a:extLst>
                    <a:ext uri="{9D8B030D-6E8A-4147-A177-3AD203B41FA5}">
                      <a16:colId xmlns:a16="http://schemas.microsoft.com/office/drawing/2014/main" val="2225580516"/>
                    </a:ext>
                  </a:extLst>
                </a:gridCol>
                <a:gridCol w="1368153">
                  <a:extLst>
                    <a:ext uri="{9D8B030D-6E8A-4147-A177-3AD203B41FA5}">
                      <a16:colId xmlns:a16="http://schemas.microsoft.com/office/drawing/2014/main" val="1667854294"/>
                    </a:ext>
                  </a:extLst>
                </a:gridCol>
              </a:tblGrid>
              <a:tr h="457331">
                <a:tc gridSpan="4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00" kern="0">
                          <a:effectLst/>
                        </a:rPr>
                        <a:t>输入</a:t>
                      </a:r>
                      <a:r>
                        <a:rPr lang="en-US" sz="1000" kern="0">
                          <a:effectLst/>
                        </a:rPr>
                        <a:t>6</a:t>
                      </a:r>
                      <a:r>
                        <a:rPr lang="zh-CN" sz="1000" kern="0">
                          <a:effectLst/>
                        </a:rPr>
                        <a:t>个数给</a:t>
                      </a:r>
                      <a:r>
                        <a:rPr lang="en-US" sz="1000" kern="0">
                          <a:effectLst/>
                        </a:rPr>
                        <a:t>a[1]</a:t>
                      </a:r>
                      <a:r>
                        <a:rPr lang="zh-CN" sz="1000" kern="0">
                          <a:effectLst/>
                        </a:rPr>
                        <a:t>～</a:t>
                      </a:r>
                      <a:r>
                        <a:rPr lang="en-US" sz="1000" kern="0">
                          <a:effectLst/>
                        </a:rPr>
                        <a:t>a[6]</a:t>
                      </a:r>
                      <a:endParaRPr lang="zh-CN" sz="105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46279581"/>
                  </a:ext>
                </a:extLst>
              </a:tr>
              <a:tr h="395451">
                <a:tc gridSpan="4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0">
                          <a:effectLst/>
                        </a:rPr>
                        <a:t>for j=1 </a:t>
                      </a:r>
                      <a:r>
                        <a:rPr lang="en-US" sz="1000" kern="0" smtClean="0">
                          <a:effectLst/>
                        </a:rPr>
                        <a:t>to 5</a:t>
                      </a:r>
                      <a:r>
                        <a:rPr lang="zh-CN" sz="1000" kern="0" smtClean="0">
                          <a:effectLst/>
                        </a:rPr>
                        <a:t>（</a:t>
                      </a:r>
                      <a:r>
                        <a:rPr lang="zh-CN" sz="1000" kern="0">
                          <a:effectLst/>
                        </a:rPr>
                        <a:t>循</a:t>
                      </a:r>
                      <a:r>
                        <a:rPr lang="zh-CN" sz="1000" kern="0" smtClean="0">
                          <a:effectLst/>
                        </a:rPr>
                        <a:t>环</a:t>
                      </a:r>
                      <a:r>
                        <a:rPr lang="en-US" sz="1000" kern="0" smtClean="0">
                          <a:effectLst/>
                        </a:rPr>
                        <a:t>5</a:t>
                      </a:r>
                      <a:r>
                        <a:rPr lang="zh-CN" sz="1000" kern="0" smtClean="0">
                          <a:effectLst/>
                        </a:rPr>
                        <a:t>次</a:t>
                      </a:r>
                      <a:r>
                        <a:rPr lang="zh-CN" sz="1000" kern="0">
                          <a:effectLst/>
                        </a:rPr>
                        <a:t>）</a:t>
                      </a:r>
                      <a:endParaRPr lang="zh-CN" sz="105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>
                    <a:lnB w="12700" cmpd="sng"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48266594"/>
                  </a:ext>
                </a:extLst>
              </a:tr>
              <a:tr h="401252"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0">
                          <a:effectLst/>
                        </a:rPr>
                        <a:t> </a:t>
                      </a:r>
                      <a:endParaRPr lang="zh-CN" sz="105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>
                    <a:lnT w="12700" cmpd="sng">
                      <a:noFill/>
                    </a:lnT>
                  </a:tcPr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b="1" kern="0">
                          <a:effectLst/>
                        </a:rPr>
                        <a:t>for i=1 to 6-j</a:t>
                      </a:r>
                      <a:r>
                        <a:rPr lang="zh-CN" sz="1000" b="1" kern="0">
                          <a:effectLst/>
                        </a:rPr>
                        <a:t>（循环</a:t>
                      </a:r>
                      <a:r>
                        <a:rPr lang="en-US" sz="1000" b="1" kern="0">
                          <a:effectLst/>
                        </a:rPr>
                        <a:t>6-j</a:t>
                      </a:r>
                      <a:r>
                        <a:rPr lang="zh-CN" sz="1000" b="1" kern="0">
                          <a:effectLst/>
                        </a:rPr>
                        <a:t>次）</a:t>
                      </a:r>
                      <a:endParaRPr lang="zh-CN" sz="1050" b="1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>
                    <a:lnB w="12700" cmpd="sng"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32169259"/>
                  </a:ext>
                </a:extLst>
              </a:tr>
              <a:tr h="786501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0">
                          <a:effectLst/>
                        </a:rPr>
                        <a:t> </a:t>
                      </a:r>
                      <a:endParaRPr lang="zh-CN" sz="105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>
                    <a:lnT w="12700" cmpd="sng">
                      <a:noFill/>
                    </a:lnT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>
                          <a:effectLst/>
                        </a:rPr>
                        <a:t>a[j]&gt;a[j+1]</a:t>
                      </a:r>
                      <a:endParaRPr lang="zh-CN" sz="1050" b="0" kern="100">
                        <a:effectLst/>
                      </a:endParaRPr>
                    </a:p>
                    <a:p>
                      <a:pPr indent="266700" algn="l">
                        <a:spcAft>
                          <a:spcPts val="0"/>
                        </a:spcAft>
                      </a:pPr>
                      <a:r>
                        <a:rPr lang="en-US" sz="1000" b="1" kern="0">
                          <a:effectLst/>
                        </a:rPr>
                        <a:t>True                </a:t>
                      </a:r>
                      <a:r>
                        <a:rPr lang="en-US" sz="1000" b="1" kern="0" smtClean="0">
                          <a:effectLst/>
                        </a:rPr>
                        <a:t>                    </a:t>
                      </a:r>
                      <a:r>
                        <a:rPr lang="en-US" sz="1000" b="1" kern="0">
                          <a:effectLst/>
                        </a:rPr>
                        <a:t>False</a:t>
                      </a:r>
                      <a:endParaRPr lang="zh-CN" sz="1050" b="1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08997179"/>
                  </a:ext>
                </a:extLst>
              </a:tr>
              <a:tr h="764796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b="1" kern="0">
                          <a:effectLst/>
                        </a:rPr>
                        <a:t>a[i]</a:t>
                      </a:r>
                      <a:r>
                        <a:rPr lang="zh-CN" sz="1000" b="1" kern="0">
                          <a:effectLst/>
                        </a:rPr>
                        <a:t>与</a:t>
                      </a:r>
                      <a:r>
                        <a:rPr lang="en-US" sz="1000" b="1" kern="0">
                          <a:effectLst/>
                        </a:rPr>
                        <a:t>a[i+1]</a:t>
                      </a:r>
                      <a:r>
                        <a:rPr lang="zh-CN" sz="1000" b="1" kern="0">
                          <a:effectLst/>
                        </a:rPr>
                        <a:t>对调</a:t>
                      </a:r>
                      <a:endParaRPr lang="zh-CN" sz="1050" b="1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0">
                          <a:effectLst/>
                        </a:rPr>
                        <a:t> </a:t>
                      </a:r>
                      <a:endParaRPr lang="zh-CN" sz="105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431453098"/>
                  </a:ext>
                </a:extLst>
              </a:tr>
              <a:tr h="496973">
                <a:tc gridSpan="4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00" kern="0">
                          <a:effectLst/>
                        </a:rPr>
                        <a:t>输出：</a:t>
                      </a:r>
                      <a:r>
                        <a:rPr lang="en-US" sz="1000" kern="0">
                          <a:effectLst/>
                        </a:rPr>
                        <a:t>a[1]</a:t>
                      </a:r>
                      <a:r>
                        <a:rPr lang="zh-CN" sz="1000" kern="0">
                          <a:effectLst/>
                        </a:rPr>
                        <a:t>～</a:t>
                      </a:r>
                      <a:r>
                        <a:rPr lang="en-US" sz="1000" kern="0">
                          <a:effectLst/>
                        </a:rPr>
                        <a:t>a[6]</a:t>
                      </a:r>
                      <a:endParaRPr lang="zh-CN" sz="105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41146018"/>
                  </a:ext>
                </a:extLst>
              </a:tr>
            </a:tbl>
          </a:graphicData>
        </a:graphic>
      </p:graphicFrame>
      <p:sp>
        <p:nvSpPr>
          <p:cNvPr id="5" name="直接连接符 4"/>
          <p:cNvSpPr>
            <a:spLocks/>
          </p:cNvSpPr>
          <p:nvPr/>
        </p:nvSpPr>
        <p:spPr bwMode="auto">
          <a:xfrm>
            <a:off x="5951725" y="3772726"/>
            <a:ext cx="1566555" cy="761385"/>
          </a:xfrm>
          <a:prstGeom prst="line">
            <a:avLst/>
          </a:prstGeom>
          <a:noFill/>
          <a:ln w="317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" name="直接连接符 5"/>
          <p:cNvSpPr>
            <a:spLocks/>
          </p:cNvSpPr>
          <p:nvPr/>
        </p:nvSpPr>
        <p:spPr bwMode="auto">
          <a:xfrm flipV="1">
            <a:off x="7524067" y="3750902"/>
            <a:ext cx="1359785" cy="788995"/>
          </a:xfrm>
          <a:prstGeom prst="line">
            <a:avLst/>
          </a:prstGeom>
          <a:noFill/>
          <a:ln w="317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内容占位符 2"/>
          <p:cNvSpPr txBox="1">
            <a:spLocks/>
          </p:cNvSpPr>
          <p:nvPr/>
        </p:nvSpPr>
        <p:spPr bwMode="auto">
          <a:xfrm>
            <a:off x="107504" y="1412776"/>
            <a:ext cx="8507288" cy="6114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buChar char="v"/>
              <a:defRPr sz="2800" b="1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+mj-lt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•"/>
              <a:defRPr sz="2200">
                <a:solidFill>
                  <a:schemeClr val="tx1"/>
                </a:solidFill>
                <a:latin typeface="+mj-lt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j-lt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j-lt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j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j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j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j-lt"/>
              </a:defRPr>
            </a:lvl9pPr>
          </a:lstStyle>
          <a:p>
            <a:pPr marL="180975" lvl="1" indent="-180975"/>
            <a:r>
              <a:rPr lang="en-US" altLang="zh-CN" sz="1600" kern="0" smtClean="0"/>
              <a:t>【</a:t>
            </a:r>
            <a:r>
              <a:rPr lang="zh-CN" altLang="en-US" sz="1600" kern="0" smtClean="0"/>
              <a:t>例 </a:t>
            </a:r>
            <a:r>
              <a:rPr lang="en-US" altLang="zh-CN" sz="1600" kern="0" smtClean="0"/>
              <a:t>6.3】</a:t>
            </a:r>
            <a:r>
              <a:rPr lang="zh-CN" altLang="en-US" sz="1600" kern="0" smtClean="0"/>
              <a:t>利用冒泡排序法对</a:t>
            </a:r>
            <a:r>
              <a:rPr lang="en-US" altLang="zh-CN" sz="1600" kern="0" smtClean="0"/>
              <a:t>6</a:t>
            </a:r>
            <a:r>
              <a:rPr lang="zh-CN" altLang="en-US" sz="1600" kern="0" smtClean="0"/>
              <a:t>个整数进行递增（从小到大）排序。</a:t>
            </a:r>
            <a:endParaRPr lang="en-US" altLang="zh-CN" sz="1600" kern="0" smtClean="0"/>
          </a:p>
          <a:p>
            <a:pPr marL="180975" lvl="1" indent="-180975"/>
            <a:endParaRPr lang="en-US" altLang="zh-CN" sz="1600" kern="0" smtClean="0"/>
          </a:p>
          <a:p>
            <a:pPr marL="265113" lvl="1" indent="0">
              <a:buNone/>
            </a:pPr>
            <a:r>
              <a:rPr lang="zh-CN" altLang="en-US" sz="1600" smtClean="0"/>
              <a:t>冒</a:t>
            </a:r>
            <a:r>
              <a:rPr lang="zh-CN" altLang="en-US" sz="1600"/>
              <a:t>泡排序算法思路及</a:t>
            </a:r>
            <a:r>
              <a:rPr lang="en-US" altLang="zh-CN" sz="1600"/>
              <a:t>N-S</a:t>
            </a:r>
            <a:r>
              <a:rPr lang="zh-CN" altLang="en-US" sz="1600"/>
              <a:t>图</a:t>
            </a:r>
            <a:endParaRPr lang="en-US" altLang="zh-CN" sz="1600"/>
          </a:p>
          <a:p>
            <a:pPr marL="180975" lvl="1" indent="-180975"/>
            <a:endParaRPr lang="en-US" altLang="zh-CN" sz="2200" kern="0" smtClean="0"/>
          </a:p>
        </p:txBody>
      </p:sp>
      <p:sp>
        <p:nvSpPr>
          <p:cNvPr id="17" name="折角形 8">
            <a:extLst>
              <a:ext uri="{FF2B5EF4-FFF2-40B4-BE49-F238E27FC236}">
                <a16:creationId xmlns:a16="http://schemas.microsoft.com/office/drawing/2014/main" id="{34B46C00-F619-45F0-A7B9-F2B26A653DB9}"/>
              </a:ext>
            </a:extLst>
          </p:cNvPr>
          <p:cNvSpPr/>
          <p:nvPr/>
        </p:nvSpPr>
        <p:spPr>
          <a:xfrm>
            <a:off x="568037" y="2517471"/>
            <a:ext cx="3616725" cy="3313856"/>
          </a:xfrm>
          <a:prstGeom prst="foldedCorner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>
              <a:buAutoNum type="arabicPeriod"/>
            </a:pPr>
            <a:endParaRPr lang="en-US" altLang="zh-CN" sz="1400" dirty="0"/>
          </a:p>
          <a:p>
            <a:endParaRPr lang="en-US" altLang="zh-CN" sz="1400" dirty="0"/>
          </a:p>
          <a:p>
            <a:endParaRPr lang="en-US" altLang="zh-CN" sz="1400" smtClean="0"/>
          </a:p>
          <a:p>
            <a:endParaRPr lang="en-US" altLang="zh-CN" sz="1400"/>
          </a:p>
          <a:p>
            <a:endParaRPr lang="en-US" altLang="zh-CN" sz="1400" dirty="0"/>
          </a:p>
          <a:p>
            <a:r>
              <a:rPr lang="zh-CN" altLang="en-US" sz="1400"/>
              <a:t>将相邻两个数比较，将小的调到前面</a:t>
            </a:r>
          </a:p>
          <a:p>
            <a:endParaRPr lang="zh-CN" altLang="en-US" sz="1400"/>
          </a:p>
          <a:p>
            <a:r>
              <a:rPr lang="zh-CN" altLang="en-US" sz="1400"/>
              <a:t>排序过程：</a:t>
            </a:r>
          </a:p>
          <a:p>
            <a:r>
              <a:rPr lang="zh-CN" altLang="en-US" sz="1400"/>
              <a:t>（</a:t>
            </a:r>
            <a:r>
              <a:rPr lang="en-US" altLang="zh-CN" sz="1400"/>
              <a:t>1</a:t>
            </a:r>
            <a:r>
              <a:rPr lang="zh-CN" altLang="en-US" sz="1400"/>
              <a:t>）比较第一个数与第二个数，若为逆序</a:t>
            </a:r>
            <a:r>
              <a:rPr lang="en-US" altLang="zh-CN" sz="1400"/>
              <a:t>a[1]&gt;a[2]</a:t>
            </a:r>
            <a:r>
              <a:rPr lang="zh-CN" altLang="en-US" sz="1400"/>
              <a:t>，则交换；然后比较第二个数与第三个数；依次类推，直至第</a:t>
            </a:r>
            <a:r>
              <a:rPr lang="en-US" altLang="zh-CN" sz="1400"/>
              <a:t>5</a:t>
            </a:r>
            <a:r>
              <a:rPr lang="zh-CN" altLang="en-US" sz="1400"/>
              <a:t>个数和第</a:t>
            </a:r>
            <a:r>
              <a:rPr lang="en-US" altLang="zh-CN" sz="1400"/>
              <a:t>6</a:t>
            </a:r>
            <a:r>
              <a:rPr lang="zh-CN" altLang="en-US" sz="1400"/>
              <a:t>个数比较完为止</a:t>
            </a:r>
            <a:r>
              <a:rPr lang="en-US" altLang="zh-CN" sz="1400"/>
              <a:t>——</a:t>
            </a:r>
            <a:r>
              <a:rPr lang="zh-CN" altLang="en-US" sz="1400"/>
              <a:t>第一趟起泡排序，结果最大的数被安置在最后一个元素位置上</a:t>
            </a:r>
          </a:p>
          <a:p>
            <a:r>
              <a:rPr lang="zh-CN" altLang="en-US" sz="1400"/>
              <a:t>（</a:t>
            </a:r>
            <a:r>
              <a:rPr lang="en-US" altLang="zh-CN" sz="1400"/>
              <a:t>2</a:t>
            </a:r>
            <a:r>
              <a:rPr lang="zh-CN" altLang="en-US" sz="1400"/>
              <a:t>）对前</a:t>
            </a:r>
            <a:r>
              <a:rPr lang="en-US" altLang="zh-CN" sz="1400"/>
              <a:t>5</a:t>
            </a:r>
            <a:r>
              <a:rPr lang="zh-CN" altLang="en-US" sz="1400"/>
              <a:t>个数进行第二趟起泡排序，结果使次大的数被安置在第</a:t>
            </a:r>
            <a:r>
              <a:rPr lang="en-US" altLang="zh-CN" sz="1400"/>
              <a:t>5</a:t>
            </a:r>
            <a:r>
              <a:rPr lang="zh-CN" altLang="en-US" sz="1400"/>
              <a:t>个元素位置</a:t>
            </a:r>
          </a:p>
          <a:p>
            <a:r>
              <a:rPr lang="zh-CN" altLang="en-US" sz="1400"/>
              <a:t>（</a:t>
            </a:r>
            <a:r>
              <a:rPr lang="en-US" altLang="zh-CN" sz="1400"/>
              <a:t>3</a:t>
            </a:r>
            <a:r>
              <a:rPr lang="zh-CN" altLang="en-US" sz="1400"/>
              <a:t>）重复上述过程，共经过</a:t>
            </a:r>
            <a:r>
              <a:rPr lang="en-US" altLang="zh-CN" sz="1400"/>
              <a:t>5</a:t>
            </a:r>
            <a:r>
              <a:rPr lang="zh-CN" altLang="en-US" sz="1400"/>
              <a:t>趟起泡排序后，排序结</a:t>
            </a:r>
            <a:r>
              <a:rPr lang="zh-CN" altLang="en-US" sz="1400" smtClean="0"/>
              <a:t>束</a:t>
            </a:r>
            <a:endParaRPr lang="en-US" altLang="zh-CN" sz="1400" dirty="0"/>
          </a:p>
        </p:txBody>
      </p: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5A3B8124-DB13-43FA-BDBF-277E29E6FA67}"/>
              </a:ext>
            </a:extLst>
          </p:cNvPr>
          <p:cNvGrpSpPr/>
          <p:nvPr/>
        </p:nvGrpSpPr>
        <p:grpSpPr>
          <a:xfrm>
            <a:off x="568036" y="2546965"/>
            <a:ext cx="1156038" cy="382991"/>
            <a:chOff x="8656982" y="1391224"/>
            <a:chExt cx="1242392" cy="299464"/>
          </a:xfrm>
        </p:grpSpPr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31994EC0-9CE0-4FE0-B93C-B8717E3333FE}"/>
                </a:ext>
              </a:extLst>
            </p:cNvPr>
            <p:cNvSpPr txBox="1"/>
            <p:nvPr/>
          </p:nvSpPr>
          <p:spPr>
            <a:xfrm>
              <a:off x="8656982" y="1391224"/>
              <a:ext cx="1242392" cy="288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算法</a:t>
              </a:r>
              <a:r>
                <a:rPr lang="zh-CN" altLang="en-US" b="1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思路</a:t>
              </a:r>
              <a:endPara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20" name="直接连接符 19">
              <a:extLst>
                <a:ext uri="{FF2B5EF4-FFF2-40B4-BE49-F238E27FC236}">
                  <a16:creationId xmlns:a16="http://schemas.microsoft.com/office/drawing/2014/main" id="{D2FE9C08-1928-4143-B10C-59655810239B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8656983" y="1686632"/>
              <a:ext cx="1242391" cy="405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页脚占位符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zh-CN" altLang="en-US" smtClean="0"/>
              <a:t>第</a:t>
            </a:r>
            <a:r>
              <a:rPr lang="en-US" altLang="zh-CN" smtClean="0"/>
              <a:t>6</a:t>
            </a:r>
            <a:r>
              <a:rPr lang="zh-CN" altLang="en-US" smtClean="0"/>
              <a:t>章  数组</a:t>
            </a:r>
            <a:endParaRPr lang="en-US" altLang="zh-CN" sz="1200">
              <a:ea typeface="宋体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969967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63824"/>
            <a:ext cx="8305800" cy="3709392"/>
          </a:xfrm>
        </p:spPr>
        <p:txBody>
          <a:bodyPr/>
          <a:lstStyle/>
          <a:p>
            <a:r>
              <a:rPr lang="en-US" altLang="zh-CN" smtClean="0"/>
              <a:t>6.1  </a:t>
            </a:r>
            <a:r>
              <a:rPr lang="zh-CN" altLang="en-US"/>
              <a:t>　 一维数组</a:t>
            </a:r>
          </a:p>
          <a:p>
            <a:r>
              <a:rPr lang="en-US" altLang="zh-CN" smtClean="0"/>
              <a:t>6.2 </a:t>
            </a:r>
            <a:r>
              <a:rPr lang="zh-CN" altLang="en-US"/>
              <a:t>　  </a:t>
            </a:r>
            <a:r>
              <a:rPr lang="zh-CN" altLang="en-US" smtClean="0"/>
              <a:t>二维</a:t>
            </a:r>
            <a:r>
              <a:rPr lang="zh-CN" altLang="en-US"/>
              <a:t>数组</a:t>
            </a:r>
          </a:p>
          <a:p>
            <a:r>
              <a:rPr lang="en-US" altLang="zh-CN" smtClean="0"/>
              <a:t>6.3      </a:t>
            </a:r>
            <a:r>
              <a:rPr lang="zh-CN" altLang="en-US" smtClean="0"/>
              <a:t>字符数组</a:t>
            </a:r>
            <a:endParaRPr lang="en-US" altLang="zh-CN" smtClean="0"/>
          </a:p>
          <a:p>
            <a:endParaRPr lang="en-US" altLang="zh-CN" smtClean="0"/>
          </a:p>
          <a:p>
            <a:pPr>
              <a:buFont typeface="Wingdings" panose="05000000000000000000" pitchFamily="2" charset="2"/>
              <a:buChar char="l"/>
            </a:pPr>
            <a:r>
              <a:rPr lang="zh-CN" altLang="en-US" sz="2000" b="0" smtClean="0"/>
              <a:t>了</a:t>
            </a:r>
            <a:r>
              <a:rPr lang="zh-CN" altLang="en-US" sz="2000" b="0"/>
              <a:t>解数组的基本概</a:t>
            </a:r>
            <a:r>
              <a:rPr lang="zh-CN" altLang="en-US" sz="2000" b="0" smtClean="0"/>
              <a:t>念</a:t>
            </a:r>
            <a:endParaRPr lang="zh-CN" altLang="en-US" sz="2000" b="0"/>
          </a:p>
          <a:p>
            <a:pPr>
              <a:buFont typeface="Wingdings" panose="05000000000000000000" pitchFamily="2" charset="2"/>
              <a:buChar char="l"/>
            </a:pPr>
            <a:r>
              <a:rPr lang="zh-CN" altLang="en-US" sz="2000" b="0" smtClean="0"/>
              <a:t>掌</a:t>
            </a:r>
            <a:r>
              <a:rPr lang="zh-CN" altLang="en-US" sz="2000" b="0"/>
              <a:t>握一维、二维、字符数组类型变量的声明与引</a:t>
            </a:r>
            <a:r>
              <a:rPr lang="zh-CN" altLang="en-US" sz="2000" b="0" smtClean="0"/>
              <a:t>用</a:t>
            </a:r>
            <a:endParaRPr lang="zh-CN" altLang="en-US" sz="2000" b="0"/>
          </a:p>
          <a:p>
            <a:pPr>
              <a:buFont typeface="Wingdings" panose="05000000000000000000" pitchFamily="2" charset="2"/>
              <a:buChar char="l"/>
            </a:pPr>
            <a:r>
              <a:rPr lang="zh-CN" altLang="en-US" sz="2000" b="0" smtClean="0"/>
              <a:t>字</a:t>
            </a:r>
            <a:r>
              <a:rPr lang="zh-CN" altLang="en-US" sz="2000" b="0"/>
              <a:t>符串处理函数的格式和用</a:t>
            </a:r>
            <a:r>
              <a:rPr lang="zh-CN" altLang="en-US" sz="2000" b="0" smtClean="0"/>
              <a:t>法</a:t>
            </a:r>
            <a:endParaRPr lang="zh-CN" altLang="en-US" sz="2000" b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zh-CN" altLang="en-US" smtClean="0"/>
              <a:t>第</a:t>
            </a:r>
            <a:r>
              <a:rPr lang="en-US" altLang="zh-CN" smtClean="0"/>
              <a:t>6</a:t>
            </a:r>
            <a:r>
              <a:rPr lang="zh-CN" altLang="en-US" smtClean="0"/>
              <a:t>章  数组</a:t>
            </a:r>
            <a:endParaRPr lang="en-US" altLang="zh-CN" sz="1200">
              <a:ea typeface="宋体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2663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000"/>
              <a:t>6.1  </a:t>
            </a:r>
            <a:r>
              <a:rPr lang="zh-CN" altLang="en-US" sz="3000"/>
              <a:t>一维数</a:t>
            </a:r>
            <a:r>
              <a:rPr lang="zh-CN" altLang="en-US" sz="3000" smtClean="0"/>
              <a:t>组</a:t>
            </a:r>
            <a:endParaRPr lang="zh-CN" altLang="en-US" sz="300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5536" y="1412719"/>
            <a:ext cx="3384376" cy="432105"/>
          </a:xfrm>
        </p:spPr>
        <p:txBody>
          <a:bodyPr/>
          <a:lstStyle/>
          <a:p>
            <a:pPr marL="182563" lvl="1" indent="0">
              <a:buNone/>
            </a:pPr>
            <a:r>
              <a:rPr lang="zh-CN" altLang="en-US" sz="1600"/>
              <a:t>冒泡排序</a:t>
            </a:r>
            <a:r>
              <a:rPr lang="zh-CN" altLang="en-US" sz="1600" smtClean="0"/>
              <a:t>法的代码</a:t>
            </a:r>
            <a:endParaRPr lang="en-US" altLang="zh-CN" sz="2200" smtClean="0"/>
          </a:p>
        </p:txBody>
      </p: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D2FE9C08-1928-4143-B10C-59655810239B}"/>
              </a:ext>
            </a:extLst>
          </p:cNvPr>
          <p:cNvCxnSpPr>
            <a:cxnSpLocks/>
          </p:cNvCxnSpPr>
          <p:nvPr/>
        </p:nvCxnSpPr>
        <p:spPr>
          <a:xfrm flipV="1">
            <a:off x="5203746" y="2739510"/>
            <a:ext cx="1156037" cy="5187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 11">
            <a:extLst>
              <a:ext uri="{FF2B5EF4-FFF2-40B4-BE49-F238E27FC236}">
                <a16:creationId xmlns:a16="http://schemas.microsoft.com/office/drawing/2014/main" id="{F5BB524E-118F-4CAC-B131-4098BA770E80}"/>
              </a:ext>
            </a:extLst>
          </p:cNvPr>
          <p:cNvSpPr/>
          <p:nvPr/>
        </p:nvSpPr>
        <p:spPr>
          <a:xfrm>
            <a:off x="755576" y="1844824"/>
            <a:ext cx="4300185" cy="439248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en-US" altLang="zh-CN" sz="1400">
                <a:solidFill>
                  <a:srgbClr val="002060"/>
                </a:solidFill>
              </a:rPr>
              <a:t>#include &lt;stdio.h&gt;</a:t>
            </a:r>
          </a:p>
          <a:p>
            <a:r>
              <a:rPr lang="en-US" altLang="zh-CN" sz="1400">
                <a:solidFill>
                  <a:srgbClr val="002060"/>
                </a:solidFill>
              </a:rPr>
              <a:t>int main()</a:t>
            </a:r>
          </a:p>
          <a:p>
            <a:r>
              <a:rPr lang="en-US" altLang="zh-CN" sz="1400">
                <a:solidFill>
                  <a:srgbClr val="002060"/>
                </a:solidFill>
              </a:rPr>
              <a:t>{</a:t>
            </a:r>
          </a:p>
          <a:p>
            <a:pPr marL="182563"/>
            <a:r>
              <a:rPr lang="en-US" altLang="zh-CN" sz="1400" smtClean="0">
                <a:solidFill>
                  <a:srgbClr val="002060"/>
                </a:solidFill>
              </a:rPr>
              <a:t>int a[7];</a:t>
            </a:r>
            <a:endParaRPr lang="en-US" altLang="zh-CN" sz="1400">
              <a:solidFill>
                <a:srgbClr val="002060"/>
              </a:solidFill>
            </a:endParaRPr>
          </a:p>
          <a:p>
            <a:pPr marL="182563"/>
            <a:r>
              <a:rPr lang="en-US" altLang="zh-CN" sz="1400">
                <a:solidFill>
                  <a:srgbClr val="002060"/>
                </a:solidFill>
              </a:rPr>
              <a:t>int </a:t>
            </a:r>
            <a:r>
              <a:rPr lang="en-US" altLang="zh-CN" sz="1400" smtClean="0">
                <a:solidFill>
                  <a:srgbClr val="002060"/>
                </a:solidFill>
              </a:rPr>
              <a:t>i,j,temp</a:t>
            </a:r>
            <a:r>
              <a:rPr lang="en-US" altLang="zh-CN" sz="1400">
                <a:solidFill>
                  <a:srgbClr val="002060"/>
                </a:solidFill>
              </a:rPr>
              <a:t>;</a:t>
            </a:r>
          </a:p>
          <a:p>
            <a:pPr marL="182563"/>
            <a:r>
              <a:rPr lang="en-US" altLang="zh-CN" sz="1400">
                <a:solidFill>
                  <a:srgbClr val="002060"/>
                </a:solidFill>
              </a:rPr>
              <a:t>printf("input 6</a:t>
            </a:r>
            <a:r>
              <a:rPr lang="en-US" altLang="zh-CN" sz="1400" smtClean="0">
                <a:solidFill>
                  <a:srgbClr val="002060"/>
                </a:solidFill>
              </a:rPr>
              <a:t> </a:t>
            </a:r>
            <a:r>
              <a:rPr lang="en-US" altLang="zh-CN" sz="1400">
                <a:solidFill>
                  <a:srgbClr val="002060"/>
                </a:solidFill>
              </a:rPr>
              <a:t>integers:\n");</a:t>
            </a:r>
          </a:p>
          <a:p>
            <a:pPr marL="182563"/>
            <a:r>
              <a:rPr lang="en-US" altLang="zh-CN" sz="1400">
                <a:solidFill>
                  <a:srgbClr val="002060"/>
                </a:solidFill>
              </a:rPr>
              <a:t>for(i=1;i&lt;7;i++)</a:t>
            </a:r>
          </a:p>
          <a:p>
            <a:pPr marL="182563"/>
            <a:r>
              <a:rPr lang="en-US" altLang="zh-CN" sz="1400">
                <a:solidFill>
                  <a:srgbClr val="002060"/>
                </a:solidFill>
              </a:rPr>
              <a:t>    scanf("%d",&amp;a[i]);			</a:t>
            </a:r>
            <a:r>
              <a:rPr lang="en-US" altLang="zh-CN" sz="1400" smtClean="0">
                <a:solidFill>
                  <a:srgbClr val="002060"/>
                </a:solidFill>
              </a:rPr>
              <a:t>/*</a:t>
            </a:r>
            <a:r>
              <a:rPr lang="zh-CN" altLang="en-US" sz="1400">
                <a:solidFill>
                  <a:srgbClr val="002060"/>
                </a:solidFill>
              </a:rPr>
              <a:t>数组的第一个元素</a:t>
            </a:r>
            <a:r>
              <a:rPr lang="en-US" altLang="zh-CN" sz="1400">
                <a:solidFill>
                  <a:srgbClr val="002060"/>
                </a:solidFill>
              </a:rPr>
              <a:t>a[0]</a:t>
            </a:r>
            <a:r>
              <a:rPr lang="zh-CN" altLang="en-US" sz="1400">
                <a:solidFill>
                  <a:srgbClr val="002060"/>
                </a:solidFill>
              </a:rPr>
              <a:t>没有用上*</a:t>
            </a:r>
            <a:r>
              <a:rPr lang="en-US" altLang="zh-CN" sz="1400">
                <a:solidFill>
                  <a:srgbClr val="002060"/>
                </a:solidFill>
              </a:rPr>
              <a:t>/</a:t>
            </a:r>
          </a:p>
          <a:p>
            <a:pPr marL="182563"/>
            <a:r>
              <a:rPr lang="en-US" altLang="zh-CN" sz="1400" smtClean="0">
                <a:solidFill>
                  <a:srgbClr val="002060"/>
                </a:solidFill>
              </a:rPr>
              <a:t>printf</a:t>
            </a:r>
            <a:r>
              <a:rPr lang="en-US" altLang="zh-CN" sz="1400">
                <a:solidFill>
                  <a:srgbClr val="002060"/>
                </a:solidFill>
              </a:rPr>
              <a:t>("\n");</a:t>
            </a:r>
          </a:p>
          <a:p>
            <a:pPr marL="182563"/>
            <a:r>
              <a:rPr lang="en-US" altLang="zh-CN" sz="1400" smtClean="0">
                <a:solidFill>
                  <a:srgbClr val="002060"/>
                </a:solidFill>
              </a:rPr>
              <a:t>for(j=1;j&lt;7;j</a:t>
            </a:r>
            <a:r>
              <a:rPr lang="en-US" altLang="zh-CN" sz="1400">
                <a:solidFill>
                  <a:srgbClr val="002060"/>
                </a:solidFill>
              </a:rPr>
              <a:t>++)			</a:t>
            </a:r>
            <a:endParaRPr lang="en-US" altLang="zh-CN" sz="1400" smtClean="0">
              <a:solidFill>
                <a:srgbClr val="002060"/>
              </a:solidFill>
            </a:endParaRPr>
          </a:p>
          <a:p>
            <a:pPr marL="182563"/>
            <a:r>
              <a:rPr lang="en-US" altLang="zh-CN" sz="1400">
                <a:solidFill>
                  <a:srgbClr val="002060"/>
                </a:solidFill>
              </a:rPr>
              <a:t>	</a:t>
            </a:r>
            <a:r>
              <a:rPr lang="en-US" altLang="zh-CN" sz="1400" smtClean="0">
                <a:solidFill>
                  <a:srgbClr val="002060"/>
                </a:solidFill>
              </a:rPr>
              <a:t>/*</a:t>
            </a:r>
            <a:r>
              <a:rPr lang="zh-CN" altLang="en-US" sz="1400">
                <a:solidFill>
                  <a:srgbClr val="002060"/>
                </a:solidFill>
              </a:rPr>
              <a:t>实现</a:t>
            </a:r>
            <a:r>
              <a:rPr lang="en-US" altLang="zh-CN" sz="1400">
                <a:solidFill>
                  <a:srgbClr val="002060"/>
                </a:solidFill>
              </a:rPr>
              <a:t>6</a:t>
            </a:r>
            <a:r>
              <a:rPr lang="zh-CN" altLang="en-US" sz="1400">
                <a:solidFill>
                  <a:srgbClr val="002060"/>
                </a:solidFill>
              </a:rPr>
              <a:t>趟比较 *</a:t>
            </a:r>
            <a:r>
              <a:rPr lang="en-US" altLang="zh-CN" sz="1400">
                <a:solidFill>
                  <a:srgbClr val="002060"/>
                </a:solidFill>
              </a:rPr>
              <a:t>/</a:t>
            </a:r>
          </a:p>
          <a:p>
            <a:pPr marL="182563"/>
            <a:r>
              <a:rPr lang="en-US" altLang="zh-CN" sz="1400" smtClean="0">
                <a:solidFill>
                  <a:srgbClr val="002060"/>
                </a:solidFill>
              </a:rPr>
              <a:t>    for(i=1</a:t>
            </a:r>
            <a:r>
              <a:rPr lang="en-US" altLang="zh-CN" sz="1400">
                <a:solidFill>
                  <a:srgbClr val="002060"/>
                </a:solidFill>
              </a:rPr>
              <a:t>; i&lt;=6-j; i++)			/* </a:t>
            </a:r>
            <a:r>
              <a:rPr lang="zh-CN" altLang="en-US" sz="1400">
                <a:solidFill>
                  <a:srgbClr val="002060"/>
                </a:solidFill>
              </a:rPr>
              <a:t>在每一趟中进行</a:t>
            </a:r>
            <a:r>
              <a:rPr lang="en-US" altLang="zh-CN" sz="1400">
                <a:solidFill>
                  <a:srgbClr val="002060"/>
                </a:solidFill>
              </a:rPr>
              <a:t>6-j</a:t>
            </a:r>
            <a:r>
              <a:rPr lang="zh-CN" altLang="en-US" sz="1400">
                <a:solidFill>
                  <a:srgbClr val="002060"/>
                </a:solidFill>
              </a:rPr>
              <a:t>次的比较 *</a:t>
            </a:r>
            <a:r>
              <a:rPr lang="en-US" altLang="zh-CN" sz="1400">
                <a:solidFill>
                  <a:srgbClr val="002060"/>
                </a:solidFill>
              </a:rPr>
              <a:t>/</a:t>
            </a:r>
          </a:p>
          <a:p>
            <a:pPr marL="639763" lvl="1"/>
            <a:r>
              <a:rPr lang="en-US" altLang="zh-CN" sz="1400" smtClean="0">
                <a:solidFill>
                  <a:srgbClr val="002060"/>
                </a:solidFill>
              </a:rPr>
              <a:t>if </a:t>
            </a:r>
            <a:r>
              <a:rPr lang="en-US" altLang="zh-CN" sz="1400">
                <a:solidFill>
                  <a:srgbClr val="002060"/>
                </a:solidFill>
              </a:rPr>
              <a:t>(a[i]&gt;a[i+1</a:t>
            </a:r>
            <a:r>
              <a:rPr lang="en-US" altLang="zh-CN" sz="1400" smtClean="0">
                <a:solidFill>
                  <a:srgbClr val="002060"/>
                </a:solidFill>
              </a:rPr>
              <a:t>])   /* </a:t>
            </a:r>
            <a:r>
              <a:rPr lang="zh-CN" altLang="en-US" sz="1400">
                <a:solidFill>
                  <a:srgbClr val="002060"/>
                </a:solidFill>
              </a:rPr>
              <a:t>相邻两个数比较 *</a:t>
            </a:r>
            <a:r>
              <a:rPr lang="en-US" altLang="zh-CN" sz="1400">
                <a:solidFill>
                  <a:srgbClr val="002060"/>
                </a:solidFill>
              </a:rPr>
              <a:t>/</a:t>
            </a:r>
          </a:p>
          <a:p>
            <a:pPr marL="182563"/>
            <a:r>
              <a:rPr lang="en-US" altLang="zh-CN" sz="1400">
                <a:solidFill>
                  <a:srgbClr val="002060"/>
                </a:solidFill>
              </a:rPr>
              <a:t>      </a:t>
            </a:r>
            <a:r>
              <a:rPr lang="en-US" altLang="zh-CN" sz="1400" smtClean="0">
                <a:solidFill>
                  <a:srgbClr val="002060"/>
                </a:solidFill>
              </a:rPr>
              <a:t> { </a:t>
            </a:r>
            <a:endParaRPr lang="en-US" altLang="zh-CN" sz="1400">
              <a:solidFill>
                <a:srgbClr val="002060"/>
              </a:solidFill>
            </a:endParaRPr>
          </a:p>
          <a:p>
            <a:pPr marL="182563"/>
            <a:r>
              <a:rPr lang="en-US" altLang="zh-CN" sz="1400" smtClean="0">
                <a:solidFill>
                  <a:srgbClr val="002060"/>
                </a:solidFill>
              </a:rPr>
              <a:t>	temp=a[i</a:t>
            </a:r>
            <a:r>
              <a:rPr lang="en-US" altLang="zh-CN" sz="1400">
                <a:solidFill>
                  <a:srgbClr val="002060"/>
                </a:solidFill>
              </a:rPr>
              <a:t>]; </a:t>
            </a:r>
          </a:p>
          <a:p>
            <a:pPr marL="182563"/>
            <a:r>
              <a:rPr lang="en-US" altLang="zh-CN" sz="1400" smtClean="0">
                <a:solidFill>
                  <a:srgbClr val="002060"/>
                </a:solidFill>
              </a:rPr>
              <a:t>	a[i</a:t>
            </a:r>
            <a:r>
              <a:rPr lang="en-US" altLang="zh-CN" sz="1400">
                <a:solidFill>
                  <a:srgbClr val="002060"/>
                </a:solidFill>
              </a:rPr>
              <a:t>]=a[i+1]; </a:t>
            </a:r>
          </a:p>
          <a:p>
            <a:pPr marL="182563"/>
            <a:r>
              <a:rPr lang="en-US" altLang="zh-CN" sz="1400" smtClean="0">
                <a:solidFill>
                  <a:srgbClr val="002060"/>
                </a:solidFill>
              </a:rPr>
              <a:t>	a[i+1</a:t>
            </a:r>
            <a:r>
              <a:rPr lang="en-US" altLang="zh-CN" sz="1400">
                <a:solidFill>
                  <a:srgbClr val="002060"/>
                </a:solidFill>
              </a:rPr>
              <a:t>]=temp</a:t>
            </a:r>
            <a:r>
              <a:rPr lang="en-US" altLang="zh-CN" sz="1400" smtClean="0">
                <a:solidFill>
                  <a:srgbClr val="002060"/>
                </a:solidFill>
              </a:rPr>
              <a:t>;         </a:t>
            </a:r>
            <a:endParaRPr lang="en-US" altLang="zh-CN" sz="1400">
              <a:solidFill>
                <a:srgbClr val="002060"/>
              </a:solidFill>
            </a:endParaRPr>
          </a:p>
          <a:p>
            <a:pPr marL="182563"/>
            <a:r>
              <a:rPr lang="en-US" altLang="zh-CN" sz="1400">
                <a:solidFill>
                  <a:srgbClr val="002060"/>
                </a:solidFill>
              </a:rPr>
              <a:t> </a:t>
            </a:r>
            <a:r>
              <a:rPr lang="en-US" altLang="zh-CN" sz="1400" smtClean="0">
                <a:solidFill>
                  <a:srgbClr val="002060"/>
                </a:solidFill>
              </a:rPr>
              <a:t>       }</a:t>
            </a:r>
            <a:endParaRPr lang="en-US" altLang="zh-CN" sz="1400">
              <a:solidFill>
                <a:srgbClr val="00206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B0CA503F-5008-4B52-A4F4-6A5255875C6D}"/>
              </a:ext>
            </a:extLst>
          </p:cNvPr>
          <p:cNvSpPr txBox="1"/>
          <p:nvPr/>
        </p:nvSpPr>
        <p:spPr>
          <a:xfrm>
            <a:off x="5508104" y="3816577"/>
            <a:ext cx="223224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rgbClr val="002060"/>
                </a:solidFill>
              </a:rPr>
              <a:t>程序运行结果：</a:t>
            </a: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F5BB524E-118F-4CAC-B131-4098BA770E80}"/>
              </a:ext>
            </a:extLst>
          </p:cNvPr>
          <p:cNvSpPr/>
          <p:nvPr/>
        </p:nvSpPr>
        <p:spPr>
          <a:xfrm>
            <a:off x="5415801" y="1844824"/>
            <a:ext cx="3292021" cy="151216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182563"/>
            <a:r>
              <a:rPr lang="en-US" altLang="zh-CN" sz="1400">
                <a:solidFill>
                  <a:srgbClr val="002060"/>
                </a:solidFill>
              </a:rPr>
              <a:t>printf("the sorted integers: \n");</a:t>
            </a:r>
          </a:p>
          <a:p>
            <a:pPr marL="182563"/>
            <a:r>
              <a:rPr lang="en-US" altLang="zh-CN" sz="1400">
                <a:solidFill>
                  <a:srgbClr val="002060"/>
                </a:solidFill>
              </a:rPr>
              <a:t>for(i=1; i&lt;7; i++)</a:t>
            </a:r>
            <a:endParaRPr lang="en-US" altLang="zh-CN" sz="1400" smtClean="0">
              <a:solidFill>
                <a:srgbClr val="002060"/>
              </a:solidFill>
            </a:endParaRPr>
          </a:p>
          <a:p>
            <a:pPr marL="182563"/>
            <a:r>
              <a:rPr lang="en-US" altLang="zh-CN" sz="1400">
                <a:solidFill>
                  <a:srgbClr val="002060"/>
                </a:solidFill>
              </a:rPr>
              <a:t>	</a:t>
            </a:r>
            <a:r>
              <a:rPr lang="en-US" altLang="zh-CN" sz="1400" smtClean="0">
                <a:solidFill>
                  <a:srgbClr val="002060"/>
                </a:solidFill>
              </a:rPr>
              <a:t>printf</a:t>
            </a:r>
            <a:r>
              <a:rPr lang="en-US" altLang="zh-CN" sz="1400">
                <a:solidFill>
                  <a:srgbClr val="002060"/>
                </a:solidFill>
              </a:rPr>
              <a:t>("%d ",a[i]);</a:t>
            </a:r>
          </a:p>
          <a:p>
            <a:pPr marL="182563"/>
            <a:r>
              <a:rPr lang="en-US" altLang="zh-CN" sz="1400">
                <a:solidFill>
                  <a:srgbClr val="002060"/>
                </a:solidFill>
              </a:rPr>
              <a:t>printf("\n");</a:t>
            </a:r>
          </a:p>
          <a:p>
            <a:pPr marL="182563"/>
            <a:r>
              <a:rPr lang="en-US" altLang="zh-CN" sz="1400">
                <a:solidFill>
                  <a:srgbClr val="002060"/>
                </a:solidFill>
              </a:rPr>
              <a:t>return 0;</a:t>
            </a:r>
          </a:p>
          <a:p>
            <a:r>
              <a:rPr lang="en-US" altLang="zh-CN" sz="1400" smtClean="0">
                <a:solidFill>
                  <a:srgbClr val="002060"/>
                </a:solidFill>
              </a:rPr>
              <a:t>}</a:t>
            </a:r>
            <a:endParaRPr lang="en-US" altLang="zh-CN" sz="1400" dirty="0">
              <a:solidFill>
                <a:srgbClr val="002060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zh-CN" altLang="en-US" smtClean="0"/>
              <a:t>第</a:t>
            </a:r>
            <a:r>
              <a:rPr lang="en-US" altLang="zh-CN" smtClean="0"/>
              <a:t>6</a:t>
            </a:r>
            <a:r>
              <a:rPr lang="zh-CN" altLang="en-US" smtClean="0"/>
              <a:t>章  数组</a:t>
            </a:r>
            <a:endParaRPr lang="en-US" altLang="zh-CN" sz="1200">
              <a:ea typeface="宋体" charset="-122"/>
            </a:endParaRPr>
          </a:p>
        </p:txBody>
      </p:sp>
      <p:pic>
        <p:nvPicPr>
          <p:cNvPr id="10" name="图片 9"/>
          <p:cNvPicPr/>
          <p:nvPr/>
        </p:nvPicPr>
        <p:blipFill>
          <a:blip r:embed="rId2"/>
          <a:stretch>
            <a:fillRect/>
          </a:stretch>
        </p:blipFill>
        <p:spPr>
          <a:xfrm>
            <a:off x="5239321" y="4221088"/>
            <a:ext cx="3744064" cy="17477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86725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000"/>
              <a:t>6.1  </a:t>
            </a:r>
            <a:r>
              <a:rPr lang="zh-CN" altLang="en-US" sz="3000"/>
              <a:t>一维数</a:t>
            </a:r>
            <a:r>
              <a:rPr lang="zh-CN" altLang="en-US" sz="3000" smtClean="0"/>
              <a:t>组</a:t>
            </a:r>
            <a:endParaRPr lang="zh-CN" altLang="en-US" sz="3000"/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27860432"/>
              </p:ext>
            </p:extLst>
          </p:nvPr>
        </p:nvGraphicFramePr>
        <p:xfrm>
          <a:off x="3964034" y="2694409"/>
          <a:ext cx="4352382" cy="320234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779873">
                  <a:extLst>
                    <a:ext uri="{9D8B030D-6E8A-4147-A177-3AD203B41FA5}">
                      <a16:colId xmlns:a16="http://schemas.microsoft.com/office/drawing/2014/main" val="2089798194"/>
                    </a:ext>
                  </a:extLst>
                </a:gridCol>
                <a:gridCol w="626756">
                  <a:extLst>
                    <a:ext uri="{9D8B030D-6E8A-4147-A177-3AD203B41FA5}">
                      <a16:colId xmlns:a16="http://schemas.microsoft.com/office/drawing/2014/main" val="3141572580"/>
                    </a:ext>
                  </a:extLst>
                </a:gridCol>
                <a:gridCol w="1577600">
                  <a:extLst>
                    <a:ext uri="{9D8B030D-6E8A-4147-A177-3AD203B41FA5}">
                      <a16:colId xmlns:a16="http://schemas.microsoft.com/office/drawing/2014/main" val="2225580516"/>
                    </a:ext>
                  </a:extLst>
                </a:gridCol>
                <a:gridCol w="1368153">
                  <a:extLst>
                    <a:ext uri="{9D8B030D-6E8A-4147-A177-3AD203B41FA5}">
                      <a16:colId xmlns:a16="http://schemas.microsoft.com/office/drawing/2014/main" val="1667854294"/>
                    </a:ext>
                  </a:extLst>
                </a:gridCol>
              </a:tblGrid>
              <a:tr h="374551">
                <a:tc gridSpan="4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00" kern="0">
                          <a:effectLst/>
                        </a:rPr>
                        <a:t>输</a:t>
                      </a:r>
                      <a:r>
                        <a:rPr lang="zh-CN" sz="1000" kern="0" smtClean="0">
                          <a:effectLst/>
                        </a:rPr>
                        <a:t>入</a:t>
                      </a:r>
                      <a:r>
                        <a:rPr lang="en-US" altLang="zh-CN" sz="1000" kern="0" smtClean="0">
                          <a:effectLst/>
                        </a:rPr>
                        <a:t>10</a:t>
                      </a:r>
                      <a:r>
                        <a:rPr lang="zh-CN" sz="1000" kern="0" smtClean="0">
                          <a:effectLst/>
                        </a:rPr>
                        <a:t>个</a:t>
                      </a:r>
                      <a:r>
                        <a:rPr lang="zh-CN" sz="1000" kern="0">
                          <a:effectLst/>
                        </a:rPr>
                        <a:t>数给</a:t>
                      </a:r>
                      <a:r>
                        <a:rPr lang="en-US" sz="1000" kern="0" smtClean="0">
                          <a:effectLst/>
                        </a:rPr>
                        <a:t>a[0]</a:t>
                      </a:r>
                      <a:r>
                        <a:rPr lang="zh-CN" sz="1000" kern="0">
                          <a:effectLst/>
                        </a:rPr>
                        <a:t>～</a:t>
                      </a:r>
                      <a:r>
                        <a:rPr lang="en-US" sz="1000" kern="0" smtClean="0">
                          <a:effectLst/>
                        </a:rPr>
                        <a:t>a[9]</a:t>
                      </a:r>
                      <a:endParaRPr lang="zh-CN" sz="105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46279581"/>
                  </a:ext>
                </a:extLst>
              </a:tr>
              <a:tr h="360040">
                <a:tc gridSpan="4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50" kern="0" smtClean="0">
                          <a:effectLst/>
                        </a:rPr>
                        <a:t>for i=0 to 8</a:t>
                      </a:r>
                      <a:r>
                        <a:rPr lang="zh-CN" altLang="zh-CN" sz="1050" kern="0" smtClean="0">
                          <a:effectLst/>
                        </a:rPr>
                        <a:t>（循环</a:t>
                      </a:r>
                      <a:r>
                        <a:rPr lang="en-US" altLang="zh-CN" sz="1050" kern="0" smtClean="0">
                          <a:effectLst/>
                        </a:rPr>
                        <a:t>9</a:t>
                      </a:r>
                      <a:r>
                        <a:rPr lang="zh-CN" altLang="zh-CN" sz="1050" kern="0" smtClean="0">
                          <a:effectLst/>
                        </a:rPr>
                        <a:t>次）</a:t>
                      </a:r>
                      <a:endParaRPr lang="zh-CN" altLang="zh-CN" sz="1100" kern="100" smtClean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>
                    <a:lnB w="12700" cmpd="sng"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zh-CN" sz="1100" kern="100" smtClean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48266594"/>
                  </a:ext>
                </a:extLst>
              </a:tr>
              <a:tr h="202119">
                <a:tc rowSpan="5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0">
                          <a:effectLst/>
                        </a:rPr>
                        <a:t> </a:t>
                      </a:r>
                      <a:endParaRPr lang="zh-CN" sz="105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>
                    <a:lnT w="12700" cmpd="sng">
                      <a:noFill/>
                    </a:lnT>
                  </a:tcPr>
                </a:tc>
                <a:tc gridSpan="3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050" b="1" kern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假定第</a:t>
                      </a:r>
                      <a:r>
                        <a:rPr lang="en-US" altLang="zh-CN" sz="1050" b="1" kern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i+1</a:t>
                      </a:r>
                      <a:r>
                        <a:rPr lang="zh-CN" altLang="en-US" sz="1050" b="1" kern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个位置上的值最小（</a:t>
                      </a:r>
                      <a:r>
                        <a:rPr lang="en-US" altLang="zh-CN" sz="1050" b="1" kern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min=i)</a:t>
                      </a:r>
                      <a:endParaRPr lang="zh-CN" sz="1050" b="1" ker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32169259"/>
                  </a:ext>
                </a:extLst>
              </a:tr>
              <a:tr h="202119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50" b="1" kern="0" smtClean="0">
                          <a:effectLst/>
                        </a:rPr>
                        <a:t>for j=i+1 to 9</a:t>
                      </a:r>
                      <a:r>
                        <a:rPr lang="zh-CN" altLang="zh-CN" sz="1050" b="1" kern="0" smtClean="0">
                          <a:effectLst/>
                        </a:rPr>
                        <a:t>（循环</a:t>
                      </a:r>
                      <a:r>
                        <a:rPr lang="en-US" altLang="zh-CN" sz="1050" b="1" kern="0" smtClean="0">
                          <a:effectLst/>
                        </a:rPr>
                        <a:t>9-i</a:t>
                      </a:r>
                      <a:r>
                        <a:rPr lang="zh-CN" altLang="zh-CN" sz="1050" b="1" kern="0" smtClean="0">
                          <a:effectLst/>
                        </a:rPr>
                        <a:t>次）</a:t>
                      </a:r>
                      <a:endParaRPr lang="zh-CN" altLang="zh-CN" sz="1100" b="1" kern="100" smtClean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>
                    <a:lnB w="12700" cmpd="sng"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86901732"/>
                  </a:ext>
                </a:extLst>
              </a:tr>
              <a:tr h="792354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0">
                          <a:effectLst/>
                        </a:rPr>
                        <a:t> </a:t>
                      </a:r>
                      <a:endParaRPr lang="zh-CN" sz="105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>
                    <a:lnT w="12700" cmpd="sng">
                      <a:noFill/>
                    </a:lnT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0" smtClean="0">
                          <a:effectLst/>
                        </a:rPr>
                        <a:t>a[min]&gt;a[j]</a:t>
                      </a:r>
                      <a:endParaRPr lang="zh-CN" sz="1050" b="1" kern="100">
                        <a:effectLst/>
                      </a:endParaRPr>
                    </a:p>
                    <a:p>
                      <a:pPr indent="266700" algn="l">
                        <a:spcAft>
                          <a:spcPts val="0"/>
                        </a:spcAft>
                      </a:pPr>
                      <a:r>
                        <a:rPr lang="en-US" sz="1000" b="1" kern="0">
                          <a:effectLst/>
                        </a:rPr>
                        <a:t>True                </a:t>
                      </a:r>
                      <a:r>
                        <a:rPr lang="en-US" sz="1000" b="1" kern="0" smtClean="0">
                          <a:effectLst/>
                        </a:rPr>
                        <a:t>                    </a:t>
                      </a:r>
                      <a:r>
                        <a:rPr lang="en-US" sz="1000" b="1" kern="0">
                          <a:effectLst/>
                        </a:rPr>
                        <a:t>False</a:t>
                      </a:r>
                      <a:endParaRPr lang="zh-CN" sz="1050" b="1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08997179"/>
                  </a:ext>
                </a:extLst>
              </a:tr>
              <a:tr h="770487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altLang="en-US" sz="1000" b="1" kern="0" smtClean="0">
                          <a:effectLst/>
                        </a:rPr>
                        <a:t>更新</a:t>
                      </a:r>
                      <a:r>
                        <a:rPr lang="en-US" sz="1000" b="1" kern="0" smtClean="0">
                          <a:effectLst/>
                        </a:rPr>
                        <a:t>a[min]</a:t>
                      </a:r>
                      <a:r>
                        <a:rPr lang="zh-CN" altLang="en-US" sz="1000" b="1" kern="0" smtClean="0">
                          <a:effectLst/>
                        </a:rPr>
                        <a:t>的值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altLang="en-US" sz="1000" b="1" kern="0" smtClean="0">
                          <a:effectLst/>
                        </a:rPr>
                        <a:t>（</a:t>
                      </a:r>
                      <a:r>
                        <a:rPr lang="en-US" sz="1000" b="1" kern="0" smtClean="0">
                          <a:effectLst/>
                        </a:rPr>
                        <a:t>min=j)</a:t>
                      </a:r>
                      <a:endParaRPr lang="en-US" sz="1000" b="1" kern="0">
                        <a:effectLst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0">
                          <a:effectLst/>
                        </a:rPr>
                        <a:t> </a:t>
                      </a:r>
                      <a:endParaRPr lang="zh-CN" sz="105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431453098"/>
                  </a:ext>
                </a:extLst>
              </a:tr>
              <a:tr h="250336"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105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/>
                </a:tc>
                <a:tc gridSpan="3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050" b="1" kern="0" smtClean="0">
                          <a:effectLst/>
                        </a:rPr>
                        <a:t>交换</a:t>
                      </a:r>
                      <a:r>
                        <a:rPr lang="en-US" altLang="zh-CN" sz="1050" b="1" kern="0" smtClean="0">
                          <a:effectLst/>
                        </a:rPr>
                        <a:t>a[min]</a:t>
                      </a:r>
                      <a:r>
                        <a:rPr lang="zh-CN" altLang="en-US" sz="1050" b="1" kern="0" smtClean="0">
                          <a:effectLst/>
                        </a:rPr>
                        <a:t>与</a:t>
                      </a:r>
                      <a:r>
                        <a:rPr lang="en-US" altLang="zh-CN" sz="1050" b="1" kern="0" smtClean="0">
                          <a:effectLst/>
                        </a:rPr>
                        <a:t>a[i]</a:t>
                      </a:r>
                      <a:r>
                        <a:rPr lang="zh-CN" altLang="en-US" sz="1050" b="1" kern="0" smtClean="0">
                          <a:effectLst/>
                        </a:rPr>
                        <a:t>的值</a:t>
                      </a:r>
                      <a:endParaRPr lang="zh-CN" altLang="zh-CN" sz="1100" b="1" kern="100" smtClean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41146018"/>
                  </a:ext>
                </a:extLst>
              </a:tr>
              <a:tr h="250336">
                <a:tc gridSpan="4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zh-CN" sz="1050" kern="0" smtClean="0">
                          <a:effectLst/>
                        </a:rPr>
                        <a:t>输出：</a:t>
                      </a:r>
                      <a:r>
                        <a:rPr lang="en-US" altLang="zh-CN" sz="1050" kern="0" smtClean="0">
                          <a:effectLst/>
                        </a:rPr>
                        <a:t>a[1]</a:t>
                      </a:r>
                      <a:r>
                        <a:rPr lang="zh-CN" altLang="zh-CN" sz="1050" kern="0" smtClean="0">
                          <a:effectLst/>
                        </a:rPr>
                        <a:t>～</a:t>
                      </a:r>
                      <a:r>
                        <a:rPr lang="en-US" altLang="zh-CN" sz="1050" kern="0" smtClean="0">
                          <a:effectLst/>
                        </a:rPr>
                        <a:t>a[6]</a:t>
                      </a:r>
                      <a:endParaRPr lang="zh-CN" altLang="zh-CN" sz="1100" kern="100" smtClean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07912276"/>
                  </a:ext>
                </a:extLst>
              </a:tr>
            </a:tbl>
          </a:graphicData>
        </a:graphic>
      </p:graphicFrame>
      <p:sp>
        <p:nvSpPr>
          <p:cNvPr id="5" name="直接连接符 4"/>
          <p:cNvSpPr>
            <a:spLocks/>
          </p:cNvSpPr>
          <p:nvPr/>
        </p:nvSpPr>
        <p:spPr bwMode="auto">
          <a:xfrm>
            <a:off x="5367709" y="3862112"/>
            <a:ext cx="1566555" cy="761385"/>
          </a:xfrm>
          <a:prstGeom prst="line">
            <a:avLst/>
          </a:prstGeom>
          <a:noFill/>
          <a:ln w="317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" name="直接连接符 5"/>
          <p:cNvSpPr>
            <a:spLocks/>
          </p:cNvSpPr>
          <p:nvPr/>
        </p:nvSpPr>
        <p:spPr bwMode="auto">
          <a:xfrm flipV="1">
            <a:off x="6940051" y="3840288"/>
            <a:ext cx="1359785" cy="788995"/>
          </a:xfrm>
          <a:prstGeom prst="line">
            <a:avLst/>
          </a:prstGeom>
          <a:noFill/>
          <a:ln w="317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内容占位符 2"/>
          <p:cNvSpPr txBox="1">
            <a:spLocks/>
          </p:cNvSpPr>
          <p:nvPr/>
        </p:nvSpPr>
        <p:spPr bwMode="auto">
          <a:xfrm>
            <a:off x="107504" y="1412776"/>
            <a:ext cx="8507288" cy="9361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buChar char="v"/>
              <a:defRPr sz="2800" b="1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+mj-lt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•"/>
              <a:defRPr sz="2200">
                <a:solidFill>
                  <a:schemeClr val="tx1"/>
                </a:solidFill>
                <a:latin typeface="+mj-lt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j-lt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j-lt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j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j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j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j-lt"/>
              </a:defRPr>
            </a:lvl9pPr>
          </a:lstStyle>
          <a:p>
            <a:pPr marL="180975" lvl="1" indent="-180975"/>
            <a:r>
              <a:rPr lang="en-US" altLang="zh-CN" sz="1600" kern="0" smtClean="0"/>
              <a:t>【</a:t>
            </a:r>
            <a:r>
              <a:rPr lang="zh-CN" altLang="en-US" sz="1600" kern="0" smtClean="0"/>
              <a:t>例 </a:t>
            </a:r>
            <a:r>
              <a:rPr lang="en-US" altLang="zh-CN" sz="1600" kern="0" smtClean="0"/>
              <a:t>6.4】</a:t>
            </a:r>
            <a:r>
              <a:rPr lang="zh-CN" altLang="en-US" sz="1600" kern="0"/>
              <a:t>利用选择插入法对</a:t>
            </a:r>
            <a:r>
              <a:rPr lang="en-US" altLang="zh-CN" sz="1600" kern="0"/>
              <a:t>10</a:t>
            </a:r>
            <a:r>
              <a:rPr lang="zh-CN" altLang="en-US" sz="1600" kern="0"/>
              <a:t>个整数进行递增（从小到大）排序</a:t>
            </a:r>
            <a:r>
              <a:rPr lang="zh-CN" altLang="en-US" sz="1600" kern="0" smtClean="0"/>
              <a:t>。</a:t>
            </a:r>
            <a:endParaRPr lang="en-US" altLang="zh-CN" sz="1600" kern="0" smtClean="0"/>
          </a:p>
          <a:p>
            <a:pPr marL="269875" lvl="1" indent="0">
              <a:buNone/>
            </a:pPr>
            <a:endParaRPr lang="en-US" altLang="zh-CN" sz="1600" kern="0" smtClean="0"/>
          </a:p>
          <a:p>
            <a:pPr marL="269875" lvl="1" indent="0">
              <a:buNone/>
            </a:pPr>
            <a:r>
              <a:rPr lang="zh-CN" altLang="en-US" sz="1600" kern="0" smtClean="0"/>
              <a:t>选</a:t>
            </a:r>
            <a:r>
              <a:rPr lang="zh-CN" altLang="en-US" sz="1600" kern="0"/>
              <a:t>择插入</a:t>
            </a:r>
            <a:r>
              <a:rPr lang="zh-CN" altLang="en-US" sz="1600" smtClean="0"/>
              <a:t>算法的思路和</a:t>
            </a:r>
            <a:r>
              <a:rPr lang="en-US" altLang="zh-CN" sz="1600" smtClean="0"/>
              <a:t>N-S</a:t>
            </a:r>
            <a:r>
              <a:rPr lang="zh-CN" altLang="en-US" sz="1600" smtClean="0"/>
              <a:t>图</a:t>
            </a:r>
            <a:endParaRPr lang="en-US" altLang="zh-CN" sz="1600"/>
          </a:p>
        </p:txBody>
      </p:sp>
      <p:sp>
        <p:nvSpPr>
          <p:cNvPr id="10" name="折角形 8">
            <a:extLst>
              <a:ext uri="{FF2B5EF4-FFF2-40B4-BE49-F238E27FC236}">
                <a16:creationId xmlns:a16="http://schemas.microsoft.com/office/drawing/2014/main" id="{34B46C00-F619-45F0-A7B9-F2B26A653DB9}"/>
              </a:ext>
            </a:extLst>
          </p:cNvPr>
          <p:cNvSpPr/>
          <p:nvPr/>
        </p:nvSpPr>
        <p:spPr>
          <a:xfrm>
            <a:off x="568037" y="2694409"/>
            <a:ext cx="3139867" cy="2370507"/>
          </a:xfrm>
          <a:prstGeom prst="foldedCorner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>
              <a:buAutoNum type="arabicPeriod"/>
            </a:pPr>
            <a:endParaRPr lang="en-US" altLang="zh-CN" sz="1400" dirty="0"/>
          </a:p>
          <a:p>
            <a:endParaRPr lang="en-US" altLang="zh-CN" sz="1400" dirty="0"/>
          </a:p>
          <a:p>
            <a:endParaRPr lang="en-US" altLang="zh-CN" sz="1400" smtClean="0"/>
          </a:p>
          <a:p>
            <a:endParaRPr lang="en-US" altLang="zh-CN" sz="1400" smtClean="0"/>
          </a:p>
          <a:p>
            <a:r>
              <a:rPr lang="zh-CN" altLang="en-US" sz="1400" smtClean="0"/>
              <a:t>在</a:t>
            </a:r>
            <a:r>
              <a:rPr lang="zh-CN" altLang="en-US" sz="1400"/>
              <a:t>每次排序中找到一组数的最小</a:t>
            </a:r>
            <a:r>
              <a:rPr lang="zh-CN" altLang="en-US" sz="1400" smtClean="0"/>
              <a:t>值，</a:t>
            </a:r>
            <a:r>
              <a:rPr lang="zh-CN" altLang="en-US" sz="1400"/>
              <a:t>先记住下标值，即最小值元素的位置，然后再进行数组元素变量值的交换操作，让最小值调整到本次排序中最前面的位置。</a:t>
            </a:r>
          </a:p>
          <a:p>
            <a:endParaRPr lang="zh-CN" altLang="en-US" sz="1400"/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5A3B8124-DB13-43FA-BDBF-277E29E6FA67}"/>
              </a:ext>
            </a:extLst>
          </p:cNvPr>
          <p:cNvGrpSpPr/>
          <p:nvPr/>
        </p:nvGrpSpPr>
        <p:grpSpPr>
          <a:xfrm>
            <a:off x="568036" y="2886738"/>
            <a:ext cx="1156038" cy="382991"/>
            <a:chOff x="8656982" y="1391224"/>
            <a:chExt cx="1242392" cy="299464"/>
          </a:xfrm>
        </p:grpSpPr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31994EC0-9CE0-4FE0-B93C-B8717E3333FE}"/>
                </a:ext>
              </a:extLst>
            </p:cNvPr>
            <p:cNvSpPr txBox="1"/>
            <p:nvPr/>
          </p:nvSpPr>
          <p:spPr>
            <a:xfrm>
              <a:off x="8656982" y="1391224"/>
              <a:ext cx="1242392" cy="288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算法</a:t>
              </a:r>
              <a:r>
                <a:rPr lang="zh-CN" altLang="en-US" b="1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思路</a:t>
              </a:r>
              <a:endPara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id="{D2FE9C08-1928-4143-B10C-59655810239B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8656983" y="1686632"/>
              <a:ext cx="1242391" cy="405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页脚占位符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zh-CN" altLang="en-US" smtClean="0"/>
              <a:t>第</a:t>
            </a:r>
            <a:r>
              <a:rPr lang="en-US" altLang="zh-CN" smtClean="0"/>
              <a:t>6</a:t>
            </a:r>
            <a:r>
              <a:rPr lang="zh-CN" altLang="en-US" smtClean="0"/>
              <a:t>章  数组</a:t>
            </a:r>
            <a:endParaRPr lang="en-US" altLang="zh-CN" sz="1200">
              <a:ea typeface="宋体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188673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000"/>
              <a:t>6.1  </a:t>
            </a:r>
            <a:r>
              <a:rPr lang="zh-CN" altLang="en-US" sz="3000"/>
              <a:t>一维数</a:t>
            </a:r>
            <a:r>
              <a:rPr lang="zh-CN" altLang="en-US" sz="3000" smtClean="0"/>
              <a:t>组</a:t>
            </a:r>
            <a:endParaRPr lang="zh-CN" altLang="en-US" sz="300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5536" y="1340711"/>
            <a:ext cx="3384376" cy="432105"/>
          </a:xfrm>
        </p:spPr>
        <p:txBody>
          <a:bodyPr/>
          <a:lstStyle/>
          <a:p>
            <a:pPr marL="182563" lvl="1" indent="0">
              <a:buNone/>
            </a:pPr>
            <a:r>
              <a:rPr lang="zh-CN" altLang="en-US" sz="1600"/>
              <a:t>选择插</a:t>
            </a:r>
            <a:r>
              <a:rPr lang="zh-CN" altLang="en-US" sz="1600" smtClean="0"/>
              <a:t>入法的代码</a:t>
            </a:r>
            <a:endParaRPr lang="en-US" altLang="zh-CN" sz="2200" smtClean="0"/>
          </a:p>
        </p:txBody>
      </p: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D2FE9C08-1928-4143-B10C-59655810239B}"/>
              </a:ext>
            </a:extLst>
          </p:cNvPr>
          <p:cNvCxnSpPr>
            <a:cxnSpLocks/>
          </p:cNvCxnSpPr>
          <p:nvPr/>
        </p:nvCxnSpPr>
        <p:spPr>
          <a:xfrm flipV="1">
            <a:off x="5203746" y="2739510"/>
            <a:ext cx="1156037" cy="5187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 11">
            <a:extLst>
              <a:ext uri="{FF2B5EF4-FFF2-40B4-BE49-F238E27FC236}">
                <a16:creationId xmlns:a16="http://schemas.microsoft.com/office/drawing/2014/main" id="{F5BB524E-118F-4CAC-B131-4098BA770E80}"/>
              </a:ext>
            </a:extLst>
          </p:cNvPr>
          <p:cNvSpPr/>
          <p:nvPr/>
        </p:nvSpPr>
        <p:spPr>
          <a:xfrm>
            <a:off x="755576" y="1700808"/>
            <a:ext cx="4300185" cy="4172111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en-US" altLang="zh-CN" sz="1400">
                <a:solidFill>
                  <a:srgbClr val="002060"/>
                </a:solidFill>
              </a:rPr>
              <a:t>#include &lt;stdio.h&gt;</a:t>
            </a:r>
          </a:p>
          <a:p>
            <a:r>
              <a:rPr lang="en-US" altLang="zh-CN" sz="1400">
                <a:solidFill>
                  <a:srgbClr val="002060"/>
                </a:solidFill>
              </a:rPr>
              <a:t>int main()</a:t>
            </a:r>
          </a:p>
          <a:p>
            <a:r>
              <a:rPr lang="en-US" altLang="zh-CN" sz="1400">
                <a:solidFill>
                  <a:srgbClr val="002060"/>
                </a:solidFill>
              </a:rPr>
              <a:t>{</a:t>
            </a:r>
          </a:p>
          <a:p>
            <a:pPr marL="182563"/>
            <a:r>
              <a:rPr lang="en-US" altLang="zh-CN" sz="1400" smtClean="0">
                <a:solidFill>
                  <a:srgbClr val="002060"/>
                </a:solidFill>
              </a:rPr>
              <a:t>int </a:t>
            </a:r>
            <a:r>
              <a:rPr lang="en-US" altLang="zh-CN" sz="1400">
                <a:solidFill>
                  <a:srgbClr val="002060"/>
                </a:solidFill>
              </a:rPr>
              <a:t>a[10];</a:t>
            </a:r>
          </a:p>
          <a:p>
            <a:pPr marL="182563"/>
            <a:r>
              <a:rPr lang="en-US" altLang="zh-CN" sz="1400">
                <a:solidFill>
                  <a:srgbClr val="002060"/>
                </a:solidFill>
              </a:rPr>
              <a:t>int i,j, min,temp;</a:t>
            </a:r>
          </a:p>
          <a:p>
            <a:pPr marL="182563"/>
            <a:r>
              <a:rPr lang="en-US" altLang="zh-CN" sz="1400">
                <a:solidFill>
                  <a:srgbClr val="002060"/>
                </a:solidFill>
              </a:rPr>
              <a:t>printf("input 10 integers:\n");</a:t>
            </a:r>
          </a:p>
          <a:p>
            <a:pPr marL="182563"/>
            <a:r>
              <a:rPr lang="en-US" altLang="zh-CN" sz="1400" smtClean="0">
                <a:solidFill>
                  <a:srgbClr val="002060"/>
                </a:solidFill>
              </a:rPr>
              <a:t>for(i=0;i&lt;10;i</a:t>
            </a:r>
            <a:r>
              <a:rPr lang="en-US" altLang="zh-CN" sz="1400">
                <a:solidFill>
                  <a:srgbClr val="002060"/>
                </a:solidFill>
              </a:rPr>
              <a:t>++)</a:t>
            </a:r>
          </a:p>
          <a:p>
            <a:pPr lvl="1"/>
            <a:r>
              <a:rPr lang="en-US" altLang="zh-CN" sz="1400" smtClean="0">
                <a:solidFill>
                  <a:srgbClr val="002060"/>
                </a:solidFill>
              </a:rPr>
              <a:t>scanf</a:t>
            </a:r>
            <a:r>
              <a:rPr lang="en-US" altLang="zh-CN" sz="1400">
                <a:solidFill>
                  <a:srgbClr val="002060"/>
                </a:solidFill>
              </a:rPr>
              <a:t>("%d",&amp;a[i]);</a:t>
            </a:r>
          </a:p>
          <a:p>
            <a:pPr marL="182563"/>
            <a:r>
              <a:rPr lang="en-US" altLang="zh-CN" sz="1400" smtClean="0">
                <a:solidFill>
                  <a:srgbClr val="002060"/>
                </a:solidFill>
              </a:rPr>
              <a:t>printf</a:t>
            </a:r>
            <a:r>
              <a:rPr lang="en-US" altLang="zh-CN" sz="1400">
                <a:solidFill>
                  <a:srgbClr val="002060"/>
                </a:solidFill>
              </a:rPr>
              <a:t>("\n");</a:t>
            </a:r>
          </a:p>
          <a:p>
            <a:pPr marL="182563"/>
            <a:r>
              <a:rPr lang="en-US" altLang="zh-CN" sz="1400" smtClean="0">
                <a:solidFill>
                  <a:srgbClr val="002060"/>
                </a:solidFill>
              </a:rPr>
              <a:t>for(i=0;i&lt;9;i</a:t>
            </a:r>
            <a:r>
              <a:rPr lang="en-US" altLang="zh-CN" sz="1400">
                <a:solidFill>
                  <a:srgbClr val="002060"/>
                </a:solidFill>
              </a:rPr>
              <a:t>++)	</a:t>
            </a:r>
          </a:p>
          <a:p>
            <a:pPr marL="182563"/>
            <a:r>
              <a:rPr lang="en-US" altLang="zh-CN" sz="1400">
                <a:solidFill>
                  <a:srgbClr val="002060"/>
                </a:solidFill>
              </a:rPr>
              <a:t>{ </a:t>
            </a:r>
            <a:endParaRPr lang="en-US" altLang="zh-CN" sz="1400" smtClean="0">
              <a:solidFill>
                <a:srgbClr val="002060"/>
              </a:solidFill>
            </a:endParaRPr>
          </a:p>
          <a:p>
            <a:pPr marL="357188"/>
            <a:r>
              <a:rPr lang="en-US" altLang="zh-CN" sz="1400" smtClean="0">
                <a:solidFill>
                  <a:srgbClr val="002060"/>
                </a:solidFill>
              </a:rPr>
              <a:t>min=i; </a:t>
            </a:r>
          </a:p>
          <a:p>
            <a:pPr marL="357188"/>
            <a:r>
              <a:rPr lang="en-US" altLang="zh-CN" sz="1400" smtClean="0">
                <a:solidFill>
                  <a:srgbClr val="002060"/>
                </a:solidFill>
              </a:rPr>
              <a:t>for(j</a:t>
            </a:r>
            <a:r>
              <a:rPr lang="en-US" altLang="zh-CN" sz="1400">
                <a:solidFill>
                  <a:srgbClr val="002060"/>
                </a:solidFill>
              </a:rPr>
              <a:t>= i+1; j&lt;10; j</a:t>
            </a:r>
            <a:r>
              <a:rPr lang="en-US" altLang="zh-CN" sz="1400" smtClean="0">
                <a:solidFill>
                  <a:srgbClr val="002060"/>
                </a:solidFill>
              </a:rPr>
              <a:t>++)</a:t>
            </a:r>
          </a:p>
          <a:p>
            <a:pPr marL="357188"/>
            <a:r>
              <a:rPr lang="en-US" altLang="zh-CN" sz="1400" smtClean="0">
                <a:solidFill>
                  <a:srgbClr val="002060"/>
                </a:solidFill>
              </a:rPr>
              <a:t>    </a:t>
            </a:r>
            <a:r>
              <a:rPr lang="en-US" altLang="zh-CN" sz="1400">
                <a:solidFill>
                  <a:srgbClr val="002060"/>
                </a:solidFill>
              </a:rPr>
              <a:t>if(a[min]&gt;a[j</a:t>
            </a:r>
            <a:r>
              <a:rPr lang="en-US" altLang="zh-CN" sz="1400" smtClean="0">
                <a:solidFill>
                  <a:srgbClr val="002060"/>
                </a:solidFill>
              </a:rPr>
              <a:t>])           </a:t>
            </a:r>
            <a:r>
              <a:rPr lang="en-US" altLang="zh-CN" sz="1400">
                <a:solidFill>
                  <a:srgbClr val="002060"/>
                </a:solidFill>
              </a:rPr>
              <a:t>/* </a:t>
            </a:r>
            <a:r>
              <a:rPr lang="zh-CN" altLang="en-US" sz="1400">
                <a:solidFill>
                  <a:srgbClr val="002060"/>
                </a:solidFill>
              </a:rPr>
              <a:t>查找最小数 *</a:t>
            </a:r>
            <a:r>
              <a:rPr lang="en-US" altLang="zh-CN" sz="1400" smtClean="0">
                <a:solidFill>
                  <a:srgbClr val="002060"/>
                </a:solidFill>
              </a:rPr>
              <a:t>/</a:t>
            </a:r>
          </a:p>
          <a:p>
            <a:pPr marL="803275"/>
            <a:r>
              <a:rPr lang="en-US" altLang="zh-CN" sz="1400" smtClean="0">
                <a:solidFill>
                  <a:srgbClr val="002060"/>
                </a:solidFill>
              </a:rPr>
              <a:t>min </a:t>
            </a:r>
            <a:r>
              <a:rPr lang="en-US" altLang="zh-CN" sz="1400">
                <a:solidFill>
                  <a:srgbClr val="002060"/>
                </a:solidFill>
              </a:rPr>
              <a:t>= j</a:t>
            </a:r>
            <a:r>
              <a:rPr lang="en-US" altLang="zh-CN" sz="1400" smtClean="0">
                <a:solidFill>
                  <a:srgbClr val="002060"/>
                </a:solidFill>
              </a:rPr>
              <a:t>;   /* </a:t>
            </a:r>
            <a:r>
              <a:rPr lang="zh-CN" altLang="en-US" sz="1400">
                <a:solidFill>
                  <a:srgbClr val="002060"/>
                </a:solidFill>
              </a:rPr>
              <a:t>最小值数组元素下标值 *</a:t>
            </a:r>
            <a:r>
              <a:rPr lang="en-US" altLang="zh-CN" sz="1400" smtClean="0">
                <a:solidFill>
                  <a:srgbClr val="002060"/>
                </a:solidFill>
              </a:rPr>
              <a:t>/  </a:t>
            </a:r>
          </a:p>
          <a:p>
            <a:pPr marL="357188"/>
            <a:r>
              <a:rPr lang="en-US" altLang="zh-CN" sz="1400" smtClean="0">
                <a:solidFill>
                  <a:srgbClr val="002060"/>
                </a:solidFill>
              </a:rPr>
              <a:t>temp =a[i];	 /* </a:t>
            </a:r>
            <a:r>
              <a:rPr lang="zh-CN" altLang="en-US" sz="1400" smtClean="0">
                <a:solidFill>
                  <a:srgbClr val="002060"/>
                </a:solidFill>
              </a:rPr>
              <a:t>数组元素变量值变换 *</a:t>
            </a:r>
            <a:r>
              <a:rPr lang="en-US" altLang="zh-CN" sz="1400" smtClean="0">
                <a:solidFill>
                  <a:srgbClr val="002060"/>
                </a:solidFill>
              </a:rPr>
              <a:t>/</a:t>
            </a:r>
          </a:p>
          <a:p>
            <a:pPr marL="357188"/>
            <a:r>
              <a:rPr lang="en-US" altLang="zh-CN" sz="1400" smtClean="0">
                <a:solidFill>
                  <a:srgbClr val="002060"/>
                </a:solidFill>
              </a:rPr>
              <a:t>a[i</a:t>
            </a:r>
            <a:r>
              <a:rPr lang="en-US" altLang="zh-CN" sz="1400">
                <a:solidFill>
                  <a:srgbClr val="002060"/>
                </a:solidFill>
              </a:rPr>
              <a:t>] = a[min</a:t>
            </a:r>
            <a:r>
              <a:rPr lang="en-US" altLang="zh-CN" sz="1400" smtClean="0">
                <a:solidFill>
                  <a:srgbClr val="002060"/>
                </a:solidFill>
              </a:rPr>
              <a:t>];</a:t>
            </a:r>
          </a:p>
          <a:p>
            <a:pPr marL="357188"/>
            <a:r>
              <a:rPr lang="en-US" altLang="zh-CN" sz="1400" smtClean="0">
                <a:solidFill>
                  <a:srgbClr val="002060"/>
                </a:solidFill>
              </a:rPr>
              <a:t>a[min</a:t>
            </a:r>
            <a:r>
              <a:rPr lang="en-US" altLang="zh-CN" sz="1400">
                <a:solidFill>
                  <a:srgbClr val="002060"/>
                </a:solidFill>
              </a:rPr>
              <a:t>] = temp;         </a:t>
            </a:r>
          </a:p>
          <a:p>
            <a:pPr marL="182563"/>
            <a:r>
              <a:rPr lang="en-US" altLang="zh-CN" sz="1400">
                <a:solidFill>
                  <a:srgbClr val="002060"/>
                </a:solidFill>
              </a:rPr>
              <a:t>}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B0CA503F-5008-4B52-A4F4-6A5255875C6D}"/>
              </a:ext>
            </a:extLst>
          </p:cNvPr>
          <p:cNvSpPr txBox="1"/>
          <p:nvPr/>
        </p:nvSpPr>
        <p:spPr>
          <a:xfrm>
            <a:off x="5508104" y="3614122"/>
            <a:ext cx="223224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rgbClr val="002060"/>
                </a:solidFill>
              </a:rPr>
              <a:t>程序运行结果：</a:t>
            </a: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F5BB524E-118F-4CAC-B131-4098BA770E80}"/>
              </a:ext>
            </a:extLst>
          </p:cNvPr>
          <p:cNvSpPr/>
          <p:nvPr/>
        </p:nvSpPr>
        <p:spPr>
          <a:xfrm>
            <a:off x="5600459" y="1700808"/>
            <a:ext cx="3292021" cy="151216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182563"/>
            <a:r>
              <a:rPr lang="en-US" altLang="zh-CN" sz="1400">
                <a:solidFill>
                  <a:srgbClr val="002060"/>
                </a:solidFill>
              </a:rPr>
              <a:t>printf("the sorted integers: \n");</a:t>
            </a:r>
          </a:p>
          <a:p>
            <a:pPr marL="182563"/>
            <a:r>
              <a:rPr lang="en-US" altLang="zh-CN" sz="1400">
                <a:solidFill>
                  <a:srgbClr val="002060"/>
                </a:solidFill>
              </a:rPr>
              <a:t>for(i=0; i&lt;10; i</a:t>
            </a:r>
            <a:r>
              <a:rPr lang="en-US" altLang="zh-CN" sz="1400" smtClean="0">
                <a:solidFill>
                  <a:srgbClr val="002060"/>
                </a:solidFill>
              </a:rPr>
              <a:t>++)</a:t>
            </a:r>
          </a:p>
          <a:p>
            <a:pPr marL="182563"/>
            <a:r>
              <a:rPr lang="en-US" altLang="zh-CN" sz="1400">
                <a:solidFill>
                  <a:srgbClr val="002060"/>
                </a:solidFill>
              </a:rPr>
              <a:t>	</a:t>
            </a:r>
            <a:r>
              <a:rPr lang="en-US" altLang="zh-CN" sz="1400" smtClean="0">
                <a:solidFill>
                  <a:srgbClr val="002060"/>
                </a:solidFill>
              </a:rPr>
              <a:t>printf</a:t>
            </a:r>
            <a:r>
              <a:rPr lang="en-US" altLang="zh-CN" sz="1400">
                <a:solidFill>
                  <a:srgbClr val="002060"/>
                </a:solidFill>
              </a:rPr>
              <a:t>("%d ",a[i]);</a:t>
            </a:r>
          </a:p>
          <a:p>
            <a:pPr marL="182563"/>
            <a:r>
              <a:rPr lang="en-US" altLang="zh-CN" sz="1400">
                <a:solidFill>
                  <a:srgbClr val="002060"/>
                </a:solidFill>
              </a:rPr>
              <a:t>printf("\n");</a:t>
            </a:r>
          </a:p>
          <a:p>
            <a:pPr marL="182563"/>
            <a:r>
              <a:rPr lang="en-US" altLang="zh-CN" sz="1400">
                <a:solidFill>
                  <a:srgbClr val="002060"/>
                </a:solidFill>
              </a:rPr>
              <a:t>return 0;</a:t>
            </a:r>
          </a:p>
          <a:p>
            <a:r>
              <a:rPr lang="en-US" altLang="zh-CN" sz="1400" smtClean="0">
                <a:solidFill>
                  <a:srgbClr val="002060"/>
                </a:solidFill>
              </a:rPr>
              <a:t>}</a:t>
            </a:r>
            <a:endParaRPr lang="en-US" altLang="zh-CN" sz="1400" dirty="0">
              <a:solidFill>
                <a:srgbClr val="002060"/>
              </a:solidFill>
            </a:endParaRPr>
          </a:p>
        </p:txBody>
      </p:sp>
      <p:pic>
        <p:nvPicPr>
          <p:cNvPr id="9" name="图片 8"/>
          <p:cNvPicPr/>
          <p:nvPr/>
        </p:nvPicPr>
        <p:blipFill>
          <a:blip r:embed="rId2"/>
          <a:stretch>
            <a:fillRect/>
          </a:stretch>
        </p:blipFill>
        <p:spPr>
          <a:xfrm>
            <a:off x="5600459" y="4082401"/>
            <a:ext cx="3096344" cy="1641229"/>
          </a:xfrm>
          <a:prstGeom prst="rect">
            <a:avLst/>
          </a:prstGeom>
        </p:spPr>
      </p:pic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zh-CN" altLang="en-US" smtClean="0"/>
              <a:t>第</a:t>
            </a:r>
            <a:r>
              <a:rPr lang="en-US" altLang="zh-CN" smtClean="0"/>
              <a:t>6</a:t>
            </a:r>
            <a:r>
              <a:rPr lang="zh-CN" altLang="en-US" smtClean="0"/>
              <a:t>章  数组</a:t>
            </a:r>
            <a:endParaRPr lang="en-US" altLang="zh-CN" sz="1200">
              <a:ea typeface="宋体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8792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000" smtClean="0"/>
              <a:t>6.2  </a:t>
            </a:r>
            <a:r>
              <a:rPr lang="zh-CN" altLang="en-US" sz="3000" smtClean="0"/>
              <a:t>二维</a:t>
            </a:r>
            <a:r>
              <a:rPr lang="zh-CN" altLang="en-US" sz="3000"/>
              <a:t>数组</a:t>
            </a:r>
            <a:endParaRPr lang="zh-CN" altLang="en-US" sz="300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457200" y="1749187"/>
            <a:ext cx="8305800" cy="1333128"/>
          </a:xfrm>
        </p:spPr>
        <p:txBody>
          <a:bodyPr/>
          <a:lstStyle/>
          <a:p>
            <a:r>
              <a:rPr lang="zh-CN" altLang="en-US" sz="2400"/>
              <a:t>先看一个例子：某校近三年招收各专业毕业生情况如下：。</a:t>
            </a:r>
          </a:p>
          <a:p>
            <a:pPr lvl="1"/>
            <a:endParaRPr lang="en-US" altLang="zh-CN" sz="2000" smtClean="0"/>
          </a:p>
          <a:p>
            <a:pPr lvl="1"/>
            <a:endParaRPr lang="en-US" altLang="zh-CN" sz="2000"/>
          </a:p>
          <a:p>
            <a:pPr lvl="1"/>
            <a:endParaRPr lang="en-US" altLang="zh-CN" sz="2000" smtClean="0"/>
          </a:p>
          <a:p>
            <a:pPr lvl="1"/>
            <a:endParaRPr lang="en-US" altLang="zh-CN" sz="2000"/>
          </a:p>
          <a:p>
            <a:pPr marL="457200" lvl="1" indent="0">
              <a:buNone/>
            </a:pPr>
            <a:r>
              <a:rPr lang="zh-CN" altLang="en-US" sz="2000"/>
              <a:t>要把这些数据组织起来，可以有两种选择：</a:t>
            </a:r>
            <a:endParaRPr lang="en-US" altLang="zh-CN" sz="2000" smtClean="0"/>
          </a:p>
          <a:p>
            <a:pPr lvl="1"/>
            <a:r>
              <a:rPr lang="zh-CN" altLang="en-US" sz="2000"/>
              <a:t>按从左到右从上到下的顺序存入一个一维</a:t>
            </a:r>
            <a:r>
              <a:rPr lang="zh-CN" altLang="en-US" sz="2000" smtClean="0"/>
              <a:t>数组</a:t>
            </a:r>
            <a:r>
              <a:rPr lang="zh-CN" altLang="en-US" sz="2000"/>
              <a:t>中。（查询困难</a:t>
            </a:r>
            <a:r>
              <a:rPr lang="zh-CN" altLang="en-US" sz="2000" smtClean="0"/>
              <a:t>）</a:t>
            </a:r>
            <a:endParaRPr lang="en-US" altLang="zh-CN" sz="2000" smtClean="0"/>
          </a:p>
          <a:p>
            <a:pPr lvl="1"/>
            <a:r>
              <a:rPr lang="zh-CN" altLang="en-US" sz="2000"/>
              <a:t>每年用一个一维数组，把这些数据分别存</a:t>
            </a:r>
            <a:r>
              <a:rPr lang="zh-CN" altLang="en-US" sz="2000" smtClean="0"/>
              <a:t>入三</a:t>
            </a:r>
            <a:r>
              <a:rPr lang="zh-CN" altLang="en-US" sz="2000"/>
              <a:t>个数组</a:t>
            </a:r>
            <a:r>
              <a:rPr lang="zh-CN" altLang="en-US" sz="2000" smtClean="0"/>
              <a:t>中。（增</a:t>
            </a:r>
            <a:r>
              <a:rPr lang="zh-CN" altLang="en-US" sz="2000"/>
              <a:t>加一年数据困难）</a:t>
            </a:r>
          </a:p>
          <a:p>
            <a:pPr lvl="1"/>
            <a:endParaRPr lang="zh-CN" altLang="en-US" sz="200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zh-CN" altLang="en-US" smtClean="0"/>
              <a:t>第</a:t>
            </a:r>
            <a:r>
              <a:rPr lang="en-US" altLang="zh-CN" smtClean="0"/>
              <a:t>6</a:t>
            </a:r>
            <a:r>
              <a:rPr lang="zh-CN" altLang="en-US" smtClean="0"/>
              <a:t>章  数组</a:t>
            </a:r>
            <a:endParaRPr lang="en-US" altLang="zh-CN" sz="1200">
              <a:ea typeface="宋体" charset="-122"/>
            </a:endParaRPr>
          </a:p>
        </p:txBody>
      </p:sp>
      <p:sp>
        <p:nvSpPr>
          <p:cNvPr id="9" name="Text Box 4"/>
          <p:cNvSpPr txBox="1">
            <a:spLocks noChangeArrowheads="1"/>
          </p:cNvSpPr>
          <p:nvPr/>
        </p:nvSpPr>
        <p:spPr bwMode="auto">
          <a:xfrm>
            <a:off x="1691680" y="2290227"/>
            <a:ext cx="4400776" cy="1138773"/>
          </a:xfrm>
          <a:prstGeom prst="rect">
            <a:avLst/>
          </a:prstGeom>
          <a:solidFill>
            <a:schemeClr val="bg1"/>
          </a:solidFill>
          <a:ln w="9525">
            <a:solidFill>
              <a:srgbClr val="FF33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zh-CN" sz="2000"/>
              <a:t>              </a:t>
            </a:r>
            <a:r>
              <a:rPr lang="zh-CN" altLang="en-US" sz="2000"/>
              <a:t>计算机   电子   管理   数学</a:t>
            </a:r>
          </a:p>
          <a:p>
            <a:pPr eaLnBrk="0" hangingPunct="0">
              <a:lnSpc>
                <a:spcPct val="30000"/>
              </a:lnSpc>
              <a:spcBef>
                <a:spcPct val="50000"/>
              </a:spcBef>
            </a:pPr>
            <a:r>
              <a:rPr lang="zh-CN" altLang="en-US" sz="2000"/>
              <a:t>   </a:t>
            </a:r>
            <a:r>
              <a:rPr lang="en-US" altLang="zh-CN" sz="2000"/>
              <a:t>1999       </a:t>
            </a:r>
            <a:r>
              <a:rPr lang="en-US" altLang="zh-CN" sz="2000">
                <a:solidFill>
                  <a:srgbClr val="FF3300"/>
                </a:solidFill>
              </a:rPr>
              <a:t>90        40        80       30 </a:t>
            </a:r>
          </a:p>
          <a:p>
            <a:pPr eaLnBrk="0" hangingPunct="0">
              <a:lnSpc>
                <a:spcPct val="30000"/>
              </a:lnSpc>
              <a:spcBef>
                <a:spcPct val="50000"/>
              </a:spcBef>
            </a:pPr>
            <a:r>
              <a:rPr lang="en-US" altLang="zh-CN" sz="2000"/>
              <a:t>   2000      </a:t>
            </a:r>
            <a:r>
              <a:rPr lang="en-US" altLang="zh-CN" sz="2000">
                <a:solidFill>
                  <a:srgbClr val="FF3300"/>
                </a:solidFill>
              </a:rPr>
              <a:t>100       50        90       40 </a:t>
            </a:r>
          </a:p>
          <a:p>
            <a:pPr eaLnBrk="0" hangingPunct="0">
              <a:lnSpc>
                <a:spcPct val="30000"/>
              </a:lnSpc>
              <a:spcBef>
                <a:spcPct val="50000"/>
              </a:spcBef>
            </a:pPr>
            <a:r>
              <a:rPr lang="en-US" altLang="zh-CN" sz="2000"/>
              <a:t>   2001        </a:t>
            </a:r>
            <a:r>
              <a:rPr lang="en-US" altLang="zh-CN" sz="2000">
                <a:solidFill>
                  <a:srgbClr val="FF3300"/>
                </a:solidFill>
              </a:rPr>
              <a:t>95       45       100      50 </a:t>
            </a:r>
          </a:p>
        </p:txBody>
      </p:sp>
    </p:spTree>
    <p:extLst>
      <p:ext uri="{BB962C8B-B14F-4D97-AF65-F5344CB8AC3E}">
        <p14:creationId xmlns:p14="http://schemas.microsoft.com/office/powerpoint/2010/main" val="21346758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000" smtClean="0"/>
              <a:t>6.2  </a:t>
            </a:r>
            <a:r>
              <a:rPr lang="zh-CN" altLang="en-US" sz="3000" smtClean="0"/>
              <a:t>二维</a:t>
            </a:r>
            <a:r>
              <a:rPr lang="zh-CN" altLang="en-US" sz="3000"/>
              <a:t>数组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28800"/>
            <a:ext cx="8507288" cy="4573488"/>
          </a:xfrm>
        </p:spPr>
        <p:txBody>
          <a:bodyPr/>
          <a:lstStyle/>
          <a:p>
            <a:r>
              <a:rPr lang="zh-CN" altLang="en-US" sz="2200" smtClean="0"/>
              <a:t>二维数</a:t>
            </a:r>
            <a:r>
              <a:rPr lang="zh-CN" altLang="en-US" sz="2200"/>
              <a:t>组的声明</a:t>
            </a:r>
            <a:endParaRPr lang="en-US" altLang="zh-CN" sz="2200"/>
          </a:p>
          <a:p>
            <a:pPr lvl="1"/>
            <a:r>
              <a:rPr lang="zh-CN" altLang="en-US" sz="2000">
                <a:latin typeface="隶书" pitchFamily="49" charset="-122"/>
                <a:ea typeface="黑体" panose="02010609060101010101" pitchFamily="49" charset="-122"/>
              </a:rPr>
              <a:t>一维数组的声</a:t>
            </a:r>
            <a:r>
              <a:rPr lang="zh-CN" altLang="en-US" sz="2000" smtClean="0">
                <a:latin typeface="隶书" pitchFamily="49" charset="-122"/>
                <a:ea typeface="黑体" panose="02010609060101010101" pitchFamily="49" charset="-122"/>
              </a:rPr>
              <a:t>明形式：</a:t>
            </a:r>
            <a:endParaRPr lang="en-US" altLang="zh-CN" sz="2000" smtClean="0">
              <a:latin typeface="隶书" pitchFamily="49" charset="-122"/>
              <a:ea typeface="黑体" panose="02010609060101010101" pitchFamily="49" charset="-122"/>
            </a:endParaRPr>
          </a:p>
          <a:p>
            <a:pPr marL="457200" lvl="1" indent="0">
              <a:buNone/>
            </a:pPr>
            <a:r>
              <a:rPr lang="en-US" altLang="zh-CN" sz="1800" smtClean="0">
                <a:solidFill>
                  <a:srgbClr val="0070C0"/>
                </a:solidFill>
              </a:rPr>
              <a:t>		</a:t>
            </a:r>
            <a:r>
              <a:rPr lang="zh-CN" altLang="en-US" sz="1800" smtClean="0">
                <a:solidFill>
                  <a:srgbClr val="0070C0"/>
                </a:solidFill>
              </a:rPr>
              <a:t>类</a:t>
            </a:r>
            <a:r>
              <a:rPr lang="zh-CN" altLang="en-US" sz="1800">
                <a:solidFill>
                  <a:srgbClr val="0070C0"/>
                </a:solidFill>
              </a:rPr>
              <a:t>型说明符 </a:t>
            </a:r>
            <a:r>
              <a:rPr lang="zh-CN" altLang="en-US" sz="1800" smtClean="0">
                <a:solidFill>
                  <a:srgbClr val="0070C0"/>
                </a:solidFill>
              </a:rPr>
              <a:t>  数</a:t>
            </a:r>
            <a:r>
              <a:rPr lang="zh-CN" altLang="en-US" sz="1800">
                <a:solidFill>
                  <a:srgbClr val="0070C0"/>
                </a:solidFill>
              </a:rPr>
              <a:t>组名 </a:t>
            </a:r>
            <a:r>
              <a:rPr lang="en-US" altLang="zh-CN" sz="1800">
                <a:solidFill>
                  <a:srgbClr val="0070C0"/>
                </a:solidFill>
              </a:rPr>
              <a:t>[</a:t>
            </a:r>
            <a:r>
              <a:rPr lang="zh-CN" altLang="en-US" sz="1800">
                <a:solidFill>
                  <a:srgbClr val="0070C0"/>
                </a:solidFill>
              </a:rPr>
              <a:t>常量表达</a:t>
            </a:r>
            <a:r>
              <a:rPr lang="zh-CN" altLang="en-US" sz="1800" smtClean="0">
                <a:solidFill>
                  <a:srgbClr val="0070C0"/>
                </a:solidFill>
              </a:rPr>
              <a:t>式</a:t>
            </a:r>
            <a:r>
              <a:rPr lang="en-US" altLang="zh-CN" sz="1800" smtClean="0">
                <a:solidFill>
                  <a:srgbClr val="0070C0"/>
                </a:solidFill>
              </a:rPr>
              <a:t>1]</a:t>
            </a:r>
            <a:r>
              <a:rPr lang="en-US" altLang="zh-CN" sz="1800">
                <a:solidFill>
                  <a:srgbClr val="0070C0"/>
                </a:solidFill>
              </a:rPr>
              <a:t> [</a:t>
            </a:r>
            <a:r>
              <a:rPr lang="zh-CN" altLang="en-US" sz="1800">
                <a:solidFill>
                  <a:srgbClr val="0070C0"/>
                </a:solidFill>
              </a:rPr>
              <a:t>常量表达</a:t>
            </a:r>
            <a:r>
              <a:rPr lang="zh-CN" altLang="en-US" sz="1800" smtClean="0">
                <a:solidFill>
                  <a:srgbClr val="0070C0"/>
                </a:solidFill>
              </a:rPr>
              <a:t>式</a:t>
            </a:r>
            <a:r>
              <a:rPr lang="en-US" altLang="zh-CN" sz="1800" smtClean="0">
                <a:solidFill>
                  <a:srgbClr val="0070C0"/>
                </a:solidFill>
              </a:rPr>
              <a:t>2]</a:t>
            </a:r>
            <a:r>
              <a:rPr lang="zh-CN" altLang="en-US" sz="1800" smtClean="0">
                <a:solidFill>
                  <a:srgbClr val="0070C0"/>
                </a:solidFill>
              </a:rPr>
              <a:t>；</a:t>
            </a:r>
            <a:endParaRPr lang="en-US" altLang="zh-CN" sz="1800">
              <a:solidFill>
                <a:srgbClr val="0070C0"/>
              </a:solidFill>
            </a:endParaRPr>
          </a:p>
          <a:p>
            <a:pPr lvl="1"/>
            <a:r>
              <a:rPr lang="zh-CN" altLang="en-US" sz="2000">
                <a:latin typeface="隶书" pitchFamily="49" charset="-122"/>
                <a:ea typeface="黑体" panose="02010609060101010101" pitchFamily="49" charset="-122"/>
              </a:rPr>
              <a:t>常量表达式</a:t>
            </a:r>
            <a:r>
              <a:rPr lang="en-US" altLang="zh-CN" sz="2000">
                <a:latin typeface="隶书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2000">
                <a:latin typeface="隶书" pitchFamily="49" charset="-122"/>
                <a:ea typeface="黑体" panose="02010609060101010101" pitchFamily="49" charset="-122"/>
              </a:rPr>
              <a:t>表示第一维的长度，常量表达式</a:t>
            </a:r>
            <a:r>
              <a:rPr lang="en-US" altLang="zh-CN" sz="2000" smtClean="0">
                <a:latin typeface="隶书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2000" smtClean="0">
                <a:latin typeface="隶书" pitchFamily="49" charset="-122"/>
                <a:ea typeface="黑体" panose="02010609060101010101" pitchFamily="49" charset="-122"/>
              </a:rPr>
              <a:t>表</a:t>
            </a:r>
            <a:r>
              <a:rPr lang="zh-CN" altLang="en-US" sz="2000">
                <a:latin typeface="隶书" pitchFamily="49" charset="-122"/>
                <a:ea typeface="黑体" panose="02010609060101010101" pitchFamily="49" charset="-122"/>
              </a:rPr>
              <a:t>示第二维的长</a:t>
            </a:r>
            <a:r>
              <a:rPr lang="zh-CN" altLang="en-US" sz="2000" smtClean="0">
                <a:latin typeface="隶书" pitchFamily="49" charset="-122"/>
                <a:ea typeface="黑体" panose="02010609060101010101" pitchFamily="49" charset="-122"/>
              </a:rPr>
              <a:t>度</a:t>
            </a:r>
            <a:endParaRPr lang="en-US" altLang="zh-CN" sz="2000" smtClean="0">
              <a:latin typeface="隶书" pitchFamily="49" charset="-122"/>
              <a:ea typeface="黑体" panose="02010609060101010101" pitchFamily="49" charset="-122"/>
            </a:endParaRPr>
          </a:p>
          <a:p>
            <a:pPr lvl="1"/>
            <a:r>
              <a:rPr lang="zh-CN" altLang="en-US" sz="2000" smtClean="0">
                <a:latin typeface="隶书" pitchFamily="49" charset="-122"/>
                <a:ea typeface="黑体" panose="02010609060101010101" pitchFamily="49" charset="-122"/>
              </a:rPr>
              <a:t>数组元素的个数是常量表达式</a:t>
            </a:r>
            <a:r>
              <a:rPr lang="en-US" altLang="zh-CN" sz="2000" smtClean="0">
                <a:latin typeface="隶书" pitchFamily="49" charset="-122"/>
                <a:ea typeface="黑体" panose="02010609060101010101" pitchFamily="49" charset="-122"/>
              </a:rPr>
              <a:t>1*</a:t>
            </a:r>
            <a:r>
              <a:rPr lang="zh-CN" altLang="en-US" sz="2000" smtClean="0">
                <a:latin typeface="隶书" pitchFamily="49" charset="-122"/>
                <a:ea typeface="黑体" panose="02010609060101010101" pitchFamily="49" charset="-122"/>
              </a:rPr>
              <a:t>常量表达式</a:t>
            </a:r>
            <a:r>
              <a:rPr lang="en-US" altLang="zh-CN" sz="2000" smtClean="0">
                <a:latin typeface="隶书" pitchFamily="49" charset="-122"/>
                <a:ea typeface="黑体" panose="02010609060101010101" pitchFamily="49" charset="-122"/>
              </a:rPr>
              <a:t>2</a:t>
            </a:r>
          </a:p>
          <a:p>
            <a:pPr lvl="1"/>
            <a:r>
              <a:rPr lang="zh-CN" altLang="en-US" sz="2000">
                <a:latin typeface="隶书" pitchFamily="49" charset="-122"/>
                <a:ea typeface="黑体" panose="02010609060101010101" pitchFamily="49" charset="-122"/>
              </a:rPr>
              <a:t>第一维称为行，第二维称为列。</a:t>
            </a:r>
            <a:r>
              <a:rPr lang="en-US" altLang="zh-CN" sz="2000" smtClean="0">
                <a:latin typeface="隶书" pitchFamily="49" charset="-122"/>
                <a:ea typeface="黑体" panose="02010609060101010101" pitchFamily="49" charset="-122"/>
              </a:rPr>
              <a:t/>
            </a:r>
            <a:br>
              <a:rPr lang="en-US" altLang="zh-CN" sz="2000" smtClean="0">
                <a:latin typeface="隶书" pitchFamily="49" charset="-122"/>
                <a:ea typeface="黑体" panose="02010609060101010101" pitchFamily="49" charset="-122"/>
              </a:rPr>
            </a:br>
            <a:r>
              <a:rPr lang="zh-CN" altLang="en-US" sz="2000" smtClean="0">
                <a:latin typeface="隶书" pitchFamily="49" charset="-122"/>
                <a:ea typeface="黑体" panose="02010609060101010101" pitchFamily="49" charset="-122"/>
              </a:rPr>
              <a:t>例如：</a:t>
            </a:r>
          </a:p>
          <a:p>
            <a:pPr marL="457200" lvl="1" indent="0">
              <a:buNone/>
            </a:pPr>
            <a:r>
              <a:rPr lang="en-US" altLang="zh-CN" sz="1800" smtClean="0">
                <a:solidFill>
                  <a:srgbClr val="0070C0"/>
                </a:solidFill>
              </a:rPr>
              <a:t>		int a[3][4];             </a:t>
            </a:r>
          </a:p>
          <a:p>
            <a:pPr marL="457200" lvl="1" indent="0">
              <a:buNone/>
            </a:pPr>
            <a:r>
              <a:rPr lang="en-US" altLang="zh-CN" sz="1800" smtClean="0">
                <a:solidFill>
                  <a:srgbClr val="0070C0"/>
                </a:solidFill>
              </a:rPr>
              <a:t>      </a:t>
            </a:r>
            <a:r>
              <a:rPr lang="zh-CN" altLang="en-US" sz="1800" smtClean="0"/>
              <a:t>声</a:t>
            </a:r>
            <a:r>
              <a:rPr lang="zh-CN" altLang="en-US" sz="1800"/>
              <a:t>明了一个三行四列</a:t>
            </a:r>
            <a:r>
              <a:rPr lang="zh-CN" altLang="en-US" sz="1800" smtClean="0"/>
              <a:t>的</a:t>
            </a:r>
            <a:r>
              <a:rPr lang="zh-CN" altLang="en-US" sz="1800"/>
              <a:t>整型</a:t>
            </a:r>
            <a:r>
              <a:rPr lang="zh-CN" altLang="en-US" sz="1800" smtClean="0"/>
              <a:t>数组</a:t>
            </a:r>
            <a:r>
              <a:rPr lang="en-US" altLang="zh-CN" sz="1800" smtClean="0"/>
              <a:t>a</a:t>
            </a:r>
            <a:r>
              <a:rPr lang="zh-CN" altLang="en-US" sz="1800" smtClean="0"/>
              <a:t>，该</a:t>
            </a:r>
            <a:r>
              <a:rPr lang="zh-CN" altLang="en-US" sz="1800"/>
              <a:t>数组的元素共有</a:t>
            </a:r>
            <a:r>
              <a:rPr lang="en-US" altLang="zh-CN" sz="1800"/>
              <a:t>3×4=12</a:t>
            </a:r>
            <a:r>
              <a:rPr lang="zh-CN" altLang="en-US" sz="1800"/>
              <a:t>个，即：</a:t>
            </a:r>
          </a:p>
          <a:p>
            <a:pPr marL="457200" lvl="1" indent="0">
              <a:buNone/>
            </a:pPr>
            <a:r>
              <a:rPr lang="zh-CN" altLang="en-US" sz="1800">
                <a:solidFill>
                  <a:srgbClr val="0070C0"/>
                </a:solidFill>
              </a:rPr>
              <a:t>   </a:t>
            </a:r>
            <a:r>
              <a:rPr lang="en-US" altLang="zh-CN" sz="1800">
                <a:solidFill>
                  <a:srgbClr val="0070C0"/>
                </a:solidFill>
              </a:rPr>
              <a:t>		</a:t>
            </a:r>
            <a:r>
              <a:rPr lang="en-US" altLang="zh-CN" sz="1800" smtClean="0">
                <a:solidFill>
                  <a:srgbClr val="0070C0"/>
                </a:solidFill>
              </a:rPr>
              <a:t>a[0</a:t>
            </a:r>
            <a:r>
              <a:rPr lang="en-US" altLang="zh-CN" sz="1800">
                <a:solidFill>
                  <a:srgbClr val="0070C0"/>
                </a:solidFill>
              </a:rPr>
              <a:t>][0],a[0][1],a[0][2],a[0][3]</a:t>
            </a:r>
          </a:p>
          <a:p>
            <a:pPr marL="457200" lvl="1" indent="0">
              <a:buNone/>
            </a:pPr>
            <a:r>
              <a:rPr lang="en-US" altLang="zh-CN" sz="1800">
                <a:solidFill>
                  <a:srgbClr val="0070C0"/>
                </a:solidFill>
              </a:rPr>
              <a:t>    </a:t>
            </a:r>
            <a:r>
              <a:rPr lang="en-US" altLang="zh-CN" sz="1800" smtClean="0">
                <a:solidFill>
                  <a:srgbClr val="0070C0"/>
                </a:solidFill>
              </a:rPr>
              <a:t>		a[1</a:t>
            </a:r>
            <a:r>
              <a:rPr lang="en-US" altLang="zh-CN" sz="1800">
                <a:solidFill>
                  <a:srgbClr val="0070C0"/>
                </a:solidFill>
              </a:rPr>
              <a:t>][0],a[1][1],a[1][2],a[1][3]</a:t>
            </a:r>
          </a:p>
          <a:p>
            <a:pPr marL="457200" lvl="1" indent="0">
              <a:buNone/>
            </a:pPr>
            <a:r>
              <a:rPr lang="en-US" altLang="zh-CN" sz="1800">
                <a:solidFill>
                  <a:srgbClr val="0070C0"/>
                </a:solidFill>
              </a:rPr>
              <a:t>    </a:t>
            </a:r>
            <a:r>
              <a:rPr lang="en-US" altLang="zh-CN" sz="1800" smtClean="0">
                <a:solidFill>
                  <a:srgbClr val="0070C0"/>
                </a:solidFill>
              </a:rPr>
              <a:t>		a[2</a:t>
            </a:r>
            <a:r>
              <a:rPr lang="en-US" altLang="zh-CN" sz="1800">
                <a:solidFill>
                  <a:srgbClr val="0070C0"/>
                </a:solidFill>
              </a:rPr>
              <a:t>][0],a[2][1],a[2][2],a[2][3</a:t>
            </a:r>
            <a:r>
              <a:rPr lang="en-US" altLang="zh-CN" sz="1800" smtClean="0">
                <a:solidFill>
                  <a:srgbClr val="0070C0"/>
                </a:solidFill>
              </a:rPr>
              <a:t>]</a:t>
            </a:r>
          </a:p>
          <a:p>
            <a:pPr lvl="1"/>
            <a:endParaRPr lang="en-US" altLang="zh-CN" sz="2000">
              <a:latin typeface="隶书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zh-CN" altLang="en-US" smtClean="0"/>
              <a:t>第</a:t>
            </a:r>
            <a:r>
              <a:rPr lang="en-US" altLang="zh-CN" smtClean="0"/>
              <a:t>6</a:t>
            </a:r>
            <a:r>
              <a:rPr lang="zh-CN" altLang="en-US" smtClean="0"/>
              <a:t>章  数组</a:t>
            </a:r>
            <a:endParaRPr lang="en-US" altLang="zh-CN" sz="1200">
              <a:ea typeface="宋体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970938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000" smtClean="0"/>
              <a:t>6.2  </a:t>
            </a:r>
            <a:r>
              <a:rPr lang="zh-CN" altLang="en-US" sz="3000" smtClean="0"/>
              <a:t>二维</a:t>
            </a:r>
            <a:r>
              <a:rPr lang="zh-CN" altLang="en-US" sz="3000"/>
              <a:t>数组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807840"/>
            <a:ext cx="8305800" cy="3925416"/>
          </a:xfrm>
        </p:spPr>
        <p:txBody>
          <a:bodyPr/>
          <a:lstStyle/>
          <a:p>
            <a:r>
              <a:rPr lang="zh-CN" altLang="en-US" sz="2200"/>
              <a:t>二维数组除了维数比一维数组多一维外， 其它的性质与一维数组是全部类似的</a:t>
            </a:r>
            <a:r>
              <a:rPr lang="zh-CN" altLang="en-US" sz="2200" smtClean="0"/>
              <a:t>。</a:t>
            </a:r>
            <a:endParaRPr lang="en-US" altLang="zh-CN" sz="2200"/>
          </a:p>
          <a:p>
            <a:pPr marL="457200" lvl="1" indent="0">
              <a:buNone/>
            </a:pPr>
            <a:r>
              <a:rPr lang="zh-CN" altLang="en-US" sz="2000">
                <a:latin typeface="隶书" pitchFamily="49" charset="-122"/>
                <a:ea typeface="黑体" panose="02010609060101010101" pitchFamily="49" charset="-122"/>
              </a:rPr>
              <a:t>看看下面写法是否正确</a:t>
            </a:r>
            <a:r>
              <a:rPr lang="zh-CN" altLang="en-US" sz="2000" smtClean="0">
                <a:latin typeface="隶书" pitchFamily="49" charset="-122"/>
                <a:ea typeface="黑体" panose="02010609060101010101" pitchFamily="49" charset="-122"/>
              </a:rPr>
              <a:t>？</a:t>
            </a:r>
            <a:endParaRPr lang="en-US" altLang="zh-CN" sz="2000">
              <a:latin typeface="隶书" pitchFamily="49" charset="-122"/>
              <a:ea typeface="黑体" panose="02010609060101010101" pitchFamily="49" charset="-122"/>
            </a:endParaRPr>
          </a:p>
          <a:p>
            <a:pPr marL="893763" lvl="1" indent="0">
              <a:buNone/>
            </a:pPr>
            <a:r>
              <a:rPr lang="en-US" altLang="zh-CN" sz="1800">
                <a:solidFill>
                  <a:srgbClr val="0070C0"/>
                </a:solidFill>
              </a:rPr>
              <a:t>int a[0][3]; </a:t>
            </a:r>
            <a:endParaRPr lang="en-US" altLang="zh-CN" sz="1800" smtClean="0">
              <a:solidFill>
                <a:srgbClr val="0070C0"/>
              </a:solidFill>
            </a:endParaRPr>
          </a:p>
          <a:p>
            <a:pPr marL="457200" lvl="1" indent="0">
              <a:buNone/>
            </a:pPr>
            <a:r>
              <a:rPr lang="zh-CN" altLang="en-US" sz="1800">
                <a:latin typeface="隶书" pitchFamily="49" charset="-122"/>
                <a:ea typeface="黑体" panose="02010609060101010101" pitchFamily="49" charset="-122"/>
              </a:rPr>
              <a:t>用于定义数组长度的常量表达式的值必须是大于</a:t>
            </a:r>
            <a:r>
              <a:rPr lang="en-US" altLang="zh-CN" sz="1800">
                <a:latin typeface="隶书" pitchFamily="49" charset="-122"/>
                <a:ea typeface="黑体" panose="02010609060101010101" pitchFamily="49" charset="-122"/>
              </a:rPr>
              <a:t>0</a:t>
            </a:r>
            <a:r>
              <a:rPr lang="zh-CN" altLang="en-US" sz="1800">
                <a:latin typeface="隶书" pitchFamily="49" charset="-122"/>
                <a:ea typeface="黑体" panose="02010609060101010101" pitchFamily="49" charset="-122"/>
              </a:rPr>
              <a:t>的正整数。</a:t>
            </a:r>
            <a:endParaRPr lang="en-US" altLang="zh-CN" sz="1800">
              <a:latin typeface="隶书" pitchFamily="49" charset="-122"/>
              <a:ea typeface="黑体" panose="02010609060101010101" pitchFamily="49" charset="-122"/>
            </a:endParaRPr>
          </a:p>
          <a:p>
            <a:pPr lvl="1"/>
            <a:endParaRPr lang="en-US" altLang="zh-CN" sz="1800">
              <a:solidFill>
                <a:srgbClr val="0070C0"/>
              </a:solidFill>
            </a:endParaRPr>
          </a:p>
          <a:p>
            <a:pPr marL="893763" lvl="1" indent="0">
              <a:buNone/>
            </a:pPr>
            <a:r>
              <a:rPr lang="en-US" altLang="zh-CN" sz="1800">
                <a:solidFill>
                  <a:srgbClr val="0070C0"/>
                </a:solidFill>
              </a:rPr>
              <a:t>int  i=3 , j=4 ; </a:t>
            </a:r>
          </a:p>
          <a:p>
            <a:pPr marL="893763" lvl="1" indent="0">
              <a:buNone/>
            </a:pPr>
            <a:r>
              <a:rPr lang="en-US" altLang="zh-CN" sz="1800" smtClean="0">
                <a:solidFill>
                  <a:srgbClr val="0070C0"/>
                </a:solidFill>
              </a:rPr>
              <a:t>int  </a:t>
            </a:r>
            <a:r>
              <a:rPr lang="en-US" altLang="zh-CN" sz="1800">
                <a:solidFill>
                  <a:srgbClr val="0070C0"/>
                </a:solidFill>
              </a:rPr>
              <a:t>a[i][j]</a:t>
            </a:r>
            <a:r>
              <a:rPr lang="zh-CN" altLang="en-US" sz="1800">
                <a:solidFill>
                  <a:srgbClr val="0070C0"/>
                </a:solidFill>
              </a:rPr>
              <a:t>；</a:t>
            </a:r>
            <a:endParaRPr lang="en-US" altLang="zh-CN" sz="1800">
              <a:solidFill>
                <a:srgbClr val="0070C0"/>
              </a:solidFill>
            </a:endParaRPr>
          </a:p>
          <a:p>
            <a:pPr marL="457200" lvl="1" indent="0">
              <a:buNone/>
            </a:pPr>
            <a:r>
              <a:rPr lang="zh-CN" altLang="en-US" sz="1800">
                <a:latin typeface="隶书" pitchFamily="49" charset="-122"/>
                <a:ea typeface="黑体" panose="02010609060101010101" pitchFamily="49" charset="-122"/>
              </a:rPr>
              <a:t>定义数组元素的个数必须使用常量表达式，而不能使用变量。</a:t>
            </a:r>
            <a:endParaRPr lang="en-US" altLang="zh-CN" sz="1800">
              <a:latin typeface="隶书" pitchFamily="49" charset="-122"/>
              <a:ea typeface="黑体" panose="02010609060101010101" pitchFamily="49" charset="-122"/>
            </a:endParaRPr>
          </a:p>
          <a:p>
            <a:pPr lvl="1"/>
            <a:endParaRPr lang="en-US" altLang="zh-CN" sz="2000">
              <a:latin typeface="隶书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zh-CN" altLang="en-US" smtClean="0"/>
              <a:t>第</a:t>
            </a:r>
            <a:r>
              <a:rPr lang="en-US" altLang="zh-CN" smtClean="0"/>
              <a:t>6</a:t>
            </a:r>
            <a:r>
              <a:rPr lang="zh-CN" altLang="en-US" smtClean="0"/>
              <a:t>章  数组</a:t>
            </a:r>
            <a:endParaRPr lang="en-US" altLang="zh-CN" sz="1200">
              <a:ea typeface="宋体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651464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000" smtClean="0"/>
              <a:t>6.2  </a:t>
            </a:r>
            <a:r>
              <a:rPr lang="zh-CN" altLang="en-US" sz="3000" smtClean="0"/>
              <a:t>二维</a:t>
            </a:r>
            <a:r>
              <a:rPr lang="zh-CN" altLang="en-US" sz="3000"/>
              <a:t>数组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2420888"/>
            <a:ext cx="8507288" cy="2016224"/>
          </a:xfrm>
        </p:spPr>
        <p:txBody>
          <a:bodyPr/>
          <a:lstStyle/>
          <a:p>
            <a:r>
              <a:rPr lang="zh-CN" altLang="en-US" sz="2200" smtClean="0"/>
              <a:t>二维数</a:t>
            </a:r>
            <a:r>
              <a:rPr lang="zh-CN" altLang="en-US" sz="2200"/>
              <a:t>组</a:t>
            </a:r>
            <a:r>
              <a:rPr lang="zh-CN" altLang="en-US" sz="2200" smtClean="0"/>
              <a:t>的</a:t>
            </a:r>
            <a:r>
              <a:rPr lang="zh-CN" altLang="en-US" sz="2200"/>
              <a:t>存</a:t>
            </a:r>
            <a:r>
              <a:rPr lang="zh-CN" altLang="en-US" sz="2200" smtClean="0"/>
              <a:t>储</a:t>
            </a:r>
            <a:endParaRPr lang="en-US" altLang="zh-CN" sz="2200" smtClean="0"/>
          </a:p>
          <a:p>
            <a:pPr lvl="1"/>
            <a:r>
              <a:rPr lang="zh-CN" altLang="en-US" sz="2000">
                <a:latin typeface="隶书" pitchFamily="49" charset="-122"/>
                <a:ea typeface="黑体" panose="02010609060101010101" pitchFamily="49" charset="-122"/>
              </a:rPr>
              <a:t>按行优先的方式存</a:t>
            </a:r>
            <a:r>
              <a:rPr lang="zh-CN" altLang="en-US" sz="2000" smtClean="0">
                <a:latin typeface="隶书" pitchFamily="49" charset="-122"/>
                <a:ea typeface="黑体" panose="02010609060101010101" pitchFamily="49" charset="-122"/>
              </a:rPr>
              <a:t>放的</a:t>
            </a:r>
            <a:endParaRPr lang="en-US" altLang="zh-CN" sz="2000" smtClean="0">
              <a:latin typeface="隶书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zh-CN" altLang="en-US" smtClean="0"/>
              <a:t>第</a:t>
            </a:r>
            <a:r>
              <a:rPr lang="en-US" altLang="zh-CN" smtClean="0"/>
              <a:t>6</a:t>
            </a:r>
            <a:r>
              <a:rPr lang="zh-CN" altLang="en-US" smtClean="0"/>
              <a:t>章  数组</a:t>
            </a:r>
            <a:endParaRPr lang="en-US" altLang="zh-CN" sz="1200">
              <a:ea typeface="宋体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057394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000" smtClean="0"/>
              <a:t>6.2  </a:t>
            </a:r>
            <a:r>
              <a:rPr lang="zh-CN" altLang="en-US" sz="3000" smtClean="0"/>
              <a:t>二维</a:t>
            </a:r>
            <a:r>
              <a:rPr lang="zh-CN" altLang="en-US" sz="3000"/>
              <a:t>数组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2060848"/>
            <a:ext cx="8507288" cy="3816424"/>
          </a:xfrm>
        </p:spPr>
        <p:txBody>
          <a:bodyPr/>
          <a:lstStyle/>
          <a:p>
            <a:r>
              <a:rPr lang="zh-CN" altLang="en-US" sz="2200" smtClean="0"/>
              <a:t>二维数组元素的引用</a:t>
            </a:r>
            <a:endParaRPr lang="en-US" altLang="zh-CN" sz="2200" smtClean="0"/>
          </a:p>
          <a:p>
            <a:pPr lvl="1"/>
            <a:r>
              <a:rPr lang="zh-CN" altLang="en-US" sz="2000">
                <a:latin typeface="隶书" pitchFamily="49" charset="-122"/>
                <a:ea typeface="黑体" panose="02010609060101010101" pitchFamily="49" charset="-122"/>
              </a:rPr>
              <a:t>与一维数组一样，二维数组也不能对其进行整体引用，只能引用具体的元素</a:t>
            </a:r>
            <a:endParaRPr lang="en-US" altLang="zh-CN" sz="2000" smtClean="0">
              <a:latin typeface="隶书" pitchFamily="49" charset="-122"/>
              <a:ea typeface="黑体" panose="02010609060101010101" pitchFamily="49" charset="-122"/>
            </a:endParaRPr>
          </a:p>
          <a:p>
            <a:pPr lvl="1"/>
            <a:r>
              <a:rPr lang="zh-CN" altLang="en-US" sz="2000" smtClean="0">
                <a:latin typeface="隶书" pitchFamily="49" charset="-122"/>
                <a:ea typeface="黑体" panose="02010609060101010101" pitchFamily="49" charset="-122"/>
              </a:rPr>
              <a:t>数组元素的引用形式：</a:t>
            </a:r>
            <a:endParaRPr lang="en-US" altLang="zh-CN" sz="2000" smtClean="0">
              <a:latin typeface="隶书" pitchFamily="49" charset="-122"/>
              <a:ea typeface="黑体" panose="02010609060101010101" pitchFamily="49" charset="-122"/>
            </a:endParaRPr>
          </a:p>
          <a:p>
            <a:pPr marL="457200" lvl="1" indent="0">
              <a:buNone/>
            </a:pPr>
            <a:r>
              <a:rPr lang="en-US" altLang="zh-CN" sz="1800" smtClean="0">
                <a:solidFill>
                  <a:srgbClr val="0070C0"/>
                </a:solidFill>
              </a:rPr>
              <a:t>		</a:t>
            </a:r>
            <a:r>
              <a:rPr lang="zh-CN" altLang="en-US" sz="1800" smtClean="0">
                <a:solidFill>
                  <a:srgbClr val="0070C0"/>
                </a:solidFill>
              </a:rPr>
              <a:t>数</a:t>
            </a:r>
            <a:r>
              <a:rPr lang="zh-CN" altLang="en-US" sz="1800">
                <a:solidFill>
                  <a:srgbClr val="0070C0"/>
                </a:solidFill>
              </a:rPr>
              <a:t>组名 </a:t>
            </a:r>
            <a:r>
              <a:rPr lang="en-US" altLang="zh-CN" sz="1800" smtClean="0">
                <a:solidFill>
                  <a:srgbClr val="0070C0"/>
                </a:solidFill>
              </a:rPr>
              <a:t>[</a:t>
            </a:r>
            <a:r>
              <a:rPr lang="zh-CN" altLang="en-US" sz="1800" smtClean="0">
                <a:solidFill>
                  <a:srgbClr val="0070C0"/>
                </a:solidFill>
              </a:rPr>
              <a:t>下标</a:t>
            </a:r>
            <a:r>
              <a:rPr lang="en-US" altLang="zh-CN" sz="1800" smtClean="0">
                <a:solidFill>
                  <a:srgbClr val="0070C0"/>
                </a:solidFill>
              </a:rPr>
              <a:t>1][</a:t>
            </a:r>
            <a:r>
              <a:rPr lang="zh-CN" altLang="en-US" sz="1800" smtClean="0">
                <a:solidFill>
                  <a:srgbClr val="0070C0"/>
                </a:solidFill>
              </a:rPr>
              <a:t>下标</a:t>
            </a:r>
            <a:r>
              <a:rPr lang="en-US" altLang="zh-CN" sz="1800" smtClean="0">
                <a:solidFill>
                  <a:srgbClr val="0070C0"/>
                </a:solidFill>
              </a:rPr>
              <a:t>2]</a:t>
            </a:r>
            <a:r>
              <a:rPr lang="zh-CN" altLang="en-US" sz="1800" smtClean="0">
                <a:solidFill>
                  <a:srgbClr val="0070C0"/>
                </a:solidFill>
              </a:rPr>
              <a:t>；</a:t>
            </a:r>
            <a:endParaRPr lang="en-US" altLang="zh-CN" sz="1800">
              <a:solidFill>
                <a:srgbClr val="0070C0"/>
              </a:solidFill>
            </a:endParaRPr>
          </a:p>
          <a:p>
            <a:pPr lvl="1"/>
            <a:r>
              <a:rPr lang="zh-CN" altLang="en-US" sz="2000" smtClean="0">
                <a:latin typeface="隶书" pitchFamily="49" charset="-122"/>
                <a:ea typeface="黑体" panose="02010609060101010101" pitchFamily="49" charset="-122"/>
              </a:rPr>
              <a:t>同样的，下标必</a:t>
            </a:r>
            <a:r>
              <a:rPr lang="zh-CN" altLang="en-US" sz="2000">
                <a:latin typeface="隶书" pitchFamily="49" charset="-122"/>
                <a:ea typeface="黑体" panose="02010609060101010101" pitchFamily="49" charset="-122"/>
              </a:rPr>
              <a:t>须是整</a:t>
            </a:r>
            <a:r>
              <a:rPr lang="zh-CN" altLang="en-US" sz="2000" smtClean="0">
                <a:latin typeface="隶书" pitchFamily="49" charset="-122"/>
                <a:ea typeface="黑体" panose="02010609060101010101" pitchFamily="49" charset="-122"/>
              </a:rPr>
              <a:t>型，并且从</a:t>
            </a:r>
            <a:r>
              <a:rPr lang="en-US" altLang="zh-CN" sz="2000" smtClean="0">
                <a:latin typeface="隶书" pitchFamily="49" charset="-122"/>
                <a:ea typeface="黑体" panose="02010609060101010101" pitchFamily="49" charset="-122"/>
              </a:rPr>
              <a:t>0</a:t>
            </a:r>
            <a:r>
              <a:rPr lang="zh-CN" altLang="en-US" sz="2000" smtClean="0">
                <a:latin typeface="隶书" pitchFamily="49" charset="-122"/>
                <a:ea typeface="黑体" panose="02010609060101010101" pitchFamily="49" charset="-122"/>
              </a:rPr>
              <a:t>开始。</a:t>
            </a:r>
            <a:r>
              <a:rPr lang="en-US" altLang="zh-CN" sz="2000" smtClean="0">
                <a:latin typeface="隶书" pitchFamily="49" charset="-122"/>
                <a:ea typeface="黑体" panose="02010609060101010101" pitchFamily="49" charset="-122"/>
              </a:rPr>
              <a:t/>
            </a:r>
            <a:br>
              <a:rPr lang="en-US" altLang="zh-CN" sz="2000" smtClean="0">
                <a:latin typeface="隶书" pitchFamily="49" charset="-122"/>
                <a:ea typeface="黑体" panose="02010609060101010101" pitchFamily="49" charset="-122"/>
              </a:rPr>
            </a:br>
            <a:r>
              <a:rPr lang="zh-CN" altLang="en-US" sz="2000" smtClean="0">
                <a:latin typeface="隶书" pitchFamily="49" charset="-122"/>
                <a:ea typeface="黑体" panose="02010609060101010101" pitchFamily="49" charset="-122"/>
              </a:rPr>
              <a:t>例如：</a:t>
            </a:r>
            <a:endParaRPr lang="zh-CN" altLang="en-US" sz="2000">
              <a:latin typeface="隶书" pitchFamily="49" charset="-122"/>
              <a:ea typeface="黑体" panose="02010609060101010101" pitchFamily="49" charset="-122"/>
            </a:endParaRPr>
          </a:p>
          <a:p>
            <a:pPr marL="457200" lvl="1" indent="0">
              <a:buNone/>
            </a:pPr>
            <a:r>
              <a:rPr lang="en-US" altLang="zh-CN" sz="1800">
                <a:solidFill>
                  <a:srgbClr val="0070C0"/>
                </a:solidFill>
              </a:rPr>
              <a:t>		a[3][4]  </a:t>
            </a:r>
            <a:r>
              <a:rPr lang="zh-CN" altLang="en-US" sz="1800">
                <a:solidFill>
                  <a:srgbClr val="0070C0"/>
                </a:solidFill>
              </a:rPr>
              <a:t>表示</a:t>
            </a:r>
            <a:r>
              <a:rPr lang="en-US" altLang="zh-CN" sz="1800">
                <a:solidFill>
                  <a:srgbClr val="0070C0"/>
                </a:solidFill>
              </a:rPr>
              <a:t>a</a:t>
            </a:r>
            <a:r>
              <a:rPr lang="zh-CN" altLang="en-US" sz="1800">
                <a:solidFill>
                  <a:srgbClr val="0070C0"/>
                </a:solidFill>
              </a:rPr>
              <a:t>数组第</a:t>
            </a:r>
            <a:r>
              <a:rPr lang="en-US" altLang="zh-CN" sz="1800">
                <a:solidFill>
                  <a:srgbClr val="0070C0"/>
                </a:solidFill>
              </a:rPr>
              <a:t>4</a:t>
            </a:r>
            <a:r>
              <a:rPr lang="zh-CN" altLang="en-US" sz="1800">
                <a:solidFill>
                  <a:srgbClr val="0070C0"/>
                </a:solidFill>
              </a:rPr>
              <a:t>行第</a:t>
            </a:r>
            <a:r>
              <a:rPr lang="en-US" altLang="zh-CN" sz="1800">
                <a:solidFill>
                  <a:srgbClr val="0070C0"/>
                </a:solidFill>
              </a:rPr>
              <a:t>5</a:t>
            </a:r>
            <a:r>
              <a:rPr lang="zh-CN" altLang="en-US" sz="1800">
                <a:solidFill>
                  <a:srgbClr val="0070C0"/>
                </a:solidFill>
              </a:rPr>
              <a:t>列的元素</a:t>
            </a:r>
            <a:endParaRPr lang="en-US" altLang="zh-CN" sz="1800">
              <a:solidFill>
                <a:srgbClr val="0070C0"/>
              </a:solidFill>
            </a:endParaRPr>
          </a:p>
          <a:p>
            <a:pPr marL="457200" lvl="1" indent="0">
              <a:buNone/>
            </a:pPr>
            <a:r>
              <a:rPr lang="en-US" altLang="zh-CN" sz="1800" smtClean="0">
                <a:solidFill>
                  <a:srgbClr val="0070C0"/>
                </a:solidFill>
              </a:rPr>
              <a:t>     </a:t>
            </a:r>
            <a:endParaRPr lang="en-US" altLang="zh-CN" sz="2000">
              <a:latin typeface="隶书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zh-CN" altLang="en-US" smtClean="0"/>
              <a:t>第</a:t>
            </a:r>
            <a:r>
              <a:rPr lang="en-US" altLang="zh-CN" smtClean="0"/>
              <a:t>6</a:t>
            </a:r>
            <a:r>
              <a:rPr lang="zh-CN" altLang="en-US" smtClean="0"/>
              <a:t>章  数组</a:t>
            </a:r>
            <a:endParaRPr lang="en-US" altLang="zh-CN" sz="1200">
              <a:ea typeface="宋体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06101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000" smtClean="0"/>
              <a:t>6.2  </a:t>
            </a:r>
            <a:r>
              <a:rPr lang="zh-CN" altLang="en-US" sz="3000" smtClean="0"/>
              <a:t>二维</a:t>
            </a:r>
            <a:r>
              <a:rPr lang="zh-CN" altLang="en-US" sz="3000"/>
              <a:t>数组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340768"/>
            <a:ext cx="8507288" cy="1008112"/>
          </a:xfrm>
        </p:spPr>
        <p:txBody>
          <a:bodyPr/>
          <a:lstStyle/>
          <a:p>
            <a:r>
              <a:rPr lang="en-US" altLang="zh-CN" sz="2200"/>
              <a:t>【</a:t>
            </a:r>
            <a:r>
              <a:rPr lang="zh-CN" altLang="en-US" sz="2200"/>
              <a:t>例 </a:t>
            </a:r>
            <a:r>
              <a:rPr lang="en-US" altLang="zh-CN" sz="2200" smtClean="0"/>
              <a:t>6.5】</a:t>
            </a:r>
            <a:r>
              <a:rPr lang="zh-CN" altLang="en-US" sz="2200"/>
              <a:t>一个学习小组有</a:t>
            </a:r>
            <a:r>
              <a:rPr lang="en-US" altLang="zh-CN" sz="2200"/>
              <a:t>5</a:t>
            </a:r>
            <a:r>
              <a:rPr lang="zh-CN" altLang="en-US" sz="2200"/>
              <a:t>个人，每个人有三门课的考试成绩。求各科的平均成绩、以及总平均成绩。</a:t>
            </a:r>
            <a:endParaRPr lang="en-US" altLang="zh-CN" sz="2200" smtClean="0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F5BB524E-118F-4CAC-B131-4098BA770E80}"/>
              </a:ext>
            </a:extLst>
          </p:cNvPr>
          <p:cNvSpPr/>
          <p:nvPr/>
        </p:nvSpPr>
        <p:spPr>
          <a:xfrm>
            <a:off x="971600" y="2204864"/>
            <a:ext cx="3461556" cy="4116593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en-US" altLang="zh-CN" sz="1400" dirty="0">
                <a:solidFill>
                  <a:srgbClr val="002060"/>
                </a:solidFill>
              </a:rPr>
              <a:t>#include &lt;</a:t>
            </a:r>
            <a:r>
              <a:rPr lang="en-US" altLang="zh-CN" sz="1400" err="1">
                <a:solidFill>
                  <a:srgbClr val="002060"/>
                </a:solidFill>
              </a:rPr>
              <a:t>stdio.h</a:t>
            </a:r>
            <a:r>
              <a:rPr lang="en-US" altLang="zh-CN" sz="1400" smtClean="0">
                <a:solidFill>
                  <a:srgbClr val="002060"/>
                </a:solidFill>
              </a:rPr>
              <a:t>&gt;</a:t>
            </a:r>
          </a:p>
          <a:p>
            <a:r>
              <a:rPr lang="en-US" altLang="zh-CN" sz="1400" smtClean="0">
                <a:solidFill>
                  <a:srgbClr val="002060"/>
                </a:solidFill>
              </a:rPr>
              <a:t>int </a:t>
            </a:r>
            <a:r>
              <a:rPr lang="en-US" altLang="zh-CN" sz="1400" dirty="0">
                <a:solidFill>
                  <a:srgbClr val="002060"/>
                </a:solidFill>
              </a:rPr>
              <a:t>main( )</a:t>
            </a:r>
          </a:p>
          <a:p>
            <a:r>
              <a:rPr lang="en-US" altLang="zh-CN" sz="1400" smtClean="0">
                <a:solidFill>
                  <a:srgbClr val="002060"/>
                </a:solidFill>
              </a:rPr>
              <a:t>{</a:t>
            </a:r>
          </a:p>
          <a:p>
            <a:pPr marL="85725"/>
            <a:r>
              <a:rPr lang="en-US" altLang="zh-CN" sz="1400">
                <a:solidFill>
                  <a:srgbClr val="002060"/>
                </a:solidFill>
              </a:rPr>
              <a:t> </a:t>
            </a:r>
            <a:r>
              <a:rPr lang="en-US" altLang="zh-CN" sz="1400" smtClean="0">
                <a:solidFill>
                  <a:srgbClr val="002060"/>
                </a:solidFill>
              </a:rPr>
              <a:t> int </a:t>
            </a:r>
            <a:r>
              <a:rPr lang="en-US" altLang="zh-CN" sz="1400">
                <a:solidFill>
                  <a:srgbClr val="002060"/>
                </a:solidFill>
              </a:rPr>
              <a:t>i,j;</a:t>
            </a:r>
          </a:p>
          <a:p>
            <a:pPr marL="85725"/>
            <a:r>
              <a:rPr lang="en-US" altLang="zh-CN" sz="1400">
                <a:solidFill>
                  <a:srgbClr val="002060"/>
                </a:solidFill>
              </a:rPr>
              <a:t>  int a[5][3]; </a:t>
            </a:r>
          </a:p>
          <a:p>
            <a:pPr marL="85725"/>
            <a:r>
              <a:rPr lang="en-US" altLang="zh-CN" sz="1400">
                <a:solidFill>
                  <a:srgbClr val="002060"/>
                </a:solidFill>
              </a:rPr>
              <a:t>  float s=0,avg[3], avg_all;</a:t>
            </a:r>
          </a:p>
          <a:p>
            <a:pPr marL="85725"/>
            <a:r>
              <a:rPr lang="en-US" altLang="zh-CN" sz="1400">
                <a:solidFill>
                  <a:srgbClr val="002060"/>
                </a:solidFill>
              </a:rPr>
              <a:t>  printf("input score\n");</a:t>
            </a:r>
          </a:p>
          <a:p>
            <a:pPr marL="85725"/>
            <a:r>
              <a:rPr lang="en-US" altLang="zh-CN" sz="1400">
                <a:solidFill>
                  <a:srgbClr val="002060"/>
                </a:solidFill>
              </a:rPr>
              <a:t>  for(i=0;i&lt;3;i++)</a:t>
            </a:r>
          </a:p>
          <a:p>
            <a:pPr marL="180975"/>
            <a:r>
              <a:rPr lang="en-US" altLang="zh-CN" sz="1400">
                <a:solidFill>
                  <a:srgbClr val="002060"/>
                </a:solidFill>
              </a:rPr>
              <a:t>{</a:t>
            </a:r>
          </a:p>
          <a:p>
            <a:pPr marL="85725"/>
            <a:r>
              <a:rPr lang="en-US" altLang="zh-CN" sz="1400">
                <a:solidFill>
                  <a:srgbClr val="002060"/>
                </a:solidFill>
              </a:rPr>
              <a:t>    </a:t>
            </a:r>
            <a:r>
              <a:rPr lang="en-US" altLang="zh-CN" sz="1400" smtClean="0">
                <a:solidFill>
                  <a:srgbClr val="002060"/>
                </a:solidFill>
              </a:rPr>
              <a:t>  printf</a:t>
            </a:r>
            <a:r>
              <a:rPr lang="en-US" altLang="zh-CN" sz="1400">
                <a:solidFill>
                  <a:srgbClr val="002060"/>
                </a:solidFill>
              </a:rPr>
              <a:t>("please input the </a:t>
            </a:r>
            <a:r>
              <a:rPr lang="en-US" altLang="zh-CN" sz="1400" smtClean="0">
                <a:solidFill>
                  <a:srgbClr val="002060"/>
                </a:solidFill>
              </a:rPr>
              <a:t>scores</a:t>
            </a:r>
          </a:p>
          <a:p>
            <a:pPr marL="85725"/>
            <a:r>
              <a:rPr lang="en-US" altLang="zh-CN" sz="1400">
                <a:solidFill>
                  <a:srgbClr val="002060"/>
                </a:solidFill>
              </a:rPr>
              <a:t>	</a:t>
            </a:r>
            <a:r>
              <a:rPr lang="en-US" altLang="zh-CN" sz="1400" smtClean="0">
                <a:solidFill>
                  <a:srgbClr val="002060"/>
                </a:solidFill>
              </a:rPr>
              <a:t>of </a:t>
            </a:r>
            <a:r>
              <a:rPr lang="en-US" altLang="zh-CN" sz="1400">
                <a:solidFill>
                  <a:srgbClr val="002060"/>
                </a:solidFill>
              </a:rPr>
              <a:t>five student \n");</a:t>
            </a:r>
          </a:p>
          <a:p>
            <a:pPr marL="85725"/>
            <a:r>
              <a:rPr lang="en-US" altLang="zh-CN" sz="1400">
                <a:solidFill>
                  <a:srgbClr val="002060"/>
                </a:solidFill>
              </a:rPr>
              <a:t>  </a:t>
            </a:r>
            <a:r>
              <a:rPr lang="en-US" altLang="zh-CN" sz="1400" smtClean="0">
                <a:solidFill>
                  <a:srgbClr val="002060"/>
                </a:solidFill>
              </a:rPr>
              <a:t>    </a:t>
            </a:r>
            <a:r>
              <a:rPr lang="en-US" altLang="zh-CN" sz="1400">
                <a:solidFill>
                  <a:srgbClr val="002060"/>
                </a:solidFill>
              </a:rPr>
              <a:t>for(j=0;j&lt;5;j++)</a:t>
            </a:r>
          </a:p>
          <a:p>
            <a:pPr marL="85725"/>
            <a:r>
              <a:rPr lang="en-US" altLang="zh-CN" sz="1400">
                <a:solidFill>
                  <a:srgbClr val="002060"/>
                </a:solidFill>
              </a:rPr>
              <a:t>  </a:t>
            </a:r>
            <a:r>
              <a:rPr lang="en-US" altLang="zh-CN" sz="1400" smtClean="0">
                <a:solidFill>
                  <a:srgbClr val="002060"/>
                </a:solidFill>
              </a:rPr>
              <a:t>    {</a:t>
            </a:r>
          </a:p>
          <a:p>
            <a:pPr marL="85725"/>
            <a:r>
              <a:rPr lang="en-US" altLang="zh-CN" sz="1400" smtClean="0">
                <a:solidFill>
                  <a:srgbClr val="002060"/>
                </a:solidFill>
              </a:rPr>
              <a:t>         scanf</a:t>
            </a:r>
            <a:r>
              <a:rPr lang="en-US" altLang="zh-CN" sz="1400">
                <a:solidFill>
                  <a:srgbClr val="002060"/>
                </a:solidFill>
              </a:rPr>
              <a:t>("%d", &amp;a[j][i]);</a:t>
            </a:r>
          </a:p>
          <a:p>
            <a:pPr marL="85725"/>
            <a:r>
              <a:rPr lang="en-US" altLang="zh-CN" sz="1400">
                <a:solidFill>
                  <a:srgbClr val="002060"/>
                </a:solidFill>
              </a:rPr>
              <a:t>         s=s+a[j][i];</a:t>
            </a:r>
          </a:p>
          <a:p>
            <a:pPr marL="361950"/>
            <a:r>
              <a:rPr lang="en-US" altLang="zh-CN" sz="1400" smtClean="0">
                <a:solidFill>
                  <a:srgbClr val="002060"/>
                </a:solidFill>
              </a:rPr>
              <a:t>  }</a:t>
            </a:r>
            <a:endParaRPr lang="en-US" altLang="zh-CN" sz="1400">
              <a:solidFill>
                <a:srgbClr val="002060"/>
              </a:solidFill>
            </a:endParaRPr>
          </a:p>
          <a:p>
            <a:pPr marL="85725"/>
            <a:r>
              <a:rPr lang="en-US" altLang="zh-CN" sz="1400">
                <a:solidFill>
                  <a:srgbClr val="002060"/>
                </a:solidFill>
              </a:rPr>
              <a:t> </a:t>
            </a:r>
            <a:r>
              <a:rPr lang="en-US" altLang="zh-CN" sz="1400" smtClean="0">
                <a:solidFill>
                  <a:srgbClr val="002060"/>
                </a:solidFill>
              </a:rPr>
              <a:t>     </a:t>
            </a:r>
            <a:r>
              <a:rPr lang="en-US" altLang="zh-CN" sz="1400">
                <a:solidFill>
                  <a:srgbClr val="002060"/>
                </a:solidFill>
              </a:rPr>
              <a:t>avg[i]=s/5;</a:t>
            </a:r>
          </a:p>
          <a:p>
            <a:pPr marL="85725"/>
            <a:r>
              <a:rPr lang="en-US" altLang="zh-CN" sz="1400">
                <a:solidFill>
                  <a:srgbClr val="002060"/>
                </a:solidFill>
              </a:rPr>
              <a:t>   </a:t>
            </a:r>
            <a:r>
              <a:rPr lang="en-US" altLang="zh-CN" sz="1400" smtClean="0">
                <a:solidFill>
                  <a:srgbClr val="002060"/>
                </a:solidFill>
              </a:rPr>
              <a:t>   </a:t>
            </a:r>
            <a:r>
              <a:rPr lang="en-US" altLang="zh-CN" sz="1400">
                <a:solidFill>
                  <a:srgbClr val="002060"/>
                </a:solidFill>
              </a:rPr>
              <a:t>s=0;</a:t>
            </a:r>
          </a:p>
          <a:p>
            <a:pPr marL="85725"/>
            <a:r>
              <a:rPr lang="en-US" altLang="zh-CN" sz="1400" smtClean="0">
                <a:solidFill>
                  <a:srgbClr val="002060"/>
                </a:solidFill>
              </a:rPr>
              <a:t> }</a:t>
            </a:r>
            <a:endParaRPr lang="en-US" altLang="zh-CN" sz="1400">
              <a:solidFill>
                <a:srgbClr val="002060"/>
              </a:solidFill>
            </a:endParaRP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5A3B8124-DB13-43FA-BDBF-277E29E6FA67}"/>
              </a:ext>
            </a:extLst>
          </p:cNvPr>
          <p:cNvGrpSpPr/>
          <p:nvPr/>
        </p:nvGrpSpPr>
        <p:grpSpPr>
          <a:xfrm>
            <a:off x="5203746" y="2361833"/>
            <a:ext cx="1156038" cy="419096"/>
            <a:chOff x="8656982" y="1391224"/>
            <a:chExt cx="1242392" cy="327695"/>
          </a:xfrm>
        </p:grpSpPr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31994EC0-9CE0-4FE0-B93C-B8717E3333FE}"/>
                </a:ext>
              </a:extLst>
            </p:cNvPr>
            <p:cNvSpPr txBox="1"/>
            <p:nvPr/>
          </p:nvSpPr>
          <p:spPr>
            <a:xfrm>
              <a:off x="8656982" y="1391224"/>
              <a:ext cx="1242392" cy="3276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程序说明</a:t>
              </a:r>
            </a:p>
          </p:txBody>
        </p: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id="{D2FE9C08-1928-4143-B10C-59655810239B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8656983" y="1686632"/>
              <a:ext cx="1242391" cy="405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" name="页脚占位符 1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zh-CN" altLang="en-US" smtClean="0"/>
              <a:t>第</a:t>
            </a:r>
            <a:r>
              <a:rPr lang="en-US" altLang="zh-CN" smtClean="0"/>
              <a:t>6</a:t>
            </a:r>
            <a:r>
              <a:rPr lang="zh-CN" altLang="en-US" smtClean="0"/>
              <a:t>章  数组</a:t>
            </a:r>
            <a:endParaRPr lang="en-US" altLang="zh-CN" sz="1200">
              <a:ea typeface="宋体" charset="-122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F5BB524E-118F-4CAC-B131-4098BA770E80}"/>
              </a:ext>
            </a:extLst>
          </p:cNvPr>
          <p:cNvSpPr/>
          <p:nvPr/>
        </p:nvSpPr>
        <p:spPr>
          <a:xfrm>
            <a:off x="4947556" y="2304845"/>
            <a:ext cx="3889242" cy="184423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en-US" altLang="zh-CN" sz="1400" smtClean="0">
                <a:solidFill>
                  <a:srgbClr val="002060"/>
                </a:solidFill>
              </a:rPr>
              <a:t>    avg_all =(avg[0]+avg[1]+avg[2])/3;</a:t>
            </a:r>
          </a:p>
          <a:p>
            <a:r>
              <a:rPr lang="en-US" altLang="zh-CN" sz="1400" smtClean="0">
                <a:solidFill>
                  <a:srgbClr val="002060"/>
                </a:solidFill>
              </a:rPr>
              <a:t>    </a:t>
            </a:r>
            <a:r>
              <a:rPr lang="en-US" altLang="zh-CN" sz="1400">
                <a:solidFill>
                  <a:srgbClr val="002060"/>
                </a:solidFill>
              </a:rPr>
              <a:t>printf("average of math:%.</a:t>
            </a:r>
            <a:r>
              <a:rPr lang="en-US" altLang="zh-CN" sz="1400" smtClean="0">
                <a:solidFill>
                  <a:srgbClr val="002060"/>
                </a:solidFill>
              </a:rPr>
              <a:t>1f\n</a:t>
            </a:r>
          </a:p>
          <a:p>
            <a:r>
              <a:rPr lang="en-US" altLang="zh-CN" sz="1400">
                <a:solidFill>
                  <a:srgbClr val="002060"/>
                </a:solidFill>
              </a:rPr>
              <a:t>	</a:t>
            </a:r>
            <a:r>
              <a:rPr lang="en-US" altLang="zh-CN" sz="1400" smtClean="0">
                <a:solidFill>
                  <a:srgbClr val="002060"/>
                </a:solidFill>
              </a:rPr>
              <a:t>C</a:t>
            </a:r>
            <a:r>
              <a:rPr lang="en-US" altLang="zh-CN" sz="1400">
                <a:solidFill>
                  <a:srgbClr val="002060"/>
                </a:solidFill>
              </a:rPr>
              <a:t>:%.1f\n </a:t>
            </a:r>
            <a:r>
              <a:rPr lang="en-US" altLang="zh-CN" sz="1400" smtClean="0">
                <a:solidFill>
                  <a:srgbClr val="002060"/>
                </a:solidFill>
              </a:rPr>
              <a:t>English</a:t>
            </a:r>
            <a:r>
              <a:rPr lang="en-US" altLang="zh-CN" sz="1400">
                <a:solidFill>
                  <a:srgbClr val="002060"/>
                </a:solidFill>
              </a:rPr>
              <a:t>:%.1f\n</a:t>
            </a:r>
            <a:r>
              <a:rPr lang="en-US" altLang="zh-CN" sz="1400" smtClean="0">
                <a:solidFill>
                  <a:srgbClr val="002060"/>
                </a:solidFill>
              </a:rPr>
              <a:t>",</a:t>
            </a:r>
          </a:p>
          <a:p>
            <a:r>
              <a:rPr lang="en-US" altLang="zh-CN" sz="1400">
                <a:solidFill>
                  <a:srgbClr val="002060"/>
                </a:solidFill>
              </a:rPr>
              <a:t>	</a:t>
            </a:r>
            <a:r>
              <a:rPr lang="en-US" altLang="zh-CN" sz="1400" smtClean="0">
                <a:solidFill>
                  <a:srgbClr val="002060"/>
                </a:solidFill>
              </a:rPr>
              <a:t>avg[0</a:t>
            </a:r>
            <a:r>
              <a:rPr lang="en-US" altLang="zh-CN" sz="1400">
                <a:solidFill>
                  <a:srgbClr val="002060"/>
                </a:solidFill>
              </a:rPr>
              <a:t>],avg[1],avg[2]);</a:t>
            </a:r>
          </a:p>
          <a:p>
            <a:r>
              <a:rPr lang="en-US" altLang="zh-CN" sz="1400">
                <a:solidFill>
                  <a:srgbClr val="002060"/>
                </a:solidFill>
              </a:rPr>
              <a:t> </a:t>
            </a:r>
            <a:r>
              <a:rPr lang="en-US" altLang="zh-CN" sz="1400" smtClean="0">
                <a:solidFill>
                  <a:srgbClr val="002060"/>
                </a:solidFill>
              </a:rPr>
              <a:t>   </a:t>
            </a:r>
            <a:r>
              <a:rPr lang="en-US" altLang="zh-CN" sz="1400">
                <a:solidFill>
                  <a:srgbClr val="002060"/>
                </a:solidFill>
              </a:rPr>
              <a:t>printf("average total score:%.1f \n", </a:t>
            </a:r>
            <a:endParaRPr lang="en-US" altLang="zh-CN" sz="1400" smtClean="0">
              <a:solidFill>
                <a:srgbClr val="002060"/>
              </a:solidFill>
            </a:endParaRPr>
          </a:p>
          <a:p>
            <a:r>
              <a:rPr lang="en-US" altLang="zh-CN" sz="1400">
                <a:solidFill>
                  <a:srgbClr val="002060"/>
                </a:solidFill>
              </a:rPr>
              <a:t>	</a:t>
            </a:r>
            <a:r>
              <a:rPr lang="en-US" altLang="zh-CN" sz="1400" smtClean="0">
                <a:solidFill>
                  <a:srgbClr val="002060"/>
                </a:solidFill>
              </a:rPr>
              <a:t>avg_all </a:t>
            </a:r>
            <a:r>
              <a:rPr lang="en-US" altLang="zh-CN" sz="1400">
                <a:solidFill>
                  <a:srgbClr val="002060"/>
                </a:solidFill>
              </a:rPr>
              <a:t>);</a:t>
            </a:r>
            <a:endParaRPr lang="en-US" altLang="zh-CN" sz="1400" dirty="0">
              <a:solidFill>
                <a:srgbClr val="002060"/>
              </a:solidFill>
            </a:endParaRPr>
          </a:p>
          <a:p>
            <a:r>
              <a:rPr lang="en-US" altLang="zh-CN" sz="1400">
                <a:solidFill>
                  <a:srgbClr val="002060"/>
                </a:solidFill>
              </a:rPr>
              <a:t> </a:t>
            </a:r>
            <a:r>
              <a:rPr lang="en-US" altLang="zh-CN" sz="1400" smtClean="0">
                <a:solidFill>
                  <a:srgbClr val="002060"/>
                </a:solidFill>
              </a:rPr>
              <a:t>   return </a:t>
            </a:r>
            <a:r>
              <a:rPr lang="en-US" altLang="zh-CN" sz="1400">
                <a:solidFill>
                  <a:srgbClr val="002060"/>
                </a:solidFill>
              </a:rPr>
              <a:t>0;</a:t>
            </a:r>
            <a:endParaRPr lang="zh-CN" altLang="en-US" sz="1400" smtClean="0">
              <a:solidFill>
                <a:srgbClr val="002060"/>
              </a:solidFill>
            </a:endParaRPr>
          </a:p>
          <a:p>
            <a:r>
              <a:rPr lang="en-US" altLang="zh-CN" sz="1400" smtClean="0">
                <a:solidFill>
                  <a:srgbClr val="002060"/>
                </a:solidFill>
              </a:rPr>
              <a:t>}</a:t>
            </a:r>
          </a:p>
        </p:txBody>
      </p:sp>
      <p:sp>
        <p:nvSpPr>
          <p:cNvPr id="14" name="折角形 8">
            <a:extLst>
              <a:ext uri="{FF2B5EF4-FFF2-40B4-BE49-F238E27FC236}">
                <a16:creationId xmlns:a16="http://schemas.microsoft.com/office/drawing/2014/main" id="{34B46C00-F619-45F0-A7B9-F2B26A653DB9}"/>
              </a:ext>
            </a:extLst>
          </p:cNvPr>
          <p:cNvSpPr/>
          <p:nvPr/>
        </p:nvSpPr>
        <p:spPr>
          <a:xfrm>
            <a:off x="4934626" y="4443083"/>
            <a:ext cx="3528391" cy="1749438"/>
          </a:xfrm>
          <a:prstGeom prst="foldedCorner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>
              <a:buAutoNum type="arabicPeriod"/>
            </a:pPr>
            <a:endParaRPr lang="en-US" altLang="zh-CN" sz="1400" dirty="0"/>
          </a:p>
          <a:p>
            <a:endParaRPr lang="en-US" altLang="zh-CN" sz="1400" dirty="0"/>
          </a:p>
          <a:p>
            <a:endParaRPr lang="en-US" altLang="zh-CN" sz="1400" dirty="0"/>
          </a:p>
          <a:p>
            <a:r>
              <a:rPr lang="zh-CN" altLang="en-US" sz="1400"/>
              <a:t>可声明一个二维数组</a:t>
            </a:r>
            <a:r>
              <a:rPr lang="en-US" altLang="zh-CN" sz="1400"/>
              <a:t>a[5][3]</a:t>
            </a:r>
            <a:r>
              <a:rPr lang="zh-CN" altLang="en-US" sz="1400"/>
              <a:t>存放五个人三门课的成绩。再声明一个一维数组</a:t>
            </a:r>
            <a:r>
              <a:rPr lang="en-US" altLang="zh-CN" sz="1400"/>
              <a:t>avg[3]</a:t>
            </a:r>
            <a:r>
              <a:rPr lang="zh-CN" altLang="en-US" sz="1400"/>
              <a:t>存放各科平均成绩，变量</a:t>
            </a:r>
            <a:r>
              <a:rPr lang="en-US" altLang="zh-CN" sz="1400"/>
              <a:t>avg_all</a:t>
            </a:r>
            <a:r>
              <a:rPr lang="zh-CN" altLang="en-US" sz="1400"/>
              <a:t>作为总平均成绩</a:t>
            </a:r>
            <a:r>
              <a:rPr lang="zh-CN" altLang="en-US" sz="1400" smtClean="0"/>
              <a:t>。</a:t>
            </a:r>
            <a:endParaRPr lang="en-US" altLang="zh-CN" sz="1400" dirty="0"/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5A3B8124-DB13-43FA-BDBF-277E29E6FA67}"/>
              </a:ext>
            </a:extLst>
          </p:cNvPr>
          <p:cNvGrpSpPr/>
          <p:nvPr/>
        </p:nvGrpSpPr>
        <p:grpSpPr>
          <a:xfrm>
            <a:off x="4934625" y="4477282"/>
            <a:ext cx="1156038" cy="419096"/>
            <a:chOff x="8656982" y="1391224"/>
            <a:chExt cx="1242392" cy="327695"/>
          </a:xfrm>
        </p:grpSpPr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31994EC0-9CE0-4FE0-B93C-B8717E3333FE}"/>
                </a:ext>
              </a:extLst>
            </p:cNvPr>
            <p:cNvSpPr txBox="1"/>
            <p:nvPr/>
          </p:nvSpPr>
          <p:spPr>
            <a:xfrm>
              <a:off x="8656982" y="1391224"/>
              <a:ext cx="1242392" cy="3276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程序说明</a:t>
              </a:r>
            </a:p>
          </p:txBody>
        </p:sp>
        <p:cxnSp>
          <p:nvCxnSpPr>
            <p:cNvPr id="17" name="直接连接符 16">
              <a:extLst>
                <a:ext uri="{FF2B5EF4-FFF2-40B4-BE49-F238E27FC236}">
                  <a16:creationId xmlns:a16="http://schemas.microsoft.com/office/drawing/2014/main" id="{D2FE9C08-1928-4143-B10C-59655810239B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8656983" y="1686632"/>
              <a:ext cx="1242391" cy="405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7233491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000" smtClean="0"/>
              <a:t>6.2  </a:t>
            </a:r>
            <a:r>
              <a:rPr lang="zh-CN" altLang="en-US" sz="3000" smtClean="0"/>
              <a:t>二维</a:t>
            </a:r>
            <a:r>
              <a:rPr lang="zh-CN" altLang="en-US" sz="3000"/>
              <a:t>数组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0CA503F-5008-4B52-A4F4-6A5255875C6D}"/>
              </a:ext>
            </a:extLst>
          </p:cNvPr>
          <p:cNvSpPr txBox="1"/>
          <p:nvPr/>
        </p:nvSpPr>
        <p:spPr>
          <a:xfrm>
            <a:off x="971600" y="1680576"/>
            <a:ext cx="22322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002060"/>
                </a:solidFill>
              </a:rPr>
              <a:t>程序运行结果：</a:t>
            </a:r>
          </a:p>
        </p:txBody>
      </p:sp>
      <p:sp>
        <p:nvSpPr>
          <p:cNvPr id="12" name="页脚占位符 1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zh-CN" altLang="en-US" smtClean="0"/>
              <a:t>第</a:t>
            </a:r>
            <a:r>
              <a:rPr lang="en-US" altLang="zh-CN" smtClean="0"/>
              <a:t>6</a:t>
            </a:r>
            <a:r>
              <a:rPr lang="zh-CN" altLang="en-US" smtClean="0"/>
              <a:t>章  数组</a:t>
            </a:r>
            <a:endParaRPr lang="en-US" altLang="zh-CN" sz="1200">
              <a:ea typeface="宋体" charset="-122"/>
            </a:endParaRPr>
          </a:p>
        </p:txBody>
      </p:sp>
      <p:pic>
        <p:nvPicPr>
          <p:cNvPr id="14" name="图片 13"/>
          <p:cNvPicPr/>
          <p:nvPr/>
        </p:nvPicPr>
        <p:blipFill>
          <a:blip r:embed="rId2"/>
          <a:stretch>
            <a:fillRect/>
          </a:stretch>
        </p:blipFill>
        <p:spPr>
          <a:xfrm>
            <a:off x="1619672" y="2360815"/>
            <a:ext cx="4752528" cy="32392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24886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3000" smtClean="0"/>
              <a:t>回顾： </a:t>
            </a:r>
            <a:r>
              <a:rPr lang="zh-CN" altLang="en-US" sz="3000"/>
              <a:t>数据类</a:t>
            </a:r>
            <a:r>
              <a:rPr lang="zh-CN" altLang="en-US" sz="3000" smtClean="0"/>
              <a:t>型</a:t>
            </a:r>
            <a:endParaRPr lang="zh-CN" altLang="en-US" sz="3000"/>
          </a:p>
        </p:txBody>
      </p:sp>
      <p:sp>
        <p:nvSpPr>
          <p:cNvPr id="65538" name="Rectangle 2"/>
          <p:cNvSpPr>
            <a:spLocks noGrp="1" noChangeArrowheads="1"/>
          </p:cNvSpPr>
          <p:nvPr>
            <p:ph idx="1"/>
          </p:nvPr>
        </p:nvSpPr>
        <p:spPr>
          <a:xfrm>
            <a:off x="457200" y="1314947"/>
            <a:ext cx="8305800" cy="529877"/>
          </a:xfrm>
        </p:spPr>
        <p:txBody>
          <a:bodyPr/>
          <a:lstStyle/>
          <a:p>
            <a:r>
              <a:rPr lang="zh-CN" altLang="en-US" b="1" smtClean="0">
                <a:latin typeface="隶书" pitchFamily="49" charset="-122"/>
                <a:ea typeface="黑体" panose="02010609060101010101" pitchFamily="49" charset="-122"/>
              </a:rPr>
              <a:t>数</a:t>
            </a:r>
            <a:r>
              <a:rPr lang="zh-CN" altLang="en-US" b="1">
                <a:latin typeface="隶书" pitchFamily="49" charset="-122"/>
                <a:ea typeface="黑体" panose="02010609060101010101" pitchFamily="49" charset="-122"/>
              </a:rPr>
              <a:t>据类型总表</a:t>
            </a:r>
          </a:p>
        </p:txBody>
      </p:sp>
      <p:grpSp>
        <p:nvGrpSpPr>
          <p:cNvPr id="65541" name="Group 5"/>
          <p:cNvGrpSpPr>
            <a:grpSpLocks/>
          </p:cNvGrpSpPr>
          <p:nvPr/>
        </p:nvGrpSpPr>
        <p:grpSpPr bwMode="auto">
          <a:xfrm>
            <a:off x="1648866" y="1628800"/>
            <a:ext cx="3765551" cy="4657725"/>
            <a:chOff x="1222" y="1117"/>
            <a:chExt cx="2372" cy="2934"/>
          </a:xfrm>
        </p:grpSpPr>
        <p:sp>
          <p:nvSpPr>
            <p:cNvPr id="65542" name="Text Box 6"/>
            <p:cNvSpPr txBox="1">
              <a:spLocks noChangeArrowheads="1"/>
            </p:cNvSpPr>
            <p:nvPr/>
          </p:nvSpPr>
          <p:spPr bwMode="auto">
            <a:xfrm>
              <a:off x="1222" y="2091"/>
              <a:ext cx="279" cy="10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altLang="zh-CN" sz="2000" b="1" smtClean="0">
                  <a:latin typeface="宋体" panose="02010600030101010101" pitchFamily="2" charset="-122"/>
                  <a:ea typeface="黑体" panose="02010609060101010101" pitchFamily="49" charset="-122"/>
                </a:rPr>
                <a:t>C</a:t>
              </a:r>
              <a:endParaRPr lang="en-US" altLang="zh-CN" sz="2000" b="1">
                <a:latin typeface="宋体" panose="02010600030101010101" pitchFamily="2" charset="-122"/>
                <a:ea typeface="黑体" panose="02010609060101010101" pitchFamily="49" charset="-122"/>
              </a:endParaRPr>
            </a:p>
            <a:p>
              <a:pPr eaLnBrk="0" hangingPunct="0"/>
              <a:r>
                <a:rPr lang="zh-CN" altLang="en-US" sz="2000" b="1">
                  <a:latin typeface="宋体" panose="02010600030101010101" pitchFamily="2" charset="-122"/>
                  <a:ea typeface="黑体" panose="02010609060101010101" pitchFamily="49" charset="-122"/>
                </a:rPr>
                <a:t>数</a:t>
              </a:r>
            </a:p>
            <a:p>
              <a:pPr eaLnBrk="0" hangingPunct="0"/>
              <a:r>
                <a:rPr lang="zh-CN" altLang="en-US" sz="2000" b="1">
                  <a:latin typeface="宋体" panose="02010600030101010101" pitchFamily="2" charset="-122"/>
                  <a:ea typeface="黑体" panose="02010609060101010101" pitchFamily="49" charset="-122"/>
                </a:rPr>
                <a:t>据</a:t>
              </a:r>
            </a:p>
            <a:p>
              <a:pPr eaLnBrk="0" hangingPunct="0"/>
              <a:r>
                <a:rPr lang="zh-CN" altLang="en-US" sz="2000" b="1">
                  <a:latin typeface="宋体" panose="02010600030101010101" pitchFamily="2" charset="-122"/>
                  <a:ea typeface="黑体" panose="02010609060101010101" pitchFamily="49" charset="-122"/>
                </a:rPr>
                <a:t>类</a:t>
              </a:r>
            </a:p>
            <a:p>
              <a:pPr eaLnBrk="0" hangingPunct="0"/>
              <a:r>
                <a:rPr lang="zh-CN" altLang="en-US" sz="2000" b="1">
                  <a:latin typeface="宋体" panose="02010600030101010101" pitchFamily="2" charset="-122"/>
                  <a:ea typeface="黑体" panose="02010609060101010101" pitchFamily="49" charset="-122"/>
                </a:rPr>
                <a:t>型</a:t>
              </a:r>
            </a:p>
          </p:txBody>
        </p:sp>
        <p:sp>
          <p:nvSpPr>
            <p:cNvPr id="65543" name="AutoShape 7"/>
            <p:cNvSpPr>
              <a:spLocks/>
            </p:cNvSpPr>
            <p:nvPr/>
          </p:nvSpPr>
          <p:spPr bwMode="auto">
            <a:xfrm>
              <a:off x="1518" y="1619"/>
              <a:ext cx="139" cy="2326"/>
            </a:xfrm>
            <a:prstGeom prst="leftBrace">
              <a:avLst>
                <a:gd name="adj1" fmla="val 124479"/>
                <a:gd name="adj2" fmla="val 50000"/>
              </a:avLst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5544" name="Text Box 8"/>
            <p:cNvSpPr txBox="1">
              <a:spLocks noChangeArrowheads="1"/>
            </p:cNvSpPr>
            <p:nvPr/>
          </p:nvSpPr>
          <p:spPr bwMode="auto">
            <a:xfrm>
              <a:off x="1772" y="1545"/>
              <a:ext cx="767" cy="25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000" b="1">
                  <a:ea typeface="黑体" panose="02010609060101010101" pitchFamily="49" charset="-122"/>
                </a:rPr>
                <a:t>基本类型</a:t>
              </a:r>
            </a:p>
          </p:txBody>
        </p:sp>
        <p:sp>
          <p:nvSpPr>
            <p:cNvPr id="65545" name="Text Box 9"/>
            <p:cNvSpPr txBox="1">
              <a:spLocks noChangeArrowheads="1"/>
            </p:cNvSpPr>
            <p:nvPr/>
          </p:nvSpPr>
          <p:spPr bwMode="auto">
            <a:xfrm>
              <a:off x="1748" y="2636"/>
              <a:ext cx="816" cy="2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eaLnBrk="0" hangingPunct="0"/>
              <a:r>
                <a:rPr lang="zh-CN" altLang="en-US" sz="2000" b="1">
                  <a:ea typeface="黑体" panose="02010609060101010101" pitchFamily="49" charset="-122"/>
                </a:rPr>
                <a:t>构造类型</a:t>
              </a:r>
            </a:p>
          </p:txBody>
        </p:sp>
        <p:sp>
          <p:nvSpPr>
            <p:cNvPr id="65546" name="Text Box 10"/>
            <p:cNvSpPr txBox="1">
              <a:spLocks noChangeArrowheads="1"/>
            </p:cNvSpPr>
            <p:nvPr/>
          </p:nvSpPr>
          <p:spPr bwMode="auto">
            <a:xfrm>
              <a:off x="1748" y="3203"/>
              <a:ext cx="760" cy="2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000" b="1">
                  <a:ea typeface="黑体" panose="02010609060101010101" pitchFamily="49" charset="-122"/>
                </a:rPr>
                <a:t>指针类型</a:t>
              </a:r>
            </a:p>
          </p:txBody>
        </p:sp>
        <p:sp>
          <p:nvSpPr>
            <p:cNvPr id="65547" name="Text Box 11"/>
            <p:cNvSpPr txBox="1">
              <a:spLocks noChangeArrowheads="1"/>
            </p:cNvSpPr>
            <p:nvPr/>
          </p:nvSpPr>
          <p:spPr bwMode="auto">
            <a:xfrm>
              <a:off x="1748" y="3491"/>
              <a:ext cx="604" cy="25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000" b="1">
                  <a:ea typeface="黑体" panose="02010609060101010101" pitchFamily="49" charset="-122"/>
                </a:rPr>
                <a:t>空类</a:t>
              </a:r>
              <a:r>
                <a:rPr lang="zh-CN" altLang="en-US" sz="2000" b="1" smtClean="0">
                  <a:ea typeface="黑体" panose="02010609060101010101" pitchFamily="49" charset="-122"/>
                </a:rPr>
                <a:t>型</a:t>
              </a:r>
              <a:endParaRPr lang="en-US" altLang="zh-CN" sz="2000" b="1">
                <a:ea typeface="黑体" panose="02010609060101010101" pitchFamily="49" charset="-122"/>
              </a:endParaRPr>
            </a:p>
          </p:txBody>
        </p:sp>
        <p:sp>
          <p:nvSpPr>
            <p:cNvPr id="65548" name="Text Box 12"/>
            <p:cNvSpPr txBox="1">
              <a:spLocks noChangeArrowheads="1"/>
            </p:cNvSpPr>
            <p:nvPr/>
          </p:nvSpPr>
          <p:spPr bwMode="auto">
            <a:xfrm>
              <a:off x="1748" y="3799"/>
              <a:ext cx="767" cy="25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000" b="1">
                  <a:ea typeface="黑体" panose="02010609060101010101" pitchFamily="49" charset="-122"/>
                </a:rPr>
                <a:t>定义类</a:t>
              </a:r>
              <a:r>
                <a:rPr lang="zh-CN" altLang="en-US" sz="2000" b="1" smtClean="0">
                  <a:ea typeface="黑体" panose="02010609060101010101" pitchFamily="49" charset="-122"/>
                </a:rPr>
                <a:t>型</a:t>
              </a:r>
              <a:endParaRPr lang="en-US" altLang="zh-CN" sz="2000" b="1">
                <a:ea typeface="黑体" panose="02010609060101010101" pitchFamily="49" charset="-122"/>
              </a:endParaRPr>
            </a:p>
          </p:txBody>
        </p:sp>
        <p:sp>
          <p:nvSpPr>
            <p:cNvPr id="65549" name="Text Box 13"/>
            <p:cNvSpPr txBox="1">
              <a:spLocks noChangeArrowheads="1"/>
            </p:cNvSpPr>
            <p:nvPr/>
          </p:nvSpPr>
          <p:spPr bwMode="auto">
            <a:xfrm>
              <a:off x="2708" y="1642"/>
              <a:ext cx="702" cy="23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b="1">
                  <a:ea typeface="黑体" panose="02010609060101010101" pitchFamily="49" charset="-122"/>
                </a:rPr>
                <a:t>字符类</a:t>
              </a:r>
              <a:r>
                <a:rPr lang="zh-CN" altLang="en-US" b="1" smtClean="0">
                  <a:ea typeface="黑体" panose="02010609060101010101" pitchFamily="49" charset="-122"/>
                </a:rPr>
                <a:t>型</a:t>
              </a:r>
              <a:endParaRPr lang="en-US" altLang="zh-CN" b="1">
                <a:ea typeface="黑体" panose="02010609060101010101" pitchFamily="49" charset="-122"/>
              </a:endParaRPr>
            </a:p>
          </p:txBody>
        </p:sp>
        <p:sp>
          <p:nvSpPr>
            <p:cNvPr id="65550" name="Text Box 14"/>
            <p:cNvSpPr txBox="1">
              <a:spLocks noChangeArrowheads="1"/>
            </p:cNvSpPr>
            <p:nvPr/>
          </p:nvSpPr>
          <p:spPr bwMode="auto">
            <a:xfrm>
              <a:off x="2803" y="2855"/>
              <a:ext cx="116" cy="44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endParaRPr lang="en-US" altLang="zh-CN" sz="40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65551" name="Text Box 15"/>
            <p:cNvSpPr txBox="1">
              <a:spLocks noChangeArrowheads="1"/>
            </p:cNvSpPr>
            <p:nvPr/>
          </p:nvSpPr>
          <p:spPr bwMode="auto">
            <a:xfrm>
              <a:off x="2720" y="1117"/>
              <a:ext cx="530" cy="23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b="1">
                  <a:ea typeface="黑体" panose="02010609060101010101" pitchFamily="49" charset="-122"/>
                </a:rPr>
                <a:t>整   型</a:t>
              </a:r>
            </a:p>
          </p:txBody>
        </p:sp>
        <p:sp>
          <p:nvSpPr>
            <p:cNvPr id="65552" name="Text Box 16"/>
            <p:cNvSpPr txBox="1">
              <a:spLocks noChangeArrowheads="1"/>
            </p:cNvSpPr>
            <p:nvPr/>
          </p:nvSpPr>
          <p:spPr bwMode="auto">
            <a:xfrm>
              <a:off x="2756" y="1369"/>
              <a:ext cx="409" cy="23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b="1">
                  <a:ea typeface="黑体" panose="02010609060101010101" pitchFamily="49" charset="-122"/>
                </a:rPr>
                <a:t>实型</a:t>
              </a:r>
            </a:p>
          </p:txBody>
        </p:sp>
        <p:sp>
          <p:nvSpPr>
            <p:cNvPr id="65553" name="AutoShape 17"/>
            <p:cNvSpPr>
              <a:spLocks/>
            </p:cNvSpPr>
            <p:nvPr/>
          </p:nvSpPr>
          <p:spPr bwMode="auto">
            <a:xfrm>
              <a:off x="2564" y="1233"/>
              <a:ext cx="93" cy="858"/>
            </a:xfrm>
            <a:prstGeom prst="leftBrace">
              <a:avLst>
                <a:gd name="adj1" fmla="val 115179"/>
                <a:gd name="adj2" fmla="val 50000"/>
              </a:avLst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5558" name="AutoShape 22"/>
            <p:cNvSpPr>
              <a:spLocks/>
            </p:cNvSpPr>
            <p:nvPr/>
          </p:nvSpPr>
          <p:spPr bwMode="auto">
            <a:xfrm>
              <a:off x="2566" y="2387"/>
              <a:ext cx="137" cy="720"/>
            </a:xfrm>
            <a:prstGeom prst="leftBrace">
              <a:avLst>
                <a:gd name="adj1" fmla="val 59402"/>
                <a:gd name="adj2" fmla="val 50000"/>
              </a:avLst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5559" name="Text Box 23"/>
            <p:cNvSpPr txBox="1">
              <a:spLocks noChangeArrowheads="1"/>
            </p:cNvSpPr>
            <p:nvPr/>
          </p:nvSpPr>
          <p:spPr bwMode="auto">
            <a:xfrm>
              <a:off x="2746" y="2312"/>
              <a:ext cx="702" cy="23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b="1">
                  <a:ea typeface="黑体" panose="02010609060101010101" pitchFamily="49" charset="-122"/>
                </a:rPr>
                <a:t>数</a:t>
              </a:r>
              <a:r>
                <a:rPr lang="zh-CN" altLang="en-US" b="1" smtClean="0">
                  <a:ea typeface="黑体" panose="02010609060101010101" pitchFamily="49" charset="-122"/>
                </a:rPr>
                <a:t>组类型</a:t>
              </a:r>
              <a:endParaRPr lang="zh-CN" altLang="en-US" b="1">
                <a:ea typeface="黑体" panose="02010609060101010101" pitchFamily="49" charset="-122"/>
              </a:endParaRPr>
            </a:p>
          </p:txBody>
        </p:sp>
        <p:sp>
          <p:nvSpPr>
            <p:cNvPr id="65560" name="Text Box 24"/>
            <p:cNvSpPr txBox="1">
              <a:spLocks noChangeArrowheads="1"/>
            </p:cNvSpPr>
            <p:nvPr/>
          </p:nvSpPr>
          <p:spPr bwMode="auto">
            <a:xfrm>
              <a:off x="2746" y="2618"/>
              <a:ext cx="848" cy="23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b="1">
                  <a:latin typeface="黑体" panose="02010609060101010101" pitchFamily="49" charset="-122"/>
                  <a:ea typeface="黑体" panose="02010609060101010101" pitchFamily="49" charset="-122"/>
                </a:rPr>
                <a:t>结构体类型</a:t>
              </a:r>
              <a:endParaRPr lang="en-US" altLang="zh-CN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65561" name="Text Box 25"/>
            <p:cNvSpPr txBox="1">
              <a:spLocks noChangeArrowheads="1"/>
            </p:cNvSpPr>
            <p:nvPr/>
          </p:nvSpPr>
          <p:spPr bwMode="auto">
            <a:xfrm>
              <a:off x="2746" y="2906"/>
              <a:ext cx="848" cy="23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b="1">
                  <a:latin typeface="黑体" panose="02010609060101010101" pitchFamily="49" charset="-122"/>
                  <a:ea typeface="黑体" panose="02010609060101010101" pitchFamily="49" charset="-122"/>
                </a:rPr>
                <a:t>共用体类型</a:t>
              </a:r>
              <a:endParaRPr lang="en-US" altLang="zh-CN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37" name="Text Box 13"/>
            <p:cNvSpPr txBox="1">
              <a:spLocks noChangeArrowheads="1"/>
            </p:cNvSpPr>
            <p:nvPr/>
          </p:nvSpPr>
          <p:spPr bwMode="auto">
            <a:xfrm>
              <a:off x="2724" y="1942"/>
              <a:ext cx="702" cy="23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b="1" smtClean="0">
                  <a:ea typeface="黑体" panose="02010609060101010101" pitchFamily="49" charset="-122"/>
                </a:rPr>
                <a:t>枚举类型</a:t>
              </a:r>
              <a:endParaRPr lang="en-US" altLang="zh-CN" b="1">
                <a:ea typeface="黑体" panose="02010609060101010101" pitchFamily="49" charset="-122"/>
              </a:endParaRPr>
            </a:p>
          </p:txBody>
        </p:sp>
      </p:grpSp>
      <p:sp>
        <p:nvSpPr>
          <p:cNvPr id="33" name="折角形 8">
            <a:extLst>
              <a:ext uri="{FF2B5EF4-FFF2-40B4-BE49-F238E27FC236}">
                <a16:creationId xmlns:a16="http://schemas.microsoft.com/office/drawing/2014/main" id="{EE9C5976-0B49-4CCF-9E18-643CBE7BCBB9}"/>
              </a:ext>
            </a:extLst>
          </p:cNvPr>
          <p:cNvSpPr/>
          <p:nvPr/>
        </p:nvSpPr>
        <p:spPr>
          <a:xfrm>
            <a:off x="6131244" y="4940325"/>
            <a:ext cx="2533529" cy="1346200"/>
          </a:xfrm>
          <a:prstGeom prst="foldedCorner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1400"/>
              <a:t>数据类型决定：</a:t>
            </a:r>
          </a:p>
          <a:p>
            <a:pPr marL="342900" indent="-342900">
              <a:buAutoNum type="arabicPeriod"/>
            </a:pPr>
            <a:r>
              <a:rPr lang="zh-CN" altLang="en-US" sz="1400" smtClean="0"/>
              <a:t>数</a:t>
            </a:r>
            <a:r>
              <a:rPr lang="zh-CN" altLang="en-US" sz="1400"/>
              <a:t>据占内存字节数</a:t>
            </a:r>
          </a:p>
          <a:p>
            <a:pPr marL="342900" indent="-342900">
              <a:buAutoNum type="arabicPeriod"/>
            </a:pPr>
            <a:r>
              <a:rPr lang="zh-CN" altLang="en-US" sz="1400" smtClean="0"/>
              <a:t>数</a:t>
            </a:r>
            <a:r>
              <a:rPr lang="zh-CN" altLang="en-US" sz="1400"/>
              <a:t>据取值范围</a:t>
            </a:r>
          </a:p>
          <a:p>
            <a:pPr marL="342900" indent="-342900">
              <a:buAutoNum type="arabicPeriod"/>
            </a:pPr>
            <a:r>
              <a:rPr lang="zh-CN" altLang="en-US" sz="1400" smtClean="0"/>
              <a:t>其</a:t>
            </a:r>
            <a:r>
              <a:rPr lang="zh-CN" altLang="en-US" sz="1400"/>
              <a:t>上可进行的操作</a:t>
            </a:r>
            <a:endParaRPr lang="zh-CN" altLang="en-US" sz="1400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zh-CN" altLang="en-US" smtClean="0"/>
              <a:t>第</a:t>
            </a:r>
            <a:r>
              <a:rPr lang="en-US" altLang="zh-CN" smtClean="0"/>
              <a:t>6</a:t>
            </a:r>
            <a:r>
              <a:rPr lang="zh-CN" altLang="en-US" smtClean="0"/>
              <a:t>章  数组</a:t>
            </a:r>
            <a:endParaRPr lang="en-US" altLang="zh-CN" sz="1200">
              <a:ea typeface="宋体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36425322"/>
      </p:ext>
    </p:extLst>
  </p:cSld>
  <p:clrMapOvr>
    <a:masterClrMapping/>
  </p:clrMapOvr>
  <p:transition>
    <p:random/>
    <p:sndAc>
      <p:stSnd>
        <p:snd r:embed="rId3" name="CAMERA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55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55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655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538" grpId="0" build="p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000" smtClean="0"/>
              <a:t>6.2  </a:t>
            </a:r>
            <a:r>
              <a:rPr lang="zh-CN" altLang="en-US" sz="3000" smtClean="0"/>
              <a:t>二维</a:t>
            </a:r>
            <a:r>
              <a:rPr lang="zh-CN" altLang="en-US" sz="3000"/>
              <a:t>数组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844824"/>
            <a:ext cx="8507288" cy="4357464"/>
          </a:xfrm>
        </p:spPr>
        <p:txBody>
          <a:bodyPr/>
          <a:lstStyle/>
          <a:p>
            <a:r>
              <a:rPr lang="zh-CN" altLang="en-US" sz="2200" smtClean="0"/>
              <a:t>二维数组的</a:t>
            </a:r>
            <a:r>
              <a:rPr lang="zh-CN" altLang="en-US" sz="2200"/>
              <a:t>初始化</a:t>
            </a:r>
            <a:endParaRPr lang="en-US" altLang="zh-CN" sz="2200" smtClean="0"/>
          </a:p>
          <a:p>
            <a:pPr lvl="1"/>
            <a:r>
              <a:rPr lang="zh-CN" altLang="en-US" sz="2000">
                <a:latin typeface="隶书" pitchFamily="49" charset="-122"/>
                <a:ea typeface="黑体" panose="02010609060101010101" pitchFamily="49" charset="-122"/>
              </a:rPr>
              <a:t>这里主要介绍声明的同时初始化，其它方法初始化和一维数组类似。声明的同</a:t>
            </a:r>
            <a:r>
              <a:rPr lang="zh-CN" altLang="en-US" sz="2000" smtClean="0">
                <a:latin typeface="隶书" pitchFamily="49" charset="-122"/>
                <a:ea typeface="黑体" panose="02010609060101010101" pitchFamily="49" charset="-122"/>
              </a:rPr>
              <a:t>时初</a:t>
            </a:r>
            <a:r>
              <a:rPr lang="zh-CN" altLang="en-US" sz="2000">
                <a:latin typeface="隶书" pitchFamily="49" charset="-122"/>
                <a:ea typeface="黑体" panose="02010609060101010101" pitchFamily="49" charset="-122"/>
              </a:rPr>
              <a:t>始化有两种方法</a:t>
            </a:r>
            <a:r>
              <a:rPr lang="zh-CN" altLang="en-US" sz="2000" smtClean="0">
                <a:latin typeface="隶书" pitchFamily="49" charset="-122"/>
                <a:ea typeface="黑体" panose="02010609060101010101" pitchFamily="49" charset="-122"/>
              </a:rPr>
              <a:t>：</a:t>
            </a:r>
            <a:endParaRPr lang="en-US" altLang="zh-CN" sz="2000" smtClean="0">
              <a:latin typeface="隶书" pitchFamily="49" charset="-122"/>
              <a:ea typeface="黑体" panose="02010609060101010101" pitchFamily="49" charset="-122"/>
            </a:endParaRPr>
          </a:p>
          <a:p>
            <a:pPr lvl="2"/>
            <a:r>
              <a:rPr lang="zh-CN" altLang="en-US" sz="1800" smtClean="0">
                <a:latin typeface="隶书" pitchFamily="49" charset="-122"/>
                <a:ea typeface="黑体" panose="02010609060101010101" pitchFamily="49" charset="-122"/>
              </a:rPr>
              <a:t>按行初</a:t>
            </a:r>
            <a:r>
              <a:rPr lang="zh-CN" altLang="en-US" sz="1800">
                <a:latin typeface="隶书" pitchFamily="49" charset="-122"/>
                <a:ea typeface="黑体" panose="02010609060101010101" pitchFamily="49" charset="-122"/>
              </a:rPr>
              <a:t>始</a:t>
            </a:r>
            <a:r>
              <a:rPr lang="zh-CN" altLang="en-US" sz="1800" smtClean="0">
                <a:latin typeface="隶书" pitchFamily="49" charset="-122"/>
                <a:ea typeface="黑体" panose="02010609060101010101" pitchFamily="49" charset="-122"/>
              </a:rPr>
              <a:t>化</a:t>
            </a:r>
            <a:endParaRPr lang="en-US" altLang="zh-CN" sz="1800" smtClean="0">
              <a:latin typeface="隶书" pitchFamily="49" charset="-122"/>
              <a:ea typeface="黑体" panose="02010609060101010101" pitchFamily="49" charset="-122"/>
            </a:endParaRPr>
          </a:p>
          <a:p>
            <a:pPr marL="457200" lvl="1" indent="0">
              <a:buNone/>
            </a:pPr>
            <a:r>
              <a:rPr lang="en-US" altLang="zh-CN" sz="1800">
                <a:solidFill>
                  <a:srgbClr val="0070C0"/>
                </a:solidFill>
              </a:rPr>
              <a:t>	     </a:t>
            </a:r>
            <a:r>
              <a:rPr lang="zh-CN" altLang="en-US" sz="1800">
                <a:latin typeface="隶书" pitchFamily="49" charset="-122"/>
                <a:ea typeface="黑体" panose="02010609060101010101" pitchFamily="49" charset="-122"/>
              </a:rPr>
              <a:t>例如：</a:t>
            </a:r>
            <a:endParaRPr lang="en-US" altLang="zh-CN" sz="1800">
              <a:latin typeface="隶书" pitchFamily="49" charset="-122"/>
              <a:ea typeface="黑体" panose="02010609060101010101" pitchFamily="49" charset="-122"/>
            </a:endParaRPr>
          </a:p>
          <a:p>
            <a:pPr marL="457200" lvl="1" indent="0">
              <a:buNone/>
            </a:pPr>
            <a:r>
              <a:rPr lang="en-US" altLang="zh-CN" sz="1800">
                <a:solidFill>
                  <a:srgbClr val="0070C0"/>
                </a:solidFill>
              </a:rPr>
              <a:t>		int a[4][3]={ {11,12,13},{14,15,16},{17,18,19},{20,21,22} </a:t>
            </a:r>
            <a:r>
              <a:rPr lang="en-US" altLang="zh-CN" sz="1800" smtClean="0">
                <a:solidFill>
                  <a:srgbClr val="0070C0"/>
                </a:solidFill>
              </a:rPr>
              <a:t>};</a:t>
            </a:r>
            <a:endParaRPr lang="en-US" altLang="zh-CN" sz="1800">
              <a:solidFill>
                <a:srgbClr val="0070C0"/>
              </a:solidFill>
            </a:endParaRPr>
          </a:p>
          <a:p>
            <a:pPr lvl="2"/>
            <a:r>
              <a:rPr lang="zh-CN" altLang="en-US" sz="1800" smtClean="0">
                <a:latin typeface="隶书" pitchFamily="49" charset="-122"/>
                <a:ea typeface="黑体" panose="02010609060101010101" pitchFamily="49" charset="-122"/>
              </a:rPr>
              <a:t>按</a:t>
            </a:r>
            <a:r>
              <a:rPr lang="zh-CN" altLang="en-US" sz="1800">
                <a:latin typeface="隶书" pitchFamily="49" charset="-122"/>
                <a:ea typeface="黑体" panose="02010609060101010101" pitchFamily="49" charset="-122"/>
              </a:rPr>
              <a:t>数组元素存储顺序连续赋值</a:t>
            </a:r>
            <a:endParaRPr lang="en-US" altLang="zh-CN" sz="1800" smtClean="0">
              <a:latin typeface="隶书" pitchFamily="49" charset="-122"/>
              <a:ea typeface="黑体" panose="02010609060101010101" pitchFamily="49" charset="-122"/>
            </a:endParaRPr>
          </a:p>
          <a:p>
            <a:pPr marL="457200" lvl="1" indent="0">
              <a:buNone/>
            </a:pPr>
            <a:r>
              <a:rPr lang="en-US" altLang="zh-CN" sz="1800" smtClean="0">
                <a:solidFill>
                  <a:srgbClr val="0070C0"/>
                </a:solidFill>
              </a:rPr>
              <a:t>	     </a:t>
            </a:r>
            <a:r>
              <a:rPr lang="zh-CN" altLang="en-US" sz="1800" smtClean="0">
                <a:latin typeface="隶书" pitchFamily="49" charset="-122"/>
                <a:ea typeface="黑体" panose="02010609060101010101" pitchFamily="49" charset="-122"/>
              </a:rPr>
              <a:t>例如：</a:t>
            </a:r>
            <a:endParaRPr lang="en-US" altLang="zh-CN" sz="1800" smtClean="0">
              <a:latin typeface="隶书" pitchFamily="49" charset="-122"/>
              <a:ea typeface="黑体" panose="02010609060101010101" pitchFamily="49" charset="-122"/>
            </a:endParaRPr>
          </a:p>
          <a:p>
            <a:pPr marL="457200" lvl="1" indent="0">
              <a:buNone/>
            </a:pPr>
            <a:r>
              <a:rPr lang="en-US" altLang="zh-CN" sz="1800">
                <a:solidFill>
                  <a:srgbClr val="0070C0"/>
                </a:solidFill>
              </a:rPr>
              <a:t>		int a[4][3]={ 11,12,13,14,15,16,17,18,19,20,21,22 </a:t>
            </a:r>
            <a:r>
              <a:rPr lang="en-US" altLang="zh-CN" sz="1800" smtClean="0">
                <a:solidFill>
                  <a:srgbClr val="0070C0"/>
                </a:solidFill>
              </a:rPr>
              <a:t>};</a:t>
            </a:r>
          </a:p>
          <a:p>
            <a:pPr marL="712788" lvl="1" indent="0">
              <a:buNone/>
            </a:pPr>
            <a:r>
              <a:rPr lang="zh-CN" altLang="en-US" sz="1800" smtClean="0">
                <a:latin typeface="隶书" pitchFamily="49" charset="-122"/>
                <a:ea typeface="黑体" panose="02010609060101010101" pitchFamily="49" charset="-122"/>
              </a:rPr>
              <a:t>这</a:t>
            </a:r>
            <a:r>
              <a:rPr lang="zh-CN" altLang="en-US" sz="1800">
                <a:latin typeface="隶书" pitchFamily="49" charset="-122"/>
                <a:ea typeface="黑体" panose="02010609060101010101" pitchFamily="49" charset="-122"/>
              </a:rPr>
              <a:t>两</a:t>
            </a:r>
            <a:r>
              <a:rPr lang="zh-CN" altLang="en-US" sz="1800" smtClean="0">
                <a:latin typeface="隶书" pitchFamily="49" charset="-122"/>
                <a:ea typeface="黑体" panose="02010609060101010101" pitchFamily="49" charset="-122"/>
              </a:rPr>
              <a:t>种初始化方式的</a:t>
            </a:r>
            <a:r>
              <a:rPr lang="zh-CN" altLang="en-US" sz="1800">
                <a:latin typeface="隶书" pitchFamily="49" charset="-122"/>
                <a:ea typeface="黑体" panose="02010609060101010101" pitchFamily="49" charset="-122"/>
              </a:rPr>
              <a:t>结</a:t>
            </a:r>
            <a:r>
              <a:rPr lang="zh-CN" altLang="en-US" sz="1800" smtClean="0">
                <a:latin typeface="隶书" pitchFamily="49" charset="-122"/>
                <a:ea typeface="黑体" panose="02010609060101010101" pitchFamily="49" charset="-122"/>
              </a:rPr>
              <a:t>果完全</a:t>
            </a:r>
            <a:r>
              <a:rPr lang="zh-CN" altLang="en-US" sz="1800">
                <a:latin typeface="隶书" pitchFamily="49" charset="-122"/>
                <a:ea typeface="黑体" panose="02010609060101010101" pitchFamily="49" charset="-122"/>
              </a:rPr>
              <a:t>相</a:t>
            </a:r>
            <a:r>
              <a:rPr lang="zh-CN" altLang="en-US" sz="1800" smtClean="0">
                <a:latin typeface="隶书" pitchFamily="49" charset="-122"/>
                <a:ea typeface="黑体" panose="02010609060101010101" pitchFamily="49" charset="-122"/>
              </a:rPr>
              <a:t>同，但第</a:t>
            </a:r>
            <a:r>
              <a:rPr lang="zh-CN" altLang="en-US" sz="1800">
                <a:latin typeface="隶书" pitchFamily="49" charset="-122"/>
                <a:ea typeface="黑体" panose="02010609060101010101" pitchFamily="49" charset="-122"/>
              </a:rPr>
              <a:t>一</a:t>
            </a:r>
            <a:r>
              <a:rPr lang="zh-CN" altLang="en-US" sz="1800" smtClean="0">
                <a:latin typeface="隶书" pitchFamily="49" charset="-122"/>
                <a:ea typeface="黑体" panose="02010609060101010101" pitchFamily="49" charset="-122"/>
              </a:rPr>
              <a:t>种方</a:t>
            </a:r>
            <a:r>
              <a:rPr lang="zh-CN" altLang="en-US" sz="1800">
                <a:latin typeface="隶书" pitchFamily="49" charset="-122"/>
                <a:ea typeface="黑体" panose="02010609060101010101" pitchFamily="49" charset="-122"/>
              </a:rPr>
              <a:t>式的每一对内层｛｝，对应二维数组的每一行，界限清楚，更加直观易</a:t>
            </a:r>
            <a:r>
              <a:rPr lang="zh-CN" altLang="en-US" sz="1800" smtClean="0">
                <a:latin typeface="隶书" pitchFamily="49" charset="-122"/>
                <a:ea typeface="黑体" panose="02010609060101010101" pitchFamily="49" charset="-122"/>
              </a:rPr>
              <a:t>懂。</a:t>
            </a:r>
            <a:endParaRPr lang="en-US" altLang="zh-CN" sz="1800">
              <a:latin typeface="隶书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zh-CN" altLang="en-US" smtClean="0"/>
              <a:t>第</a:t>
            </a:r>
            <a:r>
              <a:rPr lang="en-US" altLang="zh-CN" smtClean="0"/>
              <a:t>6</a:t>
            </a:r>
            <a:r>
              <a:rPr lang="zh-CN" altLang="en-US" smtClean="0"/>
              <a:t>章  数组</a:t>
            </a:r>
            <a:endParaRPr lang="en-US" altLang="zh-CN" sz="1200">
              <a:ea typeface="宋体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202299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000" smtClean="0"/>
              <a:t>6.2  </a:t>
            </a:r>
            <a:r>
              <a:rPr lang="zh-CN" altLang="en-US" sz="3000" smtClean="0"/>
              <a:t>二维</a:t>
            </a:r>
            <a:r>
              <a:rPr lang="zh-CN" altLang="en-US" sz="3000"/>
              <a:t>数组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447800"/>
            <a:ext cx="8507288" cy="4861520"/>
          </a:xfrm>
        </p:spPr>
        <p:txBody>
          <a:bodyPr/>
          <a:lstStyle/>
          <a:p>
            <a:pPr lvl="1"/>
            <a:r>
              <a:rPr lang="zh-CN" altLang="en-US" sz="2000">
                <a:latin typeface="隶书" pitchFamily="49" charset="-122"/>
                <a:ea typeface="黑体" panose="02010609060101010101" pitchFamily="49" charset="-122"/>
              </a:rPr>
              <a:t>对于二维数组初始化赋</a:t>
            </a:r>
            <a:r>
              <a:rPr lang="zh-CN" altLang="en-US" sz="2000" smtClean="0">
                <a:latin typeface="隶书" pitchFamily="49" charset="-122"/>
                <a:ea typeface="黑体" panose="02010609060101010101" pitchFamily="49" charset="-122"/>
              </a:rPr>
              <a:t>值应</a:t>
            </a:r>
            <a:r>
              <a:rPr lang="zh-CN" altLang="en-US" sz="2000">
                <a:latin typeface="隶书" pitchFamily="49" charset="-122"/>
                <a:ea typeface="黑体" panose="02010609060101010101" pitchFamily="49" charset="-122"/>
              </a:rPr>
              <a:t>注</a:t>
            </a:r>
            <a:r>
              <a:rPr lang="zh-CN" altLang="en-US" sz="2000" smtClean="0">
                <a:latin typeface="隶书" pitchFamily="49" charset="-122"/>
                <a:ea typeface="黑体" panose="02010609060101010101" pitchFamily="49" charset="-122"/>
              </a:rPr>
              <a:t>意：</a:t>
            </a:r>
            <a:endParaRPr lang="en-US" altLang="zh-CN" sz="2000" smtClean="0">
              <a:latin typeface="隶书" pitchFamily="49" charset="-122"/>
              <a:ea typeface="黑体" panose="02010609060101010101" pitchFamily="49" charset="-122"/>
            </a:endParaRPr>
          </a:p>
          <a:p>
            <a:pPr lvl="2"/>
            <a:r>
              <a:rPr lang="zh-CN" altLang="en-US" sz="1800" smtClean="0">
                <a:latin typeface="隶书" pitchFamily="49" charset="-122"/>
                <a:ea typeface="黑体" panose="02010609060101010101" pitchFamily="49" charset="-122"/>
              </a:rPr>
              <a:t>可</a:t>
            </a:r>
            <a:r>
              <a:rPr lang="zh-CN" altLang="en-US" sz="1800">
                <a:latin typeface="隶书" pitchFamily="49" charset="-122"/>
                <a:ea typeface="黑体" panose="02010609060101010101" pitchFamily="49" charset="-122"/>
              </a:rPr>
              <a:t>以只对部分元素赋初值，未赋初值的元素自动赋值为</a:t>
            </a:r>
            <a:r>
              <a:rPr lang="en-US" altLang="zh-CN" sz="1800">
                <a:latin typeface="隶书" pitchFamily="49" charset="-122"/>
                <a:ea typeface="黑体" panose="02010609060101010101" pitchFamily="49" charset="-122"/>
              </a:rPr>
              <a:t>0</a:t>
            </a:r>
            <a:r>
              <a:rPr lang="zh-CN" altLang="en-US" sz="1800">
                <a:latin typeface="隶书" pitchFamily="49" charset="-122"/>
                <a:ea typeface="黑体" panose="02010609060101010101" pitchFamily="49" charset="-122"/>
              </a:rPr>
              <a:t>。</a:t>
            </a:r>
            <a:endParaRPr lang="en-US" altLang="zh-CN" sz="1800" smtClean="0">
              <a:latin typeface="隶书" pitchFamily="49" charset="-122"/>
              <a:ea typeface="黑体" panose="02010609060101010101" pitchFamily="49" charset="-122"/>
            </a:endParaRPr>
          </a:p>
          <a:p>
            <a:pPr marL="457200" lvl="1" indent="0">
              <a:buNone/>
            </a:pPr>
            <a:r>
              <a:rPr lang="en-US" altLang="zh-CN" sz="1800">
                <a:solidFill>
                  <a:srgbClr val="0070C0"/>
                </a:solidFill>
              </a:rPr>
              <a:t>	     </a:t>
            </a:r>
            <a:r>
              <a:rPr lang="zh-CN" altLang="en-US" sz="1800">
                <a:latin typeface="隶书" pitchFamily="49" charset="-122"/>
                <a:ea typeface="黑体" panose="02010609060101010101" pitchFamily="49" charset="-122"/>
              </a:rPr>
              <a:t>例如：</a:t>
            </a:r>
            <a:endParaRPr lang="en-US" altLang="zh-CN" sz="1800">
              <a:latin typeface="隶书" pitchFamily="49" charset="-122"/>
              <a:ea typeface="黑体" panose="02010609060101010101" pitchFamily="49" charset="-122"/>
            </a:endParaRPr>
          </a:p>
          <a:p>
            <a:pPr marL="457200" lvl="1" indent="0">
              <a:buNone/>
            </a:pPr>
            <a:r>
              <a:rPr lang="en-US" altLang="zh-CN" sz="1800">
                <a:solidFill>
                  <a:srgbClr val="0070C0"/>
                </a:solidFill>
              </a:rPr>
              <a:t>		int </a:t>
            </a:r>
            <a:r>
              <a:rPr lang="en-US" altLang="zh-CN" sz="1800" smtClean="0">
                <a:solidFill>
                  <a:srgbClr val="0070C0"/>
                </a:solidFill>
              </a:rPr>
              <a:t>a[3][</a:t>
            </a:r>
            <a:r>
              <a:rPr lang="en-US" altLang="zh-CN" sz="1800">
                <a:solidFill>
                  <a:srgbClr val="0070C0"/>
                </a:solidFill>
              </a:rPr>
              <a:t>3</a:t>
            </a:r>
            <a:r>
              <a:rPr lang="en-US" altLang="zh-CN" sz="1800" smtClean="0">
                <a:solidFill>
                  <a:srgbClr val="0070C0"/>
                </a:solidFill>
              </a:rPr>
              <a:t>]={{</a:t>
            </a:r>
            <a:r>
              <a:rPr lang="en-US" altLang="zh-CN" sz="1800">
                <a:solidFill>
                  <a:srgbClr val="0070C0"/>
                </a:solidFill>
              </a:rPr>
              <a:t>0,2},{0,0,4},{6</a:t>
            </a:r>
            <a:r>
              <a:rPr lang="en-US" altLang="zh-CN" sz="1800" smtClean="0">
                <a:solidFill>
                  <a:srgbClr val="0070C0"/>
                </a:solidFill>
              </a:rPr>
              <a:t>}};</a:t>
            </a:r>
            <a:endParaRPr lang="en-US" altLang="zh-CN" sz="1800">
              <a:solidFill>
                <a:srgbClr val="0070C0"/>
              </a:solidFill>
            </a:endParaRPr>
          </a:p>
          <a:p>
            <a:pPr marL="914400" lvl="2" indent="0">
              <a:buNone/>
            </a:pPr>
            <a:r>
              <a:rPr lang="en-US" altLang="zh-CN" sz="1800" smtClean="0">
                <a:solidFill>
                  <a:srgbClr val="0070C0"/>
                </a:solidFill>
              </a:rPr>
              <a:t>     </a:t>
            </a:r>
            <a:r>
              <a:rPr lang="zh-CN" altLang="en-US" sz="1800" smtClean="0">
                <a:latin typeface="隶书" pitchFamily="49" charset="-122"/>
                <a:ea typeface="黑体" panose="02010609060101010101" pitchFamily="49" charset="-122"/>
              </a:rPr>
              <a:t>赋</a:t>
            </a:r>
            <a:r>
              <a:rPr lang="zh-CN" altLang="en-US" sz="1800">
                <a:latin typeface="隶书" pitchFamily="49" charset="-122"/>
                <a:ea typeface="黑体" panose="02010609060101010101" pitchFamily="49" charset="-122"/>
              </a:rPr>
              <a:t>值后的元素值</a:t>
            </a:r>
            <a:r>
              <a:rPr lang="zh-CN" altLang="en-US" sz="1800" smtClean="0">
                <a:latin typeface="隶书" pitchFamily="49" charset="-122"/>
                <a:ea typeface="黑体" panose="02010609060101010101" pitchFamily="49" charset="-122"/>
              </a:rPr>
              <a:t>为：</a:t>
            </a:r>
            <a:endParaRPr lang="en-US" altLang="zh-CN" sz="1800" smtClean="0">
              <a:latin typeface="隶书" pitchFamily="49" charset="-122"/>
              <a:ea typeface="黑体" panose="02010609060101010101" pitchFamily="49" charset="-122"/>
            </a:endParaRPr>
          </a:p>
          <a:p>
            <a:pPr marL="914400" lvl="2" indent="0">
              <a:buNone/>
            </a:pPr>
            <a:endParaRPr lang="en-US" altLang="zh-CN" sz="1800" smtClean="0">
              <a:latin typeface="隶书" pitchFamily="49" charset="-122"/>
              <a:ea typeface="黑体" panose="02010609060101010101" pitchFamily="49" charset="-122"/>
            </a:endParaRPr>
          </a:p>
          <a:p>
            <a:pPr marL="914400" lvl="2" indent="0">
              <a:buNone/>
            </a:pPr>
            <a:endParaRPr lang="en-US" altLang="zh-CN" sz="1800">
              <a:latin typeface="隶书" pitchFamily="49" charset="-122"/>
              <a:ea typeface="黑体" panose="02010609060101010101" pitchFamily="49" charset="-122"/>
            </a:endParaRPr>
          </a:p>
          <a:p>
            <a:pPr marL="914400" lvl="2" indent="0">
              <a:buNone/>
            </a:pPr>
            <a:endParaRPr lang="en-US" altLang="zh-CN" sz="1800" smtClean="0">
              <a:latin typeface="隶书" pitchFamily="49" charset="-122"/>
              <a:ea typeface="黑体" panose="02010609060101010101" pitchFamily="49" charset="-122"/>
            </a:endParaRPr>
          </a:p>
          <a:p>
            <a:pPr lvl="2"/>
            <a:r>
              <a:rPr lang="zh-CN" altLang="en-US" sz="1800" smtClean="0">
                <a:latin typeface="隶书" pitchFamily="49" charset="-122"/>
                <a:ea typeface="黑体" panose="02010609060101010101" pitchFamily="49" charset="-122"/>
              </a:rPr>
              <a:t>可</a:t>
            </a:r>
            <a:r>
              <a:rPr lang="zh-CN" altLang="en-US" sz="1800">
                <a:latin typeface="隶书" pitchFamily="49" charset="-122"/>
                <a:ea typeface="黑体" panose="02010609060101010101" pitchFamily="49" charset="-122"/>
              </a:rPr>
              <a:t>以只对部分行赋初值</a:t>
            </a:r>
            <a:endParaRPr lang="en-US" altLang="zh-CN" sz="1800" smtClean="0">
              <a:latin typeface="隶书" pitchFamily="49" charset="-122"/>
              <a:ea typeface="黑体" panose="02010609060101010101" pitchFamily="49" charset="-122"/>
            </a:endParaRPr>
          </a:p>
          <a:p>
            <a:pPr marL="457200" lvl="1" indent="0">
              <a:buNone/>
            </a:pPr>
            <a:r>
              <a:rPr lang="en-US" altLang="zh-CN" sz="1800" smtClean="0">
                <a:solidFill>
                  <a:srgbClr val="0070C0"/>
                </a:solidFill>
              </a:rPr>
              <a:t>	     </a:t>
            </a:r>
            <a:r>
              <a:rPr lang="zh-CN" altLang="en-US" sz="1800" smtClean="0">
                <a:latin typeface="隶书" pitchFamily="49" charset="-122"/>
                <a:ea typeface="黑体" panose="02010609060101010101" pitchFamily="49" charset="-122"/>
              </a:rPr>
              <a:t>例如：</a:t>
            </a:r>
            <a:endParaRPr lang="en-US" altLang="zh-CN" sz="1800" smtClean="0">
              <a:latin typeface="隶书" pitchFamily="49" charset="-122"/>
              <a:ea typeface="黑体" panose="02010609060101010101" pitchFamily="49" charset="-122"/>
            </a:endParaRPr>
          </a:p>
          <a:p>
            <a:pPr marL="457200" lvl="1" indent="0">
              <a:buNone/>
            </a:pPr>
            <a:r>
              <a:rPr lang="en-US" altLang="zh-CN" sz="1800">
                <a:solidFill>
                  <a:srgbClr val="0070C0"/>
                </a:solidFill>
              </a:rPr>
              <a:t>		int </a:t>
            </a:r>
            <a:r>
              <a:rPr lang="en-US" altLang="zh-CN" sz="1800" smtClean="0">
                <a:solidFill>
                  <a:srgbClr val="0070C0"/>
                </a:solidFill>
              </a:rPr>
              <a:t>a[3][</a:t>
            </a:r>
            <a:r>
              <a:rPr lang="en-US" altLang="zh-CN" sz="1800">
                <a:solidFill>
                  <a:srgbClr val="0070C0"/>
                </a:solidFill>
              </a:rPr>
              <a:t>3]={{1},{2</a:t>
            </a:r>
            <a:r>
              <a:rPr lang="en-US" altLang="zh-CN" sz="1800" smtClean="0">
                <a:solidFill>
                  <a:srgbClr val="0070C0"/>
                </a:solidFill>
              </a:rPr>
              <a:t>}};</a:t>
            </a:r>
          </a:p>
          <a:p>
            <a:pPr marL="1169988" lvl="1" indent="0">
              <a:buNone/>
            </a:pPr>
            <a:r>
              <a:rPr lang="en-US" altLang="zh-CN" sz="1800">
                <a:solidFill>
                  <a:srgbClr val="0070C0"/>
                </a:solidFill>
              </a:rPr>
              <a:t> </a:t>
            </a:r>
            <a:r>
              <a:rPr lang="zh-CN" altLang="en-US" sz="1800">
                <a:latin typeface="隶书" pitchFamily="49" charset="-122"/>
                <a:ea typeface="黑体" panose="02010609060101010101" pitchFamily="49" charset="-122"/>
              </a:rPr>
              <a:t>赋值后的元素值为：</a:t>
            </a:r>
            <a:endParaRPr lang="en-US" altLang="zh-CN" sz="1800">
              <a:solidFill>
                <a:srgbClr val="0070C0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zh-CN" altLang="en-US" smtClean="0"/>
              <a:t>第</a:t>
            </a:r>
            <a:r>
              <a:rPr lang="en-US" altLang="zh-CN" smtClean="0"/>
              <a:t>6</a:t>
            </a:r>
            <a:r>
              <a:rPr lang="zh-CN" altLang="en-US" smtClean="0"/>
              <a:t>章  数组</a:t>
            </a:r>
            <a:endParaRPr lang="en-US" altLang="zh-CN" sz="1200">
              <a:ea typeface="宋体" charset="-122"/>
            </a:endParaRPr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8" name="图片 7"/>
          <p:cNvPicPr/>
          <p:nvPr/>
        </p:nvPicPr>
        <p:blipFill rotWithShape="1">
          <a:blip r:embed="rId2"/>
          <a:srcRect l="36787" t="35569" r="58013" b="55378"/>
          <a:stretch/>
        </p:blipFill>
        <p:spPr bwMode="auto">
          <a:xfrm>
            <a:off x="2339752" y="3175992"/>
            <a:ext cx="864096" cy="846495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0" name="图片 9"/>
          <p:cNvPicPr/>
          <p:nvPr/>
        </p:nvPicPr>
        <p:blipFill rotWithShape="1">
          <a:blip r:embed="rId3"/>
          <a:srcRect l="36821" t="68299" r="58805" b="26275"/>
          <a:stretch/>
        </p:blipFill>
        <p:spPr bwMode="auto">
          <a:xfrm>
            <a:off x="2339752" y="5530990"/>
            <a:ext cx="923147" cy="644337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42330662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000" smtClean="0"/>
              <a:t>6.2  </a:t>
            </a:r>
            <a:r>
              <a:rPr lang="zh-CN" altLang="en-US" sz="3000" smtClean="0"/>
              <a:t>二维</a:t>
            </a:r>
            <a:r>
              <a:rPr lang="zh-CN" altLang="en-US" sz="3000"/>
              <a:t>数组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447800"/>
            <a:ext cx="8507288" cy="4861520"/>
          </a:xfrm>
        </p:spPr>
        <p:txBody>
          <a:bodyPr/>
          <a:lstStyle/>
          <a:p>
            <a:pPr lvl="2"/>
            <a:r>
              <a:rPr lang="zh-CN" altLang="en-US" sz="1800">
                <a:latin typeface="隶书" pitchFamily="49" charset="-122"/>
                <a:ea typeface="黑体" panose="02010609060101010101" pitchFamily="49" charset="-122"/>
              </a:rPr>
              <a:t>如果</a:t>
            </a:r>
            <a:r>
              <a:rPr lang="zh-CN" altLang="en-US" sz="1800" smtClean="0">
                <a:latin typeface="隶书" pitchFamily="49" charset="-122"/>
                <a:ea typeface="黑体" panose="02010609060101010101" pitchFamily="49" charset="-122"/>
              </a:rPr>
              <a:t>对</a:t>
            </a:r>
            <a:r>
              <a:rPr lang="zh-CN" altLang="en-US" sz="1800">
                <a:latin typeface="隶书" pitchFamily="49" charset="-122"/>
                <a:ea typeface="黑体" panose="02010609060101010101" pitchFamily="49" charset="-122"/>
              </a:rPr>
              <a:t>全部元素赋初值，则第一维的长度可以不给出，系统会根据数据总个数和第二维的长度算出第一维的长</a:t>
            </a:r>
            <a:r>
              <a:rPr lang="zh-CN" altLang="en-US" sz="1800" smtClean="0">
                <a:latin typeface="隶书" pitchFamily="49" charset="-122"/>
                <a:ea typeface="黑体" panose="02010609060101010101" pitchFamily="49" charset="-122"/>
              </a:rPr>
              <a:t>度。</a:t>
            </a:r>
            <a:endParaRPr lang="en-US" altLang="zh-CN" sz="1800" smtClean="0">
              <a:latin typeface="隶书" pitchFamily="49" charset="-122"/>
              <a:ea typeface="黑体" panose="02010609060101010101" pitchFamily="49" charset="-122"/>
            </a:endParaRPr>
          </a:p>
          <a:p>
            <a:pPr marL="457200" lvl="1" indent="0">
              <a:buNone/>
            </a:pPr>
            <a:r>
              <a:rPr lang="en-US" altLang="zh-CN" sz="1800" smtClean="0">
                <a:solidFill>
                  <a:srgbClr val="0070C0"/>
                </a:solidFill>
              </a:rPr>
              <a:t>	     </a:t>
            </a:r>
            <a:r>
              <a:rPr lang="zh-CN" altLang="en-US" sz="1800" smtClean="0">
                <a:latin typeface="隶书" pitchFamily="49" charset="-122"/>
                <a:ea typeface="黑体" panose="02010609060101010101" pitchFamily="49" charset="-122"/>
              </a:rPr>
              <a:t>例如：</a:t>
            </a:r>
            <a:endParaRPr lang="en-US" altLang="zh-CN" sz="1800" smtClean="0">
              <a:latin typeface="隶书" pitchFamily="49" charset="-122"/>
              <a:ea typeface="黑体" panose="02010609060101010101" pitchFamily="49" charset="-122"/>
            </a:endParaRPr>
          </a:p>
          <a:p>
            <a:pPr marL="457200" lvl="1" indent="0">
              <a:buNone/>
            </a:pPr>
            <a:r>
              <a:rPr lang="en-US" altLang="zh-CN" sz="1800">
                <a:solidFill>
                  <a:srgbClr val="0070C0"/>
                </a:solidFill>
              </a:rPr>
              <a:t>		int </a:t>
            </a:r>
            <a:r>
              <a:rPr lang="en-US" altLang="zh-CN" sz="1800" smtClean="0">
                <a:solidFill>
                  <a:srgbClr val="0070C0"/>
                </a:solidFill>
              </a:rPr>
              <a:t>a[ ][</a:t>
            </a:r>
            <a:r>
              <a:rPr lang="en-US" altLang="zh-CN" sz="1800">
                <a:solidFill>
                  <a:srgbClr val="0070C0"/>
                </a:solidFill>
              </a:rPr>
              <a:t>3</a:t>
            </a:r>
            <a:r>
              <a:rPr lang="en-US" altLang="zh-CN" sz="1800" smtClean="0">
                <a:solidFill>
                  <a:srgbClr val="0070C0"/>
                </a:solidFill>
              </a:rPr>
              <a:t>]={0,1,2,3,4,5,6,7,8};</a:t>
            </a:r>
          </a:p>
          <a:p>
            <a:pPr marL="1254125" lvl="1" indent="0">
              <a:buNone/>
            </a:pPr>
            <a:r>
              <a:rPr lang="en-US" altLang="zh-CN" sz="1800">
                <a:solidFill>
                  <a:srgbClr val="0070C0"/>
                </a:solidFill>
              </a:rPr>
              <a:t> </a:t>
            </a:r>
            <a:r>
              <a:rPr lang="zh-CN" altLang="en-US" sz="1800">
                <a:latin typeface="隶书" pitchFamily="49" charset="-122"/>
                <a:ea typeface="黑体" panose="02010609060101010101" pitchFamily="49" charset="-122"/>
              </a:rPr>
              <a:t>赋值后的元素值为：</a:t>
            </a:r>
            <a:endParaRPr lang="en-US" altLang="zh-CN" sz="1800">
              <a:solidFill>
                <a:srgbClr val="0070C0"/>
              </a:solidFill>
            </a:endParaRPr>
          </a:p>
          <a:p>
            <a:pPr marL="457200" lvl="1" indent="0">
              <a:buNone/>
            </a:pPr>
            <a:endParaRPr lang="en-US" altLang="zh-CN" sz="1800" smtClean="0">
              <a:solidFill>
                <a:srgbClr val="0070C0"/>
              </a:solidFill>
            </a:endParaRPr>
          </a:p>
          <a:p>
            <a:pPr marL="457200" lvl="1" indent="0">
              <a:buNone/>
            </a:pPr>
            <a:endParaRPr lang="en-US" altLang="zh-CN" sz="1800">
              <a:solidFill>
                <a:srgbClr val="0070C0"/>
              </a:solidFill>
            </a:endParaRPr>
          </a:p>
          <a:p>
            <a:pPr lvl="2">
              <a:spcBef>
                <a:spcPts val="1200"/>
              </a:spcBef>
            </a:pPr>
            <a:r>
              <a:rPr lang="zh-CN" altLang="en-US" sz="1800">
                <a:latin typeface="隶书" pitchFamily="49" charset="-122"/>
                <a:ea typeface="黑体" panose="02010609060101010101" pitchFamily="49" charset="-122"/>
              </a:rPr>
              <a:t>如果按行分段初始化，只要给出所有行，也可以只对部分元素赋初值而省略第一维的长</a:t>
            </a:r>
            <a:r>
              <a:rPr lang="zh-CN" altLang="en-US" sz="1800" smtClean="0">
                <a:latin typeface="隶书" pitchFamily="49" charset="-122"/>
                <a:ea typeface="黑体" panose="02010609060101010101" pitchFamily="49" charset="-122"/>
              </a:rPr>
              <a:t>度</a:t>
            </a:r>
            <a:r>
              <a:rPr lang="zh-CN" altLang="en-US" sz="1800">
                <a:latin typeface="隶书" pitchFamily="49" charset="-122"/>
                <a:ea typeface="黑体" panose="02010609060101010101" pitchFamily="49" charset="-122"/>
              </a:rPr>
              <a:t>。</a:t>
            </a:r>
            <a:endParaRPr lang="en-US" altLang="zh-CN" sz="1800">
              <a:latin typeface="隶书" pitchFamily="49" charset="-122"/>
              <a:ea typeface="黑体" panose="02010609060101010101" pitchFamily="49" charset="-122"/>
            </a:endParaRPr>
          </a:p>
          <a:p>
            <a:pPr marL="457200" lvl="1" indent="0">
              <a:buNone/>
            </a:pPr>
            <a:r>
              <a:rPr lang="en-US" altLang="zh-CN" sz="1800">
                <a:solidFill>
                  <a:srgbClr val="0070C0"/>
                </a:solidFill>
              </a:rPr>
              <a:t>	     </a:t>
            </a:r>
            <a:r>
              <a:rPr lang="zh-CN" altLang="en-US" sz="1800">
                <a:latin typeface="隶书" pitchFamily="49" charset="-122"/>
                <a:ea typeface="黑体" panose="02010609060101010101" pitchFamily="49" charset="-122"/>
              </a:rPr>
              <a:t>例如：</a:t>
            </a:r>
            <a:endParaRPr lang="en-US" altLang="zh-CN" sz="1800">
              <a:latin typeface="隶书" pitchFamily="49" charset="-122"/>
              <a:ea typeface="黑体" panose="02010609060101010101" pitchFamily="49" charset="-122"/>
            </a:endParaRPr>
          </a:p>
          <a:p>
            <a:pPr marL="457200" lvl="1" indent="0">
              <a:buNone/>
            </a:pPr>
            <a:r>
              <a:rPr lang="en-US" altLang="zh-CN" sz="1800">
                <a:solidFill>
                  <a:srgbClr val="0070C0"/>
                </a:solidFill>
              </a:rPr>
              <a:t>		int a[ ][3]={{1},{2},{3}};</a:t>
            </a:r>
          </a:p>
          <a:p>
            <a:pPr marL="1169988" lvl="1" indent="0">
              <a:buNone/>
            </a:pPr>
            <a:r>
              <a:rPr lang="en-US" altLang="zh-CN" sz="1800" smtClean="0">
                <a:solidFill>
                  <a:srgbClr val="0070C0"/>
                </a:solidFill>
              </a:rPr>
              <a:t> </a:t>
            </a:r>
            <a:r>
              <a:rPr lang="zh-CN" altLang="en-US" sz="1800">
                <a:latin typeface="隶书" pitchFamily="49" charset="-122"/>
                <a:ea typeface="黑体" panose="02010609060101010101" pitchFamily="49" charset="-122"/>
              </a:rPr>
              <a:t>赋值后的元素值为：</a:t>
            </a:r>
            <a:endParaRPr lang="en-US" altLang="zh-CN" sz="1800">
              <a:solidFill>
                <a:srgbClr val="0070C0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zh-CN" altLang="en-US" smtClean="0"/>
              <a:t>第</a:t>
            </a:r>
            <a:r>
              <a:rPr lang="en-US" altLang="zh-CN" smtClean="0"/>
              <a:t>6</a:t>
            </a:r>
            <a:r>
              <a:rPr lang="zh-CN" altLang="en-US" smtClean="0"/>
              <a:t>章  数组</a:t>
            </a:r>
            <a:endParaRPr lang="en-US" altLang="zh-CN" sz="1200">
              <a:ea typeface="宋体" charset="-122"/>
            </a:endParaRPr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11" name="图片 10"/>
          <p:cNvPicPr/>
          <p:nvPr/>
        </p:nvPicPr>
        <p:blipFill rotWithShape="1">
          <a:blip r:embed="rId2"/>
          <a:srcRect l="35388" t="52079" r="59777" b="41628"/>
          <a:stretch/>
        </p:blipFill>
        <p:spPr bwMode="auto">
          <a:xfrm>
            <a:off x="2419020" y="5462521"/>
            <a:ext cx="944880" cy="69215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2" name="图片 11"/>
          <p:cNvPicPr/>
          <p:nvPr/>
        </p:nvPicPr>
        <p:blipFill rotWithShape="1">
          <a:blip r:embed="rId3"/>
          <a:srcRect l="35400" t="60944" r="59788" b="32830"/>
          <a:stretch/>
        </p:blipFill>
        <p:spPr bwMode="auto">
          <a:xfrm>
            <a:off x="2419020" y="3068960"/>
            <a:ext cx="944880" cy="687706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372397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000" smtClean="0"/>
              <a:t>6.2  </a:t>
            </a:r>
            <a:r>
              <a:rPr lang="zh-CN" altLang="en-US" sz="3000" smtClean="0"/>
              <a:t>二维</a:t>
            </a:r>
            <a:r>
              <a:rPr lang="zh-CN" altLang="en-US" sz="3000"/>
              <a:t>数</a:t>
            </a:r>
            <a:r>
              <a:rPr lang="zh-CN" altLang="en-US" sz="3000" smtClean="0"/>
              <a:t>组</a:t>
            </a:r>
            <a:endParaRPr lang="zh-CN" altLang="en-US" sz="300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68760"/>
            <a:ext cx="8507288" cy="897407"/>
          </a:xfrm>
        </p:spPr>
        <p:txBody>
          <a:bodyPr/>
          <a:lstStyle/>
          <a:p>
            <a:r>
              <a:rPr lang="zh-CN" altLang="en-US" sz="2200" smtClean="0"/>
              <a:t>二维数组应用举例</a:t>
            </a:r>
            <a:endParaRPr lang="en-US" altLang="zh-CN" sz="2200" smtClean="0"/>
          </a:p>
          <a:p>
            <a:pPr lvl="1"/>
            <a:r>
              <a:rPr lang="en-US" altLang="zh-CN" sz="1600"/>
              <a:t>【</a:t>
            </a:r>
            <a:r>
              <a:rPr lang="zh-CN" altLang="en-US" sz="1600"/>
              <a:t>例 </a:t>
            </a:r>
            <a:r>
              <a:rPr lang="en-US" altLang="zh-CN" sz="1600" smtClean="0"/>
              <a:t>6.6】</a:t>
            </a:r>
            <a:r>
              <a:rPr lang="zh-CN" altLang="en-US" sz="1600" smtClean="0"/>
              <a:t>将</a:t>
            </a:r>
            <a:r>
              <a:rPr lang="zh-CN" altLang="en-US" sz="1600"/>
              <a:t>一个二维数组的行与列的元素互换，并存入到另一个二维数组</a:t>
            </a:r>
            <a:r>
              <a:rPr lang="zh-CN" altLang="en-US" sz="1600" smtClean="0"/>
              <a:t>中。例如：</a:t>
            </a:r>
            <a:endParaRPr lang="zh-CN" altLang="en-US" sz="1600"/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F5BB524E-118F-4CAC-B131-4098BA770E80}"/>
              </a:ext>
            </a:extLst>
          </p:cNvPr>
          <p:cNvSpPr/>
          <p:nvPr/>
        </p:nvSpPr>
        <p:spPr>
          <a:xfrm>
            <a:off x="908730" y="2670613"/>
            <a:ext cx="4133353" cy="371071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en-US" altLang="zh-CN" sz="1400" dirty="0">
                <a:solidFill>
                  <a:srgbClr val="002060"/>
                </a:solidFill>
              </a:rPr>
              <a:t>#include &lt;</a:t>
            </a:r>
            <a:r>
              <a:rPr lang="en-US" altLang="zh-CN" sz="1400" err="1">
                <a:solidFill>
                  <a:srgbClr val="002060"/>
                </a:solidFill>
              </a:rPr>
              <a:t>stdio.h</a:t>
            </a:r>
            <a:r>
              <a:rPr lang="en-US" altLang="zh-CN" sz="1400" smtClean="0">
                <a:solidFill>
                  <a:srgbClr val="002060"/>
                </a:solidFill>
              </a:rPr>
              <a:t>&gt;</a:t>
            </a:r>
          </a:p>
          <a:p>
            <a:r>
              <a:rPr lang="en-US" altLang="zh-CN" sz="1400" smtClean="0">
                <a:solidFill>
                  <a:srgbClr val="002060"/>
                </a:solidFill>
              </a:rPr>
              <a:t>int </a:t>
            </a:r>
            <a:r>
              <a:rPr lang="en-US" altLang="zh-CN" sz="1400" dirty="0">
                <a:solidFill>
                  <a:srgbClr val="002060"/>
                </a:solidFill>
              </a:rPr>
              <a:t>main( )</a:t>
            </a:r>
          </a:p>
          <a:p>
            <a:r>
              <a:rPr lang="en-US" altLang="zh-CN" sz="1400" dirty="0">
                <a:solidFill>
                  <a:srgbClr val="002060"/>
                </a:solidFill>
              </a:rPr>
              <a:t>{</a:t>
            </a:r>
          </a:p>
          <a:p>
            <a:pPr marL="176213"/>
            <a:r>
              <a:rPr lang="en-US" altLang="zh-CN" sz="1400" smtClean="0">
                <a:solidFill>
                  <a:srgbClr val="002060"/>
                </a:solidFill>
              </a:rPr>
              <a:t>  </a:t>
            </a:r>
            <a:r>
              <a:rPr lang="en-US" altLang="zh-CN" sz="1400">
                <a:solidFill>
                  <a:srgbClr val="002060"/>
                </a:solidFill>
              </a:rPr>
              <a:t>int a[2][3]={{1, 3, 5}, {2, 4, 6}};	</a:t>
            </a:r>
          </a:p>
          <a:p>
            <a:pPr marL="176213"/>
            <a:r>
              <a:rPr lang="en-US" altLang="zh-CN" sz="1400">
                <a:solidFill>
                  <a:srgbClr val="002060"/>
                </a:solidFill>
              </a:rPr>
              <a:t>  int b[3][2], i, j; </a:t>
            </a:r>
          </a:p>
          <a:p>
            <a:pPr marL="176213"/>
            <a:r>
              <a:rPr lang="en-US" altLang="zh-CN" sz="1400">
                <a:solidFill>
                  <a:srgbClr val="002060"/>
                </a:solidFill>
              </a:rPr>
              <a:t>  printf("array a: \n");</a:t>
            </a:r>
          </a:p>
          <a:p>
            <a:pPr marL="176213"/>
            <a:r>
              <a:rPr lang="en-US" altLang="zh-CN" sz="1400">
                <a:solidFill>
                  <a:srgbClr val="002060"/>
                </a:solidFill>
              </a:rPr>
              <a:t>  for(i=0; i&lt;=1; i</a:t>
            </a:r>
            <a:r>
              <a:rPr lang="en-US" altLang="zh-CN" sz="1400" smtClean="0">
                <a:solidFill>
                  <a:srgbClr val="002060"/>
                </a:solidFill>
              </a:rPr>
              <a:t>++)</a:t>
            </a:r>
            <a:endParaRPr lang="en-US" altLang="zh-CN" sz="1400">
              <a:solidFill>
                <a:srgbClr val="002060"/>
              </a:solidFill>
            </a:endParaRPr>
          </a:p>
          <a:p>
            <a:pPr marL="176213"/>
            <a:r>
              <a:rPr lang="en-US" altLang="zh-CN" sz="1400">
                <a:solidFill>
                  <a:srgbClr val="002060"/>
                </a:solidFill>
              </a:rPr>
              <a:t>  {</a:t>
            </a:r>
          </a:p>
          <a:p>
            <a:pPr marL="176213"/>
            <a:r>
              <a:rPr lang="en-US" altLang="zh-CN" sz="1400">
                <a:solidFill>
                  <a:srgbClr val="002060"/>
                </a:solidFill>
              </a:rPr>
              <a:t>     for(j=0; j&lt;=2; j</a:t>
            </a:r>
            <a:r>
              <a:rPr lang="en-US" altLang="zh-CN" sz="1400" smtClean="0">
                <a:solidFill>
                  <a:srgbClr val="002060"/>
                </a:solidFill>
              </a:rPr>
              <a:t>++)		</a:t>
            </a:r>
          </a:p>
          <a:p>
            <a:pPr marL="176213"/>
            <a:r>
              <a:rPr lang="en-US" altLang="zh-CN" sz="1400" smtClean="0">
                <a:solidFill>
                  <a:srgbClr val="002060"/>
                </a:solidFill>
              </a:rPr>
              <a:t>     </a:t>
            </a:r>
            <a:r>
              <a:rPr lang="en-US" altLang="zh-CN" sz="1400">
                <a:solidFill>
                  <a:srgbClr val="002060"/>
                </a:solidFill>
              </a:rPr>
              <a:t>{ </a:t>
            </a:r>
          </a:p>
          <a:p>
            <a:pPr marL="176213"/>
            <a:r>
              <a:rPr lang="en-US" altLang="zh-CN" sz="1400" smtClean="0">
                <a:solidFill>
                  <a:srgbClr val="002060"/>
                </a:solidFill>
              </a:rPr>
              <a:t>	printf</a:t>
            </a:r>
            <a:r>
              <a:rPr lang="en-US" altLang="zh-CN" sz="1400">
                <a:solidFill>
                  <a:srgbClr val="002060"/>
                </a:solidFill>
              </a:rPr>
              <a:t>("%5d", a[i][j]);			/* </a:t>
            </a:r>
            <a:r>
              <a:rPr lang="zh-CN" altLang="en-US" sz="1400">
                <a:solidFill>
                  <a:srgbClr val="002060"/>
                </a:solidFill>
              </a:rPr>
              <a:t>输出数组</a:t>
            </a:r>
            <a:r>
              <a:rPr lang="en-US" altLang="zh-CN" sz="1400">
                <a:solidFill>
                  <a:srgbClr val="002060"/>
                </a:solidFill>
              </a:rPr>
              <a:t>a</a:t>
            </a:r>
            <a:r>
              <a:rPr lang="zh-CN" altLang="en-US" sz="1400">
                <a:solidFill>
                  <a:srgbClr val="002060"/>
                </a:solidFill>
              </a:rPr>
              <a:t>中的元素*</a:t>
            </a:r>
            <a:r>
              <a:rPr lang="en-US" altLang="zh-CN" sz="1400">
                <a:solidFill>
                  <a:srgbClr val="002060"/>
                </a:solidFill>
              </a:rPr>
              <a:t>/</a:t>
            </a:r>
          </a:p>
          <a:p>
            <a:pPr marL="176213"/>
            <a:r>
              <a:rPr lang="en-US" altLang="zh-CN" sz="1400">
                <a:solidFill>
                  <a:srgbClr val="002060"/>
                </a:solidFill>
              </a:rPr>
              <a:t>        </a:t>
            </a:r>
            <a:r>
              <a:rPr lang="en-US" altLang="zh-CN" sz="1400" smtClean="0">
                <a:solidFill>
                  <a:srgbClr val="002060"/>
                </a:solidFill>
              </a:rPr>
              <a:t>    b[j</a:t>
            </a:r>
            <a:r>
              <a:rPr lang="en-US" altLang="zh-CN" sz="1400">
                <a:solidFill>
                  <a:srgbClr val="002060"/>
                </a:solidFill>
              </a:rPr>
              <a:t>][i] = a[i][j];				/* </a:t>
            </a:r>
            <a:r>
              <a:rPr lang="zh-CN" altLang="en-US" sz="1400">
                <a:solidFill>
                  <a:srgbClr val="002060"/>
                </a:solidFill>
              </a:rPr>
              <a:t>赋值给数组</a:t>
            </a:r>
            <a:r>
              <a:rPr lang="en-US" altLang="zh-CN" sz="1400">
                <a:solidFill>
                  <a:srgbClr val="002060"/>
                </a:solidFill>
              </a:rPr>
              <a:t>b */</a:t>
            </a:r>
          </a:p>
          <a:p>
            <a:pPr marL="176213"/>
            <a:r>
              <a:rPr lang="en-US" altLang="zh-CN" sz="1400">
                <a:solidFill>
                  <a:srgbClr val="002060"/>
                </a:solidFill>
              </a:rPr>
              <a:t>     }</a:t>
            </a:r>
          </a:p>
          <a:p>
            <a:pPr marL="176213"/>
            <a:r>
              <a:rPr lang="en-US" altLang="zh-CN" sz="1400">
                <a:solidFill>
                  <a:srgbClr val="002060"/>
                </a:solidFill>
              </a:rPr>
              <a:t>     printf("\n");</a:t>
            </a:r>
          </a:p>
          <a:p>
            <a:pPr marL="176213"/>
            <a:r>
              <a:rPr lang="en-US" altLang="zh-CN" sz="1400">
                <a:solidFill>
                  <a:srgbClr val="002060"/>
                </a:solidFill>
              </a:rPr>
              <a:t>  </a:t>
            </a:r>
            <a:r>
              <a:rPr lang="en-US" altLang="zh-CN" sz="1400" smtClean="0">
                <a:solidFill>
                  <a:srgbClr val="002060"/>
                </a:solidFill>
              </a:rPr>
              <a:t>}</a:t>
            </a:r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zh-CN" altLang="en-US" smtClean="0"/>
              <a:t>第</a:t>
            </a:r>
            <a:r>
              <a:rPr lang="en-US" altLang="zh-CN" smtClean="0"/>
              <a:t>6</a:t>
            </a:r>
            <a:r>
              <a:rPr lang="zh-CN" altLang="en-US" smtClean="0"/>
              <a:t>章  数组</a:t>
            </a:r>
            <a:endParaRPr lang="en-US" altLang="zh-CN" sz="1200">
              <a:ea typeface="宋体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1819370" y="1953063"/>
            <a:ext cx="2464598" cy="827865"/>
            <a:chOff x="1819370" y="1881055"/>
            <a:chExt cx="2464598" cy="827865"/>
          </a:xfrm>
        </p:grpSpPr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id="{D2FE9C08-1928-4143-B10C-59655810239B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819370" y="2703733"/>
              <a:ext cx="1156037" cy="518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aphicFrame>
          <p:nvGraphicFramePr>
            <p:cNvPr id="5" name="对象 4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359002921"/>
                </p:ext>
              </p:extLst>
            </p:nvPr>
          </p:nvGraphicFramePr>
          <p:xfrm>
            <a:off x="1850926" y="1999712"/>
            <a:ext cx="933450" cy="4699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5034" r:id="rId3" imgW="927100" imgH="457200" progId="Equation.DSMT4">
                    <p:embed/>
                  </p:oleObj>
                </mc:Choice>
                <mc:Fallback>
                  <p:oleObj r:id="rId3" imgW="927100" imgH="457200" progId="Equation.DSMT4">
                    <p:embed/>
                    <p:pic>
                      <p:nvPicPr>
                        <p:cNvPr id="5" name="对象 4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850926" y="1999712"/>
                          <a:ext cx="933450" cy="469900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6" name="右箭头 5"/>
            <p:cNvSpPr/>
            <p:nvPr/>
          </p:nvSpPr>
          <p:spPr>
            <a:xfrm>
              <a:off x="3003054" y="2130837"/>
              <a:ext cx="360040" cy="196004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aphicFrame>
          <p:nvGraphicFramePr>
            <p:cNvPr id="9" name="对象 8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746238651"/>
                </p:ext>
              </p:extLst>
            </p:nvPr>
          </p:nvGraphicFramePr>
          <p:xfrm>
            <a:off x="3579118" y="1881055"/>
            <a:ext cx="704850" cy="71755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5035" r:id="rId5" imgW="698500" imgH="711200" progId="Equation.DSMT4">
                    <p:embed/>
                  </p:oleObj>
                </mc:Choice>
                <mc:Fallback>
                  <p:oleObj r:id="rId5" imgW="698500" imgH="711200" progId="Equation.DSMT4">
                    <p:embed/>
                    <p:pic>
                      <p:nvPicPr>
                        <p:cNvPr id="9" name="对象 8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579118" y="1881055"/>
                          <a:ext cx="704850" cy="717550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15" name="矩形 14">
            <a:extLst>
              <a:ext uri="{FF2B5EF4-FFF2-40B4-BE49-F238E27FC236}">
                <a16:creationId xmlns:a16="http://schemas.microsoft.com/office/drawing/2014/main" id="{F5BB524E-118F-4CAC-B131-4098BA770E80}"/>
              </a:ext>
            </a:extLst>
          </p:cNvPr>
          <p:cNvSpPr/>
          <p:nvPr/>
        </p:nvSpPr>
        <p:spPr>
          <a:xfrm>
            <a:off x="5364088" y="2684290"/>
            <a:ext cx="3398912" cy="2400893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176213"/>
            <a:r>
              <a:rPr lang="en-US" altLang="zh-CN" sz="1400">
                <a:solidFill>
                  <a:srgbClr val="002060"/>
                </a:solidFill>
              </a:rPr>
              <a:t> </a:t>
            </a:r>
            <a:r>
              <a:rPr lang="en-US" altLang="zh-CN" sz="1400" smtClean="0">
                <a:solidFill>
                  <a:srgbClr val="002060"/>
                </a:solidFill>
              </a:rPr>
              <a:t> printf</a:t>
            </a:r>
            <a:r>
              <a:rPr lang="en-US" altLang="zh-CN" sz="1400">
                <a:solidFill>
                  <a:srgbClr val="002060"/>
                </a:solidFill>
              </a:rPr>
              <a:t>("array b :\n");</a:t>
            </a:r>
          </a:p>
          <a:p>
            <a:pPr marL="176213"/>
            <a:r>
              <a:rPr lang="en-US" altLang="zh-CN" sz="1400">
                <a:solidFill>
                  <a:srgbClr val="002060"/>
                </a:solidFill>
              </a:rPr>
              <a:t>  for(i=0; i&lt;=2; i++)		</a:t>
            </a:r>
          </a:p>
          <a:p>
            <a:pPr marL="176213"/>
            <a:r>
              <a:rPr lang="en-US" altLang="zh-CN" sz="1400">
                <a:solidFill>
                  <a:srgbClr val="002060"/>
                </a:solidFill>
              </a:rPr>
              <a:t>  {</a:t>
            </a:r>
          </a:p>
          <a:p>
            <a:pPr marL="176213"/>
            <a:r>
              <a:rPr lang="en-US" altLang="zh-CN" sz="1400">
                <a:solidFill>
                  <a:srgbClr val="002060"/>
                </a:solidFill>
              </a:rPr>
              <a:t>     for (j=0; j &lt;=1; j++)</a:t>
            </a:r>
          </a:p>
          <a:p>
            <a:pPr marL="176213"/>
            <a:r>
              <a:rPr lang="en-US" altLang="zh-CN" sz="1400">
                <a:solidFill>
                  <a:srgbClr val="002060"/>
                </a:solidFill>
              </a:rPr>
              <a:t>     </a:t>
            </a:r>
            <a:r>
              <a:rPr lang="en-US" altLang="zh-CN" sz="1400" smtClean="0">
                <a:solidFill>
                  <a:srgbClr val="002060"/>
                </a:solidFill>
              </a:rPr>
              <a:t>printf</a:t>
            </a:r>
            <a:r>
              <a:rPr lang="en-US" altLang="zh-CN" sz="1400">
                <a:solidFill>
                  <a:srgbClr val="002060"/>
                </a:solidFill>
              </a:rPr>
              <a:t>("%5d",b[i][j</a:t>
            </a:r>
            <a:r>
              <a:rPr lang="en-US" altLang="zh-CN" sz="1400" smtClean="0">
                <a:solidFill>
                  <a:srgbClr val="002060"/>
                </a:solidFill>
              </a:rPr>
              <a:t>]);</a:t>
            </a:r>
          </a:p>
          <a:p>
            <a:pPr marL="176213"/>
            <a:r>
              <a:rPr lang="en-US" altLang="zh-CN" sz="1400" smtClean="0">
                <a:solidFill>
                  <a:srgbClr val="002060"/>
                </a:solidFill>
              </a:rPr>
              <a:t>	/* </a:t>
            </a:r>
            <a:r>
              <a:rPr lang="zh-CN" altLang="en-US" sz="1400">
                <a:solidFill>
                  <a:srgbClr val="002060"/>
                </a:solidFill>
              </a:rPr>
              <a:t>输出数组</a:t>
            </a:r>
            <a:r>
              <a:rPr lang="en-US" altLang="zh-CN" sz="1400">
                <a:solidFill>
                  <a:srgbClr val="002060"/>
                </a:solidFill>
              </a:rPr>
              <a:t>b</a:t>
            </a:r>
            <a:r>
              <a:rPr lang="zh-CN" altLang="en-US" sz="1400">
                <a:solidFill>
                  <a:srgbClr val="002060"/>
                </a:solidFill>
              </a:rPr>
              <a:t>中的元素*</a:t>
            </a:r>
            <a:r>
              <a:rPr lang="en-US" altLang="zh-CN" sz="1400">
                <a:solidFill>
                  <a:srgbClr val="002060"/>
                </a:solidFill>
              </a:rPr>
              <a:t>/</a:t>
            </a:r>
          </a:p>
          <a:p>
            <a:pPr marL="176213"/>
            <a:r>
              <a:rPr lang="en-US" altLang="zh-CN" sz="1400">
                <a:solidFill>
                  <a:srgbClr val="002060"/>
                </a:solidFill>
              </a:rPr>
              <a:t>     printf("\n");</a:t>
            </a:r>
          </a:p>
          <a:p>
            <a:pPr marL="176213"/>
            <a:r>
              <a:rPr lang="en-US" altLang="zh-CN" sz="1400">
                <a:solidFill>
                  <a:srgbClr val="002060"/>
                </a:solidFill>
              </a:rPr>
              <a:t>  }</a:t>
            </a:r>
          </a:p>
          <a:p>
            <a:pPr marL="176213"/>
            <a:r>
              <a:rPr lang="en-US" altLang="zh-CN" sz="1400" smtClean="0">
                <a:solidFill>
                  <a:srgbClr val="002060"/>
                </a:solidFill>
              </a:rPr>
              <a:t>return </a:t>
            </a:r>
            <a:r>
              <a:rPr lang="en-US" altLang="zh-CN" sz="1400">
                <a:solidFill>
                  <a:srgbClr val="002060"/>
                </a:solidFill>
              </a:rPr>
              <a:t>0;</a:t>
            </a:r>
            <a:endParaRPr lang="zh-CN" altLang="en-US" sz="1400" smtClean="0">
              <a:solidFill>
                <a:srgbClr val="002060"/>
              </a:solidFill>
            </a:endParaRPr>
          </a:p>
          <a:p>
            <a:r>
              <a:rPr lang="en-US" altLang="zh-CN" sz="1400" smtClean="0">
                <a:solidFill>
                  <a:srgbClr val="002060"/>
                </a:solidFill>
              </a:rPr>
              <a:t>}</a:t>
            </a:r>
          </a:p>
        </p:txBody>
      </p:sp>
    </p:spTree>
    <p:extLst>
      <p:ext uri="{BB962C8B-B14F-4D97-AF65-F5344CB8AC3E}">
        <p14:creationId xmlns:p14="http://schemas.microsoft.com/office/powerpoint/2010/main" val="9930880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000" smtClean="0"/>
              <a:t>6.2  </a:t>
            </a:r>
            <a:r>
              <a:rPr lang="zh-CN" altLang="en-US" sz="3000" smtClean="0"/>
              <a:t>二维</a:t>
            </a:r>
            <a:r>
              <a:rPr lang="zh-CN" altLang="en-US" sz="3000"/>
              <a:t>数</a:t>
            </a:r>
            <a:r>
              <a:rPr lang="zh-CN" altLang="en-US" sz="3000" smtClean="0"/>
              <a:t>组</a:t>
            </a:r>
            <a:endParaRPr lang="zh-CN" altLang="en-US" sz="3000"/>
          </a:p>
        </p:txBody>
      </p: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D2FE9C08-1928-4143-B10C-59655810239B}"/>
              </a:ext>
            </a:extLst>
          </p:cNvPr>
          <p:cNvCxnSpPr>
            <a:cxnSpLocks/>
          </p:cNvCxnSpPr>
          <p:nvPr/>
        </p:nvCxnSpPr>
        <p:spPr>
          <a:xfrm flipV="1">
            <a:off x="5203746" y="2739510"/>
            <a:ext cx="1156037" cy="5187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文本框 12">
            <a:extLst>
              <a:ext uri="{FF2B5EF4-FFF2-40B4-BE49-F238E27FC236}">
                <a16:creationId xmlns:a16="http://schemas.microsoft.com/office/drawing/2014/main" id="{B0CA503F-5008-4B52-A4F4-6A5255875C6D}"/>
              </a:ext>
            </a:extLst>
          </p:cNvPr>
          <p:cNvSpPr txBox="1"/>
          <p:nvPr/>
        </p:nvSpPr>
        <p:spPr>
          <a:xfrm>
            <a:off x="1259632" y="1645048"/>
            <a:ext cx="22322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002060"/>
                </a:solidFill>
              </a:rPr>
              <a:t>程序运行结果：</a:t>
            </a:r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zh-CN" altLang="en-US" smtClean="0"/>
              <a:t>第</a:t>
            </a:r>
            <a:r>
              <a:rPr lang="en-US" altLang="zh-CN" smtClean="0"/>
              <a:t>6</a:t>
            </a:r>
            <a:r>
              <a:rPr lang="zh-CN" altLang="en-US" smtClean="0"/>
              <a:t>章  数组</a:t>
            </a:r>
            <a:endParaRPr lang="en-US" altLang="zh-CN" sz="1200">
              <a:ea typeface="宋体" charset="-122"/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1259632" y="234394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8" name="Rectangle 4"/>
          <p:cNvSpPr>
            <a:spLocks noChangeArrowheads="1"/>
          </p:cNvSpPr>
          <p:nvPr/>
        </p:nvSpPr>
        <p:spPr bwMode="auto">
          <a:xfrm>
            <a:off x="3138947" y="222528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15" name="图片 14"/>
          <p:cNvPicPr/>
          <p:nvPr/>
        </p:nvPicPr>
        <p:blipFill>
          <a:blip r:embed="rId2"/>
          <a:stretch>
            <a:fillRect/>
          </a:stretch>
        </p:blipFill>
        <p:spPr>
          <a:xfrm>
            <a:off x="2195736" y="2252892"/>
            <a:ext cx="4330700" cy="28581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45975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000" smtClean="0"/>
              <a:t>6.2  </a:t>
            </a:r>
            <a:r>
              <a:rPr lang="zh-CN" altLang="en-US" sz="3000" smtClean="0"/>
              <a:t>二维</a:t>
            </a:r>
            <a:r>
              <a:rPr lang="zh-CN" altLang="en-US" sz="3000"/>
              <a:t>数组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327815"/>
            <a:ext cx="8507288" cy="805041"/>
          </a:xfrm>
        </p:spPr>
        <p:txBody>
          <a:bodyPr/>
          <a:lstStyle/>
          <a:p>
            <a:pPr lvl="1"/>
            <a:r>
              <a:rPr lang="en-US" altLang="zh-CN" sz="1800"/>
              <a:t>【</a:t>
            </a:r>
            <a:r>
              <a:rPr lang="zh-CN" altLang="en-US" sz="1800"/>
              <a:t>例 </a:t>
            </a:r>
            <a:r>
              <a:rPr lang="en-US" altLang="zh-CN" sz="1800" smtClean="0"/>
              <a:t>6.7】</a:t>
            </a:r>
            <a:r>
              <a:rPr lang="zh-CN" altLang="en-US" sz="1800"/>
              <a:t>现有一个</a:t>
            </a:r>
            <a:r>
              <a:rPr lang="en-US" altLang="zh-CN" sz="1800"/>
              <a:t>3×4</a:t>
            </a:r>
            <a:r>
              <a:rPr lang="zh-CN" altLang="en-US" sz="1800"/>
              <a:t>的矩阵</a:t>
            </a:r>
            <a:r>
              <a:rPr lang="en-US" altLang="zh-CN" sz="1800"/>
              <a:t>x</a:t>
            </a:r>
            <a:r>
              <a:rPr lang="zh-CN" altLang="en-US" sz="1800"/>
              <a:t>，要求编程找出其中最小的元素，及其行、列下标</a:t>
            </a:r>
            <a:r>
              <a:rPr lang="zh-CN" altLang="en-US" sz="1800" smtClean="0"/>
              <a:t>。</a:t>
            </a:r>
            <a:endParaRPr lang="en-US" altLang="zh-CN" sz="1800" smtClean="0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F5BB524E-118F-4CAC-B131-4098BA770E80}"/>
              </a:ext>
            </a:extLst>
          </p:cNvPr>
          <p:cNvSpPr/>
          <p:nvPr/>
        </p:nvSpPr>
        <p:spPr>
          <a:xfrm>
            <a:off x="251217" y="1988840"/>
            <a:ext cx="5976664" cy="432249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en-US" altLang="zh-CN" sz="1400" dirty="0">
                <a:solidFill>
                  <a:srgbClr val="002060"/>
                </a:solidFill>
              </a:rPr>
              <a:t>#include &lt;</a:t>
            </a:r>
            <a:r>
              <a:rPr lang="en-US" altLang="zh-CN" sz="1400" err="1">
                <a:solidFill>
                  <a:srgbClr val="002060"/>
                </a:solidFill>
              </a:rPr>
              <a:t>stdio.h</a:t>
            </a:r>
            <a:r>
              <a:rPr lang="en-US" altLang="zh-CN" sz="1400" smtClean="0">
                <a:solidFill>
                  <a:srgbClr val="002060"/>
                </a:solidFill>
              </a:rPr>
              <a:t>&gt;</a:t>
            </a:r>
          </a:p>
          <a:p>
            <a:r>
              <a:rPr lang="en-US" altLang="zh-CN" sz="1400" smtClean="0">
                <a:solidFill>
                  <a:srgbClr val="002060"/>
                </a:solidFill>
              </a:rPr>
              <a:t>int </a:t>
            </a:r>
            <a:r>
              <a:rPr lang="en-US" altLang="zh-CN" sz="1400" dirty="0">
                <a:solidFill>
                  <a:srgbClr val="002060"/>
                </a:solidFill>
              </a:rPr>
              <a:t>main( )</a:t>
            </a:r>
          </a:p>
          <a:p>
            <a:r>
              <a:rPr lang="en-US" altLang="zh-CN" sz="1400" dirty="0">
                <a:solidFill>
                  <a:srgbClr val="002060"/>
                </a:solidFill>
              </a:rPr>
              <a:t>{</a:t>
            </a:r>
          </a:p>
          <a:p>
            <a:r>
              <a:rPr lang="en-US" altLang="zh-CN" sz="1400">
                <a:solidFill>
                  <a:srgbClr val="002060"/>
                </a:solidFill>
              </a:rPr>
              <a:t> </a:t>
            </a:r>
            <a:r>
              <a:rPr lang="en-US" altLang="zh-CN" sz="1400" smtClean="0">
                <a:solidFill>
                  <a:srgbClr val="002060"/>
                </a:solidFill>
              </a:rPr>
              <a:t>  int </a:t>
            </a:r>
            <a:r>
              <a:rPr lang="en-US" altLang="zh-CN" sz="1400">
                <a:solidFill>
                  <a:srgbClr val="002060"/>
                </a:solidFill>
              </a:rPr>
              <a:t>i, j , row=0, column=0, min;</a:t>
            </a:r>
          </a:p>
          <a:p>
            <a:r>
              <a:rPr lang="en-US" altLang="zh-CN" sz="1400">
                <a:solidFill>
                  <a:srgbClr val="002060"/>
                </a:solidFill>
              </a:rPr>
              <a:t> </a:t>
            </a:r>
            <a:r>
              <a:rPr lang="en-US" altLang="zh-CN" sz="1400" smtClean="0">
                <a:solidFill>
                  <a:srgbClr val="002060"/>
                </a:solidFill>
              </a:rPr>
              <a:t>  </a:t>
            </a:r>
            <a:r>
              <a:rPr lang="en-US" altLang="zh-CN" sz="1400">
                <a:solidFill>
                  <a:srgbClr val="002060"/>
                </a:solidFill>
              </a:rPr>
              <a:t>int a[3][4]= {{1, 3, 5, 7}, {9, 4 ,7, 6}, {-20, 11, -4, 12}};</a:t>
            </a:r>
          </a:p>
          <a:p>
            <a:r>
              <a:rPr lang="en-US" altLang="zh-CN" sz="1400">
                <a:solidFill>
                  <a:srgbClr val="002060"/>
                </a:solidFill>
              </a:rPr>
              <a:t>  </a:t>
            </a:r>
            <a:r>
              <a:rPr lang="en-US" altLang="zh-CN" sz="1400" smtClean="0">
                <a:solidFill>
                  <a:srgbClr val="002060"/>
                </a:solidFill>
              </a:rPr>
              <a:t> min=a[0</a:t>
            </a:r>
            <a:r>
              <a:rPr lang="en-US" altLang="zh-CN" sz="1400">
                <a:solidFill>
                  <a:srgbClr val="002060"/>
                </a:solidFill>
              </a:rPr>
              <a:t>][0];</a:t>
            </a:r>
          </a:p>
          <a:p>
            <a:r>
              <a:rPr lang="en-US" altLang="zh-CN" sz="1400">
                <a:solidFill>
                  <a:srgbClr val="002060"/>
                </a:solidFill>
              </a:rPr>
              <a:t> </a:t>
            </a:r>
            <a:r>
              <a:rPr lang="en-US" altLang="zh-CN" sz="1400" smtClean="0">
                <a:solidFill>
                  <a:srgbClr val="002060"/>
                </a:solidFill>
              </a:rPr>
              <a:t>  </a:t>
            </a:r>
            <a:r>
              <a:rPr lang="en-US" altLang="zh-CN" sz="1400">
                <a:solidFill>
                  <a:srgbClr val="002060"/>
                </a:solidFill>
              </a:rPr>
              <a:t>for(i=0; i&lt;=2; i++)</a:t>
            </a:r>
          </a:p>
          <a:p>
            <a:r>
              <a:rPr lang="en-US" altLang="zh-CN" sz="1400">
                <a:solidFill>
                  <a:srgbClr val="002060"/>
                </a:solidFill>
              </a:rPr>
              <a:t>    </a:t>
            </a:r>
            <a:r>
              <a:rPr lang="en-US" altLang="zh-CN" sz="1400" smtClean="0">
                <a:solidFill>
                  <a:srgbClr val="002060"/>
                </a:solidFill>
              </a:rPr>
              <a:t>   </a:t>
            </a:r>
            <a:r>
              <a:rPr lang="en-US" altLang="zh-CN" sz="1400">
                <a:solidFill>
                  <a:srgbClr val="002060"/>
                </a:solidFill>
              </a:rPr>
              <a:t>for(j=0; j&lt;=3; j++)</a:t>
            </a:r>
          </a:p>
          <a:p>
            <a:r>
              <a:rPr lang="en-US" altLang="zh-CN" sz="1400">
                <a:solidFill>
                  <a:srgbClr val="002060"/>
                </a:solidFill>
              </a:rPr>
              <a:t>    </a:t>
            </a:r>
            <a:r>
              <a:rPr lang="en-US" altLang="zh-CN" sz="1400" smtClean="0">
                <a:solidFill>
                  <a:srgbClr val="002060"/>
                </a:solidFill>
              </a:rPr>
              <a:t>   {</a:t>
            </a:r>
          </a:p>
          <a:p>
            <a:r>
              <a:rPr lang="en-US" altLang="zh-CN" sz="1400">
                <a:solidFill>
                  <a:srgbClr val="002060"/>
                </a:solidFill>
              </a:rPr>
              <a:t>	</a:t>
            </a:r>
            <a:r>
              <a:rPr lang="en-US" altLang="zh-CN" sz="1400" smtClean="0">
                <a:solidFill>
                  <a:srgbClr val="002060"/>
                </a:solidFill>
              </a:rPr>
              <a:t>if </a:t>
            </a:r>
            <a:r>
              <a:rPr lang="en-US" altLang="zh-CN" sz="1400">
                <a:solidFill>
                  <a:srgbClr val="002060"/>
                </a:solidFill>
              </a:rPr>
              <a:t>(a[i][j] &lt; min</a:t>
            </a:r>
            <a:r>
              <a:rPr lang="en-US" altLang="zh-CN" sz="1400" smtClean="0">
                <a:solidFill>
                  <a:srgbClr val="002060"/>
                </a:solidFill>
              </a:rPr>
              <a:t>)</a:t>
            </a:r>
          </a:p>
          <a:p>
            <a:r>
              <a:rPr lang="en-US" altLang="zh-CN" sz="1400">
                <a:solidFill>
                  <a:srgbClr val="002060"/>
                </a:solidFill>
              </a:rPr>
              <a:t>	</a:t>
            </a:r>
            <a:r>
              <a:rPr lang="en-US" altLang="zh-CN" sz="1400" smtClean="0">
                <a:solidFill>
                  <a:srgbClr val="002060"/>
                </a:solidFill>
              </a:rPr>
              <a:t>{</a:t>
            </a:r>
            <a:endParaRPr lang="en-US" altLang="zh-CN" sz="1400">
              <a:solidFill>
                <a:srgbClr val="002060"/>
              </a:solidFill>
            </a:endParaRPr>
          </a:p>
          <a:p>
            <a:r>
              <a:rPr lang="en-US" altLang="zh-CN" sz="1400" smtClean="0">
                <a:solidFill>
                  <a:srgbClr val="002060"/>
                </a:solidFill>
              </a:rPr>
              <a:t>	    min </a:t>
            </a:r>
            <a:r>
              <a:rPr lang="en-US" altLang="zh-CN" sz="1400">
                <a:solidFill>
                  <a:srgbClr val="002060"/>
                </a:solidFill>
              </a:rPr>
              <a:t>= a[i][j];</a:t>
            </a:r>
          </a:p>
          <a:p>
            <a:r>
              <a:rPr lang="en-US" altLang="zh-CN" sz="1400" smtClean="0">
                <a:solidFill>
                  <a:srgbClr val="002060"/>
                </a:solidFill>
              </a:rPr>
              <a:t>	    row</a:t>
            </a:r>
            <a:r>
              <a:rPr lang="en-US" altLang="zh-CN" sz="1400">
                <a:solidFill>
                  <a:srgbClr val="002060"/>
                </a:solidFill>
              </a:rPr>
              <a:t>= i;</a:t>
            </a:r>
          </a:p>
          <a:p>
            <a:r>
              <a:rPr lang="en-US" altLang="zh-CN" sz="1400" smtClean="0">
                <a:solidFill>
                  <a:srgbClr val="002060"/>
                </a:solidFill>
              </a:rPr>
              <a:t>	    column </a:t>
            </a:r>
            <a:r>
              <a:rPr lang="en-US" altLang="zh-CN" sz="1400">
                <a:solidFill>
                  <a:srgbClr val="002060"/>
                </a:solidFill>
              </a:rPr>
              <a:t>=j;</a:t>
            </a:r>
          </a:p>
          <a:p>
            <a:r>
              <a:rPr lang="en-US" altLang="zh-CN" sz="1400" smtClean="0">
                <a:solidFill>
                  <a:srgbClr val="002060"/>
                </a:solidFill>
              </a:rPr>
              <a:t>	}</a:t>
            </a:r>
            <a:endParaRPr lang="en-US" altLang="zh-CN" sz="1400">
              <a:solidFill>
                <a:srgbClr val="002060"/>
              </a:solidFill>
            </a:endParaRPr>
          </a:p>
          <a:p>
            <a:r>
              <a:rPr lang="en-US" altLang="zh-CN" sz="1400">
                <a:solidFill>
                  <a:srgbClr val="002060"/>
                </a:solidFill>
              </a:rPr>
              <a:t>    </a:t>
            </a:r>
            <a:r>
              <a:rPr lang="en-US" altLang="zh-CN" sz="1400" smtClean="0">
                <a:solidFill>
                  <a:srgbClr val="002060"/>
                </a:solidFill>
              </a:rPr>
              <a:t>    }</a:t>
            </a:r>
            <a:endParaRPr lang="en-US" altLang="zh-CN" sz="1400">
              <a:solidFill>
                <a:srgbClr val="002060"/>
              </a:solidFill>
            </a:endParaRPr>
          </a:p>
          <a:p>
            <a:r>
              <a:rPr lang="en-US" altLang="zh-CN" sz="1400">
                <a:solidFill>
                  <a:srgbClr val="002060"/>
                </a:solidFill>
              </a:rPr>
              <a:t>  </a:t>
            </a:r>
            <a:r>
              <a:rPr lang="en-US" altLang="zh-CN" sz="1400" smtClean="0">
                <a:solidFill>
                  <a:srgbClr val="002060"/>
                </a:solidFill>
              </a:rPr>
              <a:t>  printf</a:t>
            </a:r>
            <a:r>
              <a:rPr lang="en-US" altLang="zh-CN" sz="1400">
                <a:solidFill>
                  <a:srgbClr val="002060"/>
                </a:solidFill>
              </a:rPr>
              <a:t>("min=%d, row=%d, column=%d \n", min , row, </a:t>
            </a:r>
            <a:endParaRPr lang="en-US" altLang="zh-CN" sz="1400" smtClean="0">
              <a:solidFill>
                <a:srgbClr val="002060"/>
              </a:solidFill>
            </a:endParaRPr>
          </a:p>
          <a:p>
            <a:r>
              <a:rPr lang="en-US" altLang="zh-CN" sz="1400">
                <a:solidFill>
                  <a:srgbClr val="002060"/>
                </a:solidFill>
              </a:rPr>
              <a:t>	</a:t>
            </a:r>
            <a:r>
              <a:rPr lang="en-US" altLang="zh-CN" sz="1400" smtClean="0">
                <a:solidFill>
                  <a:srgbClr val="002060"/>
                </a:solidFill>
              </a:rPr>
              <a:t>column</a:t>
            </a:r>
            <a:r>
              <a:rPr lang="en-US" altLang="zh-CN" sz="1400">
                <a:solidFill>
                  <a:srgbClr val="002060"/>
                </a:solidFill>
              </a:rPr>
              <a:t>); </a:t>
            </a:r>
            <a:endParaRPr lang="en-US" altLang="zh-CN" sz="1400" smtClean="0">
              <a:solidFill>
                <a:srgbClr val="002060"/>
              </a:solidFill>
            </a:endParaRPr>
          </a:p>
          <a:p>
            <a:r>
              <a:rPr lang="en-US" altLang="zh-CN" sz="1400" smtClean="0">
                <a:solidFill>
                  <a:srgbClr val="002060"/>
                </a:solidFill>
              </a:rPr>
              <a:t>    </a:t>
            </a:r>
            <a:r>
              <a:rPr lang="en-US" altLang="zh-CN" sz="1400">
                <a:solidFill>
                  <a:srgbClr val="002060"/>
                </a:solidFill>
              </a:rPr>
              <a:t>return 0;</a:t>
            </a:r>
            <a:endParaRPr lang="zh-CN" altLang="en-US" sz="1400" smtClean="0">
              <a:solidFill>
                <a:srgbClr val="002060"/>
              </a:solidFill>
            </a:endParaRPr>
          </a:p>
          <a:p>
            <a:r>
              <a:rPr lang="en-US" altLang="zh-CN" sz="1400" smtClean="0">
                <a:solidFill>
                  <a:srgbClr val="002060"/>
                </a:solidFill>
              </a:rPr>
              <a:t>}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0CA503F-5008-4B52-A4F4-6A5255875C6D}"/>
              </a:ext>
            </a:extLst>
          </p:cNvPr>
          <p:cNvSpPr txBox="1"/>
          <p:nvPr/>
        </p:nvSpPr>
        <p:spPr>
          <a:xfrm>
            <a:off x="6436648" y="2120830"/>
            <a:ext cx="22322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002060"/>
                </a:solidFill>
              </a:rPr>
              <a:t>程序运行结果：</a:t>
            </a:r>
          </a:p>
        </p:txBody>
      </p:sp>
      <p:sp>
        <p:nvSpPr>
          <p:cNvPr id="12" name="页脚占位符 1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zh-CN" altLang="en-US" smtClean="0"/>
              <a:t>第</a:t>
            </a:r>
            <a:r>
              <a:rPr lang="en-US" altLang="zh-CN" smtClean="0"/>
              <a:t>6</a:t>
            </a:r>
            <a:r>
              <a:rPr lang="zh-CN" altLang="en-US" smtClean="0"/>
              <a:t>章  数组</a:t>
            </a:r>
            <a:endParaRPr lang="en-US" altLang="zh-CN" sz="1200">
              <a:ea typeface="宋体" charset="-122"/>
            </a:endParaRPr>
          </a:p>
        </p:txBody>
      </p:sp>
      <p:pic>
        <p:nvPicPr>
          <p:cNvPr id="13" name="图片 12"/>
          <p:cNvPicPr/>
          <p:nvPr/>
        </p:nvPicPr>
        <p:blipFill>
          <a:blip r:embed="rId2"/>
          <a:stretch>
            <a:fillRect/>
          </a:stretch>
        </p:blipFill>
        <p:spPr>
          <a:xfrm>
            <a:off x="6436648" y="2639965"/>
            <a:ext cx="2667171" cy="13650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75726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000" smtClean="0"/>
              <a:t>6.3  </a:t>
            </a:r>
            <a:r>
              <a:rPr lang="zh-CN" altLang="en-US" sz="3000" smtClean="0"/>
              <a:t>字符数</a:t>
            </a:r>
            <a:r>
              <a:rPr lang="zh-CN" altLang="en-US" sz="3000"/>
              <a:t>组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879848"/>
            <a:ext cx="8305800" cy="2629272"/>
          </a:xfrm>
        </p:spPr>
        <p:txBody>
          <a:bodyPr/>
          <a:lstStyle/>
          <a:p>
            <a:r>
              <a:rPr lang="zh-CN" altLang="en-US" sz="2200"/>
              <a:t>字符数组是基类型为字符的数</a:t>
            </a:r>
            <a:r>
              <a:rPr lang="zh-CN" altLang="en-US" sz="2200" smtClean="0"/>
              <a:t>组，每</a:t>
            </a:r>
            <a:r>
              <a:rPr lang="zh-CN" altLang="en-US" sz="2200"/>
              <a:t>个元素存放一个字符。</a:t>
            </a:r>
            <a:endParaRPr lang="en-US" altLang="zh-CN" sz="2200" smtClean="0"/>
          </a:p>
          <a:p>
            <a:r>
              <a:rPr lang="en-US" altLang="zh-CN" sz="2200"/>
              <a:t>C</a:t>
            </a:r>
            <a:r>
              <a:rPr lang="zh-CN" altLang="en-US" sz="2200"/>
              <a:t>语言中没有专门的字符串类型的变量，字符串的存储是通过字符数组来实现</a:t>
            </a:r>
            <a:r>
              <a:rPr lang="zh-CN" altLang="en-US" sz="2200" smtClean="0"/>
              <a:t>的。</a:t>
            </a:r>
            <a:endParaRPr lang="en-US" altLang="zh-CN" sz="2200" smtClean="0"/>
          </a:p>
          <a:p>
            <a:r>
              <a:rPr lang="zh-CN" altLang="en-US" sz="2200"/>
              <a:t>前面两节介绍的数组的声明、存储、初始化和引用等都适用于字符数组。</a:t>
            </a:r>
            <a:endParaRPr lang="en-US" altLang="zh-CN" sz="220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zh-CN" altLang="en-US" smtClean="0"/>
              <a:t>第</a:t>
            </a:r>
            <a:r>
              <a:rPr lang="en-US" altLang="zh-CN" smtClean="0"/>
              <a:t>6</a:t>
            </a:r>
            <a:r>
              <a:rPr lang="zh-CN" altLang="en-US" smtClean="0"/>
              <a:t>章  数组</a:t>
            </a:r>
            <a:endParaRPr lang="en-US" altLang="zh-CN" sz="1200">
              <a:ea typeface="宋体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263751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000" smtClean="0"/>
              <a:t>6.3  </a:t>
            </a:r>
            <a:r>
              <a:rPr lang="zh-CN" altLang="en-US" sz="3000" smtClean="0"/>
              <a:t>字符数</a:t>
            </a:r>
            <a:r>
              <a:rPr lang="zh-CN" altLang="en-US" sz="3000"/>
              <a:t>组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772816"/>
            <a:ext cx="8507288" cy="3096344"/>
          </a:xfrm>
        </p:spPr>
        <p:txBody>
          <a:bodyPr/>
          <a:lstStyle/>
          <a:p>
            <a:r>
              <a:rPr lang="zh-CN" altLang="en-US" sz="2200" smtClean="0"/>
              <a:t>字符数</a:t>
            </a:r>
            <a:r>
              <a:rPr lang="zh-CN" altLang="en-US" sz="2200"/>
              <a:t>组的声明</a:t>
            </a:r>
            <a:endParaRPr lang="en-US" altLang="zh-CN" sz="2200"/>
          </a:p>
          <a:p>
            <a:pPr lvl="1"/>
            <a:r>
              <a:rPr lang="zh-CN" altLang="en-US" sz="2000" smtClean="0">
                <a:latin typeface="隶书" pitchFamily="49" charset="-122"/>
                <a:ea typeface="黑体" panose="02010609060101010101" pitchFamily="49" charset="-122"/>
              </a:rPr>
              <a:t>字符数</a:t>
            </a:r>
            <a:r>
              <a:rPr lang="zh-CN" altLang="en-US" sz="2000">
                <a:latin typeface="隶书" pitchFamily="49" charset="-122"/>
                <a:ea typeface="黑体" panose="02010609060101010101" pitchFamily="49" charset="-122"/>
              </a:rPr>
              <a:t>组的声</a:t>
            </a:r>
            <a:r>
              <a:rPr lang="zh-CN" altLang="en-US" sz="2000" smtClean="0">
                <a:latin typeface="隶书" pitchFamily="49" charset="-122"/>
                <a:ea typeface="黑体" panose="02010609060101010101" pitchFamily="49" charset="-122"/>
              </a:rPr>
              <a:t>明形式：</a:t>
            </a:r>
            <a:endParaRPr lang="en-US" altLang="zh-CN" sz="2000" smtClean="0">
              <a:latin typeface="隶书" pitchFamily="49" charset="-122"/>
              <a:ea typeface="黑体" panose="02010609060101010101" pitchFamily="49" charset="-122"/>
            </a:endParaRPr>
          </a:p>
          <a:p>
            <a:pPr marL="457200" lvl="1" indent="0">
              <a:buNone/>
            </a:pPr>
            <a:r>
              <a:rPr lang="en-US" altLang="zh-CN" sz="1800" smtClean="0">
                <a:solidFill>
                  <a:srgbClr val="0070C0"/>
                </a:solidFill>
              </a:rPr>
              <a:t>		char</a:t>
            </a:r>
            <a:r>
              <a:rPr lang="zh-CN" altLang="en-US" sz="1800" smtClean="0">
                <a:solidFill>
                  <a:srgbClr val="0070C0"/>
                </a:solidFill>
              </a:rPr>
              <a:t>   数</a:t>
            </a:r>
            <a:r>
              <a:rPr lang="zh-CN" altLang="en-US" sz="1800">
                <a:solidFill>
                  <a:srgbClr val="0070C0"/>
                </a:solidFill>
              </a:rPr>
              <a:t>组名 </a:t>
            </a:r>
            <a:r>
              <a:rPr lang="en-US" altLang="zh-CN" sz="1800">
                <a:solidFill>
                  <a:srgbClr val="0070C0"/>
                </a:solidFill>
              </a:rPr>
              <a:t>[</a:t>
            </a:r>
            <a:r>
              <a:rPr lang="zh-CN" altLang="en-US" sz="1800">
                <a:solidFill>
                  <a:srgbClr val="0070C0"/>
                </a:solidFill>
              </a:rPr>
              <a:t>常量表达式</a:t>
            </a:r>
            <a:r>
              <a:rPr lang="en-US" altLang="zh-CN" sz="1800">
                <a:solidFill>
                  <a:srgbClr val="0070C0"/>
                </a:solidFill>
              </a:rPr>
              <a:t>]</a:t>
            </a:r>
            <a:r>
              <a:rPr lang="zh-CN" altLang="en-US" sz="1800">
                <a:solidFill>
                  <a:srgbClr val="0070C0"/>
                </a:solidFill>
              </a:rPr>
              <a:t>；</a:t>
            </a:r>
            <a:endParaRPr lang="en-US" altLang="zh-CN" sz="1800">
              <a:solidFill>
                <a:srgbClr val="0070C0"/>
              </a:solidFill>
            </a:endParaRPr>
          </a:p>
          <a:p>
            <a:pPr lvl="1"/>
            <a:r>
              <a:rPr lang="zh-CN" altLang="en-US" sz="2000">
                <a:latin typeface="隶书" pitchFamily="49" charset="-122"/>
                <a:ea typeface="黑体" panose="02010609060101010101" pitchFamily="49" charset="-122"/>
              </a:rPr>
              <a:t>字符数组也可以是二维或多维数组</a:t>
            </a:r>
            <a:r>
              <a:rPr lang="zh-CN" altLang="en-US" sz="2000" smtClean="0">
                <a:latin typeface="隶书" pitchFamily="49" charset="-122"/>
                <a:ea typeface="黑体" panose="02010609060101010101" pitchFamily="49" charset="-122"/>
              </a:rPr>
              <a:t>。</a:t>
            </a:r>
            <a:r>
              <a:rPr lang="en-US" altLang="zh-CN" sz="2000" smtClean="0">
                <a:latin typeface="隶书" pitchFamily="49" charset="-122"/>
                <a:ea typeface="黑体" panose="02010609060101010101" pitchFamily="49" charset="-122"/>
              </a:rPr>
              <a:t/>
            </a:r>
            <a:br>
              <a:rPr lang="en-US" altLang="zh-CN" sz="2000" smtClean="0">
                <a:latin typeface="隶书" pitchFamily="49" charset="-122"/>
                <a:ea typeface="黑体" panose="02010609060101010101" pitchFamily="49" charset="-122"/>
              </a:rPr>
            </a:br>
            <a:r>
              <a:rPr lang="zh-CN" altLang="en-US" sz="2000" smtClean="0">
                <a:latin typeface="隶书" pitchFamily="49" charset="-122"/>
                <a:ea typeface="黑体" panose="02010609060101010101" pitchFamily="49" charset="-122"/>
              </a:rPr>
              <a:t>例如：</a:t>
            </a:r>
            <a:endParaRPr lang="zh-CN" altLang="en-US" sz="2000">
              <a:latin typeface="隶书" pitchFamily="49" charset="-122"/>
              <a:ea typeface="黑体" panose="02010609060101010101" pitchFamily="49" charset="-122"/>
            </a:endParaRPr>
          </a:p>
          <a:p>
            <a:pPr marL="457200" lvl="1" indent="0">
              <a:buNone/>
            </a:pPr>
            <a:r>
              <a:rPr lang="en-US" altLang="zh-CN" sz="1800" smtClean="0">
                <a:solidFill>
                  <a:srgbClr val="0070C0"/>
                </a:solidFill>
              </a:rPr>
              <a:t>		char c[5][10];             </a:t>
            </a:r>
          </a:p>
          <a:p>
            <a:pPr marL="457200" lvl="1" indent="0">
              <a:buNone/>
            </a:pPr>
            <a:r>
              <a:rPr lang="en-US" altLang="zh-CN" sz="1800">
                <a:solidFill>
                  <a:srgbClr val="0070C0"/>
                </a:solidFill>
              </a:rPr>
              <a:t>	</a:t>
            </a:r>
            <a:r>
              <a:rPr lang="en-US" altLang="zh-CN" sz="1800" smtClean="0">
                <a:solidFill>
                  <a:srgbClr val="0070C0"/>
                </a:solidFill>
              </a:rPr>
              <a:t>	      </a:t>
            </a:r>
            <a:r>
              <a:rPr lang="en-US" altLang="zh-CN" sz="1800" smtClean="0"/>
              <a:t>/</a:t>
            </a:r>
            <a:r>
              <a:rPr lang="zh-CN" altLang="en-US" sz="1800" smtClean="0"/>
              <a:t>*声</a:t>
            </a:r>
            <a:r>
              <a:rPr lang="zh-CN" altLang="en-US" sz="1800"/>
              <a:t>明了一</a:t>
            </a:r>
            <a:r>
              <a:rPr lang="zh-CN" altLang="en-US" sz="1800" smtClean="0"/>
              <a:t>个</a:t>
            </a:r>
            <a:r>
              <a:rPr lang="zh-CN" altLang="en-US" sz="1800"/>
              <a:t>二</a:t>
            </a:r>
            <a:r>
              <a:rPr lang="zh-CN" altLang="en-US" sz="1800" smtClean="0"/>
              <a:t>维字符数组</a:t>
            </a:r>
            <a:r>
              <a:rPr lang="en-US" altLang="zh-CN" sz="1800" smtClean="0"/>
              <a:t>c</a:t>
            </a:r>
            <a:r>
              <a:rPr lang="zh-CN" altLang="en-US" sz="1800" smtClean="0"/>
              <a:t>，</a:t>
            </a:r>
            <a:r>
              <a:rPr lang="zh-CN" altLang="en-US" sz="1800"/>
              <a:t>有</a:t>
            </a:r>
            <a:r>
              <a:rPr lang="en-US" altLang="zh-CN" sz="1800" smtClean="0"/>
              <a:t>50</a:t>
            </a:r>
            <a:r>
              <a:rPr lang="zh-CN" altLang="en-US" sz="1800" smtClean="0"/>
              <a:t>个</a:t>
            </a:r>
            <a:r>
              <a:rPr lang="zh-CN" altLang="en-US" sz="1800"/>
              <a:t>元</a:t>
            </a:r>
            <a:r>
              <a:rPr lang="zh-CN" altLang="en-US" sz="1800" smtClean="0"/>
              <a:t>素*</a:t>
            </a:r>
            <a:r>
              <a:rPr lang="en-US" altLang="zh-CN" sz="1800" smtClean="0"/>
              <a:t>/</a:t>
            </a:r>
            <a:endParaRPr lang="zh-CN" altLang="en-US" sz="1800"/>
          </a:p>
          <a:p>
            <a:pPr lvl="1"/>
            <a:endParaRPr lang="en-US" altLang="zh-CN" sz="2000">
              <a:latin typeface="隶书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zh-CN" altLang="en-US" smtClean="0"/>
              <a:t>第</a:t>
            </a:r>
            <a:r>
              <a:rPr lang="en-US" altLang="zh-CN" smtClean="0"/>
              <a:t>6</a:t>
            </a:r>
            <a:r>
              <a:rPr lang="zh-CN" altLang="en-US" smtClean="0"/>
              <a:t>章  数组</a:t>
            </a:r>
            <a:endParaRPr lang="en-US" altLang="zh-CN" sz="1200">
              <a:ea typeface="宋体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044067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000" smtClean="0"/>
              <a:t>6.3  </a:t>
            </a:r>
            <a:r>
              <a:rPr lang="zh-CN" altLang="en-US" sz="3000" smtClean="0"/>
              <a:t>字符数</a:t>
            </a:r>
            <a:r>
              <a:rPr lang="zh-CN" altLang="en-US" sz="3000"/>
              <a:t>组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412776"/>
            <a:ext cx="8507288" cy="5184576"/>
          </a:xfrm>
        </p:spPr>
        <p:txBody>
          <a:bodyPr/>
          <a:lstStyle/>
          <a:p>
            <a:r>
              <a:rPr lang="zh-CN" altLang="en-US" sz="2200" smtClean="0"/>
              <a:t>字符数组的</a:t>
            </a:r>
            <a:r>
              <a:rPr lang="zh-CN" altLang="en-US" sz="2200"/>
              <a:t>初始化</a:t>
            </a:r>
            <a:endParaRPr lang="en-US" altLang="zh-CN" sz="2200" smtClean="0"/>
          </a:p>
          <a:p>
            <a:pPr lvl="1"/>
            <a:r>
              <a:rPr lang="zh-CN" altLang="en-US" sz="2000">
                <a:latin typeface="隶书" pitchFamily="49" charset="-122"/>
                <a:ea typeface="黑体" panose="02010609060101010101" pitchFamily="49" charset="-122"/>
              </a:rPr>
              <a:t>这里主要介绍声明的同时初始化，其它方法初始化</a:t>
            </a:r>
            <a:r>
              <a:rPr lang="zh-CN" altLang="en-US" sz="2000" smtClean="0">
                <a:latin typeface="隶书" pitchFamily="49" charset="-122"/>
                <a:ea typeface="黑体" panose="02010609060101010101" pitchFamily="49" charset="-122"/>
              </a:rPr>
              <a:t>和数值数</a:t>
            </a:r>
            <a:r>
              <a:rPr lang="zh-CN" altLang="en-US" sz="2000">
                <a:latin typeface="隶书" pitchFamily="49" charset="-122"/>
                <a:ea typeface="黑体" panose="02010609060101010101" pitchFamily="49" charset="-122"/>
              </a:rPr>
              <a:t>组类似。声明的同时初始化有两种方法</a:t>
            </a:r>
            <a:r>
              <a:rPr lang="zh-CN" altLang="en-US" sz="2000" smtClean="0">
                <a:latin typeface="隶书" pitchFamily="49" charset="-122"/>
                <a:ea typeface="黑体" panose="02010609060101010101" pitchFamily="49" charset="-122"/>
              </a:rPr>
              <a:t>：</a:t>
            </a:r>
            <a:endParaRPr lang="en-US" altLang="zh-CN" sz="2000" smtClean="0">
              <a:latin typeface="隶书" pitchFamily="49" charset="-122"/>
              <a:ea typeface="黑体" panose="02010609060101010101" pitchFamily="49" charset="-122"/>
            </a:endParaRPr>
          </a:p>
          <a:p>
            <a:pPr lvl="2"/>
            <a:r>
              <a:rPr lang="zh-CN" altLang="en-US" sz="1800" smtClean="0">
                <a:latin typeface="隶书" pitchFamily="49" charset="-122"/>
                <a:ea typeface="黑体" panose="02010609060101010101" pitchFamily="49" charset="-122"/>
              </a:rPr>
              <a:t>用</a:t>
            </a:r>
            <a:r>
              <a:rPr lang="zh-CN" altLang="en-US" sz="1800">
                <a:latin typeface="隶书" pitchFamily="49" charset="-122"/>
                <a:ea typeface="黑体" panose="02010609060101010101" pitchFamily="49" charset="-122"/>
              </a:rPr>
              <a:t>字符常量集合对数组元素逐个初始化</a:t>
            </a:r>
            <a:endParaRPr lang="en-US" altLang="zh-CN" sz="1800" smtClean="0">
              <a:latin typeface="隶书" pitchFamily="49" charset="-122"/>
              <a:ea typeface="黑体" panose="02010609060101010101" pitchFamily="49" charset="-122"/>
            </a:endParaRPr>
          </a:p>
          <a:p>
            <a:pPr marL="457200" lvl="1" indent="0">
              <a:buNone/>
            </a:pPr>
            <a:r>
              <a:rPr lang="en-US" altLang="zh-CN" sz="1800">
                <a:solidFill>
                  <a:srgbClr val="0070C0"/>
                </a:solidFill>
              </a:rPr>
              <a:t>	     </a:t>
            </a:r>
            <a:r>
              <a:rPr lang="zh-CN" altLang="en-US" sz="1800">
                <a:latin typeface="隶书" pitchFamily="49" charset="-122"/>
                <a:ea typeface="黑体" panose="02010609060101010101" pitchFamily="49" charset="-122"/>
              </a:rPr>
              <a:t>例如：</a:t>
            </a:r>
            <a:endParaRPr lang="en-US" altLang="zh-CN" sz="1800">
              <a:latin typeface="隶书" pitchFamily="49" charset="-122"/>
              <a:ea typeface="黑体" panose="02010609060101010101" pitchFamily="49" charset="-122"/>
            </a:endParaRPr>
          </a:p>
          <a:p>
            <a:pPr marL="457200" lvl="1" indent="0">
              <a:buNone/>
            </a:pPr>
            <a:r>
              <a:rPr lang="en-US" altLang="zh-CN" sz="1800">
                <a:solidFill>
                  <a:srgbClr val="0070C0"/>
                </a:solidFill>
              </a:rPr>
              <a:t>		char c[10]={’c</a:t>
            </a:r>
            <a:r>
              <a:rPr lang="en-US" altLang="zh-CN" sz="1800" smtClean="0">
                <a:solidFill>
                  <a:srgbClr val="0070C0"/>
                </a:solidFill>
              </a:rPr>
              <a:t>’,’ ’,</a:t>
            </a:r>
            <a:r>
              <a:rPr lang="en-US" altLang="zh-CN" sz="1800">
                <a:solidFill>
                  <a:srgbClr val="0070C0"/>
                </a:solidFill>
              </a:rPr>
              <a:t>’p’,’r’, ’o’,’g’,’r’,’a’,’m’};</a:t>
            </a:r>
          </a:p>
          <a:p>
            <a:pPr marL="1169988" lvl="2" indent="0">
              <a:buNone/>
            </a:pPr>
            <a:r>
              <a:rPr lang="zh-CN" altLang="en-US" sz="1800" smtClean="0">
                <a:latin typeface="隶书" pitchFamily="49" charset="-122"/>
                <a:ea typeface="黑体" panose="02010609060101010101" pitchFamily="49" charset="-122"/>
              </a:rPr>
              <a:t>当</a:t>
            </a:r>
            <a:r>
              <a:rPr lang="zh-CN" altLang="en-US" sz="1800">
                <a:latin typeface="隶书" pitchFamily="49" charset="-122"/>
                <a:ea typeface="黑体" panose="02010609060101010101" pitchFamily="49" charset="-122"/>
              </a:rPr>
              <a:t>对所有元素赋初值时，也可以省去长度说明，系统会自动根据初值个数确定数组长度。</a:t>
            </a:r>
            <a:endParaRPr lang="en-US" altLang="zh-CN" sz="1800" smtClean="0">
              <a:latin typeface="隶书" pitchFamily="49" charset="-122"/>
              <a:ea typeface="黑体" panose="02010609060101010101" pitchFamily="49" charset="-122"/>
            </a:endParaRPr>
          </a:p>
          <a:p>
            <a:pPr marL="457200" lvl="1" indent="0">
              <a:buNone/>
            </a:pPr>
            <a:r>
              <a:rPr lang="en-US" altLang="zh-CN" sz="1800" smtClean="0">
                <a:solidFill>
                  <a:srgbClr val="0070C0"/>
                </a:solidFill>
              </a:rPr>
              <a:t>	     </a:t>
            </a:r>
            <a:r>
              <a:rPr lang="zh-CN" altLang="en-US" sz="1800" smtClean="0">
                <a:latin typeface="隶书" pitchFamily="49" charset="-122"/>
                <a:ea typeface="黑体" panose="02010609060101010101" pitchFamily="49" charset="-122"/>
              </a:rPr>
              <a:t>例如：</a:t>
            </a:r>
            <a:endParaRPr lang="en-US" altLang="zh-CN" sz="1800" smtClean="0">
              <a:latin typeface="隶书" pitchFamily="49" charset="-122"/>
              <a:ea typeface="黑体" panose="02010609060101010101" pitchFamily="49" charset="-122"/>
            </a:endParaRPr>
          </a:p>
          <a:p>
            <a:pPr marL="457200" lvl="1" indent="0">
              <a:buNone/>
            </a:pPr>
            <a:r>
              <a:rPr lang="en-US" altLang="zh-CN" sz="1800">
                <a:solidFill>
                  <a:srgbClr val="0070C0"/>
                </a:solidFill>
              </a:rPr>
              <a:t>		char c[]={’c</a:t>
            </a:r>
            <a:r>
              <a:rPr lang="en-US" altLang="zh-CN" sz="1800" smtClean="0">
                <a:solidFill>
                  <a:srgbClr val="0070C0"/>
                </a:solidFill>
              </a:rPr>
              <a:t>’,’ ’,</a:t>
            </a:r>
            <a:r>
              <a:rPr lang="en-US" altLang="zh-CN" sz="1800">
                <a:solidFill>
                  <a:srgbClr val="0070C0"/>
                </a:solidFill>
              </a:rPr>
              <a:t>’p’,’r’,’o’,’g’,’r’,’a’,’m</a:t>
            </a:r>
            <a:r>
              <a:rPr lang="en-US" altLang="zh-CN" sz="1800" smtClean="0">
                <a:solidFill>
                  <a:srgbClr val="0070C0"/>
                </a:solidFill>
              </a:rPr>
              <a:t>’};</a:t>
            </a:r>
            <a:endParaRPr lang="en-US" altLang="zh-CN" sz="1800">
              <a:solidFill>
                <a:srgbClr val="0070C0"/>
              </a:solidFill>
            </a:endParaRPr>
          </a:p>
          <a:p>
            <a:pPr marL="1169988" lvl="1" indent="0">
              <a:buNone/>
            </a:pPr>
            <a:r>
              <a:rPr lang="zh-CN" altLang="en-US" sz="1800" smtClean="0">
                <a:latin typeface="隶书" pitchFamily="49" charset="-122"/>
                <a:ea typeface="黑体" panose="02010609060101010101" pitchFamily="49" charset="-122"/>
              </a:rPr>
              <a:t>上述两个例子的</a:t>
            </a:r>
            <a:r>
              <a:rPr lang="zh-CN" altLang="en-US" sz="1800">
                <a:latin typeface="隶书" pitchFamily="49" charset="-122"/>
                <a:ea typeface="黑体" panose="02010609060101010101" pitchFamily="49" charset="-122"/>
              </a:rPr>
              <a:t>结</a:t>
            </a:r>
            <a:r>
              <a:rPr lang="zh-CN" altLang="en-US" sz="1800" smtClean="0">
                <a:latin typeface="隶书" pitchFamily="49" charset="-122"/>
                <a:ea typeface="黑体" panose="02010609060101010101" pitchFamily="49" charset="-122"/>
              </a:rPr>
              <a:t>果不相同：第一个声明的字符数组</a:t>
            </a:r>
            <a:r>
              <a:rPr lang="en-US" altLang="zh-CN" sz="1800" smtClean="0">
                <a:latin typeface="隶书" pitchFamily="49" charset="-122"/>
                <a:ea typeface="黑体" panose="02010609060101010101" pitchFamily="49" charset="-122"/>
              </a:rPr>
              <a:t>c</a:t>
            </a:r>
            <a:r>
              <a:rPr lang="zh-CN" altLang="en-US" sz="1800">
                <a:latin typeface="隶书" pitchFamily="49" charset="-122"/>
                <a:ea typeface="黑体" panose="02010609060101010101" pitchFamily="49" charset="-122"/>
              </a:rPr>
              <a:t>长</a:t>
            </a:r>
            <a:r>
              <a:rPr lang="zh-CN" altLang="en-US" sz="1800" smtClean="0">
                <a:latin typeface="隶书" pitchFamily="49" charset="-122"/>
                <a:ea typeface="黑体" panose="02010609060101010101" pitchFamily="49" charset="-122"/>
              </a:rPr>
              <a:t>度为</a:t>
            </a:r>
            <a:r>
              <a:rPr lang="en-US" altLang="zh-CN" sz="1800" smtClean="0">
                <a:latin typeface="隶书" pitchFamily="49" charset="-122"/>
                <a:ea typeface="黑体" panose="02010609060101010101" pitchFamily="49" charset="-122"/>
              </a:rPr>
              <a:t>10</a:t>
            </a:r>
            <a:r>
              <a:rPr lang="zh-CN" altLang="en-US" sz="1800">
                <a:latin typeface="隶书" pitchFamily="49" charset="-122"/>
                <a:ea typeface="黑体" panose="02010609060101010101" pitchFamily="49" charset="-122"/>
              </a:rPr>
              <a:t>，其中</a:t>
            </a:r>
            <a:r>
              <a:rPr lang="en-US" altLang="zh-CN" sz="1800">
                <a:latin typeface="隶书" pitchFamily="49" charset="-122"/>
                <a:ea typeface="黑体" panose="02010609060101010101" pitchFamily="49" charset="-122"/>
              </a:rPr>
              <a:t>c[9]</a:t>
            </a:r>
            <a:r>
              <a:rPr lang="zh-CN" altLang="en-US" sz="1800">
                <a:latin typeface="隶书" pitchFamily="49" charset="-122"/>
                <a:ea typeface="黑体" panose="02010609060101010101" pitchFamily="49" charset="-122"/>
              </a:rPr>
              <a:t>未赋值，系统自动赋予</a:t>
            </a:r>
            <a:r>
              <a:rPr lang="en-US" altLang="zh-CN" sz="1800" smtClean="0">
                <a:latin typeface="隶书" pitchFamily="49" charset="-122"/>
                <a:ea typeface="黑体" panose="02010609060101010101" pitchFamily="49" charset="-122"/>
              </a:rPr>
              <a:t>0</a:t>
            </a:r>
            <a:r>
              <a:rPr lang="zh-CN" altLang="en-US" sz="1800" smtClean="0">
                <a:latin typeface="隶书" pitchFamily="49" charset="-122"/>
                <a:ea typeface="黑体" panose="02010609060101010101" pitchFamily="49" charset="-122"/>
              </a:rPr>
              <a:t>；第二个</a:t>
            </a:r>
            <a:r>
              <a:rPr lang="zh-CN" altLang="en-US" sz="1800">
                <a:latin typeface="隶书" pitchFamily="49" charset="-122"/>
                <a:ea typeface="黑体" panose="02010609060101010101" pitchFamily="49" charset="-122"/>
              </a:rPr>
              <a:t>声明的字符数组</a:t>
            </a:r>
            <a:r>
              <a:rPr lang="en-US" altLang="zh-CN" sz="1800">
                <a:latin typeface="隶书" pitchFamily="49" charset="-122"/>
                <a:ea typeface="黑体" panose="02010609060101010101" pitchFamily="49" charset="-122"/>
              </a:rPr>
              <a:t>c</a:t>
            </a:r>
            <a:r>
              <a:rPr lang="zh-CN" altLang="en-US" sz="1800">
                <a:latin typeface="隶书" pitchFamily="49" charset="-122"/>
                <a:ea typeface="黑体" panose="02010609060101010101" pitchFamily="49" charset="-122"/>
              </a:rPr>
              <a:t>长度</a:t>
            </a:r>
            <a:r>
              <a:rPr lang="zh-CN" altLang="en-US" sz="1800" smtClean="0">
                <a:latin typeface="隶书" pitchFamily="49" charset="-122"/>
                <a:ea typeface="黑体" panose="02010609060101010101" pitchFamily="49" charset="-122"/>
              </a:rPr>
              <a:t>为</a:t>
            </a:r>
            <a:r>
              <a:rPr lang="en-US" altLang="zh-CN" sz="1800" smtClean="0">
                <a:latin typeface="隶书" pitchFamily="49" charset="-122"/>
                <a:ea typeface="黑体" panose="02010609060101010101" pitchFamily="49" charset="-122"/>
              </a:rPr>
              <a:t>9</a:t>
            </a:r>
            <a:r>
              <a:rPr lang="zh-CN" altLang="en-US" sz="1800" smtClean="0">
                <a:latin typeface="隶书" pitchFamily="49" charset="-122"/>
                <a:ea typeface="黑体" panose="02010609060101010101" pitchFamily="49" charset="-122"/>
              </a:rPr>
              <a:t>。</a:t>
            </a:r>
            <a:endParaRPr lang="en-US" altLang="zh-CN" sz="1800" smtClean="0">
              <a:latin typeface="隶书" pitchFamily="49" charset="-122"/>
              <a:ea typeface="黑体" panose="02010609060101010101" pitchFamily="49" charset="-122"/>
            </a:endParaRPr>
          </a:p>
          <a:p>
            <a:pPr marL="1169988" lvl="1" indent="0">
              <a:buNone/>
            </a:pPr>
            <a:r>
              <a:rPr lang="zh-CN" altLang="en-US" sz="1800" smtClean="0">
                <a:latin typeface="隶书" pitchFamily="49" charset="-122"/>
                <a:ea typeface="黑体" panose="02010609060101010101" pitchFamily="49" charset="-122"/>
              </a:rPr>
              <a:t>为</a:t>
            </a:r>
            <a:r>
              <a:rPr lang="zh-CN" altLang="en-US" sz="1800">
                <a:latin typeface="隶书" pitchFamily="49" charset="-122"/>
                <a:ea typeface="黑体" panose="02010609060101010101" pitchFamily="49" charset="-122"/>
              </a:rPr>
              <a:t>了让两种处理方法一致</a:t>
            </a:r>
            <a:r>
              <a:rPr lang="zh-CN" altLang="en-US" sz="1800" smtClean="0">
                <a:latin typeface="隶书" pitchFamily="49" charset="-122"/>
                <a:ea typeface="黑体" panose="02010609060101010101" pitchFamily="49" charset="-122"/>
              </a:rPr>
              <a:t>，如</a:t>
            </a:r>
            <a:r>
              <a:rPr lang="zh-CN" altLang="en-US" sz="1800">
                <a:latin typeface="隶书" pitchFamily="49" charset="-122"/>
                <a:ea typeface="黑体" panose="02010609060101010101" pitchFamily="49" charset="-122"/>
              </a:rPr>
              <a:t>果用</a:t>
            </a:r>
            <a:r>
              <a:rPr lang="zh-CN" altLang="en-US" sz="1800" smtClean="0">
                <a:latin typeface="隶书" pitchFamily="49" charset="-122"/>
                <a:ea typeface="黑体" panose="02010609060101010101" pitchFamily="49" charset="-122"/>
              </a:rPr>
              <a:t>第二个</a:t>
            </a:r>
            <a:r>
              <a:rPr lang="zh-CN" altLang="en-US" sz="1800">
                <a:latin typeface="隶书" pitchFamily="49" charset="-122"/>
                <a:ea typeface="黑体" panose="02010609060101010101" pitchFamily="49" charset="-122"/>
              </a:rPr>
              <a:t>例</a:t>
            </a:r>
            <a:r>
              <a:rPr lang="zh-CN" altLang="en-US" sz="1800" smtClean="0">
                <a:latin typeface="隶书" pitchFamily="49" charset="-122"/>
                <a:ea typeface="黑体" panose="02010609060101010101" pitchFamily="49" charset="-122"/>
              </a:rPr>
              <a:t>子的方法，</a:t>
            </a:r>
            <a:r>
              <a:rPr lang="zh-CN" altLang="en-US" sz="1800">
                <a:latin typeface="隶书" pitchFamily="49" charset="-122"/>
                <a:ea typeface="黑体" panose="02010609060101010101" pitchFamily="49" charset="-122"/>
              </a:rPr>
              <a:t>集合中常常人为地加上一个’</a:t>
            </a:r>
            <a:r>
              <a:rPr lang="en-US" altLang="zh-CN" sz="1800">
                <a:latin typeface="隶书" pitchFamily="49" charset="-122"/>
                <a:ea typeface="黑体" panose="02010609060101010101" pitchFamily="49" charset="-122"/>
              </a:rPr>
              <a:t>\0’</a:t>
            </a:r>
            <a:r>
              <a:rPr lang="zh-CN" altLang="en-US" sz="1800" smtClean="0">
                <a:latin typeface="隶书" pitchFamily="49" charset="-122"/>
                <a:ea typeface="黑体" panose="02010609060101010101" pitchFamily="49" charset="-122"/>
              </a:rPr>
              <a:t>：</a:t>
            </a:r>
            <a:endParaRPr lang="en-US" altLang="zh-CN" sz="1800" smtClean="0">
              <a:latin typeface="隶书" pitchFamily="49" charset="-122"/>
              <a:ea typeface="黑体" panose="02010609060101010101" pitchFamily="49" charset="-122"/>
            </a:endParaRPr>
          </a:p>
          <a:p>
            <a:pPr marL="1169988" lvl="1" indent="0">
              <a:buNone/>
            </a:pPr>
            <a:r>
              <a:rPr lang="en-US" altLang="zh-CN" sz="1800">
                <a:solidFill>
                  <a:srgbClr val="0070C0"/>
                </a:solidFill>
              </a:rPr>
              <a:t>	</a:t>
            </a:r>
            <a:r>
              <a:rPr lang="en-US" altLang="zh-CN" sz="1800" smtClean="0">
                <a:solidFill>
                  <a:srgbClr val="0070C0"/>
                </a:solidFill>
              </a:rPr>
              <a:t>char </a:t>
            </a:r>
            <a:r>
              <a:rPr lang="en-US" altLang="zh-CN" sz="1800">
                <a:solidFill>
                  <a:srgbClr val="0070C0"/>
                </a:solidFill>
              </a:rPr>
              <a:t>c[]={’c’,’ ’,’p’,’r’,’o’,’g’,’r’,’a’,’m</a:t>
            </a:r>
            <a:r>
              <a:rPr lang="en-US" altLang="zh-CN" sz="1800" smtClean="0">
                <a:solidFill>
                  <a:srgbClr val="0070C0"/>
                </a:solidFill>
              </a:rPr>
              <a:t>’,’\0’};</a:t>
            </a:r>
            <a:endParaRPr lang="zh-CN" altLang="en-US" sz="1800">
              <a:latin typeface="隶书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zh-CN" altLang="en-US" smtClean="0"/>
              <a:t>第</a:t>
            </a:r>
            <a:r>
              <a:rPr lang="en-US" altLang="zh-CN" smtClean="0"/>
              <a:t>6</a:t>
            </a:r>
            <a:r>
              <a:rPr lang="zh-CN" altLang="en-US" smtClean="0"/>
              <a:t>章  数组</a:t>
            </a:r>
            <a:endParaRPr lang="en-US" altLang="zh-CN" sz="1200">
              <a:ea typeface="宋体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326161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000" smtClean="0"/>
              <a:t>6.3  </a:t>
            </a:r>
            <a:r>
              <a:rPr lang="zh-CN" altLang="en-US" sz="3000" smtClean="0"/>
              <a:t>字符数</a:t>
            </a:r>
            <a:r>
              <a:rPr lang="zh-CN" altLang="en-US" sz="3000"/>
              <a:t>组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844824"/>
            <a:ext cx="8507288" cy="4357464"/>
          </a:xfrm>
        </p:spPr>
        <p:txBody>
          <a:bodyPr/>
          <a:lstStyle/>
          <a:p>
            <a:pPr lvl="2"/>
            <a:r>
              <a:rPr lang="zh-CN" altLang="en-US" sz="1800" smtClean="0">
                <a:latin typeface="隶书" pitchFamily="49" charset="-122"/>
                <a:ea typeface="黑体" panose="02010609060101010101" pitchFamily="49" charset="-122"/>
              </a:rPr>
              <a:t>用</a:t>
            </a:r>
            <a:r>
              <a:rPr lang="zh-CN" altLang="en-US" sz="1800">
                <a:latin typeface="隶书" pitchFamily="49" charset="-122"/>
                <a:ea typeface="黑体" panose="02010609060101010101" pitchFamily="49" charset="-122"/>
              </a:rPr>
              <a:t>字符串常量对数组进行初始化</a:t>
            </a:r>
            <a:endParaRPr lang="en-US" altLang="zh-CN" sz="1800" smtClean="0">
              <a:latin typeface="隶书" pitchFamily="49" charset="-122"/>
              <a:ea typeface="黑体" panose="02010609060101010101" pitchFamily="49" charset="-122"/>
            </a:endParaRPr>
          </a:p>
          <a:p>
            <a:pPr marL="457200" lvl="1" indent="0">
              <a:buNone/>
            </a:pPr>
            <a:r>
              <a:rPr lang="en-US" altLang="zh-CN" sz="1800" smtClean="0">
                <a:solidFill>
                  <a:srgbClr val="0070C0"/>
                </a:solidFill>
              </a:rPr>
              <a:t>	     </a:t>
            </a:r>
            <a:r>
              <a:rPr lang="zh-CN" altLang="en-US" sz="1800" smtClean="0">
                <a:latin typeface="隶书" pitchFamily="49" charset="-122"/>
                <a:ea typeface="黑体" panose="02010609060101010101" pitchFamily="49" charset="-122"/>
              </a:rPr>
              <a:t>例如：</a:t>
            </a:r>
            <a:endParaRPr lang="en-US" altLang="zh-CN" sz="1800" smtClean="0">
              <a:latin typeface="隶书" pitchFamily="49" charset="-122"/>
              <a:ea typeface="黑体" panose="02010609060101010101" pitchFamily="49" charset="-122"/>
            </a:endParaRPr>
          </a:p>
          <a:p>
            <a:pPr marL="457200" lvl="1" indent="0">
              <a:buNone/>
            </a:pPr>
            <a:r>
              <a:rPr lang="en-US" altLang="zh-CN" sz="1800">
                <a:solidFill>
                  <a:srgbClr val="0070C0"/>
                </a:solidFill>
              </a:rPr>
              <a:t>		char c[10]={”c program</a:t>
            </a:r>
            <a:r>
              <a:rPr lang="en-US" altLang="zh-CN" sz="1800" smtClean="0">
                <a:solidFill>
                  <a:srgbClr val="0070C0"/>
                </a:solidFill>
              </a:rPr>
              <a:t>”};</a:t>
            </a:r>
            <a:endParaRPr lang="en-US" altLang="zh-CN" sz="1800">
              <a:solidFill>
                <a:srgbClr val="0070C0"/>
              </a:solidFill>
            </a:endParaRPr>
          </a:p>
          <a:p>
            <a:pPr marL="712788" lvl="1" indent="0">
              <a:buNone/>
            </a:pPr>
            <a:r>
              <a:rPr lang="en-US" altLang="zh-CN" sz="1800">
                <a:solidFill>
                  <a:srgbClr val="0070C0"/>
                </a:solidFill>
              </a:rPr>
              <a:t>	     </a:t>
            </a:r>
            <a:r>
              <a:rPr lang="zh-CN" altLang="en-US" sz="1800" smtClean="0">
                <a:latin typeface="隶书" pitchFamily="49" charset="-122"/>
                <a:ea typeface="黑体" panose="02010609060101010101" pitchFamily="49" charset="-122"/>
              </a:rPr>
              <a:t>或：</a:t>
            </a:r>
            <a:endParaRPr lang="en-US" altLang="zh-CN" sz="1800">
              <a:latin typeface="隶书" pitchFamily="49" charset="-122"/>
              <a:ea typeface="黑体" panose="02010609060101010101" pitchFamily="49" charset="-122"/>
            </a:endParaRPr>
          </a:p>
          <a:p>
            <a:pPr marL="712788" lvl="1" indent="0">
              <a:buNone/>
            </a:pPr>
            <a:r>
              <a:rPr lang="en-US" altLang="zh-CN" sz="1800">
                <a:solidFill>
                  <a:srgbClr val="0070C0"/>
                </a:solidFill>
              </a:rPr>
              <a:t>		char c</a:t>
            </a:r>
            <a:r>
              <a:rPr lang="en-US" altLang="zh-CN" sz="1800" smtClean="0">
                <a:solidFill>
                  <a:srgbClr val="0070C0"/>
                </a:solidFill>
              </a:rPr>
              <a:t>[ ]=”</a:t>
            </a:r>
            <a:r>
              <a:rPr lang="en-US" altLang="zh-CN" sz="1800">
                <a:solidFill>
                  <a:srgbClr val="0070C0"/>
                </a:solidFill>
              </a:rPr>
              <a:t>c program</a:t>
            </a:r>
            <a:r>
              <a:rPr lang="en-US" altLang="zh-CN" sz="1800" smtClean="0">
                <a:solidFill>
                  <a:srgbClr val="0070C0"/>
                </a:solidFill>
              </a:rPr>
              <a:t>”;</a:t>
            </a:r>
            <a:endParaRPr lang="en-US" altLang="zh-CN" sz="1800">
              <a:solidFill>
                <a:srgbClr val="0070C0"/>
              </a:solidFill>
            </a:endParaRPr>
          </a:p>
          <a:p>
            <a:pPr marL="1073150" lvl="1" indent="0">
              <a:buNone/>
            </a:pPr>
            <a:r>
              <a:rPr lang="zh-CN" altLang="en-US" sz="1800" smtClean="0">
                <a:latin typeface="隶书" pitchFamily="49" charset="-122"/>
                <a:ea typeface="黑体" panose="02010609060101010101" pitchFamily="49" charset="-122"/>
              </a:rPr>
              <a:t>上述两个例子的</a:t>
            </a:r>
            <a:r>
              <a:rPr lang="zh-CN" altLang="en-US" sz="1800">
                <a:latin typeface="隶书" pitchFamily="49" charset="-122"/>
                <a:ea typeface="黑体" panose="02010609060101010101" pitchFamily="49" charset="-122"/>
              </a:rPr>
              <a:t>结</a:t>
            </a:r>
            <a:r>
              <a:rPr lang="zh-CN" altLang="en-US" sz="1800" smtClean="0">
                <a:latin typeface="隶书" pitchFamily="49" charset="-122"/>
                <a:ea typeface="黑体" panose="02010609060101010101" pitchFamily="49" charset="-122"/>
              </a:rPr>
              <a:t>果完全</a:t>
            </a:r>
            <a:r>
              <a:rPr lang="zh-CN" altLang="en-US" sz="1800">
                <a:latin typeface="隶书" pitchFamily="49" charset="-122"/>
                <a:ea typeface="黑体" panose="02010609060101010101" pitchFamily="49" charset="-122"/>
              </a:rPr>
              <a:t>相</a:t>
            </a:r>
            <a:r>
              <a:rPr lang="zh-CN" altLang="en-US" sz="1800" smtClean="0">
                <a:latin typeface="隶书" pitchFamily="49" charset="-122"/>
                <a:ea typeface="黑体" panose="02010609060101010101" pitchFamily="49" charset="-122"/>
              </a:rPr>
              <a:t>同，</a:t>
            </a:r>
            <a:r>
              <a:rPr lang="zh-CN" altLang="en-US" sz="1800">
                <a:latin typeface="隶书" pitchFamily="49" charset="-122"/>
                <a:ea typeface="黑体" panose="02010609060101010101" pitchFamily="49" charset="-122"/>
              </a:rPr>
              <a:t>数</a:t>
            </a:r>
            <a:r>
              <a:rPr lang="zh-CN" altLang="en-US" sz="1800" smtClean="0">
                <a:latin typeface="隶书" pitchFamily="49" charset="-122"/>
                <a:ea typeface="黑体" panose="02010609060101010101" pitchFamily="49" charset="-122"/>
              </a:rPr>
              <a:t>组长度都为</a:t>
            </a:r>
            <a:r>
              <a:rPr lang="en-US" altLang="zh-CN" sz="1800">
                <a:latin typeface="隶书" pitchFamily="49" charset="-122"/>
                <a:ea typeface="黑体" panose="02010609060101010101" pitchFamily="49" charset="-122"/>
              </a:rPr>
              <a:t>10</a:t>
            </a:r>
            <a:r>
              <a:rPr lang="zh-CN" altLang="en-US" sz="1800">
                <a:latin typeface="隶书" pitchFamily="49" charset="-122"/>
                <a:ea typeface="黑体" panose="02010609060101010101" pitchFamily="49" charset="-122"/>
              </a:rPr>
              <a:t>，其中</a:t>
            </a:r>
            <a:r>
              <a:rPr lang="en-US" altLang="zh-CN" sz="1800" smtClean="0">
                <a:latin typeface="隶书" pitchFamily="49" charset="-122"/>
                <a:ea typeface="黑体" panose="02010609060101010101" pitchFamily="49" charset="-122"/>
              </a:rPr>
              <a:t>c[9]</a:t>
            </a:r>
            <a:r>
              <a:rPr lang="zh-CN" altLang="en-US" sz="1800" smtClean="0">
                <a:latin typeface="隶书" pitchFamily="49" charset="-122"/>
                <a:ea typeface="黑体" panose="02010609060101010101" pitchFamily="49" charset="-122"/>
              </a:rPr>
              <a:t>为</a:t>
            </a:r>
            <a:r>
              <a:rPr lang="en-US" altLang="zh-CN" sz="1800" smtClean="0">
                <a:latin typeface="隶书" pitchFamily="49" charset="-122"/>
                <a:ea typeface="黑体" panose="02010609060101010101" pitchFamily="49" charset="-122"/>
              </a:rPr>
              <a:t>0</a:t>
            </a:r>
            <a:r>
              <a:rPr lang="zh-CN" altLang="en-US" sz="1800" smtClean="0">
                <a:latin typeface="隶书" pitchFamily="49" charset="-122"/>
                <a:ea typeface="黑体" panose="02010609060101010101" pitchFamily="49" charset="-122"/>
              </a:rPr>
              <a:t>，即</a:t>
            </a:r>
            <a:r>
              <a:rPr lang="zh-CN" altLang="en-US" sz="1800">
                <a:latin typeface="隶书" pitchFamily="49" charset="-122"/>
                <a:ea typeface="黑体" panose="02010609060101010101" pitchFamily="49" charset="-122"/>
              </a:rPr>
              <a:t>空字符’</a:t>
            </a:r>
            <a:r>
              <a:rPr lang="en-US" altLang="zh-CN" sz="1800">
                <a:latin typeface="隶书" pitchFamily="49" charset="-122"/>
                <a:ea typeface="黑体" panose="02010609060101010101" pitchFamily="49" charset="-122"/>
              </a:rPr>
              <a:t>\0</a:t>
            </a:r>
            <a:r>
              <a:rPr lang="en-US" altLang="zh-CN" sz="1800" smtClean="0">
                <a:latin typeface="隶书" pitchFamily="49" charset="-122"/>
                <a:ea typeface="黑体" panose="02010609060101010101" pitchFamily="49" charset="-122"/>
              </a:rPr>
              <a:t>’</a:t>
            </a:r>
            <a:r>
              <a:rPr lang="zh-CN" altLang="en-US" sz="1800" smtClean="0">
                <a:latin typeface="隶书" pitchFamily="49" charset="-122"/>
                <a:ea typeface="黑体" panose="02010609060101010101" pitchFamily="49" charset="-122"/>
              </a:rPr>
              <a:t>。</a:t>
            </a:r>
            <a:endParaRPr lang="en-US" altLang="zh-CN" sz="1800" smtClean="0">
              <a:latin typeface="隶书" pitchFamily="49" charset="-122"/>
              <a:ea typeface="黑体" panose="02010609060101010101" pitchFamily="49" charset="-122"/>
            </a:endParaRPr>
          </a:p>
          <a:p>
            <a:pPr marL="1073150" lvl="1" indent="0">
              <a:buNone/>
            </a:pPr>
            <a:r>
              <a:rPr lang="zh-CN" altLang="en-US" sz="1800">
                <a:latin typeface="隶书" pitchFamily="49" charset="-122"/>
                <a:ea typeface="黑体" panose="02010609060101010101" pitchFamily="49" charset="-122"/>
              </a:rPr>
              <a:t>同样的，二维数组也可以用字符串常量进行初始化：</a:t>
            </a:r>
          </a:p>
          <a:p>
            <a:pPr marL="1073150" lvl="1" indent="0">
              <a:buNone/>
            </a:pPr>
            <a:r>
              <a:rPr lang="en-US" altLang="zh-CN" sz="1800">
                <a:solidFill>
                  <a:srgbClr val="0070C0"/>
                </a:solidFill>
              </a:rPr>
              <a:t>	char c[ ][10]={{”this”},{”is”},{”a”},{”program</a:t>
            </a:r>
            <a:r>
              <a:rPr lang="en-US" altLang="zh-CN" sz="1800" smtClean="0">
                <a:solidFill>
                  <a:srgbClr val="0070C0"/>
                </a:solidFill>
              </a:rPr>
              <a:t>”}};</a:t>
            </a:r>
            <a:endParaRPr lang="en-US" altLang="zh-CN" sz="1800" smtClean="0">
              <a:latin typeface="隶书" pitchFamily="49" charset="-122"/>
              <a:ea typeface="黑体" panose="02010609060101010101" pitchFamily="49" charset="-122"/>
            </a:endParaRPr>
          </a:p>
          <a:p>
            <a:pPr marL="1073150" lvl="1" indent="0">
              <a:buNone/>
            </a:pPr>
            <a:r>
              <a:rPr lang="zh-CN" altLang="en-US" sz="1800" smtClean="0">
                <a:latin typeface="隶书" pitchFamily="49" charset="-122"/>
                <a:ea typeface="黑体" panose="02010609060101010101" pitchFamily="49" charset="-122"/>
              </a:rPr>
              <a:t>或</a:t>
            </a:r>
          </a:p>
          <a:p>
            <a:pPr marL="1073150" lvl="1" indent="0">
              <a:buNone/>
            </a:pPr>
            <a:r>
              <a:rPr lang="en-US" altLang="zh-CN" sz="1800">
                <a:solidFill>
                  <a:srgbClr val="0070C0"/>
                </a:solidFill>
              </a:rPr>
              <a:t>	char c[ ][10]={”this”,”is”,”a”,”program</a:t>
            </a:r>
            <a:r>
              <a:rPr lang="en-US" altLang="zh-CN" sz="1800" smtClean="0">
                <a:solidFill>
                  <a:srgbClr val="0070C0"/>
                </a:solidFill>
              </a:rPr>
              <a:t>”};</a:t>
            </a:r>
            <a:endParaRPr lang="en-US" altLang="zh-CN" sz="1800">
              <a:latin typeface="隶书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zh-CN" altLang="en-US" smtClean="0"/>
              <a:t>第</a:t>
            </a:r>
            <a:r>
              <a:rPr lang="en-US" altLang="zh-CN" smtClean="0"/>
              <a:t>6</a:t>
            </a:r>
            <a:r>
              <a:rPr lang="zh-CN" altLang="en-US" smtClean="0"/>
              <a:t>章  数组</a:t>
            </a:r>
            <a:endParaRPr lang="en-US" altLang="zh-CN" sz="1200">
              <a:ea typeface="宋体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261200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000" smtClean="0"/>
              <a:t>6.1  </a:t>
            </a:r>
            <a:r>
              <a:rPr lang="zh-CN" altLang="en-US" sz="3000" smtClean="0"/>
              <a:t>一</a:t>
            </a:r>
            <a:r>
              <a:rPr lang="zh-CN" altLang="en-US" sz="3000"/>
              <a:t>维数组</a:t>
            </a:r>
            <a:endParaRPr lang="zh-CN" altLang="en-US" sz="300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457200" y="1447800"/>
            <a:ext cx="8305800" cy="1333128"/>
          </a:xfrm>
        </p:spPr>
        <p:txBody>
          <a:bodyPr/>
          <a:lstStyle/>
          <a:p>
            <a:r>
              <a:rPr lang="zh-CN" altLang="en-US" sz="2400"/>
              <a:t>先看一个例子：给出</a:t>
            </a:r>
            <a:r>
              <a:rPr lang="en-US" altLang="zh-CN" sz="2400"/>
              <a:t>10</a:t>
            </a:r>
            <a:r>
              <a:rPr lang="zh-CN" altLang="en-US" sz="2400"/>
              <a:t>个儿童的体重，要求计算平均体</a:t>
            </a:r>
            <a:r>
              <a:rPr lang="zh-CN" altLang="en-US" sz="2400" smtClean="0"/>
              <a:t>重并</a:t>
            </a:r>
            <a:r>
              <a:rPr lang="zh-CN" altLang="en-US" sz="2400"/>
              <a:t>打印出低于平均体重的数值。</a:t>
            </a:r>
          </a:p>
          <a:p>
            <a:pPr lvl="1"/>
            <a:r>
              <a:rPr lang="zh-CN" altLang="en-US" sz="2000"/>
              <a:t>用变量来解决问题</a:t>
            </a:r>
            <a:r>
              <a:rPr lang="zh-CN" altLang="en-US" sz="2000" smtClean="0"/>
              <a:t>：</a:t>
            </a:r>
            <a:endParaRPr lang="zh-CN" altLang="en-US" sz="2000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F5BB524E-118F-4CAC-B131-4098BA770E80}"/>
              </a:ext>
            </a:extLst>
          </p:cNvPr>
          <p:cNvSpPr/>
          <p:nvPr/>
        </p:nvSpPr>
        <p:spPr>
          <a:xfrm>
            <a:off x="5364088" y="2780928"/>
            <a:ext cx="3546000" cy="273630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en-US" altLang="zh-CN" sz="1400" smtClean="0">
                <a:solidFill>
                  <a:srgbClr val="002060"/>
                </a:solidFill>
              </a:rPr>
              <a:t>     if</a:t>
            </a:r>
            <a:r>
              <a:rPr lang="en-US" altLang="zh-CN" sz="1400">
                <a:solidFill>
                  <a:srgbClr val="002060"/>
                </a:solidFill>
              </a:rPr>
              <a:t>( w1 &lt; t )  printf( "%d\n", w1 </a:t>
            </a:r>
            <a:r>
              <a:rPr lang="en-US" altLang="zh-CN" sz="1400" smtClean="0">
                <a:solidFill>
                  <a:srgbClr val="002060"/>
                </a:solidFill>
              </a:rPr>
              <a:t>);</a:t>
            </a:r>
            <a:endParaRPr lang="en-US" altLang="zh-CN" sz="1400">
              <a:solidFill>
                <a:srgbClr val="002060"/>
              </a:solidFill>
            </a:endParaRPr>
          </a:p>
          <a:p>
            <a:r>
              <a:rPr lang="en-US" altLang="zh-CN" sz="1400" smtClean="0">
                <a:solidFill>
                  <a:srgbClr val="002060"/>
                </a:solidFill>
              </a:rPr>
              <a:t>     </a:t>
            </a:r>
            <a:r>
              <a:rPr lang="en-US" altLang="zh-CN" sz="1400">
                <a:solidFill>
                  <a:srgbClr val="002060"/>
                </a:solidFill>
              </a:rPr>
              <a:t>if( w2 &lt; t )  printf( "%d\n", w2 );</a:t>
            </a:r>
          </a:p>
          <a:p>
            <a:r>
              <a:rPr lang="en-US" altLang="zh-CN" sz="1400" smtClean="0">
                <a:solidFill>
                  <a:srgbClr val="002060"/>
                </a:solidFill>
              </a:rPr>
              <a:t>     </a:t>
            </a:r>
            <a:r>
              <a:rPr lang="en-US" altLang="zh-CN" sz="1400">
                <a:solidFill>
                  <a:srgbClr val="002060"/>
                </a:solidFill>
              </a:rPr>
              <a:t>if( w3 &lt; t )  printf( "%d\n", w3 );</a:t>
            </a:r>
          </a:p>
          <a:p>
            <a:r>
              <a:rPr lang="en-US" altLang="zh-CN" sz="1400" smtClean="0">
                <a:solidFill>
                  <a:srgbClr val="002060"/>
                </a:solidFill>
              </a:rPr>
              <a:t>     </a:t>
            </a:r>
            <a:r>
              <a:rPr lang="en-US" altLang="zh-CN" sz="1400">
                <a:solidFill>
                  <a:srgbClr val="002060"/>
                </a:solidFill>
              </a:rPr>
              <a:t>if( w4 &lt; t ) printf( "% d\n", w4 );</a:t>
            </a:r>
          </a:p>
          <a:p>
            <a:r>
              <a:rPr lang="en-US" altLang="zh-CN" sz="1400">
                <a:solidFill>
                  <a:srgbClr val="002060"/>
                </a:solidFill>
              </a:rPr>
              <a:t> </a:t>
            </a:r>
            <a:r>
              <a:rPr lang="en-US" altLang="zh-CN" sz="1400" smtClean="0">
                <a:solidFill>
                  <a:srgbClr val="002060"/>
                </a:solidFill>
              </a:rPr>
              <a:t>    </a:t>
            </a:r>
            <a:r>
              <a:rPr lang="en-US" altLang="zh-CN" sz="1400">
                <a:solidFill>
                  <a:srgbClr val="002060"/>
                </a:solidFill>
              </a:rPr>
              <a:t>if( w5 &lt; t ) printf( "%d\n", w5 );</a:t>
            </a:r>
          </a:p>
          <a:p>
            <a:r>
              <a:rPr lang="en-US" altLang="zh-CN" sz="1400">
                <a:solidFill>
                  <a:srgbClr val="002060"/>
                </a:solidFill>
              </a:rPr>
              <a:t> </a:t>
            </a:r>
            <a:r>
              <a:rPr lang="en-US" altLang="zh-CN" sz="1400" smtClean="0">
                <a:solidFill>
                  <a:srgbClr val="002060"/>
                </a:solidFill>
              </a:rPr>
              <a:t>    </a:t>
            </a:r>
            <a:r>
              <a:rPr lang="en-US" altLang="zh-CN" sz="1400">
                <a:solidFill>
                  <a:srgbClr val="002060"/>
                </a:solidFill>
              </a:rPr>
              <a:t>if( w6 &lt; t ) printf( "%d\n", w6 );</a:t>
            </a:r>
          </a:p>
          <a:p>
            <a:r>
              <a:rPr lang="en-US" altLang="zh-CN" sz="1400">
                <a:solidFill>
                  <a:srgbClr val="002060"/>
                </a:solidFill>
              </a:rPr>
              <a:t>  </a:t>
            </a:r>
            <a:r>
              <a:rPr lang="en-US" altLang="zh-CN" sz="1400" smtClean="0">
                <a:solidFill>
                  <a:srgbClr val="002060"/>
                </a:solidFill>
              </a:rPr>
              <a:t>   if</a:t>
            </a:r>
            <a:r>
              <a:rPr lang="en-US" altLang="zh-CN" sz="1400">
                <a:solidFill>
                  <a:srgbClr val="002060"/>
                </a:solidFill>
              </a:rPr>
              <a:t>( w7 &lt; t ) printf( "%d\n", w7 );</a:t>
            </a:r>
          </a:p>
          <a:p>
            <a:r>
              <a:rPr lang="en-US" altLang="zh-CN" sz="1400">
                <a:solidFill>
                  <a:srgbClr val="002060"/>
                </a:solidFill>
              </a:rPr>
              <a:t>  </a:t>
            </a:r>
            <a:r>
              <a:rPr lang="en-US" altLang="zh-CN" sz="1400" smtClean="0">
                <a:solidFill>
                  <a:srgbClr val="002060"/>
                </a:solidFill>
              </a:rPr>
              <a:t>   if</a:t>
            </a:r>
            <a:r>
              <a:rPr lang="en-US" altLang="zh-CN" sz="1400">
                <a:solidFill>
                  <a:srgbClr val="002060"/>
                </a:solidFill>
              </a:rPr>
              <a:t>( w8 &lt; t ) printf( "%d\n", w8 );</a:t>
            </a:r>
          </a:p>
          <a:p>
            <a:r>
              <a:rPr lang="en-US" altLang="zh-CN" sz="1400">
                <a:solidFill>
                  <a:srgbClr val="002060"/>
                </a:solidFill>
              </a:rPr>
              <a:t>  </a:t>
            </a:r>
            <a:r>
              <a:rPr lang="en-US" altLang="zh-CN" sz="1400" smtClean="0">
                <a:solidFill>
                  <a:srgbClr val="002060"/>
                </a:solidFill>
              </a:rPr>
              <a:t>   if</a:t>
            </a:r>
            <a:r>
              <a:rPr lang="en-US" altLang="zh-CN" sz="1400">
                <a:solidFill>
                  <a:srgbClr val="002060"/>
                </a:solidFill>
              </a:rPr>
              <a:t>( w9 &lt; t ) printf( "%d\n", w9 );</a:t>
            </a:r>
          </a:p>
          <a:p>
            <a:r>
              <a:rPr lang="en-US" altLang="zh-CN" sz="1400">
                <a:solidFill>
                  <a:srgbClr val="002060"/>
                </a:solidFill>
              </a:rPr>
              <a:t>  </a:t>
            </a:r>
            <a:r>
              <a:rPr lang="en-US" altLang="zh-CN" sz="1400" smtClean="0">
                <a:solidFill>
                  <a:srgbClr val="002060"/>
                </a:solidFill>
              </a:rPr>
              <a:t>   if</a:t>
            </a:r>
            <a:r>
              <a:rPr lang="en-US" altLang="zh-CN" sz="1400">
                <a:solidFill>
                  <a:srgbClr val="002060"/>
                </a:solidFill>
              </a:rPr>
              <a:t>( w10 &lt; t ) printf</a:t>
            </a:r>
            <a:r>
              <a:rPr lang="en-US" altLang="zh-CN" sz="1400" smtClean="0">
                <a:solidFill>
                  <a:srgbClr val="002060"/>
                </a:solidFill>
              </a:rPr>
              <a:t>("%</a:t>
            </a:r>
            <a:r>
              <a:rPr lang="en-US" altLang="zh-CN" sz="1400">
                <a:solidFill>
                  <a:srgbClr val="002060"/>
                </a:solidFill>
              </a:rPr>
              <a:t>d\n", </a:t>
            </a:r>
            <a:r>
              <a:rPr lang="en-US" altLang="zh-CN" sz="1400" smtClean="0">
                <a:solidFill>
                  <a:srgbClr val="002060"/>
                </a:solidFill>
              </a:rPr>
              <a:t>w10);     </a:t>
            </a:r>
          </a:p>
          <a:p>
            <a:r>
              <a:rPr lang="en-US" altLang="zh-CN" sz="1400">
                <a:solidFill>
                  <a:srgbClr val="002060"/>
                </a:solidFill>
              </a:rPr>
              <a:t> </a:t>
            </a:r>
            <a:r>
              <a:rPr lang="en-US" altLang="zh-CN" sz="1400" smtClean="0">
                <a:solidFill>
                  <a:srgbClr val="002060"/>
                </a:solidFill>
              </a:rPr>
              <a:t>    return </a:t>
            </a:r>
            <a:r>
              <a:rPr lang="en-US" altLang="zh-CN" sz="1400" dirty="0">
                <a:solidFill>
                  <a:srgbClr val="002060"/>
                </a:solidFill>
              </a:rPr>
              <a:t>0</a:t>
            </a:r>
            <a:r>
              <a:rPr lang="zh-CN" altLang="en-US" sz="1400" dirty="0">
                <a:solidFill>
                  <a:srgbClr val="002060"/>
                </a:solidFill>
              </a:rPr>
              <a:t>；</a:t>
            </a:r>
          </a:p>
          <a:p>
            <a:r>
              <a:rPr lang="en-US" altLang="zh-CN" sz="1400" smtClean="0">
                <a:solidFill>
                  <a:srgbClr val="002060"/>
                </a:solidFill>
              </a:rPr>
              <a:t>}</a:t>
            </a:r>
            <a:endParaRPr lang="en-US" altLang="zh-CN" sz="1400" dirty="0">
              <a:solidFill>
                <a:srgbClr val="002060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F5BB524E-118F-4CAC-B131-4098BA770E80}"/>
              </a:ext>
            </a:extLst>
          </p:cNvPr>
          <p:cNvSpPr/>
          <p:nvPr/>
        </p:nvSpPr>
        <p:spPr>
          <a:xfrm>
            <a:off x="827584" y="2780928"/>
            <a:ext cx="4366675" cy="273630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en-US" altLang="zh-CN" sz="1400" dirty="0">
                <a:solidFill>
                  <a:srgbClr val="002060"/>
                </a:solidFill>
              </a:rPr>
              <a:t>#include &lt;</a:t>
            </a:r>
            <a:r>
              <a:rPr lang="en-US" altLang="zh-CN" sz="1400" dirty="0" err="1">
                <a:solidFill>
                  <a:srgbClr val="002060"/>
                </a:solidFill>
              </a:rPr>
              <a:t>stdio.h</a:t>
            </a:r>
            <a:r>
              <a:rPr lang="en-US" altLang="zh-CN" sz="1400" dirty="0">
                <a:solidFill>
                  <a:srgbClr val="002060"/>
                </a:solidFill>
              </a:rPr>
              <a:t>&gt;</a:t>
            </a:r>
          </a:p>
          <a:p>
            <a:r>
              <a:rPr lang="en-US" altLang="zh-CN" sz="1400" dirty="0">
                <a:solidFill>
                  <a:srgbClr val="002060"/>
                </a:solidFill>
              </a:rPr>
              <a:t>#define PI 3.1415926</a:t>
            </a:r>
          </a:p>
          <a:p>
            <a:r>
              <a:rPr lang="en-US" altLang="zh-CN" sz="1400" dirty="0">
                <a:solidFill>
                  <a:srgbClr val="002060"/>
                </a:solidFill>
              </a:rPr>
              <a:t>int main( )</a:t>
            </a:r>
          </a:p>
          <a:p>
            <a:r>
              <a:rPr lang="en-US" altLang="zh-CN" sz="1400" dirty="0">
                <a:solidFill>
                  <a:srgbClr val="002060"/>
                </a:solidFill>
              </a:rPr>
              <a:t>{</a:t>
            </a:r>
          </a:p>
          <a:p>
            <a:r>
              <a:rPr lang="en-US" altLang="zh-CN" sz="1400" smtClean="0">
                <a:solidFill>
                  <a:srgbClr val="002060"/>
                </a:solidFill>
              </a:rPr>
              <a:t>     int </a:t>
            </a:r>
            <a:r>
              <a:rPr lang="en-US" altLang="zh-CN" sz="1400">
                <a:solidFill>
                  <a:srgbClr val="002060"/>
                </a:solidFill>
              </a:rPr>
              <a:t>w1, w2, w3, w4, w5, w6, w7, w8, w9</a:t>
            </a:r>
            <a:r>
              <a:rPr lang="en-US" altLang="zh-CN" sz="1400" smtClean="0">
                <a:solidFill>
                  <a:srgbClr val="002060"/>
                </a:solidFill>
              </a:rPr>
              <a:t>,</a:t>
            </a:r>
          </a:p>
          <a:p>
            <a:r>
              <a:rPr lang="en-US" altLang="zh-CN" sz="1400">
                <a:solidFill>
                  <a:srgbClr val="002060"/>
                </a:solidFill>
              </a:rPr>
              <a:t>	</a:t>
            </a:r>
            <a:r>
              <a:rPr lang="en-US" altLang="zh-CN" sz="1400" smtClean="0">
                <a:solidFill>
                  <a:srgbClr val="002060"/>
                </a:solidFill>
              </a:rPr>
              <a:t>w10</a:t>
            </a:r>
            <a:r>
              <a:rPr lang="en-US" altLang="zh-CN" sz="1400">
                <a:solidFill>
                  <a:srgbClr val="002060"/>
                </a:solidFill>
              </a:rPr>
              <a:t>;</a:t>
            </a:r>
          </a:p>
          <a:p>
            <a:r>
              <a:rPr lang="en-US" altLang="zh-CN" sz="1400">
                <a:solidFill>
                  <a:srgbClr val="002060"/>
                </a:solidFill>
              </a:rPr>
              <a:t>     int t;</a:t>
            </a:r>
          </a:p>
          <a:p>
            <a:r>
              <a:rPr lang="en-US" altLang="zh-CN" sz="1400">
                <a:solidFill>
                  <a:srgbClr val="002060"/>
                </a:solidFill>
              </a:rPr>
              <a:t>     scanf( "%d%d%d%d%d%d%d%d%d%d</a:t>
            </a:r>
            <a:r>
              <a:rPr lang="en-US" altLang="zh-CN" sz="1400" smtClean="0">
                <a:solidFill>
                  <a:srgbClr val="002060"/>
                </a:solidFill>
              </a:rPr>
              <a:t>",</a:t>
            </a:r>
          </a:p>
          <a:p>
            <a:r>
              <a:rPr lang="en-US" altLang="zh-CN" sz="1400">
                <a:solidFill>
                  <a:srgbClr val="002060"/>
                </a:solidFill>
              </a:rPr>
              <a:t>	</a:t>
            </a:r>
            <a:r>
              <a:rPr lang="en-US" altLang="zh-CN" sz="1400" smtClean="0">
                <a:solidFill>
                  <a:srgbClr val="002060"/>
                </a:solidFill>
              </a:rPr>
              <a:t>&amp;</a:t>
            </a:r>
            <a:r>
              <a:rPr lang="en-US" altLang="zh-CN" sz="1400">
                <a:solidFill>
                  <a:srgbClr val="002060"/>
                </a:solidFill>
              </a:rPr>
              <a:t>w1</a:t>
            </a:r>
            <a:r>
              <a:rPr lang="en-US" altLang="zh-CN" sz="1400" smtClean="0">
                <a:solidFill>
                  <a:srgbClr val="002060"/>
                </a:solidFill>
              </a:rPr>
              <a:t>,&amp;</a:t>
            </a:r>
            <a:r>
              <a:rPr lang="en-US" altLang="zh-CN" sz="1400">
                <a:solidFill>
                  <a:srgbClr val="002060"/>
                </a:solidFill>
              </a:rPr>
              <a:t>w2</a:t>
            </a:r>
            <a:r>
              <a:rPr lang="en-US" altLang="zh-CN" sz="1400" smtClean="0">
                <a:solidFill>
                  <a:srgbClr val="002060"/>
                </a:solidFill>
              </a:rPr>
              <a:t>,&amp;w3,&amp;w4,&amp;w5,&amp;</a:t>
            </a:r>
            <a:r>
              <a:rPr lang="en-US" altLang="zh-CN" sz="1400">
                <a:solidFill>
                  <a:srgbClr val="002060"/>
                </a:solidFill>
              </a:rPr>
              <a:t>w6</a:t>
            </a:r>
            <a:r>
              <a:rPr lang="en-US" altLang="zh-CN" sz="1400" smtClean="0">
                <a:solidFill>
                  <a:srgbClr val="002060"/>
                </a:solidFill>
              </a:rPr>
              <a:t>,</a:t>
            </a:r>
          </a:p>
          <a:p>
            <a:r>
              <a:rPr lang="en-US" altLang="zh-CN" sz="1400">
                <a:solidFill>
                  <a:srgbClr val="002060"/>
                </a:solidFill>
              </a:rPr>
              <a:t>	</a:t>
            </a:r>
            <a:r>
              <a:rPr lang="en-US" altLang="zh-CN" sz="1400" smtClean="0">
                <a:solidFill>
                  <a:srgbClr val="002060"/>
                </a:solidFill>
              </a:rPr>
              <a:t>&amp;</a:t>
            </a:r>
            <a:r>
              <a:rPr lang="en-US" altLang="zh-CN" sz="1400">
                <a:solidFill>
                  <a:srgbClr val="002060"/>
                </a:solidFill>
              </a:rPr>
              <a:t>w7</a:t>
            </a:r>
            <a:r>
              <a:rPr lang="en-US" altLang="zh-CN" sz="1400" smtClean="0">
                <a:solidFill>
                  <a:srgbClr val="002060"/>
                </a:solidFill>
              </a:rPr>
              <a:t>,&amp;</a:t>
            </a:r>
            <a:r>
              <a:rPr lang="en-US" altLang="zh-CN" sz="1400">
                <a:solidFill>
                  <a:srgbClr val="002060"/>
                </a:solidFill>
              </a:rPr>
              <a:t>w8</a:t>
            </a:r>
            <a:r>
              <a:rPr lang="en-US" altLang="zh-CN" sz="1400" smtClean="0">
                <a:solidFill>
                  <a:srgbClr val="002060"/>
                </a:solidFill>
              </a:rPr>
              <a:t>,&amp;</a:t>
            </a:r>
            <a:r>
              <a:rPr lang="en-US" altLang="zh-CN" sz="1400">
                <a:solidFill>
                  <a:srgbClr val="002060"/>
                </a:solidFill>
              </a:rPr>
              <a:t>w9</a:t>
            </a:r>
            <a:r>
              <a:rPr lang="en-US" altLang="zh-CN" sz="1400" smtClean="0">
                <a:solidFill>
                  <a:srgbClr val="002060"/>
                </a:solidFill>
              </a:rPr>
              <a:t>,&amp;</a:t>
            </a:r>
            <a:r>
              <a:rPr lang="en-US" altLang="zh-CN" sz="1400">
                <a:solidFill>
                  <a:srgbClr val="002060"/>
                </a:solidFill>
              </a:rPr>
              <a:t>w10); </a:t>
            </a:r>
            <a:endParaRPr lang="en-US" altLang="zh-CN" sz="1400" smtClean="0">
              <a:solidFill>
                <a:srgbClr val="002060"/>
              </a:solidFill>
            </a:endParaRPr>
          </a:p>
          <a:p>
            <a:r>
              <a:rPr lang="en-US" altLang="zh-CN" sz="1400" smtClean="0">
                <a:solidFill>
                  <a:srgbClr val="002060"/>
                </a:solidFill>
              </a:rPr>
              <a:t>     t</a:t>
            </a:r>
            <a:r>
              <a:rPr lang="en-US" altLang="zh-CN" sz="1400">
                <a:solidFill>
                  <a:srgbClr val="002060"/>
                </a:solidFill>
              </a:rPr>
              <a:t>=(</a:t>
            </a:r>
            <a:r>
              <a:rPr lang="en-US" altLang="zh-CN" sz="1400" smtClean="0">
                <a:solidFill>
                  <a:srgbClr val="002060"/>
                </a:solidFill>
              </a:rPr>
              <a:t>w1+w2+w3+w4+w5+w6+w7+w8+w9</a:t>
            </a:r>
          </a:p>
          <a:p>
            <a:r>
              <a:rPr lang="en-US" altLang="zh-CN" sz="1400" smtClean="0">
                <a:solidFill>
                  <a:srgbClr val="002060"/>
                </a:solidFill>
              </a:rPr>
              <a:t>	+w10)/</a:t>
            </a:r>
            <a:r>
              <a:rPr lang="en-US" altLang="zh-CN" sz="1400">
                <a:solidFill>
                  <a:srgbClr val="002060"/>
                </a:solidFill>
              </a:rPr>
              <a:t>10</a:t>
            </a:r>
            <a:r>
              <a:rPr lang="en-US" altLang="zh-CN" sz="1400" smtClean="0">
                <a:solidFill>
                  <a:srgbClr val="002060"/>
                </a:solidFill>
              </a:rPr>
              <a:t>;</a:t>
            </a: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zh-CN" altLang="en-US" smtClean="0"/>
              <a:t>第</a:t>
            </a:r>
            <a:r>
              <a:rPr lang="en-US" altLang="zh-CN" smtClean="0"/>
              <a:t>6</a:t>
            </a:r>
            <a:r>
              <a:rPr lang="zh-CN" altLang="en-US" smtClean="0"/>
              <a:t>章  数组</a:t>
            </a:r>
            <a:endParaRPr lang="en-US" altLang="zh-CN" sz="1200">
              <a:ea typeface="宋体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445396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000" smtClean="0"/>
              <a:t>6.3  </a:t>
            </a:r>
            <a:r>
              <a:rPr lang="zh-CN" altLang="en-US" sz="3000" smtClean="0"/>
              <a:t>字符数</a:t>
            </a:r>
            <a:r>
              <a:rPr lang="zh-CN" altLang="en-US" sz="3000"/>
              <a:t>组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772816"/>
            <a:ext cx="8507288" cy="1296144"/>
          </a:xfrm>
        </p:spPr>
        <p:txBody>
          <a:bodyPr/>
          <a:lstStyle/>
          <a:p>
            <a:r>
              <a:rPr lang="zh-CN" altLang="en-US" sz="2200" smtClean="0"/>
              <a:t>字符数组的引用</a:t>
            </a:r>
            <a:endParaRPr lang="en-US" altLang="zh-CN" sz="2200" smtClean="0"/>
          </a:p>
          <a:p>
            <a:pPr lvl="1"/>
            <a:r>
              <a:rPr lang="zh-CN" altLang="en-US" sz="2000">
                <a:latin typeface="隶书" pitchFamily="49" charset="-122"/>
                <a:ea typeface="黑体" panose="02010609060101010101" pitchFamily="49" charset="-122"/>
              </a:rPr>
              <a:t>通过引用字符数组中的一个元素，从而得到一个字符</a:t>
            </a:r>
            <a:r>
              <a:rPr lang="zh-CN" altLang="en-US" sz="2000" smtClean="0">
                <a:latin typeface="隶书" pitchFamily="49" charset="-122"/>
                <a:ea typeface="黑体" panose="02010609060101010101" pitchFamily="49" charset="-122"/>
              </a:rPr>
              <a:t>。</a:t>
            </a:r>
            <a:endParaRPr lang="en-US" altLang="zh-CN" sz="2000" smtClean="0">
              <a:latin typeface="隶书" pitchFamily="49" charset="-122"/>
              <a:ea typeface="黑体" panose="02010609060101010101" pitchFamily="49" charset="-122"/>
            </a:endParaRPr>
          </a:p>
          <a:p>
            <a:pPr lvl="1">
              <a:spcBef>
                <a:spcPts val="1200"/>
              </a:spcBef>
            </a:pPr>
            <a:r>
              <a:rPr lang="en-US" altLang="zh-CN" sz="2000" b="1">
                <a:solidFill>
                  <a:schemeClr val="accent2"/>
                </a:solidFill>
                <a:latin typeface="+mn-lt"/>
                <a:ea typeface="+mn-ea"/>
                <a:cs typeface="+mn-cs"/>
              </a:rPr>
              <a:t>【</a:t>
            </a:r>
            <a:r>
              <a:rPr lang="zh-CN" altLang="en-US" sz="2000" b="1">
                <a:solidFill>
                  <a:schemeClr val="accent2"/>
                </a:solidFill>
                <a:latin typeface="+mn-lt"/>
                <a:ea typeface="+mn-ea"/>
                <a:cs typeface="+mn-cs"/>
              </a:rPr>
              <a:t>例 </a:t>
            </a:r>
            <a:r>
              <a:rPr lang="en-US" altLang="zh-CN" sz="2000" b="1">
                <a:solidFill>
                  <a:schemeClr val="accent2"/>
                </a:solidFill>
                <a:latin typeface="+mn-lt"/>
                <a:ea typeface="+mn-ea"/>
                <a:cs typeface="+mn-cs"/>
              </a:rPr>
              <a:t>6.8】</a:t>
            </a:r>
            <a:r>
              <a:rPr lang="zh-CN" altLang="en-US" sz="2000" b="1">
                <a:solidFill>
                  <a:schemeClr val="accent2"/>
                </a:solidFill>
                <a:latin typeface="+mn-lt"/>
                <a:ea typeface="+mn-ea"/>
                <a:cs typeface="+mn-cs"/>
              </a:rPr>
              <a:t>输出一个字符串。</a:t>
            </a:r>
            <a:endParaRPr lang="en-US" altLang="zh-CN" sz="2000" b="1">
              <a:solidFill>
                <a:schemeClr val="accent2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zh-CN" altLang="en-US" smtClean="0"/>
              <a:t>第</a:t>
            </a:r>
            <a:r>
              <a:rPr lang="en-US" altLang="zh-CN" smtClean="0"/>
              <a:t>6</a:t>
            </a:r>
            <a:r>
              <a:rPr lang="zh-CN" altLang="en-US" smtClean="0"/>
              <a:t>章  数组</a:t>
            </a:r>
            <a:endParaRPr lang="en-US" altLang="zh-CN" sz="1200">
              <a:ea typeface="宋体" charset="-122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F5BB524E-118F-4CAC-B131-4098BA770E80}"/>
              </a:ext>
            </a:extLst>
          </p:cNvPr>
          <p:cNvSpPr/>
          <p:nvPr/>
        </p:nvSpPr>
        <p:spPr>
          <a:xfrm>
            <a:off x="1115615" y="3212976"/>
            <a:ext cx="4176465" cy="223224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en-US" altLang="zh-CN" sz="1400" dirty="0">
                <a:solidFill>
                  <a:srgbClr val="002060"/>
                </a:solidFill>
              </a:rPr>
              <a:t>#include &lt;</a:t>
            </a:r>
            <a:r>
              <a:rPr lang="en-US" altLang="zh-CN" sz="1400" err="1">
                <a:solidFill>
                  <a:srgbClr val="002060"/>
                </a:solidFill>
              </a:rPr>
              <a:t>stdio.h</a:t>
            </a:r>
            <a:r>
              <a:rPr lang="en-US" altLang="zh-CN" sz="1400" smtClean="0">
                <a:solidFill>
                  <a:srgbClr val="002060"/>
                </a:solidFill>
              </a:rPr>
              <a:t>&gt;</a:t>
            </a:r>
          </a:p>
          <a:p>
            <a:r>
              <a:rPr lang="en-US" altLang="zh-CN" sz="1400" smtClean="0">
                <a:solidFill>
                  <a:srgbClr val="002060"/>
                </a:solidFill>
              </a:rPr>
              <a:t>int </a:t>
            </a:r>
            <a:r>
              <a:rPr lang="en-US" altLang="zh-CN" sz="1400" dirty="0">
                <a:solidFill>
                  <a:srgbClr val="002060"/>
                </a:solidFill>
              </a:rPr>
              <a:t>main( )</a:t>
            </a:r>
          </a:p>
          <a:p>
            <a:r>
              <a:rPr lang="en-US" altLang="zh-CN" sz="1400" dirty="0">
                <a:solidFill>
                  <a:srgbClr val="002060"/>
                </a:solidFill>
              </a:rPr>
              <a:t>{</a:t>
            </a:r>
          </a:p>
          <a:p>
            <a:r>
              <a:rPr lang="en-US" altLang="zh-CN" sz="1400">
                <a:solidFill>
                  <a:srgbClr val="002060"/>
                </a:solidFill>
              </a:rPr>
              <a:t> </a:t>
            </a:r>
            <a:r>
              <a:rPr lang="en-US" altLang="zh-CN" sz="1400" smtClean="0">
                <a:solidFill>
                  <a:srgbClr val="002060"/>
                </a:solidFill>
              </a:rPr>
              <a:t>   int </a:t>
            </a:r>
            <a:r>
              <a:rPr lang="en-US" altLang="zh-CN" sz="1400">
                <a:solidFill>
                  <a:srgbClr val="002060"/>
                </a:solidFill>
              </a:rPr>
              <a:t>i;</a:t>
            </a:r>
          </a:p>
          <a:p>
            <a:r>
              <a:rPr lang="en-US" altLang="zh-CN" sz="1400" smtClean="0">
                <a:solidFill>
                  <a:srgbClr val="002060"/>
                </a:solidFill>
              </a:rPr>
              <a:t>    char </a:t>
            </a:r>
            <a:r>
              <a:rPr lang="en-US" altLang="zh-CN" sz="1400">
                <a:solidFill>
                  <a:srgbClr val="002060"/>
                </a:solidFill>
              </a:rPr>
              <a:t>c[11]={’I’,’’,’a’,’m’,’’,’a’,’’,’g’,’i’,’r’,’l’};</a:t>
            </a:r>
          </a:p>
          <a:p>
            <a:r>
              <a:rPr lang="en-US" altLang="zh-CN" sz="1400" smtClean="0">
                <a:solidFill>
                  <a:srgbClr val="002060"/>
                </a:solidFill>
              </a:rPr>
              <a:t>    for(i=0</a:t>
            </a:r>
            <a:r>
              <a:rPr lang="en-US" altLang="zh-CN" sz="1400">
                <a:solidFill>
                  <a:srgbClr val="002060"/>
                </a:solidFill>
              </a:rPr>
              <a:t>; i&lt;11; i++)</a:t>
            </a:r>
          </a:p>
          <a:p>
            <a:pPr lvl="1"/>
            <a:r>
              <a:rPr lang="en-US" altLang="zh-CN" sz="1400">
                <a:solidFill>
                  <a:srgbClr val="002060"/>
                </a:solidFill>
              </a:rPr>
              <a:t>  printf(“%c”, c[i]);</a:t>
            </a:r>
          </a:p>
          <a:p>
            <a:r>
              <a:rPr lang="en-US" altLang="zh-CN" sz="1400" smtClean="0">
                <a:solidFill>
                  <a:srgbClr val="002060"/>
                </a:solidFill>
              </a:rPr>
              <a:t>    printf</a:t>
            </a:r>
            <a:r>
              <a:rPr lang="en-US" altLang="zh-CN" sz="1400">
                <a:solidFill>
                  <a:srgbClr val="002060"/>
                </a:solidFill>
              </a:rPr>
              <a:t>(“\n</a:t>
            </a:r>
            <a:r>
              <a:rPr lang="en-US" altLang="zh-CN" sz="1400" smtClean="0">
                <a:solidFill>
                  <a:srgbClr val="002060"/>
                </a:solidFill>
              </a:rPr>
              <a:t>”);</a:t>
            </a:r>
          </a:p>
          <a:p>
            <a:r>
              <a:rPr lang="en-US" altLang="zh-CN" sz="1400" smtClean="0">
                <a:solidFill>
                  <a:srgbClr val="002060"/>
                </a:solidFill>
              </a:rPr>
              <a:t>    </a:t>
            </a:r>
            <a:r>
              <a:rPr lang="en-US" altLang="zh-CN" sz="1400">
                <a:solidFill>
                  <a:srgbClr val="002060"/>
                </a:solidFill>
              </a:rPr>
              <a:t>return 0;</a:t>
            </a:r>
            <a:endParaRPr lang="zh-CN" altLang="en-US" sz="1400" smtClean="0">
              <a:solidFill>
                <a:srgbClr val="002060"/>
              </a:solidFill>
            </a:endParaRPr>
          </a:p>
          <a:p>
            <a:r>
              <a:rPr lang="en-US" altLang="zh-CN" sz="1400" smtClean="0">
                <a:solidFill>
                  <a:srgbClr val="002060"/>
                </a:solidFill>
              </a:rPr>
              <a:t>}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B0CA503F-5008-4B52-A4F4-6A5255875C6D}"/>
              </a:ext>
            </a:extLst>
          </p:cNvPr>
          <p:cNvSpPr txBox="1"/>
          <p:nvPr/>
        </p:nvSpPr>
        <p:spPr>
          <a:xfrm>
            <a:off x="5813238" y="3081811"/>
            <a:ext cx="22322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002060"/>
                </a:solidFill>
              </a:rPr>
              <a:t>程序运行结果：</a:t>
            </a:r>
          </a:p>
        </p:txBody>
      </p:sp>
      <p:pic>
        <p:nvPicPr>
          <p:cNvPr id="7" name="图片 6"/>
          <p:cNvPicPr/>
          <p:nvPr/>
        </p:nvPicPr>
        <p:blipFill>
          <a:blip r:embed="rId2"/>
          <a:stretch>
            <a:fillRect/>
          </a:stretch>
        </p:blipFill>
        <p:spPr>
          <a:xfrm>
            <a:off x="5436096" y="3537395"/>
            <a:ext cx="3528392" cy="14598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1372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000" smtClean="0"/>
              <a:t>6.3  </a:t>
            </a:r>
            <a:r>
              <a:rPr lang="zh-CN" altLang="en-US" sz="3000" smtClean="0"/>
              <a:t>字符数</a:t>
            </a:r>
            <a:r>
              <a:rPr lang="zh-CN" altLang="en-US" sz="3000"/>
              <a:t>组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772816"/>
            <a:ext cx="8507288" cy="720080"/>
          </a:xfrm>
        </p:spPr>
        <p:txBody>
          <a:bodyPr/>
          <a:lstStyle/>
          <a:p>
            <a:pPr lvl="1">
              <a:spcBef>
                <a:spcPts val="1200"/>
              </a:spcBef>
            </a:pPr>
            <a:r>
              <a:rPr lang="en-US" altLang="zh-CN" sz="2000" b="1">
                <a:solidFill>
                  <a:schemeClr val="accent2"/>
                </a:solidFill>
                <a:latin typeface="+mn-lt"/>
                <a:ea typeface="+mn-ea"/>
                <a:cs typeface="+mn-cs"/>
              </a:rPr>
              <a:t>【</a:t>
            </a:r>
            <a:r>
              <a:rPr lang="zh-CN" altLang="en-US" sz="2000" b="1">
                <a:solidFill>
                  <a:schemeClr val="accent2"/>
                </a:solidFill>
                <a:latin typeface="+mn-lt"/>
                <a:ea typeface="+mn-ea"/>
                <a:cs typeface="+mn-cs"/>
              </a:rPr>
              <a:t>例 </a:t>
            </a:r>
            <a:r>
              <a:rPr lang="en-US" altLang="zh-CN" sz="2000" b="1">
                <a:solidFill>
                  <a:schemeClr val="accent2"/>
                </a:solidFill>
                <a:latin typeface="+mn-lt"/>
                <a:ea typeface="+mn-ea"/>
                <a:cs typeface="+mn-cs"/>
              </a:rPr>
              <a:t>6.9】</a:t>
            </a:r>
            <a:r>
              <a:rPr lang="zh-CN" altLang="en-US" sz="2000" b="1">
                <a:solidFill>
                  <a:schemeClr val="accent2"/>
                </a:solidFill>
                <a:latin typeface="+mn-lt"/>
                <a:ea typeface="+mn-ea"/>
                <a:cs typeface="+mn-cs"/>
              </a:rPr>
              <a:t>输出二维字符数组。</a:t>
            </a:r>
            <a:endParaRPr lang="en-US" altLang="zh-CN" sz="2000" b="1">
              <a:solidFill>
                <a:schemeClr val="accent2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zh-CN" altLang="en-US" smtClean="0"/>
              <a:t>第</a:t>
            </a:r>
            <a:r>
              <a:rPr lang="en-US" altLang="zh-CN" smtClean="0"/>
              <a:t>6</a:t>
            </a:r>
            <a:r>
              <a:rPr lang="zh-CN" altLang="en-US" smtClean="0"/>
              <a:t>章  数组</a:t>
            </a:r>
            <a:endParaRPr lang="en-US" altLang="zh-CN" sz="1200">
              <a:ea typeface="宋体" charset="-122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F5BB524E-118F-4CAC-B131-4098BA770E80}"/>
              </a:ext>
            </a:extLst>
          </p:cNvPr>
          <p:cNvSpPr/>
          <p:nvPr/>
        </p:nvSpPr>
        <p:spPr>
          <a:xfrm>
            <a:off x="1115615" y="2420888"/>
            <a:ext cx="3816425" cy="316835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en-US" altLang="zh-CN" sz="1400" dirty="0">
                <a:solidFill>
                  <a:srgbClr val="002060"/>
                </a:solidFill>
              </a:rPr>
              <a:t>#include &lt;</a:t>
            </a:r>
            <a:r>
              <a:rPr lang="en-US" altLang="zh-CN" sz="1400" err="1">
                <a:solidFill>
                  <a:srgbClr val="002060"/>
                </a:solidFill>
              </a:rPr>
              <a:t>stdio.h</a:t>
            </a:r>
            <a:r>
              <a:rPr lang="en-US" altLang="zh-CN" sz="1400" smtClean="0">
                <a:solidFill>
                  <a:srgbClr val="002060"/>
                </a:solidFill>
              </a:rPr>
              <a:t>&gt;</a:t>
            </a:r>
          </a:p>
          <a:p>
            <a:r>
              <a:rPr lang="en-US" altLang="zh-CN" sz="1400" smtClean="0">
                <a:solidFill>
                  <a:srgbClr val="002060"/>
                </a:solidFill>
              </a:rPr>
              <a:t>int </a:t>
            </a:r>
            <a:r>
              <a:rPr lang="en-US" altLang="zh-CN" sz="1400" dirty="0">
                <a:solidFill>
                  <a:srgbClr val="002060"/>
                </a:solidFill>
              </a:rPr>
              <a:t>main( )</a:t>
            </a:r>
          </a:p>
          <a:p>
            <a:r>
              <a:rPr lang="en-US" altLang="zh-CN" sz="1400" dirty="0">
                <a:solidFill>
                  <a:srgbClr val="002060"/>
                </a:solidFill>
              </a:rPr>
              <a:t>{</a:t>
            </a:r>
          </a:p>
          <a:p>
            <a:r>
              <a:rPr lang="en-US" altLang="zh-CN" sz="1400">
                <a:solidFill>
                  <a:srgbClr val="002060"/>
                </a:solidFill>
              </a:rPr>
              <a:t> </a:t>
            </a:r>
            <a:r>
              <a:rPr lang="en-US" altLang="zh-CN" sz="1400" smtClean="0">
                <a:solidFill>
                  <a:srgbClr val="002060"/>
                </a:solidFill>
              </a:rPr>
              <a:t>   int </a:t>
            </a:r>
            <a:r>
              <a:rPr lang="en-US" altLang="zh-CN" sz="1400">
                <a:solidFill>
                  <a:srgbClr val="002060"/>
                </a:solidFill>
              </a:rPr>
              <a:t>i,j;</a:t>
            </a:r>
          </a:p>
          <a:p>
            <a:r>
              <a:rPr lang="en-US" altLang="zh-CN" sz="1400">
                <a:solidFill>
                  <a:srgbClr val="002060"/>
                </a:solidFill>
              </a:rPr>
              <a:t> </a:t>
            </a:r>
            <a:r>
              <a:rPr lang="en-US" altLang="zh-CN" sz="1400" smtClean="0">
                <a:solidFill>
                  <a:srgbClr val="002060"/>
                </a:solidFill>
              </a:rPr>
              <a:t>   </a:t>
            </a:r>
            <a:r>
              <a:rPr lang="en-US" altLang="zh-CN" sz="1400">
                <a:solidFill>
                  <a:srgbClr val="002060"/>
                </a:solidFill>
              </a:rPr>
              <a:t>char a[][5]={{'B','a','i','d','u</a:t>
            </a:r>
            <a:r>
              <a:rPr lang="en-US" altLang="zh-CN" sz="1400" smtClean="0">
                <a:solidFill>
                  <a:srgbClr val="002060"/>
                </a:solidFill>
              </a:rPr>
              <a:t>',},</a:t>
            </a:r>
          </a:p>
          <a:p>
            <a:r>
              <a:rPr lang="en-US" altLang="zh-CN" sz="1400">
                <a:solidFill>
                  <a:srgbClr val="002060"/>
                </a:solidFill>
              </a:rPr>
              <a:t>	 </a:t>
            </a:r>
            <a:r>
              <a:rPr lang="en-US" altLang="zh-CN" sz="1400" smtClean="0">
                <a:solidFill>
                  <a:srgbClr val="002060"/>
                </a:solidFill>
              </a:rPr>
              <a:t>        {</a:t>
            </a:r>
            <a:r>
              <a:rPr lang="en-US" altLang="zh-CN" sz="1400">
                <a:solidFill>
                  <a:srgbClr val="002060"/>
                </a:solidFill>
              </a:rPr>
              <a:t>'Y','a','h','o','o'}};</a:t>
            </a:r>
          </a:p>
          <a:p>
            <a:r>
              <a:rPr lang="en-US" altLang="zh-CN" sz="1400">
                <a:solidFill>
                  <a:srgbClr val="002060"/>
                </a:solidFill>
              </a:rPr>
              <a:t>  </a:t>
            </a:r>
            <a:r>
              <a:rPr lang="en-US" altLang="zh-CN" sz="1400" smtClean="0">
                <a:solidFill>
                  <a:srgbClr val="002060"/>
                </a:solidFill>
              </a:rPr>
              <a:t>  for(i=0;i&lt;2;i</a:t>
            </a:r>
            <a:r>
              <a:rPr lang="en-US" altLang="zh-CN" sz="1400">
                <a:solidFill>
                  <a:srgbClr val="002060"/>
                </a:solidFill>
              </a:rPr>
              <a:t>++)</a:t>
            </a:r>
          </a:p>
          <a:p>
            <a:r>
              <a:rPr lang="en-US" altLang="zh-CN" sz="1400">
                <a:solidFill>
                  <a:srgbClr val="002060"/>
                </a:solidFill>
              </a:rPr>
              <a:t>    {</a:t>
            </a:r>
          </a:p>
          <a:p>
            <a:pPr lvl="1"/>
            <a:r>
              <a:rPr lang="en-US" altLang="zh-CN" sz="1400">
                <a:solidFill>
                  <a:srgbClr val="002060"/>
                </a:solidFill>
              </a:rPr>
              <a:t>      for(j=0;j&lt;5;j++)</a:t>
            </a:r>
          </a:p>
          <a:p>
            <a:pPr lvl="1"/>
            <a:r>
              <a:rPr lang="en-US" altLang="zh-CN" sz="1400">
                <a:solidFill>
                  <a:srgbClr val="002060"/>
                </a:solidFill>
              </a:rPr>
              <a:t>          printf("%c",a[i][j]);</a:t>
            </a:r>
          </a:p>
          <a:p>
            <a:pPr lvl="1"/>
            <a:r>
              <a:rPr lang="en-US" altLang="zh-CN" sz="1400">
                <a:solidFill>
                  <a:srgbClr val="002060"/>
                </a:solidFill>
              </a:rPr>
              <a:t>      printf("\n");</a:t>
            </a:r>
          </a:p>
          <a:p>
            <a:r>
              <a:rPr lang="en-US" altLang="zh-CN" sz="1400" smtClean="0">
                <a:solidFill>
                  <a:srgbClr val="002060"/>
                </a:solidFill>
              </a:rPr>
              <a:t>    }</a:t>
            </a:r>
            <a:endParaRPr lang="en-US" altLang="zh-CN" sz="1400">
              <a:solidFill>
                <a:srgbClr val="002060"/>
              </a:solidFill>
            </a:endParaRPr>
          </a:p>
          <a:p>
            <a:r>
              <a:rPr lang="en-US" altLang="zh-CN" sz="1400" smtClean="0">
                <a:solidFill>
                  <a:srgbClr val="002060"/>
                </a:solidFill>
              </a:rPr>
              <a:t>    </a:t>
            </a:r>
            <a:r>
              <a:rPr lang="en-US" altLang="zh-CN" sz="1400">
                <a:solidFill>
                  <a:srgbClr val="002060"/>
                </a:solidFill>
              </a:rPr>
              <a:t>return 0;</a:t>
            </a:r>
            <a:endParaRPr lang="zh-CN" altLang="en-US" sz="1400" smtClean="0">
              <a:solidFill>
                <a:srgbClr val="002060"/>
              </a:solidFill>
            </a:endParaRPr>
          </a:p>
          <a:p>
            <a:r>
              <a:rPr lang="en-US" altLang="zh-CN" sz="1400" smtClean="0">
                <a:solidFill>
                  <a:srgbClr val="002060"/>
                </a:solidFill>
              </a:rPr>
              <a:t>}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B0CA503F-5008-4B52-A4F4-6A5255875C6D}"/>
              </a:ext>
            </a:extLst>
          </p:cNvPr>
          <p:cNvSpPr txBox="1"/>
          <p:nvPr/>
        </p:nvSpPr>
        <p:spPr>
          <a:xfrm>
            <a:off x="5292080" y="2492896"/>
            <a:ext cx="22322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002060"/>
                </a:solidFill>
              </a:rPr>
              <a:t>程序运行结果：</a:t>
            </a:r>
          </a:p>
        </p:txBody>
      </p:sp>
      <p:pic>
        <p:nvPicPr>
          <p:cNvPr id="8" name="图片 7"/>
          <p:cNvPicPr/>
          <p:nvPr/>
        </p:nvPicPr>
        <p:blipFill>
          <a:blip r:embed="rId2"/>
          <a:stretch>
            <a:fillRect/>
          </a:stretch>
        </p:blipFill>
        <p:spPr>
          <a:xfrm>
            <a:off x="5296330" y="3012352"/>
            <a:ext cx="3740165" cy="16457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45040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000" smtClean="0"/>
              <a:t>6.3  </a:t>
            </a:r>
            <a:r>
              <a:rPr lang="zh-CN" altLang="en-US" sz="3000" smtClean="0"/>
              <a:t>字符数</a:t>
            </a:r>
            <a:r>
              <a:rPr lang="zh-CN" altLang="en-US" sz="3000"/>
              <a:t>组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412776"/>
            <a:ext cx="8507288" cy="1440160"/>
          </a:xfrm>
        </p:spPr>
        <p:txBody>
          <a:bodyPr/>
          <a:lstStyle/>
          <a:p>
            <a:r>
              <a:rPr lang="zh-CN" altLang="en-US" sz="2200" smtClean="0"/>
              <a:t>字符数组的输入输出</a:t>
            </a:r>
            <a:endParaRPr lang="en-US" altLang="zh-CN" sz="2200" smtClean="0"/>
          </a:p>
          <a:p>
            <a:pPr lvl="1"/>
            <a:r>
              <a:rPr lang="zh-CN" altLang="en-US" sz="2000">
                <a:latin typeface="隶书" pitchFamily="49" charset="-122"/>
                <a:ea typeface="黑体" panose="02010609060101010101" pitchFamily="49" charset="-122"/>
              </a:rPr>
              <a:t>字符数组的输入输出有两种方法：</a:t>
            </a:r>
            <a:endParaRPr lang="en-US" altLang="zh-CN" sz="2000" smtClean="0">
              <a:latin typeface="隶书" pitchFamily="49" charset="-122"/>
              <a:ea typeface="黑体" panose="02010609060101010101" pitchFamily="49" charset="-122"/>
            </a:endParaRPr>
          </a:p>
          <a:p>
            <a:pPr lvl="2"/>
            <a:r>
              <a:rPr lang="zh-CN" altLang="en-US" sz="1800">
                <a:latin typeface="隶书" pitchFamily="49" charset="-122"/>
                <a:ea typeface="黑体" panose="02010609060101010101" pitchFamily="49" charset="-122"/>
              </a:rPr>
              <a:t>逐个字符输入</a:t>
            </a:r>
            <a:r>
              <a:rPr lang="en-US" altLang="zh-CN" sz="1800">
                <a:latin typeface="隶书" pitchFamily="49" charset="-122"/>
                <a:ea typeface="黑体" panose="02010609060101010101" pitchFamily="49" charset="-122"/>
              </a:rPr>
              <a:t>/</a:t>
            </a:r>
            <a:r>
              <a:rPr lang="zh-CN" altLang="en-US" sz="1800">
                <a:latin typeface="隶书" pitchFamily="49" charset="-122"/>
                <a:ea typeface="黑体" panose="02010609060101010101" pitchFamily="49" charset="-122"/>
              </a:rPr>
              <a:t>输</a:t>
            </a:r>
            <a:r>
              <a:rPr lang="zh-CN" altLang="en-US" sz="1800" smtClean="0">
                <a:latin typeface="隶书" pitchFamily="49" charset="-122"/>
                <a:ea typeface="黑体" panose="02010609060101010101" pitchFamily="49" charset="-122"/>
              </a:rPr>
              <a:t>出</a:t>
            </a:r>
            <a:endParaRPr lang="en-US" altLang="zh-CN" sz="1800">
              <a:latin typeface="隶书" pitchFamily="49" charset="-122"/>
              <a:ea typeface="黑体" panose="02010609060101010101" pitchFamily="49" charset="-122"/>
            </a:endParaRPr>
          </a:p>
          <a:p>
            <a:pPr lvl="3"/>
            <a:r>
              <a:rPr lang="en-US" altLang="zh-CN" sz="1800" b="1">
                <a:solidFill>
                  <a:schemeClr val="accent2"/>
                </a:solidFill>
                <a:latin typeface="+mn-lt"/>
                <a:ea typeface="+mn-ea"/>
                <a:cs typeface="+mn-cs"/>
              </a:rPr>
              <a:t>【</a:t>
            </a:r>
            <a:r>
              <a:rPr lang="zh-CN" altLang="en-US" sz="1800" b="1">
                <a:solidFill>
                  <a:schemeClr val="accent2"/>
                </a:solidFill>
                <a:latin typeface="+mn-lt"/>
                <a:ea typeface="+mn-ea"/>
                <a:cs typeface="+mn-cs"/>
              </a:rPr>
              <a:t>例 </a:t>
            </a:r>
            <a:r>
              <a:rPr lang="en-US" altLang="zh-CN" sz="1800" b="1">
                <a:solidFill>
                  <a:schemeClr val="accent2"/>
                </a:solidFill>
                <a:latin typeface="+mn-lt"/>
                <a:ea typeface="+mn-ea"/>
                <a:cs typeface="+mn-cs"/>
              </a:rPr>
              <a:t>6.10】</a:t>
            </a:r>
            <a:r>
              <a:rPr lang="zh-CN" altLang="en-US" sz="1800" b="1">
                <a:solidFill>
                  <a:schemeClr val="accent2"/>
                </a:solidFill>
                <a:latin typeface="+mn-lt"/>
                <a:ea typeface="+mn-ea"/>
                <a:cs typeface="+mn-cs"/>
              </a:rPr>
              <a:t>从键盘输入</a:t>
            </a:r>
            <a:r>
              <a:rPr lang="en-US" altLang="zh-CN" sz="1800" b="1">
                <a:solidFill>
                  <a:schemeClr val="accent2"/>
                </a:solidFill>
                <a:latin typeface="+mn-lt"/>
                <a:ea typeface="+mn-ea"/>
                <a:cs typeface="+mn-cs"/>
              </a:rPr>
              <a:t>5</a:t>
            </a:r>
            <a:r>
              <a:rPr lang="zh-CN" altLang="en-US" sz="1800" b="1">
                <a:solidFill>
                  <a:schemeClr val="accent2"/>
                </a:solidFill>
                <a:latin typeface="+mn-lt"/>
                <a:ea typeface="+mn-ea"/>
                <a:cs typeface="+mn-cs"/>
              </a:rPr>
              <a:t>个字符并反序输出。</a:t>
            </a: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zh-CN" altLang="en-US" smtClean="0"/>
              <a:t>第</a:t>
            </a:r>
            <a:r>
              <a:rPr lang="en-US" altLang="zh-CN" smtClean="0"/>
              <a:t>6</a:t>
            </a:r>
            <a:r>
              <a:rPr lang="zh-CN" altLang="en-US" smtClean="0"/>
              <a:t>章  数组</a:t>
            </a:r>
            <a:endParaRPr lang="en-US" altLang="zh-CN" sz="1200">
              <a:ea typeface="宋体" charset="-122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F5BB524E-118F-4CAC-B131-4098BA770E80}"/>
              </a:ext>
            </a:extLst>
          </p:cNvPr>
          <p:cNvSpPr/>
          <p:nvPr/>
        </p:nvSpPr>
        <p:spPr>
          <a:xfrm>
            <a:off x="1043608" y="2949568"/>
            <a:ext cx="3461556" cy="263967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en-US" altLang="zh-CN" sz="1400" dirty="0">
                <a:solidFill>
                  <a:srgbClr val="002060"/>
                </a:solidFill>
              </a:rPr>
              <a:t>#include &lt;</a:t>
            </a:r>
            <a:r>
              <a:rPr lang="en-US" altLang="zh-CN" sz="1400" err="1">
                <a:solidFill>
                  <a:srgbClr val="002060"/>
                </a:solidFill>
              </a:rPr>
              <a:t>stdio.h</a:t>
            </a:r>
            <a:r>
              <a:rPr lang="en-US" altLang="zh-CN" sz="1400" smtClean="0">
                <a:solidFill>
                  <a:srgbClr val="002060"/>
                </a:solidFill>
              </a:rPr>
              <a:t>&gt;</a:t>
            </a:r>
          </a:p>
          <a:p>
            <a:r>
              <a:rPr lang="en-US" altLang="zh-CN" sz="1400" smtClean="0">
                <a:solidFill>
                  <a:srgbClr val="002060"/>
                </a:solidFill>
              </a:rPr>
              <a:t>int </a:t>
            </a:r>
            <a:r>
              <a:rPr lang="en-US" altLang="zh-CN" sz="1400" dirty="0">
                <a:solidFill>
                  <a:srgbClr val="002060"/>
                </a:solidFill>
              </a:rPr>
              <a:t>main( )</a:t>
            </a:r>
          </a:p>
          <a:p>
            <a:r>
              <a:rPr lang="en-US" altLang="zh-CN" sz="1400" dirty="0">
                <a:solidFill>
                  <a:srgbClr val="002060"/>
                </a:solidFill>
              </a:rPr>
              <a:t>{</a:t>
            </a:r>
          </a:p>
          <a:p>
            <a:pPr marL="265113"/>
            <a:r>
              <a:rPr lang="en-US" altLang="zh-CN" sz="1400" smtClean="0">
                <a:solidFill>
                  <a:srgbClr val="002060"/>
                </a:solidFill>
              </a:rPr>
              <a:t>char </a:t>
            </a:r>
            <a:r>
              <a:rPr lang="en-US" altLang="zh-CN" sz="1400">
                <a:solidFill>
                  <a:srgbClr val="002060"/>
                </a:solidFill>
              </a:rPr>
              <a:t>str[5];</a:t>
            </a:r>
          </a:p>
          <a:p>
            <a:pPr marL="265113"/>
            <a:r>
              <a:rPr lang="en-US" altLang="zh-CN" sz="1400">
                <a:solidFill>
                  <a:srgbClr val="002060"/>
                </a:solidFill>
              </a:rPr>
              <a:t>int i;</a:t>
            </a:r>
          </a:p>
          <a:p>
            <a:pPr marL="265113"/>
            <a:r>
              <a:rPr lang="en-US" altLang="zh-CN" sz="1400">
                <a:solidFill>
                  <a:srgbClr val="002060"/>
                </a:solidFill>
              </a:rPr>
              <a:t>for(i=0; i&lt;5; i++)</a:t>
            </a:r>
          </a:p>
          <a:p>
            <a:pPr marL="265113"/>
            <a:r>
              <a:rPr lang="en-US" altLang="zh-CN" sz="1400">
                <a:solidFill>
                  <a:srgbClr val="002060"/>
                </a:solidFill>
              </a:rPr>
              <a:t>  </a:t>
            </a:r>
            <a:r>
              <a:rPr lang="en-US" altLang="zh-CN" sz="1400" smtClean="0">
                <a:solidFill>
                  <a:srgbClr val="002060"/>
                </a:solidFill>
              </a:rPr>
              <a:t>   scanf</a:t>
            </a:r>
            <a:r>
              <a:rPr lang="en-US" altLang="zh-CN" sz="1400">
                <a:solidFill>
                  <a:srgbClr val="002060"/>
                </a:solidFill>
              </a:rPr>
              <a:t>(“%c”, &amp;str[i]);</a:t>
            </a:r>
          </a:p>
          <a:p>
            <a:pPr marL="265113"/>
            <a:r>
              <a:rPr lang="en-US" altLang="zh-CN" sz="1400">
                <a:solidFill>
                  <a:srgbClr val="002060"/>
                </a:solidFill>
              </a:rPr>
              <a:t>for(i=4; i&gt;=0; i-</a:t>
            </a:r>
            <a:r>
              <a:rPr lang="en-US" altLang="zh-CN" sz="1400" smtClean="0">
                <a:solidFill>
                  <a:srgbClr val="002060"/>
                </a:solidFill>
              </a:rPr>
              <a:t>-)</a:t>
            </a:r>
          </a:p>
          <a:p>
            <a:pPr marL="265113"/>
            <a:r>
              <a:rPr lang="en-US" altLang="zh-CN" sz="1400">
                <a:solidFill>
                  <a:srgbClr val="002060"/>
                </a:solidFill>
              </a:rPr>
              <a:t> </a:t>
            </a:r>
            <a:r>
              <a:rPr lang="en-US" altLang="zh-CN" sz="1400" smtClean="0">
                <a:solidFill>
                  <a:srgbClr val="002060"/>
                </a:solidFill>
              </a:rPr>
              <a:t>    printf(“%c”, str[i]);</a:t>
            </a:r>
          </a:p>
          <a:p>
            <a:pPr marL="265113"/>
            <a:r>
              <a:rPr lang="en-US" altLang="zh-CN" sz="1400" smtClean="0">
                <a:solidFill>
                  <a:srgbClr val="002060"/>
                </a:solidFill>
              </a:rPr>
              <a:t>printf</a:t>
            </a:r>
            <a:r>
              <a:rPr lang="en-US" altLang="zh-CN" sz="1400">
                <a:solidFill>
                  <a:srgbClr val="002060"/>
                </a:solidFill>
              </a:rPr>
              <a:t>("\n");</a:t>
            </a:r>
          </a:p>
          <a:p>
            <a:pPr marL="265113"/>
            <a:r>
              <a:rPr lang="en-US" altLang="zh-CN" sz="1400" smtClean="0">
                <a:solidFill>
                  <a:srgbClr val="002060"/>
                </a:solidFill>
              </a:rPr>
              <a:t>return 0;</a:t>
            </a:r>
            <a:endParaRPr lang="zh-CN" altLang="en-US" sz="1400" smtClean="0">
              <a:solidFill>
                <a:srgbClr val="002060"/>
              </a:solidFill>
            </a:endParaRPr>
          </a:p>
          <a:p>
            <a:r>
              <a:rPr lang="en-US" altLang="zh-CN" sz="1400" smtClean="0">
                <a:solidFill>
                  <a:srgbClr val="002060"/>
                </a:solidFill>
              </a:rPr>
              <a:t>}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B0CA503F-5008-4B52-A4F4-6A5255875C6D}"/>
              </a:ext>
            </a:extLst>
          </p:cNvPr>
          <p:cNvSpPr txBox="1"/>
          <p:nvPr/>
        </p:nvSpPr>
        <p:spPr>
          <a:xfrm>
            <a:off x="3275856" y="5685872"/>
            <a:ext cx="18316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002060"/>
                </a:solidFill>
              </a:rPr>
              <a:t>程序运行结果：</a:t>
            </a:r>
          </a:p>
        </p:txBody>
      </p:sp>
      <p:sp>
        <p:nvSpPr>
          <p:cNvPr id="12" name="折角形 8">
            <a:extLst>
              <a:ext uri="{FF2B5EF4-FFF2-40B4-BE49-F238E27FC236}">
                <a16:creationId xmlns:a16="http://schemas.microsoft.com/office/drawing/2014/main" id="{34B46C00-F619-45F0-A7B9-F2B26A653DB9}"/>
              </a:ext>
            </a:extLst>
          </p:cNvPr>
          <p:cNvSpPr/>
          <p:nvPr/>
        </p:nvSpPr>
        <p:spPr>
          <a:xfrm>
            <a:off x="5004049" y="2949569"/>
            <a:ext cx="3616725" cy="2423647"/>
          </a:xfrm>
          <a:prstGeom prst="foldedCorner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>
              <a:buAutoNum type="arabicPeriod"/>
            </a:pPr>
            <a:endParaRPr lang="en-US" altLang="zh-CN" sz="1400" dirty="0"/>
          </a:p>
          <a:p>
            <a:endParaRPr lang="en-US" altLang="zh-CN" sz="1400" dirty="0"/>
          </a:p>
          <a:p>
            <a:endParaRPr lang="en-US" altLang="zh-CN" sz="1400" smtClean="0"/>
          </a:p>
          <a:p>
            <a:endParaRPr lang="en-US" altLang="zh-CN" sz="1400" dirty="0"/>
          </a:p>
          <a:p>
            <a:pPr marL="342900" indent="-342900">
              <a:lnSpc>
                <a:spcPct val="125000"/>
              </a:lnSpc>
              <a:buAutoNum type="arabicPeriod"/>
            </a:pPr>
            <a:r>
              <a:rPr lang="zh-CN" altLang="en-US" sz="1400"/>
              <a:t>在</a:t>
            </a:r>
            <a:r>
              <a:rPr lang="en-US" altLang="zh-CN" sz="1400"/>
              <a:t>scanf()</a:t>
            </a:r>
            <a:r>
              <a:rPr lang="zh-CN" altLang="en-US" sz="1400"/>
              <a:t>函数和</a:t>
            </a:r>
            <a:r>
              <a:rPr lang="en-US" altLang="zh-CN" sz="1400"/>
              <a:t>printf()</a:t>
            </a:r>
            <a:r>
              <a:rPr lang="zh-CN" altLang="en-US" sz="1400"/>
              <a:t>函数中，用格式符“</a:t>
            </a:r>
            <a:r>
              <a:rPr lang="en-US" altLang="zh-CN" sz="1400"/>
              <a:t>%c”</a:t>
            </a:r>
            <a:r>
              <a:rPr lang="zh-CN" altLang="en-US" sz="1400"/>
              <a:t>输入或输出单个字符，将这两个函数放到循环体中，随着循环的进行，便可逐个输入</a:t>
            </a:r>
            <a:r>
              <a:rPr lang="en-US" altLang="zh-CN" sz="1400"/>
              <a:t>/</a:t>
            </a:r>
            <a:r>
              <a:rPr lang="zh-CN" altLang="en-US" sz="1400"/>
              <a:t>输出字符数组元素</a:t>
            </a:r>
          </a:p>
          <a:p>
            <a:pPr marL="342900" indent="-342900">
              <a:lnSpc>
                <a:spcPct val="125000"/>
              </a:lnSpc>
              <a:buAutoNum type="arabicPeriod"/>
            </a:pPr>
            <a:r>
              <a:rPr lang="zh-CN" altLang="en-US" sz="1400" smtClean="0"/>
              <a:t>也</a:t>
            </a:r>
            <a:r>
              <a:rPr lang="zh-CN" altLang="en-US" sz="1400"/>
              <a:t>可以使用</a:t>
            </a:r>
            <a:r>
              <a:rPr lang="en-US" altLang="zh-CN" sz="1400"/>
              <a:t>getchar()</a:t>
            </a:r>
            <a:r>
              <a:rPr lang="zh-CN" altLang="en-US" sz="1400"/>
              <a:t>和</a:t>
            </a:r>
            <a:r>
              <a:rPr lang="en-US" altLang="zh-CN" sz="1400"/>
              <a:t>putchar()</a:t>
            </a:r>
            <a:r>
              <a:rPr lang="zh-CN" altLang="en-US" sz="1400"/>
              <a:t>函数，配合循环，实现逐个输入</a:t>
            </a:r>
            <a:r>
              <a:rPr lang="en-US" altLang="zh-CN" sz="1400"/>
              <a:t>/</a:t>
            </a:r>
            <a:r>
              <a:rPr lang="zh-CN" altLang="en-US" sz="1400"/>
              <a:t>输出字符数组元</a:t>
            </a:r>
            <a:r>
              <a:rPr lang="zh-CN" altLang="en-US" sz="1400" smtClean="0"/>
              <a:t>素</a:t>
            </a:r>
            <a:endParaRPr lang="en-US" altLang="zh-CN" sz="1400" smtClean="0"/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5A3B8124-DB13-43FA-BDBF-277E29E6FA67}"/>
              </a:ext>
            </a:extLst>
          </p:cNvPr>
          <p:cNvGrpSpPr/>
          <p:nvPr/>
        </p:nvGrpSpPr>
        <p:grpSpPr>
          <a:xfrm>
            <a:off x="5004048" y="2996952"/>
            <a:ext cx="1156038" cy="419096"/>
            <a:chOff x="8656982" y="1409171"/>
            <a:chExt cx="1242392" cy="327695"/>
          </a:xfrm>
        </p:grpSpPr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31994EC0-9CE0-4FE0-B93C-B8717E3333FE}"/>
                </a:ext>
              </a:extLst>
            </p:cNvPr>
            <p:cNvSpPr txBox="1"/>
            <p:nvPr/>
          </p:nvSpPr>
          <p:spPr>
            <a:xfrm>
              <a:off x="8656982" y="1409171"/>
              <a:ext cx="1242392" cy="3276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程序说明</a:t>
              </a:r>
            </a:p>
          </p:txBody>
        </p:sp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id="{D2FE9C08-1928-4143-B10C-59655810239B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8656983" y="1686632"/>
              <a:ext cx="1242391" cy="405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6" name="图片 15"/>
          <p:cNvPicPr/>
          <p:nvPr/>
        </p:nvPicPr>
        <p:blipFill rotWithShape="1">
          <a:blip r:embed="rId2"/>
          <a:srcRect r="3624" b="54282"/>
          <a:stretch/>
        </p:blipFill>
        <p:spPr>
          <a:xfrm>
            <a:off x="4990529" y="5479898"/>
            <a:ext cx="3829943" cy="9099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6181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000" smtClean="0"/>
              <a:t>6.3  </a:t>
            </a:r>
            <a:r>
              <a:rPr lang="zh-CN" altLang="en-US" sz="3000" smtClean="0"/>
              <a:t>字符数</a:t>
            </a:r>
            <a:r>
              <a:rPr lang="zh-CN" altLang="en-US" sz="3000"/>
              <a:t>组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772816"/>
            <a:ext cx="8507288" cy="3384376"/>
          </a:xfrm>
        </p:spPr>
        <p:txBody>
          <a:bodyPr/>
          <a:lstStyle/>
          <a:p>
            <a:pPr lvl="3"/>
            <a:r>
              <a:rPr lang="zh-CN" altLang="en-US" sz="1800" b="1">
                <a:solidFill>
                  <a:schemeClr val="accent2"/>
                </a:solidFill>
                <a:latin typeface="+mn-lt"/>
                <a:ea typeface="+mn-ea"/>
                <a:cs typeface="+mn-cs"/>
              </a:rPr>
              <a:t>注意</a:t>
            </a:r>
            <a:endParaRPr lang="en-US" altLang="zh-CN" sz="1800" b="1">
              <a:solidFill>
                <a:schemeClr val="accent2"/>
              </a:solidFill>
              <a:latin typeface="+mn-lt"/>
              <a:ea typeface="+mn-ea"/>
              <a:cs typeface="+mn-cs"/>
            </a:endParaRPr>
          </a:p>
          <a:p>
            <a:pPr lvl="4"/>
            <a:r>
              <a:rPr lang="zh-CN" altLang="en-US" sz="1800" smtClean="0">
                <a:latin typeface="隶书" pitchFamily="49" charset="-122"/>
                <a:ea typeface="黑体" panose="02010609060101010101" pitchFamily="49" charset="-122"/>
              </a:rPr>
              <a:t>读</a:t>
            </a:r>
            <a:r>
              <a:rPr lang="zh-CN" altLang="en-US" sz="1800">
                <a:latin typeface="隶书" pitchFamily="49" charset="-122"/>
                <a:ea typeface="黑体" panose="02010609060101010101" pitchFamily="49" charset="-122"/>
              </a:rPr>
              <a:t>取字符数据时，空格、回车都是有效字符，都将被保存进字符数组。</a:t>
            </a:r>
          </a:p>
          <a:p>
            <a:pPr lvl="4"/>
            <a:r>
              <a:rPr lang="zh-CN" altLang="en-US" sz="1800" smtClean="0">
                <a:latin typeface="隶书" pitchFamily="49" charset="-122"/>
                <a:ea typeface="黑体" panose="02010609060101010101" pitchFamily="49" charset="-122"/>
              </a:rPr>
              <a:t>如</a:t>
            </a:r>
            <a:r>
              <a:rPr lang="zh-CN" altLang="en-US" sz="1800">
                <a:latin typeface="隶书" pitchFamily="49" charset="-122"/>
                <a:ea typeface="黑体" panose="02010609060101010101" pitchFamily="49" charset="-122"/>
              </a:rPr>
              <a:t>果按回车键时，输入的字符个数少于</a:t>
            </a:r>
            <a:r>
              <a:rPr lang="en-US" altLang="zh-CN" sz="1800">
                <a:latin typeface="隶书" pitchFamily="49" charset="-122"/>
                <a:ea typeface="黑体" panose="02010609060101010101" pitchFamily="49" charset="-122"/>
              </a:rPr>
              <a:t>scanf()</a:t>
            </a:r>
            <a:r>
              <a:rPr lang="zh-CN" altLang="en-US" sz="1800">
                <a:latin typeface="隶书" pitchFamily="49" charset="-122"/>
                <a:ea typeface="黑体" panose="02010609060101010101" pitchFamily="49" charset="-122"/>
              </a:rPr>
              <a:t>循环要读取的字符个数，</a:t>
            </a:r>
            <a:r>
              <a:rPr lang="en-US" altLang="zh-CN" sz="1800">
                <a:latin typeface="隶书" pitchFamily="49" charset="-122"/>
                <a:ea typeface="黑体" panose="02010609060101010101" pitchFamily="49" charset="-122"/>
              </a:rPr>
              <a:t>scanf()</a:t>
            </a:r>
            <a:r>
              <a:rPr lang="zh-CN" altLang="en-US" sz="1800">
                <a:latin typeface="隶书" pitchFamily="49" charset="-122"/>
                <a:ea typeface="黑体" panose="02010609060101010101" pitchFamily="49" charset="-122"/>
              </a:rPr>
              <a:t>会继续等待用户将剩下的字符输入；如果按回车键时，输入的字符个数多于</a:t>
            </a:r>
            <a:r>
              <a:rPr lang="en-US" altLang="zh-CN" sz="1800">
                <a:latin typeface="隶书" pitchFamily="49" charset="-122"/>
                <a:ea typeface="黑体" panose="02010609060101010101" pitchFamily="49" charset="-122"/>
              </a:rPr>
              <a:t>scanf()</a:t>
            </a:r>
            <a:r>
              <a:rPr lang="zh-CN" altLang="en-US" sz="1800">
                <a:latin typeface="隶书" pitchFamily="49" charset="-122"/>
                <a:ea typeface="黑体" panose="02010609060101010101" pitchFamily="49" charset="-122"/>
              </a:rPr>
              <a:t>循环读取的字符个数，</a:t>
            </a:r>
            <a:r>
              <a:rPr lang="en-US" altLang="zh-CN" sz="1800">
                <a:latin typeface="隶书" pitchFamily="49" charset="-122"/>
                <a:ea typeface="黑体" panose="02010609060101010101" pitchFamily="49" charset="-122"/>
              </a:rPr>
              <a:t>scanf()</a:t>
            </a:r>
            <a:r>
              <a:rPr lang="zh-CN" altLang="en-US" sz="1800">
                <a:latin typeface="隶书" pitchFamily="49" charset="-122"/>
                <a:ea typeface="黑体" panose="02010609060101010101" pitchFamily="49" charset="-122"/>
              </a:rPr>
              <a:t>循环只将前面的字符读入，剩余的字符被存放在键盘的缓存中。</a:t>
            </a:r>
          </a:p>
          <a:p>
            <a:pPr lvl="4"/>
            <a:r>
              <a:rPr lang="zh-CN" altLang="en-US" sz="1800" smtClean="0">
                <a:latin typeface="隶书" pitchFamily="49" charset="-122"/>
                <a:ea typeface="黑体" panose="02010609060101010101" pitchFamily="49" charset="-122"/>
              </a:rPr>
              <a:t>逐</a:t>
            </a:r>
            <a:r>
              <a:rPr lang="zh-CN" altLang="en-US" sz="1800">
                <a:latin typeface="隶书" pitchFamily="49" charset="-122"/>
                <a:ea typeface="黑体" panose="02010609060101010101" pitchFamily="49" charset="-122"/>
              </a:rPr>
              <a:t>个读入字符结束后，不会自动在末尾加’</a:t>
            </a:r>
            <a:r>
              <a:rPr lang="en-US" altLang="zh-CN" sz="1800">
                <a:latin typeface="隶书" pitchFamily="49" charset="-122"/>
                <a:ea typeface="黑体" panose="02010609060101010101" pitchFamily="49" charset="-122"/>
              </a:rPr>
              <a:t>\0’</a:t>
            </a:r>
            <a:r>
              <a:rPr lang="zh-CN" altLang="en-US" sz="1800">
                <a:latin typeface="隶书" pitchFamily="49" charset="-122"/>
                <a:ea typeface="黑体" panose="02010609060101010101" pitchFamily="49" charset="-122"/>
              </a:rPr>
              <a:t>。所以输出时，最好也使用逐个字符输出</a:t>
            </a:r>
            <a:r>
              <a:rPr lang="zh-CN" altLang="en-US" sz="1800" smtClean="0">
                <a:latin typeface="隶书" pitchFamily="49" charset="-122"/>
                <a:ea typeface="黑体" panose="02010609060101010101" pitchFamily="49" charset="-122"/>
              </a:rPr>
              <a:t>。</a:t>
            </a:r>
            <a:endParaRPr lang="en-US" altLang="zh-CN" sz="1800" smtClean="0">
              <a:latin typeface="隶书" pitchFamily="49" charset="-122"/>
              <a:ea typeface="黑体" panose="02010609060101010101" pitchFamily="49" charset="-122"/>
            </a:endParaRPr>
          </a:p>
          <a:p>
            <a:pPr marL="457200" lvl="1" indent="0">
              <a:buNone/>
            </a:pPr>
            <a:r>
              <a:rPr lang="en-US" altLang="zh-CN" sz="1800" smtClean="0">
                <a:solidFill>
                  <a:srgbClr val="0070C0"/>
                </a:solidFill>
              </a:rPr>
              <a:t>	</a:t>
            </a:r>
            <a:endParaRPr lang="en-US" altLang="zh-CN" sz="1800">
              <a:latin typeface="隶书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zh-CN" altLang="en-US" smtClean="0"/>
              <a:t>第</a:t>
            </a:r>
            <a:r>
              <a:rPr lang="en-US" altLang="zh-CN" smtClean="0"/>
              <a:t>6</a:t>
            </a:r>
            <a:r>
              <a:rPr lang="zh-CN" altLang="en-US" smtClean="0"/>
              <a:t>章  数组</a:t>
            </a:r>
            <a:endParaRPr lang="en-US" altLang="zh-CN" sz="1200">
              <a:ea typeface="宋体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858453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000" smtClean="0"/>
              <a:t>6.3  </a:t>
            </a:r>
            <a:r>
              <a:rPr lang="zh-CN" altLang="en-US" sz="3000" smtClean="0"/>
              <a:t>字符数</a:t>
            </a:r>
            <a:r>
              <a:rPr lang="zh-CN" altLang="en-US" sz="3000"/>
              <a:t>组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484784"/>
            <a:ext cx="8507288" cy="4717504"/>
          </a:xfrm>
        </p:spPr>
        <p:txBody>
          <a:bodyPr/>
          <a:lstStyle/>
          <a:p>
            <a:pPr lvl="2"/>
            <a:r>
              <a:rPr lang="zh-CN" altLang="en-US" sz="1800">
                <a:latin typeface="隶书" pitchFamily="49" charset="-122"/>
                <a:ea typeface="黑体" panose="02010609060101010101" pitchFamily="49" charset="-122"/>
              </a:rPr>
              <a:t>字符串整体输入</a:t>
            </a:r>
            <a:r>
              <a:rPr lang="en-US" altLang="zh-CN" sz="1800">
                <a:latin typeface="隶书" pitchFamily="49" charset="-122"/>
                <a:ea typeface="黑体" panose="02010609060101010101" pitchFamily="49" charset="-122"/>
              </a:rPr>
              <a:t>/</a:t>
            </a:r>
            <a:r>
              <a:rPr lang="zh-CN" altLang="en-US" sz="1800">
                <a:latin typeface="隶书" pitchFamily="49" charset="-122"/>
                <a:ea typeface="黑体" panose="02010609060101010101" pitchFamily="49" charset="-122"/>
              </a:rPr>
              <a:t>输</a:t>
            </a:r>
            <a:r>
              <a:rPr lang="zh-CN" altLang="en-US" sz="1800" smtClean="0">
                <a:latin typeface="隶书" pitchFamily="49" charset="-122"/>
                <a:ea typeface="黑体" panose="02010609060101010101" pitchFamily="49" charset="-122"/>
              </a:rPr>
              <a:t>出</a:t>
            </a:r>
            <a:endParaRPr lang="en-US" altLang="zh-CN" sz="1800" smtClean="0">
              <a:latin typeface="隶书" pitchFamily="49" charset="-122"/>
              <a:ea typeface="黑体" panose="02010609060101010101" pitchFamily="49" charset="-122"/>
            </a:endParaRPr>
          </a:p>
          <a:p>
            <a:pPr marL="1169988" lvl="2" indent="0">
              <a:buNone/>
            </a:pPr>
            <a:r>
              <a:rPr lang="zh-CN" altLang="en-US" sz="1800">
                <a:latin typeface="隶书" pitchFamily="49" charset="-122"/>
                <a:ea typeface="黑体" panose="02010609060101010101" pitchFamily="49" charset="-122"/>
              </a:rPr>
              <a:t>用”</a:t>
            </a:r>
            <a:r>
              <a:rPr lang="en-US" altLang="zh-CN" sz="1800">
                <a:latin typeface="隶书" pitchFamily="49" charset="-122"/>
                <a:ea typeface="黑体" panose="02010609060101010101" pitchFamily="49" charset="-122"/>
              </a:rPr>
              <a:t>%s”</a:t>
            </a:r>
            <a:r>
              <a:rPr lang="zh-CN" altLang="en-US" sz="1800">
                <a:latin typeface="隶书" pitchFamily="49" charset="-122"/>
                <a:ea typeface="黑体" panose="02010609060101010101" pitchFamily="49" charset="-122"/>
              </a:rPr>
              <a:t>格式符对字符串进行整体输入输出，就不必使用循环语句逐个地输入输出每个字</a:t>
            </a:r>
            <a:r>
              <a:rPr lang="zh-CN" altLang="en-US" sz="1800" smtClean="0">
                <a:latin typeface="隶书" pitchFamily="49" charset="-122"/>
                <a:ea typeface="黑体" panose="02010609060101010101" pitchFamily="49" charset="-122"/>
              </a:rPr>
              <a:t>符</a:t>
            </a:r>
            <a:endParaRPr lang="en-US" altLang="zh-CN" sz="1800" smtClean="0">
              <a:latin typeface="隶书" pitchFamily="49" charset="-122"/>
              <a:ea typeface="黑体" panose="02010609060101010101" pitchFamily="49" charset="-122"/>
            </a:endParaRPr>
          </a:p>
          <a:p>
            <a:pPr lvl="3"/>
            <a:r>
              <a:rPr lang="zh-CN" altLang="en-US" sz="1800" smtClean="0">
                <a:latin typeface="隶书" pitchFamily="49" charset="-122"/>
                <a:ea typeface="黑体" panose="02010609060101010101" pitchFamily="49" charset="-122"/>
              </a:rPr>
              <a:t>用</a:t>
            </a:r>
            <a:r>
              <a:rPr lang="en-US" altLang="zh-CN" sz="1800" smtClean="0">
                <a:latin typeface="隶书" pitchFamily="49" charset="-122"/>
                <a:ea typeface="黑体" panose="02010609060101010101" pitchFamily="49" charset="-122"/>
              </a:rPr>
              <a:t>printf</a:t>
            </a:r>
            <a:r>
              <a:rPr lang="zh-CN" altLang="en-US" sz="1800">
                <a:latin typeface="隶书" pitchFamily="49" charset="-122"/>
                <a:ea typeface="黑体" panose="02010609060101010101" pitchFamily="49" charset="-122"/>
              </a:rPr>
              <a:t>函数</a:t>
            </a:r>
            <a:r>
              <a:rPr lang="zh-CN" altLang="en-US" sz="1800" smtClean="0">
                <a:latin typeface="隶书" pitchFamily="49" charset="-122"/>
                <a:ea typeface="黑体" panose="02010609060101010101" pitchFamily="49" charset="-122"/>
              </a:rPr>
              <a:t>输出一</a:t>
            </a:r>
            <a:r>
              <a:rPr lang="zh-CN" altLang="en-US" sz="1800">
                <a:latin typeface="隶书" pitchFamily="49" charset="-122"/>
                <a:ea typeface="黑体" panose="02010609060101010101" pitchFamily="49" charset="-122"/>
              </a:rPr>
              <a:t>个字符串</a:t>
            </a:r>
            <a:endParaRPr lang="en-US" altLang="zh-CN" sz="1800">
              <a:latin typeface="隶书" pitchFamily="49" charset="-122"/>
              <a:ea typeface="黑体" panose="02010609060101010101" pitchFamily="49" charset="-122"/>
            </a:endParaRPr>
          </a:p>
          <a:p>
            <a:pPr marL="457200" lvl="1" indent="0">
              <a:buNone/>
            </a:pPr>
            <a:r>
              <a:rPr lang="en-US" altLang="zh-CN" sz="1800" smtClean="0">
                <a:solidFill>
                  <a:srgbClr val="0070C0"/>
                </a:solidFill>
              </a:rPr>
              <a:t>	           </a:t>
            </a:r>
            <a:r>
              <a:rPr lang="zh-CN" altLang="en-US" sz="1800" smtClean="0">
                <a:latin typeface="隶书" pitchFamily="49" charset="-122"/>
                <a:ea typeface="黑体" panose="02010609060101010101" pitchFamily="49" charset="-122"/>
              </a:rPr>
              <a:t>例如：</a:t>
            </a:r>
            <a:endParaRPr lang="en-US" altLang="zh-CN" sz="1800" smtClean="0">
              <a:latin typeface="隶书" pitchFamily="49" charset="-122"/>
              <a:ea typeface="黑体" panose="02010609060101010101" pitchFamily="49" charset="-122"/>
            </a:endParaRPr>
          </a:p>
          <a:p>
            <a:pPr marL="457200" lvl="1" indent="0">
              <a:buNone/>
            </a:pPr>
            <a:r>
              <a:rPr lang="en-US" altLang="zh-CN" sz="1800">
                <a:solidFill>
                  <a:srgbClr val="0070C0"/>
                </a:solidFill>
              </a:rPr>
              <a:t>	</a:t>
            </a:r>
            <a:r>
              <a:rPr lang="en-US" altLang="zh-CN" sz="1800" smtClean="0">
                <a:solidFill>
                  <a:srgbClr val="0070C0"/>
                </a:solidFill>
              </a:rPr>
              <a:t>	    char </a:t>
            </a:r>
            <a:r>
              <a:rPr lang="en-US" altLang="zh-CN" sz="1800">
                <a:solidFill>
                  <a:srgbClr val="0070C0"/>
                </a:solidFill>
              </a:rPr>
              <a:t>c[ ]=”Basic</a:t>
            </a:r>
            <a:r>
              <a:rPr lang="en-US" altLang="zh-CN" sz="1800" smtClean="0">
                <a:solidFill>
                  <a:srgbClr val="0070C0"/>
                </a:solidFill>
              </a:rPr>
              <a:t>”;</a:t>
            </a:r>
          </a:p>
          <a:p>
            <a:pPr marL="457200" lvl="1" indent="0">
              <a:buNone/>
            </a:pPr>
            <a:r>
              <a:rPr lang="en-US" altLang="zh-CN" sz="1800">
                <a:solidFill>
                  <a:srgbClr val="0070C0"/>
                </a:solidFill>
              </a:rPr>
              <a:t>		</a:t>
            </a:r>
            <a:r>
              <a:rPr lang="en-US" altLang="zh-CN" sz="1800" smtClean="0">
                <a:solidFill>
                  <a:srgbClr val="0070C0"/>
                </a:solidFill>
              </a:rPr>
              <a:t>    printf</a:t>
            </a:r>
            <a:r>
              <a:rPr lang="en-US" altLang="zh-CN" sz="1800">
                <a:solidFill>
                  <a:srgbClr val="0070C0"/>
                </a:solidFill>
              </a:rPr>
              <a:t>(“%s”, c</a:t>
            </a:r>
            <a:r>
              <a:rPr lang="en-US" altLang="zh-CN" sz="1800" smtClean="0">
                <a:solidFill>
                  <a:srgbClr val="0070C0"/>
                </a:solidFill>
              </a:rPr>
              <a:t>);</a:t>
            </a:r>
          </a:p>
          <a:p>
            <a:pPr marL="1073150" lvl="1" indent="0">
              <a:buNone/>
            </a:pPr>
            <a:r>
              <a:rPr lang="en-US" altLang="zh-CN" sz="1800" smtClean="0">
                <a:solidFill>
                  <a:srgbClr val="0070C0"/>
                </a:solidFill>
              </a:rPr>
              <a:t>         </a:t>
            </a:r>
            <a:r>
              <a:rPr lang="zh-CN" altLang="en-US" sz="1800" b="1">
                <a:solidFill>
                  <a:schemeClr val="accent2"/>
                </a:solidFill>
                <a:latin typeface="+mn-lt"/>
                <a:ea typeface="+mn-ea"/>
                <a:cs typeface="+mn-cs"/>
              </a:rPr>
              <a:t>注意：</a:t>
            </a:r>
            <a:endParaRPr lang="en-US" altLang="zh-CN" sz="1800" b="1">
              <a:solidFill>
                <a:schemeClr val="accent2"/>
              </a:solidFill>
              <a:latin typeface="+mn-lt"/>
              <a:ea typeface="+mn-ea"/>
              <a:cs typeface="+mn-cs"/>
            </a:endParaRPr>
          </a:p>
          <a:p>
            <a:pPr lvl="4"/>
            <a:r>
              <a:rPr lang="zh-CN" altLang="en-US" sz="1800" smtClean="0">
                <a:latin typeface="隶书" pitchFamily="49" charset="-122"/>
                <a:ea typeface="黑体" panose="02010609060101010101" pitchFamily="49" charset="-122"/>
              </a:rPr>
              <a:t>输</a:t>
            </a:r>
            <a:r>
              <a:rPr lang="zh-CN" altLang="en-US" sz="1800">
                <a:latin typeface="隶书" pitchFamily="49" charset="-122"/>
                <a:ea typeface="黑体" panose="02010609060101010101" pitchFamily="49" charset="-122"/>
              </a:rPr>
              <a:t>出字符串不包括’</a:t>
            </a:r>
            <a:r>
              <a:rPr lang="en-US" altLang="zh-CN" sz="1800">
                <a:latin typeface="隶书" pitchFamily="49" charset="-122"/>
                <a:ea typeface="黑体" panose="02010609060101010101" pitchFamily="49" charset="-122"/>
              </a:rPr>
              <a:t>\0</a:t>
            </a:r>
            <a:r>
              <a:rPr lang="en-US" altLang="zh-CN" sz="1800" smtClean="0">
                <a:latin typeface="隶书" pitchFamily="49" charset="-122"/>
                <a:ea typeface="黑体" panose="02010609060101010101" pitchFamily="49" charset="-122"/>
              </a:rPr>
              <a:t>’</a:t>
            </a:r>
            <a:r>
              <a:rPr lang="zh-CN" altLang="en-US" sz="1800" smtClean="0">
                <a:latin typeface="隶书" pitchFamily="49" charset="-122"/>
                <a:ea typeface="黑体" panose="02010609060101010101" pitchFamily="49" charset="-122"/>
              </a:rPr>
              <a:t>。</a:t>
            </a:r>
            <a:endParaRPr lang="en-US" altLang="zh-CN" sz="1800" smtClean="0">
              <a:latin typeface="隶书" pitchFamily="49" charset="-122"/>
              <a:ea typeface="黑体" panose="02010609060101010101" pitchFamily="49" charset="-122"/>
            </a:endParaRPr>
          </a:p>
          <a:p>
            <a:pPr lvl="4"/>
            <a:r>
              <a:rPr lang="zh-CN" altLang="en-US" sz="1800" smtClean="0">
                <a:latin typeface="隶书" pitchFamily="49" charset="-122"/>
                <a:ea typeface="黑体" panose="02010609060101010101" pitchFamily="49" charset="-122"/>
              </a:rPr>
              <a:t>用</a:t>
            </a:r>
            <a:r>
              <a:rPr lang="zh-CN" altLang="en-US" sz="1800">
                <a:latin typeface="隶书" pitchFamily="49" charset="-122"/>
                <a:ea typeface="黑体" panose="02010609060101010101" pitchFamily="49" charset="-122"/>
              </a:rPr>
              <a:t>“</a:t>
            </a:r>
            <a:r>
              <a:rPr lang="en-US" altLang="zh-CN" sz="1800">
                <a:latin typeface="隶书" pitchFamily="49" charset="-122"/>
                <a:ea typeface="黑体" panose="02010609060101010101" pitchFamily="49" charset="-122"/>
              </a:rPr>
              <a:t>%s”</a:t>
            </a:r>
            <a:r>
              <a:rPr lang="zh-CN" altLang="en-US" sz="1800">
                <a:latin typeface="隶书" pitchFamily="49" charset="-122"/>
                <a:ea typeface="黑体" panose="02010609060101010101" pitchFamily="49" charset="-122"/>
              </a:rPr>
              <a:t>格式符输出字符串时，</a:t>
            </a:r>
            <a:r>
              <a:rPr lang="en-US" altLang="zh-CN" sz="1800">
                <a:latin typeface="隶书" pitchFamily="49" charset="-122"/>
                <a:ea typeface="黑体" panose="02010609060101010101" pitchFamily="49" charset="-122"/>
              </a:rPr>
              <a:t>printf</a:t>
            </a:r>
            <a:r>
              <a:rPr lang="zh-CN" altLang="en-US" sz="1800">
                <a:latin typeface="隶书" pitchFamily="49" charset="-122"/>
                <a:ea typeface="黑体" panose="02010609060101010101" pitchFamily="49" charset="-122"/>
              </a:rPr>
              <a:t>函数中的输出项是字符数组名，而不是数组元</a:t>
            </a:r>
            <a:r>
              <a:rPr lang="zh-CN" altLang="en-US" sz="1800" smtClean="0">
                <a:latin typeface="隶书" pitchFamily="49" charset="-122"/>
                <a:ea typeface="黑体" panose="02010609060101010101" pitchFamily="49" charset="-122"/>
              </a:rPr>
              <a:t>素。</a:t>
            </a:r>
            <a:endParaRPr lang="en-US" altLang="zh-CN" sz="1800" smtClean="0">
              <a:latin typeface="隶书" pitchFamily="49" charset="-122"/>
              <a:ea typeface="黑体" panose="02010609060101010101" pitchFamily="49" charset="-122"/>
            </a:endParaRPr>
          </a:p>
          <a:p>
            <a:pPr lvl="4"/>
            <a:r>
              <a:rPr lang="zh-CN" altLang="en-US" sz="1800" smtClean="0">
                <a:latin typeface="隶书" pitchFamily="49" charset="-122"/>
                <a:ea typeface="黑体" panose="02010609060101010101" pitchFamily="49" charset="-122"/>
              </a:rPr>
              <a:t>如</a:t>
            </a:r>
            <a:r>
              <a:rPr lang="zh-CN" altLang="en-US" sz="1800">
                <a:latin typeface="隶书" pitchFamily="49" charset="-122"/>
                <a:ea typeface="黑体" panose="02010609060101010101" pitchFamily="49" charset="-122"/>
              </a:rPr>
              <a:t>果数组长度大于字符串的实际长度，也只输出到第一个’</a:t>
            </a:r>
            <a:r>
              <a:rPr lang="en-US" altLang="zh-CN" sz="1800">
                <a:latin typeface="隶书" pitchFamily="49" charset="-122"/>
                <a:ea typeface="黑体" panose="02010609060101010101" pitchFamily="49" charset="-122"/>
              </a:rPr>
              <a:t>\0’</a:t>
            </a:r>
            <a:r>
              <a:rPr lang="zh-CN" altLang="en-US" sz="1800">
                <a:latin typeface="隶书" pitchFamily="49" charset="-122"/>
                <a:ea typeface="黑体" panose="02010609060101010101" pitchFamily="49" charset="-122"/>
              </a:rPr>
              <a:t>结束</a:t>
            </a:r>
            <a:r>
              <a:rPr lang="zh-CN" altLang="en-US" sz="1800" smtClean="0">
                <a:latin typeface="隶书" pitchFamily="49" charset="-122"/>
                <a:ea typeface="黑体" panose="02010609060101010101" pitchFamily="49" charset="-122"/>
              </a:rPr>
              <a:t>。</a:t>
            </a:r>
            <a:endParaRPr lang="zh-CN" altLang="en-US" sz="1800">
              <a:latin typeface="隶书" pitchFamily="49" charset="-122"/>
              <a:ea typeface="黑体" panose="02010609060101010101" pitchFamily="49" charset="-122"/>
            </a:endParaRPr>
          </a:p>
          <a:p>
            <a:pPr lvl="4"/>
            <a:r>
              <a:rPr lang="zh-CN" altLang="en-US" sz="1800" smtClean="0">
                <a:latin typeface="隶书" pitchFamily="49" charset="-122"/>
                <a:ea typeface="黑体" panose="02010609060101010101" pitchFamily="49" charset="-122"/>
              </a:rPr>
              <a:t>如</a:t>
            </a:r>
            <a:r>
              <a:rPr lang="zh-CN" altLang="en-US" sz="1800">
                <a:latin typeface="隶书" pitchFamily="49" charset="-122"/>
                <a:ea typeface="黑体" panose="02010609060101010101" pitchFamily="49" charset="-122"/>
              </a:rPr>
              <a:t>果一个字符数组中含有多个’</a:t>
            </a:r>
            <a:r>
              <a:rPr lang="en-US" altLang="zh-CN" sz="1800">
                <a:latin typeface="隶书" pitchFamily="49" charset="-122"/>
                <a:ea typeface="黑体" panose="02010609060101010101" pitchFamily="49" charset="-122"/>
              </a:rPr>
              <a:t>\0’</a:t>
            </a:r>
            <a:r>
              <a:rPr lang="zh-CN" altLang="en-US" sz="1800">
                <a:latin typeface="隶书" pitchFamily="49" charset="-122"/>
                <a:ea typeface="黑体" panose="02010609060101010101" pitchFamily="49" charset="-122"/>
              </a:rPr>
              <a:t>，则遇第一个’</a:t>
            </a:r>
            <a:r>
              <a:rPr lang="en-US" altLang="zh-CN" sz="1800">
                <a:latin typeface="隶书" pitchFamily="49" charset="-122"/>
                <a:ea typeface="黑体" panose="02010609060101010101" pitchFamily="49" charset="-122"/>
              </a:rPr>
              <a:t>\0’</a:t>
            </a:r>
            <a:r>
              <a:rPr lang="zh-CN" altLang="en-US" sz="1800">
                <a:latin typeface="隶书" pitchFamily="49" charset="-122"/>
                <a:ea typeface="黑体" panose="02010609060101010101" pitchFamily="49" charset="-122"/>
              </a:rPr>
              <a:t>时就结束输出。</a:t>
            </a:r>
          </a:p>
          <a:p>
            <a:pPr lvl="4"/>
            <a:endParaRPr lang="en-US" altLang="zh-CN" sz="1800">
              <a:latin typeface="隶书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zh-CN" altLang="en-US" smtClean="0"/>
              <a:t>第</a:t>
            </a:r>
            <a:r>
              <a:rPr lang="en-US" altLang="zh-CN" smtClean="0"/>
              <a:t>6</a:t>
            </a:r>
            <a:r>
              <a:rPr lang="zh-CN" altLang="en-US" smtClean="0"/>
              <a:t>章  数组</a:t>
            </a:r>
            <a:endParaRPr lang="en-US" altLang="zh-CN" sz="1200">
              <a:ea typeface="宋体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398882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000" smtClean="0"/>
              <a:t>6.3  </a:t>
            </a:r>
            <a:r>
              <a:rPr lang="zh-CN" altLang="en-US" sz="3000" smtClean="0"/>
              <a:t>字符数</a:t>
            </a:r>
            <a:r>
              <a:rPr lang="zh-CN" altLang="en-US" sz="3000"/>
              <a:t>组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340769"/>
            <a:ext cx="8507288" cy="4968552"/>
          </a:xfrm>
        </p:spPr>
        <p:txBody>
          <a:bodyPr/>
          <a:lstStyle/>
          <a:p>
            <a:pPr lvl="3"/>
            <a:r>
              <a:rPr lang="zh-CN" altLang="en-US" sz="1800" smtClean="0">
                <a:latin typeface="隶书" pitchFamily="49" charset="-122"/>
                <a:ea typeface="黑体" panose="02010609060101010101" pitchFamily="49" charset="-122"/>
              </a:rPr>
              <a:t>用</a:t>
            </a:r>
            <a:r>
              <a:rPr lang="en-US" altLang="zh-CN" sz="1800" smtClean="0">
                <a:latin typeface="隶书" pitchFamily="49" charset="-122"/>
                <a:ea typeface="黑体" panose="02010609060101010101" pitchFamily="49" charset="-122"/>
              </a:rPr>
              <a:t>scanf</a:t>
            </a:r>
            <a:r>
              <a:rPr lang="zh-CN" altLang="en-US" sz="1800">
                <a:latin typeface="隶书" pitchFamily="49" charset="-122"/>
                <a:ea typeface="黑体" panose="02010609060101010101" pitchFamily="49" charset="-122"/>
              </a:rPr>
              <a:t>函数</a:t>
            </a:r>
            <a:r>
              <a:rPr lang="zh-CN" altLang="en-US" sz="1800" smtClean="0">
                <a:latin typeface="隶书" pitchFamily="49" charset="-122"/>
                <a:ea typeface="黑体" panose="02010609060101010101" pitchFamily="49" charset="-122"/>
              </a:rPr>
              <a:t>输入一</a:t>
            </a:r>
            <a:r>
              <a:rPr lang="zh-CN" altLang="en-US" sz="1800">
                <a:latin typeface="隶书" pitchFamily="49" charset="-122"/>
                <a:ea typeface="黑体" panose="02010609060101010101" pitchFamily="49" charset="-122"/>
              </a:rPr>
              <a:t>个字符串</a:t>
            </a:r>
            <a:endParaRPr lang="en-US" altLang="zh-CN" sz="1800">
              <a:latin typeface="隶书" pitchFamily="49" charset="-122"/>
              <a:ea typeface="黑体" panose="02010609060101010101" pitchFamily="49" charset="-122"/>
            </a:endParaRPr>
          </a:p>
          <a:p>
            <a:pPr marL="457200" lvl="1" indent="0">
              <a:buNone/>
            </a:pPr>
            <a:r>
              <a:rPr lang="en-US" altLang="zh-CN" sz="1800" smtClean="0">
                <a:solidFill>
                  <a:srgbClr val="0070C0"/>
                </a:solidFill>
              </a:rPr>
              <a:t>	           </a:t>
            </a:r>
            <a:r>
              <a:rPr lang="zh-CN" altLang="en-US" sz="1800" smtClean="0">
                <a:latin typeface="隶书" pitchFamily="49" charset="-122"/>
                <a:ea typeface="黑体" panose="02010609060101010101" pitchFamily="49" charset="-122"/>
              </a:rPr>
              <a:t>例如：</a:t>
            </a:r>
            <a:endParaRPr lang="en-US" altLang="zh-CN" sz="1800" smtClean="0">
              <a:latin typeface="隶书" pitchFamily="49" charset="-122"/>
              <a:ea typeface="黑体" panose="02010609060101010101" pitchFamily="49" charset="-122"/>
            </a:endParaRPr>
          </a:p>
          <a:p>
            <a:pPr marL="457200" lvl="1" indent="0">
              <a:buNone/>
            </a:pPr>
            <a:r>
              <a:rPr lang="en-US" altLang="zh-CN" sz="1800">
                <a:solidFill>
                  <a:srgbClr val="0070C0"/>
                </a:solidFill>
              </a:rPr>
              <a:t>	</a:t>
            </a:r>
            <a:r>
              <a:rPr lang="en-US" altLang="zh-CN" sz="1800" smtClean="0">
                <a:solidFill>
                  <a:srgbClr val="0070C0"/>
                </a:solidFill>
              </a:rPr>
              <a:t>	    char c[6];</a:t>
            </a:r>
          </a:p>
          <a:p>
            <a:pPr marL="457200" lvl="1" indent="0">
              <a:buNone/>
            </a:pPr>
            <a:r>
              <a:rPr lang="en-US" altLang="zh-CN" sz="1800">
                <a:solidFill>
                  <a:srgbClr val="0070C0"/>
                </a:solidFill>
              </a:rPr>
              <a:t>		</a:t>
            </a:r>
            <a:r>
              <a:rPr lang="en-US" altLang="zh-CN" sz="1800" smtClean="0">
                <a:solidFill>
                  <a:srgbClr val="0070C0"/>
                </a:solidFill>
              </a:rPr>
              <a:t>    scanf</a:t>
            </a:r>
            <a:r>
              <a:rPr lang="en-US" altLang="zh-CN" sz="1800">
                <a:solidFill>
                  <a:srgbClr val="0070C0"/>
                </a:solidFill>
              </a:rPr>
              <a:t>(“%s”, c</a:t>
            </a:r>
            <a:r>
              <a:rPr lang="en-US" altLang="zh-CN" sz="1800" smtClean="0">
                <a:solidFill>
                  <a:srgbClr val="0070C0"/>
                </a:solidFill>
              </a:rPr>
              <a:t>);</a:t>
            </a:r>
          </a:p>
          <a:p>
            <a:pPr marL="1616075" lvl="1" indent="0">
              <a:buNone/>
            </a:pPr>
            <a:r>
              <a:rPr lang="zh-CN" altLang="en-US" sz="1800">
                <a:latin typeface="隶书" pitchFamily="49" charset="-122"/>
                <a:ea typeface="黑体" panose="02010609060101010101" pitchFamily="49" charset="-122"/>
              </a:rPr>
              <a:t>从键盘输入：</a:t>
            </a:r>
          </a:p>
          <a:p>
            <a:pPr marL="1073150" lvl="1" indent="0">
              <a:buNone/>
            </a:pPr>
            <a:r>
              <a:rPr lang="en-US" altLang="zh-CN" sz="1800" smtClean="0">
                <a:solidFill>
                  <a:srgbClr val="0070C0"/>
                </a:solidFill>
              </a:rPr>
              <a:t>	    Basic</a:t>
            </a:r>
            <a:r>
              <a:rPr lang="en-US" altLang="zh-CN" sz="1800">
                <a:solidFill>
                  <a:srgbClr val="0070C0"/>
                </a:solidFill>
              </a:rPr>
              <a:t>↙</a:t>
            </a:r>
          </a:p>
          <a:p>
            <a:pPr marL="1616075" lvl="1" indent="0">
              <a:buNone/>
            </a:pPr>
            <a:r>
              <a:rPr lang="zh-CN" altLang="en-US" sz="1800">
                <a:latin typeface="隶书" pitchFamily="49" charset="-122"/>
                <a:ea typeface="黑体" panose="02010609060101010101" pitchFamily="49" charset="-122"/>
              </a:rPr>
              <a:t>系统自动在</a:t>
            </a:r>
            <a:r>
              <a:rPr lang="en-US" altLang="zh-CN" sz="1800">
                <a:latin typeface="隶书" pitchFamily="49" charset="-122"/>
                <a:ea typeface="黑体" panose="02010609060101010101" pitchFamily="49" charset="-122"/>
              </a:rPr>
              <a:t>Basic</a:t>
            </a:r>
            <a:r>
              <a:rPr lang="zh-CN" altLang="en-US" sz="1800">
                <a:latin typeface="隶书" pitchFamily="49" charset="-122"/>
                <a:ea typeface="黑体" panose="02010609060101010101" pitchFamily="49" charset="-122"/>
              </a:rPr>
              <a:t>后面加一个’</a:t>
            </a:r>
            <a:r>
              <a:rPr lang="en-US" altLang="zh-CN" sz="1800">
                <a:latin typeface="隶书" pitchFamily="49" charset="-122"/>
                <a:ea typeface="黑体" panose="02010609060101010101" pitchFamily="49" charset="-122"/>
              </a:rPr>
              <a:t>\0’</a:t>
            </a:r>
            <a:r>
              <a:rPr lang="zh-CN" altLang="en-US" sz="1800">
                <a:latin typeface="隶书" pitchFamily="49" charset="-122"/>
                <a:ea typeface="黑体" panose="02010609060101010101" pitchFamily="49" charset="-122"/>
              </a:rPr>
              <a:t>结束符</a:t>
            </a:r>
          </a:p>
          <a:p>
            <a:pPr marL="1073150" lvl="1" indent="0">
              <a:buNone/>
            </a:pPr>
            <a:r>
              <a:rPr lang="en-US" altLang="zh-CN" sz="1800" smtClean="0">
                <a:solidFill>
                  <a:srgbClr val="0070C0"/>
                </a:solidFill>
              </a:rPr>
              <a:t>         </a:t>
            </a:r>
            <a:r>
              <a:rPr lang="zh-CN" altLang="en-US" sz="1800" b="1">
                <a:solidFill>
                  <a:schemeClr val="accent2"/>
                </a:solidFill>
                <a:latin typeface="+mn-lt"/>
                <a:ea typeface="+mn-ea"/>
                <a:cs typeface="+mn-cs"/>
              </a:rPr>
              <a:t>注意：</a:t>
            </a:r>
            <a:endParaRPr lang="en-US" altLang="zh-CN" sz="1800" b="1">
              <a:solidFill>
                <a:schemeClr val="accent2"/>
              </a:solidFill>
              <a:latin typeface="+mn-lt"/>
              <a:ea typeface="+mn-ea"/>
              <a:cs typeface="+mn-cs"/>
            </a:endParaRPr>
          </a:p>
          <a:p>
            <a:pPr lvl="4"/>
            <a:r>
              <a:rPr lang="en-US" altLang="zh-CN" sz="1800" smtClean="0">
                <a:latin typeface="隶书" pitchFamily="49" charset="-122"/>
                <a:ea typeface="黑体" panose="02010609060101010101" pitchFamily="49" charset="-122"/>
              </a:rPr>
              <a:t>scanf</a:t>
            </a:r>
            <a:r>
              <a:rPr lang="zh-CN" altLang="en-US" sz="1800">
                <a:latin typeface="隶书" pitchFamily="49" charset="-122"/>
                <a:ea typeface="黑体" panose="02010609060101010101" pitchFamily="49" charset="-122"/>
              </a:rPr>
              <a:t>函数用“</a:t>
            </a:r>
            <a:r>
              <a:rPr lang="en-US" altLang="zh-CN" sz="1800">
                <a:latin typeface="隶书" pitchFamily="49" charset="-122"/>
                <a:ea typeface="黑体" panose="02010609060101010101" pitchFamily="49" charset="-122"/>
              </a:rPr>
              <a:t>%s”</a:t>
            </a:r>
            <a:r>
              <a:rPr lang="zh-CN" altLang="en-US" sz="1800">
                <a:latin typeface="隶书" pitchFamily="49" charset="-122"/>
                <a:ea typeface="黑体" panose="02010609060101010101" pitchFamily="49" charset="-122"/>
              </a:rPr>
              <a:t>输入时，空格、</a:t>
            </a:r>
            <a:r>
              <a:rPr lang="en-US" altLang="zh-CN" sz="1800">
                <a:latin typeface="隶书" pitchFamily="49" charset="-122"/>
                <a:ea typeface="黑体" panose="02010609060101010101" pitchFamily="49" charset="-122"/>
              </a:rPr>
              <a:t>Tab</a:t>
            </a:r>
            <a:r>
              <a:rPr lang="zh-CN" altLang="en-US" sz="1800">
                <a:latin typeface="隶书" pitchFamily="49" charset="-122"/>
                <a:ea typeface="黑体" panose="02010609060101010101" pitchFamily="49" charset="-122"/>
              </a:rPr>
              <a:t>键和回车都作为一个字符串输入结束的标</a:t>
            </a:r>
            <a:r>
              <a:rPr lang="zh-CN" altLang="en-US" sz="1800" smtClean="0">
                <a:latin typeface="隶书" pitchFamily="49" charset="-122"/>
                <a:ea typeface="黑体" panose="02010609060101010101" pitchFamily="49" charset="-122"/>
              </a:rPr>
              <a:t>志。</a:t>
            </a:r>
            <a:endParaRPr lang="en-US" altLang="zh-CN" sz="1800" smtClean="0">
              <a:latin typeface="隶书" pitchFamily="49" charset="-122"/>
              <a:ea typeface="黑体" panose="02010609060101010101" pitchFamily="49" charset="-122"/>
            </a:endParaRPr>
          </a:p>
          <a:p>
            <a:pPr lvl="4"/>
            <a:r>
              <a:rPr lang="zh-CN" altLang="en-US" sz="1800">
                <a:latin typeface="隶书" pitchFamily="49" charset="-122"/>
                <a:ea typeface="黑体" panose="02010609060101010101" pitchFamily="49" charset="-122"/>
              </a:rPr>
              <a:t>用“</a:t>
            </a:r>
            <a:r>
              <a:rPr lang="en-US" altLang="zh-CN" sz="1800">
                <a:latin typeface="隶书" pitchFamily="49" charset="-122"/>
                <a:ea typeface="黑体" panose="02010609060101010101" pitchFamily="49" charset="-122"/>
              </a:rPr>
              <a:t>%s”</a:t>
            </a:r>
            <a:r>
              <a:rPr lang="zh-CN" altLang="en-US" sz="1800">
                <a:latin typeface="隶书" pitchFamily="49" charset="-122"/>
                <a:ea typeface="黑体" panose="02010609060101010101" pitchFamily="49" charset="-122"/>
              </a:rPr>
              <a:t>格式符输入字符串时，</a:t>
            </a:r>
            <a:r>
              <a:rPr lang="en-US" altLang="zh-CN" sz="1800">
                <a:latin typeface="隶书" pitchFamily="49" charset="-122"/>
                <a:ea typeface="黑体" panose="02010609060101010101" pitchFamily="49" charset="-122"/>
              </a:rPr>
              <a:t>scanf</a:t>
            </a:r>
            <a:r>
              <a:rPr lang="zh-CN" altLang="en-US" sz="1800">
                <a:latin typeface="隶书" pitchFamily="49" charset="-122"/>
                <a:ea typeface="黑体" panose="02010609060101010101" pitchFamily="49" charset="-122"/>
              </a:rPr>
              <a:t>函数的输入</a:t>
            </a:r>
            <a:r>
              <a:rPr lang="zh-CN" altLang="en-US" sz="1800" smtClean="0">
                <a:latin typeface="隶书" pitchFamily="49" charset="-122"/>
                <a:ea typeface="黑体" panose="02010609060101010101" pitchFamily="49" charset="-122"/>
              </a:rPr>
              <a:t>项是</a:t>
            </a:r>
            <a:r>
              <a:rPr lang="zh-CN" altLang="en-US" sz="1800">
                <a:latin typeface="隶书" pitchFamily="49" charset="-122"/>
                <a:ea typeface="黑体" panose="02010609060101010101" pitchFamily="49" charset="-122"/>
              </a:rPr>
              <a:t>字符数组名时，不要再加地址符</a:t>
            </a:r>
            <a:r>
              <a:rPr lang="en-US" altLang="zh-CN" sz="1800">
                <a:latin typeface="隶书" pitchFamily="49" charset="-122"/>
                <a:ea typeface="黑体" panose="02010609060101010101" pitchFamily="49" charset="-122"/>
              </a:rPr>
              <a:t>&amp;</a:t>
            </a:r>
            <a:r>
              <a:rPr lang="zh-CN" altLang="en-US" sz="1800">
                <a:latin typeface="隶书" pitchFamily="49" charset="-122"/>
                <a:ea typeface="黑体" panose="02010609060101010101" pitchFamily="49" charset="-122"/>
              </a:rPr>
              <a:t>，因为</a:t>
            </a:r>
            <a:r>
              <a:rPr lang="en-US" altLang="zh-CN" sz="1800">
                <a:latin typeface="隶书" pitchFamily="49" charset="-122"/>
                <a:ea typeface="黑体" panose="02010609060101010101" pitchFamily="49" charset="-122"/>
              </a:rPr>
              <a:t>C</a:t>
            </a:r>
            <a:r>
              <a:rPr lang="zh-CN" altLang="en-US" sz="1800">
                <a:latin typeface="隶书" pitchFamily="49" charset="-122"/>
                <a:ea typeface="黑体" panose="02010609060101010101" pitchFamily="49" charset="-122"/>
              </a:rPr>
              <a:t>语</a:t>
            </a:r>
            <a:r>
              <a:rPr lang="zh-CN" altLang="en-US" sz="1800" smtClean="0">
                <a:latin typeface="隶书" pitchFamily="49" charset="-122"/>
                <a:ea typeface="黑体" panose="02010609060101010101" pitchFamily="49" charset="-122"/>
              </a:rPr>
              <a:t>言中</a:t>
            </a:r>
            <a:r>
              <a:rPr lang="zh-CN" altLang="en-US" sz="1800">
                <a:latin typeface="隶书" pitchFamily="49" charset="-122"/>
                <a:ea typeface="黑体" panose="02010609060101010101" pitchFamily="49" charset="-122"/>
              </a:rPr>
              <a:t>数组名代表该数组的起始地址</a:t>
            </a:r>
            <a:r>
              <a:rPr lang="zh-CN" altLang="en-US" sz="1800" smtClean="0">
                <a:latin typeface="隶书" pitchFamily="49" charset="-122"/>
                <a:ea typeface="黑体" panose="02010609060101010101" pitchFamily="49" charset="-122"/>
              </a:rPr>
              <a:t>。</a:t>
            </a:r>
            <a:endParaRPr lang="en-US" altLang="zh-CN" sz="1800" smtClean="0">
              <a:latin typeface="隶书" pitchFamily="49" charset="-122"/>
              <a:ea typeface="黑体" panose="02010609060101010101" pitchFamily="49" charset="-122"/>
            </a:endParaRPr>
          </a:p>
          <a:p>
            <a:pPr lvl="4"/>
            <a:r>
              <a:rPr lang="zh-CN" altLang="en-US" sz="1800">
                <a:latin typeface="隶书" pitchFamily="49" charset="-122"/>
                <a:ea typeface="黑体" panose="02010609060101010101" pitchFamily="49" charset="-122"/>
              </a:rPr>
              <a:t>用“</a:t>
            </a:r>
            <a:r>
              <a:rPr lang="en-US" altLang="zh-CN" sz="1800">
                <a:latin typeface="隶书" pitchFamily="49" charset="-122"/>
                <a:ea typeface="黑体" panose="02010609060101010101" pitchFamily="49" charset="-122"/>
              </a:rPr>
              <a:t>%s”</a:t>
            </a:r>
            <a:r>
              <a:rPr lang="zh-CN" altLang="en-US" sz="1800">
                <a:latin typeface="隶书" pitchFamily="49" charset="-122"/>
                <a:ea typeface="黑体" panose="02010609060101010101" pitchFamily="49" charset="-122"/>
              </a:rPr>
              <a:t>格式符输入字符串时</a:t>
            </a:r>
            <a:r>
              <a:rPr lang="zh-CN" altLang="en-US" sz="1800" smtClean="0">
                <a:latin typeface="隶书" pitchFamily="49" charset="-122"/>
                <a:ea typeface="黑体" panose="02010609060101010101" pitchFamily="49" charset="-122"/>
              </a:rPr>
              <a:t>，如果</a:t>
            </a:r>
            <a:r>
              <a:rPr lang="en-US" altLang="zh-CN" sz="1800" smtClean="0">
                <a:latin typeface="隶书" pitchFamily="49" charset="-122"/>
                <a:ea typeface="黑体" panose="02010609060101010101" pitchFamily="49" charset="-122"/>
              </a:rPr>
              <a:t>scanf</a:t>
            </a:r>
            <a:r>
              <a:rPr lang="zh-CN" altLang="en-US" sz="1800">
                <a:latin typeface="隶书" pitchFamily="49" charset="-122"/>
                <a:ea typeface="黑体" panose="02010609060101010101" pitchFamily="49" charset="-122"/>
              </a:rPr>
              <a:t>函数的输入项</a:t>
            </a:r>
            <a:r>
              <a:rPr lang="zh-CN" altLang="en-US" sz="1800" smtClean="0">
                <a:latin typeface="隶书" pitchFamily="49" charset="-122"/>
                <a:ea typeface="黑体" panose="02010609060101010101" pitchFamily="49" charset="-122"/>
              </a:rPr>
              <a:t>是字</a:t>
            </a:r>
            <a:r>
              <a:rPr lang="zh-CN" altLang="en-US" sz="1800">
                <a:latin typeface="隶书" pitchFamily="49" charset="-122"/>
                <a:ea typeface="黑体" panose="02010609060101010101" pitchFamily="49" charset="-122"/>
              </a:rPr>
              <a:t>符数组</a:t>
            </a:r>
            <a:r>
              <a:rPr lang="zh-CN" altLang="en-US" sz="1800" smtClean="0">
                <a:latin typeface="隶书" pitchFamily="49" charset="-122"/>
                <a:ea typeface="黑体" panose="02010609060101010101" pitchFamily="49" charset="-122"/>
              </a:rPr>
              <a:t>名，</a:t>
            </a:r>
            <a:r>
              <a:rPr lang="zh-CN" altLang="en-US" sz="1800">
                <a:latin typeface="隶书" pitchFamily="49" charset="-122"/>
                <a:ea typeface="黑体" panose="02010609060101010101" pitchFamily="49" charset="-122"/>
              </a:rPr>
              <a:t>从键盘输入的字符串应短于已定</a:t>
            </a:r>
            <a:r>
              <a:rPr lang="zh-CN" altLang="en-US" sz="1800" smtClean="0">
                <a:latin typeface="隶书" pitchFamily="49" charset="-122"/>
                <a:ea typeface="黑体" panose="02010609060101010101" pitchFamily="49" charset="-122"/>
              </a:rPr>
              <a:t>义的</a:t>
            </a:r>
            <a:r>
              <a:rPr lang="zh-CN" altLang="en-US" sz="1800">
                <a:latin typeface="隶书" pitchFamily="49" charset="-122"/>
                <a:ea typeface="黑体" panose="02010609060101010101" pitchFamily="49" charset="-122"/>
              </a:rPr>
              <a:t>字符数组的长度</a:t>
            </a:r>
            <a:r>
              <a:rPr lang="zh-CN" altLang="en-US" sz="1800" smtClean="0">
                <a:latin typeface="隶书" pitchFamily="49" charset="-122"/>
                <a:ea typeface="黑体" panose="02010609060101010101" pitchFamily="49" charset="-122"/>
              </a:rPr>
              <a:t>。</a:t>
            </a:r>
            <a:endParaRPr lang="zh-CN" altLang="en-US" sz="1800">
              <a:latin typeface="隶书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zh-CN" altLang="en-US" smtClean="0"/>
              <a:t>第</a:t>
            </a:r>
            <a:r>
              <a:rPr lang="en-US" altLang="zh-CN" smtClean="0"/>
              <a:t>6</a:t>
            </a:r>
            <a:r>
              <a:rPr lang="zh-CN" altLang="en-US" smtClean="0"/>
              <a:t>章  数组</a:t>
            </a:r>
            <a:endParaRPr lang="en-US" altLang="zh-CN" sz="1200">
              <a:ea typeface="宋体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15883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000" smtClean="0"/>
              <a:t>6.3  </a:t>
            </a:r>
            <a:r>
              <a:rPr lang="zh-CN" altLang="en-US" sz="3000" smtClean="0"/>
              <a:t>字符数</a:t>
            </a:r>
            <a:r>
              <a:rPr lang="zh-CN" altLang="en-US" sz="3000"/>
              <a:t>组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772816"/>
            <a:ext cx="8507288" cy="4032448"/>
          </a:xfrm>
        </p:spPr>
        <p:txBody>
          <a:bodyPr/>
          <a:lstStyle/>
          <a:p>
            <a:r>
              <a:rPr lang="zh-CN" altLang="en-US" sz="2200"/>
              <a:t>字符串处理函数</a:t>
            </a:r>
            <a:endParaRPr lang="en-US" altLang="zh-CN" sz="2200" smtClean="0"/>
          </a:p>
          <a:p>
            <a:pPr lvl="1"/>
            <a:r>
              <a:rPr lang="zh-CN" altLang="en-US" sz="2000" smtClean="0">
                <a:latin typeface="隶书" pitchFamily="49" charset="-122"/>
                <a:ea typeface="黑体" panose="02010609060101010101" pitchFamily="49" charset="-122"/>
              </a:rPr>
              <a:t>字</a:t>
            </a:r>
            <a:r>
              <a:rPr lang="zh-CN" altLang="en-US" sz="2000">
                <a:latin typeface="隶书" pitchFamily="49" charset="-122"/>
                <a:ea typeface="黑体" panose="02010609060101010101" pitchFamily="49" charset="-122"/>
              </a:rPr>
              <a:t>符串输出函</a:t>
            </a:r>
            <a:r>
              <a:rPr lang="zh-CN" altLang="en-US" sz="2000" smtClean="0">
                <a:latin typeface="隶书" pitchFamily="49" charset="-122"/>
                <a:ea typeface="黑体" panose="02010609060101010101" pitchFamily="49" charset="-122"/>
              </a:rPr>
              <a:t>数</a:t>
            </a:r>
            <a:r>
              <a:rPr lang="en-US" altLang="zh-CN" sz="2000" smtClean="0">
                <a:latin typeface="隶书" pitchFamily="49" charset="-122"/>
                <a:ea typeface="黑体" panose="02010609060101010101" pitchFamily="49" charset="-122"/>
              </a:rPr>
              <a:t>puts</a:t>
            </a:r>
          </a:p>
          <a:p>
            <a:pPr lvl="2">
              <a:spcBef>
                <a:spcPts val="300"/>
              </a:spcBef>
            </a:pPr>
            <a:r>
              <a:rPr lang="zh-CN" altLang="en-US" sz="1800">
                <a:latin typeface="隶书" pitchFamily="49" charset="-122"/>
                <a:ea typeface="黑体" panose="02010609060101010101" pitchFamily="49" charset="-122"/>
              </a:rPr>
              <a:t>格</a:t>
            </a:r>
            <a:r>
              <a:rPr lang="zh-CN" altLang="en-US" sz="1800" smtClean="0">
                <a:latin typeface="隶书" pitchFamily="49" charset="-122"/>
                <a:ea typeface="黑体" panose="02010609060101010101" pitchFamily="49" charset="-122"/>
              </a:rPr>
              <a:t>式</a:t>
            </a:r>
            <a:endParaRPr lang="en-US" altLang="zh-CN" sz="1800" smtClean="0">
              <a:latin typeface="隶书" pitchFamily="49" charset="-122"/>
              <a:ea typeface="黑体" panose="02010609060101010101" pitchFamily="49" charset="-122"/>
            </a:endParaRPr>
          </a:p>
          <a:p>
            <a:pPr marL="914400" lvl="2" indent="0">
              <a:spcBef>
                <a:spcPts val="300"/>
              </a:spcBef>
              <a:buNone/>
            </a:pPr>
            <a:r>
              <a:rPr lang="en-US" altLang="zh-CN" sz="1800">
                <a:solidFill>
                  <a:srgbClr val="0070C0"/>
                </a:solidFill>
              </a:rPr>
              <a:t>	puts (</a:t>
            </a:r>
            <a:r>
              <a:rPr lang="zh-CN" altLang="en-US" sz="1800">
                <a:solidFill>
                  <a:srgbClr val="0070C0"/>
                </a:solidFill>
              </a:rPr>
              <a:t>字符数组名</a:t>
            </a:r>
            <a:r>
              <a:rPr lang="en-US" altLang="zh-CN" sz="1800">
                <a:solidFill>
                  <a:srgbClr val="0070C0"/>
                </a:solidFill>
              </a:rPr>
              <a:t>)</a:t>
            </a:r>
            <a:r>
              <a:rPr lang="zh-CN" altLang="en-US" sz="1800" smtClean="0">
                <a:solidFill>
                  <a:srgbClr val="0070C0"/>
                </a:solidFill>
              </a:rPr>
              <a:t>；</a:t>
            </a:r>
            <a:endParaRPr lang="en-US" altLang="zh-CN" sz="1800" smtClean="0">
              <a:solidFill>
                <a:srgbClr val="0070C0"/>
              </a:solidFill>
            </a:endParaRPr>
          </a:p>
          <a:p>
            <a:pPr lvl="2">
              <a:spcBef>
                <a:spcPts val="300"/>
              </a:spcBef>
            </a:pPr>
            <a:r>
              <a:rPr lang="zh-CN" altLang="en-US" sz="1800" smtClean="0">
                <a:latin typeface="隶书" pitchFamily="49" charset="-122"/>
                <a:ea typeface="黑体" panose="02010609060101010101" pitchFamily="49" charset="-122"/>
              </a:rPr>
              <a:t>功</a:t>
            </a:r>
            <a:r>
              <a:rPr lang="zh-CN" altLang="en-US" sz="1800">
                <a:latin typeface="隶书" pitchFamily="49" charset="-122"/>
                <a:ea typeface="黑体" panose="02010609060101010101" pitchFamily="49" charset="-122"/>
              </a:rPr>
              <a:t>能：把字符数组中的字符串输出到显示器，即在屏幕上显示该字符串。输出时系统自动将字符串结束标志</a:t>
            </a:r>
            <a:r>
              <a:rPr lang="en-US" altLang="zh-CN" sz="1800">
                <a:latin typeface="隶书" pitchFamily="49" charset="-122"/>
                <a:ea typeface="黑体" panose="02010609060101010101" pitchFamily="49" charset="-122"/>
              </a:rPr>
              <a:t>'\0'</a:t>
            </a:r>
            <a:r>
              <a:rPr lang="zh-CN" altLang="en-US" sz="1800">
                <a:latin typeface="隶书" pitchFamily="49" charset="-122"/>
                <a:ea typeface="黑体" panose="02010609060101010101" pitchFamily="49" charset="-122"/>
              </a:rPr>
              <a:t>转换为回车换行符</a:t>
            </a:r>
            <a:r>
              <a:rPr lang="zh-CN" altLang="en-US" sz="1800" smtClean="0">
                <a:latin typeface="隶书" pitchFamily="49" charset="-122"/>
                <a:ea typeface="黑体" panose="02010609060101010101" pitchFamily="49" charset="-122"/>
              </a:rPr>
              <a:t>。</a:t>
            </a:r>
            <a:endParaRPr lang="en-US" altLang="zh-CN" sz="1800" smtClean="0">
              <a:latin typeface="隶书" pitchFamily="49" charset="-122"/>
              <a:ea typeface="黑体" panose="02010609060101010101" pitchFamily="49" charset="-122"/>
            </a:endParaRPr>
          </a:p>
          <a:p>
            <a:pPr marL="1169988" lvl="1" indent="0">
              <a:buNone/>
            </a:pPr>
            <a:r>
              <a:rPr lang="zh-CN" altLang="en-US" sz="1800" smtClean="0">
                <a:latin typeface="隶书" pitchFamily="49" charset="-122"/>
                <a:ea typeface="黑体" panose="02010609060101010101" pitchFamily="49" charset="-122"/>
              </a:rPr>
              <a:t>例</a:t>
            </a:r>
            <a:r>
              <a:rPr lang="zh-CN" altLang="en-US" sz="1800">
                <a:latin typeface="隶书" pitchFamily="49" charset="-122"/>
                <a:ea typeface="黑体" panose="02010609060101010101" pitchFamily="49" charset="-122"/>
              </a:rPr>
              <a:t>如：</a:t>
            </a:r>
          </a:p>
          <a:p>
            <a:pPr marL="457200" lvl="1" indent="0">
              <a:buNone/>
            </a:pPr>
            <a:r>
              <a:rPr lang="en-US" altLang="zh-CN" sz="1800">
                <a:solidFill>
                  <a:srgbClr val="0070C0"/>
                </a:solidFill>
              </a:rPr>
              <a:t>		char str[]="Funny</a:t>
            </a:r>
            <a:r>
              <a:rPr lang="en-US" altLang="zh-CN" sz="1800" smtClean="0">
                <a:solidFill>
                  <a:srgbClr val="0070C0"/>
                </a:solidFill>
              </a:rPr>
              <a:t>";</a:t>
            </a:r>
          </a:p>
          <a:p>
            <a:pPr marL="457200" lvl="1" indent="0">
              <a:buNone/>
            </a:pPr>
            <a:r>
              <a:rPr lang="en-US" altLang="zh-CN" sz="1800">
                <a:solidFill>
                  <a:srgbClr val="0070C0"/>
                </a:solidFill>
              </a:rPr>
              <a:t>		puts(str</a:t>
            </a:r>
            <a:r>
              <a:rPr lang="en-US" altLang="zh-CN" sz="1800" smtClean="0">
                <a:solidFill>
                  <a:srgbClr val="0070C0"/>
                </a:solidFill>
              </a:rPr>
              <a:t>);</a:t>
            </a:r>
          </a:p>
          <a:p>
            <a:pPr marL="457200" lvl="1" indent="0">
              <a:buNone/>
            </a:pPr>
            <a:r>
              <a:rPr lang="en-US" altLang="zh-CN" sz="1800">
                <a:solidFill>
                  <a:srgbClr val="0070C0"/>
                </a:solidFill>
              </a:rPr>
              <a:t>	</a:t>
            </a:r>
            <a:r>
              <a:rPr lang="en-US" altLang="zh-CN" sz="1800" smtClean="0">
                <a:solidFill>
                  <a:srgbClr val="0070C0"/>
                </a:solidFill>
              </a:rPr>
              <a:t>     </a:t>
            </a:r>
            <a:r>
              <a:rPr lang="zh-CN" altLang="en-US" sz="1800">
                <a:latin typeface="隶书" pitchFamily="49" charset="-122"/>
                <a:ea typeface="黑体" panose="02010609060101010101" pitchFamily="49" charset="-122"/>
              </a:rPr>
              <a:t>输出：</a:t>
            </a:r>
            <a:endParaRPr lang="en-US" altLang="zh-CN" sz="1800">
              <a:latin typeface="隶书" pitchFamily="49" charset="-122"/>
              <a:ea typeface="黑体" panose="02010609060101010101" pitchFamily="49" charset="-122"/>
            </a:endParaRPr>
          </a:p>
          <a:p>
            <a:pPr marL="457200" lvl="1" indent="0">
              <a:buNone/>
            </a:pPr>
            <a:r>
              <a:rPr lang="en-US" altLang="zh-CN" sz="1800">
                <a:solidFill>
                  <a:srgbClr val="0070C0"/>
                </a:solidFill>
              </a:rPr>
              <a:t>		Funny </a:t>
            </a:r>
          </a:p>
          <a:p>
            <a:pPr marL="457200" lvl="1" indent="0">
              <a:buNone/>
            </a:pPr>
            <a:r>
              <a:rPr lang="en-US" altLang="zh-CN" sz="1800">
                <a:solidFill>
                  <a:srgbClr val="0070C0"/>
                </a:solidFill>
              </a:rPr>
              <a:t>		</a:t>
            </a:r>
            <a:endParaRPr lang="zh-CN" altLang="en-US" sz="1800"/>
          </a:p>
          <a:p>
            <a:pPr lvl="2">
              <a:spcBef>
                <a:spcPts val="300"/>
              </a:spcBef>
            </a:pPr>
            <a:endParaRPr lang="en-US" altLang="zh-CN" sz="1800" smtClean="0">
              <a:latin typeface="隶书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zh-CN" altLang="en-US" smtClean="0"/>
              <a:t>第</a:t>
            </a:r>
            <a:r>
              <a:rPr lang="en-US" altLang="zh-CN" smtClean="0"/>
              <a:t>6</a:t>
            </a:r>
            <a:r>
              <a:rPr lang="zh-CN" altLang="en-US" smtClean="0"/>
              <a:t>章  数组</a:t>
            </a:r>
            <a:endParaRPr lang="en-US" altLang="zh-CN" sz="1200">
              <a:ea typeface="宋体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330598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000" smtClean="0"/>
              <a:t>6.3  </a:t>
            </a:r>
            <a:r>
              <a:rPr lang="zh-CN" altLang="en-US" sz="3000" smtClean="0"/>
              <a:t>字符数</a:t>
            </a:r>
            <a:r>
              <a:rPr lang="zh-CN" altLang="en-US" sz="3000"/>
              <a:t>组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340768"/>
            <a:ext cx="8507288" cy="1944216"/>
          </a:xfrm>
        </p:spPr>
        <p:txBody>
          <a:bodyPr/>
          <a:lstStyle/>
          <a:p>
            <a:pPr lvl="1"/>
            <a:r>
              <a:rPr lang="zh-CN" altLang="en-US" sz="2000" smtClean="0">
                <a:latin typeface="隶书" pitchFamily="49" charset="-122"/>
                <a:ea typeface="黑体" panose="02010609060101010101" pitchFamily="49" charset="-122"/>
              </a:rPr>
              <a:t>字</a:t>
            </a:r>
            <a:r>
              <a:rPr lang="zh-CN" altLang="en-US" sz="2000">
                <a:latin typeface="隶书" pitchFamily="49" charset="-122"/>
                <a:ea typeface="黑体" panose="02010609060101010101" pitchFamily="49" charset="-122"/>
              </a:rPr>
              <a:t>符串</a:t>
            </a:r>
            <a:r>
              <a:rPr lang="zh-CN" altLang="en-US" sz="2000" smtClean="0">
                <a:latin typeface="隶书" pitchFamily="49" charset="-122"/>
                <a:ea typeface="黑体" panose="02010609060101010101" pitchFamily="49" charset="-122"/>
              </a:rPr>
              <a:t>输入函数</a:t>
            </a:r>
            <a:r>
              <a:rPr lang="en-US" altLang="zh-CN" sz="2000" smtClean="0">
                <a:latin typeface="隶书" pitchFamily="49" charset="-122"/>
                <a:ea typeface="黑体" panose="02010609060101010101" pitchFamily="49" charset="-122"/>
              </a:rPr>
              <a:t>gets</a:t>
            </a:r>
          </a:p>
          <a:p>
            <a:pPr lvl="2">
              <a:spcBef>
                <a:spcPts val="300"/>
              </a:spcBef>
            </a:pPr>
            <a:r>
              <a:rPr lang="zh-CN" altLang="en-US" sz="1800">
                <a:latin typeface="隶书" pitchFamily="49" charset="-122"/>
                <a:ea typeface="黑体" panose="02010609060101010101" pitchFamily="49" charset="-122"/>
              </a:rPr>
              <a:t>格</a:t>
            </a:r>
            <a:r>
              <a:rPr lang="zh-CN" altLang="en-US" sz="1800" smtClean="0">
                <a:latin typeface="隶书" pitchFamily="49" charset="-122"/>
                <a:ea typeface="黑体" panose="02010609060101010101" pitchFamily="49" charset="-122"/>
              </a:rPr>
              <a:t>式</a:t>
            </a:r>
            <a:endParaRPr lang="en-US" altLang="zh-CN" sz="1800" smtClean="0">
              <a:latin typeface="隶书" pitchFamily="49" charset="-122"/>
              <a:ea typeface="黑体" panose="02010609060101010101" pitchFamily="49" charset="-122"/>
            </a:endParaRPr>
          </a:p>
          <a:p>
            <a:pPr marL="914400" lvl="2" indent="0">
              <a:spcBef>
                <a:spcPts val="300"/>
              </a:spcBef>
              <a:buNone/>
            </a:pPr>
            <a:r>
              <a:rPr lang="en-US" altLang="zh-CN" sz="1800">
                <a:solidFill>
                  <a:srgbClr val="0070C0"/>
                </a:solidFill>
              </a:rPr>
              <a:t>	</a:t>
            </a:r>
            <a:r>
              <a:rPr lang="en-US" altLang="zh-CN" sz="1800" smtClean="0">
                <a:solidFill>
                  <a:srgbClr val="0070C0"/>
                </a:solidFill>
              </a:rPr>
              <a:t>gets </a:t>
            </a:r>
            <a:r>
              <a:rPr lang="en-US" altLang="zh-CN" sz="1800">
                <a:solidFill>
                  <a:srgbClr val="0070C0"/>
                </a:solidFill>
              </a:rPr>
              <a:t>(</a:t>
            </a:r>
            <a:r>
              <a:rPr lang="zh-CN" altLang="en-US" sz="1800">
                <a:solidFill>
                  <a:srgbClr val="0070C0"/>
                </a:solidFill>
              </a:rPr>
              <a:t>字符数组名</a:t>
            </a:r>
            <a:r>
              <a:rPr lang="en-US" altLang="zh-CN" sz="1800">
                <a:solidFill>
                  <a:srgbClr val="0070C0"/>
                </a:solidFill>
              </a:rPr>
              <a:t>)</a:t>
            </a:r>
            <a:r>
              <a:rPr lang="zh-CN" altLang="en-US" sz="1800" smtClean="0">
                <a:solidFill>
                  <a:srgbClr val="0070C0"/>
                </a:solidFill>
              </a:rPr>
              <a:t>；</a:t>
            </a:r>
            <a:endParaRPr lang="en-US" altLang="zh-CN" sz="1800" smtClean="0">
              <a:solidFill>
                <a:srgbClr val="0070C0"/>
              </a:solidFill>
            </a:endParaRPr>
          </a:p>
          <a:p>
            <a:pPr lvl="2">
              <a:spcBef>
                <a:spcPts val="300"/>
              </a:spcBef>
            </a:pPr>
            <a:r>
              <a:rPr lang="zh-CN" altLang="en-US" sz="1800" smtClean="0">
                <a:latin typeface="隶书" pitchFamily="49" charset="-122"/>
                <a:ea typeface="黑体" panose="02010609060101010101" pitchFamily="49" charset="-122"/>
              </a:rPr>
              <a:t>功</a:t>
            </a:r>
            <a:r>
              <a:rPr lang="zh-CN" altLang="en-US" sz="1800">
                <a:latin typeface="隶书" pitchFamily="49" charset="-122"/>
                <a:ea typeface="黑体" panose="02010609060101010101" pitchFamily="49" charset="-122"/>
              </a:rPr>
              <a:t>能：从键盘上输入一个字符串（系统自动在后面补</a:t>
            </a:r>
            <a:r>
              <a:rPr lang="en-US" altLang="zh-CN" sz="1800">
                <a:latin typeface="隶书" pitchFamily="49" charset="-122"/>
                <a:ea typeface="黑体" panose="02010609060101010101" pitchFamily="49" charset="-122"/>
              </a:rPr>
              <a:t>'\0'</a:t>
            </a:r>
            <a:r>
              <a:rPr lang="zh-CN" altLang="en-US" sz="1800">
                <a:latin typeface="隶书" pitchFamily="49" charset="-122"/>
                <a:ea typeface="黑体" panose="02010609060101010101" pitchFamily="49" charset="-122"/>
              </a:rPr>
              <a:t>）</a:t>
            </a:r>
            <a:r>
              <a:rPr lang="en-US" altLang="zh-CN" sz="1800">
                <a:latin typeface="隶书" pitchFamily="49" charset="-122"/>
                <a:ea typeface="黑体" panose="02010609060101010101" pitchFamily="49" charset="-122"/>
              </a:rPr>
              <a:t>,</a:t>
            </a:r>
            <a:r>
              <a:rPr lang="zh-CN" altLang="en-US" sz="1800">
                <a:latin typeface="隶书" pitchFamily="49" charset="-122"/>
                <a:ea typeface="黑体" panose="02010609060101010101" pitchFamily="49" charset="-122"/>
              </a:rPr>
              <a:t>并且得到一个函数值，即为该字符数组的首地址。</a:t>
            </a:r>
            <a:endParaRPr lang="en-US" altLang="zh-CN" sz="1800" smtClean="0">
              <a:latin typeface="隶书" pitchFamily="49" charset="-122"/>
              <a:ea typeface="黑体" panose="02010609060101010101" pitchFamily="49" charset="-122"/>
            </a:endParaRPr>
          </a:p>
          <a:p>
            <a:pPr marL="1169988" lvl="1" indent="0">
              <a:buNone/>
            </a:pPr>
            <a:r>
              <a:rPr lang="zh-CN" altLang="en-US" sz="1800" smtClean="0">
                <a:latin typeface="隶书" pitchFamily="49" charset="-122"/>
                <a:ea typeface="黑体" panose="02010609060101010101" pitchFamily="49" charset="-122"/>
              </a:rPr>
              <a:t>例</a:t>
            </a:r>
            <a:r>
              <a:rPr lang="zh-CN" altLang="en-US" sz="1800">
                <a:latin typeface="隶书" pitchFamily="49" charset="-122"/>
                <a:ea typeface="黑体" panose="02010609060101010101" pitchFamily="49" charset="-122"/>
              </a:rPr>
              <a:t>如</a:t>
            </a:r>
            <a:r>
              <a:rPr lang="zh-CN" altLang="en-US" sz="1800" smtClean="0">
                <a:latin typeface="隶书" pitchFamily="49" charset="-122"/>
                <a:ea typeface="黑体" panose="02010609060101010101" pitchFamily="49" charset="-122"/>
              </a:rPr>
              <a:t>：</a:t>
            </a: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zh-CN" altLang="en-US" smtClean="0"/>
              <a:t>第</a:t>
            </a:r>
            <a:r>
              <a:rPr lang="en-US" altLang="zh-CN" smtClean="0"/>
              <a:t>6</a:t>
            </a:r>
            <a:r>
              <a:rPr lang="zh-CN" altLang="en-US" smtClean="0"/>
              <a:t>章  数组</a:t>
            </a:r>
            <a:endParaRPr lang="en-US" altLang="zh-CN" sz="1200">
              <a:ea typeface="宋体" charset="-122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F5BB524E-118F-4CAC-B131-4098BA770E80}"/>
              </a:ext>
            </a:extLst>
          </p:cNvPr>
          <p:cNvSpPr/>
          <p:nvPr/>
        </p:nvSpPr>
        <p:spPr>
          <a:xfrm>
            <a:off x="1907704" y="3458553"/>
            <a:ext cx="2880320" cy="210721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en-US" altLang="zh-CN" sz="1400" dirty="0">
                <a:solidFill>
                  <a:srgbClr val="002060"/>
                </a:solidFill>
              </a:rPr>
              <a:t>#include &lt;</a:t>
            </a:r>
            <a:r>
              <a:rPr lang="en-US" altLang="zh-CN" sz="1400" err="1">
                <a:solidFill>
                  <a:srgbClr val="002060"/>
                </a:solidFill>
              </a:rPr>
              <a:t>stdio.h</a:t>
            </a:r>
            <a:r>
              <a:rPr lang="en-US" altLang="zh-CN" sz="1400" smtClean="0">
                <a:solidFill>
                  <a:srgbClr val="002060"/>
                </a:solidFill>
              </a:rPr>
              <a:t>&gt;</a:t>
            </a:r>
          </a:p>
          <a:p>
            <a:r>
              <a:rPr lang="en-US" altLang="zh-CN" sz="1400" smtClean="0">
                <a:solidFill>
                  <a:srgbClr val="002060"/>
                </a:solidFill>
              </a:rPr>
              <a:t>int </a:t>
            </a:r>
            <a:r>
              <a:rPr lang="en-US" altLang="zh-CN" sz="1400" dirty="0">
                <a:solidFill>
                  <a:srgbClr val="002060"/>
                </a:solidFill>
              </a:rPr>
              <a:t>main( )</a:t>
            </a:r>
          </a:p>
          <a:p>
            <a:r>
              <a:rPr lang="en-US" altLang="zh-CN" sz="1400" dirty="0">
                <a:solidFill>
                  <a:srgbClr val="002060"/>
                </a:solidFill>
              </a:rPr>
              <a:t>{</a:t>
            </a:r>
          </a:p>
          <a:p>
            <a:pPr marL="265113"/>
            <a:r>
              <a:rPr lang="en-US" altLang="zh-CN" sz="1400" smtClean="0">
                <a:solidFill>
                  <a:srgbClr val="002060"/>
                </a:solidFill>
              </a:rPr>
              <a:t>char str[15</a:t>
            </a:r>
            <a:r>
              <a:rPr lang="en-US" altLang="zh-CN" sz="1400">
                <a:solidFill>
                  <a:srgbClr val="002060"/>
                </a:solidFill>
              </a:rPr>
              <a:t>];</a:t>
            </a:r>
          </a:p>
          <a:p>
            <a:pPr marL="265113"/>
            <a:r>
              <a:rPr lang="en-US" altLang="zh-CN" sz="1400" smtClean="0">
                <a:solidFill>
                  <a:srgbClr val="002060"/>
                </a:solidFill>
              </a:rPr>
              <a:t>printf</a:t>
            </a:r>
            <a:r>
              <a:rPr lang="en-US" altLang="zh-CN" sz="1400">
                <a:solidFill>
                  <a:srgbClr val="002060"/>
                </a:solidFill>
              </a:rPr>
              <a:t>("input string:\n");</a:t>
            </a:r>
          </a:p>
          <a:p>
            <a:pPr marL="265113"/>
            <a:r>
              <a:rPr lang="en-US" altLang="zh-CN" sz="1400" smtClean="0">
                <a:solidFill>
                  <a:srgbClr val="002060"/>
                </a:solidFill>
              </a:rPr>
              <a:t>gets(str</a:t>
            </a:r>
            <a:r>
              <a:rPr lang="en-US" altLang="zh-CN" sz="1400">
                <a:solidFill>
                  <a:srgbClr val="002060"/>
                </a:solidFill>
              </a:rPr>
              <a:t>);</a:t>
            </a:r>
          </a:p>
          <a:p>
            <a:pPr marL="265113"/>
            <a:r>
              <a:rPr lang="en-US" altLang="zh-CN" sz="1400" smtClean="0">
                <a:solidFill>
                  <a:srgbClr val="002060"/>
                </a:solidFill>
              </a:rPr>
              <a:t>puts(str);</a:t>
            </a:r>
          </a:p>
          <a:p>
            <a:pPr marL="265113"/>
            <a:r>
              <a:rPr lang="en-US" altLang="zh-CN" sz="1400" smtClean="0">
                <a:solidFill>
                  <a:srgbClr val="002060"/>
                </a:solidFill>
              </a:rPr>
              <a:t>return </a:t>
            </a:r>
            <a:r>
              <a:rPr lang="en-US" altLang="zh-CN" sz="1400">
                <a:solidFill>
                  <a:srgbClr val="002060"/>
                </a:solidFill>
              </a:rPr>
              <a:t>0;</a:t>
            </a:r>
            <a:endParaRPr lang="zh-CN" altLang="en-US" sz="1400" smtClean="0">
              <a:solidFill>
                <a:srgbClr val="002060"/>
              </a:solidFill>
            </a:endParaRPr>
          </a:p>
          <a:p>
            <a:r>
              <a:rPr lang="en-US" altLang="zh-CN" sz="1400" smtClean="0">
                <a:solidFill>
                  <a:srgbClr val="002060"/>
                </a:solidFill>
              </a:rPr>
              <a:t>}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B0CA503F-5008-4B52-A4F4-6A5255875C6D}"/>
              </a:ext>
            </a:extLst>
          </p:cNvPr>
          <p:cNvSpPr txBox="1"/>
          <p:nvPr/>
        </p:nvSpPr>
        <p:spPr>
          <a:xfrm>
            <a:off x="5178684" y="4636602"/>
            <a:ext cx="18316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002060"/>
                </a:solidFill>
              </a:rPr>
              <a:t>程序运行结果：</a:t>
            </a:r>
          </a:p>
        </p:txBody>
      </p:sp>
      <p:sp>
        <p:nvSpPr>
          <p:cNvPr id="16" name="折角形 8">
            <a:extLst>
              <a:ext uri="{FF2B5EF4-FFF2-40B4-BE49-F238E27FC236}">
                <a16:creationId xmlns:a16="http://schemas.microsoft.com/office/drawing/2014/main" id="{34B46C00-F619-45F0-A7B9-F2B26A653DB9}"/>
              </a:ext>
            </a:extLst>
          </p:cNvPr>
          <p:cNvSpPr/>
          <p:nvPr/>
        </p:nvSpPr>
        <p:spPr>
          <a:xfrm>
            <a:off x="5146275" y="2979637"/>
            <a:ext cx="3616725" cy="1452682"/>
          </a:xfrm>
          <a:prstGeom prst="foldedCorner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>
              <a:buAutoNum type="arabicPeriod"/>
            </a:pPr>
            <a:endParaRPr lang="en-US" altLang="zh-CN" sz="1400" dirty="0"/>
          </a:p>
          <a:p>
            <a:endParaRPr lang="en-US" altLang="zh-CN" sz="1400" dirty="0"/>
          </a:p>
          <a:p>
            <a:endParaRPr lang="en-US" altLang="zh-CN" sz="1400" smtClean="0"/>
          </a:p>
          <a:p>
            <a:pPr>
              <a:lnSpc>
                <a:spcPct val="125000"/>
              </a:lnSpc>
            </a:pPr>
            <a:r>
              <a:rPr lang="en-US" altLang="zh-CN" sz="1400" smtClean="0"/>
              <a:t>gets</a:t>
            </a:r>
            <a:r>
              <a:rPr lang="zh-CN" altLang="en-US" sz="1400"/>
              <a:t>函数不以空格作为字符串输入结束的标志，而只以回车作为输入结束，这与</a:t>
            </a:r>
            <a:r>
              <a:rPr lang="en-US" altLang="zh-CN" sz="1400"/>
              <a:t>scanf</a:t>
            </a:r>
            <a:r>
              <a:rPr lang="zh-CN" altLang="en-US" sz="1400"/>
              <a:t>函数不同</a:t>
            </a:r>
            <a:endParaRPr lang="en-US" altLang="zh-CN" sz="1400" smtClean="0"/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5A3B8124-DB13-43FA-BDBF-277E29E6FA67}"/>
              </a:ext>
            </a:extLst>
          </p:cNvPr>
          <p:cNvGrpSpPr/>
          <p:nvPr/>
        </p:nvGrpSpPr>
        <p:grpSpPr>
          <a:xfrm>
            <a:off x="5146274" y="3027019"/>
            <a:ext cx="1156038" cy="419096"/>
            <a:chOff x="8656982" y="1409171"/>
            <a:chExt cx="1242392" cy="327695"/>
          </a:xfrm>
        </p:grpSpPr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31994EC0-9CE0-4FE0-B93C-B8717E3333FE}"/>
                </a:ext>
              </a:extLst>
            </p:cNvPr>
            <p:cNvSpPr txBox="1"/>
            <p:nvPr/>
          </p:nvSpPr>
          <p:spPr>
            <a:xfrm>
              <a:off x="8656982" y="1409171"/>
              <a:ext cx="1242392" cy="3276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程序说明</a:t>
              </a:r>
            </a:p>
          </p:txBody>
        </p:sp>
        <p:cxnSp>
          <p:nvCxnSpPr>
            <p:cNvPr id="19" name="直接连接符 18">
              <a:extLst>
                <a:ext uri="{FF2B5EF4-FFF2-40B4-BE49-F238E27FC236}">
                  <a16:creationId xmlns:a16="http://schemas.microsoft.com/office/drawing/2014/main" id="{D2FE9C08-1928-4143-B10C-59655810239B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8656983" y="1686632"/>
              <a:ext cx="1242391" cy="405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1" name="图片 20"/>
          <p:cNvPicPr/>
          <p:nvPr/>
        </p:nvPicPr>
        <p:blipFill rotWithShape="1">
          <a:blip r:embed="rId2"/>
          <a:srcRect r="25720" b="40735"/>
          <a:stretch/>
        </p:blipFill>
        <p:spPr>
          <a:xfrm>
            <a:off x="5245249" y="5005934"/>
            <a:ext cx="3530182" cy="12313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22676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000" smtClean="0"/>
              <a:t>6.3  </a:t>
            </a:r>
            <a:r>
              <a:rPr lang="zh-CN" altLang="en-US" sz="3000" smtClean="0"/>
              <a:t>字符数</a:t>
            </a:r>
            <a:r>
              <a:rPr lang="zh-CN" altLang="en-US" sz="3000"/>
              <a:t>组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340768"/>
            <a:ext cx="8507288" cy="4248472"/>
          </a:xfrm>
        </p:spPr>
        <p:txBody>
          <a:bodyPr/>
          <a:lstStyle/>
          <a:p>
            <a:pPr lvl="1"/>
            <a:r>
              <a:rPr lang="zh-CN" altLang="en-US" sz="2000" smtClean="0">
                <a:latin typeface="隶书" pitchFamily="49" charset="-122"/>
                <a:ea typeface="黑体" panose="02010609060101010101" pitchFamily="49" charset="-122"/>
              </a:rPr>
              <a:t>字</a:t>
            </a:r>
            <a:r>
              <a:rPr lang="zh-CN" altLang="en-US" sz="2000">
                <a:latin typeface="隶书" pitchFamily="49" charset="-122"/>
                <a:ea typeface="黑体" panose="02010609060101010101" pitchFamily="49" charset="-122"/>
              </a:rPr>
              <a:t>符串连接函数</a:t>
            </a:r>
            <a:r>
              <a:rPr lang="en-US" altLang="zh-CN" sz="2000">
                <a:latin typeface="隶书" pitchFamily="49" charset="-122"/>
                <a:ea typeface="黑体" panose="02010609060101010101" pitchFamily="49" charset="-122"/>
              </a:rPr>
              <a:t>strcat</a:t>
            </a:r>
          </a:p>
          <a:p>
            <a:pPr lvl="2">
              <a:spcBef>
                <a:spcPts val="300"/>
              </a:spcBef>
            </a:pPr>
            <a:r>
              <a:rPr lang="zh-CN" altLang="en-US" sz="1800" smtClean="0">
                <a:latin typeface="隶书" pitchFamily="49" charset="-122"/>
                <a:ea typeface="黑体" panose="02010609060101010101" pitchFamily="49" charset="-122"/>
              </a:rPr>
              <a:t>格式</a:t>
            </a:r>
            <a:endParaRPr lang="en-US" altLang="zh-CN" sz="1800" smtClean="0">
              <a:latin typeface="隶书" pitchFamily="49" charset="-122"/>
              <a:ea typeface="黑体" panose="02010609060101010101" pitchFamily="49" charset="-122"/>
            </a:endParaRPr>
          </a:p>
          <a:p>
            <a:pPr marL="914400" lvl="2" indent="0">
              <a:spcBef>
                <a:spcPts val="300"/>
              </a:spcBef>
              <a:buNone/>
            </a:pPr>
            <a:r>
              <a:rPr lang="en-US" altLang="zh-CN" sz="1800">
                <a:solidFill>
                  <a:srgbClr val="0070C0"/>
                </a:solidFill>
              </a:rPr>
              <a:t>	strcat (</a:t>
            </a:r>
            <a:r>
              <a:rPr lang="zh-CN" altLang="en-US" sz="1800">
                <a:solidFill>
                  <a:srgbClr val="0070C0"/>
                </a:solidFill>
              </a:rPr>
              <a:t>字符数组名</a:t>
            </a:r>
            <a:r>
              <a:rPr lang="en-US" altLang="zh-CN" sz="1800">
                <a:solidFill>
                  <a:srgbClr val="0070C0"/>
                </a:solidFill>
              </a:rPr>
              <a:t>1</a:t>
            </a:r>
            <a:r>
              <a:rPr lang="zh-CN" altLang="en-US" sz="1800">
                <a:solidFill>
                  <a:srgbClr val="0070C0"/>
                </a:solidFill>
              </a:rPr>
              <a:t>，字符数组名</a:t>
            </a:r>
            <a:r>
              <a:rPr lang="en-US" altLang="zh-CN" sz="1800">
                <a:solidFill>
                  <a:srgbClr val="0070C0"/>
                </a:solidFill>
              </a:rPr>
              <a:t>2)</a:t>
            </a:r>
            <a:r>
              <a:rPr lang="zh-CN" altLang="en-US" sz="1800" smtClean="0">
                <a:solidFill>
                  <a:srgbClr val="0070C0"/>
                </a:solidFill>
              </a:rPr>
              <a:t>；</a:t>
            </a:r>
            <a:endParaRPr lang="en-US" altLang="zh-CN" sz="1800" smtClean="0">
              <a:solidFill>
                <a:srgbClr val="0070C0"/>
              </a:solidFill>
            </a:endParaRPr>
          </a:p>
          <a:p>
            <a:pPr lvl="2">
              <a:spcBef>
                <a:spcPts val="300"/>
              </a:spcBef>
            </a:pPr>
            <a:r>
              <a:rPr lang="zh-CN" altLang="en-US" sz="1800" smtClean="0">
                <a:latin typeface="隶书" pitchFamily="49" charset="-122"/>
                <a:ea typeface="黑体" panose="02010609060101010101" pitchFamily="49" charset="-122"/>
              </a:rPr>
              <a:t>功</a:t>
            </a:r>
            <a:r>
              <a:rPr lang="zh-CN" altLang="en-US" sz="1800">
                <a:latin typeface="隶书" pitchFamily="49" charset="-122"/>
                <a:ea typeface="黑体" panose="02010609060101010101" pitchFamily="49" charset="-122"/>
              </a:rPr>
              <a:t>能：把字符数组</a:t>
            </a:r>
            <a:r>
              <a:rPr lang="en-US" altLang="zh-CN" sz="1800">
                <a:latin typeface="隶书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1800">
                <a:latin typeface="隶书" pitchFamily="49" charset="-122"/>
                <a:ea typeface="黑体" panose="02010609060101010101" pitchFamily="49" charset="-122"/>
              </a:rPr>
              <a:t>中的字符串连接到字符数组</a:t>
            </a:r>
            <a:r>
              <a:rPr lang="en-US" altLang="zh-CN" sz="1800">
                <a:latin typeface="隶书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1800">
                <a:latin typeface="隶书" pitchFamily="49" charset="-122"/>
                <a:ea typeface="黑体" panose="02010609060101010101" pitchFamily="49" charset="-122"/>
              </a:rPr>
              <a:t>中字符串的后面。本函数返回值是字符数组</a:t>
            </a:r>
            <a:r>
              <a:rPr lang="en-US" altLang="zh-CN" sz="1800">
                <a:latin typeface="隶书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1800">
                <a:latin typeface="隶书" pitchFamily="49" charset="-122"/>
                <a:ea typeface="黑体" panose="02010609060101010101" pitchFamily="49" charset="-122"/>
              </a:rPr>
              <a:t>的首地址。</a:t>
            </a:r>
            <a:endParaRPr lang="en-US" altLang="zh-CN" sz="1800" smtClean="0">
              <a:latin typeface="隶书" pitchFamily="49" charset="-122"/>
              <a:ea typeface="黑体" panose="02010609060101010101" pitchFamily="49" charset="-122"/>
            </a:endParaRPr>
          </a:p>
          <a:p>
            <a:pPr marL="1169988" lvl="1" indent="0">
              <a:buNone/>
            </a:pPr>
            <a:r>
              <a:rPr lang="zh-CN" altLang="en-US" sz="1800" smtClean="0">
                <a:latin typeface="隶书" pitchFamily="49" charset="-122"/>
                <a:ea typeface="黑体" panose="02010609060101010101" pitchFamily="49" charset="-122"/>
              </a:rPr>
              <a:t>例</a:t>
            </a:r>
            <a:r>
              <a:rPr lang="zh-CN" altLang="en-US" sz="1800">
                <a:latin typeface="隶书" pitchFamily="49" charset="-122"/>
                <a:ea typeface="黑体" panose="02010609060101010101" pitchFamily="49" charset="-122"/>
              </a:rPr>
              <a:t>如</a:t>
            </a:r>
            <a:r>
              <a:rPr lang="zh-CN" altLang="en-US" sz="1800" smtClean="0">
                <a:latin typeface="隶书" pitchFamily="49" charset="-122"/>
                <a:ea typeface="黑体" panose="02010609060101010101" pitchFamily="49" charset="-122"/>
              </a:rPr>
              <a:t>：</a:t>
            </a:r>
          </a:p>
          <a:p>
            <a:pPr marL="457200" lvl="1" indent="0">
              <a:buNone/>
            </a:pPr>
            <a:r>
              <a:rPr lang="en-US" altLang="zh-CN" sz="1800">
                <a:solidFill>
                  <a:srgbClr val="0070C0"/>
                </a:solidFill>
              </a:rPr>
              <a:t>		char str1[20]="My name is ";</a:t>
            </a:r>
          </a:p>
          <a:p>
            <a:pPr marL="457200" lvl="1" indent="0">
              <a:buNone/>
            </a:pPr>
            <a:r>
              <a:rPr lang="en-US" altLang="zh-CN" sz="1800">
                <a:solidFill>
                  <a:srgbClr val="0070C0"/>
                </a:solidFill>
              </a:rPr>
              <a:t>  </a:t>
            </a:r>
            <a:r>
              <a:rPr lang="en-US" altLang="zh-CN" sz="1800" smtClean="0">
                <a:solidFill>
                  <a:srgbClr val="0070C0"/>
                </a:solidFill>
              </a:rPr>
              <a:t>		char </a:t>
            </a:r>
            <a:r>
              <a:rPr lang="en-US" altLang="zh-CN" sz="1800">
                <a:solidFill>
                  <a:srgbClr val="0070C0"/>
                </a:solidFill>
              </a:rPr>
              <a:t>str2[5]=”Tom”;</a:t>
            </a:r>
          </a:p>
          <a:p>
            <a:pPr marL="457200" lvl="1" indent="0">
              <a:buNone/>
            </a:pPr>
            <a:r>
              <a:rPr lang="en-US" altLang="zh-CN" sz="1800">
                <a:solidFill>
                  <a:srgbClr val="0070C0"/>
                </a:solidFill>
              </a:rPr>
              <a:t>  </a:t>
            </a:r>
            <a:r>
              <a:rPr lang="en-US" altLang="zh-CN" sz="1800" smtClean="0">
                <a:solidFill>
                  <a:srgbClr val="0070C0"/>
                </a:solidFill>
              </a:rPr>
              <a:t>		strcat(str1,str2</a:t>
            </a:r>
            <a:r>
              <a:rPr lang="en-US" altLang="zh-CN" sz="1800">
                <a:solidFill>
                  <a:srgbClr val="0070C0"/>
                </a:solidFill>
              </a:rPr>
              <a:t>);</a:t>
            </a:r>
          </a:p>
          <a:p>
            <a:pPr marL="457200" lvl="1" indent="0">
              <a:buNone/>
            </a:pPr>
            <a:r>
              <a:rPr lang="en-US" altLang="zh-CN" sz="1800">
                <a:solidFill>
                  <a:srgbClr val="0070C0"/>
                </a:solidFill>
              </a:rPr>
              <a:t> </a:t>
            </a:r>
            <a:r>
              <a:rPr lang="en-US" altLang="zh-CN" sz="1800" smtClean="0">
                <a:solidFill>
                  <a:srgbClr val="0070C0"/>
                </a:solidFill>
              </a:rPr>
              <a:t>		puts(str1</a:t>
            </a:r>
            <a:r>
              <a:rPr lang="en-US" altLang="zh-CN" sz="1800">
                <a:solidFill>
                  <a:srgbClr val="0070C0"/>
                </a:solidFill>
              </a:rPr>
              <a:t>);</a:t>
            </a:r>
          </a:p>
          <a:p>
            <a:pPr marL="457200" lvl="1" indent="0">
              <a:buNone/>
            </a:pPr>
            <a:r>
              <a:rPr lang="en-US" altLang="zh-CN" sz="1800" smtClean="0">
                <a:solidFill>
                  <a:srgbClr val="0070C0"/>
                </a:solidFill>
              </a:rPr>
              <a:t>	     </a:t>
            </a:r>
            <a:r>
              <a:rPr lang="zh-CN" altLang="en-US" sz="1800" smtClean="0">
                <a:latin typeface="隶书" pitchFamily="49" charset="-122"/>
                <a:ea typeface="黑体" panose="02010609060101010101" pitchFamily="49" charset="-122"/>
              </a:rPr>
              <a:t>输出：</a:t>
            </a:r>
            <a:endParaRPr lang="en-US" altLang="zh-CN" sz="1800" smtClean="0">
              <a:latin typeface="隶书" pitchFamily="49" charset="-122"/>
              <a:ea typeface="黑体" panose="02010609060101010101" pitchFamily="49" charset="-122"/>
            </a:endParaRPr>
          </a:p>
          <a:p>
            <a:pPr marL="457200" lvl="1" indent="0">
              <a:buNone/>
            </a:pPr>
            <a:r>
              <a:rPr lang="en-US" altLang="zh-CN" sz="1800">
                <a:solidFill>
                  <a:srgbClr val="0070C0"/>
                </a:solidFill>
              </a:rPr>
              <a:t>		My name is Tom </a:t>
            </a:r>
            <a:endParaRPr lang="en-US" altLang="zh-CN" sz="1800" smtClean="0">
              <a:solidFill>
                <a:srgbClr val="0070C0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zh-CN" altLang="en-US" smtClean="0"/>
              <a:t>第</a:t>
            </a:r>
            <a:r>
              <a:rPr lang="en-US" altLang="zh-CN" smtClean="0"/>
              <a:t>6</a:t>
            </a:r>
            <a:r>
              <a:rPr lang="zh-CN" altLang="en-US" smtClean="0"/>
              <a:t>章  数组</a:t>
            </a:r>
            <a:endParaRPr lang="en-US" altLang="zh-CN" sz="1200">
              <a:ea typeface="宋体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812457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000" smtClean="0"/>
              <a:t>6.3  </a:t>
            </a:r>
            <a:r>
              <a:rPr lang="zh-CN" altLang="en-US" sz="3000" smtClean="0"/>
              <a:t>字符数</a:t>
            </a:r>
            <a:r>
              <a:rPr lang="zh-CN" altLang="en-US" sz="3000"/>
              <a:t>组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68760"/>
            <a:ext cx="8507288" cy="3456384"/>
          </a:xfrm>
        </p:spPr>
        <p:txBody>
          <a:bodyPr/>
          <a:lstStyle/>
          <a:p>
            <a:pPr lvl="1"/>
            <a:endParaRPr lang="en-US" altLang="zh-CN" sz="1800" smtClean="0">
              <a:solidFill>
                <a:srgbClr val="0070C0"/>
              </a:solidFill>
            </a:endParaRPr>
          </a:p>
          <a:p>
            <a:pPr lvl="2">
              <a:spcBef>
                <a:spcPts val="300"/>
              </a:spcBef>
            </a:pPr>
            <a:r>
              <a:rPr lang="zh-CN" altLang="en-US" sz="1800" b="1">
                <a:solidFill>
                  <a:schemeClr val="accent2"/>
                </a:solidFill>
                <a:latin typeface="+mn-lt"/>
                <a:ea typeface="+mn-ea"/>
                <a:cs typeface="+mn-cs"/>
              </a:rPr>
              <a:t>注</a:t>
            </a:r>
            <a:r>
              <a:rPr lang="zh-CN" altLang="en-US" sz="1800" b="1" smtClean="0">
                <a:solidFill>
                  <a:schemeClr val="accent2"/>
                </a:solidFill>
                <a:latin typeface="+mn-lt"/>
                <a:ea typeface="+mn-ea"/>
                <a:cs typeface="+mn-cs"/>
              </a:rPr>
              <a:t>意：</a:t>
            </a:r>
            <a:endParaRPr lang="en-US" altLang="zh-CN" sz="1800" b="1">
              <a:latin typeface="隶书" pitchFamily="49" charset="-122"/>
              <a:ea typeface="黑体" panose="02010609060101010101" pitchFamily="49" charset="-122"/>
            </a:endParaRPr>
          </a:p>
          <a:p>
            <a:pPr lvl="3"/>
            <a:r>
              <a:rPr lang="zh-CN" altLang="en-US" sz="1800">
                <a:latin typeface="隶书" pitchFamily="49" charset="-122"/>
                <a:ea typeface="黑体" panose="02010609060101010101" pitchFamily="49" charset="-122"/>
              </a:rPr>
              <a:t>字符数组</a:t>
            </a:r>
            <a:r>
              <a:rPr lang="en-US" altLang="zh-CN" sz="1800">
                <a:latin typeface="隶书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1800">
                <a:latin typeface="隶书" pitchFamily="49" charset="-122"/>
                <a:ea typeface="黑体" panose="02010609060101010101" pitchFamily="49" charset="-122"/>
              </a:rPr>
              <a:t>应声明足够的长度，否则无法全部装入被连接的字符</a:t>
            </a:r>
            <a:r>
              <a:rPr lang="zh-CN" altLang="en-US" sz="1800" smtClean="0">
                <a:latin typeface="隶书" pitchFamily="49" charset="-122"/>
                <a:ea typeface="黑体" panose="02010609060101010101" pitchFamily="49" charset="-122"/>
              </a:rPr>
              <a:t>串。</a:t>
            </a:r>
            <a:endParaRPr lang="en-US" altLang="zh-CN" sz="1800" smtClean="0">
              <a:latin typeface="隶书" pitchFamily="49" charset="-122"/>
              <a:ea typeface="黑体" panose="02010609060101010101" pitchFamily="49" charset="-122"/>
            </a:endParaRPr>
          </a:p>
          <a:p>
            <a:pPr lvl="3"/>
            <a:r>
              <a:rPr lang="zh-CN" altLang="en-US" sz="1800" smtClean="0">
                <a:latin typeface="隶书" pitchFamily="49" charset="-122"/>
                <a:ea typeface="黑体" panose="02010609060101010101" pitchFamily="49" charset="-122"/>
              </a:rPr>
              <a:t>如</a:t>
            </a:r>
            <a:r>
              <a:rPr lang="zh-CN" altLang="en-US" sz="1800">
                <a:latin typeface="隶书" pitchFamily="49" charset="-122"/>
                <a:ea typeface="黑体" panose="02010609060101010101" pitchFamily="49" charset="-122"/>
              </a:rPr>
              <a:t>果在连接前</a:t>
            </a:r>
            <a:r>
              <a:rPr lang="en-US" altLang="zh-CN" sz="1800">
                <a:latin typeface="隶书" pitchFamily="49" charset="-122"/>
                <a:ea typeface="黑体" panose="02010609060101010101" pitchFamily="49" charset="-122"/>
              </a:rPr>
              <a:t>str1</a:t>
            </a:r>
            <a:r>
              <a:rPr lang="zh-CN" altLang="en-US" sz="1800">
                <a:latin typeface="隶书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1800">
                <a:latin typeface="隶书" pitchFamily="49" charset="-122"/>
                <a:ea typeface="黑体" panose="02010609060101010101" pitchFamily="49" charset="-122"/>
              </a:rPr>
              <a:t>str2</a:t>
            </a:r>
            <a:r>
              <a:rPr lang="zh-CN" altLang="en-US" sz="1800">
                <a:latin typeface="隶书" pitchFamily="49" charset="-122"/>
                <a:ea typeface="黑体" panose="02010609060101010101" pitchFamily="49" charset="-122"/>
              </a:rPr>
              <a:t>中有多</a:t>
            </a:r>
            <a:r>
              <a:rPr lang="zh-CN" altLang="en-US" sz="1800" smtClean="0">
                <a:latin typeface="隶书" pitchFamily="49" charset="-122"/>
                <a:ea typeface="黑体" panose="02010609060101010101" pitchFamily="49" charset="-122"/>
              </a:rPr>
              <a:t>个</a:t>
            </a:r>
            <a:r>
              <a:rPr lang="en-US" altLang="zh-CN" sz="1800" smtClean="0">
                <a:latin typeface="隶书" pitchFamily="49" charset="-122"/>
                <a:ea typeface="黑体" panose="02010609060101010101" pitchFamily="49" charset="-122"/>
              </a:rPr>
              <a:t>‘\0’</a:t>
            </a:r>
            <a:r>
              <a:rPr lang="zh-CN" altLang="en-US" sz="1800" smtClean="0">
                <a:latin typeface="隶书" pitchFamily="49" charset="-122"/>
                <a:ea typeface="黑体" panose="02010609060101010101" pitchFamily="49" charset="-122"/>
              </a:rPr>
              <a:t>，</a:t>
            </a:r>
            <a:r>
              <a:rPr lang="zh-CN" altLang="en-US" sz="1800">
                <a:latin typeface="隶书" pitchFamily="49" charset="-122"/>
                <a:ea typeface="黑体" panose="02010609060101010101" pitchFamily="49" charset="-122"/>
              </a:rPr>
              <a:t>那</a:t>
            </a:r>
            <a:r>
              <a:rPr lang="zh-CN" altLang="en-US" sz="1800" smtClean="0">
                <a:latin typeface="隶书" pitchFamily="49" charset="-122"/>
                <a:ea typeface="黑体" panose="02010609060101010101" pitchFamily="49" charset="-122"/>
              </a:rPr>
              <a:t>么</a:t>
            </a:r>
            <a:r>
              <a:rPr lang="en-US" altLang="zh-CN" sz="1800" smtClean="0">
                <a:latin typeface="隶书" pitchFamily="49" charset="-122"/>
                <a:ea typeface="黑体" panose="02010609060101010101" pitchFamily="49" charset="-122"/>
              </a:rPr>
              <a:t>strcat(str1,str2)</a:t>
            </a:r>
            <a:r>
              <a:rPr lang="zh-CN" altLang="en-US" sz="1800" smtClean="0">
                <a:latin typeface="隶书" pitchFamily="49" charset="-122"/>
                <a:ea typeface="黑体" panose="02010609060101010101" pitchFamily="49" charset="-122"/>
              </a:rPr>
              <a:t>执行时，</a:t>
            </a:r>
            <a:r>
              <a:rPr lang="en-US" altLang="zh-CN" sz="1800">
                <a:latin typeface="隶书" pitchFamily="49" charset="-122"/>
                <a:ea typeface="黑体" panose="02010609060101010101" pitchFamily="49" charset="-122"/>
              </a:rPr>
              <a:t>str2</a:t>
            </a:r>
            <a:r>
              <a:rPr lang="zh-CN" altLang="en-US" sz="1800">
                <a:latin typeface="隶书" pitchFamily="49" charset="-122"/>
                <a:ea typeface="黑体" panose="02010609060101010101" pitchFamily="49" charset="-122"/>
              </a:rPr>
              <a:t>是从</a:t>
            </a:r>
            <a:r>
              <a:rPr lang="en-US" altLang="zh-CN" sz="1800">
                <a:latin typeface="隶书" pitchFamily="49" charset="-122"/>
                <a:ea typeface="黑体" panose="02010609060101010101" pitchFamily="49" charset="-122"/>
              </a:rPr>
              <a:t>str1</a:t>
            </a:r>
            <a:r>
              <a:rPr lang="zh-CN" altLang="en-US" sz="1800">
                <a:latin typeface="隶书" pitchFamily="49" charset="-122"/>
                <a:ea typeface="黑体" panose="02010609060101010101" pitchFamily="49" charset="-122"/>
              </a:rPr>
              <a:t>的第一个</a:t>
            </a:r>
            <a:r>
              <a:rPr lang="en-US" altLang="zh-CN" sz="1800">
                <a:latin typeface="隶书" pitchFamily="49" charset="-122"/>
                <a:ea typeface="黑体" panose="02010609060101010101" pitchFamily="49" charset="-122"/>
              </a:rPr>
              <a:t>'\0'</a:t>
            </a:r>
            <a:r>
              <a:rPr lang="zh-CN" altLang="en-US" sz="1800">
                <a:latin typeface="隶书" pitchFamily="49" charset="-122"/>
                <a:ea typeface="黑体" panose="02010609060101010101" pitchFamily="49" charset="-122"/>
              </a:rPr>
              <a:t>处开始取代</a:t>
            </a:r>
            <a:r>
              <a:rPr lang="en-US" altLang="zh-CN" sz="1800">
                <a:latin typeface="隶书" pitchFamily="49" charset="-122"/>
                <a:ea typeface="黑体" panose="02010609060101010101" pitchFamily="49" charset="-122"/>
              </a:rPr>
              <a:t>str1</a:t>
            </a:r>
            <a:r>
              <a:rPr lang="zh-CN" altLang="en-US" sz="1800">
                <a:latin typeface="隶书" pitchFamily="49" charset="-122"/>
                <a:ea typeface="黑体" panose="02010609060101010101" pitchFamily="49" charset="-122"/>
              </a:rPr>
              <a:t>的后续字符，直到</a:t>
            </a:r>
            <a:r>
              <a:rPr lang="en-US" altLang="zh-CN" sz="1800">
                <a:latin typeface="隶书" pitchFamily="49" charset="-122"/>
                <a:ea typeface="黑体" panose="02010609060101010101" pitchFamily="49" charset="-122"/>
              </a:rPr>
              <a:t>str2</a:t>
            </a:r>
            <a:r>
              <a:rPr lang="zh-CN" altLang="en-US" sz="1800">
                <a:latin typeface="隶书" pitchFamily="49" charset="-122"/>
                <a:ea typeface="黑体" panose="02010609060101010101" pitchFamily="49" charset="-122"/>
              </a:rPr>
              <a:t>的第一个</a:t>
            </a:r>
            <a:r>
              <a:rPr lang="en-US" altLang="zh-CN" sz="1800">
                <a:latin typeface="隶书" pitchFamily="49" charset="-122"/>
                <a:ea typeface="黑体" panose="02010609060101010101" pitchFamily="49" charset="-122"/>
              </a:rPr>
              <a:t>'\0'</a:t>
            </a:r>
            <a:r>
              <a:rPr lang="zh-CN" altLang="en-US" sz="1800">
                <a:latin typeface="隶书" pitchFamily="49" charset="-122"/>
                <a:ea typeface="黑体" panose="02010609060101010101" pitchFamily="49" charset="-122"/>
              </a:rPr>
              <a:t>为止。连接完成后，</a:t>
            </a:r>
            <a:r>
              <a:rPr lang="en-US" altLang="zh-CN" sz="1800">
                <a:latin typeface="隶书" pitchFamily="49" charset="-122"/>
                <a:ea typeface="黑体" panose="02010609060101010101" pitchFamily="49" charset="-122"/>
              </a:rPr>
              <a:t>str1</a:t>
            </a:r>
            <a:r>
              <a:rPr lang="zh-CN" altLang="en-US" sz="1800">
                <a:latin typeface="隶书" pitchFamily="49" charset="-122"/>
                <a:ea typeface="黑体" panose="02010609060101010101" pitchFamily="49" charset="-122"/>
              </a:rPr>
              <a:t>中被替代的字符后面的内容不一定都是</a:t>
            </a:r>
            <a:r>
              <a:rPr lang="en-US" altLang="zh-CN" sz="1800">
                <a:latin typeface="隶书" pitchFamily="49" charset="-122"/>
                <a:ea typeface="黑体" panose="02010609060101010101" pitchFamily="49" charset="-122"/>
              </a:rPr>
              <a:t>'\0'</a:t>
            </a:r>
            <a:r>
              <a:rPr lang="zh-CN" altLang="en-US" sz="1800">
                <a:latin typeface="隶书" pitchFamily="49" charset="-122"/>
                <a:ea typeface="黑体" panose="02010609060101010101" pitchFamily="49" charset="-122"/>
              </a:rPr>
              <a:t>。</a:t>
            </a:r>
          </a:p>
          <a:p>
            <a:pPr marL="457200" lvl="1" indent="0">
              <a:buNone/>
            </a:pPr>
            <a:endParaRPr lang="en-US" altLang="zh-CN" sz="1800">
              <a:solidFill>
                <a:srgbClr val="0070C0"/>
              </a:solidFill>
            </a:endParaRPr>
          </a:p>
          <a:p>
            <a:pPr marL="457200" lvl="1" indent="0">
              <a:buNone/>
            </a:pPr>
            <a:r>
              <a:rPr lang="en-US" altLang="zh-CN" sz="1800" smtClean="0">
                <a:solidFill>
                  <a:srgbClr val="0070C0"/>
                </a:solidFill>
              </a:rPr>
              <a:t>		</a:t>
            </a:r>
            <a:endParaRPr lang="zh-CN" altLang="en-US" sz="1800" smtClean="0"/>
          </a:p>
          <a:p>
            <a:pPr lvl="2">
              <a:spcBef>
                <a:spcPts val="300"/>
              </a:spcBef>
            </a:pPr>
            <a:endParaRPr lang="en-US" altLang="zh-CN" sz="1800" smtClean="0">
              <a:latin typeface="隶书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zh-CN" altLang="en-US" smtClean="0"/>
              <a:t>第</a:t>
            </a:r>
            <a:r>
              <a:rPr lang="en-US" altLang="zh-CN" smtClean="0"/>
              <a:t>6</a:t>
            </a:r>
            <a:r>
              <a:rPr lang="zh-CN" altLang="en-US" smtClean="0"/>
              <a:t>章  数组</a:t>
            </a:r>
            <a:endParaRPr lang="en-US" altLang="zh-CN" sz="1200">
              <a:ea typeface="宋体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274050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000" smtClean="0"/>
              <a:t>6.1  </a:t>
            </a:r>
            <a:r>
              <a:rPr lang="zh-CN" altLang="en-US" sz="3000" smtClean="0"/>
              <a:t>一</a:t>
            </a:r>
            <a:r>
              <a:rPr lang="zh-CN" altLang="en-US" sz="3000"/>
              <a:t>维数组</a:t>
            </a:r>
            <a:endParaRPr lang="zh-CN" altLang="en-US" sz="300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457200" y="1447800"/>
            <a:ext cx="8305800" cy="1333128"/>
          </a:xfrm>
        </p:spPr>
        <p:txBody>
          <a:bodyPr/>
          <a:lstStyle/>
          <a:p>
            <a:pPr lvl="1"/>
            <a:r>
              <a:rPr lang="zh-CN" altLang="en-US" sz="2000" smtClean="0"/>
              <a:t>用数组来</a:t>
            </a:r>
            <a:r>
              <a:rPr lang="zh-CN" altLang="en-US" sz="2000"/>
              <a:t>解决问题</a:t>
            </a:r>
            <a:r>
              <a:rPr lang="zh-CN" altLang="en-US" sz="2000" smtClean="0"/>
              <a:t>：</a:t>
            </a:r>
            <a:endParaRPr lang="zh-CN" altLang="en-US" sz="2000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F5BB524E-118F-4CAC-B131-4098BA770E80}"/>
              </a:ext>
            </a:extLst>
          </p:cNvPr>
          <p:cNvSpPr/>
          <p:nvPr/>
        </p:nvSpPr>
        <p:spPr>
          <a:xfrm>
            <a:off x="1403648" y="1988840"/>
            <a:ext cx="5472608" cy="3671979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en-US" altLang="zh-CN" sz="1400" dirty="0">
                <a:solidFill>
                  <a:srgbClr val="002060"/>
                </a:solidFill>
              </a:rPr>
              <a:t>#include &lt;</a:t>
            </a:r>
            <a:r>
              <a:rPr lang="en-US" altLang="zh-CN" sz="1400" dirty="0" err="1">
                <a:solidFill>
                  <a:srgbClr val="002060"/>
                </a:solidFill>
              </a:rPr>
              <a:t>stdio.h</a:t>
            </a:r>
            <a:r>
              <a:rPr lang="en-US" altLang="zh-CN" sz="1400" dirty="0">
                <a:solidFill>
                  <a:srgbClr val="002060"/>
                </a:solidFill>
              </a:rPr>
              <a:t>&gt;</a:t>
            </a:r>
          </a:p>
          <a:p>
            <a:r>
              <a:rPr lang="en-US" altLang="zh-CN" sz="1400" dirty="0">
                <a:solidFill>
                  <a:srgbClr val="002060"/>
                </a:solidFill>
              </a:rPr>
              <a:t>#define PI 3.1415926</a:t>
            </a:r>
          </a:p>
          <a:p>
            <a:r>
              <a:rPr lang="en-US" altLang="zh-CN" sz="1400" dirty="0">
                <a:solidFill>
                  <a:srgbClr val="002060"/>
                </a:solidFill>
              </a:rPr>
              <a:t>int main( )</a:t>
            </a:r>
          </a:p>
          <a:p>
            <a:r>
              <a:rPr lang="en-US" altLang="zh-CN" sz="1400" dirty="0">
                <a:solidFill>
                  <a:srgbClr val="002060"/>
                </a:solidFill>
              </a:rPr>
              <a:t>{</a:t>
            </a:r>
          </a:p>
          <a:p>
            <a:r>
              <a:rPr lang="en-US" altLang="zh-CN" sz="1400" smtClean="0">
                <a:solidFill>
                  <a:srgbClr val="002060"/>
                </a:solidFill>
              </a:rPr>
              <a:t>     </a:t>
            </a:r>
            <a:r>
              <a:rPr lang="en-US" altLang="zh-CN" sz="1400">
                <a:solidFill>
                  <a:srgbClr val="002060"/>
                </a:solidFill>
              </a:rPr>
              <a:t>int w[10]; 	/* </a:t>
            </a:r>
            <a:r>
              <a:rPr lang="zh-CN" altLang="en-US" sz="1400">
                <a:solidFill>
                  <a:srgbClr val="002060"/>
                </a:solidFill>
              </a:rPr>
              <a:t>定义 </a:t>
            </a:r>
            <a:r>
              <a:rPr lang="en-US" altLang="zh-CN" sz="1400">
                <a:solidFill>
                  <a:srgbClr val="002060"/>
                </a:solidFill>
              </a:rPr>
              <a:t>1 </a:t>
            </a:r>
            <a:r>
              <a:rPr lang="zh-CN" altLang="en-US" sz="1400">
                <a:solidFill>
                  <a:srgbClr val="002060"/>
                </a:solidFill>
              </a:rPr>
              <a:t>个整型数组存放体重 *</a:t>
            </a:r>
            <a:r>
              <a:rPr lang="en-US" altLang="zh-CN" sz="1400">
                <a:solidFill>
                  <a:srgbClr val="002060"/>
                </a:solidFill>
              </a:rPr>
              <a:t>/</a:t>
            </a:r>
          </a:p>
          <a:p>
            <a:r>
              <a:rPr lang="en-US" altLang="zh-CN" sz="1400">
                <a:solidFill>
                  <a:srgbClr val="002060"/>
                </a:solidFill>
              </a:rPr>
              <a:t>     int t, i;</a:t>
            </a:r>
          </a:p>
          <a:p>
            <a:r>
              <a:rPr lang="en-US" altLang="zh-CN" sz="1400">
                <a:solidFill>
                  <a:srgbClr val="002060"/>
                </a:solidFill>
              </a:rPr>
              <a:t>     </a:t>
            </a:r>
            <a:r>
              <a:rPr lang="en-US" altLang="zh-CN" sz="1400" smtClean="0">
                <a:solidFill>
                  <a:srgbClr val="002060"/>
                </a:solidFill>
              </a:rPr>
              <a:t>for ( </a:t>
            </a:r>
            <a:r>
              <a:rPr lang="en-US" altLang="zh-CN" sz="1400">
                <a:solidFill>
                  <a:srgbClr val="002060"/>
                </a:solidFill>
              </a:rPr>
              <a:t>i=0; i&lt;10; i++ ) </a:t>
            </a:r>
            <a:endParaRPr lang="en-US" altLang="zh-CN" sz="1400" smtClean="0">
              <a:solidFill>
                <a:srgbClr val="002060"/>
              </a:solidFill>
            </a:endParaRPr>
          </a:p>
          <a:p>
            <a:r>
              <a:rPr lang="en-US" altLang="zh-CN" sz="1400">
                <a:solidFill>
                  <a:srgbClr val="002060"/>
                </a:solidFill>
              </a:rPr>
              <a:t>	</a:t>
            </a:r>
            <a:r>
              <a:rPr lang="en-US" altLang="zh-CN" sz="1400" smtClean="0">
                <a:solidFill>
                  <a:srgbClr val="002060"/>
                </a:solidFill>
              </a:rPr>
              <a:t>scanf</a:t>
            </a:r>
            <a:r>
              <a:rPr lang="en-US" altLang="zh-CN" sz="1400">
                <a:solidFill>
                  <a:srgbClr val="002060"/>
                </a:solidFill>
              </a:rPr>
              <a:t>( "%d", &amp;w[i] );</a:t>
            </a:r>
          </a:p>
          <a:p>
            <a:r>
              <a:rPr lang="en-US" altLang="zh-CN" sz="1400">
                <a:solidFill>
                  <a:srgbClr val="002060"/>
                </a:solidFill>
              </a:rPr>
              <a:t>     </a:t>
            </a:r>
            <a:r>
              <a:rPr lang="en-US" altLang="zh-CN" sz="1400" smtClean="0">
                <a:solidFill>
                  <a:srgbClr val="002060"/>
                </a:solidFill>
              </a:rPr>
              <a:t>for ( </a:t>
            </a:r>
            <a:r>
              <a:rPr lang="en-US" altLang="zh-CN" sz="1400">
                <a:solidFill>
                  <a:srgbClr val="002060"/>
                </a:solidFill>
              </a:rPr>
              <a:t>t=0; i=0; i&lt;10; i++ ) </a:t>
            </a:r>
            <a:endParaRPr lang="en-US" altLang="zh-CN" sz="1400" smtClean="0">
              <a:solidFill>
                <a:srgbClr val="002060"/>
              </a:solidFill>
            </a:endParaRPr>
          </a:p>
          <a:p>
            <a:r>
              <a:rPr lang="en-US" altLang="zh-CN" sz="1400">
                <a:solidFill>
                  <a:srgbClr val="002060"/>
                </a:solidFill>
              </a:rPr>
              <a:t>	</a:t>
            </a:r>
            <a:r>
              <a:rPr lang="en-US" altLang="zh-CN" sz="1400" smtClean="0">
                <a:solidFill>
                  <a:srgbClr val="002060"/>
                </a:solidFill>
              </a:rPr>
              <a:t>t </a:t>
            </a:r>
            <a:r>
              <a:rPr lang="en-US" altLang="zh-CN" sz="1400">
                <a:solidFill>
                  <a:srgbClr val="002060"/>
                </a:solidFill>
              </a:rPr>
              <a:t>= t + w[i];</a:t>
            </a:r>
          </a:p>
          <a:p>
            <a:r>
              <a:rPr lang="en-US" altLang="zh-CN" sz="1400">
                <a:solidFill>
                  <a:srgbClr val="002060"/>
                </a:solidFill>
              </a:rPr>
              <a:t>     t = t/10;</a:t>
            </a:r>
          </a:p>
          <a:p>
            <a:r>
              <a:rPr lang="en-US" altLang="zh-CN" sz="1400">
                <a:solidFill>
                  <a:srgbClr val="002060"/>
                </a:solidFill>
              </a:rPr>
              <a:t>     </a:t>
            </a:r>
            <a:r>
              <a:rPr lang="en-US" altLang="zh-CN" sz="1400" smtClean="0">
                <a:solidFill>
                  <a:srgbClr val="002060"/>
                </a:solidFill>
              </a:rPr>
              <a:t>for ( </a:t>
            </a:r>
            <a:r>
              <a:rPr lang="en-US" altLang="zh-CN" sz="1400">
                <a:solidFill>
                  <a:srgbClr val="002060"/>
                </a:solidFill>
              </a:rPr>
              <a:t>i=0; i&lt;10; i++ ) </a:t>
            </a:r>
          </a:p>
          <a:p>
            <a:r>
              <a:rPr lang="en-US" altLang="zh-CN" sz="1400">
                <a:solidFill>
                  <a:srgbClr val="002060"/>
                </a:solidFill>
              </a:rPr>
              <a:t>        </a:t>
            </a:r>
            <a:r>
              <a:rPr lang="en-US" altLang="zh-CN" sz="1400" smtClean="0">
                <a:solidFill>
                  <a:srgbClr val="002060"/>
                </a:solidFill>
              </a:rPr>
              <a:t>	if ( </a:t>
            </a:r>
            <a:r>
              <a:rPr lang="en-US" altLang="zh-CN" sz="1400">
                <a:solidFill>
                  <a:srgbClr val="002060"/>
                </a:solidFill>
              </a:rPr>
              <a:t>w[i] &lt; t </a:t>
            </a:r>
            <a:r>
              <a:rPr lang="en-US" altLang="zh-CN" sz="1400" smtClean="0">
                <a:solidFill>
                  <a:srgbClr val="002060"/>
                </a:solidFill>
              </a:rPr>
              <a:t>)</a:t>
            </a:r>
          </a:p>
          <a:p>
            <a:r>
              <a:rPr lang="en-US" altLang="zh-CN" sz="1400">
                <a:solidFill>
                  <a:srgbClr val="002060"/>
                </a:solidFill>
              </a:rPr>
              <a:t>	 </a:t>
            </a:r>
            <a:r>
              <a:rPr lang="en-US" altLang="zh-CN" sz="1400" smtClean="0">
                <a:solidFill>
                  <a:srgbClr val="002060"/>
                </a:solidFill>
              </a:rPr>
              <a:t>   printf</a:t>
            </a:r>
            <a:r>
              <a:rPr lang="en-US" altLang="zh-CN" sz="1400">
                <a:solidFill>
                  <a:srgbClr val="002060"/>
                </a:solidFill>
              </a:rPr>
              <a:t>( "%d\n", w[i] </a:t>
            </a:r>
            <a:r>
              <a:rPr lang="en-US" altLang="zh-CN" sz="1400" smtClean="0">
                <a:solidFill>
                  <a:srgbClr val="002060"/>
                </a:solidFill>
              </a:rPr>
              <a:t>);</a:t>
            </a:r>
          </a:p>
          <a:p>
            <a:r>
              <a:rPr lang="en-US" altLang="zh-CN" sz="1400">
                <a:solidFill>
                  <a:srgbClr val="002060"/>
                </a:solidFill>
              </a:rPr>
              <a:t> </a:t>
            </a:r>
            <a:r>
              <a:rPr lang="en-US" altLang="zh-CN" sz="1400" smtClean="0">
                <a:solidFill>
                  <a:srgbClr val="002060"/>
                </a:solidFill>
              </a:rPr>
              <a:t>    return </a:t>
            </a:r>
            <a:r>
              <a:rPr lang="en-US" altLang="zh-CN" sz="1400">
                <a:solidFill>
                  <a:srgbClr val="002060"/>
                </a:solidFill>
              </a:rPr>
              <a:t>0</a:t>
            </a:r>
            <a:r>
              <a:rPr lang="zh-CN" altLang="en-US" sz="1400">
                <a:solidFill>
                  <a:srgbClr val="002060"/>
                </a:solidFill>
              </a:rPr>
              <a:t>；</a:t>
            </a:r>
          </a:p>
          <a:p>
            <a:r>
              <a:rPr lang="en-US" altLang="zh-CN" sz="1400" smtClean="0">
                <a:solidFill>
                  <a:srgbClr val="002060"/>
                </a:solidFill>
              </a:rPr>
              <a:t>}</a:t>
            </a: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zh-CN" altLang="en-US" smtClean="0"/>
              <a:t>第</a:t>
            </a:r>
            <a:r>
              <a:rPr lang="en-US" altLang="zh-CN" smtClean="0"/>
              <a:t>6</a:t>
            </a:r>
            <a:r>
              <a:rPr lang="zh-CN" altLang="en-US" smtClean="0"/>
              <a:t>章  数组</a:t>
            </a:r>
            <a:endParaRPr lang="en-US" altLang="zh-CN" sz="1200">
              <a:ea typeface="宋体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96825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000" smtClean="0"/>
              <a:t>6.3  </a:t>
            </a:r>
            <a:r>
              <a:rPr lang="zh-CN" altLang="en-US" sz="3000" smtClean="0"/>
              <a:t>字符数</a:t>
            </a:r>
            <a:r>
              <a:rPr lang="zh-CN" altLang="en-US" sz="3000"/>
              <a:t>组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772816"/>
            <a:ext cx="8507288" cy="3384376"/>
          </a:xfrm>
        </p:spPr>
        <p:txBody>
          <a:bodyPr/>
          <a:lstStyle/>
          <a:p>
            <a:pPr lvl="1"/>
            <a:r>
              <a:rPr lang="zh-CN" altLang="en-US" sz="2000" smtClean="0">
                <a:latin typeface="隶书" pitchFamily="49" charset="-122"/>
                <a:ea typeface="黑体" panose="02010609060101010101" pitchFamily="49" charset="-122"/>
              </a:rPr>
              <a:t>字</a:t>
            </a:r>
            <a:r>
              <a:rPr lang="zh-CN" altLang="en-US" sz="2000">
                <a:latin typeface="隶书" pitchFamily="49" charset="-122"/>
                <a:ea typeface="黑体" panose="02010609060101010101" pitchFamily="49" charset="-122"/>
              </a:rPr>
              <a:t>符串连接函数</a:t>
            </a:r>
            <a:r>
              <a:rPr lang="en-US" altLang="zh-CN" sz="2000" smtClean="0">
                <a:latin typeface="隶书" pitchFamily="49" charset="-122"/>
                <a:ea typeface="黑体" panose="02010609060101010101" pitchFamily="49" charset="-122"/>
              </a:rPr>
              <a:t>strcpy</a:t>
            </a:r>
            <a:endParaRPr lang="en-US" altLang="zh-CN" sz="2000">
              <a:latin typeface="隶书" pitchFamily="49" charset="-122"/>
              <a:ea typeface="黑体" panose="02010609060101010101" pitchFamily="49" charset="-122"/>
            </a:endParaRPr>
          </a:p>
          <a:p>
            <a:pPr lvl="2">
              <a:spcBef>
                <a:spcPts val="300"/>
              </a:spcBef>
            </a:pPr>
            <a:r>
              <a:rPr lang="zh-CN" altLang="en-US" sz="1800" smtClean="0">
                <a:latin typeface="隶书" pitchFamily="49" charset="-122"/>
                <a:ea typeface="黑体" panose="02010609060101010101" pitchFamily="49" charset="-122"/>
              </a:rPr>
              <a:t>格式</a:t>
            </a:r>
            <a:endParaRPr lang="en-US" altLang="zh-CN" sz="1800" smtClean="0">
              <a:latin typeface="隶书" pitchFamily="49" charset="-122"/>
              <a:ea typeface="黑体" panose="02010609060101010101" pitchFamily="49" charset="-122"/>
            </a:endParaRPr>
          </a:p>
          <a:p>
            <a:pPr marL="914400" lvl="2" indent="0">
              <a:spcBef>
                <a:spcPts val="300"/>
              </a:spcBef>
              <a:buNone/>
            </a:pPr>
            <a:r>
              <a:rPr lang="en-US" altLang="zh-CN" sz="1800">
                <a:solidFill>
                  <a:srgbClr val="0070C0"/>
                </a:solidFill>
              </a:rPr>
              <a:t>	</a:t>
            </a:r>
            <a:r>
              <a:rPr lang="en-US" altLang="zh-CN" sz="1800" smtClean="0">
                <a:solidFill>
                  <a:srgbClr val="0070C0"/>
                </a:solidFill>
              </a:rPr>
              <a:t>strcpy </a:t>
            </a:r>
            <a:r>
              <a:rPr lang="en-US" altLang="zh-CN" sz="1800">
                <a:solidFill>
                  <a:srgbClr val="0070C0"/>
                </a:solidFill>
              </a:rPr>
              <a:t>(</a:t>
            </a:r>
            <a:r>
              <a:rPr lang="zh-CN" altLang="en-US" sz="1800">
                <a:solidFill>
                  <a:srgbClr val="0070C0"/>
                </a:solidFill>
              </a:rPr>
              <a:t>字符数组名</a:t>
            </a:r>
            <a:r>
              <a:rPr lang="en-US" altLang="zh-CN" sz="1800">
                <a:solidFill>
                  <a:srgbClr val="0070C0"/>
                </a:solidFill>
              </a:rPr>
              <a:t>1</a:t>
            </a:r>
            <a:r>
              <a:rPr lang="zh-CN" altLang="en-US" sz="1800">
                <a:solidFill>
                  <a:srgbClr val="0070C0"/>
                </a:solidFill>
              </a:rPr>
              <a:t>，字</a:t>
            </a:r>
            <a:r>
              <a:rPr lang="zh-CN" altLang="en-US" sz="1800" smtClean="0">
                <a:solidFill>
                  <a:srgbClr val="0070C0"/>
                </a:solidFill>
              </a:rPr>
              <a:t>符串</a:t>
            </a:r>
            <a:r>
              <a:rPr lang="en-US" altLang="zh-CN" sz="1800" smtClean="0">
                <a:solidFill>
                  <a:srgbClr val="0070C0"/>
                </a:solidFill>
              </a:rPr>
              <a:t>2</a:t>
            </a:r>
            <a:r>
              <a:rPr lang="en-US" altLang="zh-CN" sz="1800">
                <a:solidFill>
                  <a:srgbClr val="0070C0"/>
                </a:solidFill>
              </a:rPr>
              <a:t>)</a:t>
            </a:r>
            <a:r>
              <a:rPr lang="zh-CN" altLang="en-US" sz="1800" smtClean="0">
                <a:solidFill>
                  <a:srgbClr val="0070C0"/>
                </a:solidFill>
              </a:rPr>
              <a:t>；</a:t>
            </a:r>
            <a:endParaRPr lang="en-US" altLang="zh-CN" sz="1800" smtClean="0">
              <a:solidFill>
                <a:srgbClr val="0070C0"/>
              </a:solidFill>
            </a:endParaRPr>
          </a:p>
          <a:p>
            <a:pPr lvl="2">
              <a:spcBef>
                <a:spcPts val="300"/>
              </a:spcBef>
            </a:pPr>
            <a:r>
              <a:rPr lang="zh-CN" altLang="en-US" sz="1800" smtClean="0">
                <a:latin typeface="隶书" pitchFamily="49" charset="-122"/>
                <a:ea typeface="黑体" panose="02010609060101010101" pitchFamily="49" charset="-122"/>
              </a:rPr>
              <a:t>功</a:t>
            </a:r>
            <a:r>
              <a:rPr lang="zh-CN" altLang="en-US" sz="1800">
                <a:latin typeface="隶书" pitchFamily="49" charset="-122"/>
                <a:ea typeface="黑体" panose="02010609060101010101" pitchFamily="49" charset="-122"/>
              </a:rPr>
              <a:t>能：把字符串</a:t>
            </a:r>
            <a:r>
              <a:rPr lang="en-US" altLang="zh-CN" sz="1800">
                <a:latin typeface="隶书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1800">
                <a:latin typeface="隶书" pitchFamily="49" charset="-122"/>
                <a:ea typeface="黑体" panose="02010609060101010101" pitchFamily="49" charset="-122"/>
              </a:rPr>
              <a:t>拷贝到字符数组</a:t>
            </a:r>
            <a:r>
              <a:rPr lang="en-US" altLang="zh-CN" sz="1800">
                <a:latin typeface="隶书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1800">
                <a:latin typeface="隶书" pitchFamily="49" charset="-122"/>
                <a:ea typeface="黑体" panose="02010609060101010101" pitchFamily="49" charset="-122"/>
              </a:rPr>
              <a:t>中。串结束标志</a:t>
            </a:r>
            <a:r>
              <a:rPr lang="en-US" altLang="zh-CN" sz="1800">
                <a:latin typeface="隶书" pitchFamily="49" charset="-122"/>
                <a:ea typeface="黑体" panose="02010609060101010101" pitchFamily="49" charset="-122"/>
              </a:rPr>
              <a:t>'\0'</a:t>
            </a:r>
            <a:r>
              <a:rPr lang="zh-CN" altLang="en-US" sz="1800">
                <a:latin typeface="隶书" pitchFamily="49" charset="-122"/>
                <a:ea typeface="黑体" panose="02010609060101010101" pitchFamily="49" charset="-122"/>
              </a:rPr>
              <a:t>也一同拷</a:t>
            </a:r>
            <a:r>
              <a:rPr lang="zh-CN" altLang="en-US" sz="1800" smtClean="0">
                <a:latin typeface="隶书" pitchFamily="49" charset="-122"/>
                <a:ea typeface="黑体" panose="02010609060101010101" pitchFamily="49" charset="-122"/>
              </a:rPr>
              <a:t>贝。</a:t>
            </a:r>
            <a:endParaRPr lang="en-US" altLang="zh-CN" sz="1800" smtClean="0">
              <a:latin typeface="隶书" pitchFamily="49" charset="-122"/>
              <a:ea typeface="黑体" panose="02010609060101010101" pitchFamily="49" charset="-122"/>
            </a:endParaRPr>
          </a:p>
          <a:p>
            <a:pPr marL="1169988" lvl="1" indent="0">
              <a:buNone/>
            </a:pPr>
            <a:r>
              <a:rPr lang="zh-CN" altLang="en-US" sz="1800" smtClean="0">
                <a:latin typeface="隶书" pitchFamily="49" charset="-122"/>
                <a:ea typeface="黑体" panose="02010609060101010101" pitchFamily="49" charset="-122"/>
              </a:rPr>
              <a:t>例</a:t>
            </a:r>
            <a:r>
              <a:rPr lang="zh-CN" altLang="en-US" sz="1800">
                <a:latin typeface="隶书" pitchFamily="49" charset="-122"/>
                <a:ea typeface="黑体" panose="02010609060101010101" pitchFamily="49" charset="-122"/>
              </a:rPr>
              <a:t>如</a:t>
            </a:r>
            <a:r>
              <a:rPr lang="zh-CN" altLang="en-US" sz="1800" smtClean="0">
                <a:latin typeface="隶书" pitchFamily="49" charset="-122"/>
                <a:ea typeface="黑体" panose="02010609060101010101" pitchFamily="49" charset="-122"/>
              </a:rPr>
              <a:t>：</a:t>
            </a:r>
          </a:p>
          <a:p>
            <a:pPr marL="457200" lvl="1" indent="0">
              <a:buNone/>
            </a:pPr>
            <a:r>
              <a:rPr lang="en-US" altLang="zh-CN" sz="1800">
                <a:solidFill>
                  <a:srgbClr val="0070C0"/>
                </a:solidFill>
              </a:rPr>
              <a:t>		char str1[15]="",str2[]="C Language";</a:t>
            </a:r>
          </a:p>
          <a:p>
            <a:pPr marL="457200" lvl="1" indent="0">
              <a:buNone/>
            </a:pPr>
            <a:r>
              <a:rPr lang="en-US" altLang="zh-CN" sz="1800" smtClean="0">
                <a:solidFill>
                  <a:srgbClr val="0070C0"/>
                </a:solidFill>
              </a:rPr>
              <a:t>		strcpy(str1,str2</a:t>
            </a:r>
            <a:r>
              <a:rPr lang="en-US" altLang="zh-CN" sz="1800">
                <a:solidFill>
                  <a:srgbClr val="0070C0"/>
                </a:solidFill>
              </a:rPr>
              <a:t>);</a:t>
            </a:r>
          </a:p>
          <a:p>
            <a:pPr marL="457200" lvl="1" indent="0">
              <a:buNone/>
            </a:pPr>
            <a:r>
              <a:rPr lang="en-US" altLang="zh-CN" sz="1800" smtClean="0">
                <a:solidFill>
                  <a:srgbClr val="0070C0"/>
                </a:solidFill>
              </a:rPr>
              <a:t>	     </a:t>
            </a:r>
            <a:r>
              <a:rPr lang="zh-CN" altLang="en-US" sz="1800" smtClean="0">
                <a:latin typeface="隶书" pitchFamily="49" charset="-122"/>
                <a:ea typeface="黑体" panose="02010609060101010101" pitchFamily="49" charset="-122"/>
              </a:rPr>
              <a:t>执</a:t>
            </a:r>
            <a:r>
              <a:rPr lang="zh-CN" altLang="en-US" sz="1800">
                <a:latin typeface="隶书" pitchFamily="49" charset="-122"/>
                <a:ea typeface="黑体" panose="02010609060101010101" pitchFamily="49" charset="-122"/>
              </a:rPr>
              <a:t>行后，</a:t>
            </a:r>
            <a:r>
              <a:rPr lang="en-US" altLang="zh-CN" sz="1800">
                <a:latin typeface="隶书" pitchFamily="49" charset="-122"/>
                <a:ea typeface="黑体" panose="02010609060101010101" pitchFamily="49" charset="-122"/>
              </a:rPr>
              <a:t>str1</a:t>
            </a:r>
            <a:r>
              <a:rPr lang="zh-CN" altLang="en-US" sz="1800">
                <a:latin typeface="隶书" pitchFamily="49" charset="-122"/>
                <a:ea typeface="黑体" panose="02010609060101010101" pitchFamily="49" charset="-122"/>
              </a:rPr>
              <a:t>的内容变</a:t>
            </a:r>
            <a:r>
              <a:rPr lang="zh-CN" altLang="en-US" sz="1800" smtClean="0">
                <a:latin typeface="隶书" pitchFamily="49" charset="-122"/>
                <a:ea typeface="黑体" panose="02010609060101010101" pitchFamily="49" charset="-122"/>
              </a:rPr>
              <a:t>为：</a:t>
            </a:r>
            <a:endParaRPr lang="en-US" altLang="zh-CN" sz="1800" smtClean="0">
              <a:latin typeface="隶书" pitchFamily="49" charset="-122"/>
              <a:ea typeface="黑体" panose="02010609060101010101" pitchFamily="49" charset="-122"/>
            </a:endParaRPr>
          </a:p>
          <a:p>
            <a:pPr marL="457200" lvl="1" indent="0">
              <a:buNone/>
            </a:pPr>
            <a:r>
              <a:rPr lang="en-US" altLang="zh-CN" sz="1800">
                <a:solidFill>
                  <a:srgbClr val="0070C0"/>
                </a:solidFill>
              </a:rPr>
              <a:t>		C language</a:t>
            </a: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zh-CN" altLang="en-US" smtClean="0"/>
              <a:t>第</a:t>
            </a:r>
            <a:r>
              <a:rPr lang="en-US" altLang="zh-CN" smtClean="0"/>
              <a:t>6</a:t>
            </a:r>
            <a:r>
              <a:rPr lang="zh-CN" altLang="en-US" smtClean="0"/>
              <a:t>章  数组</a:t>
            </a:r>
            <a:endParaRPr lang="en-US" altLang="zh-CN" sz="1200">
              <a:ea typeface="宋体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554567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000" smtClean="0"/>
              <a:t>6.3  </a:t>
            </a:r>
            <a:r>
              <a:rPr lang="zh-CN" altLang="en-US" sz="3000" smtClean="0"/>
              <a:t>字符数</a:t>
            </a:r>
            <a:r>
              <a:rPr lang="zh-CN" altLang="en-US" sz="3000"/>
              <a:t>组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196752"/>
            <a:ext cx="8507288" cy="4968552"/>
          </a:xfrm>
        </p:spPr>
        <p:txBody>
          <a:bodyPr/>
          <a:lstStyle/>
          <a:p>
            <a:pPr lvl="1"/>
            <a:endParaRPr lang="en-US" altLang="zh-CN" sz="1800" smtClean="0">
              <a:solidFill>
                <a:srgbClr val="0070C0"/>
              </a:solidFill>
            </a:endParaRPr>
          </a:p>
          <a:p>
            <a:pPr lvl="2">
              <a:spcBef>
                <a:spcPts val="300"/>
              </a:spcBef>
            </a:pPr>
            <a:r>
              <a:rPr lang="zh-CN" altLang="en-US" sz="1800" b="1">
                <a:solidFill>
                  <a:schemeClr val="accent2"/>
                </a:solidFill>
                <a:latin typeface="+mn-lt"/>
                <a:ea typeface="+mn-ea"/>
                <a:cs typeface="+mn-cs"/>
              </a:rPr>
              <a:t>注</a:t>
            </a:r>
            <a:r>
              <a:rPr lang="zh-CN" altLang="en-US" sz="1800" b="1" smtClean="0">
                <a:solidFill>
                  <a:schemeClr val="accent2"/>
                </a:solidFill>
                <a:latin typeface="+mn-lt"/>
                <a:ea typeface="+mn-ea"/>
                <a:cs typeface="+mn-cs"/>
              </a:rPr>
              <a:t>意：</a:t>
            </a:r>
            <a:endParaRPr lang="en-US" altLang="zh-CN" sz="1800" b="1">
              <a:latin typeface="隶书" pitchFamily="49" charset="-122"/>
              <a:ea typeface="黑体" panose="02010609060101010101" pitchFamily="49" charset="-122"/>
            </a:endParaRPr>
          </a:p>
          <a:p>
            <a:pPr lvl="3"/>
            <a:r>
              <a:rPr lang="zh-CN" altLang="en-US" sz="1800">
                <a:latin typeface="隶书" pitchFamily="49" charset="-122"/>
                <a:ea typeface="黑体" panose="02010609060101010101" pitchFamily="49" charset="-122"/>
              </a:rPr>
              <a:t>字符数组</a:t>
            </a:r>
            <a:r>
              <a:rPr lang="en-US" altLang="zh-CN" sz="1800">
                <a:latin typeface="隶书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1800">
                <a:latin typeface="隶书" pitchFamily="49" charset="-122"/>
                <a:ea typeface="黑体" panose="02010609060101010101" pitchFamily="49" charset="-122"/>
              </a:rPr>
              <a:t>应声明足够的长度，否则无法全部装</a:t>
            </a:r>
            <a:r>
              <a:rPr lang="zh-CN" altLang="en-US" sz="1800" smtClean="0">
                <a:latin typeface="隶书" pitchFamily="49" charset="-122"/>
                <a:ea typeface="黑体" panose="02010609060101010101" pitchFamily="49" charset="-122"/>
              </a:rPr>
              <a:t>入所拷贝的</a:t>
            </a:r>
            <a:r>
              <a:rPr lang="zh-CN" altLang="en-US" sz="1800">
                <a:latin typeface="隶书" pitchFamily="49" charset="-122"/>
                <a:ea typeface="黑体" panose="02010609060101010101" pitchFamily="49" charset="-122"/>
              </a:rPr>
              <a:t>字符</a:t>
            </a:r>
            <a:r>
              <a:rPr lang="zh-CN" altLang="en-US" sz="1800" smtClean="0">
                <a:latin typeface="隶书" pitchFamily="49" charset="-122"/>
                <a:ea typeface="黑体" panose="02010609060101010101" pitchFamily="49" charset="-122"/>
              </a:rPr>
              <a:t>串。</a:t>
            </a:r>
            <a:endParaRPr lang="en-US" altLang="zh-CN" sz="1800" smtClean="0">
              <a:latin typeface="隶书" pitchFamily="49" charset="-122"/>
              <a:ea typeface="黑体" panose="02010609060101010101" pitchFamily="49" charset="-122"/>
            </a:endParaRPr>
          </a:p>
          <a:p>
            <a:pPr lvl="3"/>
            <a:r>
              <a:rPr lang="en-US" altLang="zh-CN" sz="1800" smtClean="0">
                <a:latin typeface="隶书" pitchFamily="49" charset="-122"/>
                <a:ea typeface="黑体" panose="02010609060101010101" pitchFamily="49" charset="-122"/>
              </a:rPr>
              <a:t>“</a:t>
            </a:r>
            <a:r>
              <a:rPr lang="zh-CN" altLang="en-US" sz="1800">
                <a:latin typeface="隶书" pitchFamily="49" charset="-122"/>
                <a:ea typeface="黑体" panose="02010609060101010101" pitchFamily="49" charset="-122"/>
              </a:rPr>
              <a:t>字符数组</a:t>
            </a:r>
            <a:r>
              <a:rPr lang="en-US" altLang="zh-CN" sz="1800">
                <a:latin typeface="隶书" pitchFamily="49" charset="-122"/>
                <a:ea typeface="黑体" panose="02010609060101010101" pitchFamily="49" charset="-122"/>
              </a:rPr>
              <a:t>1”</a:t>
            </a:r>
            <a:r>
              <a:rPr lang="zh-CN" altLang="en-US" sz="1800">
                <a:latin typeface="隶书" pitchFamily="49" charset="-122"/>
                <a:ea typeface="黑体" panose="02010609060101010101" pitchFamily="49" charset="-122"/>
              </a:rPr>
              <a:t>一般是字符数组，必须写数组名，例如</a:t>
            </a:r>
            <a:r>
              <a:rPr lang="en-US" altLang="zh-CN" sz="1800">
                <a:latin typeface="隶书" pitchFamily="49" charset="-122"/>
                <a:ea typeface="黑体" panose="02010609060101010101" pitchFamily="49" charset="-122"/>
              </a:rPr>
              <a:t>str1</a:t>
            </a:r>
            <a:r>
              <a:rPr lang="zh-CN" altLang="en-US" sz="1800">
                <a:latin typeface="隶书" pitchFamily="49" charset="-122"/>
                <a:ea typeface="黑体" panose="02010609060101010101" pitchFamily="49" charset="-122"/>
              </a:rPr>
              <a:t>，“字符串</a:t>
            </a:r>
            <a:r>
              <a:rPr lang="en-US" altLang="zh-CN" sz="1800">
                <a:latin typeface="隶书" pitchFamily="49" charset="-122"/>
                <a:ea typeface="黑体" panose="02010609060101010101" pitchFamily="49" charset="-122"/>
              </a:rPr>
              <a:t>2”</a:t>
            </a:r>
            <a:r>
              <a:rPr lang="zh-CN" altLang="en-US" sz="1800">
                <a:latin typeface="隶书" pitchFamily="49" charset="-122"/>
                <a:ea typeface="黑体" panose="02010609060101010101" pitchFamily="49" charset="-122"/>
              </a:rPr>
              <a:t>可以是字符数组，也可以是字符串常量。例如</a:t>
            </a:r>
            <a:r>
              <a:rPr lang="en-US" altLang="zh-CN" sz="1800">
                <a:latin typeface="隶书" pitchFamily="49" charset="-122"/>
                <a:ea typeface="黑体" panose="02010609060101010101" pitchFamily="49" charset="-122"/>
              </a:rPr>
              <a:t>:</a:t>
            </a:r>
          </a:p>
          <a:p>
            <a:pPr marL="914400" lvl="2" indent="0">
              <a:spcBef>
                <a:spcPts val="300"/>
              </a:spcBef>
              <a:buNone/>
            </a:pPr>
            <a:r>
              <a:rPr lang="en-US" altLang="zh-CN" sz="1800" smtClean="0">
                <a:solidFill>
                  <a:srgbClr val="0070C0"/>
                </a:solidFill>
              </a:rPr>
              <a:t>		strcpy(str1</a:t>
            </a:r>
            <a:r>
              <a:rPr lang="en-US" altLang="zh-CN" sz="1800">
                <a:solidFill>
                  <a:srgbClr val="0070C0"/>
                </a:solidFill>
              </a:rPr>
              <a:t>, “Basic”); </a:t>
            </a:r>
          </a:p>
          <a:p>
            <a:pPr lvl="3"/>
            <a:r>
              <a:rPr lang="zh-CN" altLang="en-US" sz="1800" smtClean="0">
                <a:latin typeface="隶书" pitchFamily="49" charset="-122"/>
                <a:ea typeface="黑体" panose="02010609060101010101" pitchFamily="49" charset="-122"/>
              </a:rPr>
              <a:t>上</a:t>
            </a:r>
            <a:r>
              <a:rPr lang="zh-CN" altLang="en-US" sz="1800">
                <a:latin typeface="隶书" pitchFamily="49" charset="-122"/>
                <a:ea typeface="黑体" panose="02010609060101010101" pitchFamily="49" charset="-122"/>
              </a:rPr>
              <a:t>例中如果在复制前未对</a:t>
            </a:r>
            <a:r>
              <a:rPr lang="en-US" altLang="zh-CN" sz="1800">
                <a:latin typeface="隶书" pitchFamily="49" charset="-122"/>
                <a:ea typeface="黑体" panose="02010609060101010101" pitchFamily="49" charset="-122"/>
              </a:rPr>
              <a:t>str1</a:t>
            </a:r>
            <a:r>
              <a:rPr lang="zh-CN" altLang="en-US" sz="1800">
                <a:latin typeface="隶书" pitchFamily="49" charset="-122"/>
                <a:ea typeface="黑体" panose="02010609060101010101" pitchFamily="49" charset="-122"/>
              </a:rPr>
              <a:t>赋值，</a:t>
            </a:r>
            <a:r>
              <a:rPr lang="en-US" altLang="zh-CN" sz="1800">
                <a:latin typeface="隶书" pitchFamily="49" charset="-122"/>
                <a:ea typeface="黑体" panose="02010609060101010101" pitchFamily="49" charset="-122"/>
              </a:rPr>
              <a:t>str1</a:t>
            </a:r>
            <a:r>
              <a:rPr lang="zh-CN" altLang="en-US" sz="1800">
                <a:latin typeface="隶书" pitchFamily="49" charset="-122"/>
                <a:ea typeface="黑体" panose="02010609060101010101" pitchFamily="49" charset="-122"/>
              </a:rPr>
              <a:t>各字节中的内容是不确定的，复制时</a:t>
            </a:r>
            <a:r>
              <a:rPr lang="en-US" altLang="zh-CN" sz="1800">
                <a:latin typeface="隶书" pitchFamily="49" charset="-122"/>
                <a:ea typeface="黑体" panose="02010609060101010101" pitchFamily="49" charset="-122"/>
              </a:rPr>
              <a:t>str2</a:t>
            </a:r>
            <a:r>
              <a:rPr lang="zh-CN" altLang="en-US" sz="1800">
                <a:latin typeface="隶书" pitchFamily="49" charset="-122"/>
                <a:ea typeface="黑体" panose="02010609060101010101" pitchFamily="49" charset="-122"/>
              </a:rPr>
              <a:t>字符串和</a:t>
            </a:r>
            <a:r>
              <a:rPr lang="en-US" altLang="zh-CN" sz="1800">
                <a:latin typeface="隶书" pitchFamily="49" charset="-122"/>
                <a:ea typeface="黑体" panose="02010609060101010101" pitchFamily="49" charset="-122"/>
              </a:rPr>
              <a:t>'\0'</a:t>
            </a:r>
            <a:r>
              <a:rPr lang="zh-CN" altLang="en-US" sz="1800">
                <a:latin typeface="隶书" pitchFamily="49" charset="-122"/>
                <a:ea typeface="黑体" panose="02010609060101010101" pitchFamily="49" charset="-122"/>
              </a:rPr>
              <a:t>一起取代</a:t>
            </a:r>
            <a:r>
              <a:rPr lang="en-US" altLang="zh-CN" sz="1800">
                <a:latin typeface="隶书" pitchFamily="49" charset="-122"/>
                <a:ea typeface="黑体" panose="02010609060101010101" pitchFamily="49" charset="-122"/>
              </a:rPr>
              <a:t>str1</a:t>
            </a:r>
            <a:r>
              <a:rPr lang="zh-CN" altLang="en-US" sz="1800">
                <a:latin typeface="隶书" pitchFamily="49" charset="-122"/>
                <a:ea typeface="黑体" panose="02010609060101010101" pitchFamily="49" charset="-122"/>
              </a:rPr>
              <a:t>的前面</a:t>
            </a:r>
            <a:r>
              <a:rPr lang="en-US" altLang="zh-CN" sz="1800">
                <a:latin typeface="隶书" pitchFamily="49" charset="-122"/>
                <a:ea typeface="黑体" panose="02010609060101010101" pitchFamily="49" charset="-122"/>
              </a:rPr>
              <a:t>11</a:t>
            </a:r>
            <a:r>
              <a:rPr lang="zh-CN" altLang="en-US" sz="1800">
                <a:latin typeface="隶书" pitchFamily="49" charset="-122"/>
                <a:ea typeface="黑体" panose="02010609060101010101" pitchFamily="49" charset="-122"/>
              </a:rPr>
              <a:t>个字符，最后</a:t>
            </a:r>
            <a:r>
              <a:rPr lang="en-US" altLang="zh-CN" sz="1800">
                <a:latin typeface="隶书" pitchFamily="49" charset="-122"/>
                <a:ea typeface="黑体" panose="02010609060101010101" pitchFamily="49" charset="-122"/>
              </a:rPr>
              <a:t>4</a:t>
            </a:r>
            <a:r>
              <a:rPr lang="zh-CN" altLang="en-US" sz="1800">
                <a:latin typeface="隶书" pitchFamily="49" charset="-122"/>
                <a:ea typeface="黑体" panose="02010609060101010101" pitchFamily="49" charset="-122"/>
              </a:rPr>
              <a:t>个字符不一定是</a:t>
            </a:r>
            <a:r>
              <a:rPr lang="en-US" altLang="zh-CN" sz="1800">
                <a:latin typeface="隶书" pitchFamily="49" charset="-122"/>
                <a:ea typeface="黑体" panose="02010609060101010101" pitchFamily="49" charset="-122"/>
              </a:rPr>
              <a:t>'\0'</a:t>
            </a:r>
            <a:r>
              <a:rPr lang="zh-CN" altLang="en-US" sz="1800">
                <a:latin typeface="隶书" pitchFamily="49" charset="-122"/>
                <a:ea typeface="黑体" panose="02010609060101010101" pitchFamily="49" charset="-122"/>
              </a:rPr>
              <a:t>，而是</a:t>
            </a:r>
            <a:r>
              <a:rPr lang="en-US" altLang="zh-CN" sz="1800">
                <a:latin typeface="隶书" pitchFamily="49" charset="-122"/>
                <a:ea typeface="黑体" panose="02010609060101010101" pitchFamily="49" charset="-122"/>
              </a:rPr>
              <a:t>str1</a:t>
            </a:r>
            <a:r>
              <a:rPr lang="zh-CN" altLang="en-US" sz="1800">
                <a:latin typeface="隶书" pitchFamily="49" charset="-122"/>
                <a:ea typeface="黑体" panose="02010609060101010101" pitchFamily="49" charset="-122"/>
              </a:rPr>
              <a:t>中原来的内容。</a:t>
            </a:r>
          </a:p>
          <a:p>
            <a:pPr lvl="3"/>
            <a:r>
              <a:rPr lang="zh-CN" altLang="en-US" sz="1800" smtClean="0">
                <a:latin typeface="隶书" pitchFamily="49" charset="-122"/>
                <a:ea typeface="黑体" panose="02010609060101010101" pitchFamily="49" charset="-122"/>
              </a:rPr>
              <a:t>用</a:t>
            </a:r>
            <a:r>
              <a:rPr lang="zh-CN" altLang="en-US" sz="1800">
                <a:latin typeface="隶书" pitchFamily="49" charset="-122"/>
                <a:ea typeface="黑体" panose="02010609060101010101" pitchFamily="49" charset="-122"/>
              </a:rPr>
              <a:t>赋值语句只能将一个字符赋值给一个字符变量或一个字符数组元素，而不能将一个字符串赋值给一个字符数组。但是通过</a:t>
            </a:r>
            <a:r>
              <a:rPr lang="en-US" altLang="zh-CN" sz="1800">
                <a:latin typeface="隶书" pitchFamily="49" charset="-122"/>
                <a:ea typeface="黑体" panose="02010609060101010101" pitchFamily="49" charset="-122"/>
              </a:rPr>
              <a:t>strcpy</a:t>
            </a:r>
            <a:r>
              <a:rPr lang="zh-CN" altLang="en-US" sz="1800">
                <a:latin typeface="隶书" pitchFamily="49" charset="-122"/>
                <a:ea typeface="黑体" panose="02010609060101010101" pitchFamily="49" charset="-122"/>
              </a:rPr>
              <a:t>函数，可以间接达到赋值的效果</a:t>
            </a:r>
            <a:r>
              <a:rPr lang="zh-CN" altLang="en-US" sz="1800" smtClean="0">
                <a:latin typeface="隶书" pitchFamily="49" charset="-122"/>
                <a:ea typeface="黑体" panose="02010609060101010101" pitchFamily="49" charset="-122"/>
              </a:rPr>
              <a:t>。</a:t>
            </a:r>
            <a:endParaRPr lang="en-US" altLang="zh-CN" sz="1800" smtClean="0">
              <a:latin typeface="隶书" pitchFamily="49" charset="-122"/>
              <a:ea typeface="黑体" panose="02010609060101010101" pitchFamily="49" charset="-122"/>
            </a:endParaRPr>
          </a:p>
          <a:p>
            <a:pPr lvl="3"/>
            <a:r>
              <a:rPr lang="zh-CN" altLang="en-US" sz="1800">
                <a:latin typeface="隶书" pitchFamily="49" charset="-122"/>
                <a:ea typeface="黑体" panose="02010609060101010101" pitchFamily="49" charset="-122"/>
              </a:rPr>
              <a:t>也可以用</a:t>
            </a:r>
            <a:r>
              <a:rPr lang="en-US" altLang="zh-CN" sz="1800">
                <a:latin typeface="隶书" pitchFamily="49" charset="-122"/>
                <a:ea typeface="黑体" panose="02010609060101010101" pitchFamily="49" charset="-122"/>
              </a:rPr>
              <a:t>strncpy</a:t>
            </a:r>
            <a:r>
              <a:rPr lang="zh-CN" altLang="en-US" sz="1800">
                <a:latin typeface="隶书" pitchFamily="49" charset="-122"/>
                <a:ea typeface="黑体" panose="02010609060101010101" pitchFamily="49" charset="-122"/>
              </a:rPr>
              <a:t>函数将字符串</a:t>
            </a:r>
            <a:r>
              <a:rPr lang="en-US" altLang="zh-CN" sz="1800">
                <a:latin typeface="隶书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1800">
                <a:latin typeface="隶书" pitchFamily="49" charset="-122"/>
                <a:ea typeface="黑体" panose="02010609060101010101" pitchFamily="49" charset="-122"/>
              </a:rPr>
              <a:t>中前面若干个字符复制到字符数组</a:t>
            </a:r>
            <a:r>
              <a:rPr lang="en-US" altLang="zh-CN" sz="1800">
                <a:latin typeface="隶书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1800">
                <a:latin typeface="隶书" pitchFamily="49" charset="-122"/>
                <a:ea typeface="黑体" panose="02010609060101010101" pitchFamily="49" charset="-122"/>
              </a:rPr>
              <a:t>中。例如：</a:t>
            </a:r>
          </a:p>
          <a:p>
            <a:pPr marL="1371600" lvl="3" indent="0">
              <a:buNone/>
            </a:pPr>
            <a:r>
              <a:rPr lang="en-US" altLang="zh-CN" sz="1800" smtClean="0">
                <a:solidFill>
                  <a:srgbClr val="0070C0"/>
                </a:solidFill>
              </a:rPr>
              <a:t>		strncpy(str1,str2,3);</a:t>
            </a:r>
          </a:p>
          <a:p>
            <a:pPr marL="1616075" lvl="3" indent="0">
              <a:buNone/>
            </a:pPr>
            <a:r>
              <a:rPr lang="zh-CN" altLang="en-US" sz="1800">
                <a:latin typeface="隶书" pitchFamily="49" charset="-122"/>
                <a:ea typeface="黑体" panose="02010609060101010101" pitchFamily="49" charset="-122"/>
              </a:rPr>
              <a:t>作用是将</a:t>
            </a:r>
            <a:r>
              <a:rPr lang="en-US" altLang="zh-CN" sz="1800">
                <a:latin typeface="隶书" pitchFamily="49" charset="-122"/>
                <a:ea typeface="黑体" panose="02010609060101010101" pitchFamily="49" charset="-122"/>
              </a:rPr>
              <a:t>str2</a:t>
            </a:r>
            <a:r>
              <a:rPr lang="zh-CN" altLang="en-US" sz="1800">
                <a:latin typeface="隶书" pitchFamily="49" charset="-122"/>
                <a:ea typeface="黑体" panose="02010609060101010101" pitchFamily="49" charset="-122"/>
              </a:rPr>
              <a:t>中的前</a:t>
            </a:r>
            <a:r>
              <a:rPr lang="en-US" altLang="zh-CN" sz="1800">
                <a:latin typeface="隶书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1800">
                <a:latin typeface="隶书" pitchFamily="49" charset="-122"/>
                <a:ea typeface="黑体" panose="02010609060101010101" pitchFamily="49" charset="-122"/>
              </a:rPr>
              <a:t>个字符复制到</a:t>
            </a:r>
            <a:r>
              <a:rPr lang="en-US" altLang="zh-CN" sz="1800">
                <a:latin typeface="隶书" pitchFamily="49" charset="-122"/>
                <a:ea typeface="黑体" panose="02010609060101010101" pitchFamily="49" charset="-122"/>
              </a:rPr>
              <a:t>str1</a:t>
            </a:r>
            <a:r>
              <a:rPr lang="zh-CN" altLang="en-US" sz="1800">
                <a:latin typeface="隶书" pitchFamily="49" charset="-122"/>
                <a:ea typeface="黑体" panose="02010609060101010101" pitchFamily="49" charset="-122"/>
              </a:rPr>
              <a:t>中去，然后再加</a:t>
            </a:r>
            <a:r>
              <a:rPr lang="zh-CN" altLang="en-US" sz="1800" smtClean="0">
                <a:latin typeface="隶书" pitchFamily="49" charset="-122"/>
                <a:ea typeface="黑体" panose="02010609060101010101" pitchFamily="49" charset="-122"/>
              </a:rPr>
              <a:t>一个</a:t>
            </a:r>
            <a:r>
              <a:rPr lang="en-US" altLang="zh-CN" sz="1800">
                <a:latin typeface="隶书" pitchFamily="49" charset="-122"/>
                <a:ea typeface="黑体" panose="02010609060101010101" pitchFamily="49" charset="-122"/>
              </a:rPr>
              <a:t>'\0' </a:t>
            </a:r>
            <a:r>
              <a:rPr lang="zh-CN" altLang="en-US" sz="1800" smtClean="0">
                <a:latin typeface="隶书" pitchFamily="49" charset="-122"/>
                <a:ea typeface="黑体" panose="02010609060101010101" pitchFamily="49" charset="-122"/>
              </a:rPr>
              <a:t>。</a:t>
            </a:r>
            <a:endParaRPr lang="en-US" altLang="zh-CN" sz="1800">
              <a:latin typeface="隶书" pitchFamily="49" charset="-122"/>
              <a:ea typeface="黑体" panose="02010609060101010101" pitchFamily="49" charset="-122"/>
            </a:endParaRPr>
          </a:p>
          <a:p>
            <a:pPr lvl="3"/>
            <a:endParaRPr lang="en-US" altLang="zh-CN" sz="1800">
              <a:solidFill>
                <a:srgbClr val="0070C0"/>
              </a:solidFill>
            </a:endParaRPr>
          </a:p>
          <a:p>
            <a:pPr marL="457200" lvl="1" indent="0">
              <a:buNone/>
            </a:pPr>
            <a:r>
              <a:rPr lang="en-US" altLang="zh-CN" sz="1800" smtClean="0">
                <a:solidFill>
                  <a:srgbClr val="0070C0"/>
                </a:solidFill>
              </a:rPr>
              <a:t>		</a:t>
            </a:r>
            <a:endParaRPr lang="zh-CN" altLang="en-US" sz="1800" smtClean="0"/>
          </a:p>
          <a:p>
            <a:pPr lvl="2">
              <a:spcBef>
                <a:spcPts val="300"/>
              </a:spcBef>
            </a:pPr>
            <a:endParaRPr lang="en-US" altLang="zh-CN" sz="1800" smtClean="0">
              <a:latin typeface="隶书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zh-CN" altLang="en-US" smtClean="0"/>
              <a:t>第</a:t>
            </a:r>
            <a:r>
              <a:rPr lang="en-US" altLang="zh-CN" smtClean="0"/>
              <a:t>6</a:t>
            </a:r>
            <a:r>
              <a:rPr lang="zh-CN" altLang="en-US" smtClean="0"/>
              <a:t>章  数组</a:t>
            </a:r>
            <a:endParaRPr lang="en-US" altLang="zh-CN" sz="1200">
              <a:ea typeface="宋体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0790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000" smtClean="0"/>
              <a:t>6.3  </a:t>
            </a:r>
            <a:r>
              <a:rPr lang="zh-CN" altLang="en-US" sz="3000" smtClean="0"/>
              <a:t>字符数</a:t>
            </a:r>
            <a:r>
              <a:rPr lang="zh-CN" altLang="en-US" sz="3000"/>
              <a:t>组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556792"/>
            <a:ext cx="8507288" cy="4608512"/>
          </a:xfrm>
        </p:spPr>
        <p:txBody>
          <a:bodyPr/>
          <a:lstStyle/>
          <a:p>
            <a:pPr lvl="1"/>
            <a:r>
              <a:rPr lang="zh-CN" altLang="en-US" sz="2000" smtClean="0">
                <a:latin typeface="隶书" pitchFamily="49" charset="-122"/>
                <a:ea typeface="黑体" panose="02010609060101010101" pitchFamily="49" charset="-122"/>
              </a:rPr>
              <a:t>字</a:t>
            </a:r>
            <a:r>
              <a:rPr lang="zh-CN" altLang="en-US" sz="2000">
                <a:latin typeface="隶书" pitchFamily="49" charset="-122"/>
                <a:ea typeface="黑体" panose="02010609060101010101" pitchFamily="49" charset="-122"/>
              </a:rPr>
              <a:t>符串连接函数</a:t>
            </a:r>
            <a:r>
              <a:rPr lang="en-US" altLang="zh-CN" sz="2000" smtClean="0">
                <a:latin typeface="隶书" pitchFamily="49" charset="-122"/>
                <a:ea typeface="黑体" panose="02010609060101010101" pitchFamily="49" charset="-122"/>
              </a:rPr>
              <a:t>strcmp</a:t>
            </a:r>
            <a:endParaRPr lang="en-US" altLang="zh-CN" sz="2000">
              <a:latin typeface="隶书" pitchFamily="49" charset="-122"/>
              <a:ea typeface="黑体" panose="02010609060101010101" pitchFamily="49" charset="-122"/>
            </a:endParaRPr>
          </a:p>
          <a:p>
            <a:pPr lvl="2">
              <a:spcBef>
                <a:spcPts val="300"/>
              </a:spcBef>
            </a:pPr>
            <a:r>
              <a:rPr lang="zh-CN" altLang="en-US" sz="1800" smtClean="0">
                <a:latin typeface="隶书" pitchFamily="49" charset="-122"/>
                <a:ea typeface="黑体" panose="02010609060101010101" pitchFamily="49" charset="-122"/>
              </a:rPr>
              <a:t>格式</a:t>
            </a:r>
            <a:endParaRPr lang="en-US" altLang="zh-CN" sz="1800" smtClean="0">
              <a:latin typeface="隶书" pitchFamily="49" charset="-122"/>
              <a:ea typeface="黑体" panose="02010609060101010101" pitchFamily="49" charset="-122"/>
            </a:endParaRPr>
          </a:p>
          <a:p>
            <a:pPr marL="914400" lvl="2" indent="0">
              <a:spcBef>
                <a:spcPts val="300"/>
              </a:spcBef>
              <a:buNone/>
            </a:pPr>
            <a:r>
              <a:rPr lang="en-US" altLang="zh-CN" sz="1800">
                <a:solidFill>
                  <a:srgbClr val="0070C0"/>
                </a:solidFill>
              </a:rPr>
              <a:t>	</a:t>
            </a:r>
            <a:r>
              <a:rPr lang="en-US" altLang="zh-CN" sz="1800" smtClean="0">
                <a:solidFill>
                  <a:srgbClr val="0070C0"/>
                </a:solidFill>
              </a:rPr>
              <a:t>strcmp </a:t>
            </a:r>
            <a:r>
              <a:rPr lang="en-US" altLang="zh-CN" sz="1800">
                <a:solidFill>
                  <a:srgbClr val="0070C0"/>
                </a:solidFill>
              </a:rPr>
              <a:t>(</a:t>
            </a:r>
            <a:r>
              <a:rPr lang="zh-CN" altLang="en-US" sz="1800">
                <a:solidFill>
                  <a:srgbClr val="0070C0"/>
                </a:solidFill>
              </a:rPr>
              <a:t>字</a:t>
            </a:r>
            <a:r>
              <a:rPr lang="zh-CN" altLang="en-US" sz="1800" smtClean="0">
                <a:solidFill>
                  <a:srgbClr val="0070C0"/>
                </a:solidFill>
              </a:rPr>
              <a:t>符串</a:t>
            </a:r>
            <a:r>
              <a:rPr lang="en-US" altLang="zh-CN" sz="1800" smtClean="0">
                <a:solidFill>
                  <a:srgbClr val="0070C0"/>
                </a:solidFill>
              </a:rPr>
              <a:t>1</a:t>
            </a:r>
            <a:r>
              <a:rPr lang="zh-CN" altLang="en-US" sz="1800">
                <a:solidFill>
                  <a:srgbClr val="0070C0"/>
                </a:solidFill>
              </a:rPr>
              <a:t>，字</a:t>
            </a:r>
            <a:r>
              <a:rPr lang="zh-CN" altLang="en-US" sz="1800" smtClean="0">
                <a:solidFill>
                  <a:srgbClr val="0070C0"/>
                </a:solidFill>
              </a:rPr>
              <a:t>符串</a:t>
            </a:r>
            <a:r>
              <a:rPr lang="en-US" altLang="zh-CN" sz="1800" smtClean="0">
                <a:solidFill>
                  <a:srgbClr val="0070C0"/>
                </a:solidFill>
              </a:rPr>
              <a:t>2</a:t>
            </a:r>
            <a:r>
              <a:rPr lang="en-US" altLang="zh-CN" sz="1800">
                <a:solidFill>
                  <a:srgbClr val="0070C0"/>
                </a:solidFill>
              </a:rPr>
              <a:t>)</a:t>
            </a:r>
            <a:r>
              <a:rPr lang="zh-CN" altLang="en-US" sz="1800" smtClean="0">
                <a:solidFill>
                  <a:srgbClr val="0070C0"/>
                </a:solidFill>
              </a:rPr>
              <a:t>；</a:t>
            </a:r>
            <a:endParaRPr lang="en-US" altLang="zh-CN" sz="1800" smtClean="0">
              <a:solidFill>
                <a:srgbClr val="0070C0"/>
              </a:solidFill>
            </a:endParaRPr>
          </a:p>
          <a:p>
            <a:pPr lvl="2">
              <a:spcBef>
                <a:spcPts val="300"/>
              </a:spcBef>
            </a:pPr>
            <a:r>
              <a:rPr lang="zh-CN" altLang="en-US" sz="1800" smtClean="0">
                <a:latin typeface="隶书" pitchFamily="49" charset="-122"/>
                <a:ea typeface="黑体" panose="02010609060101010101" pitchFamily="49" charset="-122"/>
              </a:rPr>
              <a:t>功</a:t>
            </a:r>
            <a:r>
              <a:rPr lang="zh-CN" altLang="en-US" sz="1800">
                <a:latin typeface="隶书" pitchFamily="49" charset="-122"/>
                <a:ea typeface="黑体" panose="02010609060101010101" pitchFamily="49" charset="-122"/>
              </a:rPr>
              <a:t>能：按照</a:t>
            </a:r>
            <a:r>
              <a:rPr lang="en-US" altLang="zh-CN" sz="1800">
                <a:latin typeface="隶书" pitchFamily="49" charset="-122"/>
                <a:ea typeface="黑体" panose="02010609060101010101" pitchFamily="49" charset="-122"/>
              </a:rPr>
              <a:t>ASCII</a:t>
            </a:r>
            <a:r>
              <a:rPr lang="zh-CN" altLang="en-US" sz="1800">
                <a:latin typeface="隶书" pitchFamily="49" charset="-122"/>
                <a:ea typeface="黑体" panose="02010609060101010101" pitchFamily="49" charset="-122"/>
              </a:rPr>
              <a:t>码顺序比较两个字符串，比较结果由函数值返回</a:t>
            </a:r>
            <a:r>
              <a:rPr lang="zh-CN" altLang="en-US" sz="1800" smtClean="0">
                <a:latin typeface="隶书" pitchFamily="49" charset="-122"/>
                <a:ea typeface="黑体" panose="02010609060101010101" pitchFamily="49" charset="-122"/>
              </a:rPr>
              <a:t>。</a:t>
            </a:r>
            <a:r>
              <a:rPr lang="en-US" altLang="zh-CN" sz="1800" smtClean="0">
                <a:latin typeface="隶书" pitchFamily="49" charset="-122"/>
                <a:ea typeface="黑体" panose="02010609060101010101" pitchFamily="49" charset="-122"/>
              </a:rPr>
              <a:t/>
            </a:r>
            <a:br>
              <a:rPr lang="en-US" altLang="zh-CN" sz="1800" smtClean="0">
                <a:latin typeface="隶书" pitchFamily="49" charset="-122"/>
                <a:ea typeface="黑体" panose="02010609060101010101" pitchFamily="49" charset="-122"/>
              </a:rPr>
            </a:br>
            <a:r>
              <a:rPr lang="zh-CN" altLang="en-US" sz="1800">
                <a:latin typeface="隶书" pitchFamily="49" charset="-122"/>
                <a:ea typeface="黑体" panose="02010609060101010101" pitchFamily="49" charset="-122"/>
              </a:rPr>
              <a:t>比较规则是：两个字符串从左到右逐个相应位置的字符按</a:t>
            </a:r>
            <a:r>
              <a:rPr lang="en-US" altLang="zh-CN" sz="1800">
                <a:latin typeface="隶书" pitchFamily="49" charset="-122"/>
                <a:ea typeface="黑体" panose="02010609060101010101" pitchFamily="49" charset="-122"/>
              </a:rPr>
              <a:t>ASCII</a:t>
            </a:r>
            <a:r>
              <a:rPr lang="zh-CN" altLang="en-US" sz="1800">
                <a:latin typeface="隶书" pitchFamily="49" charset="-122"/>
                <a:ea typeface="黑体" panose="02010609060101010101" pitchFamily="49" charset="-122"/>
              </a:rPr>
              <a:t>码值的大小比较，直到出现不同的字符或遇到’</a:t>
            </a:r>
            <a:r>
              <a:rPr lang="en-US" altLang="zh-CN" sz="1800">
                <a:latin typeface="隶书" pitchFamily="49" charset="-122"/>
                <a:ea typeface="黑体" panose="02010609060101010101" pitchFamily="49" charset="-122"/>
              </a:rPr>
              <a:t>\0’</a:t>
            </a:r>
            <a:r>
              <a:rPr lang="zh-CN" altLang="en-US" sz="1800">
                <a:latin typeface="隶书" pitchFamily="49" charset="-122"/>
                <a:ea typeface="黑体" panose="02010609060101010101" pitchFamily="49" charset="-122"/>
              </a:rPr>
              <a:t>为止。如果全部字符相同，则认为相等，如果出现不相同的字符，则以第一个不相同的字符的比较结果为准</a:t>
            </a:r>
            <a:r>
              <a:rPr lang="zh-CN" altLang="en-US" sz="1800" smtClean="0">
                <a:latin typeface="隶书" pitchFamily="49" charset="-122"/>
                <a:ea typeface="黑体" panose="02010609060101010101" pitchFamily="49" charset="-122"/>
              </a:rPr>
              <a:t>。</a:t>
            </a:r>
            <a:endParaRPr lang="en-US" altLang="zh-CN" sz="1800" smtClean="0">
              <a:latin typeface="隶书" pitchFamily="49" charset="-122"/>
              <a:ea typeface="黑体" panose="02010609060101010101" pitchFamily="49" charset="-122"/>
            </a:endParaRPr>
          </a:p>
          <a:p>
            <a:pPr lvl="3" indent="-346075">
              <a:spcBef>
                <a:spcPts val="300"/>
              </a:spcBef>
            </a:pPr>
            <a:r>
              <a:rPr lang="zh-CN" altLang="en-US" sz="1600" smtClean="0">
                <a:latin typeface="隶书" pitchFamily="49" charset="-122"/>
                <a:ea typeface="黑体" panose="02010609060101010101" pitchFamily="49" charset="-122"/>
              </a:rPr>
              <a:t>若</a:t>
            </a:r>
            <a:r>
              <a:rPr lang="zh-CN" altLang="en-US" sz="1600">
                <a:latin typeface="隶书" pitchFamily="49" charset="-122"/>
                <a:ea typeface="黑体" panose="02010609060101010101" pitchFamily="49" charset="-122"/>
              </a:rPr>
              <a:t>字符串</a:t>
            </a:r>
            <a:r>
              <a:rPr lang="en-US" altLang="zh-CN" sz="1600">
                <a:latin typeface="隶书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1600">
                <a:latin typeface="隶书" pitchFamily="49" charset="-122"/>
                <a:ea typeface="黑体" panose="02010609060101010101" pitchFamily="49" charset="-122"/>
              </a:rPr>
              <a:t>＝字符串</a:t>
            </a:r>
            <a:r>
              <a:rPr lang="en-US" altLang="zh-CN" sz="1600">
                <a:latin typeface="隶书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1600">
                <a:latin typeface="隶书" pitchFamily="49" charset="-122"/>
                <a:ea typeface="黑体" panose="02010609060101010101" pitchFamily="49" charset="-122"/>
              </a:rPr>
              <a:t>，则函数值为</a:t>
            </a:r>
            <a:r>
              <a:rPr lang="en-US" altLang="zh-CN" sz="1600">
                <a:latin typeface="隶书" pitchFamily="49" charset="-122"/>
                <a:ea typeface="黑体" panose="02010609060101010101" pitchFamily="49" charset="-122"/>
              </a:rPr>
              <a:t>0</a:t>
            </a:r>
            <a:r>
              <a:rPr lang="zh-CN" altLang="en-US" sz="1600">
                <a:latin typeface="隶书" pitchFamily="49" charset="-122"/>
                <a:ea typeface="黑体" panose="02010609060101010101" pitchFamily="49" charset="-122"/>
              </a:rPr>
              <a:t>；</a:t>
            </a:r>
          </a:p>
          <a:p>
            <a:pPr lvl="3" indent="-346075">
              <a:spcBef>
                <a:spcPts val="300"/>
              </a:spcBef>
            </a:pPr>
            <a:r>
              <a:rPr lang="zh-CN" altLang="en-US" sz="1600" smtClean="0">
                <a:latin typeface="隶书" pitchFamily="49" charset="-122"/>
                <a:ea typeface="黑体" panose="02010609060101010101" pitchFamily="49" charset="-122"/>
              </a:rPr>
              <a:t>若</a:t>
            </a:r>
            <a:r>
              <a:rPr lang="zh-CN" altLang="en-US" sz="1600">
                <a:latin typeface="隶书" pitchFamily="49" charset="-122"/>
                <a:ea typeface="黑体" panose="02010609060101010101" pitchFamily="49" charset="-122"/>
              </a:rPr>
              <a:t>字符串</a:t>
            </a:r>
            <a:r>
              <a:rPr lang="en-US" altLang="zh-CN" sz="1600">
                <a:latin typeface="隶书" pitchFamily="49" charset="-122"/>
                <a:ea typeface="黑体" panose="02010609060101010101" pitchFamily="49" charset="-122"/>
              </a:rPr>
              <a:t>1 &gt;</a:t>
            </a:r>
            <a:r>
              <a:rPr lang="zh-CN" altLang="en-US" sz="1600">
                <a:latin typeface="隶书" pitchFamily="49" charset="-122"/>
                <a:ea typeface="黑体" panose="02010609060101010101" pitchFamily="49" charset="-122"/>
              </a:rPr>
              <a:t>字符串</a:t>
            </a:r>
            <a:r>
              <a:rPr lang="en-US" altLang="zh-CN" sz="1600">
                <a:latin typeface="隶书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1600">
                <a:latin typeface="隶书" pitchFamily="49" charset="-122"/>
                <a:ea typeface="黑体" panose="02010609060101010101" pitchFamily="49" charset="-122"/>
              </a:rPr>
              <a:t>，则函数值为一个正整数；</a:t>
            </a:r>
          </a:p>
          <a:p>
            <a:pPr lvl="3" indent="-346075">
              <a:spcBef>
                <a:spcPts val="300"/>
              </a:spcBef>
            </a:pPr>
            <a:r>
              <a:rPr lang="zh-CN" altLang="en-US" sz="1600" smtClean="0">
                <a:latin typeface="隶书" pitchFamily="49" charset="-122"/>
                <a:ea typeface="黑体" panose="02010609060101010101" pitchFamily="49" charset="-122"/>
              </a:rPr>
              <a:t>若</a:t>
            </a:r>
            <a:r>
              <a:rPr lang="zh-CN" altLang="en-US" sz="1600">
                <a:latin typeface="隶书" pitchFamily="49" charset="-122"/>
                <a:ea typeface="黑体" panose="02010609060101010101" pitchFamily="49" charset="-122"/>
              </a:rPr>
              <a:t>字符串</a:t>
            </a:r>
            <a:r>
              <a:rPr lang="en-US" altLang="zh-CN" sz="1600">
                <a:latin typeface="隶书" pitchFamily="49" charset="-122"/>
                <a:ea typeface="黑体" panose="02010609060101010101" pitchFamily="49" charset="-122"/>
              </a:rPr>
              <a:t>1 &lt;</a:t>
            </a:r>
            <a:r>
              <a:rPr lang="zh-CN" altLang="en-US" sz="1600">
                <a:latin typeface="隶书" pitchFamily="49" charset="-122"/>
                <a:ea typeface="黑体" panose="02010609060101010101" pitchFamily="49" charset="-122"/>
              </a:rPr>
              <a:t>字符串</a:t>
            </a:r>
            <a:r>
              <a:rPr lang="en-US" altLang="zh-CN" sz="1600">
                <a:latin typeface="隶书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1600">
                <a:latin typeface="隶书" pitchFamily="49" charset="-122"/>
                <a:ea typeface="黑体" panose="02010609060101010101" pitchFamily="49" charset="-122"/>
              </a:rPr>
              <a:t>，则函数值为一个负整数。</a:t>
            </a:r>
            <a:endParaRPr lang="en-US" altLang="zh-CN" sz="1600" smtClean="0">
              <a:latin typeface="隶书" pitchFamily="49" charset="-122"/>
              <a:ea typeface="黑体" panose="02010609060101010101" pitchFamily="49" charset="-122"/>
            </a:endParaRPr>
          </a:p>
          <a:p>
            <a:pPr marL="1150938" lvl="1" indent="0">
              <a:buNone/>
            </a:pPr>
            <a:r>
              <a:rPr lang="zh-CN" altLang="en-US" sz="1800" smtClean="0">
                <a:latin typeface="隶书" pitchFamily="49" charset="-122"/>
                <a:ea typeface="黑体" panose="02010609060101010101" pitchFamily="49" charset="-122"/>
              </a:rPr>
              <a:t>例</a:t>
            </a:r>
            <a:r>
              <a:rPr lang="zh-CN" altLang="en-US" sz="1800">
                <a:latin typeface="隶书" pitchFamily="49" charset="-122"/>
                <a:ea typeface="黑体" panose="02010609060101010101" pitchFamily="49" charset="-122"/>
              </a:rPr>
              <a:t>如</a:t>
            </a:r>
            <a:r>
              <a:rPr lang="zh-CN" altLang="en-US" sz="1800" smtClean="0">
                <a:latin typeface="隶书" pitchFamily="49" charset="-122"/>
                <a:ea typeface="黑体" panose="02010609060101010101" pitchFamily="49" charset="-122"/>
              </a:rPr>
              <a:t>：</a:t>
            </a:r>
          </a:p>
          <a:p>
            <a:pPr marL="457200" lvl="1" indent="0">
              <a:buNone/>
            </a:pPr>
            <a:r>
              <a:rPr lang="en-US" altLang="zh-CN" sz="1800">
                <a:solidFill>
                  <a:srgbClr val="0070C0"/>
                </a:solidFill>
              </a:rPr>
              <a:t>		k = strcmp(“love”, “like”);</a:t>
            </a:r>
          </a:p>
          <a:p>
            <a:pPr marL="457200" lvl="1" indent="0">
              <a:buNone/>
            </a:pPr>
            <a:r>
              <a:rPr lang="en-US" altLang="zh-CN" sz="1800" smtClean="0">
                <a:solidFill>
                  <a:srgbClr val="0070C0"/>
                </a:solidFill>
              </a:rPr>
              <a:t>	    </a:t>
            </a:r>
            <a:r>
              <a:rPr lang="zh-CN" altLang="en-US" sz="1800" smtClean="0">
                <a:latin typeface="隶书" pitchFamily="49" charset="-122"/>
                <a:ea typeface="黑体" panose="02010609060101010101" pitchFamily="49" charset="-122"/>
              </a:rPr>
              <a:t>执</a:t>
            </a:r>
            <a:r>
              <a:rPr lang="zh-CN" altLang="en-US" sz="1800">
                <a:latin typeface="隶书" pitchFamily="49" charset="-122"/>
                <a:ea typeface="黑体" panose="02010609060101010101" pitchFamily="49" charset="-122"/>
              </a:rPr>
              <a:t>行后</a:t>
            </a:r>
            <a:r>
              <a:rPr lang="zh-CN" altLang="en-US" sz="1800" smtClean="0">
                <a:latin typeface="隶书" pitchFamily="49" charset="-122"/>
                <a:ea typeface="黑体" panose="02010609060101010101" pitchFamily="49" charset="-122"/>
              </a:rPr>
              <a:t>，</a:t>
            </a:r>
            <a:r>
              <a:rPr lang="en-US" altLang="zh-CN" sz="1800">
                <a:latin typeface="隶书" pitchFamily="49" charset="-122"/>
                <a:ea typeface="黑体" panose="02010609060101010101" pitchFamily="49" charset="-122"/>
              </a:rPr>
              <a:t>k</a:t>
            </a:r>
            <a:r>
              <a:rPr lang="zh-CN" altLang="en-US" sz="1800">
                <a:latin typeface="隶书" pitchFamily="49" charset="-122"/>
                <a:ea typeface="黑体" panose="02010609060101010101" pitchFamily="49" charset="-122"/>
              </a:rPr>
              <a:t>为一个正整</a:t>
            </a:r>
            <a:r>
              <a:rPr lang="zh-CN" altLang="en-US" sz="1800" smtClean="0">
                <a:latin typeface="隶书" pitchFamily="49" charset="-122"/>
                <a:ea typeface="黑体" panose="02010609060101010101" pitchFamily="49" charset="-122"/>
              </a:rPr>
              <a:t>数</a:t>
            </a:r>
            <a:endParaRPr lang="en-US" altLang="zh-CN" sz="1800" smtClean="0">
              <a:latin typeface="隶书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zh-CN" altLang="en-US" smtClean="0"/>
              <a:t>第</a:t>
            </a:r>
            <a:r>
              <a:rPr lang="en-US" altLang="zh-CN" smtClean="0"/>
              <a:t>6</a:t>
            </a:r>
            <a:r>
              <a:rPr lang="zh-CN" altLang="en-US" smtClean="0"/>
              <a:t>章  数组</a:t>
            </a:r>
            <a:endParaRPr lang="en-US" altLang="zh-CN" sz="1200">
              <a:ea typeface="宋体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741801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000" smtClean="0"/>
              <a:t>6.3  </a:t>
            </a:r>
            <a:r>
              <a:rPr lang="zh-CN" altLang="en-US" sz="3000" smtClean="0"/>
              <a:t>字符数</a:t>
            </a:r>
            <a:r>
              <a:rPr lang="zh-CN" altLang="en-US" sz="3000"/>
              <a:t>组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556792"/>
            <a:ext cx="8507288" cy="4608512"/>
          </a:xfrm>
        </p:spPr>
        <p:txBody>
          <a:bodyPr/>
          <a:lstStyle/>
          <a:p>
            <a:pPr lvl="1"/>
            <a:r>
              <a:rPr lang="zh-CN" altLang="en-US" sz="2000" smtClean="0">
                <a:latin typeface="隶书" pitchFamily="49" charset="-122"/>
                <a:ea typeface="黑体" panose="02010609060101010101" pitchFamily="49" charset="-122"/>
              </a:rPr>
              <a:t>测</a:t>
            </a:r>
            <a:r>
              <a:rPr lang="zh-CN" altLang="en-US" sz="2000">
                <a:latin typeface="隶书" pitchFamily="49" charset="-122"/>
                <a:ea typeface="黑体" panose="02010609060101010101" pitchFamily="49" charset="-122"/>
              </a:rPr>
              <a:t>字符串长度</a:t>
            </a:r>
            <a:r>
              <a:rPr lang="en-US" altLang="zh-CN" sz="2000" smtClean="0">
                <a:latin typeface="隶书" pitchFamily="49" charset="-122"/>
                <a:ea typeface="黑体" panose="02010609060101010101" pitchFamily="49" charset="-122"/>
              </a:rPr>
              <a:t>strlen</a:t>
            </a:r>
            <a:endParaRPr lang="en-US" altLang="zh-CN" sz="2000">
              <a:latin typeface="隶书" pitchFamily="49" charset="-122"/>
              <a:ea typeface="黑体" panose="02010609060101010101" pitchFamily="49" charset="-122"/>
            </a:endParaRPr>
          </a:p>
          <a:p>
            <a:pPr lvl="2">
              <a:spcBef>
                <a:spcPts val="300"/>
              </a:spcBef>
            </a:pPr>
            <a:r>
              <a:rPr lang="zh-CN" altLang="en-US" sz="1800" smtClean="0">
                <a:latin typeface="隶书" pitchFamily="49" charset="-122"/>
                <a:ea typeface="黑体" panose="02010609060101010101" pitchFamily="49" charset="-122"/>
              </a:rPr>
              <a:t>格式</a:t>
            </a:r>
            <a:endParaRPr lang="en-US" altLang="zh-CN" sz="1800" smtClean="0">
              <a:latin typeface="隶书" pitchFamily="49" charset="-122"/>
              <a:ea typeface="黑体" panose="02010609060101010101" pitchFamily="49" charset="-122"/>
            </a:endParaRPr>
          </a:p>
          <a:p>
            <a:pPr marL="914400" lvl="2" indent="0">
              <a:spcBef>
                <a:spcPts val="300"/>
              </a:spcBef>
              <a:buNone/>
            </a:pPr>
            <a:r>
              <a:rPr lang="en-US" altLang="zh-CN" sz="1800">
                <a:solidFill>
                  <a:srgbClr val="0070C0"/>
                </a:solidFill>
              </a:rPr>
              <a:t>	</a:t>
            </a:r>
            <a:r>
              <a:rPr lang="en-US" altLang="zh-CN" sz="1800" smtClean="0">
                <a:solidFill>
                  <a:srgbClr val="0070C0"/>
                </a:solidFill>
              </a:rPr>
              <a:t>strlen </a:t>
            </a:r>
            <a:r>
              <a:rPr lang="en-US" altLang="zh-CN" sz="1800">
                <a:solidFill>
                  <a:srgbClr val="0070C0"/>
                </a:solidFill>
              </a:rPr>
              <a:t>(</a:t>
            </a:r>
            <a:r>
              <a:rPr lang="zh-CN" altLang="en-US" sz="1800">
                <a:solidFill>
                  <a:srgbClr val="0070C0"/>
                </a:solidFill>
              </a:rPr>
              <a:t>字符数组名</a:t>
            </a:r>
            <a:r>
              <a:rPr lang="en-US" altLang="zh-CN" sz="1800" smtClean="0">
                <a:solidFill>
                  <a:srgbClr val="0070C0"/>
                </a:solidFill>
              </a:rPr>
              <a:t>)</a:t>
            </a:r>
            <a:r>
              <a:rPr lang="zh-CN" altLang="en-US" sz="1800" smtClean="0">
                <a:solidFill>
                  <a:srgbClr val="0070C0"/>
                </a:solidFill>
              </a:rPr>
              <a:t>；</a:t>
            </a:r>
            <a:endParaRPr lang="en-US" altLang="zh-CN" sz="1800" smtClean="0">
              <a:solidFill>
                <a:srgbClr val="0070C0"/>
              </a:solidFill>
            </a:endParaRPr>
          </a:p>
          <a:p>
            <a:pPr lvl="2">
              <a:spcBef>
                <a:spcPts val="300"/>
              </a:spcBef>
            </a:pPr>
            <a:r>
              <a:rPr lang="zh-CN" altLang="en-US" sz="1800" smtClean="0">
                <a:latin typeface="隶书" pitchFamily="49" charset="-122"/>
                <a:ea typeface="黑体" panose="02010609060101010101" pitchFamily="49" charset="-122"/>
              </a:rPr>
              <a:t>功</a:t>
            </a:r>
            <a:r>
              <a:rPr lang="zh-CN" altLang="en-US" sz="1800">
                <a:latin typeface="隶书" pitchFamily="49" charset="-122"/>
                <a:ea typeface="黑体" panose="02010609060101010101" pitchFamily="49" charset="-122"/>
              </a:rPr>
              <a:t>能：测字符串的实际长度</a:t>
            </a:r>
            <a:r>
              <a:rPr lang="en-US" altLang="zh-CN" sz="1800">
                <a:latin typeface="隶书" pitchFamily="49" charset="-122"/>
                <a:ea typeface="黑体" panose="02010609060101010101" pitchFamily="49" charset="-122"/>
              </a:rPr>
              <a:t>(</a:t>
            </a:r>
            <a:r>
              <a:rPr lang="zh-CN" altLang="en-US" sz="1800">
                <a:latin typeface="隶书" pitchFamily="49" charset="-122"/>
                <a:ea typeface="黑体" panose="02010609060101010101" pitchFamily="49" charset="-122"/>
              </a:rPr>
              <a:t>不含字符串结束标志‘</a:t>
            </a:r>
            <a:r>
              <a:rPr lang="en-US" altLang="zh-CN" sz="1800">
                <a:latin typeface="隶书" pitchFamily="49" charset="-122"/>
                <a:ea typeface="黑体" panose="02010609060101010101" pitchFamily="49" charset="-122"/>
              </a:rPr>
              <a:t>\0’)</a:t>
            </a:r>
            <a:r>
              <a:rPr lang="zh-CN" altLang="en-US" sz="1800">
                <a:latin typeface="隶书" pitchFamily="49" charset="-122"/>
                <a:ea typeface="黑体" panose="02010609060101010101" pitchFamily="49" charset="-122"/>
              </a:rPr>
              <a:t>，并作为函数值返回。</a:t>
            </a:r>
            <a:endParaRPr lang="en-US" altLang="zh-CN" sz="1800" smtClean="0">
              <a:latin typeface="隶书" pitchFamily="49" charset="-122"/>
              <a:ea typeface="黑体" panose="02010609060101010101" pitchFamily="49" charset="-122"/>
            </a:endParaRPr>
          </a:p>
          <a:p>
            <a:pPr marL="1150938" lvl="1" indent="0">
              <a:buNone/>
            </a:pPr>
            <a:r>
              <a:rPr lang="zh-CN" altLang="en-US" sz="1800" smtClean="0">
                <a:latin typeface="隶书" pitchFamily="49" charset="-122"/>
                <a:ea typeface="黑体" panose="02010609060101010101" pitchFamily="49" charset="-122"/>
              </a:rPr>
              <a:t>例</a:t>
            </a:r>
            <a:r>
              <a:rPr lang="zh-CN" altLang="en-US" sz="1800">
                <a:latin typeface="隶书" pitchFamily="49" charset="-122"/>
                <a:ea typeface="黑体" panose="02010609060101010101" pitchFamily="49" charset="-122"/>
              </a:rPr>
              <a:t>如</a:t>
            </a:r>
            <a:r>
              <a:rPr lang="zh-CN" altLang="en-US" sz="1800" smtClean="0">
                <a:latin typeface="隶书" pitchFamily="49" charset="-122"/>
                <a:ea typeface="黑体" panose="02010609060101010101" pitchFamily="49" charset="-122"/>
              </a:rPr>
              <a:t>：</a:t>
            </a:r>
          </a:p>
          <a:p>
            <a:pPr marL="457200" lvl="1" indent="0">
              <a:buNone/>
            </a:pPr>
            <a:r>
              <a:rPr lang="en-US" altLang="zh-CN" sz="1800">
                <a:solidFill>
                  <a:srgbClr val="0070C0"/>
                </a:solidFill>
              </a:rPr>
              <a:t>		char str[10] = “Single”;</a:t>
            </a:r>
          </a:p>
          <a:p>
            <a:pPr marL="457200" lvl="1" indent="0">
              <a:buNone/>
            </a:pPr>
            <a:r>
              <a:rPr lang="en-US" altLang="zh-CN" sz="1800">
                <a:solidFill>
                  <a:srgbClr val="0070C0"/>
                </a:solidFill>
              </a:rPr>
              <a:t>	</a:t>
            </a:r>
            <a:r>
              <a:rPr lang="en-US" altLang="zh-CN" sz="1800" smtClean="0">
                <a:solidFill>
                  <a:srgbClr val="0070C0"/>
                </a:solidFill>
              </a:rPr>
              <a:t>	printf</a:t>
            </a:r>
            <a:r>
              <a:rPr lang="en-US" altLang="zh-CN" sz="1800">
                <a:solidFill>
                  <a:srgbClr val="0070C0"/>
                </a:solidFill>
              </a:rPr>
              <a:t>(“%d”, strlen(str</a:t>
            </a:r>
            <a:r>
              <a:rPr lang="en-US" altLang="zh-CN" sz="1800" smtClean="0">
                <a:solidFill>
                  <a:srgbClr val="0070C0"/>
                </a:solidFill>
              </a:rPr>
              <a:t>));</a:t>
            </a:r>
            <a:endParaRPr lang="en-US" altLang="zh-CN" sz="1800">
              <a:solidFill>
                <a:srgbClr val="0070C0"/>
              </a:solidFill>
            </a:endParaRPr>
          </a:p>
          <a:p>
            <a:pPr marL="457200" lvl="1" indent="0">
              <a:buNone/>
            </a:pPr>
            <a:r>
              <a:rPr lang="en-US" altLang="zh-CN" sz="1800" smtClean="0">
                <a:solidFill>
                  <a:srgbClr val="0070C0"/>
                </a:solidFill>
              </a:rPr>
              <a:t>	    </a:t>
            </a:r>
            <a:r>
              <a:rPr lang="zh-CN" altLang="en-US" sz="1800" smtClean="0">
                <a:latin typeface="隶书" pitchFamily="49" charset="-122"/>
                <a:ea typeface="黑体" panose="02010609060101010101" pitchFamily="49" charset="-122"/>
              </a:rPr>
              <a:t>输</a:t>
            </a:r>
            <a:r>
              <a:rPr lang="zh-CN" altLang="en-US" sz="1800">
                <a:latin typeface="隶书" pitchFamily="49" charset="-122"/>
                <a:ea typeface="黑体" panose="02010609060101010101" pitchFamily="49" charset="-122"/>
              </a:rPr>
              <a:t>出的结果不是</a:t>
            </a:r>
            <a:r>
              <a:rPr lang="en-US" altLang="zh-CN" sz="1800">
                <a:latin typeface="隶书" pitchFamily="49" charset="-122"/>
                <a:ea typeface="黑体" panose="02010609060101010101" pitchFamily="49" charset="-122"/>
              </a:rPr>
              <a:t>10</a:t>
            </a:r>
            <a:r>
              <a:rPr lang="zh-CN" altLang="en-US" sz="1800">
                <a:latin typeface="隶书" pitchFamily="49" charset="-122"/>
                <a:ea typeface="黑体" panose="02010609060101010101" pitchFamily="49" charset="-122"/>
              </a:rPr>
              <a:t>，也不是</a:t>
            </a:r>
            <a:r>
              <a:rPr lang="en-US" altLang="zh-CN" sz="1800">
                <a:latin typeface="隶书" pitchFamily="49" charset="-122"/>
                <a:ea typeface="黑体" panose="02010609060101010101" pitchFamily="49" charset="-122"/>
              </a:rPr>
              <a:t>7</a:t>
            </a:r>
            <a:r>
              <a:rPr lang="zh-CN" altLang="en-US" sz="1800">
                <a:latin typeface="隶书" pitchFamily="49" charset="-122"/>
                <a:ea typeface="黑体" panose="02010609060101010101" pitchFamily="49" charset="-122"/>
              </a:rPr>
              <a:t>，而是</a:t>
            </a:r>
            <a:r>
              <a:rPr lang="en-US" altLang="zh-CN" sz="1800" smtClean="0">
                <a:latin typeface="隶书" pitchFamily="49" charset="-122"/>
                <a:ea typeface="黑体" panose="02010609060101010101" pitchFamily="49" charset="-122"/>
              </a:rPr>
              <a:t>6</a:t>
            </a:r>
            <a:r>
              <a:rPr lang="zh-CN" altLang="en-US" sz="1800" smtClean="0">
                <a:latin typeface="隶书" pitchFamily="49" charset="-122"/>
                <a:ea typeface="黑体" panose="02010609060101010101" pitchFamily="49" charset="-122"/>
              </a:rPr>
              <a:t>。</a:t>
            </a:r>
            <a:endParaRPr lang="en-US" altLang="zh-CN" sz="1800" smtClean="0">
              <a:latin typeface="隶书" pitchFamily="49" charset="-122"/>
              <a:ea typeface="黑体" panose="02010609060101010101" pitchFamily="49" charset="-122"/>
            </a:endParaRPr>
          </a:p>
          <a:p>
            <a:pPr marL="1152000" lvl="1" indent="0">
              <a:buNone/>
            </a:pPr>
            <a:r>
              <a:rPr lang="zh-CN" altLang="en-US" sz="1800">
                <a:latin typeface="隶书" pitchFamily="49" charset="-122"/>
                <a:ea typeface="黑体" panose="02010609060101010101" pitchFamily="49" charset="-122"/>
              </a:rPr>
              <a:t>也可以直接测试字符串常量的长度，例如</a:t>
            </a:r>
            <a:r>
              <a:rPr lang="zh-CN" altLang="en-US" sz="1800" smtClean="0">
                <a:latin typeface="隶书" pitchFamily="49" charset="-122"/>
                <a:ea typeface="黑体" panose="02010609060101010101" pitchFamily="49" charset="-122"/>
              </a:rPr>
              <a:t>：</a:t>
            </a:r>
            <a:endParaRPr lang="en-US" altLang="zh-CN" sz="1800" smtClean="0">
              <a:latin typeface="隶书" pitchFamily="49" charset="-122"/>
              <a:ea typeface="黑体" panose="02010609060101010101" pitchFamily="49" charset="-122"/>
            </a:endParaRPr>
          </a:p>
          <a:p>
            <a:pPr marL="1152000" lvl="1" indent="0">
              <a:buNone/>
            </a:pPr>
            <a:r>
              <a:rPr lang="en-US" altLang="zh-CN" sz="1800" smtClean="0">
                <a:solidFill>
                  <a:srgbClr val="0070C0"/>
                </a:solidFill>
              </a:rPr>
              <a:t>	strlen(</a:t>
            </a:r>
            <a:r>
              <a:rPr lang="en-US" altLang="zh-CN" sz="1800">
                <a:solidFill>
                  <a:srgbClr val="0070C0"/>
                </a:solidFill>
              </a:rPr>
              <a:t>“Single</a:t>
            </a:r>
            <a:r>
              <a:rPr lang="en-US" altLang="zh-CN" sz="1800" smtClean="0">
                <a:solidFill>
                  <a:srgbClr val="0070C0"/>
                </a:solidFill>
              </a:rPr>
              <a:t>”)</a:t>
            </a:r>
          </a:p>
          <a:p>
            <a:pPr marL="1152000" lvl="1" indent="0">
              <a:buNone/>
            </a:pPr>
            <a:r>
              <a:rPr lang="zh-CN" altLang="en-US" sz="1800">
                <a:latin typeface="隶书" pitchFamily="49" charset="-122"/>
                <a:ea typeface="黑体" panose="02010609060101010101" pitchFamily="49" charset="-122"/>
              </a:rPr>
              <a:t>结</a:t>
            </a:r>
            <a:r>
              <a:rPr lang="zh-CN" altLang="en-US" sz="1800" smtClean="0">
                <a:latin typeface="隶书" pitchFamily="49" charset="-122"/>
                <a:ea typeface="黑体" panose="02010609060101010101" pitchFamily="49" charset="-122"/>
              </a:rPr>
              <a:t>果是</a:t>
            </a:r>
            <a:r>
              <a:rPr lang="en-US" altLang="zh-CN" sz="1800">
                <a:latin typeface="隶书" pitchFamily="49" charset="-122"/>
                <a:ea typeface="黑体" panose="02010609060101010101" pitchFamily="49" charset="-122"/>
              </a:rPr>
              <a:t>6</a:t>
            </a:r>
            <a:r>
              <a:rPr lang="zh-CN" altLang="en-US" sz="1800">
                <a:latin typeface="隶书" pitchFamily="49" charset="-122"/>
                <a:ea typeface="黑体" panose="02010609060101010101" pitchFamily="49" charset="-122"/>
              </a:rPr>
              <a:t>。</a:t>
            </a:r>
            <a:endParaRPr lang="en-US" altLang="zh-CN" sz="1800" smtClean="0">
              <a:latin typeface="隶书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zh-CN" altLang="en-US" smtClean="0"/>
              <a:t>第</a:t>
            </a:r>
            <a:r>
              <a:rPr lang="en-US" altLang="zh-CN" smtClean="0"/>
              <a:t>6</a:t>
            </a:r>
            <a:r>
              <a:rPr lang="zh-CN" altLang="en-US" smtClean="0"/>
              <a:t>章  数组</a:t>
            </a:r>
            <a:endParaRPr lang="en-US" altLang="zh-CN" sz="1200">
              <a:ea typeface="宋体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709638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000" smtClean="0"/>
              <a:t>6.3  </a:t>
            </a:r>
            <a:r>
              <a:rPr lang="zh-CN" altLang="en-US" sz="3000" smtClean="0"/>
              <a:t>字符数</a:t>
            </a:r>
            <a:r>
              <a:rPr lang="zh-CN" altLang="en-US" sz="3000"/>
              <a:t>组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196752"/>
            <a:ext cx="8507288" cy="4608512"/>
          </a:xfrm>
        </p:spPr>
        <p:txBody>
          <a:bodyPr/>
          <a:lstStyle/>
          <a:p>
            <a:pPr lvl="1"/>
            <a:r>
              <a:rPr lang="zh-CN" altLang="en-US" sz="2000" smtClean="0">
                <a:latin typeface="隶书" pitchFamily="49" charset="-122"/>
                <a:ea typeface="黑体" panose="02010609060101010101" pitchFamily="49" charset="-122"/>
              </a:rPr>
              <a:t>大</a:t>
            </a:r>
            <a:r>
              <a:rPr lang="zh-CN" altLang="en-US" sz="2000">
                <a:latin typeface="隶书" pitchFamily="49" charset="-122"/>
                <a:ea typeface="黑体" panose="02010609060101010101" pitchFamily="49" charset="-122"/>
              </a:rPr>
              <a:t>写转小写函数</a:t>
            </a:r>
            <a:r>
              <a:rPr lang="en-US" altLang="zh-CN" sz="2000" smtClean="0">
                <a:latin typeface="隶书" pitchFamily="49" charset="-122"/>
                <a:ea typeface="黑体" panose="02010609060101010101" pitchFamily="49" charset="-122"/>
              </a:rPr>
              <a:t>strlwr</a:t>
            </a:r>
            <a:endParaRPr lang="en-US" altLang="zh-CN" sz="2000">
              <a:latin typeface="隶书" pitchFamily="49" charset="-122"/>
              <a:ea typeface="黑体" panose="02010609060101010101" pitchFamily="49" charset="-122"/>
            </a:endParaRPr>
          </a:p>
          <a:p>
            <a:pPr lvl="2">
              <a:spcBef>
                <a:spcPts val="300"/>
              </a:spcBef>
            </a:pPr>
            <a:r>
              <a:rPr lang="zh-CN" altLang="en-US" sz="1800" smtClean="0">
                <a:latin typeface="隶书" pitchFamily="49" charset="-122"/>
                <a:ea typeface="黑体" panose="02010609060101010101" pitchFamily="49" charset="-122"/>
              </a:rPr>
              <a:t>格式</a:t>
            </a:r>
            <a:endParaRPr lang="en-US" altLang="zh-CN" sz="1800" smtClean="0">
              <a:latin typeface="隶书" pitchFamily="49" charset="-122"/>
              <a:ea typeface="黑体" panose="02010609060101010101" pitchFamily="49" charset="-122"/>
            </a:endParaRPr>
          </a:p>
          <a:p>
            <a:pPr marL="914400" lvl="2" indent="0">
              <a:spcBef>
                <a:spcPts val="300"/>
              </a:spcBef>
              <a:buNone/>
            </a:pPr>
            <a:r>
              <a:rPr lang="en-US" altLang="zh-CN" sz="1800">
                <a:solidFill>
                  <a:srgbClr val="0070C0"/>
                </a:solidFill>
              </a:rPr>
              <a:t>	</a:t>
            </a:r>
            <a:r>
              <a:rPr lang="en-US" altLang="zh-CN" sz="1800" smtClean="0">
                <a:solidFill>
                  <a:srgbClr val="0070C0"/>
                </a:solidFill>
              </a:rPr>
              <a:t>strlwr </a:t>
            </a:r>
            <a:r>
              <a:rPr lang="en-US" altLang="zh-CN" sz="1800">
                <a:solidFill>
                  <a:srgbClr val="0070C0"/>
                </a:solidFill>
              </a:rPr>
              <a:t>(</a:t>
            </a:r>
            <a:r>
              <a:rPr lang="zh-CN" altLang="en-US" sz="1800">
                <a:solidFill>
                  <a:srgbClr val="0070C0"/>
                </a:solidFill>
              </a:rPr>
              <a:t>字</a:t>
            </a:r>
            <a:r>
              <a:rPr lang="zh-CN" altLang="en-US" sz="1800" smtClean="0">
                <a:solidFill>
                  <a:srgbClr val="0070C0"/>
                </a:solidFill>
              </a:rPr>
              <a:t>符串</a:t>
            </a:r>
            <a:r>
              <a:rPr lang="en-US" altLang="zh-CN" sz="1800" smtClean="0">
                <a:solidFill>
                  <a:srgbClr val="0070C0"/>
                </a:solidFill>
              </a:rPr>
              <a:t>)</a:t>
            </a:r>
            <a:r>
              <a:rPr lang="zh-CN" altLang="en-US" sz="1800" smtClean="0">
                <a:solidFill>
                  <a:srgbClr val="0070C0"/>
                </a:solidFill>
              </a:rPr>
              <a:t>；</a:t>
            </a:r>
            <a:endParaRPr lang="en-US" altLang="zh-CN" sz="1800" smtClean="0">
              <a:solidFill>
                <a:srgbClr val="0070C0"/>
              </a:solidFill>
            </a:endParaRPr>
          </a:p>
          <a:p>
            <a:pPr lvl="2">
              <a:spcBef>
                <a:spcPts val="300"/>
              </a:spcBef>
            </a:pPr>
            <a:r>
              <a:rPr lang="zh-CN" altLang="en-US" sz="1800" smtClean="0">
                <a:latin typeface="隶书" pitchFamily="49" charset="-122"/>
                <a:ea typeface="黑体" panose="02010609060101010101" pitchFamily="49" charset="-122"/>
              </a:rPr>
              <a:t>功</a:t>
            </a:r>
            <a:r>
              <a:rPr lang="zh-CN" altLang="en-US" sz="1800">
                <a:latin typeface="隶书" pitchFamily="49" charset="-122"/>
                <a:ea typeface="黑体" panose="02010609060101010101" pitchFamily="49" charset="-122"/>
              </a:rPr>
              <a:t>能：将字符串中大写字母换成相应的小写字母。</a:t>
            </a:r>
            <a:endParaRPr lang="en-US" altLang="zh-CN" sz="1800" smtClean="0">
              <a:latin typeface="隶书" pitchFamily="49" charset="-122"/>
              <a:ea typeface="黑体" panose="02010609060101010101" pitchFamily="49" charset="-122"/>
            </a:endParaRPr>
          </a:p>
          <a:p>
            <a:pPr marL="1150938" lvl="1" indent="0">
              <a:buNone/>
            </a:pPr>
            <a:r>
              <a:rPr lang="zh-CN" altLang="en-US" sz="1800" smtClean="0">
                <a:latin typeface="隶书" pitchFamily="49" charset="-122"/>
                <a:ea typeface="黑体" panose="02010609060101010101" pitchFamily="49" charset="-122"/>
              </a:rPr>
              <a:t>例</a:t>
            </a:r>
            <a:r>
              <a:rPr lang="zh-CN" altLang="en-US" sz="1800">
                <a:latin typeface="隶书" pitchFamily="49" charset="-122"/>
                <a:ea typeface="黑体" panose="02010609060101010101" pitchFamily="49" charset="-122"/>
              </a:rPr>
              <a:t>如</a:t>
            </a:r>
            <a:r>
              <a:rPr lang="zh-CN" altLang="en-US" sz="1800" smtClean="0">
                <a:latin typeface="隶书" pitchFamily="49" charset="-122"/>
                <a:ea typeface="黑体" panose="02010609060101010101" pitchFamily="49" charset="-122"/>
              </a:rPr>
              <a:t>：</a:t>
            </a:r>
          </a:p>
          <a:p>
            <a:pPr marL="457200" lvl="1" indent="0">
              <a:buNone/>
            </a:pPr>
            <a:r>
              <a:rPr lang="en-US" altLang="zh-CN" sz="1800">
                <a:solidFill>
                  <a:srgbClr val="0070C0"/>
                </a:solidFill>
              </a:rPr>
              <a:t>		printf(“%s”, strlwr(“Basic”));</a:t>
            </a:r>
          </a:p>
          <a:p>
            <a:pPr marL="457200" lvl="1" indent="0">
              <a:buNone/>
            </a:pPr>
            <a:r>
              <a:rPr lang="en-US" altLang="zh-CN" sz="1800" smtClean="0">
                <a:solidFill>
                  <a:srgbClr val="0070C0"/>
                </a:solidFill>
              </a:rPr>
              <a:t>	    </a:t>
            </a:r>
            <a:r>
              <a:rPr lang="zh-CN" altLang="en-US" sz="1800" smtClean="0">
                <a:latin typeface="隶书" pitchFamily="49" charset="-122"/>
                <a:ea typeface="黑体" panose="02010609060101010101" pitchFamily="49" charset="-122"/>
              </a:rPr>
              <a:t>输出：</a:t>
            </a:r>
            <a:endParaRPr lang="en-US" altLang="zh-CN" sz="1800" smtClean="0">
              <a:latin typeface="隶书" pitchFamily="49" charset="-122"/>
              <a:ea typeface="黑体" panose="02010609060101010101" pitchFamily="49" charset="-122"/>
            </a:endParaRPr>
          </a:p>
          <a:p>
            <a:pPr marL="1152000" lvl="1" indent="0">
              <a:buNone/>
            </a:pPr>
            <a:r>
              <a:rPr lang="en-US" altLang="zh-CN" sz="1800">
                <a:solidFill>
                  <a:srgbClr val="0070C0"/>
                </a:solidFill>
              </a:rPr>
              <a:t>	</a:t>
            </a:r>
            <a:r>
              <a:rPr lang="en-US" altLang="zh-CN" sz="1800" smtClean="0">
                <a:solidFill>
                  <a:srgbClr val="0070C0"/>
                </a:solidFill>
              </a:rPr>
              <a:t>basic</a:t>
            </a:r>
          </a:p>
          <a:p>
            <a:pPr lvl="1"/>
            <a:r>
              <a:rPr lang="zh-CN" altLang="en-US" sz="2000" smtClean="0">
                <a:latin typeface="隶书" pitchFamily="49" charset="-122"/>
                <a:ea typeface="黑体" panose="02010609060101010101" pitchFamily="49" charset="-122"/>
              </a:rPr>
              <a:t>小写转大写</a:t>
            </a:r>
            <a:r>
              <a:rPr lang="zh-CN" altLang="en-US" sz="2000">
                <a:latin typeface="隶书" pitchFamily="49" charset="-122"/>
                <a:ea typeface="黑体" panose="02010609060101010101" pitchFamily="49" charset="-122"/>
              </a:rPr>
              <a:t>函数</a:t>
            </a:r>
            <a:r>
              <a:rPr lang="en-US" altLang="zh-CN" sz="2000" smtClean="0">
                <a:latin typeface="隶书" pitchFamily="49" charset="-122"/>
                <a:ea typeface="黑体" panose="02010609060101010101" pitchFamily="49" charset="-122"/>
              </a:rPr>
              <a:t>strupr</a:t>
            </a:r>
            <a:endParaRPr lang="en-US" altLang="zh-CN" sz="2000">
              <a:latin typeface="隶书" pitchFamily="49" charset="-122"/>
              <a:ea typeface="黑体" panose="02010609060101010101" pitchFamily="49" charset="-122"/>
            </a:endParaRPr>
          </a:p>
          <a:p>
            <a:pPr lvl="2">
              <a:spcBef>
                <a:spcPts val="300"/>
              </a:spcBef>
            </a:pPr>
            <a:r>
              <a:rPr lang="zh-CN" altLang="en-US" sz="1800">
                <a:latin typeface="隶书" pitchFamily="49" charset="-122"/>
                <a:ea typeface="黑体" panose="02010609060101010101" pitchFamily="49" charset="-122"/>
              </a:rPr>
              <a:t>格式</a:t>
            </a:r>
            <a:endParaRPr lang="en-US" altLang="zh-CN" sz="1800">
              <a:latin typeface="隶书" pitchFamily="49" charset="-122"/>
              <a:ea typeface="黑体" panose="02010609060101010101" pitchFamily="49" charset="-122"/>
            </a:endParaRPr>
          </a:p>
          <a:p>
            <a:pPr marL="914400" lvl="2" indent="0">
              <a:spcBef>
                <a:spcPts val="300"/>
              </a:spcBef>
              <a:buNone/>
            </a:pPr>
            <a:r>
              <a:rPr lang="en-US" altLang="zh-CN" sz="1800">
                <a:solidFill>
                  <a:srgbClr val="0070C0"/>
                </a:solidFill>
              </a:rPr>
              <a:t>	</a:t>
            </a:r>
            <a:r>
              <a:rPr lang="en-US" altLang="zh-CN" sz="1800" smtClean="0">
                <a:solidFill>
                  <a:srgbClr val="0070C0"/>
                </a:solidFill>
              </a:rPr>
              <a:t>strupr </a:t>
            </a:r>
            <a:r>
              <a:rPr lang="en-US" altLang="zh-CN" sz="1800">
                <a:solidFill>
                  <a:srgbClr val="0070C0"/>
                </a:solidFill>
              </a:rPr>
              <a:t>(</a:t>
            </a:r>
            <a:r>
              <a:rPr lang="zh-CN" altLang="en-US" sz="1800">
                <a:solidFill>
                  <a:srgbClr val="0070C0"/>
                </a:solidFill>
              </a:rPr>
              <a:t>字</a:t>
            </a:r>
            <a:r>
              <a:rPr lang="zh-CN" altLang="en-US" sz="1800" smtClean="0">
                <a:solidFill>
                  <a:srgbClr val="0070C0"/>
                </a:solidFill>
              </a:rPr>
              <a:t>符串</a:t>
            </a:r>
            <a:r>
              <a:rPr lang="en-US" altLang="zh-CN" sz="1800" smtClean="0">
                <a:solidFill>
                  <a:srgbClr val="0070C0"/>
                </a:solidFill>
              </a:rPr>
              <a:t>)</a:t>
            </a:r>
            <a:r>
              <a:rPr lang="zh-CN" altLang="en-US" sz="1800">
                <a:solidFill>
                  <a:srgbClr val="0070C0"/>
                </a:solidFill>
              </a:rPr>
              <a:t>；</a:t>
            </a:r>
            <a:endParaRPr lang="en-US" altLang="zh-CN" sz="1800">
              <a:solidFill>
                <a:srgbClr val="0070C0"/>
              </a:solidFill>
            </a:endParaRPr>
          </a:p>
          <a:p>
            <a:pPr lvl="2">
              <a:spcBef>
                <a:spcPts val="300"/>
              </a:spcBef>
            </a:pPr>
            <a:r>
              <a:rPr lang="zh-CN" altLang="en-US" sz="1800">
                <a:latin typeface="隶书" pitchFamily="49" charset="-122"/>
                <a:ea typeface="黑体" panose="02010609060101010101" pitchFamily="49" charset="-122"/>
              </a:rPr>
              <a:t>功能：将字符串</a:t>
            </a:r>
            <a:r>
              <a:rPr lang="zh-CN" altLang="en-US" sz="1800" smtClean="0">
                <a:latin typeface="隶书" pitchFamily="49" charset="-122"/>
                <a:ea typeface="黑体" panose="02010609060101010101" pitchFamily="49" charset="-122"/>
              </a:rPr>
              <a:t>中小写</a:t>
            </a:r>
            <a:r>
              <a:rPr lang="zh-CN" altLang="en-US" sz="1800">
                <a:latin typeface="隶书" pitchFamily="49" charset="-122"/>
                <a:ea typeface="黑体" panose="02010609060101010101" pitchFamily="49" charset="-122"/>
              </a:rPr>
              <a:t>字母换成相应</a:t>
            </a:r>
            <a:r>
              <a:rPr lang="zh-CN" altLang="en-US" sz="1800" smtClean="0">
                <a:latin typeface="隶书" pitchFamily="49" charset="-122"/>
                <a:ea typeface="黑体" panose="02010609060101010101" pitchFamily="49" charset="-122"/>
              </a:rPr>
              <a:t>的大写</a:t>
            </a:r>
            <a:r>
              <a:rPr lang="zh-CN" altLang="en-US" sz="1800">
                <a:latin typeface="隶书" pitchFamily="49" charset="-122"/>
                <a:ea typeface="黑体" panose="02010609060101010101" pitchFamily="49" charset="-122"/>
              </a:rPr>
              <a:t>字母。</a:t>
            </a:r>
            <a:endParaRPr lang="en-US" altLang="zh-CN" sz="1800">
              <a:latin typeface="隶书" pitchFamily="49" charset="-122"/>
              <a:ea typeface="黑体" panose="02010609060101010101" pitchFamily="49" charset="-122"/>
            </a:endParaRPr>
          </a:p>
          <a:p>
            <a:pPr marL="1150938" lvl="1" indent="0">
              <a:buNone/>
            </a:pPr>
            <a:r>
              <a:rPr lang="zh-CN" altLang="en-US" sz="1800">
                <a:latin typeface="隶书" pitchFamily="49" charset="-122"/>
                <a:ea typeface="黑体" panose="02010609060101010101" pitchFamily="49" charset="-122"/>
              </a:rPr>
              <a:t>例如：</a:t>
            </a:r>
          </a:p>
          <a:p>
            <a:pPr marL="457200" lvl="1" indent="0">
              <a:buNone/>
            </a:pPr>
            <a:r>
              <a:rPr lang="en-US" altLang="zh-CN" sz="1800">
                <a:solidFill>
                  <a:srgbClr val="0070C0"/>
                </a:solidFill>
              </a:rPr>
              <a:t>		printf(“%s”, </a:t>
            </a:r>
            <a:r>
              <a:rPr lang="en-US" altLang="zh-CN" sz="1800" smtClean="0">
                <a:solidFill>
                  <a:srgbClr val="0070C0"/>
                </a:solidFill>
              </a:rPr>
              <a:t>strupr</a:t>
            </a:r>
            <a:r>
              <a:rPr lang="en-US" altLang="zh-CN" sz="1800">
                <a:solidFill>
                  <a:srgbClr val="0070C0"/>
                </a:solidFill>
              </a:rPr>
              <a:t>(“Basic”));</a:t>
            </a:r>
          </a:p>
          <a:p>
            <a:pPr marL="457200" lvl="1" indent="0">
              <a:buNone/>
            </a:pPr>
            <a:r>
              <a:rPr lang="en-US" altLang="zh-CN" sz="1800">
                <a:solidFill>
                  <a:srgbClr val="0070C0"/>
                </a:solidFill>
              </a:rPr>
              <a:t>	    </a:t>
            </a:r>
            <a:r>
              <a:rPr lang="zh-CN" altLang="en-US" sz="1800">
                <a:latin typeface="隶书" pitchFamily="49" charset="-122"/>
                <a:ea typeface="黑体" panose="02010609060101010101" pitchFamily="49" charset="-122"/>
              </a:rPr>
              <a:t>输出：</a:t>
            </a:r>
            <a:endParaRPr lang="en-US" altLang="zh-CN" sz="1800">
              <a:latin typeface="隶书" pitchFamily="49" charset="-122"/>
              <a:ea typeface="黑体" panose="02010609060101010101" pitchFamily="49" charset="-122"/>
            </a:endParaRPr>
          </a:p>
          <a:p>
            <a:pPr marL="1152000" lvl="1" indent="0">
              <a:buNone/>
            </a:pPr>
            <a:r>
              <a:rPr lang="en-US" altLang="zh-CN" sz="1800">
                <a:solidFill>
                  <a:srgbClr val="0070C0"/>
                </a:solidFill>
              </a:rPr>
              <a:t>	</a:t>
            </a:r>
            <a:r>
              <a:rPr lang="en-US" altLang="zh-CN" sz="1800" smtClean="0">
                <a:solidFill>
                  <a:srgbClr val="0070C0"/>
                </a:solidFill>
              </a:rPr>
              <a:t>BASIC</a:t>
            </a:r>
            <a:endParaRPr lang="en-US" altLang="zh-CN" sz="1800">
              <a:latin typeface="隶书" pitchFamily="49" charset="-122"/>
              <a:ea typeface="黑体" panose="02010609060101010101" pitchFamily="49" charset="-122"/>
            </a:endParaRPr>
          </a:p>
          <a:p>
            <a:pPr marL="1152000" lvl="1" indent="0">
              <a:buNone/>
            </a:pPr>
            <a:endParaRPr lang="en-US" altLang="zh-CN" sz="1800" smtClean="0">
              <a:latin typeface="隶书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zh-CN" altLang="en-US" smtClean="0"/>
              <a:t>第</a:t>
            </a:r>
            <a:r>
              <a:rPr lang="en-US" altLang="zh-CN" smtClean="0"/>
              <a:t>6</a:t>
            </a:r>
            <a:r>
              <a:rPr lang="zh-CN" altLang="en-US" smtClean="0"/>
              <a:t>章  数组</a:t>
            </a:r>
            <a:endParaRPr lang="en-US" altLang="zh-CN" sz="1200">
              <a:ea typeface="宋体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782286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000" smtClean="0"/>
              <a:t>6.3  </a:t>
            </a:r>
            <a:r>
              <a:rPr lang="zh-CN" altLang="en-US" sz="3000"/>
              <a:t>字符</a:t>
            </a:r>
            <a:r>
              <a:rPr lang="zh-CN" altLang="en-US" sz="3000" smtClean="0"/>
              <a:t>数组</a:t>
            </a:r>
            <a:endParaRPr lang="zh-CN" altLang="en-US" sz="300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484784"/>
            <a:ext cx="8507288" cy="897407"/>
          </a:xfrm>
        </p:spPr>
        <p:txBody>
          <a:bodyPr/>
          <a:lstStyle/>
          <a:p>
            <a:r>
              <a:rPr lang="zh-CN" altLang="en-US" sz="2200"/>
              <a:t>字符</a:t>
            </a:r>
            <a:r>
              <a:rPr lang="zh-CN" altLang="en-US" sz="2200" smtClean="0"/>
              <a:t>数组应用举例</a:t>
            </a:r>
            <a:endParaRPr lang="en-US" altLang="zh-CN" sz="2200" smtClean="0"/>
          </a:p>
          <a:p>
            <a:pPr lvl="1"/>
            <a:r>
              <a:rPr lang="en-US" altLang="zh-CN" sz="1600"/>
              <a:t>【</a:t>
            </a:r>
            <a:r>
              <a:rPr lang="zh-CN" altLang="en-US" sz="1600"/>
              <a:t>例 </a:t>
            </a:r>
            <a:r>
              <a:rPr lang="en-US" altLang="zh-CN" sz="1600"/>
              <a:t>6.12】 </a:t>
            </a:r>
            <a:r>
              <a:rPr lang="zh-CN" altLang="en-US" sz="1600"/>
              <a:t>编写程序求一个字符串的逆串，并输出。例如，字符串”</a:t>
            </a:r>
            <a:r>
              <a:rPr lang="en-US" altLang="zh-CN" sz="1600"/>
              <a:t>abcde”</a:t>
            </a:r>
            <a:r>
              <a:rPr lang="zh-CN" altLang="en-US" sz="1600"/>
              <a:t>的逆串为”</a:t>
            </a:r>
            <a:r>
              <a:rPr lang="en-US" altLang="zh-CN" sz="1600"/>
              <a:t>edcba”</a:t>
            </a:r>
            <a:r>
              <a:rPr lang="zh-CN" altLang="en-US" sz="1600" smtClean="0"/>
              <a:t>。例如：</a:t>
            </a:r>
            <a:endParaRPr lang="zh-CN" altLang="en-US" sz="1600"/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F5BB524E-118F-4CAC-B131-4098BA770E80}"/>
              </a:ext>
            </a:extLst>
          </p:cNvPr>
          <p:cNvSpPr/>
          <p:nvPr/>
        </p:nvSpPr>
        <p:spPr>
          <a:xfrm>
            <a:off x="908730" y="2564904"/>
            <a:ext cx="4133353" cy="352839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en-US" altLang="zh-CN" sz="1400">
                <a:solidFill>
                  <a:srgbClr val="002060"/>
                </a:solidFill>
              </a:rPr>
              <a:t>#include &lt;stdio.h&gt;</a:t>
            </a:r>
          </a:p>
          <a:p>
            <a:r>
              <a:rPr lang="en-US" altLang="zh-CN" sz="1400">
                <a:solidFill>
                  <a:srgbClr val="002060"/>
                </a:solidFill>
              </a:rPr>
              <a:t>#include &lt;string.h&gt;</a:t>
            </a:r>
          </a:p>
          <a:p>
            <a:r>
              <a:rPr lang="en-US" altLang="zh-CN" sz="1400">
                <a:solidFill>
                  <a:srgbClr val="002060"/>
                </a:solidFill>
              </a:rPr>
              <a:t>int main()</a:t>
            </a:r>
          </a:p>
          <a:p>
            <a:r>
              <a:rPr lang="en-US" altLang="zh-CN" sz="1400">
                <a:solidFill>
                  <a:srgbClr val="002060"/>
                </a:solidFill>
              </a:rPr>
              <a:t>{</a:t>
            </a:r>
          </a:p>
          <a:p>
            <a:pPr marL="288000"/>
            <a:r>
              <a:rPr lang="en-US" altLang="zh-CN" sz="1400" smtClean="0">
                <a:solidFill>
                  <a:srgbClr val="002060"/>
                </a:solidFill>
              </a:rPr>
              <a:t>char </a:t>
            </a:r>
            <a:r>
              <a:rPr lang="en-US" altLang="zh-CN" sz="1400">
                <a:solidFill>
                  <a:srgbClr val="002060"/>
                </a:solidFill>
              </a:rPr>
              <a:t>str1[50], str2[50]=””;</a:t>
            </a:r>
          </a:p>
          <a:p>
            <a:pPr marL="288000"/>
            <a:r>
              <a:rPr lang="en-US" altLang="zh-CN" sz="1400" smtClean="0">
                <a:solidFill>
                  <a:srgbClr val="002060"/>
                </a:solidFill>
              </a:rPr>
              <a:t>int </a:t>
            </a:r>
            <a:r>
              <a:rPr lang="en-US" altLang="zh-CN" sz="1400">
                <a:solidFill>
                  <a:srgbClr val="002060"/>
                </a:solidFill>
              </a:rPr>
              <a:t>i,n;</a:t>
            </a:r>
          </a:p>
          <a:p>
            <a:pPr marL="288000"/>
            <a:r>
              <a:rPr lang="en-US" altLang="zh-CN" sz="1400" smtClean="0">
                <a:solidFill>
                  <a:srgbClr val="002060"/>
                </a:solidFill>
              </a:rPr>
              <a:t>printf</a:t>
            </a:r>
            <a:r>
              <a:rPr lang="en-US" altLang="zh-CN" sz="1400">
                <a:solidFill>
                  <a:srgbClr val="002060"/>
                </a:solidFill>
              </a:rPr>
              <a:t>(“Please input the string: \n”);</a:t>
            </a:r>
          </a:p>
          <a:p>
            <a:pPr marL="288000"/>
            <a:r>
              <a:rPr lang="en-US" altLang="zh-CN" sz="1400" smtClean="0">
                <a:solidFill>
                  <a:srgbClr val="002060"/>
                </a:solidFill>
              </a:rPr>
              <a:t>gets(str1</a:t>
            </a:r>
            <a:r>
              <a:rPr lang="en-US" altLang="zh-CN" sz="1400">
                <a:solidFill>
                  <a:srgbClr val="002060"/>
                </a:solidFill>
              </a:rPr>
              <a:t>);</a:t>
            </a:r>
          </a:p>
          <a:p>
            <a:pPr marL="288000"/>
            <a:r>
              <a:rPr lang="en-US" altLang="zh-CN" sz="1400" smtClean="0">
                <a:solidFill>
                  <a:srgbClr val="002060"/>
                </a:solidFill>
              </a:rPr>
              <a:t>n</a:t>
            </a:r>
            <a:r>
              <a:rPr lang="en-US" altLang="zh-CN" sz="1400">
                <a:solidFill>
                  <a:srgbClr val="002060"/>
                </a:solidFill>
              </a:rPr>
              <a:t>= strlen(str1);				</a:t>
            </a:r>
            <a:r>
              <a:rPr lang="en-US" altLang="zh-CN" sz="1400" smtClean="0">
                <a:solidFill>
                  <a:srgbClr val="002060"/>
                </a:solidFill>
              </a:rPr>
              <a:t>	/* </a:t>
            </a:r>
            <a:r>
              <a:rPr lang="en-US" altLang="zh-CN" sz="1400">
                <a:solidFill>
                  <a:srgbClr val="002060"/>
                </a:solidFill>
              </a:rPr>
              <a:t>n</a:t>
            </a:r>
            <a:r>
              <a:rPr lang="zh-CN" altLang="en-US" sz="1400">
                <a:solidFill>
                  <a:srgbClr val="002060"/>
                </a:solidFill>
              </a:rPr>
              <a:t>为字符串的长度 *</a:t>
            </a:r>
            <a:r>
              <a:rPr lang="en-US" altLang="zh-CN" sz="1400">
                <a:solidFill>
                  <a:srgbClr val="002060"/>
                </a:solidFill>
              </a:rPr>
              <a:t>/</a:t>
            </a:r>
          </a:p>
          <a:p>
            <a:pPr marL="288000"/>
            <a:r>
              <a:rPr lang="en-US" altLang="zh-CN" sz="1400" smtClean="0">
                <a:solidFill>
                  <a:srgbClr val="002060"/>
                </a:solidFill>
              </a:rPr>
              <a:t>for(i=n-1;i</a:t>
            </a:r>
            <a:r>
              <a:rPr lang="en-US" altLang="zh-CN" sz="1400">
                <a:solidFill>
                  <a:srgbClr val="002060"/>
                </a:solidFill>
              </a:rPr>
              <a:t>&gt;=0; i--)</a:t>
            </a:r>
          </a:p>
          <a:p>
            <a:pPr marL="288000"/>
            <a:r>
              <a:rPr lang="en-US" altLang="zh-CN" sz="1400" smtClean="0">
                <a:solidFill>
                  <a:srgbClr val="002060"/>
                </a:solidFill>
              </a:rPr>
              <a:t>	str2[n-1-i</a:t>
            </a:r>
            <a:r>
              <a:rPr lang="en-US" altLang="zh-CN" sz="1400">
                <a:solidFill>
                  <a:srgbClr val="002060"/>
                </a:solidFill>
              </a:rPr>
              <a:t>]=str1[i];</a:t>
            </a:r>
          </a:p>
          <a:p>
            <a:pPr marL="288000"/>
            <a:r>
              <a:rPr lang="en-US" altLang="zh-CN" sz="1400" smtClean="0">
                <a:solidFill>
                  <a:srgbClr val="002060"/>
                </a:solidFill>
              </a:rPr>
              <a:t>printf</a:t>
            </a:r>
            <a:r>
              <a:rPr lang="en-US" altLang="zh-CN" sz="1400">
                <a:solidFill>
                  <a:srgbClr val="002060"/>
                </a:solidFill>
              </a:rPr>
              <a:t>(“Reversed string: \n”);</a:t>
            </a:r>
          </a:p>
          <a:p>
            <a:pPr marL="288000"/>
            <a:r>
              <a:rPr lang="en-US" altLang="zh-CN" sz="1400" smtClean="0">
                <a:solidFill>
                  <a:srgbClr val="002060"/>
                </a:solidFill>
              </a:rPr>
              <a:t>printf</a:t>
            </a:r>
            <a:r>
              <a:rPr lang="en-US" altLang="zh-CN" sz="1400">
                <a:solidFill>
                  <a:srgbClr val="002060"/>
                </a:solidFill>
              </a:rPr>
              <a:t>(“%s \n”, str2);</a:t>
            </a:r>
          </a:p>
          <a:p>
            <a:pPr marL="288000"/>
            <a:r>
              <a:rPr lang="en-US" altLang="zh-CN" sz="1400" smtClean="0">
                <a:solidFill>
                  <a:srgbClr val="002060"/>
                </a:solidFill>
              </a:rPr>
              <a:t>return </a:t>
            </a:r>
            <a:r>
              <a:rPr lang="en-US" altLang="zh-CN" sz="1400">
                <a:solidFill>
                  <a:srgbClr val="002060"/>
                </a:solidFill>
              </a:rPr>
              <a:t>0;</a:t>
            </a:r>
          </a:p>
          <a:p>
            <a:r>
              <a:rPr lang="en-US" altLang="zh-CN" sz="1400">
                <a:solidFill>
                  <a:srgbClr val="002060"/>
                </a:solidFill>
              </a:rPr>
              <a:t>}</a:t>
            </a:r>
            <a:endParaRPr lang="en-US" altLang="zh-CN" sz="1400" dirty="0">
              <a:solidFill>
                <a:srgbClr val="002060"/>
              </a:solidFill>
            </a:endParaRPr>
          </a:p>
        </p:txBody>
      </p:sp>
      <p:sp>
        <p:nvSpPr>
          <p:cNvPr id="13" name="折角形 8">
            <a:extLst>
              <a:ext uri="{FF2B5EF4-FFF2-40B4-BE49-F238E27FC236}">
                <a16:creationId xmlns:a16="http://schemas.microsoft.com/office/drawing/2014/main" id="{34B46C00-F619-45F0-A7B9-F2B26A653DB9}"/>
              </a:ext>
            </a:extLst>
          </p:cNvPr>
          <p:cNvSpPr/>
          <p:nvPr/>
        </p:nvSpPr>
        <p:spPr>
          <a:xfrm>
            <a:off x="5323489" y="2348880"/>
            <a:ext cx="3616725" cy="2232248"/>
          </a:xfrm>
          <a:prstGeom prst="foldedCorner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>
              <a:buAutoNum type="arabicPeriod"/>
            </a:pPr>
            <a:endParaRPr lang="en-US" altLang="zh-CN" sz="1400" dirty="0"/>
          </a:p>
          <a:p>
            <a:endParaRPr lang="en-US" altLang="zh-CN" sz="1400" dirty="0"/>
          </a:p>
          <a:p>
            <a:endParaRPr lang="en-US" altLang="zh-CN" sz="1400" smtClean="0"/>
          </a:p>
          <a:p>
            <a:pPr>
              <a:lnSpc>
                <a:spcPct val="125000"/>
              </a:lnSpc>
            </a:pPr>
            <a:r>
              <a:rPr lang="zh-CN" altLang="en-US" sz="1400"/>
              <a:t>声明两个字符数组用于存放输入的字符串（原串）和其逆串，由于字符串（原串）的长度不一定就是字符数组的长度，所以首先要确定原串的实际长度，然后利用循环结构将原串中的各个字符赋给另一个字符串（逆串）的逆序位置</a:t>
            </a:r>
            <a:endParaRPr lang="en-US" altLang="zh-CN" sz="1400" smtClean="0"/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5A3B8124-DB13-43FA-BDBF-277E29E6FA67}"/>
              </a:ext>
            </a:extLst>
          </p:cNvPr>
          <p:cNvGrpSpPr/>
          <p:nvPr/>
        </p:nvGrpSpPr>
        <p:grpSpPr>
          <a:xfrm>
            <a:off x="5323488" y="2396262"/>
            <a:ext cx="1156038" cy="419096"/>
            <a:chOff x="8656982" y="1409171"/>
            <a:chExt cx="1242392" cy="327695"/>
          </a:xfrm>
        </p:grpSpPr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31994EC0-9CE0-4FE0-B93C-B8717E3333FE}"/>
                </a:ext>
              </a:extLst>
            </p:cNvPr>
            <p:cNvSpPr txBox="1"/>
            <p:nvPr/>
          </p:nvSpPr>
          <p:spPr>
            <a:xfrm>
              <a:off x="8656982" y="1409171"/>
              <a:ext cx="1242392" cy="3276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程序说明</a:t>
              </a:r>
            </a:p>
          </p:txBody>
        </p:sp>
        <p:cxnSp>
          <p:nvCxnSpPr>
            <p:cNvPr id="17" name="直接连接符 16">
              <a:extLst>
                <a:ext uri="{FF2B5EF4-FFF2-40B4-BE49-F238E27FC236}">
                  <a16:creationId xmlns:a16="http://schemas.microsoft.com/office/drawing/2014/main" id="{D2FE9C08-1928-4143-B10C-59655810239B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8656983" y="1686632"/>
              <a:ext cx="1242391" cy="405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文本框 17">
            <a:extLst>
              <a:ext uri="{FF2B5EF4-FFF2-40B4-BE49-F238E27FC236}">
                <a16:creationId xmlns:a16="http://schemas.microsoft.com/office/drawing/2014/main" id="{B0CA503F-5008-4B52-A4F4-6A5255875C6D}"/>
              </a:ext>
            </a:extLst>
          </p:cNvPr>
          <p:cNvSpPr txBox="1"/>
          <p:nvPr/>
        </p:nvSpPr>
        <p:spPr>
          <a:xfrm>
            <a:off x="5317106" y="4811223"/>
            <a:ext cx="22322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002060"/>
                </a:solidFill>
              </a:rPr>
              <a:t>程序运行结果：</a:t>
            </a:r>
          </a:p>
        </p:txBody>
      </p:sp>
      <p:pic>
        <p:nvPicPr>
          <p:cNvPr id="19" name="图片 18"/>
          <p:cNvPicPr/>
          <p:nvPr/>
        </p:nvPicPr>
        <p:blipFill rotWithShape="1">
          <a:blip r:embed="rId2"/>
          <a:srcRect r="12009" b="42067"/>
          <a:stretch/>
        </p:blipFill>
        <p:spPr>
          <a:xfrm>
            <a:off x="5343287" y="5193645"/>
            <a:ext cx="3693210" cy="1115675"/>
          </a:xfrm>
          <a:prstGeom prst="rect">
            <a:avLst/>
          </a:prstGeom>
        </p:spPr>
      </p:pic>
      <p:sp>
        <p:nvSpPr>
          <p:cNvPr id="20" name="页脚占位符 3"/>
          <p:cNvSpPr>
            <a:spLocks noGrp="1"/>
          </p:cNvSpPr>
          <p:nvPr>
            <p:ph type="ftr" sz="quarter" idx="10"/>
          </p:nvPr>
        </p:nvSpPr>
        <p:spPr>
          <a:xfrm>
            <a:off x="5867400" y="6486525"/>
            <a:ext cx="2895600" cy="298450"/>
          </a:xfrm>
        </p:spPr>
        <p:txBody>
          <a:bodyPr/>
          <a:lstStyle/>
          <a:p>
            <a:pPr>
              <a:defRPr/>
            </a:pPr>
            <a:r>
              <a:rPr lang="zh-CN" altLang="en-US" smtClean="0"/>
              <a:t>第</a:t>
            </a:r>
            <a:r>
              <a:rPr lang="en-US" altLang="zh-CN" smtClean="0"/>
              <a:t>6</a:t>
            </a:r>
            <a:r>
              <a:rPr lang="zh-CN" altLang="en-US" smtClean="0"/>
              <a:t>章  数组</a:t>
            </a:r>
            <a:endParaRPr lang="en-US" altLang="zh-CN" sz="1200">
              <a:ea typeface="宋体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416409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000" smtClean="0"/>
              <a:t>6.3  </a:t>
            </a:r>
            <a:r>
              <a:rPr lang="zh-CN" altLang="en-US" sz="3000" smtClean="0"/>
              <a:t>字符数</a:t>
            </a:r>
            <a:r>
              <a:rPr lang="zh-CN" altLang="en-US" sz="3000"/>
              <a:t>组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327815"/>
            <a:ext cx="8507288" cy="805041"/>
          </a:xfrm>
        </p:spPr>
        <p:txBody>
          <a:bodyPr/>
          <a:lstStyle/>
          <a:p>
            <a:pPr lvl="1"/>
            <a:r>
              <a:rPr lang="en-US" altLang="zh-CN" sz="1800"/>
              <a:t>【</a:t>
            </a:r>
            <a:r>
              <a:rPr lang="zh-CN" altLang="en-US" sz="1800"/>
              <a:t>例 </a:t>
            </a:r>
            <a:r>
              <a:rPr lang="en-US" altLang="zh-CN" sz="1800"/>
              <a:t>6.13】</a:t>
            </a:r>
            <a:r>
              <a:rPr lang="zh-CN" altLang="en-US" sz="1800"/>
              <a:t>输入五个人的姓名，按姓名字母升序排列输出</a:t>
            </a:r>
            <a:r>
              <a:rPr lang="zh-CN" altLang="en-US" sz="1800" smtClean="0"/>
              <a:t>。</a:t>
            </a:r>
            <a:r>
              <a:rPr lang="en-US" altLang="zh-CN" sz="1800" smtClean="0"/>
              <a:t/>
            </a:r>
            <a:br>
              <a:rPr lang="en-US" altLang="zh-CN" sz="1800" smtClean="0"/>
            </a:br>
            <a:r>
              <a:rPr lang="en-US" altLang="zh-CN" sz="1800" smtClean="0"/>
              <a:t/>
            </a:r>
            <a:br>
              <a:rPr lang="en-US" altLang="zh-CN" sz="1800" smtClean="0"/>
            </a:br>
            <a:r>
              <a:rPr lang="zh-CN" altLang="en-US" sz="1800"/>
              <a:t>算法</a:t>
            </a:r>
            <a:r>
              <a:rPr lang="en-US" altLang="zh-CN" sz="1800"/>
              <a:t>N-S</a:t>
            </a:r>
            <a:r>
              <a:rPr lang="zh-CN" altLang="en-US" sz="1800"/>
              <a:t>图</a:t>
            </a:r>
            <a:endParaRPr lang="en-US" altLang="zh-CN" sz="1800" smtClean="0"/>
          </a:p>
        </p:txBody>
      </p:sp>
      <p:sp>
        <p:nvSpPr>
          <p:cNvPr id="12" name="页脚占位符 1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zh-CN" altLang="en-US" smtClean="0"/>
              <a:t>第</a:t>
            </a:r>
            <a:r>
              <a:rPr lang="en-US" altLang="zh-CN" smtClean="0"/>
              <a:t>6</a:t>
            </a:r>
            <a:r>
              <a:rPr lang="zh-CN" altLang="en-US" smtClean="0"/>
              <a:t>章  数组</a:t>
            </a:r>
            <a:endParaRPr lang="en-US" altLang="zh-CN" sz="1200">
              <a:ea typeface="宋体" charset="-122"/>
            </a:endParaRPr>
          </a:p>
        </p:txBody>
      </p:sp>
      <p:pic>
        <p:nvPicPr>
          <p:cNvPr id="8" name="图片 7" descr="字符串例子-排列5个姓名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771800" y="1988840"/>
            <a:ext cx="4152900" cy="409575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266247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000" smtClean="0"/>
              <a:t>6.3  </a:t>
            </a:r>
            <a:r>
              <a:rPr lang="zh-CN" altLang="en-US" sz="3000" smtClean="0"/>
              <a:t>字符数组</a:t>
            </a:r>
            <a:endParaRPr lang="zh-CN" altLang="en-US" sz="3000"/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F5BB524E-118F-4CAC-B131-4098BA770E80}"/>
              </a:ext>
            </a:extLst>
          </p:cNvPr>
          <p:cNvSpPr/>
          <p:nvPr/>
        </p:nvSpPr>
        <p:spPr>
          <a:xfrm>
            <a:off x="467544" y="1412776"/>
            <a:ext cx="3456384" cy="2402099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en-US" altLang="zh-CN" sz="1400" dirty="0">
                <a:solidFill>
                  <a:srgbClr val="002060"/>
                </a:solidFill>
              </a:rPr>
              <a:t>#include &lt;</a:t>
            </a:r>
            <a:r>
              <a:rPr lang="en-US" altLang="zh-CN" sz="1400" err="1">
                <a:solidFill>
                  <a:srgbClr val="002060"/>
                </a:solidFill>
              </a:rPr>
              <a:t>stdio.h</a:t>
            </a:r>
            <a:r>
              <a:rPr lang="en-US" altLang="zh-CN" sz="1400" smtClean="0">
                <a:solidFill>
                  <a:srgbClr val="002060"/>
                </a:solidFill>
              </a:rPr>
              <a:t>&gt;</a:t>
            </a:r>
          </a:p>
          <a:p>
            <a:r>
              <a:rPr lang="en-US" altLang="zh-CN" sz="1400">
                <a:solidFill>
                  <a:srgbClr val="002060"/>
                </a:solidFill>
              </a:rPr>
              <a:t>#include &lt;string.h&gt;</a:t>
            </a:r>
          </a:p>
          <a:p>
            <a:r>
              <a:rPr lang="en-US" altLang="zh-CN" sz="1400">
                <a:solidFill>
                  <a:srgbClr val="002060"/>
                </a:solidFill>
              </a:rPr>
              <a:t>int main()</a:t>
            </a:r>
          </a:p>
          <a:p>
            <a:r>
              <a:rPr lang="en-US" altLang="zh-CN" sz="1400">
                <a:solidFill>
                  <a:srgbClr val="002060"/>
                </a:solidFill>
              </a:rPr>
              <a:t>{</a:t>
            </a:r>
          </a:p>
          <a:p>
            <a:r>
              <a:rPr lang="en-US" altLang="zh-CN" sz="1400">
                <a:solidFill>
                  <a:srgbClr val="002060"/>
                </a:solidFill>
              </a:rPr>
              <a:t>    char stemp[20],name[5][20];</a:t>
            </a:r>
          </a:p>
          <a:p>
            <a:r>
              <a:rPr lang="en-US" altLang="zh-CN" sz="1400">
                <a:solidFill>
                  <a:srgbClr val="002060"/>
                </a:solidFill>
              </a:rPr>
              <a:t>    int i,j,p;</a:t>
            </a:r>
          </a:p>
          <a:p>
            <a:r>
              <a:rPr lang="en-US" altLang="zh-CN" sz="1400">
                <a:solidFill>
                  <a:srgbClr val="002060"/>
                </a:solidFill>
              </a:rPr>
              <a:t>    printf("input five names:\n");</a:t>
            </a:r>
          </a:p>
          <a:p>
            <a:r>
              <a:rPr lang="en-US" altLang="zh-CN" sz="1400">
                <a:solidFill>
                  <a:srgbClr val="002060"/>
                </a:solidFill>
              </a:rPr>
              <a:t>    for(i=0;i&lt;5;i++)			</a:t>
            </a:r>
            <a:r>
              <a:rPr lang="en-US" altLang="zh-CN" sz="1400" smtClean="0">
                <a:solidFill>
                  <a:srgbClr val="002060"/>
                </a:solidFill>
              </a:rPr>
              <a:t>/*</a:t>
            </a:r>
            <a:r>
              <a:rPr lang="zh-CN" altLang="en-US" sz="1400">
                <a:solidFill>
                  <a:srgbClr val="002060"/>
                </a:solidFill>
              </a:rPr>
              <a:t>输入</a:t>
            </a:r>
            <a:r>
              <a:rPr lang="en-US" altLang="zh-CN" sz="1400">
                <a:solidFill>
                  <a:srgbClr val="002060"/>
                </a:solidFill>
              </a:rPr>
              <a:t>5</a:t>
            </a:r>
            <a:r>
              <a:rPr lang="zh-CN" altLang="en-US" sz="1400">
                <a:solidFill>
                  <a:srgbClr val="002060"/>
                </a:solidFill>
              </a:rPr>
              <a:t>个姓名字符串 *</a:t>
            </a:r>
            <a:r>
              <a:rPr lang="en-US" altLang="zh-CN" sz="1400">
                <a:solidFill>
                  <a:srgbClr val="002060"/>
                </a:solidFill>
              </a:rPr>
              <a:t>/</a:t>
            </a:r>
          </a:p>
          <a:p>
            <a:pPr lvl="1"/>
            <a:r>
              <a:rPr lang="en-US" altLang="zh-CN" sz="1400">
                <a:solidFill>
                  <a:srgbClr val="002060"/>
                </a:solidFill>
              </a:rPr>
              <a:t>      gets(name[i</a:t>
            </a:r>
            <a:r>
              <a:rPr lang="en-US" altLang="zh-CN" sz="1400" smtClean="0">
                <a:solidFill>
                  <a:srgbClr val="002060"/>
                </a:solidFill>
              </a:rPr>
              <a:t>]);</a:t>
            </a:r>
            <a:endParaRPr lang="en-US" altLang="zh-CN" sz="1400">
              <a:solidFill>
                <a:srgbClr val="002060"/>
              </a:solidFill>
            </a:endParaRPr>
          </a:p>
          <a:p>
            <a:r>
              <a:rPr lang="en-US" altLang="zh-CN" sz="1400" smtClean="0">
                <a:solidFill>
                  <a:srgbClr val="002060"/>
                </a:solidFill>
              </a:rPr>
              <a:t>    printf</a:t>
            </a:r>
            <a:r>
              <a:rPr lang="en-US" altLang="zh-CN" sz="1400">
                <a:solidFill>
                  <a:srgbClr val="002060"/>
                </a:solidFill>
              </a:rPr>
              <a:t>("\n");</a:t>
            </a:r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zh-CN" altLang="en-US" smtClean="0"/>
              <a:t>第</a:t>
            </a:r>
            <a:r>
              <a:rPr lang="en-US" altLang="zh-CN" smtClean="0"/>
              <a:t>6</a:t>
            </a:r>
            <a:r>
              <a:rPr lang="zh-CN" altLang="en-US" smtClean="0"/>
              <a:t>章  数组</a:t>
            </a:r>
            <a:endParaRPr lang="en-US" altLang="zh-CN" sz="1200">
              <a:ea typeface="宋体" charset="-122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F5BB524E-118F-4CAC-B131-4098BA770E80}"/>
              </a:ext>
            </a:extLst>
          </p:cNvPr>
          <p:cNvSpPr/>
          <p:nvPr/>
        </p:nvSpPr>
        <p:spPr>
          <a:xfrm>
            <a:off x="4283968" y="1228651"/>
            <a:ext cx="4608512" cy="5184576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176213"/>
            <a:r>
              <a:rPr lang="en-US" altLang="zh-CN" sz="1400">
                <a:solidFill>
                  <a:srgbClr val="002060"/>
                </a:solidFill>
              </a:rPr>
              <a:t> for(i=0;i&lt;5;i++)</a:t>
            </a:r>
          </a:p>
          <a:p>
            <a:pPr marL="176213"/>
            <a:r>
              <a:rPr lang="en-US" altLang="zh-CN" sz="1400">
                <a:solidFill>
                  <a:srgbClr val="002060"/>
                </a:solidFill>
              </a:rPr>
              <a:t> </a:t>
            </a:r>
            <a:r>
              <a:rPr lang="en-US" altLang="zh-CN" sz="1400" smtClean="0">
                <a:solidFill>
                  <a:srgbClr val="002060"/>
                </a:solidFill>
              </a:rPr>
              <a:t>{</a:t>
            </a:r>
          </a:p>
          <a:p>
            <a:pPr marL="176213"/>
            <a:r>
              <a:rPr lang="en-US" altLang="zh-CN" sz="1400" smtClean="0">
                <a:solidFill>
                  <a:srgbClr val="002060"/>
                </a:solidFill>
              </a:rPr>
              <a:t>     p=i</a:t>
            </a:r>
            <a:r>
              <a:rPr lang="en-US" altLang="zh-CN" sz="1400">
                <a:solidFill>
                  <a:srgbClr val="002060"/>
                </a:solidFill>
              </a:rPr>
              <a:t>;</a:t>
            </a:r>
          </a:p>
          <a:p>
            <a:pPr marL="176213"/>
            <a:r>
              <a:rPr lang="en-US" altLang="zh-CN" sz="1400" smtClean="0">
                <a:solidFill>
                  <a:srgbClr val="002060"/>
                </a:solidFill>
              </a:rPr>
              <a:t>     strcpy(stemp,name[i</a:t>
            </a:r>
            <a:r>
              <a:rPr lang="en-US" altLang="zh-CN" sz="1400">
                <a:solidFill>
                  <a:srgbClr val="002060"/>
                </a:solidFill>
              </a:rPr>
              <a:t>]);	</a:t>
            </a:r>
            <a:endParaRPr lang="en-US" altLang="zh-CN" sz="1400" smtClean="0">
              <a:solidFill>
                <a:srgbClr val="002060"/>
              </a:solidFill>
            </a:endParaRPr>
          </a:p>
          <a:p>
            <a:pPr marL="176213"/>
            <a:r>
              <a:rPr lang="en-US" altLang="zh-CN" sz="1400" smtClean="0">
                <a:solidFill>
                  <a:srgbClr val="002060"/>
                </a:solidFill>
              </a:rPr>
              <a:t>/*</a:t>
            </a:r>
            <a:r>
              <a:rPr lang="zh-CN" altLang="en-US" sz="1400">
                <a:solidFill>
                  <a:srgbClr val="002060"/>
                </a:solidFill>
              </a:rPr>
              <a:t>复制一个姓名字符串作为当前字符串*</a:t>
            </a:r>
            <a:r>
              <a:rPr lang="en-US" altLang="zh-CN" sz="1400">
                <a:solidFill>
                  <a:srgbClr val="002060"/>
                </a:solidFill>
              </a:rPr>
              <a:t>/</a:t>
            </a:r>
          </a:p>
          <a:p>
            <a:pPr marL="176213"/>
            <a:r>
              <a:rPr lang="en-US" altLang="zh-CN" sz="1400" smtClean="0">
                <a:solidFill>
                  <a:srgbClr val="002060"/>
                </a:solidFill>
              </a:rPr>
              <a:t>     for(j=i+1;j&lt;5;j</a:t>
            </a:r>
            <a:r>
              <a:rPr lang="en-US" altLang="zh-CN" sz="1400">
                <a:solidFill>
                  <a:srgbClr val="002060"/>
                </a:solidFill>
              </a:rPr>
              <a:t>++)	</a:t>
            </a:r>
            <a:endParaRPr lang="en-US" altLang="zh-CN" sz="1400" smtClean="0">
              <a:solidFill>
                <a:srgbClr val="002060"/>
              </a:solidFill>
            </a:endParaRPr>
          </a:p>
          <a:p>
            <a:pPr marL="176213"/>
            <a:r>
              <a:rPr lang="en-US" altLang="zh-CN" sz="1400" smtClean="0">
                <a:solidFill>
                  <a:srgbClr val="002060"/>
                </a:solidFill>
              </a:rPr>
              <a:t>/*</a:t>
            </a:r>
            <a:r>
              <a:rPr lang="zh-CN" altLang="en-US" sz="1400">
                <a:solidFill>
                  <a:srgbClr val="002060"/>
                </a:solidFill>
              </a:rPr>
              <a:t>把当</a:t>
            </a:r>
            <a:r>
              <a:rPr lang="zh-CN" altLang="en-US" sz="1400" smtClean="0">
                <a:solidFill>
                  <a:srgbClr val="002060"/>
                </a:solidFill>
              </a:rPr>
              <a:t>前姓名字</a:t>
            </a:r>
            <a:r>
              <a:rPr lang="zh-CN" altLang="en-US" sz="1400">
                <a:solidFill>
                  <a:srgbClr val="002060"/>
                </a:solidFill>
              </a:rPr>
              <a:t>符串与剩下的姓名字符串进行比较*</a:t>
            </a:r>
            <a:r>
              <a:rPr lang="en-US" altLang="zh-CN" sz="1400">
                <a:solidFill>
                  <a:srgbClr val="002060"/>
                </a:solidFill>
              </a:rPr>
              <a:t>/</a:t>
            </a:r>
          </a:p>
          <a:p>
            <a:pPr marL="176213"/>
            <a:r>
              <a:rPr lang="en-US" altLang="zh-CN" sz="1400" smtClean="0">
                <a:solidFill>
                  <a:srgbClr val="002060"/>
                </a:solidFill>
              </a:rPr>
              <a:t>     if(strcmp(name[j</a:t>
            </a:r>
            <a:r>
              <a:rPr lang="en-US" altLang="zh-CN" sz="1400">
                <a:solidFill>
                  <a:srgbClr val="002060"/>
                </a:solidFill>
              </a:rPr>
              <a:t>],stemp)&lt;0) </a:t>
            </a:r>
          </a:p>
          <a:p>
            <a:pPr marL="176213"/>
            <a:r>
              <a:rPr lang="en-US" altLang="zh-CN" sz="1400">
                <a:solidFill>
                  <a:srgbClr val="002060"/>
                </a:solidFill>
              </a:rPr>
              <a:t> </a:t>
            </a:r>
            <a:r>
              <a:rPr lang="en-US" altLang="zh-CN" sz="1400" smtClean="0">
                <a:solidFill>
                  <a:srgbClr val="002060"/>
                </a:solidFill>
              </a:rPr>
              <a:t>    {</a:t>
            </a:r>
          </a:p>
          <a:p>
            <a:pPr marL="176213"/>
            <a:r>
              <a:rPr lang="en-US" altLang="zh-CN" sz="1400" smtClean="0">
                <a:solidFill>
                  <a:srgbClr val="002060"/>
                </a:solidFill>
              </a:rPr>
              <a:t>	p=j</a:t>
            </a:r>
            <a:r>
              <a:rPr lang="en-US" altLang="zh-CN" sz="1400">
                <a:solidFill>
                  <a:srgbClr val="002060"/>
                </a:solidFill>
              </a:rPr>
              <a:t>; </a:t>
            </a:r>
            <a:endParaRPr lang="en-US" altLang="zh-CN" sz="1400" smtClean="0">
              <a:solidFill>
                <a:srgbClr val="002060"/>
              </a:solidFill>
            </a:endParaRPr>
          </a:p>
          <a:p>
            <a:pPr marL="176213"/>
            <a:r>
              <a:rPr lang="en-US" altLang="zh-CN" sz="1400">
                <a:solidFill>
                  <a:srgbClr val="002060"/>
                </a:solidFill>
              </a:rPr>
              <a:t>	</a:t>
            </a:r>
            <a:r>
              <a:rPr lang="en-US" altLang="zh-CN" sz="1400" smtClean="0">
                <a:solidFill>
                  <a:srgbClr val="002060"/>
                </a:solidFill>
              </a:rPr>
              <a:t>strcpy(stemp,name[j]);</a:t>
            </a:r>
          </a:p>
          <a:p>
            <a:pPr marL="176213"/>
            <a:r>
              <a:rPr lang="en-US" altLang="zh-CN" sz="1400" smtClean="0">
                <a:solidFill>
                  <a:srgbClr val="002060"/>
                </a:solidFill>
              </a:rPr>
              <a:t>      }</a:t>
            </a:r>
            <a:r>
              <a:rPr lang="en-US" altLang="zh-CN" sz="1400">
                <a:solidFill>
                  <a:srgbClr val="002060"/>
                </a:solidFill>
              </a:rPr>
              <a:t>	/* </a:t>
            </a:r>
            <a:r>
              <a:rPr lang="zh-CN" altLang="en-US" sz="1400">
                <a:solidFill>
                  <a:srgbClr val="002060"/>
                </a:solidFill>
              </a:rPr>
              <a:t>记下找到的更小字符串*</a:t>
            </a:r>
            <a:r>
              <a:rPr lang="en-US" altLang="zh-CN" sz="1400">
                <a:solidFill>
                  <a:srgbClr val="002060"/>
                </a:solidFill>
              </a:rPr>
              <a:t>/</a:t>
            </a:r>
          </a:p>
          <a:p>
            <a:pPr marL="176213"/>
            <a:r>
              <a:rPr lang="en-US" altLang="zh-CN" sz="1400" smtClean="0">
                <a:solidFill>
                  <a:srgbClr val="002060"/>
                </a:solidFill>
              </a:rPr>
              <a:t>	if(p</a:t>
            </a:r>
            <a:r>
              <a:rPr lang="en-US" altLang="zh-CN" sz="1400">
                <a:solidFill>
                  <a:srgbClr val="002060"/>
                </a:solidFill>
              </a:rPr>
              <a:t>!=i</a:t>
            </a:r>
            <a:r>
              <a:rPr lang="en-US" altLang="zh-CN" sz="1400" smtClean="0">
                <a:solidFill>
                  <a:srgbClr val="002060"/>
                </a:solidFill>
              </a:rPr>
              <a:t>) </a:t>
            </a:r>
            <a:r>
              <a:rPr lang="en-US" altLang="zh-CN" sz="1400">
                <a:solidFill>
                  <a:srgbClr val="002060"/>
                </a:solidFill>
              </a:rPr>
              <a:t>	</a:t>
            </a:r>
            <a:endParaRPr lang="en-US" altLang="zh-CN" sz="1400" smtClean="0">
              <a:solidFill>
                <a:srgbClr val="002060"/>
              </a:solidFill>
            </a:endParaRPr>
          </a:p>
          <a:p>
            <a:pPr marL="176213"/>
            <a:r>
              <a:rPr lang="en-US" altLang="zh-CN" sz="1400">
                <a:solidFill>
                  <a:srgbClr val="002060"/>
                </a:solidFill>
              </a:rPr>
              <a:t>	/* </a:t>
            </a:r>
            <a:r>
              <a:rPr lang="zh-CN" altLang="en-US" sz="1400">
                <a:solidFill>
                  <a:srgbClr val="002060"/>
                </a:solidFill>
              </a:rPr>
              <a:t>判断是否找到更小的字符串*</a:t>
            </a:r>
            <a:r>
              <a:rPr lang="en-US" altLang="zh-CN" sz="1400">
                <a:solidFill>
                  <a:srgbClr val="002060"/>
                </a:solidFill>
              </a:rPr>
              <a:t>/</a:t>
            </a:r>
          </a:p>
          <a:p>
            <a:pPr marL="176213"/>
            <a:r>
              <a:rPr lang="en-US" altLang="zh-CN" sz="1400" smtClean="0">
                <a:solidFill>
                  <a:srgbClr val="002060"/>
                </a:solidFill>
              </a:rPr>
              <a:t>	{</a:t>
            </a:r>
            <a:endParaRPr lang="en-US" altLang="zh-CN" sz="1400">
              <a:solidFill>
                <a:srgbClr val="002060"/>
              </a:solidFill>
            </a:endParaRPr>
          </a:p>
          <a:p>
            <a:pPr marL="176213"/>
            <a:r>
              <a:rPr lang="en-US" altLang="zh-CN" sz="1400" smtClean="0">
                <a:solidFill>
                  <a:srgbClr val="002060"/>
                </a:solidFill>
              </a:rPr>
              <a:t>	     strcpy(stemp,name[i</a:t>
            </a:r>
            <a:r>
              <a:rPr lang="en-US" altLang="zh-CN" sz="1400">
                <a:solidFill>
                  <a:srgbClr val="002060"/>
                </a:solidFill>
              </a:rPr>
              <a:t>]);</a:t>
            </a:r>
          </a:p>
          <a:p>
            <a:pPr marL="176213"/>
            <a:r>
              <a:rPr lang="en-US" altLang="zh-CN" sz="1400">
                <a:solidFill>
                  <a:srgbClr val="002060"/>
                </a:solidFill>
              </a:rPr>
              <a:t>	</a:t>
            </a:r>
            <a:r>
              <a:rPr lang="en-US" altLang="zh-CN" sz="1400" smtClean="0">
                <a:solidFill>
                  <a:srgbClr val="002060"/>
                </a:solidFill>
              </a:rPr>
              <a:t>     strcpy(name[i</a:t>
            </a:r>
            <a:r>
              <a:rPr lang="en-US" altLang="zh-CN" sz="1400">
                <a:solidFill>
                  <a:srgbClr val="002060"/>
                </a:solidFill>
              </a:rPr>
              <a:t>],name[p]);</a:t>
            </a:r>
          </a:p>
          <a:p>
            <a:pPr marL="176213"/>
            <a:r>
              <a:rPr lang="en-US" altLang="zh-CN" sz="1400">
                <a:solidFill>
                  <a:srgbClr val="002060"/>
                </a:solidFill>
              </a:rPr>
              <a:t>	</a:t>
            </a:r>
            <a:r>
              <a:rPr lang="en-US" altLang="zh-CN" sz="1400" smtClean="0">
                <a:solidFill>
                  <a:srgbClr val="002060"/>
                </a:solidFill>
              </a:rPr>
              <a:t>     strcpy(name[p</a:t>
            </a:r>
            <a:r>
              <a:rPr lang="en-US" altLang="zh-CN" sz="1400">
                <a:solidFill>
                  <a:srgbClr val="002060"/>
                </a:solidFill>
              </a:rPr>
              <a:t>],stemp);</a:t>
            </a:r>
          </a:p>
          <a:p>
            <a:pPr marL="176213"/>
            <a:r>
              <a:rPr lang="en-US" altLang="zh-CN" sz="1400" smtClean="0">
                <a:solidFill>
                  <a:srgbClr val="002060"/>
                </a:solidFill>
              </a:rPr>
              <a:t>	}</a:t>
            </a:r>
            <a:endParaRPr lang="en-US" altLang="zh-CN" sz="1400">
              <a:solidFill>
                <a:srgbClr val="002060"/>
              </a:solidFill>
            </a:endParaRPr>
          </a:p>
          <a:p>
            <a:pPr marL="176213"/>
            <a:r>
              <a:rPr lang="en-US" altLang="zh-CN" sz="1400" smtClean="0">
                <a:solidFill>
                  <a:srgbClr val="002060"/>
                </a:solidFill>
              </a:rPr>
              <a:t>	puts(name[i</a:t>
            </a:r>
            <a:r>
              <a:rPr lang="en-US" altLang="zh-CN" sz="1400">
                <a:solidFill>
                  <a:srgbClr val="002060"/>
                </a:solidFill>
              </a:rPr>
              <a:t>]);	</a:t>
            </a:r>
          </a:p>
          <a:p>
            <a:pPr marL="176213"/>
            <a:r>
              <a:rPr lang="en-US" altLang="zh-CN" sz="1400">
                <a:solidFill>
                  <a:srgbClr val="002060"/>
                </a:solidFill>
              </a:rPr>
              <a:t> </a:t>
            </a:r>
            <a:r>
              <a:rPr lang="en-US" altLang="zh-CN" sz="1400" smtClean="0">
                <a:solidFill>
                  <a:srgbClr val="002060"/>
                </a:solidFill>
              </a:rPr>
              <a:t> }</a:t>
            </a:r>
          </a:p>
          <a:p>
            <a:pPr marL="176213"/>
            <a:r>
              <a:rPr lang="en-US" altLang="zh-CN" sz="1400">
                <a:solidFill>
                  <a:srgbClr val="002060"/>
                </a:solidFill>
              </a:rPr>
              <a:t> printf("\n");</a:t>
            </a:r>
          </a:p>
          <a:p>
            <a:pPr marL="176213"/>
            <a:r>
              <a:rPr lang="en-US" altLang="zh-CN" sz="1400">
                <a:solidFill>
                  <a:srgbClr val="002060"/>
                </a:solidFill>
              </a:rPr>
              <a:t> return 0;</a:t>
            </a:r>
            <a:endParaRPr lang="zh-CN" altLang="en-US" sz="1400">
              <a:solidFill>
                <a:srgbClr val="002060"/>
              </a:solidFill>
            </a:endParaRPr>
          </a:p>
          <a:p>
            <a:r>
              <a:rPr lang="en-US" altLang="zh-CN" sz="1400" smtClean="0">
                <a:solidFill>
                  <a:srgbClr val="002060"/>
                </a:solidFill>
              </a:rPr>
              <a:t>}</a:t>
            </a:r>
            <a:endParaRPr lang="en-US" altLang="zh-CN" sz="140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52324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000" smtClean="0"/>
              <a:t>6.3  </a:t>
            </a:r>
            <a:r>
              <a:rPr lang="zh-CN" altLang="en-US" sz="3000"/>
              <a:t>字符</a:t>
            </a:r>
            <a:r>
              <a:rPr lang="zh-CN" altLang="en-US" sz="3000" smtClean="0"/>
              <a:t>数组</a:t>
            </a:r>
            <a:endParaRPr lang="zh-CN" altLang="en-US" sz="3000"/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B0CA503F-5008-4B52-A4F4-6A5255875C6D}"/>
              </a:ext>
            </a:extLst>
          </p:cNvPr>
          <p:cNvSpPr txBox="1"/>
          <p:nvPr/>
        </p:nvSpPr>
        <p:spPr>
          <a:xfrm>
            <a:off x="1115616" y="1628800"/>
            <a:ext cx="22322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002060"/>
                </a:solidFill>
              </a:rPr>
              <a:t>程序运行结果：</a:t>
            </a:r>
          </a:p>
        </p:txBody>
      </p:sp>
      <p:sp>
        <p:nvSpPr>
          <p:cNvPr id="20" name="页脚占位符 3"/>
          <p:cNvSpPr>
            <a:spLocks noGrp="1"/>
          </p:cNvSpPr>
          <p:nvPr>
            <p:ph type="ftr" sz="quarter" idx="10"/>
          </p:nvPr>
        </p:nvSpPr>
        <p:spPr>
          <a:xfrm>
            <a:off x="5867400" y="6486525"/>
            <a:ext cx="2895600" cy="298450"/>
          </a:xfrm>
        </p:spPr>
        <p:txBody>
          <a:bodyPr/>
          <a:lstStyle/>
          <a:p>
            <a:pPr>
              <a:defRPr/>
            </a:pPr>
            <a:r>
              <a:rPr lang="zh-CN" altLang="en-US" smtClean="0"/>
              <a:t>第</a:t>
            </a:r>
            <a:r>
              <a:rPr lang="en-US" altLang="zh-CN" smtClean="0"/>
              <a:t>6</a:t>
            </a:r>
            <a:r>
              <a:rPr lang="zh-CN" altLang="en-US" smtClean="0"/>
              <a:t>章  数组</a:t>
            </a:r>
            <a:endParaRPr lang="en-US" altLang="zh-CN" sz="1200">
              <a:ea typeface="宋体" charset="-122"/>
            </a:endParaRPr>
          </a:p>
        </p:txBody>
      </p:sp>
      <p:pic>
        <p:nvPicPr>
          <p:cNvPr id="15" name="图片 14"/>
          <p:cNvPicPr/>
          <p:nvPr/>
        </p:nvPicPr>
        <p:blipFill>
          <a:blip r:embed="rId2"/>
          <a:stretch>
            <a:fillRect/>
          </a:stretch>
        </p:blipFill>
        <p:spPr>
          <a:xfrm>
            <a:off x="2514600" y="2276872"/>
            <a:ext cx="3524250" cy="34302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43530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WordArt 2"/>
          <p:cNvSpPr>
            <a:spLocks noChangeArrowheads="1" noChangeShapeType="1" noTextEdit="1"/>
          </p:cNvSpPr>
          <p:nvPr/>
        </p:nvSpPr>
        <p:spPr bwMode="gray">
          <a:xfrm>
            <a:off x="2743200" y="2514600"/>
            <a:ext cx="5881688" cy="722313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0"/>
              </a:avLst>
            </a:prstTxWarp>
          </a:bodyPr>
          <a:lstStyle/>
          <a:p>
            <a:pPr algn="ctr"/>
            <a:r>
              <a:rPr lang="en-US" altLang="zh-CN" sz="3600" b="1" kern="10">
                <a:ln w="19050">
                  <a:solidFill>
                    <a:srgbClr val="FFFF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chemeClr val="accent1"/>
                    </a:gs>
                    <a:gs pos="100000">
                      <a:schemeClr val="hlink"/>
                    </a:gs>
                  </a:gsLst>
                  <a:lin ang="0" scaled="1"/>
                </a:gradFill>
                <a:effectLst>
                  <a:outerShdw dist="53882" dir="2700000" algn="ctr" rotWithShape="0">
                    <a:schemeClr val="bg2">
                      <a:alpha val="50000"/>
                    </a:schemeClr>
                  </a:outerShdw>
                </a:effectLst>
                <a:latin typeface="Arial"/>
                <a:cs typeface="Arial"/>
              </a:rPr>
              <a:t>Thank You !</a:t>
            </a:r>
            <a:endParaRPr lang="zh-CN" altLang="en-US" sz="3600" b="1" kern="10">
              <a:ln w="19050">
                <a:solidFill>
                  <a:srgbClr val="FFFFFF"/>
                </a:solidFill>
                <a:round/>
                <a:headEnd/>
                <a:tailEnd/>
              </a:ln>
              <a:gradFill rotWithShape="1">
                <a:gsLst>
                  <a:gs pos="0">
                    <a:schemeClr val="accent1"/>
                  </a:gs>
                  <a:gs pos="100000">
                    <a:schemeClr val="hlink"/>
                  </a:gs>
                </a:gsLst>
                <a:lin ang="0" scaled="1"/>
              </a:gradFill>
              <a:effectLst>
                <a:outerShdw dist="53882" dir="2700000" algn="ctr" rotWithShape="0">
                  <a:schemeClr val="bg2">
                    <a:alpha val="50000"/>
                  </a:schemeClr>
                </a:outerShdw>
              </a:effectLst>
              <a:latin typeface="Arial"/>
              <a:cs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29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29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29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94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000"/>
              <a:t>6.1  </a:t>
            </a:r>
            <a:r>
              <a:rPr lang="zh-CN" altLang="en-US" sz="3000"/>
              <a:t>一维数组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63824"/>
            <a:ext cx="8305800" cy="1549152"/>
          </a:xfrm>
        </p:spPr>
        <p:txBody>
          <a:bodyPr/>
          <a:lstStyle/>
          <a:p>
            <a:r>
              <a:rPr lang="zh-CN" altLang="en-US" sz="2400" u="sng">
                <a:solidFill>
                  <a:srgbClr val="FF9900"/>
                </a:solidFill>
                <a:ea typeface="楷体_GB2312" pitchFamily="49" charset="-122"/>
              </a:rPr>
              <a:t>数组</a:t>
            </a:r>
            <a:r>
              <a:rPr lang="zh-CN" altLang="en-US" sz="2400" b="0"/>
              <a:t>是一组有序的、类型相同的数据的集合，这些数据被称为</a:t>
            </a:r>
            <a:r>
              <a:rPr lang="zh-CN" altLang="en-US" sz="2400" u="sng">
                <a:solidFill>
                  <a:srgbClr val="FF9900"/>
                </a:solidFill>
                <a:ea typeface="楷体_GB2312" pitchFamily="49" charset="-122"/>
              </a:rPr>
              <a:t>数组的元素</a:t>
            </a:r>
            <a:endParaRPr lang="en-US" altLang="zh-CN" sz="2400" u="sng">
              <a:solidFill>
                <a:srgbClr val="FF9900"/>
              </a:solidFill>
              <a:ea typeface="楷体_GB2312" pitchFamily="49" charset="-122"/>
            </a:endParaRPr>
          </a:p>
        </p:txBody>
      </p:sp>
      <p:grpSp>
        <p:nvGrpSpPr>
          <p:cNvPr id="5" name="Group 4"/>
          <p:cNvGrpSpPr>
            <a:grpSpLocks/>
          </p:cNvGrpSpPr>
          <p:nvPr/>
        </p:nvGrpSpPr>
        <p:grpSpPr bwMode="auto">
          <a:xfrm>
            <a:off x="683568" y="2636912"/>
            <a:ext cx="7776864" cy="2160240"/>
            <a:chOff x="288" y="1392"/>
            <a:chExt cx="5184" cy="1440"/>
          </a:xfrm>
          <a:noFill/>
        </p:grpSpPr>
        <p:pic>
          <p:nvPicPr>
            <p:cNvPr id="6" name="Picture 5" descr="06010201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8" y="1392"/>
              <a:ext cx="4704" cy="1440"/>
            </a:xfrm>
            <a:prstGeom prst="rect">
              <a:avLst/>
            </a:prstGeom>
            <a:grpFill/>
            <a:extLst/>
          </p:spPr>
        </p:pic>
        <p:pic>
          <p:nvPicPr>
            <p:cNvPr id="7" name="Picture 6" descr="0601023a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8" y="1392"/>
              <a:ext cx="608" cy="816"/>
            </a:xfrm>
            <a:prstGeom prst="rect">
              <a:avLst/>
            </a:prstGeom>
            <a:grpFill/>
            <a:extLst/>
          </p:spPr>
        </p:pic>
        <p:pic>
          <p:nvPicPr>
            <p:cNvPr id="8" name="Picture 7" descr="0601024a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12" y="1392"/>
              <a:ext cx="912" cy="824"/>
            </a:xfrm>
            <a:prstGeom prst="rect">
              <a:avLst/>
            </a:prstGeom>
            <a:grpFill/>
            <a:extLst/>
          </p:spPr>
        </p:pic>
        <p:sp>
          <p:nvSpPr>
            <p:cNvPr id="9" name="Rectangle 8"/>
            <p:cNvSpPr>
              <a:spLocks noChangeArrowheads="1"/>
            </p:cNvSpPr>
            <p:nvPr/>
          </p:nvSpPr>
          <p:spPr bwMode="auto">
            <a:xfrm>
              <a:off x="336" y="2208"/>
              <a:ext cx="480" cy="62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pic>
        <p:nvPicPr>
          <p:cNvPr id="11" name="Picture 10" descr="0601020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2095" y="5095640"/>
            <a:ext cx="3964081" cy="11730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1" descr="0601023b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6294" y="4725144"/>
            <a:ext cx="833457" cy="10257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Rectangle 14"/>
          <p:cNvSpPr>
            <a:spLocks noChangeArrowheads="1"/>
          </p:cNvSpPr>
          <p:nvPr/>
        </p:nvSpPr>
        <p:spPr bwMode="auto">
          <a:xfrm>
            <a:off x="4293307" y="4979326"/>
            <a:ext cx="1060580" cy="2410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r>
              <a:rPr lang="zh-CN" altLang="en-US">
                <a:solidFill>
                  <a:srgbClr val="0000FF"/>
                </a:solidFill>
              </a:rPr>
              <a:t>数组下标</a:t>
            </a:r>
          </a:p>
        </p:txBody>
      </p:sp>
      <p:sp>
        <p:nvSpPr>
          <p:cNvPr id="14" name="Line 13"/>
          <p:cNvSpPr>
            <a:spLocks noChangeShapeType="1"/>
          </p:cNvSpPr>
          <p:nvPr/>
        </p:nvSpPr>
        <p:spPr bwMode="auto">
          <a:xfrm flipH="1">
            <a:off x="3627451" y="5099847"/>
            <a:ext cx="656516" cy="249232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5" name="页脚占位符 1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zh-CN" altLang="en-US" smtClean="0"/>
              <a:t>第</a:t>
            </a:r>
            <a:r>
              <a:rPr lang="en-US" altLang="zh-CN" smtClean="0"/>
              <a:t>6</a:t>
            </a:r>
            <a:r>
              <a:rPr lang="zh-CN" altLang="en-US" smtClean="0"/>
              <a:t>章  数组</a:t>
            </a:r>
            <a:endParaRPr lang="en-US" altLang="zh-CN" sz="1200">
              <a:ea typeface="宋体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015863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000"/>
              <a:t>6.1  </a:t>
            </a:r>
            <a:r>
              <a:rPr lang="zh-CN" altLang="en-US" sz="3000"/>
              <a:t>一维数组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63824"/>
            <a:ext cx="8305800" cy="4573488"/>
          </a:xfrm>
        </p:spPr>
        <p:txBody>
          <a:bodyPr/>
          <a:lstStyle/>
          <a:p>
            <a:r>
              <a:rPr lang="zh-CN" altLang="en-US" sz="2200"/>
              <a:t>数组的性质：</a:t>
            </a:r>
            <a:endParaRPr lang="en-US" altLang="zh-CN" sz="2200"/>
          </a:p>
          <a:p>
            <a:pPr lvl="1"/>
            <a:r>
              <a:rPr lang="zh-CN" altLang="en-US" sz="2000">
                <a:latin typeface="隶书" pitchFamily="49" charset="-122"/>
                <a:ea typeface="黑体" panose="02010609060101010101" pitchFamily="49" charset="-122"/>
              </a:rPr>
              <a:t>数组是一组数据的集合。每个数组都有一个名字，我们称之为</a:t>
            </a:r>
            <a:r>
              <a:rPr lang="zh-CN" altLang="en-US" sz="2000" u="sng">
                <a:solidFill>
                  <a:srgbClr val="FF9900"/>
                </a:solidFill>
                <a:ea typeface="楷体_GB2312" pitchFamily="49" charset="-122"/>
              </a:rPr>
              <a:t>数组</a:t>
            </a:r>
            <a:r>
              <a:rPr lang="zh-CN" altLang="en-US" sz="2000" u="sng" smtClean="0">
                <a:solidFill>
                  <a:srgbClr val="FF9900"/>
                </a:solidFill>
                <a:ea typeface="楷体_GB2312" pitchFamily="49" charset="-122"/>
              </a:rPr>
              <a:t>名</a:t>
            </a:r>
            <a:r>
              <a:rPr lang="zh-CN" altLang="en-US" sz="2000">
                <a:latin typeface="隶书" pitchFamily="49" charset="-122"/>
                <a:ea typeface="黑体" panose="02010609060101010101" pitchFamily="49" charset="-122"/>
              </a:rPr>
              <a:t>；数组中的每一个数据称为</a:t>
            </a:r>
            <a:r>
              <a:rPr lang="zh-CN" altLang="en-US" sz="2000" u="sng">
                <a:solidFill>
                  <a:srgbClr val="FF9900"/>
                </a:solidFill>
                <a:ea typeface="楷体_GB2312" pitchFamily="49" charset="-122"/>
              </a:rPr>
              <a:t>数组元素</a:t>
            </a:r>
            <a:r>
              <a:rPr lang="zh-CN" altLang="en-US" sz="2000">
                <a:latin typeface="隶书" pitchFamily="49" charset="-122"/>
                <a:ea typeface="黑体" panose="02010609060101010101" pitchFamily="49" charset="-122"/>
              </a:rPr>
              <a:t>。</a:t>
            </a:r>
            <a:endParaRPr lang="en-US" altLang="zh-CN" sz="2000">
              <a:latin typeface="隶书" pitchFamily="49" charset="-122"/>
              <a:ea typeface="黑体" panose="02010609060101010101" pitchFamily="49" charset="-122"/>
            </a:endParaRPr>
          </a:p>
          <a:p>
            <a:pPr lvl="1"/>
            <a:r>
              <a:rPr lang="zh-CN" altLang="en-US" sz="2000">
                <a:latin typeface="隶书" pitchFamily="49" charset="-122"/>
                <a:ea typeface="黑体" panose="02010609060101010101" pitchFamily="49" charset="-122"/>
              </a:rPr>
              <a:t>数组中的数据是有序的。数组中的所有元素按一定的规律排列并编号（编号从</a:t>
            </a:r>
            <a:r>
              <a:rPr lang="en-US" altLang="zh-CN" sz="2000">
                <a:latin typeface="隶书" pitchFamily="49" charset="-122"/>
                <a:ea typeface="黑体" panose="02010609060101010101" pitchFamily="49" charset="-122"/>
              </a:rPr>
              <a:t>0</a:t>
            </a:r>
            <a:r>
              <a:rPr lang="zh-CN" altLang="en-US" sz="2000">
                <a:latin typeface="隶书" pitchFamily="49" charset="-122"/>
                <a:ea typeface="黑体" panose="02010609060101010101" pitchFamily="49" charset="-122"/>
              </a:rPr>
              <a:t>开始，依次递增），这样就可以用数组名和编号来唯一确定数组中的元素。编号称之为</a:t>
            </a:r>
            <a:r>
              <a:rPr lang="zh-CN" altLang="en-US" sz="2000" u="sng">
                <a:solidFill>
                  <a:srgbClr val="FF9900"/>
                </a:solidFill>
                <a:ea typeface="楷体_GB2312" pitchFamily="49" charset="-122"/>
              </a:rPr>
              <a:t>数组元素的下</a:t>
            </a:r>
            <a:r>
              <a:rPr lang="zh-CN" altLang="en-US" sz="2000" u="sng" smtClean="0">
                <a:solidFill>
                  <a:srgbClr val="FF9900"/>
                </a:solidFill>
                <a:ea typeface="楷体_GB2312" pitchFamily="49" charset="-122"/>
              </a:rPr>
              <a:t>标</a:t>
            </a:r>
            <a:r>
              <a:rPr lang="zh-CN" altLang="en-US" sz="2000">
                <a:latin typeface="隶书" pitchFamily="49" charset="-122"/>
                <a:ea typeface="黑体" panose="02010609060101010101" pitchFamily="49" charset="-122"/>
              </a:rPr>
              <a:t>。</a:t>
            </a:r>
            <a:endParaRPr lang="en-US" altLang="zh-CN" sz="2000">
              <a:latin typeface="隶书" pitchFamily="49" charset="-122"/>
              <a:ea typeface="黑体" panose="02010609060101010101" pitchFamily="49" charset="-122"/>
            </a:endParaRPr>
          </a:p>
          <a:p>
            <a:pPr lvl="1"/>
            <a:r>
              <a:rPr lang="zh-CN" altLang="en-US" sz="2000">
                <a:latin typeface="隶书" pitchFamily="49" charset="-122"/>
                <a:ea typeface="黑体" panose="02010609060101010101" pitchFamily="49" charset="-122"/>
              </a:rPr>
              <a:t>数组中每一个元素都属于同一种数据类型，可以称之为</a:t>
            </a:r>
            <a:r>
              <a:rPr lang="zh-CN" altLang="en-US" sz="2000" u="sng">
                <a:solidFill>
                  <a:srgbClr val="FF9900"/>
                </a:solidFill>
                <a:ea typeface="楷体_GB2312" pitchFamily="49" charset="-122"/>
              </a:rPr>
              <a:t>基类型</a:t>
            </a:r>
            <a:r>
              <a:rPr lang="zh-CN" altLang="en-US" sz="2000">
                <a:latin typeface="隶书" pitchFamily="49" charset="-122"/>
                <a:ea typeface="黑体" panose="02010609060101010101" pitchFamily="49" charset="-122"/>
              </a:rPr>
              <a:t>。不能把不同数据类型的数据（如学生姓名和成绩）直接放在同一个数组中。</a:t>
            </a:r>
            <a:endParaRPr lang="en-US" altLang="zh-CN" sz="2000">
              <a:latin typeface="隶书" pitchFamily="49" charset="-122"/>
              <a:ea typeface="黑体" panose="02010609060101010101" pitchFamily="49" charset="-122"/>
            </a:endParaRPr>
          </a:p>
          <a:p>
            <a:pPr lvl="1"/>
            <a:r>
              <a:rPr lang="zh-CN" altLang="en-US" sz="2000">
                <a:latin typeface="隶书" pitchFamily="49" charset="-122"/>
                <a:ea typeface="黑体" panose="02010609060101010101" pitchFamily="49" charset="-122"/>
              </a:rPr>
              <a:t>数组元素在内存中依次连续存放。</a:t>
            </a:r>
            <a:endParaRPr lang="en-US" altLang="zh-CN" sz="2000">
              <a:latin typeface="隶书" pitchFamily="49" charset="-122"/>
              <a:ea typeface="黑体" panose="02010609060101010101" pitchFamily="49" charset="-122"/>
            </a:endParaRPr>
          </a:p>
          <a:p>
            <a:pPr lvl="1"/>
            <a:r>
              <a:rPr lang="zh-CN" altLang="en-US" sz="2000">
                <a:latin typeface="隶书" pitchFamily="49" charset="-122"/>
                <a:ea typeface="黑体" panose="02010609060101010101" pitchFamily="49" charset="-122"/>
              </a:rPr>
              <a:t>数组名代表数组的首地址，即第一个元素的地</a:t>
            </a:r>
            <a:r>
              <a:rPr lang="zh-CN" altLang="en-US" sz="2000" smtClean="0">
                <a:latin typeface="隶书" pitchFamily="49" charset="-122"/>
                <a:ea typeface="黑体" panose="02010609060101010101" pitchFamily="49" charset="-122"/>
              </a:rPr>
              <a:t>址。</a:t>
            </a:r>
            <a:endParaRPr lang="en-US" altLang="zh-CN" sz="2000">
              <a:latin typeface="隶书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zh-CN" altLang="en-US" smtClean="0"/>
              <a:t>第</a:t>
            </a:r>
            <a:r>
              <a:rPr lang="en-US" altLang="zh-CN" smtClean="0"/>
              <a:t>6</a:t>
            </a:r>
            <a:r>
              <a:rPr lang="zh-CN" altLang="en-US" smtClean="0"/>
              <a:t>章  数组</a:t>
            </a:r>
            <a:endParaRPr lang="en-US" altLang="zh-CN" sz="1200">
              <a:ea typeface="宋体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6506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000"/>
              <a:t>6.1  </a:t>
            </a:r>
            <a:r>
              <a:rPr lang="zh-CN" altLang="en-US" sz="3000"/>
              <a:t>一维数组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28800"/>
            <a:ext cx="8507288" cy="4573488"/>
          </a:xfrm>
        </p:spPr>
        <p:txBody>
          <a:bodyPr/>
          <a:lstStyle/>
          <a:p>
            <a:r>
              <a:rPr lang="zh-CN" altLang="en-US" sz="2200"/>
              <a:t>数组的声明</a:t>
            </a:r>
            <a:endParaRPr lang="en-US" altLang="zh-CN" sz="2200"/>
          </a:p>
          <a:p>
            <a:pPr lvl="1"/>
            <a:r>
              <a:rPr lang="zh-CN" altLang="en-US" sz="2000">
                <a:latin typeface="隶书" pitchFamily="49" charset="-122"/>
                <a:ea typeface="黑体" panose="02010609060101010101" pitchFamily="49" charset="-122"/>
              </a:rPr>
              <a:t>一维数组的声</a:t>
            </a:r>
            <a:r>
              <a:rPr lang="zh-CN" altLang="en-US" sz="2000" smtClean="0">
                <a:latin typeface="隶书" pitchFamily="49" charset="-122"/>
                <a:ea typeface="黑体" panose="02010609060101010101" pitchFamily="49" charset="-122"/>
              </a:rPr>
              <a:t>明形式：</a:t>
            </a:r>
            <a:endParaRPr lang="en-US" altLang="zh-CN" sz="2000" smtClean="0">
              <a:latin typeface="隶书" pitchFamily="49" charset="-122"/>
              <a:ea typeface="黑体" panose="02010609060101010101" pitchFamily="49" charset="-122"/>
            </a:endParaRPr>
          </a:p>
          <a:p>
            <a:pPr marL="457200" lvl="1" indent="0">
              <a:buNone/>
            </a:pPr>
            <a:r>
              <a:rPr lang="en-US" altLang="zh-CN" sz="1800" smtClean="0">
                <a:solidFill>
                  <a:srgbClr val="0070C0"/>
                </a:solidFill>
              </a:rPr>
              <a:t>		</a:t>
            </a:r>
            <a:r>
              <a:rPr lang="zh-CN" altLang="en-US" sz="1800" smtClean="0">
                <a:solidFill>
                  <a:srgbClr val="0070C0"/>
                </a:solidFill>
              </a:rPr>
              <a:t>类</a:t>
            </a:r>
            <a:r>
              <a:rPr lang="zh-CN" altLang="en-US" sz="1800">
                <a:solidFill>
                  <a:srgbClr val="0070C0"/>
                </a:solidFill>
              </a:rPr>
              <a:t>型说明符 </a:t>
            </a:r>
            <a:r>
              <a:rPr lang="zh-CN" altLang="en-US" sz="1800" smtClean="0">
                <a:solidFill>
                  <a:srgbClr val="0070C0"/>
                </a:solidFill>
              </a:rPr>
              <a:t>  数</a:t>
            </a:r>
            <a:r>
              <a:rPr lang="zh-CN" altLang="en-US" sz="1800">
                <a:solidFill>
                  <a:srgbClr val="0070C0"/>
                </a:solidFill>
              </a:rPr>
              <a:t>组名 </a:t>
            </a:r>
            <a:r>
              <a:rPr lang="en-US" altLang="zh-CN" sz="1800">
                <a:solidFill>
                  <a:srgbClr val="0070C0"/>
                </a:solidFill>
              </a:rPr>
              <a:t>[</a:t>
            </a:r>
            <a:r>
              <a:rPr lang="zh-CN" altLang="en-US" sz="1800">
                <a:solidFill>
                  <a:srgbClr val="0070C0"/>
                </a:solidFill>
              </a:rPr>
              <a:t>常量表达式</a:t>
            </a:r>
            <a:r>
              <a:rPr lang="en-US" altLang="zh-CN" sz="1800">
                <a:solidFill>
                  <a:srgbClr val="0070C0"/>
                </a:solidFill>
              </a:rPr>
              <a:t>]</a:t>
            </a:r>
            <a:r>
              <a:rPr lang="zh-CN" altLang="en-US" sz="1800">
                <a:solidFill>
                  <a:srgbClr val="0070C0"/>
                </a:solidFill>
              </a:rPr>
              <a:t>；</a:t>
            </a:r>
            <a:endParaRPr lang="en-US" altLang="zh-CN" sz="1800">
              <a:solidFill>
                <a:srgbClr val="0070C0"/>
              </a:solidFill>
            </a:endParaRPr>
          </a:p>
          <a:p>
            <a:pPr lvl="1"/>
            <a:r>
              <a:rPr lang="zh-CN" altLang="en-US" sz="2000">
                <a:latin typeface="隶书" pitchFamily="49" charset="-122"/>
                <a:ea typeface="黑体" panose="02010609060101010101" pitchFamily="49" charset="-122"/>
              </a:rPr>
              <a:t>类型说明符是基类型，可以是任一种基本数据类型或构造数据类型。</a:t>
            </a:r>
          </a:p>
          <a:p>
            <a:pPr lvl="1"/>
            <a:r>
              <a:rPr lang="zh-CN" altLang="en-US" sz="2000">
                <a:latin typeface="隶书" pitchFamily="49" charset="-122"/>
                <a:ea typeface="黑体" panose="02010609060101010101" pitchFamily="49" charset="-122"/>
              </a:rPr>
              <a:t>数组名是用户声明的标识符。</a:t>
            </a:r>
          </a:p>
          <a:p>
            <a:pPr lvl="1"/>
            <a:r>
              <a:rPr lang="zh-CN" altLang="en-US" sz="2000">
                <a:latin typeface="隶书" pitchFamily="49" charset="-122"/>
                <a:ea typeface="黑体" panose="02010609060101010101" pitchFamily="49" charset="-122"/>
              </a:rPr>
              <a:t>方括号中的常量表达式表示数据元素的个数，也称为数组的长度</a:t>
            </a:r>
            <a:r>
              <a:rPr lang="zh-CN" altLang="en-US" sz="2000" smtClean="0">
                <a:latin typeface="隶书" pitchFamily="49" charset="-122"/>
                <a:ea typeface="黑体" panose="02010609060101010101" pitchFamily="49" charset="-122"/>
              </a:rPr>
              <a:t>。</a:t>
            </a:r>
            <a:r>
              <a:rPr lang="en-US" altLang="zh-CN" sz="2000" smtClean="0">
                <a:latin typeface="隶书" pitchFamily="49" charset="-122"/>
                <a:ea typeface="黑体" panose="02010609060101010101" pitchFamily="49" charset="-122"/>
              </a:rPr>
              <a:t/>
            </a:r>
            <a:br>
              <a:rPr lang="en-US" altLang="zh-CN" sz="2000" smtClean="0">
                <a:latin typeface="隶书" pitchFamily="49" charset="-122"/>
                <a:ea typeface="黑体" panose="02010609060101010101" pitchFamily="49" charset="-122"/>
              </a:rPr>
            </a:br>
            <a:r>
              <a:rPr lang="zh-CN" altLang="en-US" sz="2000" smtClean="0">
                <a:latin typeface="隶书" pitchFamily="49" charset="-122"/>
                <a:ea typeface="黑体" panose="02010609060101010101" pitchFamily="49" charset="-122"/>
              </a:rPr>
              <a:t>例如：</a:t>
            </a:r>
            <a:endParaRPr lang="zh-CN" altLang="en-US" sz="2000">
              <a:latin typeface="隶书" pitchFamily="49" charset="-122"/>
              <a:ea typeface="黑体" panose="02010609060101010101" pitchFamily="49" charset="-122"/>
            </a:endParaRPr>
          </a:p>
          <a:p>
            <a:pPr marL="457200" lvl="1" indent="0">
              <a:buNone/>
            </a:pPr>
            <a:r>
              <a:rPr lang="en-US" altLang="zh-CN" sz="1800" smtClean="0">
                <a:solidFill>
                  <a:srgbClr val="0070C0"/>
                </a:solidFill>
              </a:rPr>
              <a:t>		int </a:t>
            </a:r>
            <a:r>
              <a:rPr lang="en-US" altLang="zh-CN" sz="1800">
                <a:solidFill>
                  <a:srgbClr val="0070C0"/>
                </a:solidFill>
              </a:rPr>
              <a:t>a[5];         </a:t>
            </a:r>
            <a:r>
              <a:rPr lang="en-US" altLang="zh-CN" sz="1800" smtClean="0">
                <a:solidFill>
                  <a:srgbClr val="0070C0"/>
                </a:solidFill>
              </a:rPr>
              <a:t>    </a:t>
            </a:r>
          </a:p>
          <a:p>
            <a:pPr marL="457200" lvl="1" indent="0">
              <a:buNone/>
            </a:pPr>
            <a:r>
              <a:rPr lang="en-US" altLang="zh-CN" sz="1800">
                <a:solidFill>
                  <a:srgbClr val="0070C0"/>
                </a:solidFill>
              </a:rPr>
              <a:t>	</a:t>
            </a:r>
            <a:r>
              <a:rPr lang="en-US" altLang="zh-CN" sz="1800" smtClean="0">
                <a:solidFill>
                  <a:srgbClr val="0070C0"/>
                </a:solidFill>
              </a:rPr>
              <a:t>	      </a:t>
            </a:r>
            <a:r>
              <a:rPr lang="en-US" altLang="zh-CN" sz="1800" smtClean="0"/>
              <a:t>/</a:t>
            </a:r>
            <a:r>
              <a:rPr lang="zh-CN" altLang="en-US" sz="1800" smtClean="0"/>
              <a:t>*声</a:t>
            </a:r>
            <a:r>
              <a:rPr lang="zh-CN" altLang="en-US" sz="1800"/>
              <a:t>明了一个数组</a:t>
            </a:r>
            <a:r>
              <a:rPr lang="en-US" altLang="zh-CN" sz="1800"/>
              <a:t>a</a:t>
            </a:r>
            <a:r>
              <a:rPr lang="zh-CN" altLang="en-US" sz="1800"/>
              <a:t>，基类型是整型，有</a:t>
            </a:r>
            <a:r>
              <a:rPr lang="en-US" altLang="zh-CN" sz="1800"/>
              <a:t>5</a:t>
            </a:r>
            <a:r>
              <a:rPr lang="zh-CN" altLang="en-US" sz="1800"/>
              <a:t>个元</a:t>
            </a:r>
            <a:r>
              <a:rPr lang="zh-CN" altLang="en-US" sz="1800" smtClean="0"/>
              <a:t>素*</a:t>
            </a:r>
            <a:r>
              <a:rPr lang="en-US" altLang="zh-CN" sz="1800" smtClean="0"/>
              <a:t>/</a:t>
            </a:r>
            <a:endParaRPr lang="zh-CN" altLang="en-US" sz="1800"/>
          </a:p>
          <a:p>
            <a:pPr marL="457200" lvl="1" indent="0">
              <a:buNone/>
            </a:pPr>
            <a:r>
              <a:rPr lang="zh-CN" altLang="en-US" sz="1800">
                <a:solidFill>
                  <a:srgbClr val="0070C0"/>
                </a:solidFill>
              </a:rPr>
              <a:t>   </a:t>
            </a:r>
            <a:r>
              <a:rPr lang="en-US" altLang="zh-CN" sz="1800" smtClean="0">
                <a:solidFill>
                  <a:srgbClr val="0070C0"/>
                </a:solidFill>
              </a:rPr>
              <a:t>		float </a:t>
            </a:r>
            <a:r>
              <a:rPr lang="en-US" altLang="zh-CN" sz="1800">
                <a:solidFill>
                  <a:srgbClr val="0070C0"/>
                </a:solidFill>
              </a:rPr>
              <a:t>x[10],y[20];   </a:t>
            </a:r>
            <a:endParaRPr lang="en-US" altLang="zh-CN" sz="1800" smtClean="0">
              <a:solidFill>
                <a:srgbClr val="0070C0"/>
              </a:solidFill>
            </a:endParaRPr>
          </a:p>
          <a:p>
            <a:pPr marL="457200" lvl="1" indent="0">
              <a:buNone/>
            </a:pPr>
            <a:r>
              <a:rPr lang="en-US" altLang="zh-CN" sz="1800">
                <a:solidFill>
                  <a:srgbClr val="0070C0"/>
                </a:solidFill>
              </a:rPr>
              <a:t>	</a:t>
            </a:r>
            <a:r>
              <a:rPr lang="en-US" altLang="zh-CN" sz="1800" smtClean="0">
                <a:solidFill>
                  <a:srgbClr val="0070C0"/>
                </a:solidFill>
              </a:rPr>
              <a:t>	</a:t>
            </a:r>
            <a:r>
              <a:rPr lang="en-US" altLang="zh-CN" sz="1800" smtClean="0"/>
              <a:t>      /</a:t>
            </a:r>
            <a:r>
              <a:rPr lang="zh-CN" altLang="en-US" sz="1800" smtClean="0"/>
              <a:t>*声</a:t>
            </a:r>
            <a:r>
              <a:rPr lang="zh-CN" altLang="en-US" sz="1800"/>
              <a:t>明了实型数组</a:t>
            </a:r>
            <a:r>
              <a:rPr lang="en-US" altLang="zh-CN" sz="1800"/>
              <a:t>x</a:t>
            </a:r>
            <a:r>
              <a:rPr lang="zh-CN" altLang="en-US" sz="1800"/>
              <a:t>，有</a:t>
            </a:r>
            <a:r>
              <a:rPr lang="en-US" altLang="zh-CN" sz="1800"/>
              <a:t>10</a:t>
            </a:r>
            <a:r>
              <a:rPr lang="zh-CN" altLang="en-US" sz="1800"/>
              <a:t>个元素</a:t>
            </a:r>
            <a:r>
              <a:rPr lang="zh-CN" altLang="en-US" sz="1800" smtClean="0"/>
              <a:t>；实</a:t>
            </a:r>
            <a:r>
              <a:rPr lang="zh-CN" altLang="en-US" sz="1800"/>
              <a:t>型数组</a:t>
            </a:r>
            <a:r>
              <a:rPr lang="en-US" altLang="zh-CN" sz="1800"/>
              <a:t>y</a:t>
            </a:r>
            <a:r>
              <a:rPr lang="zh-CN" altLang="en-US" sz="1800"/>
              <a:t>，有</a:t>
            </a:r>
            <a:r>
              <a:rPr lang="en-US" altLang="zh-CN" sz="1800"/>
              <a:t>20</a:t>
            </a:r>
            <a:r>
              <a:rPr lang="zh-CN" altLang="en-US" sz="1800"/>
              <a:t>个元</a:t>
            </a:r>
            <a:r>
              <a:rPr lang="zh-CN" altLang="en-US" sz="1800" smtClean="0"/>
              <a:t>素*</a:t>
            </a:r>
            <a:r>
              <a:rPr lang="en-US" altLang="zh-CN" sz="1800" smtClean="0"/>
              <a:t>/</a:t>
            </a:r>
            <a:endParaRPr lang="zh-CN" altLang="en-US" sz="1800"/>
          </a:p>
          <a:p>
            <a:pPr marL="457200" lvl="1" indent="0">
              <a:buNone/>
            </a:pPr>
            <a:r>
              <a:rPr lang="zh-CN" altLang="en-US" sz="1800">
                <a:solidFill>
                  <a:srgbClr val="0070C0"/>
                </a:solidFill>
              </a:rPr>
              <a:t>    </a:t>
            </a:r>
            <a:r>
              <a:rPr lang="en-US" altLang="zh-CN" sz="1800" smtClean="0">
                <a:solidFill>
                  <a:srgbClr val="0070C0"/>
                </a:solidFill>
              </a:rPr>
              <a:t>		char </a:t>
            </a:r>
            <a:r>
              <a:rPr lang="en-US" altLang="zh-CN" sz="1800">
                <a:solidFill>
                  <a:srgbClr val="0070C0"/>
                </a:solidFill>
              </a:rPr>
              <a:t>str[15];        </a:t>
            </a:r>
            <a:endParaRPr lang="en-US" altLang="zh-CN" sz="1800" smtClean="0">
              <a:solidFill>
                <a:srgbClr val="0070C0"/>
              </a:solidFill>
            </a:endParaRPr>
          </a:p>
          <a:p>
            <a:pPr marL="457200" lvl="1" indent="0">
              <a:buNone/>
            </a:pPr>
            <a:r>
              <a:rPr lang="en-US" altLang="zh-CN" sz="1800">
                <a:solidFill>
                  <a:srgbClr val="0070C0"/>
                </a:solidFill>
              </a:rPr>
              <a:t>	</a:t>
            </a:r>
            <a:r>
              <a:rPr lang="en-US" altLang="zh-CN" sz="1800" smtClean="0">
                <a:solidFill>
                  <a:srgbClr val="0070C0"/>
                </a:solidFill>
              </a:rPr>
              <a:t>	      </a:t>
            </a:r>
            <a:r>
              <a:rPr lang="en-US" altLang="zh-CN" sz="1800" smtClean="0"/>
              <a:t>/</a:t>
            </a:r>
            <a:r>
              <a:rPr lang="zh-CN" altLang="en-US" sz="1800" smtClean="0"/>
              <a:t>*声</a:t>
            </a:r>
            <a:r>
              <a:rPr lang="zh-CN" altLang="en-US" sz="1800"/>
              <a:t>明了一个长度为</a:t>
            </a:r>
            <a:r>
              <a:rPr lang="en-US" altLang="zh-CN" sz="1800"/>
              <a:t>15</a:t>
            </a:r>
            <a:r>
              <a:rPr lang="zh-CN" altLang="en-US" sz="1800"/>
              <a:t>的字符数组</a:t>
            </a:r>
            <a:r>
              <a:rPr lang="en-US" altLang="zh-CN" sz="1800" smtClean="0"/>
              <a:t>str</a:t>
            </a:r>
            <a:r>
              <a:rPr lang="zh-CN" altLang="en-US" sz="1800" smtClean="0"/>
              <a:t>*</a:t>
            </a:r>
            <a:r>
              <a:rPr lang="en-US" altLang="zh-CN" sz="1800" smtClean="0"/>
              <a:t>/</a:t>
            </a:r>
          </a:p>
          <a:p>
            <a:pPr lvl="1"/>
            <a:endParaRPr lang="en-US" altLang="zh-CN" sz="2000">
              <a:latin typeface="隶书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zh-CN" altLang="en-US" smtClean="0"/>
              <a:t>第</a:t>
            </a:r>
            <a:r>
              <a:rPr lang="en-US" altLang="zh-CN" smtClean="0"/>
              <a:t>6</a:t>
            </a:r>
            <a:r>
              <a:rPr lang="zh-CN" altLang="en-US" smtClean="0"/>
              <a:t>章  数组</a:t>
            </a:r>
            <a:endParaRPr lang="en-US" altLang="zh-CN" sz="1200">
              <a:ea typeface="宋体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096190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000"/>
              <a:t>6.1  </a:t>
            </a:r>
            <a:r>
              <a:rPr lang="zh-CN" altLang="en-US" sz="3000"/>
              <a:t>一维数组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844824"/>
            <a:ext cx="8507288" cy="3456384"/>
          </a:xfrm>
        </p:spPr>
        <p:txBody>
          <a:bodyPr/>
          <a:lstStyle/>
          <a:p>
            <a:r>
              <a:rPr lang="zh-CN" altLang="en-US" sz="2200" smtClean="0"/>
              <a:t>声明</a:t>
            </a:r>
            <a:r>
              <a:rPr lang="zh-CN" altLang="en-US" sz="2200"/>
              <a:t>数组</a:t>
            </a:r>
            <a:r>
              <a:rPr lang="zh-CN" altLang="en-US" sz="2200" smtClean="0"/>
              <a:t>时应</a:t>
            </a:r>
            <a:r>
              <a:rPr lang="zh-CN" altLang="en-US" sz="2200"/>
              <a:t>注意</a:t>
            </a:r>
            <a:endParaRPr lang="en-US" altLang="zh-CN" sz="2200"/>
          </a:p>
          <a:p>
            <a:pPr lvl="1"/>
            <a:r>
              <a:rPr lang="zh-CN" altLang="en-US" sz="2000" smtClean="0">
                <a:latin typeface="隶书" pitchFamily="49" charset="-122"/>
                <a:ea typeface="黑体" panose="02010609060101010101" pitchFamily="49" charset="-122"/>
              </a:rPr>
              <a:t>数</a:t>
            </a:r>
            <a:r>
              <a:rPr lang="zh-CN" altLang="en-US" sz="2000">
                <a:latin typeface="隶书" pitchFamily="49" charset="-122"/>
                <a:ea typeface="黑体" panose="02010609060101010101" pitchFamily="49" charset="-122"/>
              </a:rPr>
              <a:t>组名也是变量名，应遵循标识符命名规则。</a:t>
            </a:r>
          </a:p>
          <a:p>
            <a:pPr lvl="1"/>
            <a:r>
              <a:rPr lang="zh-CN" altLang="en-US" sz="2000" smtClean="0">
                <a:latin typeface="隶书" pitchFamily="49" charset="-122"/>
                <a:ea typeface="黑体" panose="02010609060101010101" pitchFamily="49" charset="-122"/>
              </a:rPr>
              <a:t>数</a:t>
            </a:r>
            <a:r>
              <a:rPr lang="zh-CN" altLang="en-US" sz="2000">
                <a:latin typeface="隶书" pitchFamily="49" charset="-122"/>
                <a:ea typeface="黑体" panose="02010609060101010101" pitchFamily="49" charset="-122"/>
              </a:rPr>
              <a:t>组长度必须用方括号</a:t>
            </a:r>
            <a:r>
              <a:rPr lang="en-US" altLang="zh-CN" sz="2000">
                <a:latin typeface="隶书" pitchFamily="49" charset="-122"/>
                <a:ea typeface="黑体" panose="02010609060101010101" pitchFamily="49" charset="-122"/>
              </a:rPr>
              <a:t>[]</a:t>
            </a:r>
            <a:r>
              <a:rPr lang="zh-CN" altLang="en-US" sz="2000">
                <a:latin typeface="隶书" pitchFamily="49" charset="-122"/>
                <a:ea typeface="黑体" panose="02010609060101010101" pitchFamily="49" charset="-122"/>
              </a:rPr>
              <a:t>括起来。</a:t>
            </a:r>
          </a:p>
          <a:p>
            <a:pPr lvl="1"/>
            <a:r>
              <a:rPr lang="zh-CN" altLang="en-US" sz="2000" smtClean="0">
                <a:latin typeface="隶书" pitchFamily="49" charset="-122"/>
                <a:ea typeface="黑体" panose="02010609060101010101" pitchFamily="49" charset="-122"/>
              </a:rPr>
              <a:t>数</a:t>
            </a:r>
            <a:r>
              <a:rPr lang="zh-CN" altLang="en-US" sz="2000">
                <a:latin typeface="隶书" pitchFamily="49" charset="-122"/>
                <a:ea typeface="黑体" panose="02010609060101010101" pitchFamily="49" charset="-122"/>
              </a:rPr>
              <a:t>组长度必须是正整数。</a:t>
            </a:r>
          </a:p>
          <a:p>
            <a:pPr lvl="1"/>
            <a:r>
              <a:rPr lang="zh-CN" altLang="en-US" sz="2000" smtClean="0">
                <a:latin typeface="隶书" pitchFamily="49" charset="-122"/>
                <a:ea typeface="黑体" panose="02010609060101010101" pitchFamily="49" charset="-122"/>
              </a:rPr>
              <a:t>数</a:t>
            </a:r>
            <a:r>
              <a:rPr lang="zh-CN" altLang="en-US" sz="2000">
                <a:latin typeface="隶书" pitchFamily="49" charset="-122"/>
                <a:ea typeface="黑体" panose="02010609060101010101" pitchFamily="49" charset="-122"/>
              </a:rPr>
              <a:t>组长度可以是整型常量，也可以是整型常量表达式或符号常量，但不能是变量，也就是说，</a:t>
            </a:r>
            <a:r>
              <a:rPr lang="en-US" altLang="zh-CN" sz="2000">
                <a:latin typeface="隶书" pitchFamily="49" charset="-122"/>
                <a:ea typeface="黑体" panose="02010609060101010101" pitchFamily="49" charset="-122"/>
              </a:rPr>
              <a:t>C</a:t>
            </a:r>
            <a:r>
              <a:rPr lang="zh-CN" altLang="en-US" sz="2000">
                <a:latin typeface="隶书" pitchFamily="49" charset="-122"/>
                <a:ea typeface="黑体" panose="02010609060101010101" pitchFamily="49" charset="-122"/>
              </a:rPr>
              <a:t>语言不允许对数组大小作动态声</a:t>
            </a:r>
            <a:r>
              <a:rPr lang="zh-CN" altLang="en-US" sz="2000" smtClean="0">
                <a:latin typeface="隶书" pitchFamily="49" charset="-122"/>
                <a:ea typeface="黑体" panose="02010609060101010101" pitchFamily="49" charset="-122"/>
              </a:rPr>
              <a:t>明。</a:t>
            </a:r>
            <a:endParaRPr lang="en-US" altLang="zh-CN" sz="2000" smtClean="0">
              <a:latin typeface="隶书" pitchFamily="49" charset="-122"/>
              <a:ea typeface="黑体" panose="02010609060101010101" pitchFamily="49" charset="-122"/>
            </a:endParaRPr>
          </a:p>
          <a:p>
            <a:pPr lvl="1"/>
            <a:r>
              <a:rPr lang="zh-CN" altLang="en-US" sz="2000" smtClean="0">
                <a:latin typeface="隶书" pitchFamily="49" charset="-122"/>
                <a:ea typeface="黑体" panose="02010609060101010101" pitchFamily="49" charset="-122"/>
              </a:rPr>
              <a:t>数</a:t>
            </a:r>
            <a:r>
              <a:rPr lang="zh-CN" altLang="en-US" sz="2000">
                <a:latin typeface="隶书" pitchFamily="49" charset="-122"/>
                <a:ea typeface="黑体" panose="02010609060101010101" pitchFamily="49" charset="-122"/>
              </a:rPr>
              <a:t>组名不能与其它变量名相同。</a:t>
            </a:r>
            <a:r>
              <a:rPr lang="en-US" altLang="zh-CN" sz="2000" smtClean="0">
                <a:latin typeface="隶书" pitchFamily="49" charset="-122"/>
                <a:ea typeface="黑体" panose="02010609060101010101" pitchFamily="49" charset="-122"/>
              </a:rPr>
              <a:t/>
            </a:r>
            <a:br>
              <a:rPr lang="en-US" altLang="zh-CN" sz="2000" smtClean="0">
                <a:latin typeface="隶书" pitchFamily="49" charset="-122"/>
                <a:ea typeface="黑体" panose="02010609060101010101" pitchFamily="49" charset="-122"/>
              </a:rPr>
            </a:br>
            <a:endParaRPr lang="zh-CN" altLang="en-US" sz="2000">
              <a:latin typeface="隶书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zh-CN" altLang="en-US" smtClean="0"/>
              <a:t>第</a:t>
            </a:r>
            <a:r>
              <a:rPr lang="en-US" altLang="zh-CN" smtClean="0"/>
              <a:t>6</a:t>
            </a:r>
            <a:r>
              <a:rPr lang="zh-CN" altLang="en-US" smtClean="0"/>
              <a:t>章  数组</a:t>
            </a:r>
            <a:endParaRPr lang="en-US" altLang="zh-CN" sz="1200">
              <a:ea typeface="宋体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191835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3">
      <a:dk1>
        <a:srgbClr val="4D4D4D"/>
      </a:dk1>
      <a:lt1>
        <a:srgbClr val="FFFFFF"/>
      </a:lt1>
      <a:dk2>
        <a:srgbClr val="FFFFFF"/>
      </a:dk2>
      <a:lt2>
        <a:srgbClr val="B2B2B2"/>
      </a:lt2>
      <a:accent1>
        <a:srgbClr val="954E1D"/>
      </a:accent1>
      <a:accent2>
        <a:srgbClr val="CD6313"/>
      </a:accent2>
      <a:accent3>
        <a:srgbClr val="FFFFFF"/>
      </a:accent3>
      <a:accent4>
        <a:srgbClr val="404040"/>
      </a:accent4>
      <a:accent5>
        <a:srgbClr val="C8B2AB"/>
      </a:accent5>
      <a:accent6>
        <a:srgbClr val="BA5910"/>
      </a:accent6>
      <a:hlink>
        <a:srgbClr val="D79757"/>
      </a:hlink>
      <a:folHlink>
        <a:srgbClr val="467327"/>
      </a:folHlink>
    </a:clrScheme>
    <a:fontScheme name="Default Design">
      <a:majorFont>
        <a:latin typeface="Arial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333300"/>
        </a:dk1>
        <a:lt1>
          <a:srgbClr val="FFFFFF"/>
        </a:lt1>
        <a:dk2>
          <a:srgbClr val="FFFFE7"/>
        </a:dk2>
        <a:lt2>
          <a:srgbClr val="B2B2B2"/>
        </a:lt2>
        <a:accent1>
          <a:srgbClr val="398FBF"/>
        </a:accent1>
        <a:accent2>
          <a:srgbClr val="669900"/>
        </a:accent2>
        <a:accent3>
          <a:srgbClr val="FFFFFF"/>
        </a:accent3>
        <a:accent4>
          <a:srgbClr val="2A2A00"/>
        </a:accent4>
        <a:accent5>
          <a:srgbClr val="AEC6DC"/>
        </a:accent5>
        <a:accent6>
          <a:srgbClr val="5C8A00"/>
        </a:accent6>
        <a:hlink>
          <a:srgbClr val="E4CC64"/>
        </a:hlink>
        <a:folHlink>
          <a:srgbClr val="806AD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FFFFFF"/>
        </a:dk2>
        <a:lt2>
          <a:srgbClr val="B2B2B2"/>
        </a:lt2>
        <a:accent1>
          <a:srgbClr val="76A844"/>
        </a:accent1>
        <a:accent2>
          <a:srgbClr val="336699"/>
        </a:accent2>
        <a:accent3>
          <a:srgbClr val="FFFFFF"/>
        </a:accent3>
        <a:accent4>
          <a:srgbClr val="000000"/>
        </a:accent4>
        <a:accent5>
          <a:srgbClr val="BDD1B0"/>
        </a:accent5>
        <a:accent6>
          <a:srgbClr val="2D5C8A"/>
        </a:accent6>
        <a:hlink>
          <a:srgbClr val="BAC73B"/>
        </a:hlink>
        <a:folHlink>
          <a:srgbClr val="D5621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4D4D4D"/>
        </a:dk1>
        <a:lt1>
          <a:srgbClr val="FFFFFF"/>
        </a:lt1>
        <a:dk2>
          <a:srgbClr val="FFFFFF"/>
        </a:dk2>
        <a:lt2>
          <a:srgbClr val="B2B2B2"/>
        </a:lt2>
        <a:accent1>
          <a:srgbClr val="954E1D"/>
        </a:accent1>
        <a:accent2>
          <a:srgbClr val="CD6313"/>
        </a:accent2>
        <a:accent3>
          <a:srgbClr val="FFFFFF"/>
        </a:accent3>
        <a:accent4>
          <a:srgbClr val="404040"/>
        </a:accent4>
        <a:accent5>
          <a:srgbClr val="C8B2AB"/>
        </a:accent5>
        <a:accent6>
          <a:srgbClr val="BA5910"/>
        </a:accent6>
        <a:hlink>
          <a:srgbClr val="D79757"/>
        </a:hlink>
        <a:folHlink>
          <a:srgbClr val="467327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fang</Template>
  <TotalTime>19400</TotalTime>
  <Words>5067</Words>
  <Application>Microsoft Office PowerPoint</Application>
  <PresentationFormat>全屏显示(4:3)</PresentationFormat>
  <Paragraphs>876</Paragraphs>
  <Slides>59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59</vt:i4>
      </vt:variant>
    </vt:vector>
  </HeadingPairs>
  <TitlesOfParts>
    <vt:vector size="70" baseType="lpstr">
      <vt:lpstr>黑体</vt:lpstr>
      <vt:lpstr>楷体_GB2312</vt:lpstr>
      <vt:lpstr>隶书</vt:lpstr>
      <vt:lpstr>宋体</vt:lpstr>
      <vt:lpstr>微软雅黑</vt:lpstr>
      <vt:lpstr>Arial</vt:lpstr>
      <vt:lpstr>Courier New</vt:lpstr>
      <vt:lpstr>Verdana</vt:lpstr>
      <vt:lpstr>Wingdings</vt:lpstr>
      <vt:lpstr>Default Design</vt:lpstr>
      <vt:lpstr>Equation.DSMT4</vt:lpstr>
      <vt:lpstr>第6章  数组</vt:lpstr>
      <vt:lpstr>PowerPoint 演示文稿</vt:lpstr>
      <vt:lpstr>回顾： 数据类型</vt:lpstr>
      <vt:lpstr>6.1  一维数组</vt:lpstr>
      <vt:lpstr>6.1  一维数组</vt:lpstr>
      <vt:lpstr>6.1  一维数组</vt:lpstr>
      <vt:lpstr>6.1  一维数组</vt:lpstr>
      <vt:lpstr>6.1  一维数组</vt:lpstr>
      <vt:lpstr>6.1  一维数组</vt:lpstr>
      <vt:lpstr>6.1  一维数组</vt:lpstr>
      <vt:lpstr>6.1  一维数组</vt:lpstr>
      <vt:lpstr>6.1  一维数组</vt:lpstr>
      <vt:lpstr>6.1  一维数组</vt:lpstr>
      <vt:lpstr>6.1  一维数组</vt:lpstr>
      <vt:lpstr>6.1  一维数组</vt:lpstr>
      <vt:lpstr>6.1  一维数组</vt:lpstr>
      <vt:lpstr>6.1  一维数组</vt:lpstr>
      <vt:lpstr>6.1  一维数组</vt:lpstr>
      <vt:lpstr>6.1  一维数组</vt:lpstr>
      <vt:lpstr>6.1  一维数组</vt:lpstr>
      <vt:lpstr>6.1  一维数组</vt:lpstr>
      <vt:lpstr>6.1  一维数组</vt:lpstr>
      <vt:lpstr>6.2  二维数组</vt:lpstr>
      <vt:lpstr>6.2  二维数组</vt:lpstr>
      <vt:lpstr>6.2  二维数组</vt:lpstr>
      <vt:lpstr>6.2  二维数组</vt:lpstr>
      <vt:lpstr>6.2  二维数组</vt:lpstr>
      <vt:lpstr>6.2  二维数组</vt:lpstr>
      <vt:lpstr>6.2  二维数组</vt:lpstr>
      <vt:lpstr>6.2  二维数组</vt:lpstr>
      <vt:lpstr>6.2  二维数组</vt:lpstr>
      <vt:lpstr>6.2  二维数组</vt:lpstr>
      <vt:lpstr>6.2  二维数组</vt:lpstr>
      <vt:lpstr>6.2  二维数组</vt:lpstr>
      <vt:lpstr>6.2  二维数组</vt:lpstr>
      <vt:lpstr>6.3  字符数组</vt:lpstr>
      <vt:lpstr>6.3  字符数组</vt:lpstr>
      <vt:lpstr>6.3  字符数组</vt:lpstr>
      <vt:lpstr>6.3  字符数组</vt:lpstr>
      <vt:lpstr>6.3  字符数组</vt:lpstr>
      <vt:lpstr>6.3  字符数组</vt:lpstr>
      <vt:lpstr>6.3  字符数组</vt:lpstr>
      <vt:lpstr>6.3  字符数组</vt:lpstr>
      <vt:lpstr>6.3  字符数组</vt:lpstr>
      <vt:lpstr>6.3  字符数组</vt:lpstr>
      <vt:lpstr>6.3  字符数组</vt:lpstr>
      <vt:lpstr>6.3  字符数组</vt:lpstr>
      <vt:lpstr>6.3  字符数组</vt:lpstr>
      <vt:lpstr>6.3  字符数组</vt:lpstr>
      <vt:lpstr>6.3  字符数组</vt:lpstr>
      <vt:lpstr>6.3  字符数组</vt:lpstr>
      <vt:lpstr>6.3  字符数组</vt:lpstr>
      <vt:lpstr>6.3  字符数组</vt:lpstr>
      <vt:lpstr>6.3  字符数组</vt:lpstr>
      <vt:lpstr>6.3  字符数组</vt:lpstr>
      <vt:lpstr>6.3  字符数组</vt:lpstr>
      <vt:lpstr>6.3  字符数组</vt:lpstr>
      <vt:lpstr>6.3  字符数组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第6章  数组</dc:title>
  <dc:creator>xmu-fang</dc:creator>
  <cp:lastModifiedBy>xmu-fang</cp:lastModifiedBy>
  <cp:revision>259</cp:revision>
  <dcterms:created xsi:type="dcterms:W3CDTF">2019-01-26T01:28:18Z</dcterms:created>
  <dcterms:modified xsi:type="dcterms:W3CDTF">2019-02-21T09:15:47Z</dcterms:modified>
</cp:coreProperties>
</file>