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7">
  <p:sldMasterIdLst>
    <p:sldMasterId id="2147483660" r:id="rId1"/>
  </p:sldMasterIdLst>
  <p:notesMasterIdLst>
    <p:notesMasterId r:id="rId45"/>
  </p:notesMasterIdLst>
  <p:sldIdLst>
    <p:sldId id="256" r:id="rId2"/>
    <p:sldId id="259" r:id="rId3"/>
    <p:sldId id="260" r:id="rId4"/>
    <p:sldId id="261" r:id="rId5"/>
    <p:sldId id="263" r:id="rId6"/>
    <p:sldId id="285" r:id="rId7"/>
    <p:sldId id="264" r:id="rId8"/>
    <p:sldId id="265" r:id="rId9"/>
    <p:sldId id="275" r:id="rId10"/>
    <p:sldId id="298" r:id="rId11"/>
    <p:sldId id="266" r:id="rId12"/>
    <p:sldId id="267" r:id="rId13"/>
    <p:sldId id="268" r:id="rId14"/>
    <p:sldId id="269" r:id="rId15"/>
    <p:sldId id="271" r:id="rId16"/>
    <p:sldId id="272" r:id="rId17"/>
    <p:sldId id="276" r:id="rId18"/>
    <p:sldId id="277" r:id="rId19"/>
    <p:sldId id="278" r:id="rId20"/>
    <p:sldId id="279" r:id="rId21"/>
    <p:sldId id="280" r:id="rId22"/>
    <p:sldId id="299" r:id="rId23"/>
    <p:sldId id="281" r:id="rId24"/>
    <p:sldId id="282" r:id="rId25"/>
    <p:sldId id="289" r:id="rId26"/>
    <p:sldId id="290" r:id="rId27"/>
    <p:sldId id="283" r:id="rId28"/>
    <p:sldId id="284" r:id="rId29"/>
    <p:sldId id="286" r:id="rId30"/>
    <p:sldId id="287" r:id="rId31"/>
    <p:sldId id="300" r:id="rId32"/>
    <p:sldId id="288" r:id="rId33"/>
    <p:sldId id="291" r:id="rId34"/>
    <p:sldId id="292" r:id="rId35"/>
    <p:sldId id="293" r:id="rId36"/>
    <p:sldId id="294" r:id="rId37"/>
    <p:sldId id="295" r:id="rId38"/>
    <p:sldId id="301" r:id="rId39"/>
    <p:sldId id="302" r:id="rId40"/>
    <p:sldId id="303" r:id="rId41"/>
    <p:sldId id="305" r:id="rId42"/>
    <p:sldId id="304" r:id="rId43"/>
    <p:sldId id="306" r:id="rId44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000000"/>
    <a:srgbClr val="6D3915"/>
    <a:srgbClr val="633313"/>
    <a:srgbClr val="99FFCC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986" autoAdjust="0"/>
  </p:normalViewPr>
  <p:slideViewPr>
    <p:cSldViewPr snapToGrid="0">
      <p:cViewPr varScale="1">
        <p:scale>
          <a:sx n="112" d="100"/>
          <a:sy n="112" d="100"/>
        </p:scale>
        <p:origin x="-474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-2132" y="-6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84F058-3B61-421B-A3F9-5AC5A6375FC2}" type="datetimeFigureOut">
              <a:rPr lang="zh-CN" altLang="en-US" smtClean="0"/>
              <a:t>2019/1/24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4B498-A654-4399-8207-864E955BF3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0412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54B498-A654-4399-8207-864E955BF36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9770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 bwMode="lt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4" descr="5510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380" b="20709"/>
          <a:stretch>
            <a:fillRect/>
          </a:stretch>
        </p:blipFill>
        <p:spPr bwMode="auto">
          <a:xfrm>
            <a:off x="0" y="3132138"/>
            <a:ext cx="3024717" cy="372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5"/>
          <p:cNvSpPr>
            <a:spLocks noChangeArrowheads="1"/>
          </p:cNvSpPr>
          <p:nvPr/>
        </p:nvSpPr>
        <p:spPr bwMode="ltGray">
          <a:xfrm>
            <a:off x="0" y="3"/>
            <a:ext cx="3024717" cy="3141663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 sz="1350">
              <a:ea typeface="宋体" pitchFamily="2" charset="-122"/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22600" y="3143250"/>
            <a:ext cx="9169400" cy="742950"/>
          </a:xfrm>
          <a:solidFill>
            <a:schemeClr val="tx1"/>
          </a:solidFill>
        </p:spPr>
        <p:txBody>
          <a:bodyPr/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white">
          <a:xfrm>
            <a:off x="3035302" y="4419600"/>
            <a:ext cx="8445500" cy="533400"/>
          </a:xfrm>
        </p:spPr>
        <p:txBody>
          <a:bodyPr/>
          <a:lstStyle>
            <a:lvl1pPr marL="0" indent="0">
              <a:buFont typeface="Wingdings" pitchFamily="2" charset="2"/>
              <a:buNone/>
              <a:defRPr>
                <a:solidFill>
                  <a:schemeClr val="bg1"/>
                </a:solidFill>
                <a:latin typeface="Arial" charset="0"/>
              </a:defRPr>
            </a:lvl1pPr>
          </a:lstStyle>
          <a:p>
            <a:r>
              <a:rPr lang="zh-CN" altLang="en-US"/>
              <a:t>单击此处编辑母版副标题样式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08276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95A1A3-3072-42A6-B6E3-07A5D647C3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841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296400" y="274638"/>
            <a:ext cx="2895600" cy="6049962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483600" cy="6049962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95A1A3-3072-42A6-B6E3-07A5D647C3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5590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95A1A3-3072-42A6-B6E3-07A5D647C3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2791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95A1A3-3072-42A6-B6E3-07A5D647C3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2322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447800"/>
            <a:ext cx="5435600" cy="4876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48400" y="1447800"/>
            <a:ext cx="5435600" cy="4876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95A1A3-3072-42A6-B6E3-07A5D647C3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34381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95A1A3-3072-42A6-B6E3-07A5D647C3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5207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95A1A3-3072-42A6-B6E3-07A5D647C3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2394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95A1A3-3072-42A6-B6E3-07A5D647C3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541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95A1A3-3072-42A6-B6E3-07A5D647C3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8224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95A1A3-3072-42A6-B6E3-07A5D647C3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60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5"/>
          <p:cNvSpPr>
            <a:spLocks noChangeArrowheads="1"/>
          </p:cNvSpPr>
          <p:nvPr/>
        </p:nvSpPr>
        <p:spPr bwMode="invGray">
          <a:xfrm>
            <a:off x="0" y="6453188"/>
            <a:ext cx="12192000" cy="404812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zh-CN" altLang="en-US" sz="1350">
              <a:ea typeface="宋体" charset="0"/>
            </a:endParaRPr>
          </a:p>
        </p:txBody>
      </p:sp>
      <p:pic>
        <p:nvPicPr>
          <p:cNvPr id="1027" name="Picture 43" descr="e_12p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ltGray">
          <a:xfrm>
            <a:off x="0" y="0"/>
            <a:ext cx="12192000" cy="1125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44"/>
          <p:cNvSpPr>
            <a:spLocks noChangeArrowheads="1"/>
          </p:cNvSpPr>
          <p:nvPr/>
        </p:nvSpPr>
        <p:spPr bwMode="ltGray">
          <a:xfrm>
            <a:off x="0" y="1125541"/>
            <a:ext cx="12192000" cy="71437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zh-CN" altLang="en-US" sz="1350">
              <a:ea typeface="宋体" charset="0"/>
            </a:endParaRP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447800"/>
            <a:ext cx="110744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823200" y="6486525"/>
            <a:ext cx="386080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50" b="1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12800" y="6480175"/>
            <a:ext cx="1727200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50" b="1">
                <a:solidFill>
                  <a:schemeClr val="bg1"/>
                </a:solidFill>
                <a:latin typeface="Verdana" pitchFamily="34" charset="0"/>
                <a:ea typeface="宋体" charset="-122"/>
              </a:defRPr>
            </a:lvl1pPr>
          </a:lstStyle>
          <a:p>
            <a:fld id="{7095A1A3-3072-42A6-B6E3-07A5D647C31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3352800" y="274638"/>
            <a:ext cx="8839200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06192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</a:defRPr>
      </a:lvl9pPr>
    </p:titleStyle>
    <p:bodyStyle>
      <a:lvl1pPr marL="257175" indent="-257175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100" b="1">
          <a:solidFill>
            <a:schemeClr val="accent2"/>
          </a:solidFill>
          <a:latin typeface="+mn-lt"/>
          <a:ea typeface="+mn-ea"/>
          <a:cs typeface="+mn-cs"/>
        </a:defRPr>
      </a:lvl1pPr>
      <a:lvl2pPr marL="557213" indent="-214313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1800">
          <a:solidFill>
            <a:schemeClr val="tx1"/>
          </a:solidFill>
          <a:latin typeface="+mj-lt"/>
        </a:defRPr>
      </a:lvl2pPr>
      <a:lvl3pPr marL="857250" indent="-1714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1650">
          <a:solidFill>
            <a:schemeClr val="tx1"/>
          </a:solidFill>
          <a:latin typeface="+mj-lt"/>
        </a:defRPr>
      </a:lvl3pPr>
      <a:lvl4pPr marL="1200150" indent="-171450" algn="l" rtl="0" eaLnBrk="1" fontAlgn="base" hangingPunct="1">
        <a:spcBef>
          <a:spcPct val="20000"/>
        </a:spcBef>
        <a:spcAft>
          <a:spcPct val="0"/>
        </a:spcAft>
        <a:buChar char="–"/>
        <a:defRPr sz="1500">
          <a:solidFill>
            <a:schemeClr val="tx1"/>
          </a:solidFill>
          <a:latin typeface="+mj-lt"/>
        </a:defRPr>
      </a:lvl4pPr>
      <a:lvl5pPr marL="15430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j-lt"/>
        </a:defRPr>
      </a:lvl5pPr>
      <a:lvl6pPr marL="18859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j-lt"/>
        </a:defRPr>
      </a:lvl6pPr>
      <a:lvl7pPr marL="22288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j-lt"/>
        </a:defRPr>
      </a:lvl7pPr>
      <a:lvl8pPr marL="25717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j-lt"/>
        </a:defRPr>
      </a:lvl8pPr>
      <a:lvl9pPr marL="29146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j-lt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8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emf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1B858AB-184D-4BF0-A506-1E3878C1C14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zh-CN" altLang="zh-CN" sz="4000" dirty="0"/>
              <a:t>第</a:t>
            </a:r>
            <a:r>
              <a:rPr lang="en-US" altLang="zh-CN" sz="4000" dirty="0"/>
              <a:t>4</a:t>
            </a:r>
            <a:r>
              <a:rPr lang="zh-CN" altLang="zh-CN" sz="4000" dirty="0"/>
              <a:t>章  选择结构程序设计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8432509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脚占位符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CN" altLang="zh-CN" sz="1200" dirty="0"/>
              <a:t>第</a:t>
            </a:r>
            <a:r>
              <a:rPr lang="en-US" altLang="zh-CN" sz="1200" dirty="0"/>
              <a:t>4</a:t>
            </a:r>
            <a:r>
              <a:rPr lang="zh-CN" altLang="zh-CN" sz="1200" dirty="0"/>
              <a:t>章  选择结构程序设计</a:t>
            </a:r>
            <a:endParaRPr lang="en-US" altLang="zh-CN" sz="1200" dirty="0" smtClean="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3352800" y="381001"/>
            <a:ext cx="8839200" cy="411163"/>
          </a:xfrm>
        </p:spPr>
        <p:txBody>
          <a:bodyPr/>
          <a:lstStyle/>
          <a:p>
            <a:r>
              <a:rPr lang="en-US" altLang="zh-CN" sz="3200" dirty="0"/>
              <a:t>4.2  </a:t>
            </a:r>
            <a:r>
              <a:rPr lang="zh-CN" altLang="zh-CN" sz="3200" dirty="0"/>
              <a:t>逻辑运算符和逻辑表达式</a:t>
            </a: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77738" y="1348297"/>
            <a:ext cx="12114262" cy="4002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algn="just" eaLnBrk="1" hangingPunct="1">
              <a:lnSpc>
                <a:spcPct val="125000"/>
              </a:lnSpc>
              <a:spcBef>
                <a:spcPct val="10000"/>
              </a:spcBef>
            </a:pPr>
            <a:r>
              <a:rPr lang="zh-CN" altLang="en-US" sz="2400" b="1" dirty="0" smtClean="0">
                <a:latin typeface="Arial" charset="0"/>
                <a:ea typeface="+mn-ea"/>
              </a:rPr>
              <a:t> 逻辑运算</a:t>
            </a:r>
            <a:r>
              <a:rPr lang="zh-CN" altLang="en-US" sz="2400" b="1" dirty="0">
                <a:latin typeface="Arial" charset="0"/>
                <a:ea typeface="+mn-ea"/>
              </a:rPr>
              <a:t>规则：</a:t>
            </a:r>
          </a:p>
          <a:p>
            <a:pPr algn="just" eaLnBrk="1" hangingPunct="1">
              <a:lnSpc>
                <a:spcPct val="125000"/>
              </a:lnSpc>
              <a:spcBef>
                <a:spcPct val="10000"/>
              </a:spcBef>
            </a:pPr>
            <a:r>
              <a:rPr lang="zh-CN" altLang="en-US" sz="2000" dirty="0">
                <a:solidFill>
                  <a:schemeClr val="accent1"/>
                </a:solidFill>
              </a:rPr>
              <a:t>（</a:t>
            </a:r>
            <a:r>
              <a:rPr lang="en-US" altLang="zh-CN" sz="2000" dirty="0">
                <a:solidFill>
                  <a:schemeClr val="accent1"/>
                </a:solidFill>
              </a:rPr>
              <a:t>1</a:t>
            </a:r>
            <a:r>
              <a:rPr lang="zh-CN" altLang="en-US" sz="2000" dirty="0">
                <a:solidFill>
                  <a:schemeClr val="accent1"/>
                </a:solidFill>
              </a:rPr>
              <a:t>）</a:t>
            </a:r>
            <a:r>
              <a:rPr lang="zh-CN" altLang="en-US" sz="2000" b="1" dirty="0" smtClean="0">
                <a:solidFill>
                  <a:schemeClr val="accent1"/>
                </a:solidFill>
              </a:rPr>
              <a:t>与运算“</a:t>
            </a:r>
            <a:r>
              <a:rPr lang="en-US" altLang="zh-CN" sz="2000" b="1" dirty="0" smtClean="0">
                <a:solidFill>
                  <a:schemeClr val="accent1"/>
                </a:solidFill>
              </a:rPr>
              <a:t>&amp;&amp;</a:t>
            </a:r>
            <a:r>
              <a:rPr lang="zh-CN" altLang="en-US" sz="2000" b="1" dirty="0" smtClean="0">
                <a:solidFill>
                  <a:schemeClr val="accent1"/>
                </a:solidFill>
              </a:rPr>
              <a:t>”</a:t>
            </a:r>
            <a:endParaRPr lang="en-US" altLang="zh-CN" sz="2000" b="1" dirty="0">
              <a:solidFill>
                <a:schemeClr val="accent1"/>
              </a:solidFill>
            </a:endParaRPr>
          </a:p>
          <a:p>
            <a:pPr algn="just" eaLnBrk="1" hangingPunct="1">
              <a:lnSpc>
                <a:spcPct val="125000"/>
              </a:lnSpc>
              <a:spcBef>
                <a:spcPct val="10000"/>
              </a:spcBef>
            </a:pPr>
            <a:r>
              <a:rPr lang="en-US" altLang="zh-CN" sz="2000" b="1" dirty="0">
                <a:solidFill>
                  <a:srgbClr val="000000"/>
                </a:solidFill>
              </a:rPr>
              <a:t>  </a:t>
            </a:r>
            <a:r>
              <a:rPr lang="zh-CN" altLang="en-US" sz="1800" dirty="0" smtClean="0">
                <a:solidFill>
                  <a:srgbClr val="000000"/>
                </a:solidFill>
              </a:rPr>
              <a:t>参与</a:t>
            </a:r>
            <a:r>
              <a:rPr lang="zh-CN" altLang="en-US" sz="1800" dirty="0">
                <a:solidFill>
                  <a:srgbClr val="000000"/>
                </a:solidFill>
              </a:rPr>
              <a:t>运算的两个量都为真时（非</a:t>
            </a:r>
            <a:r>
              <a:rPr lang="en-US" altLang="zh-CN" sz="1800" dirty="0">
                <a:solidFill>
                  <a:srgbClr val="000000"/>
                </a:solidFill>
              </a:rPr>
              <a:t>0</a:t>
            </a:r>
            <a:r>
              <a:rPr lang="zh-CN" altLang="en-US" sz="1800" dirty="0">
                <a:solidFill>
                  <a:srgbClr val="000000"/>
                </a:solidFill>
              </a:rPr>
              <a:t>），结果才为真（值为</a:t>
            </a:r>
            <a:r>
              <a:rPr lang="en-US" altLang="zh-CN" sz="1800" dirty="0">
                <a:solidFill>
                  <a:srgbClr val="000000"/>
                </a:solidFill>
              </a:rPr>
              <a:t>1</a:t>
            </a:r>
            <a:r>
              <a:rPr lang="zh-CN" altLang="en-US" sz="1800" dirty="0">
                <a:solidFill>
                  <a:srgbClr val="000000"/>
                </a:solidFill>
              </a:rPr>
              <a:t>），否则为假（值为</a:t>
            </a:r>
            <a:r>
              <a:rPr lang="en-US" altLang="zh-CN" sz="1800" dirty="0">
                <a:solidFill>
                  <a:srgbClr val="000000"/>
                </a:solidFill>
              </a:rPr>
              <a:t>0</a:t>
            </a:r>
            <a:r>
              <a:rPr lang="zh-CN" altLang="en-US" sz="1800" dirty="0">
                <a:solidFill>
                  <a:srgbClr val="000000"/>
                </a:solidFill>
              </a:rPr>
              <a:t>）。</a:t>
            </a:r>
          </a:p>
          <a:p>
            <a:pPr algn="just" eaLnBrk="1" hangingPunct="1">
              <a:lnSpc>
                <a:spcPct val="125000"/>
              </a:lnSpc>
              <a:spcBef>
                <a:spcPct val="10000"/>
              </a:spcBef>
            </a:pPr>
            <a:r>
              <a:rPr lang="zh-CN" altLang="en-US" sz="1800" dirty="0">
                <a:solidFill>
                  <a:srgbClr val="000000"/>
                </a:solidFill>
              </a:rPr>
              <a:t>  </a:t>
            </a:r>
            <a:r>
              <a:rPr lang="zh-CN" altLang="en-US" sz="1800" dirty="0" smtClean="0">
                <a:solidFill>
                  <a:srgbClr val="000000"/>
                </a:solidFill>
              </a:rPr>
              <a:t>例如</a:t>
            </a:r>
            <a:r>
              <a:rPr lang="zh-CN" altLang="en-US" sz="1800" dirty="0">
                <a:solidFill>
                  <a:srgbClr val="000000"/>
                </a:solidFill>
              </a:rPr>
              <a:t>：</a:t>
            </a:r>
            <a:r>
              <a:rPr lang="en-US" altLang="zh-CN" sz="1800" dirty="0">
                <a:solidFill>
                  <a:srgbClr val="000000"/>
                </a:solidFill>
              </a:rPr>
              <a:t>5&gt;0 &amp;&amp; 4&gt;2,</a:t>
            </a:r>
            <a:r>
              <a:rPr lang="zh-CN" altLang="en-US" sz="1800" dirty="0">
                <a:solidFill>
                  <a:srgbClr val="000000"/>
                </a:solidFill>
              </a:rPr>
              <a:t>由于</a:t>
            </a:r>
            <a:r>
              <a:rPr lang="en-US" altLang="zh-CN" sz="1800" dirty="0">
                <a:solidFill>
                  <a:srgbClr val="000000"/>
                </a:solidFill>
              </a:rPr>
              <a:t>5&gt;0</a:t>
            </a:r>
            <a:r>
              <a:rPr lang="zh-CN" altLang="en-US" sz="1800" dirty="0">
                <a:solidFill>
                  <a:srgbClr val="000000"/>
                </a:solidFill>
              </a:rPr>
              <a:t>为真，</a:t>
            </a:r>
            <a:r>
              <a:rPr lang="en-US" altLang="zh-CN" sz="1800" dirty="0" smtClean="0">
                <a:solidFill>
                  <a:srgbClr val="000000"/>
                </a:solidFill>
              </a:rPr>
              <a:t>4&gt;2</a:t>
            </a:r>
            <a:r>
              <a:rPr lang="zh-CN" altLang="en-US" sz="1800" dirty="0" smtClean="0">
                <a:solidFill>
                  <a:srgbClr val="000000"/>
                </a:solidFill>
              </a:rPr>
              <a:t>也为</a:t>
            </a:r>
            <a:r>
              <a:rPr lang="zh-CN" altLang="en-US" sz="1800" dirty="0">
                <a:solidFill>
                  <a:srgbClr val="000000"/>
                </a:solidFill>
              </a:rPr>
              <a:t>真</a:t>
            </a:r>
            <a:r>
              <a:rPr lang="zh-CN" altLang="en-US" sz="1800" dirty="0" smtClean="0">
                <a:solidFill>
                  <a:srgbClr val="000000"/>
                </a:solidFill>
              </a:rPr>
              <a:t>，两个“真”相与其</a:t>
            </a:r>
            <a:r>
              <a:rPr lang="zh-CN" altLang="en-US" sz="1800" dirty="0">
                <a:solidFill>
                  <a:srgbClr val="000000"/>
                </a:solidFill>
              </a:rPr>
              <a:t>结果也为</a:t>
            </a:r>
            <a:r>
              <a:rPr lang="zh-CN" altLang="en-US" sz="1800" dirty="0">
                <a:solidFill>
                  <a:srgbClr val="000000"/>
                </a:solidFill>
                <a:latin typeface="Courier New" pitchFamily="49" charset="0"/>
              </a:rPr>
              <a:t>“</a:t>
            </a:r>
            <a:r>
              <a:rPr lang="zh-CN" altLang="en-US" sz="1800" dirty="0">
                <a:solidFill>
                  <a:srgbClr val="000000"/>
                </a:solidFill>
              </a:rPr>
              <a:t>真</a:t>
            </a:r>
            <a:r>
              <a:rPr lang="zh-CN" altLang="en-US" sz="1800" dirty="0">
                <a:solidFill>
                  <a:srgbClr val="000000"/>
                </a:solidFill>
                <a:latin typeface="Courier New" pitchFamily="49" charset="0"/>
              </a:rPr>
              <a:t>”</a:t>
            </a:r>
            <a:r>
              <a:rPr lang="zh-CN" altLang="en-US" sz="1800" dirty="0" smtClean="0">
                <a:solidFill>
                  <a:srgbClr val="000000"/>
                </a:solidFill>
              </a:rPr>
              <a:t>，所以表达式的结果为真（值</a:t>
            </a:r>
            <a:r>
              <a:rPr lang="zh-CN" altLang="en-US" sz="1800" dirty="0">
                <a:solidFill>
                  <a:srgbClr val="000000"/>
                </a:solidFill>
              </a:rPr>
              <a:t>为</a:t>
            </a:r>
            <a:r>
              <a:rPr lang="en-US" altLang="zh-CN" sz="1800" dirty="0" smtClean="0">
                <a:solidFill>
                  <a:srgbClr val="000000"/>
                </a:solidFill>
              </a:rPr>
              <a:t>1</a:t>
            </a:r>
            <a:r>
              <a:rPr lang="zh-CN" altLang="en-US" sz="1800" dirty="0" smtClean="0">
                <a:solidFill>
                  <a:srgbClr val="000000"/>
                </a:solidFill>
              </a:rPr>
              <a:t>）。</a:t>
            </a:r>
            <a:endParaRPr lang="en-US" altLang="zh-CN" sz="1800" dirty="0" smtClean="0">
              <a:solidFill>
                <a:srgbClr val="000000"/>
              </a:solidFill>
            </a:endParaRPr>
          </a:p>
          <a:p>
            <a:pPr algn="just" eaLnBrk="1" hangingPunct="1">
              <a:lnSpc>
                <a:spcPct val="125000"/>
              </a:lnSpc>
              <a:spcBef>
                <a:spcPct val="10000"/>
              </a:spcBef>
            </a:pPr>
            <a:r>
              <a:rPr lang="zh-CN" altLang="en-US" sz="1800" dirty="0">
                <a:solidFill>
                  <a:schemeClr val="accent1"/>
                </a:solidFill>
              </a:rPr>
              <a:t>（</a:t>
            </a:r>
            <a:r>
              <a:rPr lang="en-US" altLang="zh-CN" sz="1800" dirty="0">
                <a:solidFill>
                  <a:schemeClr val="accent1"/>
                </a:solidFill>
              </a:rPr>
              <a:t>2</a:t>
            </a:r>
            <a:r>
              <a:rPr lang="zh-CN" altLang="en-US" sz="1800" dirty="0">
                <a:solidFill>
                  <a:schemeClr val="accent1"/>
                </a:solidFill>
              </a:rPr>
              <a:t>）</a:t>
            </a:r>
            <a:r>
              <a:rPr lang="zh-CN" altLang="en-US" sz="1800" b="1" dirty="0" smtClean="0">
                <a:solidFill>
                  <a:schemeClr val="accent1"/>
                </a:solidFill>
              </a:rPr>
              <a:t>或运算“</a:t>
            </a:r>
            <a:r>
              <a:rPr lang="en-US" altLang="zh-CN" sz="1800" b="1" dirty="0" smtClean="0">
                <a:solidFill>
                  <a:schemeClr val="accent1"/>
                </a:solidFill>
              </a:rPr>
              <a:t>||</a:t>
            </a:r>
            <a:r>
              <a:rPr lang="zh-CN" altLang="en-US" sz="1800" b="1" dirty="0" smtClean="0">
                <a:solidFill>
                  <a:schemeClr val="accent1"/>
                </a:solidFill>
              </a:rPr>
              <a:t>”</a:t>
            </a:r>
            <a:r>
              <a:rPr lang="en-US" altLang="zh-CN" sz="1800" b="1" dirty="0" smtClean="0">
                <a:solidFill>
                  <a:schemeClr val="accent1"/>
                </a:solidFill>
              </a:rPr>
              <a:t> </a:t>
            </a:r>
            <a:endParaRPr lang="en-US" altLang="zh-CN" sz="1800" b="1" dirty="0">
              <a:solidFill>
                <a:schemeClr val="accent1"/>
              </a:solidFill>
            </a:endParaRPr>
          </a:p>
          <a:p>
            <a:pPr algn="just" eaLnBrk="1" hangingPunct="1">
              <a:lnSpc>
                <a:spcPct val="125000"/>
              </a:lnSpc>
              <a:spcBef>
                <a:spcPct val="10000"/>
              </a:spcBef>
            </a:pPr>
            <a:r>
              <a:rPr lang="en-US" altLang="zh-CN" sz="1800" dirty="0">
                <a:solidFill>
                  <a:srgbClr val="000000"/>
                </a:solidFill>
              </a:rPr>
              <a:t> </a:t>
            </a:r>
            <a:r>
              <a:rPr lang="en-US" altLang="zh-CN" sz="1800" dirty="0" smtClean="0">
                <a:solidFill>
                  <a:srgbClr val="000000"/>
                </a:solidFill>
              </a:rPr>
              <a:t> </a:t>
            </a:r>
            <a:r>
              <a:rPr lang="zh-CN" altLang="en-US" sz="1800" dirty="0" smtClean="0">
                <a:solidFill>
                  <a:srgbClr val="000000"/>
                </a:solidFill>
              </a:rPr>
              <a:t>参与</a:t>
            </a:r>
            <a:r>
              <a:rPr lang="zh-CN" altLang="en-US" sz="1800" dirty="0">
                <a:solidFill>
                  <a:srgbClr val="000000"/>
                </a:solidFill>
              </a:rPr>
              <a:t>运算的两个量只要有一个为真（非</a:t>
            </a:r>
            <a:r>
              <a:rPr lang="en-US" altLang="zh-CN" sz="1800" dirty="0">
                <a:solidFill>
                  <a:srgbClr val="000000"/>
                </a:solidFill>
              </a:rPr>
              <a:t>0</a:t>
            </a:r>
            <a:r>
              <a:rPr lang="zh-CN" altLang="en-US" sz="1800" dirty="0">
                <a:solidFill>
                  <a:srgbClr val="000000"/>
                </a:solidFill>
              </a:rPr>
              <a:t>），结果就为真（值为</a:t>
            </a:r>
            <a:r>
              <a:rPr lang="en-US" altLang="zh-CN" sz="1800" dirty="0">
                <a:solidFill>
                  <a:srgbClr val="000000"/>
                </a:solidFill>
              </a:rPr>
              <a:t>1</a:t>
            </a:r>
            <a:r>
              <a:rPr lang="zh-CN" altLang="en-US" sz="1800" dirty="0">
                <a:solidFill>
                  <a:srgbClr val="000000"/>
                </a:solidFill>
              </a:rPr>
              <a:t>）</a:t>
            </a:r>
            <a:r>
              <a:rPr lang="zh-CN" altLang="en-US" sz="1800" dirty="0" smtClean="0">
                <a:solidFill>
                  <a:srgbClr val="000000"/>
                </a:solidFill>
              </a:rPr>
              <a:t>。两</a:t>
            </a:r>
            <a:r>
              <a:rPr lang="zh-CN" altLang="en-US" sz="1800" dirty="0">
                <a:solidFill>
                  <a:srgbClr val="000000"/>
                </a:solidFill>
              </a:rPr>
              <a:t>个量都为</a:t>
            </a:r>
            <a:r>
              <a:rPr lang="zh-CN" altLang="en-US" sz="1800" dirty="0" smtClean="0">
                <a:solidFill>
                  <a:srgbClr val="000000"/>
                </a:solidFill>
              </a:rPr>
              <a:t>假时</a:t>
            </a:r>
            <a:r>
              <a:rPr lang="zh-CN" altLang="en-US" sz="1800" dirty="0">
                <a:solidFill>
                  <a:srgbClr val="000000"/>
                </a:solidFill>
              </a:rPr>
              <a:t>，结果为假（值为</a:t>
            </a:r>
            <a:r>
              <a:rPr lang="en-US" altLang="zh-CN" sz="1800" dirty="0">
                <a:solidFill>
                  <a:srgbClr val="000000"/>
                </a:solidFill>
              </a:rPr>
              <a:t>0</a:t>
            </a:r>
            <a:r>
              <a:rPr lang="zh-CN" altLang="en-US" sz="1800" dirty="0">
                <a:solidFill>
                  <a:srgbClr val="000000"/>
                </a:solidFill>
              </a:rPr>
              <a:t>）。</a:t>
            </a:r>
          </a:p>
          <a:p>
            <a:pPr algn="just" eaLnBrk="1" hangingPunct="1">
              <a:lnSpc>
                <a:spcPct val="125000"/>
              </a:lnSpc>
              <a:spcBef>
                <a:spcPct val="10000"/>
              </a:spcBef>
            </a:pPr>
            <a:r>
              <a:rPr lang="zh-CN" altLang="en-US" sz="1800" dirty="0" smtClean="0">
                <a:solidFill>
                  <a:srgbClr val="000000"/>
                </a:solidFill>
              </a:rPr>
              <a:t>  例如</a:t>
            </a:r>
            <a:r>
              <a:rPr lang="zh-CN" altLang="en-US" sz="1800" dirty="0">
                <a:solidFill>
                  <a:srgbClr val="000000"/>
                </a:solidFill>
              </a:rPr>
              <a:t>：</a:t>
            </a:r>
            <a:r>
              <a:rPr lang="en-US" altLang="zh-CN" sz="1800" dirty="0">
                <a:solidFill>
                  <a:srgbClr val="000000"/>
                </a:solidFill>
              </a:rPr>
              <a:t>5&gt;0 || 5&gt;8, </a:t>
            </a:r>
            <a:r>
              <a:rPr lang="en-US" altLang="zh-CN" sz="1800" dirty="0" smtClean="0">
                <a:solidFill>
                  <a:srgbClr val="000000"/>
                </a:solidFill>
              </a:rPr>
              <a:t>5&gt;0</a:t>
            </a:r>
            <a:r>
              <a:rPr lang="zh-CN" altLang="en-US" sz="1800" dirty="0" smtClean="0">
                <a:solidFill>
                  <a:srgbClr val="000000"/>
                </a:solidFill>
              </a:rPr>
              <a:t>为真，</a:t>
            </a:r>
            <a:r>
              <a:rPr lang="en-US" altLang="zh-CN" sz="1800" dirty="0">
                <a:solidFill>
                  <a:srgbClr val="000000"/>
                </a:solidFill>
              </a:rPr>
              <a:t> </a:t>
            </a:r>
            <a:r>
              <a:rPr lang="en-US" altLang="zh-CN" sz="1800" dirty="0" smtClean="0">
                <a:solidFill>
                  <a:srgbClr val="000000"/>
                </a:solidFill>
              </a:rPr>
              <a:t>5&gt;8</a:t>
            </a:r>
            <a:r>
              <a:rPr lang="zh-CN" altLang="en-US" sz="1800" dirty="0" smtClean="0">
                <a:solidFill>
                  <a:srgbClr val="000000"/>
                </a:solidFill>
              </a:rPr>
              <a:t>为假，一真一假或在一起，表达式结果为</a:t>
            </a:r>
            <a:r>
              <a:rPr lang="zh-CN" altLang="en-US" sz="1800" dirty="0">
                <a:solidFill>
                  <a:srgbClr val="000000"/>
                </a:solidFill>
              </a:rPr>
              <a:t>真（值为</a:t>
            </a:r>
            <a:r>
              <a:rPr lang="en-US" altLang="zh-CN" sz="1800" dirty="0">
                <a:solidFill>
                  <a:srgbClr val="000000"/>
                </a:solidFill>
              </a:rPr>
              <a:t>1</a:t>
            </a:r>
            <a:r>
              <a:rPr lang="zh-CN" altLang="en-US" sz="1800" dirty="0">
                <a:solidFill>
                  <a:srgbClr val="000000"/>
                </a:solidFill>
              </a:rPr>
              <a:t>）。</a:t>
            </a:r>
          </a:p>
          <a:p>
            <a:pPr algn="just" eaLnBrk="1" hangingPunct="1">
              <a:lnSpc>
                <a:spcPct val="125000"/>
              </a:lnSpc>
              <a:spcBef>
                <a:spcPct val="10000"/>
              </a:spcBef>
            </a:pPr>
            <a:r>
              <a:rPr lang="zh-CN" altLang="en-US" sz="1800" dirty="0" smtClean="0">
                <a:solidFill>
                  <a:schemeClr val="accent1"/>
                </a:solidFill>
              </a:rPr>
              <a:t>（</a:t>
            </a:r>
            <a:r>
              <a:rPr lang="en-US" altLang="zh-CN" sz="1800" dirty="0" smtClean="0">
                <a:solidFill>
                  <a:schemeClr val="accent1"/>
                </a:solidFill>
              </a:rPr>
              <a:t>3</a:t>
            </a:r>
            <a:r>
              <a:rPr lang="zh-CN" altLang="en-US" sz="1800" dirty="0">
                <a:solidFill>
                  <a:schemeClr val="accent1"/>
                </a:solidFill>
              </a:rPr>
              <a:t>）</a:t>
            </a:r>
            <a:r>
              <a:rPr lang="zh-CN" altLang="en-US" sz="1800" b="1" dirty="0" smtClean="0">
                <a:solidFill>
                  <a:schemeClr val="accent1"/>
                </a:solidFill>
              </a:rPr>
              <a:t>非运算“</a:t>
            </a:r>
            <a:r>
              <a:rPr lang="en-US" altLang="zh-CN" sz="1800" b="1" dirty="0" smtClean="0">
                <a:solidFill>
                  <a:schemeClr val="accent1"/>
                </a:solidFill>
              </a:rPr>
              <a:t>!</a:t>
            </a:r>
            <a:r>
              <a:rPr lang="zh-CN" altLang="en-US" sz="1800" b="1" dirty="0" smtClean="0">
                <a:solidFill>
                  <a:schemeClr val="accent1"/>
                </a:solidFill>
              </a:rPr>
              <a:t>”</a:t>
            </a:r>
            <a:endParaRPr lang="en-US" altLang="zh-CN" sz="1800" b="1" dirty="0">
              <a:solidFill>
                <a:schemeClr val="accent1"/>
              </a:solidFill>
            </a:endParaRPr>
          </a:p>
          <a:p>
            <a:pPr algn="just" eaLnBrk="1" hangingPunct="1">
              <a:lnSpc>
                <a:spcPct val="125000"/>
              </a:lnSpc>
              <a:spcBef>
                <a:spcPct val="10000"/>
              </a:spcBef>
            </a:pPr>
            <a:r>
              <a:rPr lang="en-US" altLang="zh-CN" sz="1800" dirty="0">
                <a:solidFill>
                  <a:srgbClr val="000000"/>
                </a:solidFill>
              </a:rPr>
              <a:t>   </a:t>
            </a:r>
            <a:r>
              <a:rPr lang="zh-CN" altLang="en-US" sz="1800" dirty="0" smtClean="0">
                <a:solidFill>
                  <a:srgbClr val="000000"/>
                </a:solidFill>
              </a:rPr>
              <a:t>当参与</a:t>
            </a:r>
            <a:r>
              <a:rPr lang="zh-CN" altLang="en-US" sz="1800" dirty="0">
                <a:solidFill>
                  <a:srgbClr val="000000"/>
                </a:solidFill>
              </a:rPr>
              <a:t>运算量为真（非</a:t>
            </a:r>
            <a:r>
              <a:rPr lang="en-US" altLang="zh-CN" sz="1800" dirty="0">
                <a:solidFill>
                  <a:srgbClr val="000000"/>
                </a:solidFill>
              </a:rPr>
              <a:t>0</a:t>
            </a:r>
            <a:r>
              <a:rPr lang="zh-CN" altLang="en-US" sz="1800" dirty="0">
                <a:solidFill>
                  <a:srgbClr val="000000"/>
                </a:solidFill>
              </a:rPr>
              <a:t>）时，结果为假（值为</a:t>
            </a:r>
            <a:r>
              <a:rPr lang="en-US" altLang="zh-CN" sz="1800" dirty="0">
                <a:solidFill>
                  <a:srgbClr val="000000"/>
                </a:solidFill>
              </a:rPr>
              <a:t>0</a:t>
            </a:r>
            <a:r>
              <a:rPr lang="zh-CN" altLang="en-US" sz="1800" dirty="0">
                <a:solidFill>
                  <a:srgbClr val="000000"/>
                </a:solidFill>
              </a:rPr>
              <a:t>）；参与运算量为假（值为</a:t>
            </a:r>
            <a:r>
              <a:rPr lang="en-US" altLang="zh-CN" sz="1800" dirty="0">
                <a:solidFill>
                  <a:srgbClr val="000000"/>
                </a:solidFill>
              </a:rPr>
              <a:t>0</a:t>
            </a:r>
            <a:r>
              <a:rPr lang="zh-CN" altLang="en-US" sz="1800" dirty="0">
                <a:solidFill>
                  <a:srgbClr val="000000"/>
                </a:solidFill>
              </a:rPr>
              <a:t>）时，结果为真（值为</a:t>
            </a:r>
            <a:r>
              <a:rPr lang="en-US" altLang="zh-CN" sz="1800" dirty="0">
                <a:solidFill>
                  <a:srgbClr val="000000"/>
                </a:solidFill>
              </a:rPr>
              <a:t>1</a:t>
            </a:r>
            <a:r>
              <a:rPr lang="zh-CN" altLang="en-US" sz="1800" dirty="0">
                <a:solidFill>
                  <a:srgbClr val="000000"/>
                </a:solidFill>
              </a:rPr>
              <a:t>）。</a:t>
            </a:r>
          </a:p>
          <a:p>
            <a:pPr algn="just" eaLnBrk="1" hangingPunct="1">
              <a:lnSpc>
                <a:spcPct val="125000"/>
              </a:lnSpc>
              <a:spcBef>
                <a:spcPct val="10000"/>
              </a:spcBef>
            </a:pPr>
            <a:r>
              <a:rPr lang="zh-CN" altLang="en-US" sz="1800" dirty="0">
                <a:solidFill>
                  <a:srgbClr val="000000"/>
                </a:solidFill>
              </a:rPr>
              <a:t>  </a:t>
            </a:r>
            <a:r>
              <a:rPr lang="zh-CN" altLang="en-US" sz="1800" dirty="0" smtClean="0">
                <a:solidFill>
                  <a:srgbClr val="000000"/>
                </a:solidFill>
              </a:rPr>
              <a:t>例如</a:t>
            </a:r>
            <a:r>
              <a:rPr lang="zh-CN" altLang="en-US" sz="1800" dirty="0">
                <a:solidFill>
                  <a:srgbClr val="000000"/>
                </a:solidFill>
              </a:rPr>
              <a:t>：</a:t>
            </a:r>
            <a:r>
              <a:rPr lang="en-US" altLang="zh-CN" sz="1800" dirty="0">
                <a:solidFill>
                  <a:srgbClr val="000000"/>
                </a:solidFill>
              </a:rPr>
              <a:t>!(5&gt;0)</a:t>
            </a:r>
            <a:r>
              <a:rPr lang="zh-CN" altLang="en-US" sz="1800" dirty="0">
                <a:solidFill>
                  <a:srgbClr val="000000"/>
                </a:solidFill>
              </a:rPr>
              <a:t>的结果为假（值为</a:t>
            </a:r>
            <a:r>
              <a:rPr lang="en-US" altLang="zh-CN" sz="1800" dirty="0">
                <a:solidFill>
                  <a:srgbClr val="000000"/>
                </a:solidFill>
              </a:rPr>
              <a:t>0</a:t>
            </a:r>
            <a:r>
              <a:rPr lang="zh-CN" altLang="en-US" sz="1800" dirty="0">
                <a:solidFill>
                  <a:srgbClr val="000000"/>
                </a:solidFill>
              </a:rPr>
              <a:t>）</a:t>
            </a:r>
            <a:r>
              <a:rPr lang="zh-CN" altLang="en-US" sz="1800" dirty="0" smtClean="0">
                <a:solidFill>
                  <a:srgbClr val="000000"/>
                </a:solidFill>
              </a:rPr>
              <a:t>。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440180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脚占位符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CN" altLang="zh-CN" sz="1200" dirty="0"/>
              <a:t>第</a:t>
            </a:r>
            <a:r>
              <a:rPr lang="en-US" altLang="zh-CN" sz="1200" dirty="0"/>
              <a:t>4</a:t>
            </a:r>
            <a:r>
              <a:rPr lang="zh-CN" altLang="zh-CN" sz="1200" dirty="0"/>
              <a:t>章  选择结构程序设计</a:t>
            </a:r>
            <a:endParaRPr lang="en-US" altLang="zh-CN" sz="1200" dirty="0" smtClean="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3352800" y="381001"/>
            <a:ext cx="8839200" cy="411163"/>
          </a:xfrm>
        </p:spPr>
        <p:txBody>
          <a:bodyPr/>
          <a:lstStyle/>
          <a:p>
            <a:r>
              <a:rPr lang="en-US" altLang="zh-CN" sz="3200" dirty="0"/>
              <a:t>4.2  </a:t>
            </a:r>
            <a:r>
              <a:rPr lang="zh-CN" altLang="zh-CN" sz="3200" dirty="0"/>
              <a:t>逻辑运算符和逻辑表达式</a:t>
            </a:r>
          </a:p>
        </p:txBody>
      </p:sp>
      <p:sp>
        <p:nvSpPr>
          <p:cNvPr id="4" name="矩形 3"/>
          <p:cNvSpPr/>
          <p:nvPr/>
        </p:nvSpPr>
        <p:spPr>
          <a:xfrm>
            <a:off x="741845" y="1352160"/>
            <a:ext cx="35878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/>
              <a:t>逻辑运算</a:t>
            </a:r>
            <a:r>
              <a:rPr lang="zh-CN" altLang="zh-CN" sz="2400" b="1" dirty="0" smtClean="0"/>
              <a:t>符</a:t>
            </a:r>
            <a:r>
              <a:rPr lang="zh-CN" altLang="en-US" sz="2400" b="1" dirty="0" smtClean="0"/>
              <a:t>的</a:t>
            </a:r>
            <a:r>
              <a:rPr lang="zh-CN" altLang="zh-CN" sz="2400" b="1" dirty="0" smtClean="0"/>
              <a:t>优先级</a:t>
            </a:r>
            <a:r>
              <a:rPr lang="zh-CN" altLang="en-US" sz="2400" b="1" dirty="0" smtClean="0"/>
              <a:t>关系</a:t>
            </a:r>
            <a:endParaRPr lang="zh-CN" altLang="en-US" sz="2400" b="1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9979483"/>
              </p:ext>
            </p:extLst>
          </p:nvPr>
        </p:nvGraphicFramePr>
        <p:xfrm>
          <a:off x="1057130" y="2390617"/>
          <a:ext cx="3596012" cy="27356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1" r:id="rId3" imgW="3429487" imgH="3173506" progId="Visio.Drawing.11">
                  <p:embed/>
                </p:oleObj>
              </mc:Choice>
              <mc:Fallback>
                <p:oleObj r:id="rId3" imgW="3429487" imgH="3173506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7130" y="2390617"/>
                        <a:ext cx="3596012" cy="2735678"/>
                      </a:xfrm>
                      <a:prstGeom prst="rect">
                        <a:avLst/>
                      </a:prstGeom>
                      <a:solidFill>
                        <a:srgbClr val="99FFCC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5253369" y="2859671"/>
            <a:ext cx="6536319" cy="1323439"/>
          </a:xfrm>
          <a:prstGeom prst="rect">
            <a:avLst/>
          </a:prstGeom>
          <a:ln w="19050"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r>
              <a:rPr lang="zh-CN" altLang="zh-CN" sz="2000" dirty="0"/>
              <a:t>按照运算符的优先顺序可以得出：</a:t>
            </a:r>
          </a:p>
          <a:p>
            <a:r>
              <a:rPr lang="en-US" altLang="zh-CN" sz="2000" dirty="0">
                <a:solidFill>
                  <a:srgbClr val="000000"/>
                </a:solidFill>
              </a:rPr>
              <a:t>a&gt;c &amp;&amp; b&gt;d	</a:t>
            </a:r>
            <a:r>
              <a:rPr lang="en-US" altLang="zh-CN" sz="2000" dirty="0" smtClean="0">
                <a:solidFill>
                  <a:srgbClr val="000000"/>
                </a:solidFill>
              </a:rPr>
              <a:t>      </a:t>
            </a:r>
            <a:r>
              <a:rPr lang="zh-CN" altLang="zh-CN" sz="2000" dirty="0" smtClean="0">
                <a:solidFill>
                  <a:srgbClr val="000000"/>
                </a:solidFill>
              </a:rPr>
              <a:t>等价于</a:t>
            </a:r>
            <a:r>
              <a:rPr lang="en-US" altLang="zh-CN" sz="2000" dirty="0">
                <a:solidFill>
                  <a:srgbClr val="000000"/>
                </a:solidFill>
              </a:rPr>
              <a:t>	(a&gt;c)&amp;&amp;(b&gt;d)</a:t>
            </a:r>
            <a:endParaRPr lang="zh-CN" altLang="zh-CN" sz="2000" dirty="0">
              <a:solidFill>
                <a:srgbClr val="000000"/>
              </a:solidFill>
            </a:endParaRPr>
          </a:p>
          <a:p>
            <a:r>
              <a:rPr lang="en-US" altLang="zh-CN" sz="2000" dirty="0">
                <a:solidFill>
                  <a:srgbClr val="000000"/>
                </a:solidFill>
              </a:rPr>
              <a:t>!a==c||d&lt;b	</a:t>
            </a:r>
            <a:r>
              <a:rPr lang="en-US" altLang="zh-CN" sz="2000" dirty="0" smtClean="0">
                <a:solidFill>
                  <a:srgbClr val="000000"/>
                </a:solidFill>
              </a:rPr>
              <a:t>      </a:t>
            </a:r>
            <a:r>
              <a:rPr lang="zh-CN" altLang="zh-CN" sz="2000" dirty="0" smtClean="0">
                <a:solidFill>
                  <a:srgbClr val="000000"/>
                </a:solidFill>
              </a:rPr>
              <a:t>等价于</a:t>
            </a:r>
            <a:r>
              <a:rPr lang="en-US" altLang="zh-CN" sz="2000" dirty="0" smtClean="0">
                <a:solidFill>
                  <a:srgbClr val="000000"/>
                </a:solidFill>
              </a:rPr>
              <a:t>         ((!</a:t>
            </a:r>
            <a:r>
              <a:rPr lang="en-US" altLang="zh-CN" sz="2000" dirty="0">
                <a:solidFill>
                  <a:srgbClr val="000000"/>
                </a:solidFill>
              </a:rPr>
              <a:t>a)==c)||(d&lt;b)</a:t>
            </a:r>
            <a:endParaRPr lang="zh-CN" altLang="zh-CN" sz="2000" dirty="0">
              <a:solidFill>
                <a:srgbClr val="000000"/>
              </a:solidFill>
            </a:endParaRPr>
          </a:p>
          <a:p>
            <a:r>
              <a:rPr lang="en-US" altLang="zh-CN" sz="2000" dirty="0" err="1">
                <a:solidFill>
                  <a:srgbClr val="000000"/>
                </a:solidFill>
              </a:rPr>
              <a:t>a+b</a:t>
            </a:r>
            <a:r>
              <a:rPr lang="en-US" altLang="zh-CN" sz="2000" dirty="0">
                <a:solidFill>
                  <a:srgbClr val="000000"/>
                </a:solidFill>
              </a:rPr>
              <a:t>&gt;c&amp;&amp;</a:t>
            </a:r>
            <a:r>
              <a:rPr lang="en-US" altLang="zh-CN" sz="2000" dirty="0" err="1" smtClean="0">
                <a:solidFill>
                  <a:srgbClr val="000000"/>
                </a:solidFill>
              </a:rPr>
              <a:t>x+y</a:t>
            </a:r>
            <a:r>
              <a:rPr lang="en-US" altLang="zh-CN" sz="2000" dirty="0" smtClean="0">
                <a:solidFill>
                  <a:srgbClr val="000000"/>
                </a:solidFill>
              </a:rPr>
              <a:t>&lt;z        </a:t>
            </a:r>
            <a:r>
              <a:rPr lang="zh-CN" altLang="zh-CN" sz="2000" dirty="0" smtClean="0">
                <a:solidFill>
                  <a:srgbClr val="000000"/>
                </a:solidFill>
              </a:rPr>
              <a:t>等价于</a:t>
            </a:r>
            <a:r>
              <a:rPr lang="en-US" altLang="zh-CN" sz="2000" dirty="0">
                <a:solidFill>
                  <a:srgbClr val="000000"/>
                </a:solidFill>
              </a:rPr>
              <a:t>	((</a:t>
            </a:r>
            <a:r>
              <a:rPr lang="en-US" altLang="zh-CN" sz="2000" dirty="0" err="1">
                <a:solidFill>
                  <a:srgbClr val="000000"/>
                </a:solidFill>
              </a:rPr>
              <a:t>a+b</a:t>
            </a:r>
            <a:r>
              <a:rPr lang="en-US" altLang="zh-CN" sz="2000" dirty="0">
                <a:solidFill>
                  <a:srgbClr val="000000"/>
                </a:solidFill>
              </a:rPr>
              <a:t>)&gt;c)&amp;&amp;((</a:t>
            </a:r>
            <a:r>
              <a:rPr lang="en-US" altLang="zh-CN" sz="2000" dirty="0" err="1">
                <a:solidFill>
                  <a:srgbClr val="000000"/>
                </a:solidFill>
              </a:rPr>
              <a:t>x+y</a:t>
            </a:r>
            <a:r>
              <a:rPr lang="en-US" altLang="zh-CN" sz="2000" dirty="0">
                <a:solidFill>
                  <a:srgbClr val="000000"/>
                </a:solidFill>
              </a:rPr>
              <a:t>)&lt;z)</a:t>
            </a:r>
            <a:endParaRPr lang="zh-CN" altLang="zh-CN" sz="2000" dirty="0">
              <a:solidFill>
                <a:srgbClr val="000000"/>
              </a:solidFill>
            </a:endParaRPr>
          </a:p>
        </p:txBody>
      </p:sp>
      <p:sp>
        <p:nvSpPr>
          <p:cNvPr id="14" name="十字箭头 13"/>
          <p:cNvSpPr/>
          <p:nvPr/>
        </p:nvSpPr>
        <p:spPr>
          <a:xfrm>
            <a:off x="458008" y="1478544"/>
            <a:ext cx="175788" cy="147341"/>
          </a:xfrm>
          <a:prstGeom prst="quad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138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脚占位符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CN" altLang="zh-CN" sz="1200" dirty="0"/>
              <a:t>第</a:t>
            </a:r>
            <a:r>
              <a:rPr lang="en-US" altLang="zh-CN" sz="1200" dirty="0"/>
              <a:t>4</a:t>
            </a:r>
            <a:r>
              <a:rPr lang="zh-CN" altLang="zh-CN" sz="1200" dirty="0"/>
              <a:t>章  选择结构程序设计</a:t>
            </a:r>
            <a:endParaRPr lang="en-US" altLang="zh-CN" sz="1200" dirty="0" smtClean="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3352800" y="381001"/>
            <a:ext cx="8839200" cy="411163"/>
          </a:xfrm>
        </p:spPr>
        <p:txBody>
          <a:bodyPr/>
          <a:lstStyle/>
          <a:p>
            <a:r>
              <a:rPr lang="en-US" altLang="zh-CN" sz="3200" dirty="0"/>
              <a:t>4.2  </a:t>
            </a:r>
            <a:r>
              <a:rPr lang="zh-CN" altLang="zh-CN" sz="3200" dirty="0"/>
              <a:t>逻辑运算符和逻辑表达式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08191" y="1295182"/>
            <a:ext cx="27093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</a:rPr>
              <a:t>二、</a:t>
            </a:r>
            <a:r>
              <a:rPr lang="zh-CN" altLang="zh-CN" sz="2800" b="1" dirty="0">
                <a:solidFill>
                  <a:srgbClr val="C00000"/>
                </a:solidFill>
              </a:rPr>
              <a:t>逻辑表达式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040454" y="3581304"/>
            <a:ext cx="263405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逻辑运算的真值表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2</a:t>
            </a:r>
            <a:endParaRPr kumimoji="0" lang="en-US" altLang="zh-CN" sz="200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15489" y="1976586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</a:rPr>
              <a:t>[</a:t>
            </a:r>
            <a:r>
              <a:rPr lang="zh-CN" altLang="zh-CN" sz="2400" b="1" dirty="0">
                <a:solidFill>
                  <a:srgbClr val="FF0000"/>
                </a:solidFill>
              </a:rPr>
              <a:t>表达式</a:t>
            </a:r>
            <a:r>
              <a:rPr lang="en-US" altLang="zh-CN" sz="2400" b="1" dirty="0">
                <a:solidFill>
                  <a:srgbClr val="FF0000"/>
                </a:solidFill>
              </a:rPr>
              <a:t>]  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  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逻辑运算</a:t>
            </a:r>
            <a:r>
              <a:rPr lang="zh-CN" altLang="zh-CN" sz="2400" b="1" dirty="0">
                <a:solidFill>
                  <a:srgbClr val="FF0000"/>
                </a:solidFill>
              </a:rPr>
              <a:t>符</a:t>
            </a:r>
            <a:r>
              <a:rPr lang="en-US" altLang="zh-CN" sz="2400" b="1" dirty="0">
                <a:solidFill>
                  <a:srgbClr val="FF0000"/>
                </a:solidFill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  </a:t>
            </a:r>
            <a:r>
              <a:rPr lang="zh-CN" altLang="zh-CN" sz="2400" b="1" dirty="0">
                <a:solidFill>
                  <a:srgbClr val="FF0000"/>
                </a:solidFill>
              </a:rPr>
              <a:t>表达式</a:t>
            </a:r>
          </a:p>
        </p:txBody>
      </p:sp>
      <p:sp>
        <p:nvSpPr>
          <p:cNvPr id="8" name="矩形 7"/>
          <p:cNvSpPr/>
          <p:nvPr/>
        </p:nvSpPr>
        <p:spPr>
          <a:xfrm>
            <a:off x="1303070" y="2594454"/>
            <a:ext cx="1074287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25000"/>
              </a:lnSpc>
              <a:spcBef>
                <a:spcPct val="10000"/>
              </a:spcBef>
            </a:pP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</a:rPr>
              <a:t>Ｃ在计算逻辑值</a:t>
            </a:r>
            <a:r>
              <a:rPr lang="zh-CN" altLang="en-US" sz="2400" b="1" dirty="0">
                <a:solidFill>
                  <a:schemeClr val="tx1">
                    <a:lumMod val="50000"/>
                  </a:schemeClr>
                </a:solidFill>
              </a:rPr>
              <a:t>时，以“</a:t>
            </a: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</a:rPr>
              <a:t>1”</a:t>
            </a:r>
            <a:r>
              <a:rPr lang="zh-CN" altLang="en-US" sz="2400" b="1" dirty="0">
                <a:solidFill>
                  <a:schemeClr val="tx1">
                    <a:lumMod val="50000"/>
                  </a:schemeClr>
                </a:solidFill>
              </a:rPr>
              <a:t>代表“真”，“</a:t>
            </a: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</a:rPr>
              <a:t>0 ”</a:t>
            </a:r>
            <a:r>
              <a:rPr lang="zh-CN" altLang="en-US" sz="2400" b="1" dirty="0">
                <a:solidFill>
                  <a:schemeClr val="tx1">
                    <a:lumMod val="50000"/>
                  </a:schemeClr>
                </a:solidFill>
              </a:rPr>
              <a:t>代表“假”。 但反过来在判断一个量是为“真”还是为“假”时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</a:rPr>
              <a:t>，是以</a:t>
            </a:r>
            <a:r>
              <a:rPr lang="zh-CN" altLang="en-US" sz="2400" b="1" dirty="0">
                <a:solidFill>
                  <a:schemeClr val="tx1">
                    <a:lumMod val="50000"/>
                  </a:schemeClr>
                </a:solidFill>
              </a:rPr>
              <a:t>“</a:t>
            </a: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</a:rPr>
              <a:t>0”</a:t>
            </a:r>
            <a:r>
              <a:rPr lang="zh-CN" altLang="en-US" sz="2400" b="1" dirty="0">
                <a:solidFill>
                  <a:schemeClr val="tx1">
                    <a:lumMod val="50000"/>
                  </a:schemeClr>
                </a:solidFill>
              </a:rPr>
              <a:t>代表“假”，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</a:rPr>
              <a:t>以一切非</a:t>
            </a:r>
            <a:r>
              <a:rPr lang="zh-CN" altLang="en-US" sz="2400" b="1" dirty="0">
                <a:solidFill>
                  <a:schemeClr val="tx1">
                    <a:lumMod val="50000"/>
                  </a:schemeClr>
                </a:solidFill>
              </a:rPr>
              <a:t>“</a:t>
            </a: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</a:rPr>
              <a:t>0”</a:t>
            </a:r>
            <a:r>
              <a:rPr lang="zh-CN" altLang="en-US" sz="2400" b="1" dirty="0">
                <a:solidFill>
                  <a:schemeClr val="tx1">
                    <a:lumMod val="50000"/>
                  </a:schemeClr>
                </a:solidFill>
              </a:rPr>
              <a:t>的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</a:rPr>
              <a:t>数值都作为</a:t>
            </a:r>
            <a:r>
              <a:rPr lang="zh-CN" altLang="en-US" sz="2400" b="1" dirty="0">
                <a:solidFill>
                  <a:schemeClr val="tx1">
                    <a:lumMod val="50000"/>
                  </a:schemeClr>
                </a:solidFill>
              </a:rPr>
              <a:t>“真”！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14" y="2653889"/>
            <a:ext cx="1304089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0043878"/>
              </p:ext>
            </p:extLst>
          </p:nvPr>
        </p:nvGraphicFramePr>
        <p:xfrm>
          <a:off x="2252028" y="3981414"/>
          <a:ext cx="6908908" cy="158482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71571"/>
                <a:gridCol w="1149435"/>
                <a:gridCol w="1213383"/>
                <a:gridCol w="1149435"/>
                <a:gridCol w="1112542"/>
                <a:gridCol w="1112542"/>
              </a:tblGrid>
              <a:tr h="316964"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Times New Roman"/>
                          <a:ea typeface="宋体"/>
                        </a:rPr>
                        <a:t>a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Times New Roman"/>
                          <a:ea typeface="宋体"/>
                        </a:rPr>
                        <a:t>b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Times New Roman"/>
                          <a:ea typeface="宋体"/>
                        </a:rPr>
                        <a:t>!a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Times New Roman"/>
                          <a:ea typeface="宋体"/>
                        </a:rPr>
                        <a:t>!b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Times New Roman"/>
                          <a:ea typeface="宋体"/>
                        </a:rPr>
                        <a:t>a&amp;&amp;b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Times New Roman"/>
                          <a:ea typeface="宋体"/>
                        </a:rPr>
                        <a:t>a||b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316964"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Times New Roman"/>
                          <a:ea typeface="宋体"/>
                        </a:rPr>
                        <a:t>非</a:t>
                      </a:r>
                      <a:r>
                        <a:rPr lang="en-US" sz="1800" kern="100" dirty="0">
                          <a:effectLst/>
                          <a:latin typeface="Times New Roman"/>
                          <a:ea typeface="宋体"/>
                        </a:rPr>
                        <a:t>0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Times New Roman"/>
                          <a:ea typeface="等线"/>
                          <a:cs typeface="Times New Roman"/>
                        </a:rPr>
                        <a:t>非</a:t>
                      </a:r>
                      <a:r>
                        <a:rPr lang="en-US" sz="1800" kern="100">
                          <a:effectLst/>
                          <a:latin typeface="Times New Roman"/>
                          <a:ea typeface="等线"/>
                          <a:cs typeface="Courier New"/>
                        </a:rPr>
                        <a:t>0</a:t>
                      </a:r>
                      <a:endParaRPr lang="zh-CN" sz="1800" kern="100">
                        <a:effectLst/>
                        <a:latin typeface="宋体"/>
                        <a:ea typeface="等线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</a:rPr>
                        <a:t>0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等线"/>
                          <a:cs typeface="Courier New"/>
                        </a:rPr>
                        <a:t>0</a:t>
                      </a:r>
                      <a:endParaRPr lang="zh-CN" sz="1800" kern="100">
                        <a:effectLst/>
                        <a:latin typeface="宋体"/>
                        <a:ea typeface="等线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等线"/>
                          <a:cs typeface="Courier New"/>
                        </a:rPr>
                        <a:t>1</a:t>
                      </a:r>
                      <a:endParaRPr lang="zh-CN" sz="1800" kern="100">
                        <a:effectLst/>
                        <a:latin typeface="宋体"/>
                        <a:ea typeface="等线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等线"/>
                          <a:cs typeface="Courier New"/>
                        </a:rPr>
                        <a:t>1</a:t>
                      </a:r>
                      <a:endParaRPr lang="zh-CN" sz="1800" kern="100">
                        <a:effectLst/>
                        <a:latin typeface="宋体"/>
                        <a:ea typeface="等线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16964"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Times New Roman"/>
                          <a:ea typeface="宋体"/>
                        </a:rPr>
                        <a:t>非</a:t>
                      </a:r>
                      <a:r>
                        <a:rPr lang="en-US" sz="1800" kern="100" dirty="0">
                          <a:effectLst/>
                          <a:latin typeface="Times New Roman"/>
                          <a:ea typeface="宋体"/>
                        </a:rPr>
                        <a:t>0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Times New Roman"/>
                          <a:ea typeface="等线"/>
                          <a:cs typeface="Courier New"/>
                        </a:rPr>
                        <a:t>0</a:t>
                      </a:r>
                      <a:endParaRPr lang="zh-CN" sz="1800" kern="100" dirty="0">
                        <a:effectLst/>
                        <a:latin typeface="宋体"/>
                        <a:ea typeface="等线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</a:rPr>
                        <a:t>0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等线"/>
                          <a:cs typeface="Courier New"/>
                        </a:rPr>
                        <a:t>1</a:t>
                      </a:r>
                      <a:endParaRPr lang="zh-CN" sz="1800" kern="100">
                        <a:effectLst/>
                        <a:latin typeface="宋体"/>
                        <a:ea typeface="等线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等线"/>
                          <a:cs typeface="Courier New"/>
                        </a:rPr>
                        <a:t>0</a:t>
                      </a:r>
                      <a:endParaRPr lang="zh-CN" sz="1800" kern="100">
                        <a:effectLst/>
                        <a:latin typeface="宋体"/>
                        <a:ea typeface="等线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等线"/>
                          <a:cs typeface="Courier New"/>
                        </a:rPr>
                        <a:t>1</a:t>
                      </a:r>
                      <a:endParaRPr lang="zh-CN" sz="1800" kern="100">
                        <a:effectLst/>
                        <a:latin typeface="宋体"/>
                        <a:ea typeface="等线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16964"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Times New Roman"/>
                          <a:ea typeface="宋体"/>
                        </a:rPr>
                        <a:t>0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Times New Roman"/>
                          <a:ea typeface="等线"/>
                          <a:cs typeface="Times New Roman"/>
                        </a:rPr>
                        <a:t>非</a:t>
                      </a:r>
                      <a:r>
                        <a:rPr lang="en-US" sz="1800" kern="100" dirty="0">
                          <a:effectLst/>
                          <a:latin typeface="Times New Roman"/>
                          <a:ea typeface="等线"/>
                          <a:cs typeface="Courier New"/>
                        </a:rPr>
                        <a:t>0</a:t>
                      </a:r>
                      <a:endParaRPr lang="zh-CN" sz="1800" kern="100" dirty="0">
                        <a:effectLst/>
                        <a:latin typeface="宋体"/>
                        <a:ea typeface="等线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</a:rPr>
                        <a:t>1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等线"/>
                          <a:cs typeface="Courier New"/>
                        </a:rPr>
                        <a:t>0</a:t>
                      </a:r>
                      <a:endParaRPr lang="zh-CN" sz="1800" kern="100">
                        <a:effectLst/>
                        <a:latin typeface="宋体"/>
                        <a:ea typeface="等线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等线"/>
                          <a:cs typeface="Courier New"/>
                        </a:rPr>
                        <a:t>0</a:t>
                      </a:r>
                      <a:endParaRPr lang="zh-CN" sz="1800" kern="100">
                        <a:effectLst/>
                        <a:latin typeface="宋体"/>
                        <a:ea typeface="等线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Times New Roman"/>
                          <a:ea typeface="等线"/>
                          <a:cs typeface="Courier New"/>
                        </a:rPr>
                        <a:t>1</a:t>
                      </a:r>
                      <a:endParaRPr lang="zh-CN" sz="1800" kern="100" dirty="0">
                        <a:effectLst/>
                        <a:latin typeface="宋体"/>
                        <a:ea typeface="等线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16964"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</a:rPr>
                        <a:t>0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Times New Roman"/>
                          <a:ea typeface="等线"/>
                          <a:cs typeface="Courier New"/>
                        </a:rPr>
                        <a:t>0</a:t>
                      </a:r>
                      <a:endParaRPr lang="zh-CN" sz="1800" kern="100" dirty="0">
                        <a:effectLst/>
                        <a:latin typeface="宋体"/>
                        <a:ea typeface="等线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Times New Roman"/>
                          <a:ea typeface="宋体"/>
                        </a:rPr>
                        <a:t>1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Times New Roman"/>
                          <a:ea typeface="等线"/>
                          <a:cs typeface="Courier New"/>
                        </a:rPr>
                        <a:t>1</a:t>
                      </a:r>
                      <a:endParaRPr lang="zh-CN" sz="1800" kern="100" dirty="0">
                        <a:effectLst/>
                        <a:latin typeface="宋体"/>
                        <a:ea typeface="等线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Times New Roman"/>
                          <a:ea typeface="等线"/>
                          <a:cs typeface="Courier New"/>
                        </a:rPr>
                        <a:t>0</a:t>
                      </a:r>
                      <a:endParaRPr lang="zh-CN" sz="1800" kern="100" dirty="0">
                        <a:effectLst/>
                        <a:latin typeface="宋体"/>
                        <a:ea typeface="等线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Times New Roman"/>
                          <a:ea typeface="等线"/>
                          <a:cs typeface="Courier New"/>
                        </a:rPr>
                        <a:t>0</a:t>
                      </a:r>
                      <a:endParaRPr lang="zh-CN" sz="1800" kern="100" dirty="0">
                        <a:effectLst/>
                        <a:latin typeface="宋体"/>
                        <a:ea typeface="等线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08190" y="1981199"/>
            <a:ext cx="27093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逻辑表达式的格式</a:t>
            </a:r>
            <a:endParaRPr lang="zh-CN" altLang="en-US" sz="2400" b="1" dirty="0"/>
          </a:p>
        </p:txBody>
      </p:sp>
      <p:sp>
        <p:nvSpPr>
          <p:cNvPr id="4" name="矩形 3"/>
          <p:cNvSpPr/>
          <p:nvPr/>
        </p:nvSpPr>
        <p:spPr>
          <a:xfrm>
            <a:off x="255791" y="5454071"/>
            <a:ext cx="1172454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b="1" dirty="0"/>
              <a:t>例如：</a:t>
            </a:r>
          </a:p>
          <a:p>
            <a:r>
              <a:rPr lang="zh-CN" altLang="zh-CN" sz="2000" b="1" dirty="0"/>
              <a:t>表达式</a:t>
            </a:r>
            <a:r>
              <a:rPr lang="en-US" altLang="zh-CN" sz="2000" b="1" dirty="0"/>
              <a:t>5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</a:rPr>
              <a:t>&amp;&amp;-</a:t>
            </a:r>
            <a:r>
              <a:rPr lang="en-US" altLang="zh-CN" sz="2000" b="1" dirty="0"/>
              <a:t>3</a:t>
            </a:r>
            <a:r>
              <a:rPr lang="zh-CN" altLang="zh-CN" sz="2000" b="1" dirty="0"/>
              <a:t>的值应为</a:t>
            </a:r>
            <a:r>
              <a:rPr lang="en-US" altLang="zh-CN" sz="2000" b="1" dirty="0"/>
              <a:t>“</a:t>
            </a:r>
            <a:r>
              <a:rPr lang="zh-CN" altLang="zh-CN" sz="2000" b="1" dirty="0"/>
              <a:t>真</a:t>
            </a:r>
            <a:r>
              <a:rPr lang="en-US" altLang="zh-CN" sz="2000" b="1" dirty="0"/>
              <a:t>”</a:t>
            </a:r>
            <a:r>
              <a:rPr lang="zh-CN" altLang="zh-CN" sz="2000" b="1" dirty="0"/>
              <a:t>，即为</a:t>
            </a:r>
            <a:r>
              <a:rPr lang="en-US" altLang="zh-CN" sz="2000" b="1" dirty="0"/>
              <a:t>1</a:t>
            </a:r>
            <a:r>
              <a:rPr lang="zh-CN" altLang="zh-CN" sz="2000" b="1" dirty="0"/>
              <a:t>，因为</a:t>
            </a:r>
            <a:r>
              <a:rPr lang="en-US" altLang="zh-CN" sz="2000" b="1" dirty="0"/>
              <a:t>5</a:t>
            </a:r>
            <a:r>
              <a:rPr lang="zh-CN" altLang="zh-CN" sz="2000" b="1" dirty="0"/>
              <a:t>和</a:t>
            </a:r>
            <a:r>
              <a:rPr lang="en-US" altLang="zh-CN" sz="2000" b="1" dirty="0"/>
              <a:t>-3</a:t>
            </a:r>
            <a:r>
              <a:rPr lang="zh-CN" altLang="zh-CN" sz="2000" b="1" dirty="0"/>
              <a:t>均为</a:t>
            </a:r>
            <a:r>
              <a:rPr lang="en-US" altLang="zh-CN" sz="2000" b="1" dirty="0"/>
              <a:t>“</a:t>
            </a:r>
            <a:r>
              <a:rPr lang="zh-CN" altLang="zh-CN" sz="2000" b="1" dirty="0"/>
              <a:t>非</a:t>
            </a:r>
            <a:r>
              <a:rPr lang="en-US" altLang="zh-CN" sz="2000" b="1" dirty="0"/>
              <a:t>0”</a:t>
            </a:r>
            <a:r>
              <a:rPr lang="zh-CN" altLang="zh-CN" sz="2000" b="1" dirty="0"/>
              <a:t>，在逻辑运算上都当成</a:t>
            </a:r>
            <a:r>
              <a:rPr lang="en-US" altLang="zh-CN" sz="2000" b="1" dirty="0"/>
              <a:t>1</a:t>
            </a:r>
            <a:r>
              <a:rPr lang="zh-CN" altLang="zh-CN" sz="2000" b="1" dirty="0" smtClean="0"/>
              <a:t>。</a:t>
            </a:r>
            <a:r>
              <a:rPr lang="en-US" altLang="zh-CN" sz="2000" b="1" dirty="0" smtClean="0"/>
              <a:t>1.5</a:t>
            </a:r>
            <a:r>
              <a:rPr lang="en-US" altLang="zh-CN" sz="2000" b="1" dirty="0"/>
              <a:t>||0</a:t>
            </a:r>
            <a:r>
              <a:rPr lang="zh-CN" altLang="zh-CN" sz="2000" b="1" dirty="0"/>
              <a:t>的值为“真”，即为</a:t>
            </a:r>
            <a:r>
              <a:rPr lang="en-US" altLang="zh-CN" sz="2000" b="1" dirty="0"/>
              <a:t>1</a:t>
            </a:r>
            <a:r>
              <a:rPr lang="zh-CN" altLang="zh-CN" sz="2000" b="1" dirty="0"/>
              <a:t>。因为</a:t>
            </a:r>
            <a:r>
              <a:rPr lang="en-US" altLang="zh-CN" sz="2000" b="1" dirty="0"/>
              <a:t>1.5</a:t>
            </a:r>
            <a:r>
              <a:rPr lang="zh-CN" altLang="zh-CN" sz="2000" b="1" dirty="0"/>
              <a:t>是</a:t>
            </a:r>
            <a:r>
              <a:rPr lang="en-US" altLang="zh-CN" sz="2000" b="1" dirty="0"/>
              <a:t>“</a:t>
            </a:r>
            <a:r>
              <a:rPr lang="zh-CN" altLang="zh-CN" sz="2000" b="1" dirty="0"/>
              <a:t>非０</a:t>
            </a:r>
            <a:r>
              <a:rPr lang="en-US" altLang="zh-CN" sz="2000" b="1" dirty="0" smtClean="0"/>
              <a:t>”</a:t>
            </a:r>
            <a:r>
              <a:rPr lang="zh-CN" altLang="en-US" sz="2000" b="1" dirty="0" smtClean="0"/>
              <a:t>，</a:t>
            </a:r>
            <a:r>
              <a:rPr lang="zh-CN" altLang="zh-CN" sz="2000" b="1" dirty="0" smtClean="0"/>
              <a:t>和</a:t>
            </a:r>
            <a:r>
              <a:rPr lang="en-US" altLang="zh-CN" sz="2000" b="1" dirty="0"/>
              <a:t>“0”</a:t>
            </a:r>
            <a:r>
              <a:rPr lang="zh-CN" altLang="zh-CN" sz="2000" b="1" dirty="0"/>
              <a:t>进行逻辑或运算可得“真”。</a:t>
            </a:r>
          </a:p>
        </p:txBody>
      </p:sp>
    </p:spTree>
    <p:extLst>
      <p:ext uri="{BB962C8B-B14F-4D97-AF65-F5344CB8AC3E}">
        <p14:creationId xmlns:p14="http://schemas.microsoft.com/office/powerpoint/2010/main" val="1994129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脚占位符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CN" altLang="zh-CN" sz="1200" dirty="0"/>
              <a:t>第</a:t>
            </a:r>
            <a:r>
              <a:rPr lang="en-US" altLang="zh-CN" sz="1200" dirty="0"/>
              <a:t>4</a:t>
            </a:r>
            <a:r>
              <a:rPr lang="zh-CN" altLang="zh-CN" sz="1200" dirty="0"/>
              <a:t>章  选择结构程序设计</a:t>
            </a:r>
            <a:endParaRPr lang="en-US" altLang="zh-CN" sz="1200" dirty="0" smtClean="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3352800" y="381001"/>
            <a:ext cx="8839200" cy="411163"/>
          </a:xfrm>
        </p:spPr>
        <p:txBody>
          <a:bodyPr/>
          <a:lstStyle/>
          <a:p>
            <a:r>
              <a:rPr lang="en-US" altLang="zh-CN" sz="3200" dirty="0"/>
              <a:t>4.2  </a:t>
            </a:r>
            <a:r>
              <a:rPr lang="zh-CN" altLang="zh-CN" sz="3200" dirty="0"/>
              <a:t>逻辑运算符和逻辑表达式</a:t>
            </a:r>
          </a:p>
        </p:txBody>
      </p:sp>
      <p:sp>
        <p:nvSpPr>
          <p:cNvPr id="4" name="矩形 3"/>
          <p:cNvSpPr/>
          <p:nvPr/>
        </p:nvSpPr>
        <p:spPr>
          <a:xfrm>
            <a:off x="105622" y="1970990"/>
            <a:ext cx="6218978" cy="3477875"/>
          </a:xfrm>
          <a:prstGeom prst="rect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rgbClr val="002060"/>
                </a:solidFill>
              </a:rPr>
              <a:t>#</a:t>
            </a:r>
            <a:r>
              <a:rPr lang="en-US" altLang="zh-CN" sz="2000" dirty="0">
                <a:solidFill>
                  <a:srgbClr val="002060"/>
                </a:solidFill>
              </a:rPr>
              <a:t>include &lt;</a:t>
            </a:r>
            <a:r>
              <a:rPr lang="en-US" altLang="zh-CN" sz="2000" dirty="0" err="1">
                <a:solidFill>
                  <a:srgbClr val="002060"/>
                </a:solidFill>
              </a:rPr>
              <a:t>stdio.h</a:t>
            </a:r>
            <a:r>
              <a:rPr lang="en-US" altLang="zh-CN" sz="2000" dirty="0">
                <a:solidFill>
                  <a:srgbClr val="002060"/>
                </a:solidFill>
              </a:rPr>
              <a:t>&gt;</a:t>
            </a:r>
            <a:endParaRPr lang="zh-CN" altLang="zh-CN" sz="2000" dirty="0">
              <a:solidFill>
                <a:srgbClr val="002060"/>
              </a:solidFill>
            </a:endParaRPr>
          </a:p>
          <a:p>
            <a:r>
              <a:rPr lang="en-US" altLang="zh-CN" sz="2000" dirty="0" err="1">
                <a:solidFill>
                  <a:srgbClr val="002060"/>
                </a:solidFill>
              </a:rPr>
              <a:t>int</a:t>
            </a:r>
            <a:r>
              <a:rPr lang="en-US" altLang="zh-CN" sz="2000" dirty="0">
                <a:solidFill>
                  <a:srgbClr val="002060"/>
                </a:solidFill>
              </a:rPr>
              <a:t> main()</a:t>
            </a:r>
            <a:endParaRPr lang="zh-CN" altLang="zh-CN" sz="2000" dirty="0">
              <a:solidFill>
                <a:srgbClr val="002060"/>
              </a:solidFill>
            </a:endParaRPr>
          </a:p>
          <a:p>
            <a:r>
              <a:rPr lang="en-US" altLang="zh-CN" sz="2000" dirty="0">
                <a:solidFill>
                  <a:srgbClr val="002060"/>
                </a:solidFill>
              </a:rPr>
              <a:t>{</a:t>
            </a:r>
            <a:endParaRPr lang="zh-CN" altLang="zh-CN" sz="2000" dirty="0">
              <a:solidFill>
                <a:srgbClr val="002060"/>
              </a:solidFill>
            </a:endParaRPr>
          </a:p>
          <a:p>
            <a:r>
              <a:rPr lang="en-US" altLang="zh-CN" sz="2000" dirty="0">
                <a:solidFill>
                  <a:srgbClr val="002060"/>
                </a:solidFill>
              </a:rPr>
              <a:t>    char c='u';</a:t>
            </a:r>
            <a:endParaRPr lang="zh-CN" altLang="zh-CN" sz="2000" dirty="0">
              <a:solidFill>
                <a:srgbClr val="002060"/>
              </a:solidFill>
            </a:endParaRPr>
          </a:p>
          <a:p>
            <a:r>
              <a:rPr lang="en-US" altLang="zh-CN" sz="2000" dirty="0">
                <a:solidFill>
                  <a:srgbClr val="002060"/>
                </a:solidFill>
              </a:rPr>
              <a:t>    </a:t>
            </a:r>
            <a:r>
              <a:rPr lang="en-US" altLang="zh-CN" sz="2000" dirty="0" err="1">
                <a:solidFill>
                  <a:srgbClr val="002060"/>
                </a:solidFill>
              </a:rPr>
              <a:t>int</a:t>
            </a:r>
            <a:r>
              <a:rPr lang="en-US" altLang="zh-CN" sz="2000" dirty="0">
                <a:solidFill>
                  <a:srgbClr val="002060"/>
                </a:solidFill>
              </a:rPr>
              <a:t> i=1,j=2,k=3;</a:t>
            </a:r>
            <a:endParaRPr lang="zh-CN" altLang="zh-CN" sz="2000" dirty="0">
              <a:solidFill>
                <a:srgbClr val="002060"/>
              </a:solidFill>
            </a:endParaRPr>
          </a:p>
          <a:p>
            <a:r>
              <a:rPr lang="en-US" altLang="zh-CN" sz="2000" dirty="0">
                <a:solidFill>
                  <a:srgbClr val="002060"/>
                </a:solidFill>
              </a:rPr>
              <a:t>    float x=3e+6,y=0.95;</a:t>
            </a:r>
            <a:endParaRPr lang="zh-CN" altLang="zh-CN" sz="2000" dirty="0">
              <a:solidFill>
                <a:srgbClr val="002060"/>
              </a:solidFill>
            </a:endParaRPr>
          </a:p>
          <a:p>
            <a:r>
              <a:rPr lang="en-US" altLang="zh-CN" sz="2000" dirty="0">
                <a:solidFill>
                  <a:srgbClr val="002060"/>
                </a:solidFill>
              </a:rPr>
              <a:t>    </a:t>
            </a:r>
            <a:r>
              <a:rPr lang="en-US" altLang="zh-CN" sz="2000" dirty="0" err="1">
                <a:solidFill>
                  <a:srgbClr val="002060"/>
                </a:solidFill>
              </a:rPr>
              <a:t>printf</a:t>
            </a:r>
            <a:r>
              <a:rPr lang="en-US" altLang="zh-CN" sz="2000" dirty="0">
                <a:solidFill>
                  <a:srgbClr val="002060"/>
                </a:solidFill>
              </a:rPr>
              <a:t>("%</a:t>
            </a:r>
            <a:r>
              <a:rPr lang="en-US" altLang="zh-CN" sz="2000" dirty="0" err="1">
                <a:solidFill>
                  <a:srgbClr val="002060"/>
                </a:solidFill>
              </a:rPr>
              <a:t>d,%d</a:t>
            </a:r>
            <a:r>
              <a:rPr lang="en-US" altLang="zh-CN" sz="2000" dirty="0">
                <a:solidFill>
                  <a:srgbClr val="002060"/>
                </a:solidFill>
              </a:rPr>
              <a:t>\</a:t>
            </a:r>
            <a:r>
              <a:rPr lang="en-US" altLang="zh-CN" sz="2000" dirty="0" err="1">
                <a:solidFill>
                  <a:srgbClr val="002060"/>
                </a:solidFill>
              </a:rPr>
              <a:t>n",!x</a:t>
            </a:r>
            <a:r>
              <a:rPr lang="en-US" altLang="zh-CN" sz="2000" dirty="0">
                <a:solidFill>
                  <a:srgbClr val="002060"/>
                </a:solidFill>
              </a:rPr>
              <a:t>*!y, !!!x);</a:t>
            </a:r>
            <a:endParaRPr lang="zh-CN" altLang="zh-CN" sz="2000" dirty="0">
              <a:solidFill>
                <a:srgbClr val="002060"/>
              </a:solidFill>
            </a:endParaRPr>
          </a:p>
          <a:p>
            <a:r>
              <a:rPr lang="en-US" altLang="zh-CN" sz="2000" dirty="0">
                <a:solidFill>
                  <a:srgbClr val="002060"/>
                </a:solidFill>
              </a:rPr>
              <a:t>    </a:t>
            </a:r>
            <a:r>
              <a:rPr lang="en-US" altLang="zh-CN" sz="2000" dirty="0" err="1">
                <a:solidFill>
                  <a:srgbClr val="002060"/>
                </a:solidFill>
              </a:rPr>
              <a:t>printf</a:t>
            </a:r>
            <a:r>
              <a:rPr lang="en-US" altLang="zh-CN" sz="2000" dirty="0">
                <a:solidFill>
                  <a:srgbClr val="002060"/>
                </a:solidFill>
              </a:rPr>
              <a:t>("%</a:t>
            </a:r>
            <a:r>
              <a:rPr lang="en-US" altLang="zh-CN" sz="2000" dirty="0" err="1">
                <a:solidFill>
                  <a:srgbClr val="002060"/>
                </a:solidFill>
              </a:rPr>
              <a:t>d,%d</a:t>
            </a:r>
            <a:r>
              <a:rPr lang="en-US" altLang="zh-CN" sz="2000" dirty="0">
                <a:solidFill>
                  <a:srgbClr val="002060"/>
                </a:solidFill>
              </a:rPr>
              <a:t>\</a:t>
            </a:r>
            <a:r>
              <a:rPr lang="en-US" altLang="zh-CN" sz="2000" dirty="0" err="1">
                <a:solidFill>
                  <a:srgbClr val="002060"/>
                </a:solidFill>
              </a:rPr>
              <a:t>n",x</a:t>
            </a:r>
            <a:r>
              <a:rPr lang="en-US" altLang="zh-CN" sz="2000" dirty="0">
                <a:solidFill>
                  <a:srgbClr val="002060"/>
                </a:solidFill>
              </a:rPr>
              <a:t>||i&amp;&amp;j-4, i&lt;j&amp;&amp;x&lt;y);</a:t>
            </a:r>
            <a:endParaRPr lang="zh-CN" altLang="zh-CN" sz="2000" dirty="0">
              <a:solidFill>
                <a:srgbClr val="002060"/>
              </a:solidFill>
            </a:endParaRPr>
          </a:p>
          <a:p>
            <a:r>
              <a:rPr lang="en-US" altLang="zh-CN" sz="2000" dirty="0" smtClean="0">
                <a:solidFill>
                  <a:srgbClr val="002060"/>
                </a:solidFill>
              </a:rPr>
              <a:t>    </a:t>
            </a:r>
            <a:r>
              <a:rPr lang="en-US" altLang="zh-CN" sz="2000" dirty="0" err="1" smtClean="0">
                <a:solidFill>
                  <a:srgbClr val="002060"/>
                </a:solidFill>
              </a:rPr>
              <a:t>printf</a:t>
            </a:r>
            <a:r>
              <a:rPr lang="en-US" altLang="zh-CN" sz="2000" dirty="0">
                <a:solidFill>
                  <a:srgbClr val="002060"/>
                </a:solidFill>
              </a:rPr>
              <a:t>("%</a:t>
            </a:r>
            <a:r>
              <a:rPr lang="en-US" altLang="zh-CN" sz="2000" dirty="0" err="1">
                <a:solidFill>
                  <a:srgbClr val="002060"/>
                </a:solidFill>
              </a:rPr>
              <a:t>d,%d</a:t>
            </a:r>
            <a:r>
              <a:rPr lang="en-US" altLang="zh-CN" sz="2000" dirty="0">
                <a:solidFill>
                  <a:srgbClr val="002060"/>
                </a:solidFill>
              </a:rPr>
              <a:t>\</a:t>
            </a:r>
            <a:r>
              <a:rPr lang="en-US" altLang="zh-CN" sz="2000" dirty="0" err="1">
                <a:solidFill>
                  <a:srgbClr val="002060"/>
                </a:solidFill>
              </a:rPr>
              <a:t>n",i</a:t>
            </a:r>
            <a:r>
              <a:rPr lang="en-US" altLang="zh-CN" sz="2000" dirty="0">
                <a:solidFill>
                  <a:srgbClr val="002060"/>
                </a:solidFill>
              </a:rPr>
              <a:t>==6&amp;&amp;c&amp;&amp;(j=9), </a:t>
            </a:r>
            <a:r>
              <a:rPr lang="en-US" altLang="zh-CN" sz="2000" dirty="0" err="1">
                <a:solidFill>
                  <a:srgbClr val="002060"/>
                </a:solidFill>
              </a:rPr>
              <a:t>x+y</a:t>
            </a:r>
            <a:r>
              <a:rPr lang="en-US" altLang="zh-CN" sz="2000" dirty="0">
                <a:solidFill>
                  <a:srgbClr val="002060"/>
                </a:solidFill>
              </a:rPr>
              <a:t>||</a:t>
            </a:r>
            <a:r>
              <a:rPr lang="en-US" altLang="zh-CN" sz="2000" dirty="0" err="1">
                <a:solidFill>
                  <a:srgbClr val="002060"/>
                </a:solidFill>
              </a:rPr>
              <a:t>i+j+k</a:t>
            </a:r>
            <a:r>
              <a:rPr lang="en-US" altLang="zh-CN" sz="2000" dirty="0">
                <a:solidFill>
                  <a:srgbClr val="002060"/>
                </a:solidFill>
              </a:rPr>
              <a:t>);</a:t>
            </a:r>
            <a:endParaRPr lang="zh-CN" altLang="zh-CN" sz="2000" dirty="0">
              <a:solidFill>
                <a:srgbClr val="002060"/>
              </a:solidFill>
            </a:endParaRPr>
          </a:p>
          <a:p>
            <a:r>
              <a:rPr lang="en-US" altLang="zh-CN" sz="2000" dirty="0" smtClean="0">
                <a:solidFill>
                  <a:srgbClr val="002060"/>
                </a:solidFill>
              </a:rPr>
              <a:t>    return </a:t>
            </a:r>
            <a:r>
              <a:rPr lang="en-US" altLang="zh-CN" sz="2000" dirty="0">
                <a:solidFill>
                  <a:srgbClr val="002060"/>
                </a:solidFill>
              </a:rPr>
              <a:t>0;</a:t>
            </a:r>
            <a:endParaRPr lang="zh-CN" altLang="zh-CN" sz="2000" dirty="0">
              <a:solidFill>
                <a:srgbClr val="002060"/>
              </a:solidFill>
            </a:endParaRPr>
          </a:p>
          <a:p>
            <a:r>
              <a:rPr lang="en-US" altLang="zh-CN" sz="2000" dirty="0">
                <a:solidFill>
                  <a:srgbClr val="002060"/>
                </a:solidFill>
              </a:rPr>
              <a:t>}</a:t>
            </a:r>
            <a:endParaRPr lang="zh-CN" altLang="zh-CN" sz="2000" dirty="0">
              <a:solidFill>
                <a:srgbClr val="002060"/>
              </a:solidFill>
            </a:endParaRPr>
          </a:p>
        </p:txBody>
      </p:sp>
      <p:pic>
        <p:nvPicPr>
          <p:cNvPr id="8" name="图片 7"/>
          <p:cNvPicPr/>
          <p:nvPr/>
        </p:nvPicPr>
        <p:blipFill>
          <a:blip r:embed="rId2"/>
          <a:stretch>
            <a:fillRect/>
          </a:stretch>
        </p:blipFill>
        <p:spPr>
          <a:xfrm>
            <a:off x="1930790" y="5518233"/>
            <a:ext cx="4393810" cy="132375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5715918"/>
            <a:ext cx="17331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dirty="0"/>
              <a:t>程序运行结果</a:t>
            </a:r>
            <a:endParaRPr lang="zh-CN" altLang="en-US" sz="2000" b="1" dirty="0"/>
          </a:p>
        </p:txBody>
      </p:sp>
      <p:sp>
        <p:nvSpPr>
          <p:cNvPr id="7" name="矩形 6"/>
          <p:cNvSpPr/>
          <p:nvPr/>
        </p:nvSpPr>
        <p:spPr>
          <a:xfrm>
            <a:off x="172646" y="1313383"/>
            <a:ext cx="37064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</a:rPr>
              <a:t>【例</a:t>
            </a:r>
            <a:r>
              <a:rPr lang="en-US" altLang="zh-CN" sz="2400" b="1" dirty="0">
                <a:solidFill>
                  <a:srgbClr val="FF0000"/>
                </a:solidFill>
              </a:rPr>
              <a:t>4.2</a:t>
            </a:r>
            <a:r>
              <a:rPr lang="zh-CN" altLang="zh-CN" sz="2400" b="1" dirty="0">
                <a:solidFill>
                  <a:srgbClr val="FF0000"/>
                </a:solidFill>
              </a:rPr>
              <a:t>】逻辑运算符示例</a:t>
            </a:r>
          </a:p>
        </p:txBody>
      </p:sp>
      <p:sp>
        <p:nvSpPr>
          <p:cNvPr id="9" name="折角形 8"/>
          <p:cNvSpPr/>
          <p:nvPr/>
        </p:nvSpPr>
        <p:spPr>
          <a:xfrm>
            <a:off x="6714067" y="1380066"/>
            <a:ext cx="5333999" cy="5113865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dirty="0" smtClean="0"/>
          </a:p>
          <a:p>
            <a:r>
              <a:rPr lang="zh-CN" altLang="zh-CN" dirty="0"/>
              <a:t>说明</a:t>
            </a:r>
            <a:r>
              <a:rPr lang="zh-CN" altLang="zh-CN" dirty="0" smtClean="0"/>
              <a:t>：</a:t>
            </a:r>
            <a:endParaRPr lang="en-US" altLang="zh-CN" dirty="0" smtClean="0"/>
          </a:p>
          <a:p>
            <a:r>
              <a:rPr lang="zh-CN" altLang="zh-CN" dirty="0" smtClean="0"/>
              <a:t>本</a:t>
            </a:r>
            <a:r>
              <a:rPr lang="zh-CN" altLang="zh-CN" dirty="0"/>
              <a:t>例中，</a:t>
            </a:r>
            <a:r>
              <a:rPr lang="en-US" altLang="zh-CN" dirty="0"/>
              <a:t>x</a:t>
            </a:r>
            <a:r>
              <a:rPr lang="zh-CN" altLang="zh-CN" dirty="0"/>
              <a:t>和</a:t>
            </a:r>
            <a:r>
              <a:rPr lang="en-US" altLang="zh-CN" dirty="0"/>
              <a:t>y</a:t>
            </a:r>
            <a:r>
              <a:rPr lang="zh-CN" altLang="zh-CN" dirty="0"/>
              <a:t>为非</a:t>
            </a:r>
            <a:r>
              <a:rPr lang="en-US" altLang="zh-CN" dirty="0"/>
              <a:t>0</a:t>
            </a:r>
            <a:r>
              <a:rPr lang="zh-CN" altLang="zh-CN" dirty="0"/>
              <a:t>值，所以</a:t>
            </a:r>
            <a:r>
              <a:rPr lang="en-US" altLang="zh-CN" dirty="0"/>
              <a:t>!x</a:t>
            </a:r>
            <a:r>
              <a:rPr lang="zh-CN" altLang="zh-CN" dirty="0"/>
              <a:t>和</a:t>
            </a:r>
            <a:r>
              <a:rPr lang="en-US" altLang="zh-CN" dirty="0"/>
              <a:t>!y</a:t>
            </a:r>
            <a:r>
              <a:rPr lang="zh-CN" altLang="zh-CN" dirty="0"/>
              <a:t>的结果均为</a:t>
            </a:r>
            <a:r>
              <a:rPr lang="en-US" altLang="zh-CN" dirty="0"/>
              <a:t>0</a:t>
            </a:r>
            <a:r>
              <a:rPr lang="zh-CN" altLang="zh-CN" dirty="0"/>
              <a:t>，因此表达式</a:t>
            </a:r>
            <a:r>
              <a:rPr lang="en-US" altLang="zh-CN" dirty="0"/>
              <a:t>!x*!y</a:t>
            </a:r>
            <a:r>
              <a:rPr lang="zh-CN" altLang="zh-CN" dirty="0"/>
              <a:t>也为</a:t>
            </a:r>
            <a:r>
              <a:rPr lang="en-US" altLang="zh-CN" dirty="0"/>
              <a:t>0</a:t>
            </a:r>
            <a:r>
              <a:rPr lang="zh-CN" altLang="zh-CN" dirty="0"/>
              <a:t>，故其输出值为</a:t>
            </a:r>
            <a:r>
              <a:rPr lang="en-US" altLang="zh-CN" dirty="0"/>
              <a:t>0</a:t>
            </a:r>
            <a:r>
              <a:rPr lang="zh-CN" altLang="zh-CN" dirty="0"/>
              <a:t>。由于</a:t>
            </a:r>
            <a:r>
              <a:rPr lang="en-US" altLang="zh-CN" dirty="0"/>
              <a:t>x</a:t>
            </a:r>
            <a:r>
              <a:rPr lang="zh-CN" altLang="zh-CN" dirty="0"/>
              <a:t>为非</a:t>
            </a:r>
            <a:r>
              <a:rPr lang="en-US" altLang="zh-CN" dirty="0"/>
              <a:t>0</a:t>
            </a:r>
            <a:r>
              <a:rPr lang="zh-CN" altLang="zh-CN" dirty="0"/>
              <a:t>值，奇数次非等效于一次非，故</a:t>
            </a:r>
            <a:r>
              <a:rPr lang="en-US" altLang="zh-CN" dirty="0"/>
              <a:t>!!!x</a:t>
            </a:r>
            <a:r>
              <a:rPr lang="zh-CN" altLang="zh-CN" dirty="0"/>
              <a:t>的逻辑值为</a:t>
            </a:r>
            <a:r>
              <a:rPr lang="en-US" altLang="zh-CN" dirty="0"/>
              <a:t>0</a:t>
            </a:r>
            <a:r>
              <a:rPr lang="zh-CN" altLang="zh-CN" dirty="0"/>
              <a:t>；对于表达式</a:t>
            </a:r>
            <a:r>
              <a:rPr lang="en-US" altLang="zh-CN" dirty="0"/>
              <a:t>x|| i &amp;&amp; j-4</a:t>
            </a:r>
            <a:r>
              <a:rPr lang="zh-CN" altLang="zh-CN" dirty="0"/>
              <a:t>，因为算术运算符优先级高，所以先计算</a:t>
            </a:r>
            <a:r>
              <a:rPr lang="en-US" altLang="zh-CN" dirty="0"/>
              <a:t>j-4</a:t>
            </a:r>
            <a:r>
              <a:rPr lang="zh-CN" altLang="zh-CN" dirty="0"/>
              <a:t>的值为非</a:t>
            </a:r>
            <a:r>
              <a:rPr lang="en-US" altLang="zh-CN" dirty="0"/>
              <a:t>0</a:t>
            </a:r>
            <a:r>
              <a:rPr lang="zh-CN" altLang="zh-CN" dirty="0"/>
              <a:t>，再求</a:t>
            </a:r>
            <a:r>
              <a:rPr lang="en-US" altLang="zh-CN" dirty="0"/>
              <a:t>i &amp;&amp; j-4</a:t>
            </a:r>
            <a:r>
              <a:rPr lang="zh-CN" altLang="zh-CN" dirty="0"/>
              <a:t>的逻辑值为</a:t>
            </a:r>
            <a:r>
              <a:rPr lang="en-US" altLang="zh-CN" dirty="0"/>
              <a:t>1</a:t>
            </a:r>
            <a:r>
              <a:rPr lang="zh-CN" altLang="zh-CN" dirty="0"/>
              <a:t>，故</a:t>
            </a:r>
            <a:r>
              <a:rPr lang="en-US" altLang="zh-CN" dirty="0"/>
              <a:t>x||i&amp;&amp;j-4</a:t>
            </a:r>
            <a:r>
              <a:rPr lang="zh-CN" altLang="zh-CN" dirty="0"/>
              <a:t>的逻辑值为</a:t>
            </a:r>
            <a:r>
              <a:rPr lang="en-US" altLang="zh-CN" dirty="0"/>
              <a:t>1</a:t>
            </a:r>
            <a:r>
              <a:rPr lang="zh-CN" altLang="zh-CN" dirty="0"/>
              <a:t>；对于表达式</a:t>
            </a:r>
            <a:r>
              <a:rPr lang="en-US" altLang="zh-CN" dirty="0"/>
              <a:t>i&lt;j&amp;&amp;x&lt;y</a:t>
            </a:r>
            <a:r>
              <a:rPr lang="zh-CN" altLang="zh-CN" dirty="0"/>
              <a:t>，由于</a:t>
            </a:r>
            <a:r>
              <a:rPr lang="en-US" altLang="zh-CN" dirty="0"/>
              <a:t>i&lt;j</a:t>
            </a:r>
            <a:r>
              <a:rPr lang="zh-CN" altLang="zh-CN" dirty="0"/>
              <a:t>的值为</a:t>
            </a:r>
            <a:r>
              <a:rPr lang="en-US" altLang="zh-CN" dirty="0"/>
              <a:t>1</a:t>
            </a:r>
            <a:r>
              <a:rPr lang="zh-CN" altLang="zh-CN" dirty="0"/>
              <a:t>，而</a:t>
            </a:r>
            <a:r>
              <a:rPr lang="en-US" altLang="zh-CN" dirty="0"/>
              <a:t>x&lt;y</a:t>
            </a:r>
            <a:r>
              <a:rPr lang="zh-CN" altLang="zh-CN" dirty="0"/>
              <a:t>为</a:t>
            </a:r>
            <a:r>
              <a:rPr lang="en-US" altLang="zh-CN" dirty="0"/>
              <a:t>0</a:t>
            </a:r>
            <a:r>
              <a:rPr lang="zh-CN" altLang="zh-CN" dirty="0"/>
              <a:t>，故表达式变成</a:t>
            </a:r>
            <a:r>
              <a:rPr lang="en-US" altLang="zh-CN" dirty="0"/>
              <a:t>1</a:t>
            </a:r>
            <a:r>
              <a:rPr lang="zh-CN" altLang="zh-CN" dirty="0"/>
              <a:t>和</a:t>
            </a:r>
            <a:r>
              <a:rPr lang="en-US" altLang="zh-CN" dirty="0"/>
              <a:t>0</a:t>
            </a:r>
            <a:r>
              <a:rPr lang="zh-CN" altLang="zh-CN" dirty="0"/>
              <a:t>进行逻辑与，最后得</a:t>
            </a:r>
            <a:r>
              <a:rPr lang="en-US" altLang="zh-CN" dirty="0"/>
              <a:t>0</a:t>
            </a:r>
            <a:r>
              <a:rPr lang="zh-CN" altLang="zh-CN" dirty="0"/>
              <a:t>；对于表达式</a:t>
            </a:r>
            <a:r>
              <a:rPr lang="en-US" altLang="zh-CN" dirty="0"/>
              <a:t>i==6&amp;&amp;c&amp;&amp;(j=9)</a:t>
            </a:r>
            <a:r>
              <a:rPr lang="zh-CN" altLang="zh-CN" dirty="0"/>
              <a:t>，由于</a:t>
            </a:r>
            <a:r>
              <a:rPr lang="en-US" altLang="zh-CN" dirty="0"/>
              <a:t>i==6</a:t>
            </a:r>
            <a:r>
              <a:rPr lang="zh-CN" altLang="zh-CN" dirty="0"/>
              <a:t>为“假”，即值为</a:t>
            </a:r>
            <a:r>
              <a:rPr lang="en-US" altLang="zh-CN" dirty="0"/>
              <a:t>0</a:t>
            </a:r>
            <a:r>
              <a:rPr lang="zh-CN" altLang="zh-CN" dirty="0"/>
              <a:t>，变量</a:t>
            </a:r>
            <a:r>
              <a:rPr lang="en-US" altLang="zh-CN" dirty="0"/>
              <a:t>c</a:t>
            </a:r>
            <a:r>
              <a:rPr lang="zh-CN" altLang="zh-CN" dirty="0"/>
              <a:t>为字符型，在运算中用它相应的</a:t>
            </a:r>
            <a:r>
              <a:rPr lang="en-US" altLang="zh-CN" dirty="0"/>
              <a:t>ASCII</a:t>
            </a:r>
            <a:r>
              <a:rPr lang="zh-CN" altLang="zh-CN" dirty="0"/>
              <a:t>码参与运算，该表达式由两个与运算组成，所以整个表达式的值为</a:t>
            </a:r>
            <a:r>
              <a:rPr lang="en-US" altLang="zh-CN" dirty="0"/>
              <a:t>0</a:t>
            </a:r>
            <a:r>
              <a:rPr lang="zh-CN" altLang="zh-CN" dirty="0"/>
              <a:t>；最后对于表达式</a:t>
            </a:r>
            <a:r>
              <a:rPr lang="en-US" altLang="zh-CN" dirty="0" err="1"/>
              <a:t>x+y</a:t>
            </a:r>
            <a:r>
              <a:rPr lang="en-US" altLang="zh-CN" dirty="0"/>
              <a:t>||</a:t>
            </a:r>
            <a:r>
              <a:rPr lang="en-US" altLang="zh-CN" dirty="0" err="1"/>
              <a:t>i+j+k</a:t>
            </a:r>
            <a:r>
              <a:rPr lang="zh-CN" altLang="zh-CN" dirty="0"/>
              <a:t>，由于</a:t>
            </a:r>
            <a:r>
              <a:rPr lang="en-US" altLang="zh-CN" dirty="0" err="1"/>
              <a:t>x+y</a:t>
            </a:r>
            <a:r>
              <a:rPr lang="zh-CN" altLang="zh-CN" dirty="0"/>
              <a:t>的值为非</a:t>
            </a:r>
            <a:r>
              <a:rPr lang="en-US" altLang="zh-CN" dirty="0"/>
              <a:t>0</a:t>
            </a:r>
            <a:r>
              <a:rPr lang="zh-CN" altLang="zh-CN" dirty="0"/>
              <a:t>，故整个表达式的值为</a:t>
            </a:r>
            <a:r>
              <a:rPr lang="en-US" altLang="zh-CN" dirty="0"/>
              <a:t>1</a:t>
            </a:r>
            <a:r>
              <a:rPr lang="zh-CN" altLang="zh-CN" dirty="0"/>
              <a:t>。</a:t>
            </a:r>
          </a:p>
          <a:p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391444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脚占位符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CN" altLang="zh-CN" sz="1200" dirty="0"/>
              <a:t>第</a:t>
            </a:r>
            <a:r>
              <a:rPr lang="en-US" altLang="zh-CN" sz="1200" dirty="0"/>
              <a:t>4</a:t>
            </a:r>
            <a:r>
              <a:rPr lang="zh-CN" altLang="zh-CN" sz="1200" dirty="0"/>
              <a:t>章  选择结构程序设计</a:t>
            </a:r>
            <a:endParaRPr lang="en-US" altLang="zh-CN" sz="1200" dirty="0" smtClean="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3352800" y="381001"/>
            <a:ext cx="8839200" cy="411163"/>
          </a:xfrm>
        </p:spPr>
        <p:txBody>
          <a:bodyPr/>
          <a:lstStyle/>
          <a:p>
            <a:r>
              <a:rPr lang="en-US" altLang="zh-CN" sz="3200" dirty="0"/>
              <a:t>4.2  </a:t>
            </a:r>
            <a:r>
              <a:rPr lang="zh-CN" altLang="zh-CN" sz="3200" dirty="0"/>
              <a:t>逻辑运算符和逻辑表达式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369250" y="1314341"/>
            <a:ext cx="10687283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</a:rPr>
              <a:t>  </a:t>
            </a:r>
            <a:r>
              <a:rPr lang="zh-CN" altLang="zh-CN" sz="2400" b="1" dirty="0" smtClean="0">
                <a:solidFill>
                  <a:srgbClr val="C00000"/>
                </a:solidFill>
              </a:rPr>
              <a:t>“逻辑短路”现象</a:t>
            </a:r>
            <a:r>
              <a:rPr lang="en-US" altLang="zh-CN" sz="2400" b="1" dirty="0" smtClean="0">
                <a:solidFill>
                  <a:srgbClr val="C00000"/>
                </a:solidFill>
              </a:rPr>
              <a:t>:</a:t>
            </a:r>
            <a:r>
              <a:rPr lang="en-US" altLang="zh-CN" sz="2400" b="1" dirty="0" smtClean="0"/>
              <a:t> </a:t>
            </a:r>
            <a:r>
              <a:rPr lang="en-US" altLang="zh-CN" sz="2400" b="1" dirty="0" smtClean="0">
                <a:solidFill>
                  <a:srgbClr val="000000"/>
                </a:solidFill>
              </a:rPr>
              <a:t>C</a:t>
            </a:r>
            <a:r>
              <a:rPr lang="zh-CN" altLang="zh-CN" sz="2400" b="1" dirty="0">
                <a:solidFill>
                  <a:srgbClr val="000000"/>
                </a:solidFill>
              </a:rPr>
              <a:t>在做逻辑运算表达式的求解过程中，并不是每个逻辑运算符都会被执行到，只是在必须执行下一个逻辑运算符才能求出表达式的值时，才会执行该运算符。这一现象被称为“逻辑短路”现象。</a:t>
            </a:r>
            <a:endParaRPr lang="zh-CN" altLang="en-US" sz="2400" b="1" dirty="0">
              <a:solidFill>
                <a:srgbClr val="0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3659" y="2751809"/>
            <a:ext cx="11238864" cy="1631216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r>
              <a:rPr lang="zh-CN" altLang="zh-CN" sz="2000" b="1" dirty="0" smtClean="0">
                <a:solidFill>
                  <a:srgbClr val="FF0000"/>
                </a:solidFill>
              </a:rPr>
              <a:t>例如：求解表达式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  a&amp;&amp;b&amp;&amp;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c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时，</a:t>
            </a:r>
            <a:r>
              <a:rPr lang="zh-CN" altLang="zh-CN" sz="2000" b="1" dirty="0" smtClean="0">
                <a:solidFill>
                  <a:srgbClr val="FF0000"/>
                </a:solidFill>
              </a:rPr>
              <a:t>存在</a:t>
            </a:r>
            <a:r>
              <a:rPr lang="zh-CN" altLang="zh-CN" sz="2000" b="1" dirty="0" smtClean="0">
                <a:solidFill>
                  <a:srgbClr val="FF0000"/>
                </a:solidFill>
              </a:rPr>
              <a:t>以下几种运算情况：</a:t>
            </a:r>
          </a:p>
          <a:p>
            <a:pPr lvl="0"/>
            <a:r>
              <a:rPr lang="zh-CN" altLang="en-US" sz="2000" b="1" dirty="0" smtClean="0">
                <a:solidFill>
                  <a:srgbClr val="000000"/>
                </a:solidFill>
              </a:rPr>
              <a:t>（</a:t>
            </a:r>
            <a:r>
              <a:rPr lang="en-US" altLang="zh-CN" sz="2000" b="1" dirty="0" smtClean="0">
                <a:solidFill>
                  <a:srgbClr val="000000"/>
                </a:solidFill>
              </a:rPr>
              <a:t>1</a:t>
            </a:r>
            <a:r>
              <a:rPr lang="zh-CN" altLang="en-US" sz="2000" b="1" dirty="0" smtClean="0">
                <a:solidFill>
                  <a:srgbClr val="000000"/>
                </a:solidFill>
              </a:rPr>
              <a:t>）</a:t>
            </a:r>
            <a:r>
              <a:rPr lang="en-US" altLang="zh-CN" sz="2000" b="1" dirty="0" smtClean="0">
                <a:solidFill>
                  <a:srgbClr val="000000"/>
                </a:solidFill>
              </a:rPr>
              <a:t>a</a:t>
            </a:r>
            <a:r>
              <a:rPr lang="zh-CN" altLang="zh-CN" sz="2000" b="1" dirty="0" smtClean="0">
                <a:solidFill>
                  <a:srgbClr val="000000"/>
                </a:solidFill>
              </a:rPr>
              <a:t>为“真”（非０）时，才需要判断</a:t>
            </a:r>
            <a:r>
              <a:rPr lang="en-US" altLang="zh-CN" sz="2000" b="1" dirty="0" smtClean="0">
                <a:solidFill>
                  <a:srgbClr val="000000"/>
                </a:solidFill>
              </a:rPr>
              <a:t>b</a:t>
            </a:r>
            <a:r>
              <a:rPr lang="zh-CN" altLang="zh-CN" sz="2000" b="1" dirty="0" smtClean="0">
                <a:solidFill>
                  <a:srgbClr val="000000"/>
                </a:solidFill>
              </a:rPr>
              <a:t>的值；</a:t>
            </a:r>
          </a:p>
          <a:p>
            <a:pPr lvl="0"/>
            <a:r>
              <a:rPr lang="zh-CN" altLang="en-US" sz="2000" b="1" dirty="0" smtClean="0">
                <a:solidFill>
                  <a:srgbClr val="000000"/>
                </a:solidFill>
              </a:rPr>
              <a:t>（</a:t>
            </a:r>
            <a:r>
              <a:rPr lang="en-US" altLang="zh-CN" sz="2000" b="1" dirty="0" smtClean="0">
                <a:solidFill>
                  <a:srgbClr val="000000"/>
                </a:solidFill>
              </a:rPr>
              <a:t>2</a:t>
            </a:r>
            <a:r>
              <a:rPr lang="zh-CN" altLang="en-US" sz="2000" b="1" dirty="0" smtClean="0">
                <a:solidFill>
                  <a:srgbClr val="000000"/>
                </a:solidFill>
              </a:rPr>
              <a:t>）</a:t>
            </a:r>
            <a:r>
              <a:rPr lang="zh-CN" altLang="zh-CN" sz="2000" b="1" dirty="0" smtClean="0">
                <a:solidFill>
                  <a:srgbClr val="000000"/>
                </a:solidFill>
              </a:rPr>
              <a:t>只有在</a:t>
            </a:r>
            <a:r>
              <a:rPr lang="en-US" altLang="zh-CN" sz="2000" b="1" dirty="0" smtClean="0">
                <a:solidFill>
                  <a:srgbClr val="000000"/>
                </a:solidFill>
              </a:rPr>
              <a:t>a</a:t>
            </a:r>
            <a:r>
              <a:rPr lang="zh-CN" altLang="zh-CN" sz="2000" b="1" dirty="0" smtClean="0">
                <a:solidFill>
                  <a:srgbClr val="000000"/>
                </a:solidFill>
              </a:rPr>
              <a:t>和</a:t>
            </a:r>
            <a:r>
              <a:rPr lang="en-US" altLang="zh-CN" sz="2000" b="1" dirty="0" smtClean="0">
                <a:solidFill>
                  <a:srgbClr val="000000"/>
                </a:solidFill>
              </a:rPr>
              <a:t>b</a:t>
            </a:r>
            <a:r>
              <a:rPr lang="zh-CN" altLang="zh-CN" sz="2000" b="1" dirty="0" smtClean="0">
                <a:solidFill>
                  <a:srgbClr val="000000"/>
                </a:solidFill>
              </a:rPr>
              <a:t>均为“真”的情况下，才需要判断</a:t>
            </a:r>
            <a:r>
              <a:rPr lang="en-US" altLang="zh-CN" sz="2000" b="1" dirty="0" smtClean="0">
                <a:solidFill>
                  <a:srgbClr val="000000"/>
                </a:solidFill>
              </a:rPr>
              <a:t>c</a:t>
            </a:r>
            <a:r>
              <a:rPr lang="zh-CN" altLang="zh-CN" sz="2000" b="1" dirty="0" smtClean="0">
                <a:solidFill>
                  <a:srgbClr val="000000"/>
                </a:solidFill>
              </a:rPr>
              <a:t>的值。</a:t>
            </a:r>
          </a:p>
          <a:p>
            <a:pPr lvl="0"/>
            <a:r>
              <a:rPr lang="zh-CN" altLang="en-US" sz="2000" b="1" dirty="0" smtClean="0">
                <a:solidFill>
                  <a:srgbClr val="000000"/>
                </a:solidFill>
              </a:rPr>
              <a:t>（</a:t>
            </a:r>
            <a:r>
              <a:rPr lang="en-US" altLang="zh-CN" sz="2000" b="1" dirty="0" smtClean="0">
                <a:solidFill>
                  <a:srgbClr val="000000"/>
                </a:solidFill>
              </a:rPr>
              <a:t>3</a:t>
            </a:r>
            <a:r>
              <a:rPr lang="zh-CN" altLang="en-US" sz="2000" b="1" dirty="0" smtClean="0">
                <a:solidFill>
                  <a:srgbClr val="000000"/>
                </a:solidFill>
              </a:rPr>
              <a:t>）</a:t>
            </a:r>
            <a:r>
              <a:rPr lang="zh-CN" altLang="zh-CN" sz="2000" b="1" dirty="0" smtClean="0">
                <a:solidFill>
                  <a:srgbClr val="000000"/>
                </a:solidFill>
              </a:rPr>
              <a:t>如果</a:t>
            </a:r>
            <a:r>
              <a:rPr lang="en-US" altLang="zh-CN" sz="2000" b="1" dirty="0" smtClean="0">
                <a:solidFill>
                  <a:srgbClr val="000000"/>
                </a:solidFill>
              </a:rPr>
              <a:t>a</a:t>
            </a:r>
            <a:r>
              <a:rPr lang="zh-CN" altLang="zh-CN" sz="2000" b="1" dirty="0" smtClean="0">
                <a:solidFill>
                  <a:srgbClr val="000000"/>
                </a:solidFill>
              </a:rPr>
              <a:t>为“假”，就不必判断</a:t>
            </a:r>
            <a:r>
              <a:rPr lang="en-US" altLang="zh-CN" sz="2000" b="1" dirty="0" smtClean="0">
                <a:solidFill>
                  <a:srgbClr val="000000"/>
                </a:solidFill>
              </a:rPr>
              <a:t>b</a:t>
            </a:r>
            <a:r>
              <a:rPr lang="zh-CN" altLang="zh-CN" sz="2000" b="1" dirty="0" smtClean="0">
                <a:solidFill>
                  <a:srgbClr val="000000"/>
                </a:solidFill>
              </a:rPr>
              <a:t>和</a:t>
            </a:r>
            <a:r>
              <a:rPr lang="en-US" altLang="zh-CN" sz="2000" b="1" dirty="0" smtClean="0">
                <a:solidFill>
                  <a:srgbClr val="000000"/>
                </a:solidFill>
              </a:rPr>
              <a:t>c</a:t>
            </a:r>
            <a:r>
              <a:rPr lang="zh-CN" altLang="zh-CN" sz="2000" b="1" dirty="0" smtClean="0">
                <a:solidFill>
                  <a:srgbClr val="000000"/>
                </a:solidFill>
              </a:rPr>
              <a:t>，根据逻辑与运算规则可知，此时整个表达式的值应为“假”。</a:t>
            </a:r>
          </a:p>
          <a:p>
            <a:r>
              <a:rPr lang="zh-CN" altLang="en-US" sz="2000" b="1" dirty="0" smtClean="0">
                <a:solidFill>
                  <a:srgbClr val="000000"/>
                </a:solidFill>
              </a:rPr>
              <a:t>（</a:t>
            </a:r>
            <a:r>
              <a:rPr lang="en-US" altLang="zh-CN" sz="2000" b="1" dirty="0" smtClean="0">
                <a:solidFill>
                  <a:srgbClr val="000000"/>
                </a:solidFill>
              </a:rPr>
              <a:t>4</a:t>
            </a:r>
            <a:r>
              <a:rPr lang="zh-CN" altLang="en-US" sz="2000" b="1" dirty="0" smtClean="0">
                <a:solidFill>
                  <a:srgbClr val="000000"/>
                </a:solidFill>
              </a:rPr>
              <a:t>）</a:t>
            </a:r>
            <a:r>
              <a:rPr lang="zh-CN" altLang="zh-CN" sz="2000" b="1" dirty="0" smtClean="0">
                <a:solidFill>
                  <a:srgbClr val="000000"/>
                </a:solidFill>
              </a:rPr>
              <a:t>如果</a:t>
            </a:r>
            <a:r>
              <a:rPr lang="en-US" altLang="zh-CN" sz="2000" b="1" dirty="0" smtClean="0">
                <a:solidFill>
                  <a:srgbClr val="000000"/>
                </a:solidFill>
              </a:rPr>
              <a:t>a</a:t>
            </a:r>
            <a:r>
              <a:rPr lang="zh-CN" altLang="zh-CN" sz="2000" b="1" dirty="0" smtClean="0">
                <a:solidFill>
                  <a:srgbClr val="000000"/>
                </a:solidFill>
              </a:rPr>
              <a:t>为“真”，</a:t>
            </a:r>
            <a:r>
              <a:rPr lang="en-US" altLang="zh-CN" sz="2000" b="1" dirty="0" smtClean="0">
                <a:solidFill>
                  <a:srgbClr val="000000"/>
                </a:solidFill>
              </a:rPr>
              <a:t>b</a:t>
            </a:r>
            <a:r>
              <a:rPr lang="zh-CN" altLang="zh-CN" sz="2000" b="1" dirty="0" smtClean="0">
                <a:solidFill>
                  <a:srgbClr val="000000"/>
                </a:solidFill>
              </a:rPr>
              <a:t>为“假”，就不判断</a:t>
            </a:r>
            <a:r>
              <a:rPr lang="en-US" altLang="zh-CN" sz="2000" b="1" dirty="0" smtClean="0">
                <a:solidFill>
                  <a:srgbClr val="000000"/>
                </a:solidFill>
              </a:rPr>
              <a:t>c</a:t>
            </a:r>
            <a:r>
              <a:rPr lang="zh-CN" altLang="zh-CN" sz="2000" b="1" dirty="0" smtClean="0">
                <a:solidFill>
                  <a:srgbClr val="000000"/>
                </a:solidFill>
              </a:rPr>
              <a:t>的值。</a:t>
            </a:r>
            <a:endParaRPr lang="zh-CN" altLang="en-US" sz="2000" b="1" dirty="0">
              <a:solidFill>
                <a:srgbClr val="0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8874" y="4460855"/>
            <a:ext cx="11582403" cy="1323439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r>
              <a:rPr lang="zh-CN" altLang="zh-CN" sz="2000" b="1" dirty="0">
                <a:solidFill>
                  <a:srgbClr val="FF0000"/>
                </a:solidFill>
              </a:rPr>
              <a:t>又如，在求解</a:t>
            </a:r>
            <a:r>
              <a:rPr lang="zh-CN" altLang="zh-CN" sz="2000" b="1" dirty="0" smtClean="0">
                <a:solidFill>
                  <a:srgbClr val="FF0000"/>
                </a:solidFill>
              </a:rPr>
              <a:t>表达式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 a</a:t>
            </a:r>
            <a:r>
              <a:rPr lang="en-US" altLang="zh-CN" sz="2000" b="1" dirty="0">
                <a:solidFill>
                  <a:srgbClr val="FF0000"/>
                </a:solidFill>
              </a:rPr>
              <a:t>||b||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c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时，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 </a:t>
            </a:r>
            <a:r>
              <a:rPr lang="zh-CN" altLang="zh-CN" sz="2000" b="1" dirty="0" smtClean="0">
                <a:solidFill>
                  <a:srgbClr val="FF0000"/>
                </a:solidFill>
              </a:rPr>
              <a:t>存在</a:t>
            </a:r>
            <a:r>
              <a:rPr lang="zh-CN" altLang="zh-CN" sz="2000" b="1" dirty="0">
                <a:solidFill>
                  <a:srgbClr val="FF0000"/>
                </a:solidFill>
              </a:rPr>
              <a:t>以下几种运算情况：</a:t>
            </a:r>
          </a:p>
          <a:p>
            <a:pPr lvl="0"/>
            <a:r>
              <a:rPr lang="zh-CN" altLang="en-US" sz="2000" b="1" dirty="0" smtClean="0">
                <a:solidFill>
                  <a:srgbClr val="000000"/>
                </a:solidFill>
              </a:rPr>
              <a:t>（</a:t>
            </a:r>
            <a:r>
              <a:rPr lang="en-US" altLang="zh-CN" sz="2000" b="1" dirty="0" smtClean="0">
                <a:solidFill>
                  <a:srgbClr val="000000"/>
                </a:solidFill>
              </a:rPr>
              <a:t>1</a:t>
            </a:r>
            <a:r>
              <a:rPr lang="zh-CN" altLang="en-US" sz="2000" b="1" dirty="0" smtClean="0">
                <a:solidFill>
                  <a:srgbClr val="000000"/>
                </a:solidFill>
              </a:rPr>
              <a:t>）</a:t>
            </a:r>
            <a:r>
              <a:rPr lang="zh-CN" altLang="zh-CN" sz="2000" b="1" dirty="0" smtClean="0">
                <a:solidFill>
                  <a:srgbClr val="000000"/>
                </a:solidFill>
              </a:rPr>
              <a:t>只要</a:t>
            </a:r>
            <a:r>
              <a:rPr lang="en-US" altLang="zh-CN" sz="2000" b="1" dirty="0">
                <a:solidFill>
                  <a:srgbClr val="000000"/>
                </a:solidFill>
              </a:rPr>
              <a:t>a</a:t>
            </a:r>
            <a:r>
              <a:rPr lang="zh-CN" altLang="zh-CN" sz="2000" b="1" dirty="0">
                <a:solidFill>
                  <a:srgbClr val="000000"/>
                </a:solidFill>
              </a:rPr>
              <a:t>为“真”（非０）时，就不必判断</a:t>
            </a:r>
            <a:r>
              <a:rPr lang="en-US" altLang="zh-CN" sz="2000" b="1" dirty="0">
                <a:solidFill>
                  <a:srgbClr val="000000"/>
                </a:solidFill>
              </a:rPr>
              <a:t>b</a:t>
            </a:r>
            <a:r>
              <a:rPr lang="zh-CN" altLang="zh-CN" sz="2000" b="1" dirty="0">
                <a:solidFill>
                  <a:srgbClr val="000000"/>
                </a:solidFill>
              </a:rPr>
              <a:t>和</a:t>
            </a:r>
            <a:r>
              <a:rPr lang="en-US" altLang="zh-CN" sz="2000" b="1" dirty="0">
                <a:solidFill>
                  <a:srgbClr val="000000"/>
                </a:solidFill>
              </a:rPr>
              <a:t>c</a:t>
            </a:r>
            <a:r>
              <a:rPr lang="zh-CN" altLang="zh-CN" sz="2000" b="1" dirty="0">
                <a:solidFill>
                  <a:srgbClr val="000000"/>
                </a:solidFill>
              </a:rPr>
              <a:t>的值，此时整个表达式的值为</a:t>
            </a:r>
            <a:r>
              <a:rPr lang="zh-CN" altLang="zh-CN" sz="2000" b="1" dirty="0" smtClean="0">
                <a:solidFill>
                  <a:srgbClr val="000000"/>
                </a:solidFill>
              </a:rPr>
              <a:t>“真”</a:t>
            </a:r>
            <a:r>
              <a:rPr lang="zh-CN" altLang="en-US" sz="2000" b="1" dirty="0" smtClean="0">
                <a:solidFill>
                  <a:srgbClr val="000000"/>
                </a:solidFill>
              </a:rPr>
              <a:t>。</a:t>
            </a:r>
            <a:endParaRPr lang="zh-CN" altLang="zh-CN" sz="2000" b="1" dirty="0">
              <a:solidFill>
                <a:srgbClr val="000000"/>
              </a:solidFill>
            </a:endParaRPr>
          </a:p>
          <a:p>
            <a:pPr lvl="0"/>
            <a:r>
              <a:rPr lang="zh-CN" altLang="en-US" sz="2000" b="1" dirty="0" smtClean="0">
                <a:solidFill>
                  <a:srgbClr val="000000"/>
                </a:solidFill>
              </a:rPr>
              <a:t>（</a:t>
            </a:r>
            <a:r>
              <a:rPr lang="en-US" altLang="zh-CN" sz="2000" b="1" dirty="0" smtClean="0">
                <a:solidFill>
                  <a:srgbClr val="000000"/>
                </a:solidFill>
              </a:rPr>
              <a:t>2</a:t>
            </a:r>
            <a:r>
              <a:rPr lang="zh-CN" altLang="en-US" sz="2000" b="1" dirty="0" smtClean="0">
                <a:solidFill>
                  <a:srgbClr val="000000"/>
                </a:solidFill>
              </a:rPr>
              <a:t>）</a:t>
            </a:r>
            <a:r>
              <a:rPr lang="zh-CN" altLang="zh-CN" sz="2000" b="1" dirty="0" smtClean="0">
                <a:solidFill>
                  <a:srgbClr val="000000"/>
                </a:solidFill>
              </a:rPr>
              <a:t>如果</a:t>
            </a:r>
            <a:r>
              <a:rPr lang="en-US" altLang="zh-CN" sz="2000" b="1" dirty="0">
                <a:solidFill>
                  <a:srgbClr val="000000"/>
                </a:solidFill>
              </a:rPr>
              <a:t>a</a:t>
            </a:r>
            <a:r>
              <a:rPr lang="zh-CN" altLang="zh-CN" sz="2000" b="1" dirty="0">
                <a:solidFill>
                  <a:srgbClr val="000000"/>
                </a:solidFill>
              </a:rPr>
              <a:t>为“假”，</a:t>
            </a:r>
            <a:r>
              <a:rPr lang="en-US" altLang="zh-CN" sz="2000" b="1" dirty="0">
                <a:solidFill>
                  <a:srgbClr val="000000"/>
                </a:solidFill>
              </a:rPr>
              <a:t>b</a:t>
            </a:r>
            <a:r>
              <a:rPr lang="zh-CN" altLang="zh-CN" sz="2000" b="1" dirty="0">
                <a:solidFill>
                  <a:srgbClr val="000000"/>
                </a:solidFill>
              </a:rPr>
              <a:t>为“真”时，不必判断</a:t>
            </a:r>
            <a:r>
              <a:rPr lang="en-US" altLang="zh-CN" sz="2000" b="1" dirty="0">
                <a:solidFill>
                  <a:srgbClr val="000000"/>
                </a:solidFill>
              </a:rPr>
              <a:t>c</a:t>
            </a:r>
            <a:r>
              <a:rPr lang="zh-CN" altLang="zh-CN" sz="2000" b="1" dirty="0">
                <a:solidFill>
                  <a:srgbClr val="000000"/>
                </a:solidFill>
              </a:rPr>
              <a:t>的值，此时整个表达式的值为</a:t>
            </a:r>
            <a:r>
              <a:rPr lang="zh-CN" altLang="zh-CN" sz="2000" b="1" dirty="0" smtClean="0">
                <a:solidFill>
                  <a:srgbClr val="000000"/>
                </a:solidFill>
              </a:rPr>
              <a:t>“真”</a:t>
            </a:r>
            <a:r>
              <a:rPr lang="zh-CN" altLang="en-US" sz="2000" b="1" dirty="0" smtClean="0">
                <a:solidFill>
                  <a:srgbClr val="000000"/>
                </a:solidFill>
              </a:rPr>
              <a:t>。</a:t>
            </a:r>
            <a:endParaRPr lang="zh-CN" altLang="zh-CN" sz="2000" b="1" dirty="0">
              <a:solidFill>
                <a:srgbClr val="000000"/>
              </a:solidFill>
            </a:endParaRPr>
          </a:p>
          <a:p>
            <a:pPr lvl="0"/>
            <a:r>
              <a:rPr lang="zh-CN" altLang="en-US" sz="2000" b="1" dirty="0" smtClean="0">
                <a:solidFill>
                  <a:srgbClr val="000000"/>
                </a:solidFill>
              </a:rPr>
              <a:t>（</a:t>
            </a:r>
            <a:r>
              <a:rPr lang="en-US" altLang="zh-CN" sz="2000" b="1" dirty="0" smtClean="0">
                <a:solidFill>
                  <a:srgbClr val="000000"/>
                </a:solidFill>
              </a:rPr>
              <a:t>3</a:t>
            </a:r>
            <a:r>
              <a:rPr lang="zh-CN" altLang="en-US" sz="2000" b="1" dirty="0" smtClean="0">
                <a:solidFill>
                  <a:srgbClr val="000000"/>
                </a:solidFill>
              </a:rPr>
              <a:t>）</a:t>
            </a:r>
            <a:r>
              <a:rPr lang="zh-CN" altLang="zh-CN" sz="2000" b="1" dirty="0" smtClean="0">
                <a:solidFill>
                  <a:srgbClr val="000000"/>
                </a:solidFill>
              </a:rPr>
              <a:t>只有</a:t>
            </a:r>
            <a:r>
              <a:rPr lang="zh-CN" altLang="zh-CN" sz="2000" b="1" dirty="0">
                <a:solidFill>
                  <a:srgbClr val="000000"/>
                </a:solidFill>
              </a:rPr>
              <a:t>在</a:t>
            </a:r>
            <a:r>
              <a:rPr lang="en-US" altLang="zh-CN" sz="2000" b="1" dirty="0">
                <a:solidFill>
                  <a:srgbClr val="000000"/>
                </a:solidFill>
              </a:rPr>
              <a:t>a</a:t>
            </a:r>
            <a:r>
              <a:rPr lang="zh-CN" altLang="zh-CN" sz="2000" b="1" dirty="0">
                <a:solidFill>
                  <a:srgbClr val="000000"/>
                </a:solidFill>
              </a:rPr>
              <a:t>和</a:t>
            </a:r>
            <a:r>
              <a:rPr lang="en-US" altLang="zh-CN" sz="2000" b="1" dirty="0">
                <a:solidFill>
                  <a:srgbClr val="000000"/>
                </a:solidFill>
              </a:rPr>
              <a:t>b</a:t>
            </a:r>
            <a:r>
              <a:rPr lang="zh-CN" altLang="zh-CN" sz="2000" b="1" dirty="0">
                <a:solidFill>
                  <a:srgbClr val="000000"/>
                </a:solidFill>
              </a:rPr>
              <a:t>均为“假”的情况下，才需要判断</a:t>
            </a:r>
            <a:r>
              <a:rPr lang="en-US" altLang="zh-CN" sz="2000" b="1" dirty="0">
                <a:solidFill>
                  <a:srgbClr val="000000"/>
                </a:solidFill>
              </a:rPr>
              <a:t>c</a:t>
            </a:r>
            <a:r>
              <a:rPr lang="zh-CN" altLang="zh-CN" sz="2000" b="1" dirty="0">
                <a:solidFill>
                  <a:srgbClr val="000000"/>
                </a:solidFill>
              </a:rPr>
              <a:t>的值。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07882"/>
            <a:ext cx="1505736" cy="1039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1444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脚占位符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CN" altLang="zh-CN" sz="1200" dirty="0"/>
              <a:t>第</a:t>
            </a:r>
            <a:r>
              <a:rPr lang="en-US" altLang="zh-CN" sz="1200" dirty="0"/>
              <a:t>4</a:t>
            </a:r>
            <a:r>
              <a:rPr lang="zh-CN" altLang="zh-CN" sz="1200" dirty="0"/>
              <a:t>章  选择结构程序设计</a:t>
            </a:r>
            <a:endParaRPr lang="en-US" altLang="zh-CN" sz="1200" dirty="0" smtClean="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3352800" y="381001"/>
            <a:ext cx="8839200" cy="411163"/>
          </a:xfrm>
        </p:spPr>
        <p:txBody>
          <a:bodyPr/>
          <a:lstStyle/>
          <a:p>
            <a:r>
              <a:rPr lang="en-US" altLang="zh-CN" sz="3200" dirty="0"/>
              <a:t>4.2  </a:t>
            </a:r>
            <a:r>
              <a:rPr lang="zh-CN" altLang="zh-CN" sz="3200" dirty="0"/>
              <a:t>逻辑运算符和逻辑表达式</a:t>
            </a:r>
          </a:p>
        </p:txBody>
      </p:sp>
      <p:sp>
        <p:nvSpPr>
          <p:cNvPr id="4" name="矩形 3"/>
          <p:cNvSpPr/>
          <p:nvPr/>
        </p:nvSpPr>
        <p:spPr>
          <a:xfrm>
            <a:off x="489056" y="1827887"/>
            <a:ext cx="599641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例：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判断</a:t>
            </a:r>
            <a:r>
              <a:rPr lang="zh-CN" altLang="zh-CN" sz="2400" b="1" dirty="0">
                <a:solidFill>
                  <a:schemeClr val="accent1"/>
                </a:solidFill>
              </a:rPr>
              <a:t>某一年是否为闰年问题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。</a:t>
            </a:r>
            <a:endParaRPr lang="en-US" altLang="zh-CN" sz="2400" b="1" dirty="0" smtClean="0">
              <a:solidFill>
                <a:schemeClr val="accent1"/>
              </a:solidFill>
            </a:endParaRPr>
          </a:p>
          <a:p>
            <a:r>
              <a:rPr lang="zh-CN" altLang="zh-CN" sz="2400" b="1" dirty="0" smtClean="0">
                <a:solidFill>
                  <a:srgbClr val="000000"/>
                </a:solidFill>
              </a:rPr>
              <a:t>作为</a:t>
            </a:r>
            <a:r>
              <a:rPr lang="zh-CN" altLang="zh-CN" sz="2400" b="1" dirty="0">
                <a:solidFill>
                  <a:srgbClr val="000000"/>
                </a:solidFill>
              </a:rPr>
              <a:t>闰年要满足后续两个条件之一即可</a:t>
            </a:r>
            <a:r>
              <a:rPr lang="zh-CN" altLang="zh-CN" sz="2400" b="1" dirty="0" smtClean="0">
                <a:solidFill>
                  <a:srgbClr val="000000"/>
                </a:solidFill>
              </a:rPr>
              <a:t>：</a:t>
            </a:r>
            <a:endParaRPr lang="en-US" altLang="zh-CN" sz="2400" b="1" dirty="0" smtClean="0">
              <a:solidFill>
                <a:srgbClr val="000000"/>
              </a:solidFill>
            </a:endParaRPr>
          </a:p>
          <a:p>
            <a:r>
              <a:rPr lang="zh-CN" altLang="zh-CN" sz="2400" b="1" dirty="0" smtClean="0">
                <a:solidFill>
                  <a:srgbClr val="000000"/>
                </a:solidFill>
              </a:rPr>
              <a:t>①</a:t>
            </a:r>
            <a:r>
              <a:rPr lang="zh-CN" altLang="zh-CN" sz="2400" b="1" dirty="0">
                <a:solidFill>
                  <a:srgbClr val="000000"/>
                </a:solidFill>
              </a:rPr>
              <a:t>能被</a:t>
            </a:r>
            <a:r>
              <a:rPr lang="en-US" altLang="zh-CN" sz="2400" b="1" dirty="0">
                <a:solidFill>
                  <a:srgbClr val="000000"/>
                </a:solidFill>
              </a:rPr>
              <a:t>4</a:t>
            </a:r>
            <a:r>
              <a:rPr lang="zh-CN" altLang="zh-CN" sz="2400" b="1" dirty="0">
                <a:solidFill>
                  <a:srgbClr val="000000"/>
                </a:solidFill>
              </a:rPr>
              <a:t>整除，但不能被</a:t>
            </a:r>
            <a:r>
              <a:rPr lang="en-US" altLang="zh-CN" sz="2400" b="1" dirty="0">
                <a:solidFill>
                  <a:srgbClr val="000000"/>
                </a:solidFill>
              </a:rPr>
              <a:t>100</a:t>
            </a:r>
            <a:r>
              <a:rPr lang="zh-CN" altLang="zh-CN" sz="2400" b="1" dirty="0">
                <a:solidFill>
                  <a:srgbClr val="000000"/>
                </a:solidFill>
              </a:rPr>
              <a:t>整除</a:t>
            </a:r>
            <a:r>
              <a:rPr lang="zh-CN" altLang="zh-CN" sz="2400" b="1" dirty="0" smtClean="0">
                <a:solidFill>
                  <a:srgbClr val="000000"/>
                </a:solidFill>
              </a:rPr>
              <a:t>；</a:t>
            </a:r>
            <a:endParaRPr lang="en-US" altLang="zh-CN" sz="2400" b="1" dirty="0" smtClean="0">
              <a:solidFill>
                <a:srgbClr val="000000"/>
              </a:solidFill>
            </a:endParaRPr>
          </a:p>
          <a:p>
            <a:r>
              <a:rPr lang="zh-CN" altLang="zh-CN" sz="2400" b="1" dirty="0" smtClean="0">
                <a:solidFill>
                  <a:srgbClr val="000000"/>
                </a:solidFill>
              </a:rPr>
              <a:t>②能</a:t>
            </a:r>
            <a:r>
              <a:rPr lang="zh-CN" altLang="zh-CN" sz="2400" b="1" dirty="0">
                <a:solidFill>
                  <a:srgbClr val="000000"/>
                </a:solidFill>
              </a:rPr>
              <a:t>被</a:t>
            </a:r>
            <a:r>
              <a:rPr lang="en-US" altLang="zh-CN" sz="2400" b="1" dirty="0">
                <a:solidFill>
                  <a:srgbClr val="000000"/>
                </a:solidFill>
              </a:rPr>
              <a:t>400</a:t>
            </a:r>
            <a:r>
              <a:rPr lang="zh-CN" altLang="zh-CN" sz="2400" b="1" dirty="0">
                <a:solidFill>
                  <a:srgbClr val="000000"/>
                </a:solidFill>
              </a:rPr>
              <a:t>整除</a:t>
            </a:r>
            <a:r>
              <a:rPr lang="zh-CN" altLang="zh-CN" sz="2400" b="1" dirty="0" smtClean="0">
                <a:solidFill>
                  <a:srgbClr val="000000"/>
                </a:solidFill>
              </a:rPr>
              <a:t>。</a:t>
            </a:r>
            <a:endParaRPr lang="en-US" altLang="zh-CN" sz="2400" b="1" dirty="0" smtClean="0">
              <a:solidFill>
                <a:srgbClr val="000000"/>
              </a:solidFill>
            </a:endParaRPr>
          </a:p>
          <a:p>
            <a:r>
              <a:rPr lang="zh-CN" altLang="zh-CN" sz="2400" b="1" dirty="0" smtClean="0">
                <a:solidFill>
                  <a:srgbClr val="000000"/>
                </a:solidFill>
              </a:rPr>
              <a:t>参见</a:t>
            </a:r>
            <a:r>
              <a:rPr lang="zh-CN" altLang="zh-CN" sz="2400" b="1" dirty="0" smtClean="0">
                <a:solidFill>
                  <a:srgbClr val="000000"/>
                </a:solidFill>
              </a:rPr>
              <a:t>示意图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，</a:t>
            </a:r>
            <a:r>
              <a:rPr lang="zh-CN" altLang="zh-CN" sz="2400" b="1" dirty="0" smtClean="0">
                <a:solidFill>
                  <a:srgbClr val="000000"/>
                </a:solidFill>
              </a:rPr>
              <a:t>把</a:t>
            </a:r>
            <a:r>
              <a:rPr lang="zh-CN" altLang="zh-CN" sz="2400" b="1" dirty="0">
                <a:solidFill>
                  <a:srgbClr val="000000"/>
                </a:solidFill>
              </a:rPr>
              <a:t>这两条件综合起来，写成一个逻辑表达式</a:t>
            </a:r>
            <a:r>
              <a:rPr lang="zh-CN" altLang="zh-CN" sz="2400" b="1" dirty="0" smtClean="0">
                <a:solidFill>
                  <a:srgbClr val="000000"/>
                </a:solidFill>
              </a:rPr>
              <a:t>：</a:t>
            </a:r>
            <a:endParaRPr lang="zh-CN" altLang="zh-CN" sz="2400" b="1" dirty="0">
              <a:solidFill>
                <a:srgbClr val="0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0375" y="4544172"/>
            <a:ext cx="70807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</a:rPr>
              <a:t>(year %4 ==0 &amp;&amp; year %100!=0)||(year%400==0)</a:t>
            </a:r>
            <a:endParaRPr lang="zh-CN" altLang="zh-CN" sz="2400" dirty="0">
              <a:solidFill>
                <a:srgbClr val="000000"/>
              </a:solidFill>
            </a:endParaRPr>
          </a:p>
        </p:txBody>
      </p:sp>
      <p:sp>
        <p:nvSpPr>
          <p:cNvPr id="2" name="Rectangle 1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3" name="组合 1030"/>
          <p:cNvGrpSpPr>
            <a:grpSpLocks/>
          </p:cNvGrpSpPr>
          <p:nvPr/>
        </p:nvGrpSpPr>
        <p:grpSpPr bwMode="auto">
          <a:xfrm>
            <a:off x="7518400" y="1371600"/>
            <a:ext cx="4669568" cy="4108188"/>
            <a:chOff x="0" y="0"/>
            <a:chExt cx="40663" cy="36816"/>
          </a:xfrm>
        </p:grpSpPr>
        <p:pic>
          <p:nvPicPr>
            <p:cNvPr id="258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6425"/>
              <a:ext cx="24153" cy="240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4472C4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7E6E6"/>
                    </a:outerShdw>
                  </a:effectLst>
                </a14:hiddenEffects>
              </a:ext>
            </a:extLst>
          </p:spPr>
        </p:pic>
        <p:grpSp>
          <p:nvGrpSpPr>
            <p:cNvPr id="6" name="组合 259"/>
            <p:cNvGrpSpPr>
              <a:grpSpLocks/>
            </p:cNvGrpSpPr>
            <p:nvPr/>
          </p:nvGrpSpPr>
          <p:grpSpPr bwMode="auto">
            <a:xfrm>
              <a:off x="693" y="0"/>
              <a:ext cx="39970" cy="36816"/>
              <a:chOff x="693" y="0"/>
              <a:chExt cx="39970" cy="36816"/>
            </a:xfrm>
          </p:grpSpPr>
          <p:sp>
            <p:nvSpPr>
              <p:cNvPr id="7" name="TextBox 3"/>
              <p:cNvSpPr txBox="1">
                <a:spLocks noChangeArrowheads="1"/>
              </p:cNvSpPr>
              <p:nvPr/>
            </p:nvSpPr>
            <p:spPr bwMode="auto">
              <a:xfrm>
                <a:off x="693" y="0"/>
                <a:ext cx="24622" cy="44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45720" rIns="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26670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4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ea typeface="等线"/>
                    <a:cs typeface="Times New Roman" pitchFamily="18" charset="0"/>
                  </a:rPr>
                  <a:t>year%4==0&amp;&amp;year%100!=0</a:t>
                </a:r>
                <a:endParaRPr kumimoji="0" lang="en-US" altLang="zh-CN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9" name="直接箭头连接符 261"/>
              <p:cNvSpPr>
                <a:spLocks noChangeShapeType="1"/>
              </p:cNvSpPr>
              <p:nvPr/>
            </p:nvSpPr>
            <p:spPr bwMode="auto">
              <a:xfrm>
                <a:off x="12131" y="2825"/>
                <a:ext cx="0" cy="7200"/>
              </a:xfrm>
              <a:prstGeom prst="straightConnector1">
                <a:avLst/>
              </a:prstGeom>
              <a:noFill/>
              <a:ln w="6350">
                <a:solidFill>
                  <a:srgbClr val="000000"/>
                </a:solidFill>
                <a:miter lim="800000"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直接箭头连接符 262"/>
              <p:cNvSpPr>
                <a:spLocks noChangeShapeType="1"/>
              </p:cNvSpPr>
              <p:nvPr/>
            </p:nvSpPr>
            <p:spPr bwMode="auto">
              <a:xfrm flipH="1" flipV="1">
                <a:off x="16249" y="18108"/>
                <a:ext cx="12233" cy="42"/>
              </a:xfrm>
              <a:prstGeom prst="straightConnector1">
                <a:avLst/>
              </a:prstGeom>
              <a:noFill/>
              <a:ln w="6350">
                <a:solidFill>
                  <a:srgbClr val="000000"/>
                </a:solidFill>
                <a:miter lim="800000"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直接箭头连接符 263"/>
              <p:cNvSpPr>
                <a:spLocks noChangeShapeType="1"/>
              </p:cNvSpPr>
              <p:nvPr/>
            </p:nvSpPr>
            <p:spPr bwMode="auto">
              <a:xfrm flipV="1">
                <a:off x="12131" y="18888"/>
                <a:ext cx="0" cy="13682"/>
              </a:xfrm>
              <a:prstGeom prst="straightConnector1">
                <a:avLst/>
              </a:prstGeom>
              <a:noFill/>
              <a:ln w="6350">
                <a:solidFill>
                  <a:srgbClr val="000000"/>
                </a:solidFill>
                <a:miter lim="800000"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TextBox 19"/>
              <p:cNvSpPr txBox="1">
                <a:spLocks noChangeArrowheads="1"/>
              </p:cNvSpPr>
              <p:nvPr/>
            </p:nvSpPr>
            <p:spPr bwMode="auto">
              <a:xfrm>
                <a:off x="14958" y="3888"/>
                <a:ext cx="25705" cy="5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45720" rIns="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26670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4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ea typeface="等线"/>
                    <a:cs typeface="Times New Roman" pitchFamily="18" charset="0"/>
                  </a:rPr>
                  <a:t>year%100==0&amp;&amp;year%400!=0</a:t>
                </a:r>
                <a:endParaRPr kumimoji="0" lang="en-US" altLang="zh-CN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13" name="TextBox 20"/>
              <p:cNvSpPr txBox="1">
                <a:spLocks noChangeArrowheads="1"/>
              </p:cNvSpPr>
              <p:nvPr/>
            </p:nvSpPr>
            <p:spPr bwMode="auto">
              <a:xfrm>
                <a:off x="6027" y="32772"/>
                <a:ext cx="13801" cy="40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45720" rIns="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26670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4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ea typeface="等线"/>
                    <a:cs typeface="Times New Roman" pitchFamily="18" charset="0"/>
                  </a:rPr>
                  <a:t>year%400==0</a:t>
                </a:r>
                <a:endParaRPr kumimoji="0" lang="en-US" altLang="zh-CN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14" name="直接连接符 266"/>
              <p:cNvSpPr>
                <a:spLocks noChangeShapeType="1"/>
              </p:cNvSpPr>
              <p:nvPr/>
            </p:nvSpPr>
            <p:spPr bwMode="auto">
              <a:xfrm>
                <a:off x="28482" y="6840"/>
                <a:ext cx="0" cy="11268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91444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脚占位符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CN" altLang="zh-CN" sz="1200" dirty="0"/>
              <a:t>第</a:t>
            </a:r>
            <a:r>
              <a:rPr lang="en-US" altLang="zh-CN" sz="1200" dirty="0"/>
              <a:t>4</a:t>
            </a:r>
            <a:r>
              <a:rPr lang="zh-CN" altLang="zh-CN" sz="1200" dirty="0"/>
              <a:t>章  选择结构程序设计</a:t>
            </a:r>
            <a:endParaRPr lang="en-US" altLang="zh-CN" sz="1200" dirty="0" smtClean="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3352800" y="381001"/>
            <a:ext cx="8839200" cy="411163"/>
          </a:xfrm>
        </p:spPr>
        <p:txBody>
          <a:bodyPr/>
          <a:lstStyle/>
          <a:p>
            <a:r>
              <a:rPr lang="en-US" altLang="zh-CN" sz="3200" dirty="0"/>
              <a:t>4.3  if</a:t>
            </a:r>
            <a:r>
              <a:rPr lang="zh-CN" altLang="zh-CN" sz="3200" dirty="0"/>
              <a:t>语句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08191" y="1295182"/>
            <a:ext cx="36503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</a:rPr>
              <a:t>一、</a:t>
            </a:r>
            <a:r>
              <a:rPr lang="en-US" altLang="zh-CN" sz="2800" b="1" dirty="0">
                <a:solidFill>
                  <a:srgbClr val="C00000"/>
                </a:solidFill>
              </a:rPr>
              <a:t>if</a:t>
            </a:r>
            <a:r>
              <a:rPr lang="zh-CN" altLang="zh-CN" sz="2800" b="1" dirty="0">
                <a:solidFill>
                  <a:srgbClr val="C00000"/>
                </a:solidFill>
              </a:rPr>
              <a:t>语句的三种形式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3949" y="1941223"/>
            <a:ext cx="29642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</a:rPr>
              <a:t>1. if </a:t>
            </a:r>
            <a:r>
              <a:rPr lang="zh-CN" altLang="zh-CN" sz="2400" b="1" dirty="0">
                <a:solidFill>
                  <a:schemeClr val="accent1"/>
                </a:solidFill>
              </a:rPr>
              <a:t>语句单分支形式</a:t>
            </a:r>
            <a:endParaRPr lang="zh-CN" altLang="zh-CN" sz="2400" dirty="0">
              <a:solidFill>
                <a:schemeClr val="accent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37778" y="2701262"/>
            <a:ext cx="29290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</a:rPr>
              <a:t>if  (</a:t>
            </a:r>
            <a:r>
              <a:rPr lang="zh-CN" altLang="en-US" sz="2400" b="1" dirty="0">
                <a:solidFill>
                  <a:srgbClr val="FF0000"/>
                </a:solidFill>
              </a:rPr>
              <a:t>表达式</a:t>
            </a:r>
            <a:r>
              <a:rPr lang="en-US" altLang="zh-CN" sz="2400" b="1" dirty="0">
                <a:solidFill>
                  <a:srgbClr val="FF0000"/>
                </a:solidFill>
              </a:rPr>
              <a:t>)  </a:t>
            </a:r>
            <a:r>
              <a:rPr lang="zh-CN" altLang="en-US" sz="2400" b="1" dirty="0">
                <a:solidFill>
                  <a:srgbClr val="FF0000"/>
                </a:solidFill>
              </a:rPr>
              <a:t>语句；</a:t>
            </a:r>
            <a:r>
              <a:rPr lang="zh-CN" altLang="en-US" sz="2000" dirty="0"/>
              <a:t> 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8191" y="3546320"/>
            <a:ext cx="69017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000000"/>
                </a:solidFill>
              </a:rPr>
              <a:t>        </a:t>
            </a:r>
            <a:r>
              <a:rPr lang="zh-CN" altLang="zh-CN" sz="2400" b="1" dirty="0" smtClean="0">
                <a:solidFill>
                  <a:srgbClr val="000000"/>
                </a:solidFill>
              </a:rPr>
              <a:t>其</a:t>
            </a:r>
            <a:r>
              <a:rPr lang="zh-CN" altLang="zh-CN" sz="2400" b="1" dirty="0">
                <a:solidFill>
                  <a:srgbClr val="000000"/>
                </a:solidFill>
              </a:rPr>
              <a:t>语义是：如果表达式的值为“真”（非</a:t>
            </a:r>
            <a:r>
              <a:rPr lang="en-US" altLang="zh-CN" sz="2400" b="1" dirty="0">
                <a:solidFill>
                  <a:srgbClr val="000000"/>
                </a:solidFill>
              </a:rPr>
              <a:t>0</a:t>
            </a:r>
            <a:r>
              <a:rPr lang="zh-CN" altLang="zh-CN" sz="2400" b="1" dirty="0">
                <a:solidFill>
                  <a:srgbClr val="000000"/>
                </a:solidFill>
              </a:rPr>
              <a:t>），就执行语句</a:t>
            </a:r>
            <a:r>
              <a:rPr lang="en-US" altLang="zh-CN" sz="2400" b="1" dirty="0">
                <a:solidFill>
                  <a:srgbClr val="000000"/>
                </a:solidFill>
              </a:rPr>
              <a:t>1</a:t>
            </a:r>
            <a:r>
              <a:rPr lang="zh-CN" altLang="zh-CN" sz="2400" b="1" dirty="0">
                <a:solidFill>
                  <a:srgbClr val="000000"/>
                </a:solidFill>
              </a:rPr>
              <a:t>，然后再向下执行程序。否则就不执行语句</a:t>
            </a:r>
            <a:r>
              <a:rPr lang="en-US" altLang="zh-CN" sz="2400" b="1" dirty="0">
                <a:solidFill>
                  <a:srgbClr val="000000"/>
                </a:solidFill>
              </a:rPr>
              <a:t>1</a:t>
            </a:r>
            <a:r>
              <a:rPr lang="zh-CN" altLang="zh-CN" sz="2400" b="1" dirty="0">
                <a:solidFill>
                  <a:srgbClr val="000000"/>
                </a:solidFill>
              </a:rPr>
              <a:t>，直接向下执行程序。</a:t>
            </a:r>
            <a:endParaRPr lang="zh-CN" altLang="en-US" sz="2400" b="1" dirty="0">
              <a:solidFill>
                <a:srgbClr val="000000"/>
              </a:solidFill>
            </a:endParaRPr>
          </a:p>
        </p:txBody>
      </p:sp>
      <p:pic>
        <p:nvPicPr>
          <p:cNvPr id="10" name="图片 9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022" y="1941221"/>
            <a:ext cx="3729148" cy="32101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91444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脚占位符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CN" altLang="zh-CN" sz="1200" dirty="0"/>
              <a:t>第</a:t>
            </a:r>
            <a:r>
              <a:rPr lang="en-US" altLang="zh-CN" sz="1200" dirty="0"/>
              <a:t>4</a:t>
            </a:r>
            <a:r>
              <a:rPr lang="zh-CN" altLang="zh-CN" sz="1200" dirty="0"/>
              <a:t>章  选择结构程序设计</a:t>
            </a:r>
            <a:endParaRPr lang="en-US" altLang="zh-CN" sz="1200" dirty="0" smtClean="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3352800" y="381001"/>
            <a:ext cx="8839200" cy="411163"/>
          </a:xfrm>
        </p:spPr>
        <p:txBody>
          <a:bodyPr/>
          <a:lstStyle/>
          <a:p>
            <a:r>
              <a:rPr lang="en-US" altLang="zh-CN" sz="3200" dirty="0"/>
              <a:t>4.3  if</a:t>
            </a:r>
            <a:r>
              <a:rPr lang="zh-CN" altLang="zh-CN" sz="3200" dirty="0"/>
              <a:t>语句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85947" y="1919037"/>
            <a:ext cx="4527919" cy="3477875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002060"/>
                </a:solidFill>
              </a:rPr>
              <a:t>#</a:t>
            </a:r>
            <a:r>
              <a:rPr lang="en-US" altLang="zh-CN" sz="2000" dirty="0">
                <a:solidFill>
                  <a:srgbClr val="002060"/>
                </a:solidFill>
              </a:rPr>
              <a:t>include &lt;</a:t>
            </a:r>
            <a:r>
              <a:rPr lang="en-US" altLang="zh-CN" sz="2000" dirty="0" err="1">
                <a:solidFill>
                  <a:srgbClr val="002060"/>
                </a:solidFill>
              </a:rPr>
              <a:t>stdio.h</a:t>
            </a:r>
            <a:r>
              <a:rPr lang="en-US" altLang="zh-CN" sz="2000" dirty="0">
                <a:solidFill>
                  <a:srgbClr val="002060"/>
                </a:solidFill>
              </a:rPr>
              <a:t>&gt;</a:t>
            </a:r>
            <a:endParaRPr lang="zh-CN" altLang="zh-CN" sz="2000" dirty="0">
              <a:solidFill>
                <a:srgbClr val="002060"/>
              </a:solidFill>
            </a:endParaRPr>
          </a:p>
          <a:p>
            <a:r>
              <a:rPr lang="en-US" altLang="zh-CN" sz="2000" dirty="0" err="1">
                <a:solidFill>
                  <a:srgbClr val="002060"/>
                </a:solidFill>
              </a:rPr>
              <a:t>int</a:t>
            </a:r>
            <a:r>
              <a:rPr lang="en-US" altLang="zh-CN" sz="2000" dirty="0">
                <a:solidFill>
                  <a:srgbClr val="002060"/>
                </a:solidFill>
              </a:rPr>
              <a:t> main()</a:t>
            </a:r>
            <a:endParaRPr lang="zh-CN" altLang="zh-CN" sz="2000" dirty="0">
              <a:solidFill>
                <a:srgbClr val="002060"/>
              </a:solidFill>
            </a:endParaRPr>
          </a:p>
          <a:p>
            <a:r>
              <a:rPr lang="en-US" altLang="zh-CN" sz="2000" dirty="0">
                <a:solidFill>
                  <a:srgbClr val="002060"/>
                </a:solidFill>
              </a:rPr>
              <a:t>{</a:t>
            </a:r>
            <a:endParaRPr lang="zh-CN" altLang="zh-CN" sz="2000" dirty="0">
              <a:solidFill>
                <a:srgbClr val="002060"/>
              </a:solidFill>
            </a:endParaRPr>
          </a:p>
          <a:p>
            <a:r>
              <a:rPr lang="en-US" altLang="zh-CN" sz="2000" dirty="0">
                <a:solidFill>
                  <a:srgbClr val="002060"/>
                </a:solidFill>
              </a:rPr>
              <a:t>    </a:t>
            </a:r>
            <a:r>
              <a:rPr lang="en-US" altLang="zh-CN" sz="2000" dirty="0" err="1">
                <a:solidFill>
                  <a:srgbClr val="002060"/>
                </a:solidFill>
              </a:rPr>
              <a:t>int</a:t>
            </a:r>
            <a:r>
              <a:rPr lang="en-US" altLang="zh-CN" sz="2000" dirty="0">
                <a:solidFill>
                  <a:srgbClr val="002060"/>
                </a:solidFill>
              </a:rPr>
              <a:t> </a:t>
            </a:r>
            <a:r>
              <a:rPr lang="en-US" altLang="zh-CN" sz="2000" dirty="0" err="1">
                <a:solidFill>
                  <a:srgbClr val="002060"/>
                </a:solidFill>
              </a:rPr>
              <a:t>x,y,min</a:t>
            </a:r>
            <a:r>
              <a:rPr lang="en-US" altLang="zh-CN" sz="2000" dirty="0">
                <a:solidFill>
                  <a:srgbClr val="002060"/>
                </a:solidFill>
              </a:rPr>
              <a:t>;</a:t>
            </a:r>
            <a:endParaRPr lang="zh-CN" altLang="zh-CN" sz="2000" dirty="0">
              <a:solidFill>
                <a:srgbClr val="002060"/>
              </a:solidFill>
            </a:endParaRPr>
          </a:p>
          <a:p>
            <a:r>
              <a:rPr lang="en-US" altLang="zh-CN" sz="2000" dirty="0">
                <a:solidFill>
                  <a:srgbClr val="002060"/>
                </a:solidFill>
              </a:rPr>
              <a:t>    </a:t>
            </a:r>
            <a:r>
              <a:rPr lang="en-US" altLang="zh-CN" sz="2000" dirty="0" err="1">
                <a:solidFill>
                  <a:srgbClr val="002060"/>
                </a:solidFill>
              </a:rPr>
              <a:t>printf</a:t>
            </a:r>
            <a:r>
              <a:rPr lang="en-US" altLang="zh-CN" sz="2000" dirty="0">
                <a:solidFill>
                  <a:srgbClr val="002060"/>
                </a:solidFill>
              </a:rPr>
              <a:t>("</a:t>
            </a:r>
            <a:r>
              <a:rPr lang="zh-CN" altLang="zh-CN" sz="2000" dirty="0">
                <a:solidFill>
                  <a:srgbClr val="002060"/>
                </a:solidFill>
              </a:rPr>
              <a:t>请输入两个整数：</a:t>
            </a:r>
            <a:r>
              <a:rPr lang="en-US" altLang="zh-CN" sz="2000" dirty="0">
                <a:solidFill>
                  <a:srgbClr val="002060"/>
                </a:solidFill>
              </a:rPr>
              <a:t>");</a:t>
            </a:r>
            <a:endParaRPr lang="zh-CN" altLang="zh-CN" sz="2000" dirty="0">
              <a:solidFill>
                <a:srgbClr val="002060"/>
              </a:solidFill>
            </a:endParaRPr>
          </a:p>
          <a:p>
            <a:r>
              <a:rPr lang="en-US" altLang="zh-CN" sz="2000" dirty="0">
                <a:solidFill>
                  <a:srgbClr val="002060"/>
                </a:solidFill>
              </a:rPr>
              <a:t>    </a:t>
            </a:r>
            <a:r>
              <a:rPr lang="en-US" altLang="zh-CN" sz="2000" dirty="0" err="1">
                <a:solidFill>
                  <a:srgbClr val="002060"/>
                </a:solidFill>
              </a:rPr>
              <a:t>scanf</a:t>
            </a:r>
            <a:r>
              <a:rPr lang="en-US" altLang="zh-CN" sz="2000" dirty="0">
                <a:solidFill>
                  <a:srgbClr val="002060"/>
                </a:solidFill>
              </a:rPr>
              <a:t>("%</a:t>
            </a:r>
            <a:r>
              <a:rPr lang="en-US" altLang="zh-CN" sz="2000" dirty="0" err="1">
                <a:solidFill>
                  <a:srgbClr val="002060"/>
                </a:solidFill>
              </a:rPr>
              <a:t>d,%d",&amp;x,&amp;y</a:t>
            </a:r>
            <a:r>
              <a:rPr lang="en-US" altLang="zh-CN" sz="2000" dirty="0">
                <a:solidFill>
                  <a:srgbClr val="002060"/>
                </a:solidFill>
              </a:rPr>
              <a:t>);</a:t>
            </a:r>
            <a:endParaRPr lang="zh-CN" altLang="zh-CN" sz="2000" dirty="0">
              <a:solidFill>
                <a:srgbClr val="002060"/>
              </a:solidFill>
            </a:endParaRPr>
          </a:p>
          <a:p>
            <a:r>
              <a:rPr lang="en-US" altLang="zh-CN" sz="2000" dirty="0">
                <a:solidFill>
                  <a:srgbClr val="002060"/>
                </a:solidFill>
              </a:rPr>
              <a:t>    min=x;</a:t>
            </a:r>
            <a:endParaRPr lang="zh-CN" altLang="zh-CN" sz="2000" dirty="0">
              <a:solidFill>
                <a:srgbClr val="002060"/>
              </a:solidFill>
            </a:endParaRPr>
          </a:p>
          <a:p>
            <a:r>
              <a:rPr lang="en-US" altLang="zh-CN" sz="2000" dirty="0">
                <a:solidFill>
                  <a:srgbClr val="002060"/>
                </a:solidFill>
              </a:rPr>
              <a:t>    if (min&gt;y) min=y;</a:t>
            </a:r>
            <a:endParaRPr lang="zh-CN" altLang="zh-CN" sz="2000" dirty="0">
              <a:solidFill>
                <a:srgbClr val="002060"/>
              </a:solidFill>
            </a:endParaRPr>
          </a:p>
          <a:p>
            <a:r>
              <a:rPr lang="en-US" altLang="zh-CN" sz="2000" dirty="0" smtClean="0">
                <a:solidFill>
                  <a:srgbClr val="002060"/>
                </a:solidFill>
              </a:rPr>
              <a:t>    </a:t>
            </a:r>
            <a:r>
              <a:rPr lang="en-US" altLang="zh-CN" sz="2000" dirty="0" err="1" smtClean="0">
                <a:solidFill>
                  <a:srgbClr val="002060"/>
                </a:solidFill>
              </a:rPr>
              <a:t>printf</a:t>
            </a:r>
            <a:r>
              <a:rPr lang="en-US" altLang="zh-CN" sz="2000" dirty="0">
                <a:solidFill>
                  <a:srgbClr val="002060"/>
                </a:solidFill>
              </a:rPr>
              <a:t>("</a:t>
            </a:r>
            <a:r>
              <a:rPr lang="zh-CN" altLang="zh-CN" sz="2000" dirty="0">
                <a:solidFill>
                  <a:srgbClr val="002060"/>
                </a:solidFill>
              </a:rPr>
              <a:t>小数是：</a:t>
            </a:r>
            <a:r>
              <a:rPr lang="en-US" altLang="zh-CN" sz="2000" dirty="0">
                <a:solidFill>
                  <a:srgbClr val="002060"/>
                </a:solidFill>
              </a:rPr>
              <a:t>%d\</a:t>
            </a:r>
            <a:r>
              <a:rPr lang="en-US" altLang="zh-CN" sz="2000" dirty="0" err="1">
                <a:solidFill>
                  <a:srgbClr val="002060"/>
                </a:solidFill>
              </a:rPr>
              <a:t>n",min</a:t>
            </a:r>
            <a:r>
              <a:rPr lang="en-US" altLang="zh-CN" sz="2000" dirty="0">
                <a:solidFill>
                  <a:srgbClr val="002060"/>
                </a:solidFill>
              </a:rPr>
              <a:t>);</a:t>
            </a:r>
            <a:endParaRPr lang="zh-CN" altLang="zh-CN" sz="2000" dirty="0">
              <a:solidFill>
                <a:srgbClr val="002060"/>
              </a:solidFill>
            </a:endParaRPr>
          </a:p>
          <a:p>
            <a:r>
              <a:rPr lang="en-US" altLang="zh-CN" sz="2000" dirty="0" smtClean="0">
                <a:solidFill>
                  <a:srgbClr val="002060"/>
                </a:solidFill>
              </a:rPr>
              <a:t>    return </a:t>
            </a:r>
            <a:r>
              <a:rPr lang="en-US" altLang="zh-CN" sz="2000" dirty="0">
                <a:solidFill>
                  <a:srgbClr val="002060"/>
                </a:solidFill>
              </a:rPr>
              <a:t>0;</a:t>
            </a:r>
            <a:endParaRPr lang="zh-CN" altLang="zh-CN" sz="2000" dirty="0">
              <a:solidFill>
                <a:srgbClr val="002060"/>
              </a:solidFill>
            </a:endParaRPr>
          </a:p>
          <a:p>
            <a:r>
              <a:rPr lang="en-US" altLang="zh-CN" sz="2000" dirty="0" smtClean="0">
                <a:solidFill>
                  <a:srgbClr val="002060"/>
                </a:solidFill>
              </a:rPr>
              <a:t>}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324692" y="1356283"/>
            <a:ext cx="23503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>
                <a:solidFill>
                  <a:srgbClr val="0000FF"/>
                </a:solidFill>
              </a:rPr>
              <a:t>程序运行</a:t>
            </a:r>
            <a:r>
              <a:rPr lang="zh-CN" altLang="zh-CN" sz="2400" b="1" dirty="0" smtClean="0">
                <a:solidFill>
                  <a:srgbClr val="0000FF"/>
                </a:solidFill>
              </a:rPr>
              <a:t>结果图</a:t>
            </a:r>
            <a:endParaRPr lang="zh-CN" altLang="zh-CN" sz="2400" b="1" dirty="0">
              <a:solidFill>
                <a:srgbClr val="0000FF"/>
              </a:solidFill>
            </a:endParaRPr>
          </a:p>
        </p:txBody>
      </p:sp>
      <p:pic>
        <p:nvPicPr>
          <p:cNvPr id="9" name="图片 8"/>
          <p:cNvPicPr/>
          <p:nvPr/>
        </p:nvPicPr>
        <p:blipFill>
          <a:blip r:embed="rId2"/>
          <a:stretch>
            <a:fillRect/>
          </a:stretch>
        </p:blipFill>
        <p:spPr>
          <a:xfrm>
            <a:off x="7188199" y="1817949"/>
            <a:ext cx="4623307" cy="1785147"/>
          </a:xfrm>
          <a:prstGeom prst="rect">
            <a:avLst/>
          </a:prstGeom>
        </p:spPr>
      </p:pic>
      <p:pic>
        <p:nvPicPr>
          <p:cNvPr id="10" name="图片 9"/>
          <p:cNvPicPr/>
          <p:nvPr/>
        </p:nvPicPr>
        <p:blipFill>
          <a:blip r:embed="rId3"/>
          <a:stretch>
            <a:fillRect/>
          </a:stretch>
        </p:blipFill>
        <p:spPr>
          <a:xfrm>
            <a:off x="7188198" y="3657974"/>
            <a:ext cx="4623307" cy="183493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2647" y="1356284"/>
            <a:ext cx="77283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>
                <a:solidFill>
                  <a:schemeClr val="accent1"/>
                </a:solidFill>
              </a:rPr>
              <a:t>【例</a:t>
            </a:r>
            <a:r>
              <a:rPr lang="en-US" altLang="zh-CN" sz="2400" b="1" dirty="0">
                <a:solidFill>
                  <a:schemeClr val="accent1"/>
                </a:solidFill>
              </a:rPr>
              <a:t>4.3</a:t>
            </a:r>
            <a:r>
              <a:rPr lang="zh-CN" altLang="zh-CN" sz="2400" b="1" dirty="0">
                <a:solidFill>
                  <a:schemeClr val="accent1"/>
                </a:solidFill>
              </a:rPr>
              <a:t>】编写程序输入两个整数，输出其中较小的数。</a:t>
            </a:r>
          </a:p>
        </p:txBody>
      </p:sp>
      <p:sp>
        <p:nvSpPr>
          <p:cNvPr id="11" name="矩形 10"/>
          <p:cNvSpPr/>
          <p:nvPr/>
        </p:nvSpPr>
        <p:spPr>
          <a:xfrm>
            <a:off x="1915561" y="5583058"/>
            <a:ext cx="94805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 smtClean="0">
                <a:solidFill>
                  <a:srgbClr val="000000"/>
                </a:solidFill>
              </a:rPr>
              <a:t>由于</a:t>
            </a:r>
            <a:r>
              <a:rPr lang="zh-CN" altLang="zh-CN" sz="2400" b="1" dirty="0">
                <a:solidFill>
                  <a:srgbClr val="000000"/>
                </a:solidFill>
              </a:rPr>
              <a:t>在分支程序中至少包含两条支路，验证程序正确性时需要每条支路都举一个例子，每条支路都验证无误了，整个程序才能算做正确。</a:t>
            </a:r>
            <a:endParaRPr lang="zh-CN" altLang="en-US" sz="2400" b="1" dirty="0">
              <a:solidFill>
                <a:srgbClr val="000000"/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533" y="5528231"/>
            <a:ext cx="1420813" cy="87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1526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脚占位符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CN" altLang="zh-CN" sz="1200" dirty="0"/>
              <a:t>第</a:t>
            </a:r>
            <a:r>
              <a:rPr lang="en-US" altLang="zh-CN" sz="1200" dirty="0"/>
              <a:t>4</a:t>
            </a:r>
            <a:r>
              <a:rPr lang="zh-CN" altLang="zh-CN" sz="1200" dirty="0"/>
              <a:t>章  选择结构程序设计</a:t>
            </a:r>
            <a:endParaRPr lang="en-US" altLang="zh-CN" sz="1200" dirty="0" smtClean="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3352800" y="381001"/>
            <a:ext cx="8839200" cy="411163"/>
          </a:xfrm>
        </p:spPr>
        <p:txBody>
          <a:bodyPr/>
          <a:lstStyle/>
          <a:p>
            <a:r>
              <a:rPr lang="en-US" altLang="zh-CN" sz="3200" dirty="0"/>
              <a:t>4.3  if</a:t>
            </a:r>
            <a:r>
              <a:rPr lang="zh-CN" altLang="zh-CN" sz="3200" dirty="0"/>
              <a:t>语句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08191" y="1295182"/>
            <a:ext cx="28793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</a:rPr>
              <a:t>2. if</a:t>
            </a:r>
            <a:r>
              <a:rPr lang="zh-CN" altLang="zh-CN" sz="2400" b="1" dirty="0">
                <a:solidFill>
                  <a:schemeClr val="accent1"/>
                </a:solidFill>
              </a:rPr>
              <a:t>语句双分支形式</a:t>
            </a:r>
            <a:endParaRPr lang="zh-CN" altLang="zh-CN" sz="2400" dirty="0">
              <a:solidFill>
                <a:schemeClr val="accent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5102" y="4279392"/>
            <a:ext cx="66361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6">
                    <a:lumMod val="50000"/>
                  </a:schemeClr>
                </a:solidFill>
              </a:rPr>
              <a:t>功能</a:t>
            </a:r>
            <a:r>
              <a:rPr lang="zh-CN" altLang="zh-CN" sz="2400" b="1" dirty="0" smtClean="0">
                <a:solidFill>
                  <a:schemeClr val="accent6">
                    <a:lumMod val="50000"/>
                  </a:schemeClr>
                </a:solidFill>
              </a:rPr>
              <a:t>：</a:t>
            </a:r>
            <a:r>
              <a:rPr lang="zh-CN" altLang="zh-CN" sz="2400" b="1" dirty="0" smtClean="0">
                <a:solidFill>
                  <a:srgbClr val="000000"/>
                </a:solidFill>
              </a:rPr>
              <a:t>如果表达式的值为“真”，则执行语句</a:t>
            </a:r>
            <a:r>
              <a:rPr lang="en-US" altLang="zh-CN" sz="2400" b="1" dirty="0" smtClean="0">
                <a:solidFill>
                  <a:srgbClr val="000000"/>
                </a:solidFill>
              </a:rPr>
              <a:t>1</a:t>
            </a:r>
            <a:r>
              <a:rPr lang="zh-CN" altLang="zh-CN" sz="2400" b="1" dirty="0" smtClean="0">
                <a:solidFill>
                  <a:srgbClr val="000000"/>
                </a:solidFill>
              </a:rPr>
              <a:t>，否则执行语句</a:t>
            </a:r>
            <a:r>
              <a:rPr lang="en-US" altLang="zh-CN" sz="2400" b="1" dirty="0" smtClean="0">
                <a:solidFill>
                  <a:srgbClr val="000000"/>
                </a:solidFill>
              </a:rPr>
              <a:t>2</a:t>
            </a:r>
            <a:r>
              <a:rPr lang="zh-CN" altLang="zh-CN" sz="2400" b="1" dirty="0" smtClean="0">
                <a:solidFill>
                  <a:srgbClr val="000000"/>
                </a:solidFill>
              </a:rPr>
              <a:t>；语句</a:t>
            </a:r>
            <a:r>
              <a:rPr lang="en-US" altLang="zh-CN" sz="2400" b="1" dirty="0" smtClean="0">
                <a:solidFill>
                  <a:srgbClr val="000000"/>
                </a:solidFill>
              </a:rPr>
              <a:t>1</a:t>
            </a:r>
            <a:r>
              <a:rPr lang="zh-CN" altLang="zh-CN" sz="2400" b="1" dirty="0" smtClean="0">
                <a:solidFill>
                  <a:srgbClr val="000000"/>
                </a:solidFill>
              </a:rPr>
              <a:t>和语句</a:t>
            </a:r>
            <a:r>
              <a:rPr lang="en-US" altLang="zh-CN" sz="2400" b="1" dirty="0" smtClean="0">
                <a:solidFill>
                  <a:srgbClr val="000000"/>
                </a:solidFill>
              </a:rPr>
              <a:t>2</a:t>
            </a:r>
            <a:r>
              <a:rPr lang="zh-CN" altLang="zh-CN" sz="2400" b="1" dirty="0" smtClean="0">
                <a:solidFill>
                  <a:srgbClr val="000000"/>
                </a:solidFill>
              </a:rPr>
              <a:t>一定会执行一个且仅能执行一个。</a:t>
            </a:r>
            <a:endParaRPr lang="zh-CN" altLang="en-US" sz="2400" b="1" dirty="0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83669" y="2017277"/>
            <a:ext cx="2303836" cy="17912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 eaLnBrk="1" hangingPunct="1">
              <a:lnSpc>
                <a:spcPct val="115000"/>
              </a:lnSpc>
            </a:pPr>
            <a:r>
              <a:rPr lang="en-US" altLang="zh-CN" sz="2400" b="1" dirty="0">
                <a:solidFill>
                  <a:srgbClr val="FF0000"/>
                </a:solidFill>
              </a:rPr>
              <a:t>if  (</a:t>
            </a:r>
            <a:r>
              <a:rPr lang="zh-CN" altLang="en-US" sz="2400" b="1" dirty="0">
                <a:solidFill>
                  <a:srgbClr val="FF0000"/>
                </a:solidFill>
              </a:rPr>
              <a:t>表达式</a:t>
            </a:r>
            <a:r>
              <a:rPr lang="en-US" altLang="zh-CN" sz="2400" b="1" dirty="0">
                <a:solidFill>
                  <a:srgbClr val="FF0000"/>
                </a:solidFill>
              </a:rPr>
              <a:t>)  </a:t>
            </a:r>
          </a:p>
          <a:p>
            <a:pPr algn="just" eaLnBrk="1" hangingPunct="1">
              <a:lnSpc>
                <a:spcPct val="115000"/>
              </a:lnSpc>
            </a:pPr>
            <a:r>
              <a:rPr lang="en-US" altLang="zh-CN" sz="2400" b="1" dirty="0">
                <a:solidFill>
                  <a:srgbClr val="FF0000"/>
                </a:solidFill>
              </a:rPr>
              <a:t>          </a:t>
            </a:r>
            <a:r>
              <a:rPr lang="zh-CN" altLang="en-US" sz="2400" b="1" dirty="0">
                <a:solidFill>
                  <a:srgbClr val="FF0000"/>
                </a:solidFill>
              </a:rPr>
              <a:t>语句</a:t>
            </a:r>
            <a:r>
              <a:rPr lang="en-US" altLang="zh-CN" sz="2400" b="1" dirty="0">
                <a:solidFill>
                  <a:srgbClr val="FF0000"/>
                </a:solidFill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</a:rPr>
              <a:t>；  </a:t>
            </a:r>
          </a:p>
          <a:p>
            <a:pPr algn="just" eaLnBrk="1" hangingPunct="1">
              <a:lnSpc>
                <a:spcPct val="115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       </a:t>
            </a:r>
            <a:r>
              <a:rPr lang="en-US" altLang="zh-CN" sz="2400" b="1" dirty="0">
                <a:solidFill>
                  <a:srgbClr val="FF0000"/>
                </a:solidFill>
              </a:rPr>
              <a:t>else  </a:t>
            </a:r>
          </a:p>
          <a:p>
            <a:pPr algn="just" eaLnBrk="1" hangingPunct="1">
              <a:lnSpc>
                <a:spcPct val="115000"/>
              </a:lnSpc>
            </a:pPr>
            <a:r>
              <a:rPr lang="en-US" altLang="zh-CN" sz="2400" b="1" dirty="0">
                <a:solidFill>
                  <a:srgbClr val="FF0000"/>
                </a:solidFill>
              </a:rPr>
              <a:t>          </a:t>
            </a:r>
            <a:r>
              <a:rPr lang="zh-CN" altLang="en-US" sz="2400" b="1" dirty="0">
                <a:solidFill>
                  <a:srgbClr val="FF0000"/>
                </a:solidFill>
              </a:rPr>
              <a:t>语句</a:t>
            </a:r>
            <a:r>
              <a:rPr lang="en-US" altLang="zh-CN" sz="2400" b="1" dirty="0">
                <a:solidFill>
                  <a:srgbClr val="FF0000"/>
                </a:solidFill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</a:rPr>
              <a:t>；</a:t>
            </a:r>
            <a:endParaRPr lang="zh-CN" altLang="en-US" sz="2400" dirty="0"/>
          </a:p>
        </p:txBody>
      </p:sp>
      <p:pic>
        <p:nvPicPr>
          <p:cNvPr id="7" name="图片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5434" y="1389204"/>
            <a:ext cx="4200237" cy="435581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51526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脚占位符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CN" altLang="zh-CN" sz="1200" dirty="0"/>
              <a:t>第</a:t>
            </a:r>
            <a:r>
              <a:rPr lang="en-US" altLang="zh-CN" sz="1200" dirty="0"/>
              <a:t>4</a:t>
            </a:r>
            <a:r>
              <a:rPr lang="zh-CN" altLang="zh-CN" sz="1200" dirty="0"/>
              <a:t>章  选择结构程序设计</a:t>
            </a:r>
            <a:endParaRPr lang="en-US" altLang="zh-CN" sz="1200" dirty="0" smtClean="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3352800" y="381001"/>
            <a:ext cx="8839200" cy="411163"/>
          </a:xfrm>
        </p:spPr>
        <p:txBody>
          <a:bodyPr/>
          <a:lstStyle/>
          <a:p>
            <a:r>
              <a:rPr lang="en-US" altLang="zh-CN" sz="3200" dirty="0"/>
              <a:t>4.3  if</a:t>
            </a:r>
            <a:r>
              <a:rPr lang="zh-CN" altLang="zh-CN" sz="3200" dirty="0"/>
              <a:t>语句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15078" y="2139690"/>
            <a:ext cx="5267054" cy="3785652"/>
          </a:xfrm>
          <a:prstGeom prst="rect">
            <a:avLst/>
          </a:prstGeom>
          <a:noFill/>
          <a:ln w="28575">
            <a:solidFill>
              <a:srgbClr val="6D3915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002060"/>
                </a:solidFill>
              </a:rPr>
              <a:t>#include &lt;</a:t>
            </a:r>
            <a:r>
              <a:rPr lang="en-US" altLang="zh-CN" sz="2000" dirty="0" err="1" smtClean="0">
                <a:solidFill>
                  <a:srgbClr val="002060"/>
                </a:solidFill>
              </a:rPr>
              <a:t>stdio.h</a:t>
            </a:r>
            <a:r>
              <a:rPr lang="en-US" altLang="zh-CN" sz="2000" dirty="0" smtClean="0">
                <a:solidFill>
                  <a:srgbClr val="002060"/>
                </a:solidFill>
              </a:rPr>
              <a:t>&gt;</a:t>
            </a:r>
            <a:endParaRPr lang="zh-CN" altLang="zh-CN" sz="2000" dirty="0" smtClean="0">
              <a:solidFill>
                <a:srgbClr val="002060"/>
              </a:solidFill>
            </a:endParaRPr>
          </a:p>
          <a:p>
            <a:r>
              <a:rPr lang="en-US" altLang="zh-CN" sz="2000" dirty="0" err="1" smtClean="0">
                <a:solidFill>
                  <a:srgbClr val="002060"/>
                </a:solidFill>
              </a:rPr>
              <a:t>int</a:t>
            </a:r>
            <a:r>
              <a:rPr lang="en-US" altLang="zh-CN" sz="2000" dirty="0" smtClean="0">
                <a:solidFill>
                  <a:srgbClr val="002060"/>
                </a:solidFill>
              </a:rPr>
              <a:t> main()</a:t>
            </a:r>
            <a:endParaRPr lang="zh-CN" altLang="zh-CN" sz="2000" dirty="0" smtClean="0">
              <a:solidFill>
                <a:srgbClr val="002060"/>
              </a:solidFill>
            </a:endParaRPr>
          </a:p>
          <a:p>
            <a:r>
              <a:rPr lang="en-US" altLang="zh-CN" sz="2000" dirty="0" smtClean="0">
                <a:solidFill>
                  <a:srgbClr val="002060"/>
                </a:solidFill>
              </a:rPr>
              <a:t>{</a:t>
            </a:r>
            <a:endParaRPr lang="zh-CN" altLang="zh-CN" sz="2000" dirty="0" smtClean="0">
              <a:solidFill>
                <a:srgbClr val="002060"/>
              </a:solidFill>
            </a:endParaRPr>
          </a:p>
          <a:p>
            <a:r>
              <a:rPr lang="en-US" altLang="zh-CN" sz="2000" dirty="0" smtClean="0">
                <a:solidFill>
                  <a:srgbClr val="002060"/>
                </a:solidFill>
              </a:rPr>
              <a:t>    double </a:t>
            </a:r>
            <a:r>
              <a:rPr lang="en-US" altLang="zh-CN" sz="2000" dirty="0" err="1" smtClean="0">
                <a:solidFill>
                  <a:srgbClr val="002060"/>
                </a:solidFill>
              </a:rPr>
              <a:t>x,y</a:t>
            </a:r>
            <a:r>
              <a:rPr lang="en-US" altLang="zh-CN" sz="2000" dirty="0" smtClean="0">
                <a:solidFill>
                  <a:srgbClr val="002060"/>
                </a:solidFill>
              </a:rPr>
              <a:t>;</a:t>
            </a:r>
            <a:endParaRPr lang="zh-CN" altLang="zh-CN" sz="2000" dirty="0" smtClean="0">
              <a:solidFill>
                <a:srgbClr val="002060"/>
              </a:solidFill>
            </a:endParaRPr>
          </a:p>
          <a:p>
            <a:r>
              <a:rPr lang="en-US" altLang="zh-CN" sz="2000" dirty="0" smtClean="0">
                <a:solidFill>
                  <a:srgbClr val="002060"/>
                </a:solidFill>
              </a:rPr>
              <a:t>    </a:t>
            </a:r>
            <a:r>
              <a:rPr lang="en-US" altLang="zh-CN" sz="2000" dirty="0" err="1" smtClean="0">
                <a:solidFill>
                  <a:srgbClr val="002060"/>
                </a:solidFill>
              </a:rPr>
              <a:t>printf</a:t>
            </a:r>
            <a:r>
              <a:rPr lang="en-US" altLang="zh-CN" sz="2000" dirty="0" smtClean="0">
                <a:solidFill>
                  <a:srgbClr val="002060"/>
                </a:solidFill>
              </a:rPr>
              <a:t>("</a:t>
            </a:r>
            <a:r>
              <a:rPr lang="zh-CN" altLang="zh-CN" sz="2000" dirty="0" smtClean="0">
                <a:solidFill>
                  <a:srgbClr val="002060"/>
                </a:solidFill>
              </a:rPr>
              <a:t>请输入两个实数：</a:t>
            </a:r>
            <a:r>
              <a:rPr lang="en-US" altLang="zh-CN" sz="2000" dirty="0" smtClean="0">
                <a:solidFill>
                  <a:srgbClr val="002060"/>
                </a:solidFill>
              </a:rPr>
              <a:t>");</a:t>
            </a:r>
            <a:endParaRPr lang="zh-CN" altLang="zh-CN" sz="2000" dirty="0" smtClean="0">
              <a:solidFill>
                <a:srgbClr val="002060"/>
              </a:solidFill>
            </a:endParaRPr>
          </a:p>
          <a:p>
            <a:r>
              <a:rPr lang="en-US" altLang="zh-CN" sz="2000" dirty="0" smtClean="0">
                <a:solidFill>
                  <a:srgbClr val="002060"/>
                </a:solidFill>
              </a:rPr>
              <a:t>    </a:t>
            </a:r>
            <a:r>
              <a:rPr lang="en-US" altLang="zh-CN" sz="2000" dirty="0" err="1" smtClean="0">
                <a:solidFill>
                  <a:srgbClr val="002060"/>
                </a:solidFill>
              </a:rPr>
              <a:t>scanf</a:t>
            </a:r>
            <a:r>
              <a:rPr lang="en-US" altLang="zh-CN" sz="2000" dirty="0" smtClean="0">
                <a:solidFill>
                  <a:srgbClr val="002060"/>
                </a:solidFill>
              </a:rPr>
              <a:t>("%</a:t>
            </a:r>
            <a:r>
              <a:rPr lang="en-US" altLang="zh-CN" sz="2000" dirty="0" err="1" smtClean="0">
                <a:solidFill>
                  <a:srgbClr val="002060"/>
                </a:solidFill>
              </a:rPr>
              <a:t>lf,%lf",&amp;x,&amp;y</a:t>
            </a:r>
            <a:r>
              <a:rPr lang="en-US" altLang="zh-CN" sz="2000" dirty="0" smtClean="0">
                <a:solidFill>
                  <a:srgbClr val="002060"/>
                </a:solidFill>
              </a:rPr>
              <a:t>);</a:t>
            </a:r>
            <a:endParaRPr lang="zh-CN" altLang="zh-CN" sz="2000" dirty="0" smtClean="0">
              <a:solidFill>
                <a:srgbClr val="002060"/>
              </a:solidFill>
            </a:endParaRPr>
          </a:p>
          <a:p>
            <a:r>
              <a:rPr lang="en-US" altLang="zh-CN" sz="2000" dirty="0" smtClean="0">
                <a:solidFill>
                  <a:srgbClr val="002060"/>
                </a:solidFill>
              </a:rPr>
              <a:t>    if (x&gt;y) </a:t>
            </a:r>
            <a:endParaRPr lang="zh-CN" altLang="zh-CN" sz="2000" dirty="0" smtClean="0">
              <a:solidFill>
                <a:srgbClr val="002060"/>
              </a:solidFill>
            </a:endParaRPr>
          </a:p>
          <a:p>
            <a:r>
              <a:rPr lang="en-US" altLang="zh-CN" sz="2000" dirty="0" smtClean="0">
                <a:solidFill>
                  <a:srgbClr val="002060"/>
                </a:solidFill>
              </a:rPr>
              <a:t>	</a:t>
            </a:r>
            <a:r>
              <a:rPr lang="en-US" altLang="zh-CN" sz="2000" dirty="0" err="1" smtClean="0">
                <a:solidFill>
                  <a:srgbClr val="002060"/>
                </a:solidFill>
              </a:rPr>
              <a:t>printf</a:t>
            </a:r>
            <a:r>
              <a:rPr lang="en-US" altLang="zh-CN" sz="2000" dirty="0" smtClean="0">
                <a:solidFill>
                  <a:srgbClr val="002060"/>
                </a:solidFill>
              </a:rPr>
              <a:t>("</a:t>
            </a:r>
            <a:r>
              <a:rPr lang="zh-CN" altLang="zh-CN" sz="2000" dirty="0" smtClean="0">
                <a:solidFill>
                  <a:srgbClr val="002060"/>
                </a:solidFill>
              </a:rPr>
              <a:t>大数是：</a:t>
            </a:r>
            <a:r>
              <a:rPr lang="en-US" altLang="zh-CN" sz="2000" dirty="0" smtClean="0">
                <a:solidFill>
                  <a:srgbClr val="002060"/>
                </a:solidFill>
              </a:rPr>
              <a:t>%.2f\</a:t>
            </a:r>
            <a:r>
              <a:rPr lang="en-US" altLang="zh-CN" sz="2000" dirty="0" err="1" smtClean="0">
                <a:solidFill>
                  <a:srgbClr val="002060"/>
                </a:solidFill>
              </a:rPr>
              <a:t>n",x</a:t>
            </a:r>
            <a:r>
              <a:rPr lang="en-US" altLang="zh-CN" sz="2000" dirty="0" smtClean="0">
                <a:solidFill>
                  <a:srgbClr val="002060"/>
                </a:solidFill>
              </a:rPr>
              <a:t>);</a:t>
            </a:r>
            <a:endParaRPr lang="zh-CN" altLang="zh-CN" sz="2000" dirty="0" smtClean="0">
              <a:solidFill>
                <a:srgbClr val="002060"/>
              </a:solidFill>
            </a:endParaRPr>
          </a:p>
          <a:p>
            <a:r>
              <a:rPr lang="en-US" altLang="zh-CN" sz="2000" dirty="0">
                <a:solidFill>
                  <a:srgbClr val="002060"/>
                </a:solidFill>
              </a:rPr>
              <a:t> </a:t>
            </a:r>
            <a:r>
              <a:rPr lang="en-US" altLang="zh-CN" sz="2000" dirty="0" smtClean="0">
                <a:solidFill>
                  <a:srgbClr val="002060"/>
                </a:solidFill>
              </a:rPr>
              <a:t>   </a:t>
            </a:r>
            <a:r>
              <a:rPr lang="en-US" altLang="zh-CN" sz="2000" dirty="0" smtClean="0">
                <a:solidFill>
                  <a:srgbClr val="002060"/>
                </a:solidFill>
              </a:rPr>
              <a:t>else</a:t>
            </a:r>
            <a:endParaRPr lang="zh-CN" altLang="zh-CN" sz="2000" dirty="0" smtClean="0">
              <a:solidFill>
                <a:srgbClr val="002060"/>
              </a:solidFill>
            </a:endParaRPr>
          </a:p>
          <a:p>
            <a:r>
              <a:rPr lang="en-US" altLang="zh-CN" sz="2000" dirty="0" smtClean="0">
                <a:solidFill>
                  <a:srgbClr val="002060"/>
                </a:solidFill>
              </a:rPr>
              <a:t>	</a:t>
            </a:r>
            <a:r>
              <a:rPr lang="en-US" altLang="zh-CN" sz="2000" dirty="0" err="1" smtClean="0">
                <a:solidFill>
                  <a:srgbClr val="002060"/>
                </a:solidFill>
              </a:rPr>
              <a:t>printf</a:t>
            </a:r>
            <a:r>
              <a:rPr lang="en-US" altLang="zh-CN" sz="2000" dirty="0" smtClean="0">
                <a:solidFill>
                  <a:srgbClr val="002060"/>
                </a:solidFill>
              </a:rPr>
              <a:t>("</a:t>
            </a:r>
            <a:r>
              <a:rPr lang="zh-CN" altLang="zh-CN" sz="2000" dirty="0" smtClean="0">
                <a:solidFill>
                  <a:srgbClr val="002060"/>
                </a:solidFill>
              </a:rPr>
              <a:t>大数是：</a:t>
            </a:r>
            <a:r>
              <a:rPr lang="en-US" altLang="zh-CN" sz="2000" dirty="0" smtClean="0">
                <a:solidFill>
                  <a:srgbClr val="002060"/>
                </a:solidFill>
              </a:rPr>
              <a:t>%.2f\</a:t>
            </a:r>
            <a:r>
              <a:rPr lang="en-US" altLang="zh-CN" sz="2000" dirty="0" err="1" smtClean="0">
                <a:solidFill>
                  <a:srgbClr val="002060"/>
                </a:solidFill>
              </a:rPr>
              <a:t>n",y</a:t>
            </a:r>
            <a:r>
              <a:rPr lang="en-US" altLang="zh-CN" sz="2000" dirty="0" smtClean="0">
                <a:solidFill>
                  <a:srgbClr val="002060"/>
                </a:solidFill>
              </a:rPr>
              <a:t>);</a:t>
            </a:r>
            <a:endParaRPr lang="zh-CN" altLang="zh-CN" sz="2000" dirty="0" smtClean="0">
              <a:solidFill>
                <a:srgbClr val="002060"/>
              </a:solidFill>
            </a:endParaRPr>
          </a:p>
          <a:p>
            <a:r>
              <a:rPr lang="en-US" altLang="zh-CN" sz="2000" dirty="0" smtClean="0">
                <a:solidFill>
                  <a:srgbClr val="002060"/>
                </a:solidFill>
              </a:rPr>
              <a:t>    return </a:t>
            </a:r>
            <a:r>
              <a:rPr lang="en-US" altLang="zh-CN" sz="2000" dirty="0" smtClean="0">
                <a:solidFill>
                  <a:srgbClr val="002060"/>
                </a:solidFill>
              </a:rPr>
              <a:t>0;</a:t>
            </a:r>
            <a:endParaRPr lang="zh-CN" altLang="zh-CN" sz="2000" dirty="0" smtClean="0">
              <a:solidFill>
                <a:srgbClr val="002060"/>
              </a:solidFill>
            </a:endParaRPr>
          </a:p>
          <a:p>
            <a:r>
              <a:rPr lang="en-US" altLang="zh-CN" sz="2000" dirty="0" smtClean="0">
                <a:solidFill>
                  <a:srgbClr val="002060"/>
                </a:solidFill>
              </a:rPr>
              <a:t>}</a:t>
            </a:r>
            <a:endParaRPr lang="zh-CN" altLang="en-US" sz="2000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97821" y="1433937"/>
            <a:ext cx="23503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b="1" dirty="0">
                <a:solidFill>
                  <a:srgbClr val="0000FF"/>
                </a:solidFill>
              </a:rPr>
              <a:t>程序运行</a:t>
            </a:r>
            <a:r>
              <a:rPr lang="zh-CN" altLang="zh-CN" sz="2400" b="1" dirty="0" smtClean="0">
                <a:solidFill>
                  <a:srgbClr val="0000FF"/>
                </a:solidFill>
              </a:rPr>
              <a:t>结果图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6729485" y="2139690"/>
            <a:ext cx="5232400" cy="1538047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3"/>
          <a:stretch>
            <a:fillRect/>
          </a:stretch>
        </p:blipFill>
        <p:spPr>
          <a:xfrm>
            <a:off x="6729485" y="3784600"/>
            <a:ext cx="5232400" cy="168294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7086" y="1156938"/>
            <a:ext cx="61782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solidFill>
                  <a:schemeClr val="accent1"/>
                </a:solidFill>
              </a:rPr>
              <a:t>【例</a:t>
            </a:r>
            <a:r>
              <a:rPr lang="en-US" altLang="zh-CN" sz="2400" b="1" dirty="0">
                <a:solidFill>
                  <a:schemeClr val="accent1"/>
                </a:solidFill>
              </a:rPr>
              <a:t>4.4</a:t>
            </a:r>
            <a:r>
              <a:rPr lang="zh-CN" altLang="zh-CN" sz="2400" b="1" dirty="0">
                <a:solidFill>
                  <a:schemeClr val="accent1"/>
                </a:solidFill>
              </a:rPr>
              <a:t>】编写程序输入两个实数，输出其中较大的实数（精确到小数点后</a:t>
            </a:r>
            <a:r>
              <a:rPr lang="en-US" altLang="zh-CN" sz="2400" b="1" dirty="0">
                <a:solidFill>
                  <a:schemeClr val="accent1"/>
                </a:solidFill>
              </a:rPr>
              <a:t>2</a:t>
            </a:r>
            <a:r>
              <a:rPr lang="zh-CN" altLang="zh-CN" sz="2400" b="1" dirty="0">
                <a:solidFill>
                  <a:schemeClr val="accent1"/>
                </a:solidFill>
              </a:rPr>
              <a:t>位）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。</a:t>
            </a:r>
            <a:endParaRPr lang="zh-CN" alt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315078" y="6104467"/>
            <a:ext cx="922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dirty="0"/>
              <a:t>双分支</a:t>
            </a:r>
            <a:r>
              <a:rPr lang="en-US" altLang="zh-CN" sz="2000" b="1" dirty="0"/>
              <a:t>if</a:t>
            </a:r>
            <a:r>
              <a:rPr lang="zh-CN" altLang="zh-CN" sz="2000" b="1" dirty="0"/>
              <a:t>语句比单分支</a:t>
            </a:r>
            <a:r>
              <a:rPr lang="en-US" altLang="zh-CN" sz="2000" b="1" dirty="0"/>
              <a:t>if</a:t>
            </a:r>
            <a:r>
              <a:rPr lang="zh-CN" altLang="zh-CN" sz="2000" b="1" dirty="0"/>
              <a:t>语句在程序结构上更为简洁清晰，也更易于理解和使用</a:t>
            </a:r>
            <a:r>
              <a:rPr lang="zh-CN" altLang="zh-CN" sz="2000" b="1" dirty="0" smtClean="0"/>
              <a:t>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051526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脚占位符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CN" altLang="zh-CN" sz="1200" dirty="0"/>
              <a:t>第</a:t>
            </a:r>
            <a:r>
              <a:rPr lang="en-US" altLang="zh-CN" sz="1200" dirty="0"/>
              <a:t>4</a:t>
            </a:r>
            <a:r>
              <a:rPr lang="zh-CN" altLang="zh-CN" sz="1200" dirty="0"/>
              <a:t>章  选择结构程序设计</a:t>
            </a:r>
            <a:endParaRPr lang="en-US" altLang="zh-CN" sz="1200" dirty="0" smtClean="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3352800" y="381001"/>
            <a:ext cx="8839200" cy="411163"/>
          </a:xfrm>
        </p:spPr>
        <p:txBody>
          <a:bodyPr/>
          <a:lstStyle/>
          <a:p>
            <a:pPr eaLnBrk="1" hangingPunct="1"/>
            <a:r>
              <a:rPr lang="zh-CN" altLang="en-US" sz="2400" dirty="0"/>
              <a:t>概述</a:t>
            </a:r>
            <a:endParaRPr lang="zh-CN" alt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27381" y="1338716"/>
            <a:ext cx="110412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</a:rPr>
              <a:t>        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选择</a:t>
            </a:r>
            <a:r>
              <a:rPr lang="zh-CN" altLang="zh-CN" sz="2400" b="1" dirty="0">
                <a:solidFill>
                  <a:srgbClr val="FF0000"/>
                </a:solidFill>
              </a:rPr>
              <a:t>结构</a:t>
            </a:r>
            <a:r>
              <a:rPr lang="zh-CN" altLang="zh-CN" sz="2400" b="1" dirty="0">
                <a:solidFill>
                  <a:srgbClr val="000000"/>
                </a:solidFill>
              </a:rPr>
              <a:t>是结构化程序设计的三种基本结构之一。它是根据指定条件，决定从两种或多种不同操作中选择</a:t>
            </a:r>
            <a:r>
              <a:rPr lang="zh-CN" altLang="zh-CN" sz="2400" b="1" dirty="0" smtClean="0">
                <a:solidFill>
                  <a:srgbClr val="000000"/>
                </a:solidFill>
              </a:rPr>
              <a:t>其一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，即它</a:t>
            </a:r>
            <a:r>
              <a:rPr lang="zh-CN" altLang="en-US" sz="2400" b="1" dirty="0">
                <a:solidFill>
                  <a:srgbClr val="000000"/>
                </a:solidFill>
              </a:rPr>
              <a:t>根据某些条件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决定</a:t>
            </a:r>
            <a:r>
              <a:rPr lang="zh-CN" altLang="en-US" sz="2400" b="1" dirty="0">
                <a:solidFill>
                  <a:srgbClr val="000000"/>
                </a:solidFill>
              </a:rPr>
              <a:t>执行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不同的语句。</a:t>
            </a:r>
            <a:endParaRPr lang="zh-CN" altLang="en-US" sz="2400" b="1" dirty="0">
              <a:solidFill>
                <a:srgbClr val="000000"/>
              </a:solidFill>
            </a:endParaRPr>
          </a:p>
        </p:txBody>
      </p:sp>
      <p:sp>
        <p:nvSpPr>
          <p:cNvPr id="5" name="Text Box 33"/>
          <p:cNvSpPr txBox="1">
            <a:spLocks noChangeArrowheads="1"/>
          </p:cNvSpPr>
          <p:nvPr/>
        </p:nvSpPr>
        <p:spPr bwMode="auto">
          <a:xfrm>
            <a:off x="1117600" y="5791201"/>
            <a:ext cx="3759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</a:rPr>
              <a:t>）顺序结构</a:t>
            </a:r>
          </a:p>
        </p:txBody>
      </p:sp>
      <p:sp>
        <p:nvSpPr>
          <p:cNvPr id="6" name="AutoShape 34"/>
          <p:cNvSpPr>
            <a:spLocks noChangeArrowheads="1"/>
          </p:cNvSpPr>
          <p:nvPr/>
        </p:nvSpPr>
        <p:spPr bwMode="auto">
          <a:xfrm>
            <a:off x="1625600" y="3552825"/>
            <a:ext cx="1930400" cy="457200"/>
          </a:xfrm>
          <a:prstGeom prst="flowChartProcess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AutoShape 35"/>
          <p:cNvSpPr>
            <a:spLocks noChangeArrowheads="1"/>
          </p:cNvSpPr>
          <p:nvPr/>
        </p:nvSpPr>
        <p:spPr bwMode="auto">
          <a:xfrm>
            <a:off x="1625600" y="4391025"/>
            <a:ext cx="1930400" cy="457200"/>
          </a:xfrm>
          <a:prstGeom prst="flowChartProcess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Line 36"/>
          <p:cNvSpPr>
            <a:spLocks noChangeShapeType="1"/>
          </p:cNvSpPr>
          <p:nvPr/>
        </p:nvSpPr>
        <p:spPr bwMode="auto">
          <a:xfrm>
            <a:off x="2540000" y="3019425"/>
            <a:ext cx="0" cy="533400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9" name="Line 37"/>
          <p:cNvSpPr>
            <a:spLocks noChangeShapeType="1"/>
          </p:cNvSpPr>
          <p:nvPr/>
        </p:nvSpPr>
        <p:spPr bwMode="auto">
          <a:xfrm>
            <a:off x="2540000" y="4010025"/>
            <a:ext cx="0" cy="381000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0" name="Line 38"/>
          <p:cNvSpPr>
            <a:spLocks noChangeShapeType="1"/>
          </p:cNvSpPr>
          <p:nvPr/>
        </p:nvSpPr>
        <p:spPr bwMode="auto">
          <a:xfrm>
            <a:off x="2540000" y="4848225"/>
            <a:ext cx="0" cy="381000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1" name="Text Box 39"/>
          <p:cNvSpPr txBox="1">
            <a:spLocks noChangeArrowheads="1"/>
          </p:cNvSpPr>
          <p:nvPr/>
        </p:nvSpPr>
        <p:spPr bwMode="auto">
          <a:xfrm>
            <a:off x="1930400" y="3552825"/>
            <a:ext cx="1320800" cy="457200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</a:rPr>
              <a:t>   语句</a:t>
            </a:r>
            <a:r>
              <a:rPr lang="en-US" altLang="zh-CN" sz="2400" b="1" dirty="0">
                <a:solidFill>
                  <a:srgbClr val="000000"/>
                </a:solidFill>
              </a:rPr>
              <a:t>1</a:t>
            </a:r>
          </a:p>
        </p:txBody>
      </p:sp>
      <p:sp>
        <p:nvSpPr>
          <p:cNvPr id="12" name="Text Box 40"/>
          <p:cNvSpPr txBox="1">
            <a:spLocks noChangeArrowheads="1"/>
          </p:cNvSpPr>
          <p:nvPr/>
        </p:nvSpPr>
        <p:spPr bwMode="auto">
          <a:xfrm>
            <a:off x="1930400" y="4353206"/>
            <a:ext cx="1320800" cy="457200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</a:rPr>
              <a:t>   语句</a:t>
            </a:r>
            <a:r>
              <a:rPr lang="en-US" altLang="zh-CN" sz="2400" b="1" dirty="0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13" name="Line 41"/>
          <p:cNvSpPr>
            <a:spLocks noChangeShapeType="1"/>
          </p:cNvSpPr>
          <p:nvPr/>
        </p:nvSpPr>
        <p:spPr bwMode="auto">
          <a:xfrm>
            <a:off x="8469759" y="2994024"/>
            <a:ext cx="0" cy="381000"/>
          </a:xfrm>
          <a:prstGeom prst="line">
            <a:avLst/>
          </a:prstGeom>
          <a:noFill/>
          <a:ln w="28575">
            <a:solidFill>
              <a:srgbClr val="692AA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4" name="AutoShape 42"/>
          <p:cNvSpPr>
            <a:spLocks noChangeArrowheads="1"/>
          </p:cNvSpPr>
          <p:nvPr/>
        </p:nvSpPr>
        <p:spPr bwMode="auto">
          <a:xfrm>
            <a:off x="7315200" y="3375025"/>
            <a:ext cx="2336800" cy="981075"/>
          </a:xfrm>
          <a:prstGeom prst="flowChartDecision">
            <a:avLst/>
          </a:prstGeom>
          <a:solidFill>
            <a:srgbClr val="FFFF00"/>
          </a:solidFill>
          <a:ln w="9525">
            <a:solidFill>
              <a:srgbClr val="92D05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Text Box 43"/>
          <p:cNvSpPr txBox="1">
            <a:spLocks noChangeArrowheads="1"/>
          </p:cNvSpPr>
          <p:nvPr/>
        </p:nvSpPr>
        <p:spPr bwMode="auto">
          <a:xfrm>
            <a:off x="7948082" y="3675903"/>
            <a:ext cx="1172633" cy="33804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</a:rPr>
              <a:t>  条件</a:t>
            </a:r>
            <a:endParaRPr lang="zh-CN" altLang="en-US" sz="2400" b="1" dirty="0">
              <a:solidFill>
                <a:srgbClr val="000000"/>
              </a:solidFill>
            </a:endParaRPr>
          </a:p>
        </p:txBody>
      </p:sp>
      <p:sp>
        <p:nvSpPr>
          <p:cNvPr id="16" name="AutoShape 44"/>
          <p:cNvSpPr>
            <a:spLocks noChangeArrowheads="1"/>
          </p:cNvSpPr>
          <p:nvPr/>
        </p:nvSpPr>
        <p:spPr bwMode="auto">
          <a:xfrm>
            <a:off x="5588000" y="4343400"/>
            <a:ext cx="1930400" cy="457200"/>
          </a:xfrm>
          <a:prstGeom prst="flowChartProcess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AutoShape 45"/>
          <p:cNvSpPr>
            <a:spLocks noChangeArrowheads="1"/>
          </p:cNvSpPr>
          <p:nvPr/>
        </p:nvSpPr>
        <p:spPr bwMode="auto">
          <a:xfrm>
            <a:off x="9550400" y="4343400"/>
            <a:ext cx="1930400" cy="457200"/>
          </a:xfrm>
          <a:prstGeom prst="flowChartProcess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Text Box 46"/>
          <p:cNvSpPr txBox="1">
            <a:spLocks noChangeArrowheads="1"/>
          </p:cNvSpPr>
          <p:nvPr/>
        </p:nvSpPr>
        <p:spPr bwMode="auto">
          <a:xfrm>
            <a:off x="6163487" y="4334622"/>
            <a:ext cx="1320800" cy="457200"/>
          </a:xfrm>
          <a:prstGeom prst="rect">
            <a:avLst/>
          </a:prstGeom>
          <a:solidFill>
            <a:srgbClr val="FFFF00"/>
          </a:solidFill>
          <a:ln>
            <a:solidFill>
              <a:schemeClr val="tx1">
                <a:lumMod val="50000"/>
              </a:schemeClr>
            </a:solidFill>
          </a:ln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</a:rPr>
              <a:t>  语句</a:t>
            </a:r>
            <a:r>
              <a:rPr lang="en-US" altLang="zh-CN" sz="2400" b="1" dirty="0">
                <a:solidFill>
                  <a:srgbClr val="000000"/>
                </a:solidFill>
              </a:rPr>
              <a:t>1</a:t>
            </a:r>
          </a:p>
        </p:txBody>
      </p:sp>
      <p:sp>
        <p:nvSpPr>
          <p:cNvPr id="19" name="Text Box 47"/>
          <p:cNvSpPr txBox="1">
            <a:spLocks noChangeArrowheads="1"/>
          </p:cNvSpPr>
          <p:nvPr/>
        </p:nvSpPr>
        <p:spPr bwMode="auto">
          <a:xfrm>
            <a:off x="9480497" y="4399710"/>
            <a:ext cx="1320800" cy="457200"/>
          </a:xfrm>
          <a:prstGeom prst="rect">
            <a:avLst/>
          </a:prstGeom>
          <a:solidFill>
            <a:srgbClr val="FFFF00"/>
          </a:solidFill>
          <a:ln>
            <a:solidFill>
              <a:schemeClr val="tx1">
                <a:lumMod val="50000"/>
              </a:schemeClr>
            </a:solidFill>
          </a:ln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</a:rPr>
              <a:t>   语句</a:t>
            </a:r>
            <a:r>
              <a:rPr lang="en-US" altLang="zh-CN" sz="2400" b="1" dirty="0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20" name="Line 48"/>
          <p:cNvSpPr>
            <a:spLocks noChangeShapeType="1"/>
          </p:cNvSpPr>
          <p:nvPr/>
        </p:nvSpPr>
        <p:spPr bwMode="auto">
          <a:xfrm>
            <a:off x="6428317" y="3906839"/>
            <a:ext cx="0" cy="428625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1" name="Line 49"/>
          <p:cNvSpPr>
            <a:spLocks noChangeShapeType="1"/>
          </p:cNvSpPr>
          <p:nvPr/>
        </p:nvSpPr>
        <p:spPr bwMode="auto">
          <a:xfrm flipH="1">
            <a:off x="9652000" y="3844925"/>
            <a:ext cx="914400" cy="0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3" name="Line 51"/>
          <p:cNvSpPr>
            <a:spLocks noChangeShapeType="1"/>
          </p:cNvSpPr>
          <p:nvPr/>
        </p:nvSpPr>
        <p:spPr bwMode="auto">
          <a:xfrm>
            <a:off x="10192869" y="3874598"/>
            <a:ext cx="0" cy="536248"/>
          </a:xfrm>
          <a:prstGeom prst="line">
            <a:avLst/>
          </a:prstGeom>
          <a:noFill/>
          <a:ln w="28575">
            <a:solidFill>
              <a:srgbClr val="692AA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4" name="Line 52"/>
          <p:cNvSpPr>
            <a:spLocks noChangeShapeType="1"/>
          </p:cNvSpPr>
          <p:nvPr/>
        </p:nvSpPr>
        <p:spPr bwMode="auto">
          <a:xfrm>
            <a:off x="10171952" y="4848226"/>
            <a:ext cx="0" cy="428625"/>
          </a:xfrm>
          <a:prstGeom prst="line">
            <a:avLst/>
          </a:prstGeom>
          <a:noFill/>
          <a:ln w="28575">
            <a:solidFill>
              <a:srgbClr val="692AA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5" name="Line 53"/>
          <p:cNvSpPr>
            <a:spLocks noChangeShapeType="1"/>
          </p:cNvSpPr>
          <p:nvPr/>
        </p:nvSpPr>
        <p:spPr bwMode="auto">
          <a:xfrm>
            <a:off x="6844804" y="4791822"/>
            <a:ext cx="0" cy="465978"/>
          </a:xfrm>
          <a:prstGeom prst="line">
            <a:avLst/>
          </a:prstGeom>
          <a:noFill/>
          <a:ln w="28575">
            <a:solidFill>
              <a:srgbClr val="692AA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6" name="Line 54"/>
          <p:cNvSpPr>
            <a:spLocks noChangeShapeType="1"/>
          </p:cNvSpPr>
          <p:nvPr/>
        </p:nvSpPr>
        <p:spPr bwMode="auto">
          <a:xfrm flipH="1">
            <a:off x="6400800" y="3886200"/>
            <a:ext cx="914400" cy="0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7" name="Line 55"/>
          <p:cNvSpPr>
            <a:spLocks noChangeShapeType="1"/>
          </p:cNvSpPr>
          <p:nvPr/>
        </p:nvSpPr>
        <p:spPr bwMode="auto">
          <a:xfrm>
            <a:off x="8456809" y="5240340"/>
            <a:ext cx="0" cy="428625"/>
          </a:xfrm>
          <a:prstGeom prst="line">
            <a:avLst/>
          </a:prstGeom>
          <a:noFill/>
          <a:ln w="28575">
            <a:solidFill>
              <a:srgbClr val="692AA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9" name="Text Box 57"/>
          <p:cNvSpPr txBox="1">
            <a:spLocks noChangeArrowheads="1"/>
          </p:cNvSpPr>
          <p:nvPr/>
        </p:nvSpPr>
        <p:spPr bwMode="auto">
          <a:xfrm>
            <a:off x="6502400" y="3476625"/>
            <a:ext cx="609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/>
              <a:t>Y</a:t>
            </a:r>
          </a:p>
        </p:txBody>
      </p:sp>
      <p:sp>
        <p:nvSpPr>
          <p:cNvPr id="30" name="Text Box 58"/>
          <p:cNvSpPr txBox="1">
            <a:spLocks noChangeArrowheads="1"/>
          </p:cNvSpPr>
          <p:nvPr/>
        </p:nvSpPr>
        <p:spPr bwMode="auto">
          <a:xfrm>
            <a:off x="9855200" y="3476625"/>
            <a:ext cx="609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/>
              <a:t>N</a:t>
            </a:r>
          </a:p>
        </p:txBody>
      </p:sp>
      <p:sp>
        <p:nvSpPr>
          <p:cNvPr id="31" name="Rectangle 59"/>
          <p:cNvSpPr>
            <a:spLocks noChangeArrowheads="1"/>
          </p:cNvSpPr>
          <p:nvPr/>
        </p:nvSpPr>
        <p:spPr bwMode="auto">
          <a:xfrm>
            <a:off x="7112001" y="5867401"/>
            <a:ext cx="22124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</a:rPr>
              <a:t>）选择结构</a:t>
            </a:r>
          </a:p>
        </p:txBody>
      </p:sp>
      <p:sp>
        <p:nvSpPr>
          <p:cNvPr id="32" name="Line 36"/>
          <p:cNvSpPr>
            <a:spLocks noChangeShapeType="1"/>
          </p:cNvSpPr>
          <p:nvPr/>
        </p:nvSpPr>
        <p:spPr bwMode="auto">
          <a:xfrm>
            <a:off x="2639616" y="2971800"/>
            <a:ext cx="0" cy="533400"/>
          </a:xfrm>
          <a:prstGeom prst="line">
            <a:avLst/>
          </a:prstGeom>
          <a:noFill/>
          <a:ln w="28575">
            <a:solidFill>
              <a:srgbClr val="692AA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33" name="Line 37"/>
          <p:cNvSpPr>
            <a:spLocks noChangeShapeType="1"/>
          </p:cNvSpPr>
          <p:nvPr/>
        </p:nvSpPr>
        <p:spPr bwMode="auto">
          <a:xfrm>
            <a:off x="2639616" y="3997325"/>
            <a:ext cx="0" cy="381000"/>
          </a:xfrm>
          <a:prstGeom prst="line">
            <a:avLst/>
          </a:prstGeom>
          <a:noFill/>
          <a:ln w="28575">
            <a:solidFill>
              <a:srgbClr val="692AA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34" name="Line 38"/>
          <p:cNvSpPr>
            <a:spLocks noChangeShapeType="1"/>
          </p:cNvSpPr>
          <p:nvPr/>
        </p:nvSpPr>
        <p:spPr bwMode="auto">
          <a:xfrm>
            <a:off x="2645592" y="4843464"/>
            <a:ext cx="0" cy="414337"/>
          </a:xfrm>
          <a:prstGeom prst="line">
            <a:avLst/>
          </a:prstGeom>
          <a:noFill/>
          <a:ln w="28575">
            <a:solidFill>
              <a:srgbClr val="692AA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35" name="Line 41"/>
          <p:cNvSpPr>
            <a:spLocks noChangeShapeType="1"/>
          </p:cNvSpPr>
          <p:nvPr/>
        </p:nvSpPr>
        <p:spPr bwMode="auto">
          <a:xfrm>
            <a:off x="10566400" y="2721929"/>
            <a:ext cx="0" cy="381000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36" name="Line 48"/>
          <p:cNvSpPr>
            <a:spLocks noChangeShapeType="1"/>
          </p:cNvSpPr>
          <p:nvPr/>
        </p:nvSpPr>
        <p:spPr bwMode="auto">
          <a:xfrm>
            <a:off x="6823887" y="3892456"/>
            <a:ext cx="0" cy="464580"/>
          </a:xfrm>
          <a:prstGeom prst="line">
            <a:avLst/>
          </a:prstGeom>
          <a:noFill/>
          <a:ln w="28575">
            <a:solidFill>
              <a:srgbClr val="692AA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37" name="Line 49"/>
          <p:cNvSpPr>
            <a:spLocks noChangeShapeType="1"/>
          </p:cNvSpPr>
          <p:nvPr/>
        </p:nvSpPr>
        <p:spPr bwMode="auto">
          <a:xfrm flipH="1" flipV="1">
            <a:off x="9610164" y="3854777"/>
            <a:ext cx="582704" cy="10785"/>
          </a:xfrm>
          <a:prstGeom prst="line">
            <a:avLst/>
          </a:prstGeom>
          <a:noFill/>
          <a:ln w="28575">
            <a:solidFill>
              <a:srgbClr val="692AA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38" name="Line 50"/>
          <p:cNvSpPr>
            <a:spLocks noChangeShapeType="1"/>
          </p:cNvSpPr>
          <p:nvPr/>
        </p:nvSpPr>
        <p:spPr bwMode="auto">
          <a:xfrm flipH="1" flipV="1">
            <a:off x="6858000" y="5257800"/>
            <a:ext cx="3282897" cy="0"/>
          </a:xfrm>
          <a:prstGeom prst="line">
            <a:avLst/>
          </a:prstGeom>
          <a:noFill/>
          <a:ln w="28575">
            <a:solidFill>
              <a:srgbClr val="692AA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39" name="Line 51"/>
          <p:cNvSpPr>
            <a:spLocks noChangeShapeType="1"/>
          </p:cNvSpPr>
          <p:nvPr/>
        </p:nvSpPr>
        <p:spPr bwMode="auto">
          <a:xfrm>
            <a:off x="11376587" y="3887134"/>
            <a:ext cx="0" cy="469900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40" name="Line 52"/>
          <p:cNvSpPr>
            <a:spLocks noChangeShapeType="1"/>
          </p:cNvSpPr>
          <p:nvPr/>
        </p:nvSpPr>
        <p:spPr bwMode="auto">
          <a:xfrm>
            <a:off x="10769600" y="4953001"/>
            <a:ext cx="0" cy="428625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41" name="Line 53"/>
          <p:cNvSpPr>
            <a:spLocks noChangeShapeType="1"/>
          </p:cNvSpPr>
          <p:nvPr/>
        </p:nvSpPr>
        <p:spPr bwMode="auto">
          <a:xfrm>
            <a:off x="6678084" y="4967289"/>
            <a:ext cx="0" cy="428625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42" name="Line 54"/>
          <p:cNvSpPr>
            <a:spLocks noChangeShapeType="1"/>
          </p:cNvSpPr>
          <p:nvPr/>
        </p:nvSpPr>
        <p:spPr bwMode="auto">
          <a:xfrm flipH="1">
            <a:off x="6807200" y="3867055"/>
            <a:ext cx="494804" cy="0"/>
          </a:xfrm>
          <a:prstGeom prst="line">
            <a:avLst/>
          </a:prstGeom>
          <a:noFill/>
          <a:ln w="28575">
            <a:solidFill>
              <a:srgbClr val="692AA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43" name="Line 55"/>
          <p:cNvSpPr>
            <a:spLocks noChangeShapeType="1"/>
          </p:cNvSpPr>
          <p:nvPr/>
        </p:nvSpPr>
        <p:spPr bwMode="auto">
          <a:xfrm>
            <a:off x="8737600" y="5410201"/>
            <a:ext cx="0" cy="428625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5939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脚占位符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CN" altLang="zh-CN" sz="1200" dirty="0"/>
              <a:t>第</a:t>
            </a:r>
            <a:r>
              <a:rPr lang="en-US" altLang="zh-CN" sz="1200" dirty="0"/>
              <a:t>4</a:t>
            </a:r>
            <a:r>
              <a:rPr lang="zh-CN" altLang="zh-CN" sz="1200" dirty="0"/>
              <a:t>章  选择结构程序设计</a:t>
            </a:r>
            <a:endParaRPr lang="en-US" altLang="zh-CN" sz="1200" dirty="0" smtClean="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3352800" y="381001"/>
            <a:ext cx="8839200" cy="411163"/>
          </a:xfrm>
        </p:spPr>
        <p:txBody>
          <a:bodyPr/>
          <a:lstStyle/>
          <a:p>
            <a:r>
              <a:rPr lang="en-US" altLang="zh-CN" sz="3200" dirty="0"/>
              <a:t>4.3  if</a:t>
            </a:r>
            <a:r>
              <a:rPr lang="zh-CN" altLang="zh-CN" sz="3200" dirty="0"/>
              <a:t>语句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08191" y="1204440"/>
            <a:ext cx="28793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</a:rPr>
              <a:t>3. if</a:t>
            </a:r>
            <a:r>
              <a:rPr lang="zh-CN" altLang="zh-CN" sz="2400" b="1" dirty="0">
                <a:solidFill>
                  <a:schemeClr val="accent1"/>
                </a:solidFill>
              </a:rPr>
              <a:t>语句多分支形式</a:t>
            </a:r>
            <a:endParaRPr lang="zh-CN" altLang="zh-CN" sz="2400" dirty="0">
              <a:solidFill>
                <a:schemeClr val="accent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1067" y="1666105"/>
            <a:ext cx="33274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if(</a:t>
            </a:r>
            <a:r>
              <a:rPr lang="zh-CN" altLang="zh-CN" sz="2400" b="1" dirty="0">
                <a:solidFill>
                  <a:srgbClr val="FF0000"/>
                </a:solidFill>
              </a:rPr>
              <a:t>表达式</a:t>
            </a:r>
            <a:r>
              <a:rPr lang="en-US" altLang="zh-CN" sz="2400" b="1" dirty="0">
                <a:solidFill>
                  <a:srgbClr val="FF0000"/>
                </a:solidFill>
              </a:rPr>
              <a:t>1)</a:t>
            </a:r>
            <a:endParaRPr lang="zh-CN" altLang="zh-CN" sz="2400" b="1" dirty="0">
              <a:solidFill>
                <a:srgbClr val="FF0000"/>
              </a:solidFill>
            </a:endParaRPr>
          </a:p>
          <a:p>
            <a:r>
              <a:rPr lang="en-US" altLang="zh-CN" sz="2400" b="1" dirty="0">
                <a:solidFill>
                  <a:srgbClr val="FF0000"/>
                </a:solidFill>
              </a:rPr>
              <a:t>        </a:t>
            </a:r>
            <a:r>
              <a:rPr lang="zh-CN" altLang="zh-CN" sz="2400" b="1" dirty="0">
                <a:solidFill>
                  <a:srgbClr val="FF0000"/>
                </a:solidFill>
              </a:rPr>
              <a:t>语句</a:t>
            </a:r>
            <a:r>
              <a:rPr lang="en-US" altLang="zh-CN" sz="2400" b="1" dirty="0">
                <a:solidFill>
                  <a:srgbClr val="FF0000"/>
                </a:solidFill>
              </a:rPr>
              <a:t>1</a:t>
            </a:r>
            <a:r>
              <a:rPr lang="zh-CN" altLang="zh-CN" sz="2400" b="1" dirty="0">
                <a:solidFill>
                  <a:srgbClr val="FF0000"/>
                </a:solidFill>
              </a:rPr>
              <a:t>；</a:t>
            </a:r>
          </a:p>
          <a:p>
            <a:r>
              <a:rPr lang="en-US" altLang="zh-CN" sz="2400" b="1" dirty="0">
                <a:solidFill>
                  <a:srgbClr val="FF0000"/>
                </a:solidFill>
              </a:rPr>
              <a:t>    else  if(</a:t>
            </a:r>
            <a:r>
              <a:rPr lang="zh-CN" altLang="zh-CN" sz="2400" b="1" dirty="0">
                <a:solidFill>
                  <a:srgbClr val="FF0000"/>
                </a:solidFill>
              </a:rPr>
              <a:t>表达式</a:t>
            </a:r>
            <a:r>
              <a:rPr lang="en-US" altLang="zh-CN" sz="2400" b="1" dirty="0">
                <a:solidFill>
                  <a:srgbClr val="FF0000"/>
                </a:solidFill>
              </a:rPr>
              <a:t>2)  </a:t>
            </a:r>
            <a:endParaRPr lang="zh-CN" altLang="zh-CN" sz="2400" b="1" dirty="0">
              <a:solidFill>
                <a:srgbClr val="FF0000"/>
              </a:solidFill>
            </a:endParaRPr>
          </a:p>
          <a:p>
            <a:r>
              <a:rPr lang="en-US" altLang="zh-CN" sz="2400" b="1" dirty="0">
                <a:solidFill>
                  <a:srgbClr val="FF0000"/>
                </a:solidFill>
              </a:rPr>
              <a:t>        </a:t>
            </a:r>
            <a:r>
              <a:rPr lang="zh-CN" altLang="zh-CN" sz="2400" b="1" dirty="0">
                <a:solidFill>
                  <a:srgbClr val="FF0000"/>
                </a:solidFill>
              </a:rPr>
              <a:t>语句</a:t>
            </a:r>
            <a:r>
              <a:rPr lang="en-US" altLang="zh-CN" sz="2400" b="1" dirty="0">
                <a:solidFill>
                  <a:srgbClr val="FF0000"/>
                </a:solidFill>
              </a:rPr>
              <a:t>2</a:t>
            </a:r>
            <a:r>
              <a:rPr lang="zh-CN" altLang="zh-CN" sz="2400" b="1" dirty="0">
                <a:solidFill>
                  <a:srgbClr val="FF0000"/>
                </a:solidFill>
              </a:rPr>
              <a:t>；</a:t>
            </a:r>
          </a:p>
          <a:p>
            <a:r>
              <a:rPr lang="en-US" altLang="zh-CN" sz="2400" b="1" dirty="0">
                <a:solidFill>
                  <a:srgbClr val="FF0000"/>
                </a:solidFill>
              </a:rPr>
              <a:t>    else  if(</a:t>
            </a:r>
            <a:r>
              <a:rPr lang="zh-CN" altLang="zh-CN" sz="2400" b="1" dirty="0">
                <a:solidFill>
                  <a:srgbClr val="FF0000"/>
                </a:solidFill>
              </a:rPr>
              <a:t>表达式</a:t>
            </a:r>
            <a:r>
              <a:rPr lang="en-US" altLang="zh-CN" sz="2400" b="1" dirty="0">
                <a:solidFill>
                  <a:srgbClr val="FF0000"/>
                </a:solidFill>
              </a:rPr>
              <a:t>3)  </a:t>
            </a:r>
            <a:endParaRPr lang="zh-CN" altLang="zh-CN" sz="2400" b="1" dirty="0">
              <a:solidFill>
                <a:srgbClr val="FF0000"/>
              </a:solidFill>
            </a:endParaRPr>
          </a:p>
          <a:p>
            <a:r>
              <a:rPr lang="en-US" altLang="zh-CN" sz="2400" b="1" dirty="0">
                <a:solidFill>
                  <a:srgbClr val="FF0000"/>
                </a:solidFill>
              </a:rPr>
              <a:t>        </a:t>
            </a:r>
            <a:r>
              <a:rPr lang="zh-CN" altLang="zh-CN" sz="2400" b="1" dirty="0">
                <a:solidFill>
                  <a:srgbClr val="FF0000"/>
                </a:solidFill>
              </a:rPr>
              <a:t>语句</a:t>
            </a:r>
            <a:r>
              <a:rPr lang="en-US" altLang="zh-CN" sz="2400" b="1" dirty="0">
                <a:solidFill>
                  <a:srgbClr val="FF0000"/>
                </a:solidFill>
              </a:rPr>
              <a:t>3</a:t>
            </a:r>
            <a:r>
              <a:rPr lang="zh-CN" altLang="zh-CN" sz="2400" b="1" dirty="0">
                <a:solidFill>
                  <a:srgbClr val="FF0000"/>
                </a:solidFill>
              </a:rPr>
              <a:t>；</a:t>
            </a:r>
          </a:p>
          <a:p>
            <a:r>
              <a:rPr lang="en-US" altLang="zh-CN" sz="2400" b="1" dirty="0">
                <a:solidFill>
                  <a:srgbClr val="FF0000"/>
                </a:solidFill>
              </a:rPr>
              <a:t>        …  </a:t>
            </a:r>
            <a:endParaRPr lang="zh-CN" altLang="zh-CN" sz="2400" b="1" dirty="0">
              <a:solidFill>
                <a:srgbClr val="FF0000"/>
              </a:solidFill>
            </a:endParaRPr>
          </a:p>
          <a:p>
            <a:r>
              <a:rPr lang="en-US" altLang="zh-CN" sz="2400" b="1" dirty="0">
                <a:solidFill>
                  <a:srgbClr val="FF0000"/>
                </a:solidFill>
              </a:rPr>
              <a:t>    else  if(</a:t>
            </a:r>
            <a:r>
              <a:rPr lang="zh-CN" altLang="zh-CN" sz="2400" b="1" dirty="0">
                <a:solidFill>
                  <a:srgbClr val="FF0000"/>
                </a:solidFill>
              </a:rPr>
              <a:t>表达式</a:t>
            </a:r>
            <a:r>
              <a:rPr lang="en-US" altLang="zh-CN" sz="2400" b="1" dirty="0">
                <a:solidFill>
                  <a:srgbClr val="FF0000"/>
                </a:solidFill>
              </a:rPr>
              <a:t>m)  </a:t>
            </a:r>
            <a:endParaRPr lang="zh-CN" altLang="zh-CN" sz="2400" b="1" dirty="0">
              <a:solidFill>
                <a:srgbClr val="FF0000"/>
              </a:solidFill>
            </a:endParaRPr>
          </a:p>
          <a:p>
            <a:r>
              <a:rPr lang="en-US" altLang="zh-CN" sz="2400" b="1" dirty="0">
                <a:solidFill>
                  <a:srgbClr val="FF0000"/>
                </a:solidFill>
              </a:rPr>
              <a:t>        </a:t>
            </a:r>
            <a:r>
              <a:rPr lang="zh-CN" altLang="zh-CN" sz="2400" b="1" dirty="0">
                <a:solidFill>
                  <a:srgbClr val="FF0000"/>
                </a:solidFill>
              </a:rPr>
              <a:t>语句</a:t>
            </a:r>
            <a:r>
              <a:rPr lang="en-US" altLang="zh-CN" sz="2400" b="1" dirty="0">
                <a:solidFill>
                  <a:srgbClr val="FF0000"/>
                </a:solidFill>
              </a:rPr>
              <a:t>m</a:t>
            </a:r>
            <a:r>
              <a:rPr lang="zh-CN" altLang="zh-CN" sz="2400" b="1" dirty="0">
                <a:solidFill>
                  <a:srgbClr val="FF0000"/>
                </a:solidFill>
              </a:rPr>
              <a:t>；</a:t>
            </a:r>
          </a:p>
          <a:p>
            <a:r>
              <a:rPr lang="en-US" altLang="zh-CN" sz="2400" b="1" dirty="0">
                <a:solidFill>
                  <a:srgbClr val="FF0000"/>
                </a:solidFill>
              </a:rPr>
              <a:t>    else </a:t>
            </a:r>
            <a:endParaRPr lang="zh-CN" altLang="zh-CN" sz="2400" b="1" dirty="0">
              <a:solidFill>
                <a:srgbClr val="FF0000"/>
              </a:solidFill>
            </a:endParaRPr>
          </a:p>
          <a:p>
            <a:r>
              <a:rPr lang="en-US" altLang="zh-CN" sz="2400" b="1" dirty="0">
                <a:solidFill>
                  <a:srgbClr val="FF0000"/>
                </a:solidFill>
              </a:rPr>
              <a:t>        </a:t>
            </a:r>
            <a:r>
              <a:rPr lang="zh-CN" altLang="zh-CN" sz="2400" b="1" dirty="0">
                <a:solidFill>
                  <a:srgbClr val="FF0000"/>
                </a:solidFill>
              </a:rPr>
              <a:t>语句</a:t>
            </a:r>
            <a:r>
              <a:rPr lang="en-US" altLang="zh-CN" sz="2400" b="1" dirty="0">
                <a:solidFill>
                  <a:srgbClr val="FF0000"/>
                </a:solidFill>
              </a:rPr>
              <a:t>n</a:t>
            </a:r>
            <a:r>
              <a:rPr lang="zh-CN" altLang="zh-CN" sz="2400" b="1" dirty="0">
                <a:solidFill>
                  <a:srgbClr val="FF0000"/>
                </a:solidFill>
              </a:rPr>
              <a:t>；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18467" y="1209139"/>
            <a:ext cx="83142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6">
                    <a:lumMod val="50000"/>
                  </a:schemeClr>
                </a:solidFill>
              </a:rPr>
              <a:t>功能</a:t>
            </a:r>
            <a:r>
              <a:rPr lang="zh-CN" altLang="zh-CN" sz="2000" b="1" dirty="0" smtClean="0">
                <a:solidFill>
                  <a:schemeClr val="accent6">
                    <a:lumMod val="50000"/>
                  </a:schemeClr>
                </a:solidFill>
              </a:rPr>
              <a:t>：</a:t>
            </a:r>
            <a:r>
              <a:rPr lang="zh-CN" altLang="zh-CN" sz="2000" b="1" dirty="0">
                <a:solidFill>
                  <a:srgbClr val="000000"/>
                </a:solidFill>
              </a:rPr>
              <a:t>按先后顺序依次判断各表达式的值，当出现某个表达式值为“真”时，则执行其对应的语句，然后跳出整个</a:t>
            </a:r>
            <a:r>
              <a:rPr lang="en-US" altLang="zh-CN" sz="2000" b="1" dirty="0">
                <a:solidFill>
                  <a:srgbClr val="000000"/>
                </a:solidFill>
              </a:rPr>
              <a:t>if</a:t>
            </a:r>
            <a:r>
              <a:rPr lang="zh-CN" altLang="zh-CN" sz="2000" b="1" dirty="0">
                <a:solidFill>
                  <a:srgbClr val="000000"/>
                </a:solidFill>
              </a:rPr>
              <a:t>语句，继续执行</a:t>
            </a:r>
            <a:r>
              <a:rPr lang="zh-CN" altLang="zh-CN" sz="2000" b="1" dirty="0" smtClean="0">
                <a:solidFill>
                  <a:srgbClr val="000000"/>
                </a:solidFill>
              </a:rPr>
              <a:t>后续代码</a:t>
            </a:r>
            <a:r>
              <a:rPr lang="zh-CN" altLang="zh-CN" sz="2000" b="1" dirty="0">
                <a:solidFill>
                  <a:srgbClr val="000000"/>
                </a:solidFill>
              </a:rPr>
              <a:t>。如果其中所有的表达式均为“假”，则执行语句</a:t>
            </a:r>
            <a:r>
              <a:rPr lang="en-US" altLang="zh-CN" sz="2000" b="1" dirty="0">
                <a:solidFill>
                  <a:srgbClr val="000000"/>
                </a:solidFill>
              </a:rPr>
              <a:t>n</a:t>
            </a:r>
            <a:r>
              <a:rPr lang="zh-CN" altLang="zh-CN" sz="2000" b="1" dirty="0">
                <a:solidFill>
                  <a:srgbClr val="000000"/>
                </a:solidFill>
              </a:rPr>
              <a:t>，然后继续执行后续程序</a:t>
            </a:r>
            <a:r>
              <a:rPr lang="zh-CN" altLang="zh-CN" sz="2000" dirty="0"/>
              <a:t>。</a:t>
            </a:r>
            <a:endParaRPr lang="zh-CN" altLang="en-US" sz="20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5" y="2186789"/>
            <a:ext cx="8103350" cy="3857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245287" y="6048512"/>
            <a:ext cx="91798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dirty="0" smtClean="0">
                <a:solidFill>
                  <a:srgbClr val="000000"/>
                </a:solidFill>
              </a:rPr>
              <a:t>在</a:t>
            </a:r>
            <a:r>
              <a:rPr lang="zh-CN" altLang="zh-CN" sz="2000" b="1" dirty="0">
                <a:solidFill>
                  <a:srgbClr val="000000"/>
                </a:solidFill>
              </a:rPr>
              <a:t>最后一个</a:t>
            </a:r>
            <a:r>
              <a:rPr lang="en-US" altLang="zh-CN" sz="2000" b="1" dirty="0">
                <a:solidFill>
                  <a:srgbClr val="000000"/>
                </a:solidFill>
              </a:rPr>
              <a:t>else</a:t>
            </a:r>
            <a:r>
              <a:rPr lang="zh-CN" altLang="zh-CN" sz="2000" b="1" dirty="0">
                <a:solidFill>
                  <a:srgbClr val="000000"/>
                </a:solidFill>
              </a:rPr>
              <a:t>子句中不需要再判别表达式，</a:t>
            </a:r>
            <a:r>
              <a:rPr lang="zh-CN" altLang="zh-CN" sz="2000" b="1" dirty="0">
                <a:solidFill>
                  <a:srgbClr val="FF0000"/>
                </a:solidFill>
              </a:rPr>
              <a:t>直接执行</a:t>
            </a:r>
            <a:r>
              <a:rPr lang="zh-CN" altLang="zh-CN" sz="2000" b="1" dirty="0">
                <a:solidFill>
                  <a:srgbClr val="000000"/>
                </a:solidFill>
              </a:rPr>
              <a:t>语句</a:t>
            </a:r>
            <a:r>
              <a:rPr lang="en-US" altLang="zh-CN" sz="2000" b="1" dirty="0">
                <a:solidFill>
                  <a:srgbClr val="000000"/>
                </a:solidFill>
              </a:rPr>
              <a:t>n</a:t>
            </a:r>
            <a:endParaRPr lang="zh-CN" altLang="en-US" sz="2000" b="1" dirty="0">
              <a:solidFill>
                <a:srgbClr val="000000"/>
              </a:solidFill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0" y="5843467"/>
            <a:ext cx="1222480" cy="753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1526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脚占位符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CN" altLang="zh-CN" sz="1200" dirty="0"/>
              <a:t>第</a:t>
            </a:r>
            <a:r>
              <a:rPr lang="en-US" altLang="zh-CN" sz="1200" dirty="0"/>
              <a:t>4</a:t>
            </a:r>
            <a:r>
              <a:rPr lang="zh-CN" altLang="zh-CN" sz="1200" dirty="0"/>
              <a:t>章  选择结构程序设计</a:t>
            </a:r>
            <a:endParaRPr lang="en-US" altLang="zh-CN" sz="1200" dirty="0" smtClean="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3352800" y="381001"/>
            <a:ext cx="8839200" cy="411163"/>
          </a:xfrm>
        </p:spPr>
        <p:txBody>
          <a:bodyPr/>
          <a:lstStyle/>
          <a:p>
            <a:r>
              <a:rPr lang="en-US" altLang="zh-CN" sz="3200" dirty="0"/>
              <a:t>4.3  if</a:t>
            </a:r>
            <a:r>
              <a:rPr lang="zh-CN" altLang="zh-CN" sz="3200" dirty="0"/>
              <a:t>语句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9332" y="2200308"/>
            <a:ext cx="5689601" cy="4524315"/>
          </a:xfrm>
          <a:prstGeom prst="rect">
            <a:avLst/>
          </a:prstGeom>
          <a:noFill/>
          <a:ln w="28575">
            <a:solidFill>
              <a:srgbClr val="6D3915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002060"/>
                </a:solidFill>
              </a:rPr>
              <a:t>#</a:t>
            </a:r>
            <a:r>
              <a:rPr lang="en-US" altLang="zh-CN" sz="1600" dirty="0">
                <a:solidFill>
                  <a:srgbClr val="002060"/>
                </a:solidFill>
              </a:rPr>
              <a:t>include &lt;</a:t>
            </a:r>
            <a:r>
              <a:rPr lang="en-US" altLang="zh-CN" sz="1600" dirty="0" err="1">
                <a:solidFill>
                  <a:srgbClr val="002060"/>
                </a:solidFill>
              </a:rPr>
              <a:t>stdio.h</a:t>
            </a:r>
            <a:r>
              <a:rPr lang="en-US" altLang="zh-CN" sz="1600" dirty="0">
                <a:solidFill>
                  <a:srgbClr val="002060"/>
                </a:solidFill>
              </a:rPr>
              <a:t>&gt;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 err="1">
                <a:solidFill>
                  <a:srgbClr val="002060"/>
                </a:solidFill>
              </a:rPr>
              <a:t>int</a:t>
            </a:r>
            <a:r>
              <a:rPr lang="en-US" altLang="zh-CN" sz="1600" dirty="0">
                <a:solidFill>
                  <a:srgbClr val="002060"/>
                </a:solidFill>
              </a:rPr>
              <a:t> main()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{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    float x;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    </a:t>
            </a:r>
            <a:r>
              <a:rPr lang="en-US" altLang="zh-CN" sz="1600" dirty="0" err="1">
                <a:solidFill>
                  <a:srgbClr val="002060"/>
                </a:solidFill>
              </a:rPr>
              <a:t>printf</a:t>
            </a:r>
            <a:r>
              <a:rPr lang="en-US" altLang="zh-CN" sz="1600" dirty="0">
                <a:solidFill>
                  <a:srgbClr val="002060"/>
                </a:solidFill>
              </a:rPr>
              <a:t>("input a score 0 -- 100:");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    </a:t>
            </a:r>
            <a:r>
              <a:rPr lang="en-US" altLang="zh-CN" sz="1600" dirty="0" err="1">
                <a:solidFill>
                  <a:srgbClr val="002060"/>
                </a:solidFill>
              </a:rPr>
              <a:t>scanf</a:t>
            </a:r>
            <a:r>
              <a:rPr lang="en-US" altLang="zh-CN" sz="1600" dirty="0">
                <a:solidFill>
                  <a:srgbClr val="002060"/>
                </a:solidFill>
              </a:rPr>
              <a:t>("%</a:t>
            </a:r>
            <a:r>
              <a:rPr lang="en-US" altLang="zh-CN" sz="1600" dirty="0" err="1">
                <a:solidFill>
                  <a:srgbClr val="002060"/>
                </a:solidFill>
              </a:rPr>
              <a:t>f",&amp;x</a:t>
            </a:r>
            <a:r>
              <a:rPr lang="en-US" altLang="zh-CN" sz="1600" dirty="0">
                <a:solidFill>
                  <a:srgbClr val="002060"/>
                </a:solidFill>
              </a:rPr>
              <a:t>);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    if (x&gt;=90)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      </a:t>
            </a:r>
            <a:r>
              <a:rPr lang="en-US" altLang="zh-CN" sz="1600" dirty="0" smtClean="0">
                <a:solidFill>
                  <a:srgbClr val="002060"/>
                </a:solidFill>
              </a:rPr>
              <a:t>    </a:t>
            </a:r>
            <a:r>
              <a:rPr lang="en-US" altLang="zh-CN" sz="1600" dirty="0" err="1" smtClean="0">
                <a:solidFill>
                  <a:srgbClr val="002060"/>
                </a:solidFill>
              </a:rPr>
              <a:t>printf</a:t>
            </a:r>
            <a:r>
              <a:rPr lang="en-US" altLang="zh-CN" sz="1600" dirty="0">
                <a:solidFill>
                  <a:srgbClr val="002060"/>
                </a:solidFill>
              </a:rPr>
              <a:t>("level A \n");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    else if(x&gt;= 80 &amp;&amp; x&lt; 90</a:t>
            </a:r>
            <a:r>
              <a:rPr lang="en-US" altLang="zh-CN" sz="1600" dirty="0" smtClean="0">
                <a:solidFill>
                  <a:srgbClr val="002060"/>
                </a:solidFill>
              </a:rPr>
              <a:t>)      </a:t>
            </a:r>
            <a:r>
              <a:rPr lang="en-US" altLang="zh-CN" sz="1600" dirty="0" smtClean="0">
                <a:solidFill>
                  <a:srgbClr val="002060"/>
                </a:solidFill>
              </a:rPr>
              <a:t>/*</a:t>
            </a:r>
            <a:r>
              <a:rPr lang="zh-CN" altLang="en-US" sz="1600" dirty="0" smtClean="0">
                <a:solidFill>
                  <a:srgbClr val="002060"/>
                </a:solidFill>
              </a:rPr>
              <a:t>同时判断上下界</a:t>
            </a:r>
            <a:r>
              <a:rPr lang="en-US" altLang="zh-CN" sz="1600" dirty="0" smtClean="0">
                <a:solidFill>
                  <a:srgbClr val="002060"/>
                </a:solidFill>
              </a:rPr>
              <a:t>*/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      </a:t>
            </a:r>
            <a:r>
              <a:rPr lang="en-US" altLang="zh-CN" sz="1600" dirty="0" smtClean="0">
                <a:solidFill>
                  <a:srgbClr val="002060"/>
                </a:solidFill>
              </a:rPr>
              <a:t>    </a:t>
            </a:r>
            <a:r>
              <a:rPr lang="en-US" altLang="zh-CN" sz="1600" dirty="0" err="1" smtClean="0">
                <a:solidFill>
                  <a:srgbClr val="002060"/>
                </a:solidFill>
              </a:rPr>
              <a:t>printf</a:t>
            </a:r>
            <a:r>
              <a:rPr lang="en-US" altLang="zh-CN" sz="1600" dirty="0">
                <a:solidFill>
                  <a:srgbClr val="002060"/>
                </a:solidFill>
              </a:rPr>
              <a:t>("level B \n");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    else if(x&gt;=70 &amp;&amp; x&lt;80 )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      </a:t>
            </a:r>
            <a:r>
              <a:rPr lang="en-US" altLang="zh-CN" sz="1600" dirty="0" smtClean="0">
                <a:solidFill>
                  <a:srgbClr val="002060"/>
                </a:solidFill>
              </a:rPr>
              <a:t>    </a:t>
            </a:r>
            <a:r>
              <a:rPr lang="en-US" altLang="zh-CN" sz="1600" dirty="0" err="1" smtClean="0">
                <a:solidFill>
                  <a:srgbClr val="002060"/>
                </a:solidFill>
              </a:rPr>
              <a:t>printf</a:t>
            </a:r>
            <a:r>
              <a:rPr lang="en-US" altLang="zh-CN" sz="1600" dirty="0">
                <a:solidFill>
                  <a:srgbClr val="002060"/>
                </a:solidFill>
              </a:rPr>
              <a:t>("level C \n");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    else if(x&gt;=60 &amp;&amp; x&lt; 70)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      </a:t>
            </a:r>
            <a:r>
              <a:rPr lang="en-US" altLang="zh-CN" sz="1600" dirty="0" smtClean="0">
                <a:solidFill>
                  <a:srgbClr val="002060"/>
                </a:solidFill>
              </a:rPr>
              <a:t>    </a:t>
            </a:r>
            <a:r>
              <a:rPr lang="en-US" altLang="zh-CN" sz="1600" dirty="0" err="1" smtClean="0">
                <a:solidFill>
                  <a:srgbClr val="002060"/>
                </a:solidFill>
              </a:rPr>
              <a:t>printf</a:t>
            </a:r>
            <a:r>
              <a:rPr lang="en-US" altLang="zh-CN" sz="1600" dirty="0">
                <a:solidFill>
                  <a:srgbClr val="002060"/>
                </a:solidFill>
              </a:rPr>
              <a:t>("level D\n");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    </a:t>
            </a:r>
            <a:r>
              <a:rPr lang="en-US" altLang="zh-CN" sz="1600" dirty="0">
                <a:solidFill>
                  <a:srgbClr val="002060"/>
                </a:solidFill>
              </a:rPr>
              <a:t>else                                   </a:t>
            </a:r>
            <a:r>
              <a:rPr lang="en-US" altLang="zh-CN" sz="1600" dirty="0" smtClean="0">
                <a:solidFill>
                  <a:srgbClr val="002060"/>
                </a:solidFill>
              </a:rPr>
              <a:t>  /*</a:t>
            </a:r>
            <a:r>
              <a:rPr lang="zh-CN" altLang="en-US" sz="1600" dirty="0" smtClean="0">
                <a:solidFill>
                  <a:srgbClr val="002060"/>
                </a:solidFill>
              </a:rPr>
              <a:t>这里不要判断！</a:t>
            </a:r>
            <a:r>
              <a:rPr lang="en-US" altLang="zh-CN" sz="1600" dirty="0" smtClean="0">
                <a:solidFill>
                  <a:srgbClr val="002060"/>
                </a:solidFill>
              </a:rPr>
              <a:t>*/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      </a:t>
            </a:r>
            <a:r>
              <a:rPr lang="en-US" altLang="zh-CN" sz="1600" dirty="0" smtClean="0">
                <a:solidFill>
                  <a:srgbClr val="002060"/>
                </a:solidFill>
              </a:rPr>
              <a:t>    </a:t>
            </a:r>
            <a:r>
              <a:rPr lang="en-US" altLang="zh-CN" sz="1600" dirty="0" err="1" smtClean="0">
                <a:solidFill>
                  <a:srgbClr val="002060"/>
                </a:solidFill>
              </a:rPr>
              <a:t>printf</a:t>
            </a:r>
            <a:r>
              <a:rPr lang="en-US" altLang="zh-CN" sz="1600" dirty="0">
                <a:solidFill>
                  <a:srgbClr val="002060"/>
                </a:solidFill>
              </a:rPr>
              <a:t>("Fail!\n");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 smtClean="0">
                <a:solidFill>
                  <a:srgbClr val="002060"/>
                </a:solidFill>
              </a:rPr>
              <a:t>    return </a:t>
            </a:r>
            <a:r>
              <a:rPr lang="en-US" altLang="zh-CN" sz="1600" dirty="0">
                <a:solidFill>
                  <a:srgbClr val="002060"/>
                </a:solidFill>
              </a:rPr>
              <a:t>0;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 smtClean="0">
                <a:solidFill>
                  <a:srgbClr val="002060"/>
                </a:solidFill>
              </a:rPr>
              <a:t>}</a:t>
            </a:r>
            <a:endParaRPr lang="zh-CN" altLang="en-US" sz="1600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213163"/>
            <a:ext cx="120996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dirty="0">
                <a:solidFill>
                  <a:schemeClr val="accent1"/>
                </a:solidFill>
              </a:rPr>
              <a:t>【例</a:t>
            </a:r>
            <a:r>
              <a:rPr lang="en-US" altLang="zh-CN" sz="2000" b="1" dirty="0">
                <a:solidFill>
                  <a:schemeClr val="accent1"/>
                </a:solidFill>
              </a:rPr>
              <a:t>4.5</a:t>
            </a:r>
            <a:r>
              <a:rPr lang="zh-CN" altLang="zh-CN" sz="2000" b="1" dirty="0">
                <a:solidFill>
                  <a:schemeClr val="accent1"/>
                </a:solidFill>
              </a:rPr>
              <a:t>】</a:t>
            </a:r>
            <a:r>
              <a:rPr lang="zh-CN" altLang="zh-CN" sz="2000" b="1" dirty="0"/>
              <a:t>判断考试分数的等级。根据输入分数，定出成绩的等级。</a:t>
            </a:r>
            <a:r>
              <a:rPr lang="en-US" altLang="zh-CN" sz="2000" b="1" dirty="0"/>
              <a:t>90</a:t>
            </a:r>
            <a:r>
              <a:rPr lang="zh-CN" altLang="zh-CN" sz="2000" b="1" dirty="0"/>
              <a:t>以上（含</a:t>
            </a:r>
            <a:r>
              <a:rPr lang="en-US" altLang="zh-CN" sz="2000" b="1" dirty="0"/>
              <a:t>90</a:t>
            </a:r>
            <a:r>
              <a:rPr lang="zh-CN" altLang="zh-CN" sz="2000" b="1" dirty="0"/>
              <a:t>）的为</a:t>
            </a:r>
            <a:r>
              <a:rPr lang="en-US" altLang="zh-CN" sz="2000" b="1" dirty="0"/>
              <a:t>Level A</a:t>
            </a:r>
            <a:r>
              <a:rPr lang="zh-CN" altLang="zh-CN" sz="2000" b="1" dirty="0"/>
              <a:t>；</a:t>
            </a:r>
            <a:r>
              <a:rPr lang="en-US" altLang="zh-CN" sz="2000" b="1" dirty="0"/>
              <a:t>90</a:t>
            </a:r>
            <a:r>
              <a:rPr lang="zh-CN" altLang="zh-CN" sz="2000" b="1" dirty="0"/>
              <a:t>以下，</a:t>
            </a:r>
            <a:r>
              <a:rPr lang="en-US" altLang="zh-CN" sz="2000" b="1" dirty="0"/>
              <a:t>80</a:t>
            </a:r>
            <a:r>
              <a:rPr lang="zh-CN" altLang="zh-CN" sz="2000" b="1" dirty="0"/>
              <a:t>以上（含</a:t>
            </a:r>
            <a:r>
              <a:rPr lang="en-US" altLang="zh-CN" sz="2000" b="1" dirty="0"/>
              <a:t>80</a:t>
            </a:r>
            <a:r>
              <a:rPr lang="zh-CN" altLang="zh-CN" sz="2000" b="1" dirty="0"/>
              <a:t>）的定为</a:t>
            </a:r>
            <a:r>
              <a:rPr lang="en-US" altLang="zh-CN" sz="2000" b="1" dirty="0"/>
              <a:t>Level B</a:t>
            </a:r>
            <a:r>
              <a:rPr lang="zh-CN" altLang="zh-CN" sz="2000" b="1" dirty="0"/>
              <a:t>；</a:t>
            </a:r>
            <a:r>
              <a:rPr lang="en-US" altLang="zh-CN" sz="2000" b="1" dirty="0"/>
              <a:t>80</a:t>
            </a:r>
            <a:r>
              <a:rPr lang="zh-CN" altLang="zh-CN" sz="2000" b="1" dirty="0"/>
              <a:t>以下，</a:t>
            </a:r>
            <a:r>
              <a:rPr lang="en-US" altLang="zh-CN" sz="2000" b="1" dirty="0"/>
              <a:t>70</a:t>
            </a:r>
            <a:r>
              <a:rPr lang="zh-CN" altLang="zh-CN" sz="2000" b="1" dirty="0"/>
              <a:t>以上（含</a:t>
            </a:r>
            <a:r>
              <a:rPr lang="en-US" altLang="zh-CN" sz="2000" b="1" dirty="0"/>
              <a:t>70</a:t>
            </a:r>
            <a:r>
              <a:rPr lang="zh-CN" altLang="zh-CN" sz="2000" b="1" dirty="0"/>
              <a:t>）的定为</a:t>
            </a:r>
            <a:r>
              <a:rPr lang="en-US" altLang="zh-CN" sz="2000" b="1" dirty="0"/>
              <a:t>Level C</a:t>
            </a:r>
            <a:r>
              <a:rPr lang="zh-CN" altLang="zh-CN" sz="2000" b="1" dirty="0"/>
              <a:t>；</a:t>
            </a:r>
            <a:r>
              <a:rPr lang="en-US" altLang="zh-CN" sz="2000" b="1" dirty="0"/>
              <a:t>70</a:t>
            </a:r>
            <a:r>
              <a:rPr lang="zh-CN" altLang="zh-CN" sz="2000" b="1" dirty="0"/>
              <a:t>以下，</a:t>
            </a:r>
            <a:r>
              <a:rPr lang="en-US" altLang="zh-CN" sz="2000" b="1" dirty="0"/>
              <a:t>60</a:t>
            </a:r>
            <a:r>
              <a:rPr lang="zh-CN" altLang="zh-CN" sz="2000" b="1" dirty="0"/>
              <a:t>以上（含</a:t>
            </a:r>
            <a:r>
              <a:rPr lang="en-US" altLang="zh-CN" sz="2000" b="1" dirty="0"/>
              <a:t>60</a:t>
            </a:r>
            <a:r>
              <a:rPr lang="zh-CN" altLang="zh-CN" sz="2000" b="1" dirty="0"/>
              <a:t>）的定为</a:t>
            </a:r>
            <a:r>
              <a:rPr lang="en-US" altLang="zh-CN" sz="2000" b="1" dirty="0"/>
              <a:t>Level D</a:t>
            </a:r>
            <a:r>
              <a:rPr lang="zh-CN" altLang="zh-CN" sz="2000" b="1" dirty="0"/>
              <a:t>；</a:t>
            </a:r>
            <a:r>
              <a:rPr lang="en-US" altLang="zh-CN" sz="2000" b="1" dirty="0"/>
              <a:t>60</a:t>
            </a:r>
            <a:r>
              <a:rPr lang="zh-CN" altLang="zh-CN" sz="2000" b="1" dirty="0"/>
              <a:t>以下的定为</a:t>
            </a:r>
            <a:r>
              <a:rPr lang="en-US" altLang="zh-CN" sz="2000" b="1" dirty="0"/>
              <a:t>Fail</a:t>
            </a:r>
            <a:r>
              <a:rPr lang="zh-CN" altLang="zh-CN" sz="2000" b="1" dirty="0" smtClean="0"/>
              <a:t>。</a:t>
            </a:r>
            <a:endParaRPr lang="zh-CN" altLang="en-US" sz="2000" dirty="0"/>
          </a:p>
        </p:txBody>
      </p:sp>
      <p:sp>
        <p:nvSpPr>
          <p:cNvPr id="8" name="折角形 7"/>
          <p:cNvSpPr/>
          <p:nvPr/>
        </p:nvSpPr>
        <p:spPr>
          <a:xfrm>
            <a:off x="6324599" y="3009896"/>
            <a:ext cx="5655733" cy="3617358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zh-CN" dirty="0" smtClean="0"/>
              <a:t>说明：</a:t>
            </a:r>
            <a:endParaRPr lang="en-US" altLang="zh-CN" dirty="0" smtClean="0"/>
          </a:p>
          <a:p>
            <a:r>
              <a:rPr lang="zh-CN" altLang="en-US" dirty="0" smtClean="0"/>
              <a:t>编写</a:t>
            </a:r>
            <a:r>
              <a:rPr lang="zh-CN" altLang="zh-CN" dirty="0" smtClean="0"/>
              <a:t>多</a:t>
            </a:r>
            <a:r>
              <a:rPr lang="zh-CN" altLang="zh-CN" dirty="0"/>
              <a:t>分支</a:t>
            </a:r>
            <a:r>
              <a:rPr lang="zh-CN" altLang="zh-CN" dirty="0" smtClean="0"/>
              <a:t>程序</a:t>
            </a:r>
            <a:r>
              <a:rPr lang="zh-CN" altLang="en-US" dirty="0" smtClean="0"/>
              <a:t>，</a:t>
            </a:r>
            <a:r>
              <a:rPr lang="zh-CN" altLang="zh-CN" dirty="0"/>
              <a:t>需要设计一个合理的判别顺序，通常是从数据区域的一端向另一端依次判别：例如可以按照数据递增的方向判别，也可以按照数据递减的方向判别（本例子就采用了这种判别方式），建议不要从中间区域开始向两边判别。这样做有两个益处：一是比较符合人们的思维习惯，不容易出现漏判错误。二是可以利用</a:t>
            </a:r>
            <a:r>
              <a:rPr lang="zh-CN" altLang="zh-CN" dirty="0" smtClean="0"/>
              <a:t>这个</a:t>
            </a:r>
            <a:r>
              <a:rPr lang="zh-CN" altLang="en-US" dirty="0" smtClean="0"/>
              <a:t>判别</a:t>
            </a:r>
            <a:r>
              <a:rPr lang="zh-CN" altLang="zh-CN" dirty="0" smtClean="0"/>
              <a:t>顺序</a:t>
            </a:r>
            <a:r>
              <a:rPr lang="zh-CN" altLang="zh-CN" dirty="0"/>
              <a:t>对程序中的条件判断表达式进行适当的化简：因为在多分支</a:t>
            </a:r>
            <a:r>
              <a:rPr lang="en-US" altLang="zh-CN" dirty="0"/>
              <a:t>if</a:t>
            </a:r>
            <a:r>
              <a:rPr lang="zh-CN" altLang="zh-CN" dirty="0"/>
              <a:t>语句中，对表达式的判断原本就是按照顺序进行的，只有在前一个表达式不真时，才会去判断后一个表达式。换言之，在判断当前表达式时，就已经隐含了一个前提，即：前面的各个表达式都为假。</a:t>
            </a:r>
            <a:endParaRPr lang="en-US" altLang="zh-CN" dirty="0" smtClean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763" y="2098708"/>
            <a:ext cx="4207404" cy="80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1526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脚占位符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CN" altLang="zh-CN" sz="1200" dirty="0"/>
              <a:t>第</a:t>
            </a:r>
            <a:r>
              <a:rPr lang="en-US" altLang="zh-CN" sz="1200" dirty="0"/>
              <a:t>4</a:t>
            </a:r>
            <a:r>
              <a:rPr lang="zh-CN" altLang="zh-CN" sz="1200" dirty="0"/>
              <a:t>章  选择结构程序设计</a:t>
            </a:r>
            <a:endParaRPr lang="en-US" altLang="zh-CN" sz="1200" dirty="0" smtClean="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3352800" y="381001"/>
            <a:ext cx="8839200" cy="411163"/>
          </a:xfrm>
        </p:spPr>
        <p:txBody>
          <a:bodyPr/>
          <a:lstStyle/>
          <a:p>
            <a:r>
              <a:rPr lang="en-US" altLang="zh-CN" sz="3200" dirty="0"/>
              <a:t>4.3  if</a:t>
            </a:r>
            <a:r>
              <a:rPr lang="zh-CN" altLang="zh-CN" sz="3200" dirty="0"/>
              <a:t>语句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-1" y="1280648"/>
            <a:ext cx="120996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dirty="0">
                <a:solidFill>
                  <a:schemeClr val="accent1"/>
                </a:solidFill>
              </a:rPr>
              <a:t>【例</a:t>
            </a:r>
            <a:r>
              <a:rPr lang="en-US" altLang="zh-CN" sz="2000" b="1" dirty="0">
                <a:solidFill>
                  <a:schemeClr val="accent1"/>
                </a:solidFill>
              </a:rPr>
              <a:t>4.5</a:t>
            </a:r>
            <a:r>
              <a:rPr lang="zh-CN" altLang="zh-CN" sz="2000" b="1" dirty="0" smtClean="0">
                <a:solidFill>
                  <a:schemeClr val="accent1"/>
                </a:solidFill>
              </a:rPr>
              <a:t>】</a:t>
            </a:r>
            <a:r>
              <a:rPr lang="zh-CN" altLang="en-US" sz="2000" b="1" dirty="0" smtClean="0">
                <a:solidFill>
                  <a:schemeClr val="accent1"/>
                </a:solidFill>
              </a:rPr>
              <a:t>按顺序判断时，</a:t>
            </a:r>
            <a:r>
              <a:rPr lang="zh-CN" altLang="zh-CN" sz="2000" b="1" dirty="0" smtClean="0">
                <a:solidFill>
                  <a:schemeClr val="accent1"/>
                </a:solidFill>
              </a:rPr>
              <a:t>程序代码</a:t>
            </a:r>
            <a:r>
              <a:rPr lang="zh-CN" altLang="en-US" sz="2000" b="1" dirty="0" smtClean="0">
                <a:solidFill>
                  <a:schemeClr val="accent1"/>
                </a:solidFill>
              </a:rPr>
              <a:t>也</a:t>
            </a:r>
            <a:r>
              <a:rPr lang="zh-CN" altLang="zh-CN" sz="2000" b="1" dirty="0" smtClean="0">
                <a:solidFill>
                  <a:schemeClr val="accent1"/>
                </a:solidFill>
              </a:rPr>
              <a:t>可以</a:t>
            </a:r>
            <a:r>
              <a:rPr lang="zh-CN" altLang="zh-CN" sz="2000" b="1" dirty="0">
                <a:solidFill>
                  <a:schemeClr val="accent1"/>
                </a:solidFill>
              </a:rPr>
              <a:t>化简成</a:t>
            </a:r>
            <a:r>
              <a:rPr lang="zh-CN" altLang="en-US" sz="2000" b="1" dirty="0">
                <a:solidFill>
                  <a:schemeClr val="accent1"/>
                </a:solidFill>
              </a:rPr>
              <a:t>如下</a:t>
            </a:r>
            <a:r>
              <a:rPr lang="zh-CN" altLang="en-US" sz="2000" b="1" dirty="0">
                <a:solidFill>
                  <a:schemeClr val="accent1"/>
                </a:solidFill>
              </a:rPr>
              <a:t>代码</a:t>
            </a:r>
            <a:endParaRPr lang="zh-CN" altLang="en-US" sz="2000" b="1" dirty="0">
              <a:solidFill>
                <a:schemeClr val="accent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3234" y="1774137"/>
            <a:ext cx="7940966" cy="4524315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002060"/>
                </a:solidFill>
              </a:rPr>
              <a:t>#include &lt;</a:t>
            </a:r>
            <a:r>
              <a:rPr lang="en-US" altLang="zh-CN" sz="1600" dirty="0" err="1">
                <a:solidFill>
                  <a:srgbClr val="002060"/>
                </a:solidFill>
              </a:rPr>
              <a:t>stdio.h</a:t>
            </a:r>
            <a:r>
              <a:rPr lang="en-US" altLang="zh-CN" sz="1600" dirty="0">
                <a:solidFill>
                  <a:srgbClr val="002060"/>
                </a:solidFill>
              </a:rPr>
              <a:t>&gt;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 err="1">
                <a:solidFill>
                  <a:srgbClr val="002060"/>
                </a:solidFill>
              </a:rPr>
              <a:t>int</a:t>
            </a:r>
            <a:r>
              <a:rPr lang="en-US" altLang="zh-CN" sz="1600" dirty="0">
                <a:solidFill>
                  <a:srgbClr val="002060"/>
                </a:solidFill>
              </a:rPr>
              <a:t> main()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{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    float x;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    </a:t>
            </a:r>
            <a:r>
              <a:rPr lang="en-US" altLang="zh-CN" sz="1600" dirty="0" err="1">
                <a:solidFill>
                  <a:srgbClr val="002060"/>
                </a:solidFill>
              </a:rPr>
              <a:t>printf</a:t>
            </a:r>
            <a:r>
              <a:rPr lang="en-US" altLang="zh-CN" sz="1600" dirty="0">
                <a:solidFill>
                  <a:srgbClr val="002060"/>
                </a:solidFill>
              </a:rPr>
              <a:t>("input a score 0 -- 100:");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    </a:t>
            </a:r>
            <a:r>
              <a:rPr lang="en-US" altLang="zh-CN" sz="1600" dirty="0" err="1">
                <a:solidFill>
                  <a:srgbClr val="002060"/>
                </a:solidFill>
              </a:rPr>
              <a:t>scanf</a:t>
            </a:r>
            <a:r>
              <a:rPr lang="en-US" altLang="zh-CN" sz="1600" dirty="0">
                <a:solidFill>
                  <a:srgbClr val="002060"/>
                </a:solidFill>
              </a:rPr>
              <a:t>("%</a:t>
            </a:r>
            <a:r>
              <a:rPr lang="en-US" altLang="zh-CN" sz="1600" dirty="0" err="1">
                <a:solidFill>
                  <a:srgbClr val="002060"/>
                </a:solidFill>
              </a:rPr>
              <a:t>f",&amp;x</a:t>
            </a:r>
            <a:r>
              <a:rPr lang="en-US" altLang="zh-CN" sz="1600" dirty="0">
                <a:solidFill>
                  <a:srgbClr val="002060"/>
                </a:solidFill>
              </a:rPr>
              <a:t>);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    if (x&gt;=90)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      </a:t>
            </a:r>
            <a:r>
              <a:rPr lang="en-US" altLang="zh-CN" sz="1600" dirty="0" smtClean="0">
                <a:solidFill>
                  <a:srgbClr val="002060"/>
                </a:solidFill>
              </a:rPr>
              <a:t>    </a:t>
            </a:r>
            <a:r>
              <a:rPr lang="en-US" altLang="zh-CN" sz="1600" dirty="0" err="1" smtClean="0">
                <a:solidFill>
                  <a:srgbClr val="002060"/>
                </a:solidFill>
              </a:rPr>
              <a:t>printf</a:t>
            </a:r>
            <a:r>
              <a:rPr lang="en-US" altLang="zh-CN" sz="1600" dirty="0">
                <a:solidFill>
                  <a:srgbClr val="002060"/>
                </a:solidFill>
              </a:rPr>
              <a:t>("level A \n");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    else if(x&gt;= 80</a:t>
            </a:r>
            <a:r>
              <a:rPr lang="en-US" altLang="zh-CN" sz="1600" dirty="0" smtClean="0">
                <a:solidFill>
                  <a:srgbClr val="002060"/>
                </a:solidFill>
              </a:rPr>
              <a:t>) </a:t>
            </a:r>
            <a:r>
              <a:rPr lang="en-US" altLang="zh-CN" sz="1600" dirty="0" smtClean="0">
                <a:solidFill>
                  <a:srgbClr val="002060"/>
                </a:solidFill>
              </a:rPr>
              <a:t>         /*</a:t>
            </a:r>
            <a:r>
              <a:rPr lang="zh-CN" altLang="zh-CN" sz="1600" dirty="0">
                <a:solidFill>
                  <a:srgbClr val="002060"/>
                </a:solidFill>
              </a:rPr>
              <a:t>这里只需要判断下界大于等于</a:t>
            </a:r>
            <a:r>
              <a:rPr lang="en-US" altLang="zh-CN" sz="1600" dirty="0">
                <a:solidFill>
                  <a:srgbClr val="002060"/>
                </a:solidFill>
              </a:rPr>
              <a:t>80</a:t>
            </a:r>
            <a:r>
              <a:rPr lang="zh-CN" altLang="zh-CN" sz="1600" dirty="0" smtClean="0">
                <a:solidFill>
                  <a:srgbClr val="002060"/>
                </a:solidFill>
              </a:rPr>
              <a:t>，</a:t>
            </a:r>
            <a:r>
              <a:rPr lang="en-US" altLang="zh-CN" sz="1600" dirty="0" smtClean="0">
                <a:solidFill>
                  <a:srgbClr val="002060"/>
                </a:solidFill>
              </a:rPr>
              <a:t> </a:t>
            </a:r>
            <a:r>
              <a:rPr lang="zh-CN" altLang="zh-CN" sz="1600" dirty="0" smtClean="0">
                <a:solidFill>
                  <a:srgbClr val="002060"/>
                </a:solidFill>
              </a:rPr>
              <a:t>小于</a:t>
            </a:r>
            <a:r>
              <a:rPr lang="en-US" altLang="zh-CN" sz="1600" dirty="0">
                <a:solidFill>
                  <a:srgbClr val="002060"/>
                </a:solidFill>
              </a:rPr>
              <a:t>90</a:t>
            </a:r>
            <a:r>
              <a:rPr lang="zh-CN" altLang="zh-CN" sz="1600" dirty="0">
                <a:solidFill>
                  <a:srgbClr val="002060"/>
                </a:solidFill>
              </a:rPr>
              <a:t>是隐含成立的！</a:t>
            </a:r>
            <a:r>
              <a:rPr lang="en-US" altLang="zh-CN" sz="1600" dirty="0">
                <a:solidFill>
                  <a:srgbClr val="002060"/>
                </a:solidFill>
              </a:rPr>
              <a:t>*/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     </a:t>
            </a:r>
            <a:r>
              <a:rPr lang="en-US" altLang="zh-CN" sz="1600" dirty="0" smtClean="0">
                <a:solidFill>
                  <a:srgbClr val="002060"/>
                </a:solidFill>
              </a:rPr>
              <a:t>     </a:t>
            </a:r>
            <a:r>
              <a:rPr lang="en-US" altLang="zh-CN" sz="1600" dirty="0" err="1">
                <a:solidFill>
                  <a:srgbClr val="002060"/>
                </a:solidFill>
              </a:rPr>
              <a:t>printf</a:t>
            </a:r>
            <a:r>
              <a:rPr lang="en-US" altLang="zh-CN" sz="1600" dirty="0">
                <a:solidFill>
                  <a:srgbClr val="002060"/>
                </a:solidFill>
              </a:rPr>
              <a:t>("level B \n");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    else if(x&gt;=70)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    </a:t>
            </a:r>
            <a:r>
              <a:rPr lang="en-US" altLang="zh-CN" sz="1600" dirty="0" smtClean="0">
                <a:solidFill>
                  <a:srgbClr val="002060"/>
                </a:solidFill>
              </a:rPr>
              <a:t>      </a:t>
            </a:r>
            <a:r>
              <a:rPr lang="en-US" altLang="zh-CN" sz="1600" dirty="0" err="1">
                <a:solidFill>
                  <a:srgbClr val="002060"/>
                </a:solidFill>
              </a:rPr>
              <a:t>printf</a:t>
            </a:r>
            <a:r>
              <a:rPr lang="en-US" altLang="zh-CN" sz="1600" dirty="0">
                <a:solidFill>
                  <a:srgbClr val="002060"/>
                </a:solidFill>
              </a:rPr>
              <a:t>("level C \n");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    else if(x&gt;=60)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     </a:t>
            </a:r>
            <a:r>
              <a:rPr lang="en-US" altLang="zh-CN" sz="1600" dirty="0" smtClean="0">
                <a:solidFill>
                  <a:srgbClr val="002060"/>
                </a:solidFill>
              </a:rPr>
              <a:t>     </a:t>
            </a:r>
            <a:r>
              <a:rPr lang="en-US" altLang="zh-CN" sz="1600" dirty="0" err="1">
                <a:solidFill>
                  <a:srgbClr val="002060"/>
                </a:solidFill>
              </a:rPr>
              <a:t>printf</a:t>
            </a:r>
            <a:r>
              <a:rPr lang="en-US" altLang="zh-CN" sz="1600" dirty="0">
                <a:solidFill>
                  <a:srgbClr val="002060"/>
                </a:solidFill>
              </a:rPr>
              <a:t>("level D\n");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    else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     </a:t>
            </a:r>
            <a:r>
              <a:rPr lang="en-US" altLang="zh-CN" sz="1600" dirty="0" smtClean="0">
                <a:solidFill>
                  <a:srgbClr val="002060"/>
                </a:solidFill>
              </a:rPr>
              <a:t>     </a:t>
            </a:r>
            <a:r>
              <a:rPr lang="en-US" altLang="zh-CN" sz="1600" dirty="0" err="1" smtClean="0">
                <a:solidFill>
                  <a:srgbClr val="002060"/>
                </a:solidFill>
              </a:rPr>
              <a:t>printf</a:t>
            </a:r>
            <a:r>
              <a:rPr lang="en-US" altLang="zh-CN" sz="1600" dirty="0">
                <a:solidFill>
                  <a:srgbClr val="002060"/>
                </a:solidFill>
              </a:rPr>
              <a:t>("Fail!\n");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 smtClean="0">
                <a:solidFill>
                  <a:srgbClr val="002060"/>
                </a:solidFill>
              </a:rPr>
              <a:t>    return </a:t>
            </a:r>
            <a:r>
              <a:rPr lang="en-US" altLang="zh-CN" sz="1600" dirty="0">
                <a:solidFill>
                  <a:srgbClr val="002060"/>
                </a:solidFill>
              </a:rPr>
              <a:t>0;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 smtClean="0">
                <a:solidFill>
                  <a:srgbClr val="002060"/>
                </a:solidFill>
              </a:rPr>
              <a:t>}</a:t>
            </a:r>
            <a:endParaRPr lang="zh-CN" altLang="en-US" sz="1600" dirty="0">
              <a:solidFill>
                <a:srgbClr val="00206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8390467" y="3479800"/>
            <a:ext cx="37091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练习：</a:t>
            </a:r>
            <a:r>
              <a:rPr lang="zh-CN" altLang="en-US" b="1" dirty="0" smtClean="0"/>
              <a:t>试</a:t>
            </a:r>
            <a:r>
              <a:rPr lang="zh-CN" altLang="zh-CN" b="1" dirty="0" smtClean="0"/>
              <a:t>编制</a:t>
            </a:r>
            <a:r>
              <a:rPr lang="zh-CN" altLang="zh-CN" b="1" dirty="0"/>
              <a:t>一个分数判别顺序由低到高的程序并验证其正确性。</a:t>
            </a:r>
          </a:p>
        </p:txBody>
      </p:sp>
    </p:spTree>
    <p:extLst>
      <p:ext uri="{BB962C8B-B14F-4D97-AF65-F5344CB8AC3E}">
        <p14:creationId xmlns:p14="http://schemas.microsoft.com/office/powerpoint/2010/main" val="1694476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脚占位符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CN" altLang="zh-CN" sz="1200" dirty="0"/>
              <a:t>第</a:t>
            </a:r>
            <a:r>
              <a:rPr lang="en-US" altLang="zh-CN" sz="1200" dirty="0"/>
              <a:t>4</a:t>
            </a:r>
            <a:r>
              <a:rPr lang="zh-CN" altLang="zh-CN" sz="1200" dirty="0"/>
              <a:t>章  选择结构程序设计</a:t>
            </a:r>
            <a:endParaRPr lang="en-US" altLang="zh-CN" sz="1200" dirty="0" smtClean="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3352800" y="381001"/>
            <a:ext cx="8839200" cy="411163"/>
          </a:xfrm>
        </p:spPr>
        <p:txBody>
          <a:bodyPr/>
          <a:lstStyle/>
          <a:p>
            <a:r>
              <a:rPr lang="en-US" altLang="zh-CN" sz="3200" dirty="0"/>
              <a:t>4.3  if</a:t>
            </a:r>
            <a:r>
              <a:rPr lang="zh-CN" altLang="zh-CN" sz="3200" dirty="0"/>
              <a:t>语句</a:t>
            </a:r>
          </a:p>
        </p:txBody>
      </p:sp>
      <p:sp>
        <p:nvSpPr>
          <p:cNvPr id="3" name="矩形 2"/>
          <p:cNvSpPr/>
          <p:nvPr/>
        </p:nvSpPr>
        <p:spPr>
          <a:xfrm>
            <a:off x="153909" y="1715539"/>
            <a:ext cx="117695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000000"/>
                </a:solidFill>
              </a:rPr>
              <a:t>（</a:t>
            </a:r>
            <a:r>
              <a:rPr lang="en-US" altLang="zh-CN" sz="2000" b="1" dirty="0" smtClean="0">
                <a:solidFill>
                  <a:srgbClr val="000000"/>
                </a:solidFill>
              </a:rPr>
              <a:t>1</a:t>
            </a:r>
            <a:r>
              <a:rPr lang="zh-CN" altLang="en-US" sz="2000" b="1" dirty="0" smtClean="0">
                <a:solidFill>
                  <a:srgbClr val="000000"/>
                </a:solidFill>
              </a:rPr>
              <a:t>）</a:t>
            </a:r>
            <a:r>
              <a:rPr lang="zh-CN" altLang="zh-CN" sz="2000" b="1" dirty="0" smtClean="0">
                <a:solidFill>
                  <a:srgbClr val="000000"/>
                </a:solidFill>
              </a:rPr>
              <a:t>在</a:t>
            </a:r>
            <a:r>
              <a:rPr lang="zh-CN" altLang="zh-CN" sz="2000" b="1" dirty="0">
                <a:solidFill>
                  <a:srgbClr val="000000"/>
                </a:solidFill>
              </a:rPr>
              <a:t>三种形式的</a:t>
            </a:r>
            <a:r>
              <a:rPr lang="en-US" altLang="zh-CN" sz="2000" b="1" dirty="0">
                <a:solidFill>
                  <a:srgbClr val="000000"/>
                </a:solidFill>
              </a:rPr>
              <a:t>if</a:t>
            </a:r>
            <a:r>
              <a:rPr lang="zh-CN" altLang="zh-CN" sz="2000" b="1" dirty="0">
                <a:solidFill>
                  <a:srgbClr val="000000"/>
                </a:solidFill>
              </a:rPr>
              <a:t>语句中，在</a:t>
            </a:r>
            <a:r>
              <a:rPr lang="en-US" altLang="zh-CN" sz="2000" b="1" dirty="0">
                <a:solidFill>
                  <a:srgbClr val="000000"/>
                </a:solidFill>
              </a:rPr>
              <a:t>if</a:t>
            </a:r>
            <a:r>
              <a:rPr lang="zh-CN" altLang="zh-CN" sz="2000" b="1" dirty="0">
                <a:solidFill>
                  <a:srgbClr val="000000"/>
                </a:solidFill>
              </a:rPr>
              <a:t>关键字之后均为表达式。该表达式通常是关系表达式或逻辑表达式，但也可以是其它表达式，如算术表达式或赋值表达式，甚至也可以是一个变量或常量。</a:t>
            </a:r>
            <a:endParaRPr lang="zh-CN" altLang="en-US" sz="2000" b="1" dirty="0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8888" y="1253874"/>
            <a:ext cx="34980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</a:rPr>
              <a:t>4. if</a:t>
            </a:r>
            <a:r>
              <a:rPr lang="zh-CN" altLang="zh-CN" sz="2400" b="1" dirty="0">
                <a:solidFill>
                  <a:srgbClr val="C00000"/>
                </a:solidFill>
              </a:rPr>
              <a:t>语句使用的注意</a:t>
            </a:r>
            <a:r>
              <a:rPr lang="zh-CN" altLang="zh-CN" sz="2400" b="1" dirty="0" smtClean="0">
                <a:solidFill>
                  <a:srgbClr val="C00000"/>
                </a:solidFill>
              </a:rPr>
              <a:t>事项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53909" y="2407767"/>
            <a:ext cx="11866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000000"/>
                </a:solidFill>
              </a:rPr>
              <a:t>（</a:t>
            </a:r>
            <a:r>
              <a:rPr lang="en-US" altLang="zh-CN" sz="2000" b="1" dirty="0" smtClean="0">
                <a:solidFill>
                  <a:srgbClr val="000000"/>
                </a:solidFill>
              </a:rPr>
              <a:t>2</a:t>
            </a:r>
            <a:r>
              <a:rPr lang="zh-CN" altLang="en-US" sz="2000" b="1" dirty="0" smtClean="0">
                <a:solidFill>
                  <a:srgbClr val="000000"/>
                </a:solidFill>
              </a:rPr>
              <a:t>）</a:t>
            </a:r>
            <a:r>
              <a:rPr lang="zh-CN" altLang="zh-CN" sz="2000" b="1" dirty="0" smtClean="0">
                <a:solidFill>
                  <a:srgbClr val="000000"/>
                </a:solidFill>
              </a:rPr>
              <a:t>条件</a:t>
            </a:r>
            <a:r>
              <a:rPr lang="zh-CN" altLang="zh-CN" sz="2000" b="1" dirty="0">
                <a:solidFill>
                  <a:srgbClr val="000000"/>
                </a:solidFill>
              </a:rPr>
              <a:t>判断表达式必须用括号括</a:t>
            </a:r>
            <a:r>
              <a:rPr lang="zh-CN" altLang="zh-CN" sz="2000" b="1" dirty="0" smtClean="0">
                <a:solidFill>
                  <a:srgbClr val="000000"/>
                </a:solidFill>
              </a:rPr>
              <a:t>起来</a:t>
            </a:r>
            <a:r>
              <a:rPr lang="zh-CN" altLang="en-US" sz="2000" b="1" dirty="0" smtClean="0">
                <a:solidFill>
                  <a:srgbClr val="000000"/>
                </a:solidFill>
              </a:rPr>
              <a:t>。</a:t>
            </a:r>
            <a:r>
              <a:rPr lang="zh-CN" altLang="zh-CN" sz="2000" b="1" dirty="0"/>
              <a:t>即使仅仅是一个单变量或常量，也必须用括号括起来</a:t>
            </a:r>
            <a:r>
              <a:rPr lang="zh-CN" altLang="zh-CN" sz="2000" dirty="0"/>
              <a:t>。</a:t>
            </a:r>
            <a:endParaRPr lang="zh-CN" altLang="en-US" sz="2000" b="1" dirty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3909" y="3166965"/>
            <a:ext cx="114877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0000"/>
                </a:solidFill>
              </a:rPr>
              <a:t>（</a:t>
            </a:r>
            <a:r>
              <a:rPr lang="en-US" altLang="zh-CN" sz="2000" b="1" dirty="0" smtClean="0">
                <a:solidFill>
                  <a:srgbClr val="000000"/>
                </a:solidFill>
              </a:rPr>
              <a:t>3</a:t>
            </a:r>
            <a:r>
              <a:rPr lang="zh-CN" altLang="en-US" sz="2000" b="1" dirty="0" smtClean="0">
                <a:solidFill>
                  <a:srgbClr val="000000"/>
                </a:solidFill>
              </a:rPr>
              <a:t>）</a:t>
            </a:r>
            <a:r>
              <a:rPr lang="zh-CN" altLang="zh-CN" sz="2000" b="1" dirty="0" smtClean="0">
                <a:solidFill>
                  <a:srgbClr val="000000"/>
                </a:solidFill>
              </a:rPr>
              <a:t>在</a:t>
            </a:r>
            <a:r>
              <a:rPr lang="en-US" altLang="zh-CN" sz="2000" b="1" dirty="0">
                <a:solidFill>
                  <a:srgbClr val="000000"/>
                </a:solidFill>
              </a:rPr>
              <a:t>if</a:t>
            </a:r>
            <a:r>
              <a:rPr lang="zh-CN" altLang="zh-CN" sz="2000" b="1" dirty="0">
                <a:solidFill>
                  <a:srgbClr val="000000"/>
                </a:solidFill>
              </a:rPr>
              <a:t>语句中，条件判断表达式的括号“（）”之后一般不能加分号，而出现在</a:t>
            </a:r>
            <a:r>
              <a:rPr lang="en-US" altLang="zh-CN" sz="2000" b="1" dirty="0">
                <a:solidFill>
                  <a:srgbClr val="000000"/>
                </a:solidFill>
              </a:rPr>
              <a:t>if</a:t>
            </a:r>
            <a:r>
              <a:rPr lang="zh-CN" altLang="zh-CN" sz="2000" b="1" dirty="0">
                <a:solidFill>
                  <a:srgbClr val="000000"/>
                </a:solidFill>
              </a:rPr>
              <a:t>语句分支中的每个语句后面必须加</a:t>
            </a:r>
            <a:r>
              <a:rPr lang="zh-CN" altLang="zh-CN" sz="2000" b="1" dirty="0" smtClean="0">
                <a:solidFill>
                  <a:srgbClr val="000000"/>
                </a:solidFill>
              </a:rPr>
              <a:t>分号</a:t>
            </a:r>
            <a:r>
              <a:rPr lang="zh-CN" altLang="en-US" sz="2000" b="1" dirty="0" smtClean="0">
                <a:solidFill>
                  <a:srgbClr val="000000"/>
                </a:solidFill>
              </a:rPr>
              <a:t>。</a:t>
            </a:r>
            <a:endParaRPr lang="zh-CN" altLang="en-US" sz="2000" b="1" dirty="0">
              <a:solidFill>
                <a:srgbClr val="000000"/>
              </a:solidFill>
            </a:endParaRPr>
          </a:p>
        </p:txBody>
      </p:sp>
      <p:pic>
        <p:nvPicPr>
          <p:cNvPr id="9" name="图片 8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3736" y="3744969"/>
            <a:ext cx="4969849" cy="1463489"/>
          </a:xfrm>
          <a:prstGeom prst="rect">
            <a:avLst/>
          </a:prstGeom>
          <a:noFill/>
          <a:ln>
            <a:solidFill>
              <a:srgbClr val="6D3915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123828" y="5363248"/>
            <a:ext cx="118667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0000"/>
                </a:solidFill>
              </a:rPr>
              <a:t>（</a:t>
            </a:r>
            <a:r>
              <a:rPr lang="en-US" altLang="zh-CN" sz="2000" b="1" dirty="0" smtClean="0">
                <a:solidFill>
                  <a:srgbClr val="000000"/>
                </a:solidFill>
              </a:rPr>
              <a:t>4</a:t>
            </a:r>
            <a:r>
              <a:rPr lang="zh-CN" altLang="en-US" sz="2000" b="1" dirty="0" smtClean="0">
                <a:solidFill>
                  <a:srgbClr val="000000"/>
                </a:solidFill>
              </a:rPr>
              <a:t>）</a:t>
            </a:r>
            <a:r>
              <a:rPr lang="zh-CN" altLang="zh-CN" sz="2000" b="1" dirty="0" smtClean="0">
                <a:solidFill>
                  <a:srgbClr val="000000"/>
                </a:solidFill>
              </a:rPr>
              <a:t>在</a:t>
            </a:r>
            <a:r>
              <a:rPr lang="en-US" altLang="zh-CN" sz="2000" b="1" dirty="0">
                <a:solidFill>
                  <a:srgbClr val="000000"/>
                </a:solidFill>
              </a:rPr>
              <a:t>if</a:t>
            </a:r>
            <a:r>
              <a:rPr lang="zh-CN" altLang="zh-CN" sz="2000" b="1" dirty="0">
                <a:solidFill>
                  <a:srgbClr val="000000"/>
                </a:solidFill>
              </a:rPr>
              <a:t>语句的三种形式中，所有的“语句”应为单个</a:t>
            </a:r>
            <a:r>
              <a:rPr lang="en-US" altLang="zh-CN" sz="2000" b="1" dirty="0">
                <a:solidFill>
                  <a:srgbClr val="000000"/>
                </a:solidFill>
              </a:rPr>
              <a:t>C</a:t>
            </a:r>
            <a:r>
              <a:rPr lang="zh-CN" altLang="zh-CN" sz="2000" b="1" dirty="0">
                <a:solidFill>
                  <a:srgbClr val="000000"/>
                </a:solidFill>
              </a:rPr>
              <a:t>语句，如果要想在满足条件时执行一</a:t>
            </a:r>
            <a:r>
              <a:rPr lang="zh-CN" altLang="zh-CN" sz="2000" b="1" dirty="0" smtClean="0">
                <a:solidFill>
                  <a:srgbClr val="000000"/>
                </a:solidFill>
              </a:rPr>
              <a:t>组多个</a:t>
            </a:r>
            <a:r>
              <a:rPr lang="en-US" altLang="zh-CN" sz="2000" b="1" dirty="0" smtClean="0">
                <a:solidFill>
                  <a:srgbClr val="000000"/>
                </a:solidFill>
              </a:rPr>
              <a:t>C</a:t>
            </a:r>
            <a:r>
              <a:rPr lang="zh-CN" altLang="zh-CN" sz="2000" b="1" dirty="0">
                <a:solidFill>
                  <a:srgbClr val="000000"/>
                </a:solidFill>
              </a:rPr>
              <a:t>语句，则必须把这一组语句用“</a:t>
            </a:r>
            <a:r>
              <a:rPr lang="en-US" altLang="zh-CN" sz="2000" b="1" dirty="0">
                <a:solidFill>
                  <a:srgbClr val="000000"/>
                </a:solidFill>
              </a:rPr>
              <a:t>{}</a:t>
            </a:r>
            <a:r>
              <a:rPr lang="zh-CN" altLang="zh-CN" sz="2000" b="1" dirty="0">
                <a:solidFill>
                  <a:srgbClr val="000000"/>
                </a:solidFill>
              </a:rPr>
              <a:t>”括起来</a:t>
            </a:r>
            <a:r>
              <a:rPr lang="zh-CN" altLang="zh-CN" sz="2000" b="1" dirty="0" smtClean="0">
                <a:solidFill>
                  <a:srgbClr val="000000"/>
                </a:solidFill>
              </a:rPr>
              <a:t>组成复合语句。注意</a:t>
            </a:r>
            <a:r>
              <a:rPr lang="en-US" altLang="zh-CN" sz="2000" b="1" dirty="0" smtClean="0">
                <a:solidFill>
                  <a:srgbClr val="000000"/>
                </a:solidFill>
              </a:rPr>
              <a:t>:</a:t>
            </a:r>
            <a:r>
              <a:rPr lang="zh-CN" altLang="zh-CN" sz="2000" b="1" dirty="0" smtClean="0">
                <a:solidFill>
                  <a:srgbClr val="000000"/>
                </a:solidFill>
              </a:rPr>
              <a:t>在</a:t>
            </a:r>
            <a:r>
              <a:rPr lang="zh-CN" altLang="zh-CN" sz="2000" b="1" dirty="0">
                <a:solidFill>
                  <a:srgbClr val="000000"/>
                </a:solidFill>
              </a:rPr>
              <a:t>“</a:t>
            </a:r>
            <a:r>
              <a:rPr lang="en-US" altLang="zh-CN" sz="2000" b="1" dirty="0">
                <a:solidFill>
                  <a:srgbClr val="000000"/>
                </a:solidFill>
              </a:rPr>
              <a:t>}</a:t>
            </a:r>
            <a:r>
              <a:rPr lang="zh-CN" altLang="zh-CN" sz="2000" b="1" dirty="0">
                <a:solidFill>
                  <a:srgbClr val="000000"/>
                </a:solidFill>
              </a:rPr>
              <a:t>”之后不能再加分号。</a:t>
            </a:r>
            <a:endParaRPr lang="zh-CN" altLang="en-US" sz="2000" b="1" dirty="0">
              <a:solidFill>
                <a:srgbClr val="00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3553735" y="2797633"/>
            <a:ext cx="26438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/>
              <a:t>如： </a:t>
            </a:r>
            <a:r>
              <a:rPr lang="en-US" altLang="zh-CN" b="1" dirty="0" smtClean="0"/>
              <a:t>if  (a)   </a:t>
            </a:r>
            <a:r>
              <a:rPr lang="zh-CN" altLang="zh-CN" b="1" dirty="0" smtClean="0"/>
              <a:t>语句</a:t>
            </a:r>
            <a:r>
              <a:rPr lang="zh-CN" altLang="zh-CN" b="1" dirty="0"/>
              <a:t>；</a:t>
            </a:r>
          </a:p>
        </p:txBody>
      </p:sp>
    </p:spTree>
    <p:extLst>
      <p:ext uri="{BB962C8B-B14F-4D97-AF65-F5344CB8AC3E}">
        <p14:creationId xmlns:p14="http://schemas.microsoft.com/office/powerpoint/2010/main" val="4051526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脚占位符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CN" altLang="zh-CN" sz="1200" dirty="0"/>
              <a:t>第</a:t>
            </a:r>
            <a:r>
              <a:rPr lang="en-US" altLang="zh-CN" sz="1200" dirty="0"/>
              <a:t>4</a:t>
            </a:r>
            <a:r>
              <a:rPr lang="zh-CN" altLang="zh-CN" sz="1200" dirty="0"/>
              <a:t>章  选择结构程序设计</a:t>
            </a:r>
            <a:endParaRPr lang="en-US" altLang="zh-CN" sz="1200" dirty="0" smtClean="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3352800" y="381001"/>
            <a:ext cx="8839200" cy="411163"/>
          </a:xfrm>
        </p:spPr>
        <p:txBody>
          <a:bodyPr/>
          <a:lstStyle/>
          <a:p>
            <a:r>
              <a:rPr lang="en-US" altLang="zh-CN" sz="3200" dirty="0"/>
              <a:t>4.3  if</a:t>
            </a:r>
            <a:r>
              <a:rPr lang="zh-CN" altLang="zh-CN" sz="3200" dirty="0"/>
              <a:t>语句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08191" y="1295182"/>
            <a:ext cx="29290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</a:rPr>
              <a:t>二、</a:t>
            </a:r>
            <a:r>
              <a:rPr lang="en-US" altLang="zh-CN" sz="2800" b="1" dirty="0">
                <a:solidFill>
                  <a:srgbClr val="C00000"/>
                </a:solidFill>
              </a:rPr>
              <a:t>if</a:t>
            </a:r>
            <a:r>
              <a:rPr lang="zh-CN" altLang="zh-CN" sz="2800" b="1" dirty="0">
                <a:solidFill>
                  <a:srgbClr val="C00000"/>
                </a:solidFill>
              </a:rPr>
              <a:t>语句的嵌套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2100" y="2651508"/>
            <a:ext cx="10256792" cy="1938992"/>
          </a:xfrm>
          <a:prstGeom prst="rect">
            <a:avLst/>
          </a:prstGeom>
          <a:ln>
            <a:solidFill>
              <a:srgbClr val="6D3915"/>
            </a:solidFill>
          </a:ln>
        </p:spPr>
        <p:txBody>
          <a:bodyPr wrap="square">
            <a:spAutoFit/>
          </a:bodyPr>
          <a:lstStyle/>
          <a:p>
            <a:r>
              <a:rPr lang="en-US" altLang="zh-CN" dirty="0"/>
              <a:t>	</a:t>
            </a:r>
            <a:r>
              <a:rPr lang="en-US" altLang="zh-CN" sz="2000" b="1" dirty="0">
                <a:solidFill>
                  <a:srgbClr val="FF0000"/>
                </a:solidFill>
              </a:rPr>
              <a:t>if (</a:t>
            </a:r>
            <a:r>
              <a:rPr lang="zh-CN" altLang="zh-CN" sz="2000" b="1" dirty="0">
                <a:solidFill>
                  <a:srgbClr val="FF0000"/>
                </a:solidFill>
              </a:rPr>
              <a:t>表达式</a:t>
            </a:r>
            <a:r>
              <a:rPr lang="en-US" altLang="zh-CN" sz="2000" b="1" dirty="0">
                <a:solidFill>
                  <a:srgbClr val="FF0000"/>
                </a:solidFill>
              </a:rPr>
              <a:t>1) </a:t>
            </a:r>
            <a:endParaRPr lang="zh-CN" altLang="zh-CN" sz="2000" b="1" dirty="0">
              <a:solidFill>
                <a:srgbClr val="FF0000"/>
              </a:solidFill>
            </a:endParaRPr>
          </a:p>
          <a:p>
            <a:r>
              <a:rPr lang="en-US" altLang="zh-CN" sz="2000" b="1" dirty="0">
                <a:solidFill>
                  <a:srgbClr val="FF0000"/>
                </a:solidFill>
              </a:rPr>
              <a:t>		if (</a:t>
            </a:r>
            <a:r>
              <a:rPr lang="zh-CN" altLang="zh-CN" sz="2000" b="1" dirty="0">
                <a:solidFill>
                  <a:srgbClr val="FF0000"/>
                </a:solidFill>
              </a:rPr>
              <a:t>表达式</a:t>
            </a:r>
            <a:r>
              <a:rPr lang="en-US" altLang="zh-CN" sz="2000" b="1" dirty="0">
                <a:solidFill>
                  <a:srgbClr val="FF0000"/>
                </a:solidFill>
              </a:rPr>
              <a:t>2) </a:t>
            </a:r>
            <a:r>
              <a:rPr lang="zh-CN" altLang="zh-CN" sz="2000" b="1" dirty="0">
                <a:solidFill>
                  <a:srgbClr val="FF0000"/>
                </a:solidFill>
              </a:rPr>
              <a:t>语句</a:t>
            </a:r>
            <a:r>
              <a:rPr lang="en-US" altLang="zh-CN" sz="2000" b="1" dirty="0">
                <a:solidFill>
                  <a:srgbClr val="FF0000"/>
                </a:solidFill>
              </a:rPr>
              <a:t>1;			/* </a:t>
            </a:r>
            <a:r>
              <a:rPr lang="zh-CN" altLang="zh-CN" sz="2000" b="1" dirty="0">
                <a:solidFill>
                  <a:srgbClr val="FF0000"/>
                </a:solidFill>
              </a:rPr>
              <a:t>内嵌</a:t>
            </a:r>
            <a:r>
              <a:rPr lang="en-US" altLang="zh-CN" sz="2000" b="1" dirty="0">
                <a:solidFill>
                  <a:srgbClr val="FF0000"/>
                </a:solidFill>
              </a:rPr>
              <a:t>if</a:t>
            </a:r>
            <a:r>
              <a:rPr lang="zh-CN" altLang="zh-CN" sz="2000" b="1" dirty="0">
                <a:solidFill>
                  <a:srgbClr val="FF0000"/>
                </a:solidFill>
              </a:rPr>
              <a:t>语句</a:t>
            </a:r>
            <a:r>
              <a:rPr lang="en-US" altLang="zh-CN" sz="2000" b="1" dirty="0">
                <a:solidFill>
                  <a:srgbClr val="FF0000"/>
                </a:solidFill>
              </a:rPr>
              <a:t> */</a:t>
            </a:r>
            <a:endParaRPr lang="zh-CN" altLang="zh-CN" sz="2000" b="1" dirty="0">
              <a:solidFill>
                <a:srgbClr val="FF0000"/>
              </a:solidFill>
            </a:endParaRPr>
          </a:p>
          <a:p>
            <a:r>
              <a:rPr lang="en-US" altLang="zh-CN" sz="2000" b="1" dirty="0">
                <a:solidFill>
                  <a:srgbClr val="FF0000"/>
                </a:solidFill>
              </a:rPr>
              <a:t>		else </a:t>
            </a:r>
            <a:r>
              <a:rPr lang="zh-CN" altLang="zh-CN" sz="2000" b="1" dirty="0">
                <a:solidFill>
                  <a:srgbClr val="FF0000"/>
                </a:solidFill>
              </a:rPr>
              <a:t>语句</a:t>
            </a:r>
            <a:r>
              <a:rPr lang="en-US" altLang="zh-CN" sz="2000" b="1" dirty="0">
                <a:solidFill>
                  <a:srgbClr val="FF0000"/>
                </a:solidFill>
              </a:rPr>
              <a:t>2; </a:t>
            </a:r>
            <a:endParaRPr lang="zh-CN" altLang="zh-CN" sz="2000" b="1" dirty="0">
              <a:solidFill>
                <a:srgbClr val="FF0000"/>
              </a:solidFill>
            </a:endParaRPr>
          </a:p>
          <a:p>
            <a:r>
              <a:rPr lang="en-US" altLang="zh-CN" sz="2000" b="1" dirty="0">
                <a:solidFill>
                  <a:srgbClr val="FF0000"/>
                </a:solidFill>
              </a:rPr>
              <a:t>	else</a:t>
            </a:r>
            <a:endParaRPr lang="zh-CN" altLang="zh-CN" sz="2000" b="1" dirty="0">
              <a:solidFill>
                <a:srgbClr val="FF0000"/>
              </a:solidFill>
            </a:endParaRPr>
          </a:p>
          <a:p>
            <a:r>
              <a:rPr lang="en-US" altLang="zh-CN" sz="2000" b="1" dirty="0">
                <a:solidFill>
                  <a:srgbClr val="FF0000"/>
                </a:solidFill>
              </a:rPr>
              <a:t>		if (</a:t>
            </a:r>
            <a:r>
              <a:rPr lang="zh-CN" altLang="zh-CN" sz="2000" b="1" dirty="0">
                <a:solidFill>
                  <a:srgbClr val="FF0000"/>
                </a:solidFill>
              </a:rPr>
              <a:t>表达式</a:t>
            </a:r>
            <a:r>
              <a:rPr lang="en-US" altLang="zh-CN" sz="2000" b="1" dirty="0">
                <a:solidFill>
                  <a:srgbClr val="FF0000"/>
                </a:solidFill>
              </a:rPr>
              <a:t>3) </a:t>
            </a:r>
            <a:r>
              <a:rPr lang="zh-CN" altLang="zh-CN" sz="2000" b="1" dirty="0">
                <a:solidFill>
                  <a:srgbClr val="FF0000"/>
                </a:solidFill>
              </a:rPr>
              <a:t>语句</a:t>
            </a:r>
            <a:r>
              <a:rPr lang="en-US" altLang="zh-CN" sz="2000" b="1" dirty="0">
                <a:solidFill>
                  <a:srgbClr val="FF0000"/>
                </a:solidFill>
              </a:rPr>
              <a:t>3;			/* </a:t>
            </a:r>
            <a:r>
              <a:rPr lang="zh-CN" altLang="zh-CN" sz="2000" b="1" dirty="0">
                <a:solidFill>
                  <a:srgbClr val="FF0000"/>
                </a:solidFill>
              </a:rPr>
              <a:t>内嵌</a:t>
            </a:r>
            <a:r>
              <a:rPr lang="en-US" altLang="zh-CN" sz="2000" b="1" dirty="0">
                <a:solidFill>
                  <a:srgbClr val="FF0000"/>
                </a:solidFill>
              </a:rPr>
              <a:t>if</a:t>
            </a:r>
            <a:r>
              <a:rPr lang="zh-CN" altLang="zh-CN" sz="2000" b="1" dirty="0">
                <a:solidFill>
                  <a:srgbClr val="FF0000"/>
                </a:solidFill>
              </a:rPr>
              <a:t>语句</a:t>
            </a:r>
            <a:r>
              <a:rPr lang="en-US" altLang="zh-CN" sz="2000" b="1" dirty="0">
                <a:solidFill>
                  <a:srgbClr val="FF0000"/>
                </a:solidFill>
              </a:rPr>
              <a:t> */</a:t>
            </a:r>
            <a:endParaRPr lang="zh-CN" altLang="zh-CN" sz="2000" b="1" dirty="0">
              <a:solidFill>
                <a:srgbClr val="FF0000"/>
              </a:solidFill>
            </a:endParaRPr>
          </a:p>
          <a:p>
            <a:r>
              <a:rPr lang="en-US" altLang="zh-CN" sz="2000" b="1" dirty="0">
                <a:solidFill>
                  <a:srgbClr val="FF0000"/>
                </a:solidFill>
              </a:rPr>
              <a:t>		else </a:t>
            </a:r>
            <a:r>
              <a:rPr lang="zh-CN" altLang="zh-CN" sz="2000" b="1" dirty="0">
                <a:solidFill>
                  <a:srgbClr val="FF0000"/>
                </a:solidFill>
              </a:rPr>
              <a:t>语句</a:t>
            </a:r>
            <a:r>
              <a:rPr lang="en-US" altLang="zh-CN" sz="2000" b="1" dirty="0">
                <a:solidFill>
                  <a:srgbClr val="FF0000"/>
                </a:solidFill>
              </a:rPr>
              <a:t>4; 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7348" y="1847691"/>
            <a:ext cx="116898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00000"/>
                </a:solidFill>
              </a:rPr>
              <a:t>       </a:t>
            </a:r>
            <a:r>
              <a:rPr lang="zh-CN" altLang="zh-CN" sz="2400" b="1" dirty="0" smtClean="0">
                <a:solidFill>
                  <a:srgbClr val="000000"/>
                </a:solidFill>
              </a:rPr>
              <a:t>当</a:t>
            </a:r>
            <a:r>
              <a:rPr lang="en-US" altLang="zh-CN" sz="2400" b="1" dirty="0">
                <a:solidFill>
                  <a:srgbClr val="000000"/>
                </a:solidFill>
              </a:rPr>
              <a:t>if</a:t>
            </a:r>
            <a:r>
              <a:rPr lang="zh-CN" altLang="zh-CN" sz="2400" b="1" dirty="0">
                <a:solidFill>
                  <a:srgbClr val="000000"/>
                </a:solidFill>
              </a:rPr>
              <a:t>语句中的执行语句又是一个</a:t>
            </a:r>
            <a:r>
              <a:rPr lang="en-US" altLang="zh-CN" sz="2400" b="1" dirty="0">
                <a:solidFill>
                  <a:srgbClr val="000000"/>
                </a:solidFill>
              </a:rPr>
              <a:t>if</a:t>
            </a:r>
            <a:r>
              <a:rPr lang="zh-CN" altLang="zh-CN" sz="2400" b="1" dirty="0">
                <a:solidFill>
                  <a:srgbClr val="000000"/>
                </a:solidFill>
              </a:rPr>
              <a:t>语句时，则构成了</a:t>
            </a:r>
            <a:r>
              <a:rPr lang="en-US" altLang="zh-CN" sz="2400" b="1" dirty="0">
                <a:solidFill>
                  <a:srgbClr val="000000"/>
                </a:solidFill>
              </a:rPr>
              <a:t>if </a:t>
            </a:r>
            <a:r>
              <a:rPr lang="zh-CN" altLang="zh-CN" sz="2400" b="1" dirty="0">
                <a:solidFill>
                  <a:srgbClr val="000000"/>
                </a:solidFill>
              </a:rPr>
              <a:t>语句嵌套的情形。其一般形式可表示如下：</a:t>
            </a:r>
          </a:p>
          <a:p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623588" y="4964938"/>
            <a:ext cx="104498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b="1" dirty="0" smtClean="0">
                <a:solidFill>
                  <a:srgbClr val="000000"/>
                </a:solidFill>
              </a:rPr>
              <a:t>在</a:t>
            </a:r>
            <a:r>
              <a:rPr lang="zh-CN" altLang="zh-CN" sz="2000" b="1" dirty="0">
                <a:solidFill>
                  <a:srgbClr val="000000"/>
                </a:solidFill>
              </a:rPr>
              <a:t>嵌套的</a:t>
            </a:r>
            <a:r>
              <a:rPr lang="en-US" altLang="zh-CN" sz="2000" b="1" dirty="0">
                <a:solidFill>
                  <a:srgbClr val="000000"/>
                </a:solidFill>
              </a:rPr>
              <a:t>if</a:t>
            </a:r>
            <a:r>
              <a:rPr lang="zh-CN" altLang="zh-CN" sz="2000" b="1" dirty="0">
                <a:solidFill>
                  <a:srgbClr val="000000"/>
                </a:solidFill>
              </a:rPr>
              <a:t>语句之中，可能会出现多个</a:t>
            </a:r>
            <a:r>
              <a:rPr lang="en-US" altLang="zh-CN" sz="2000" b="1" dirty="0">
                <a:solidFill>
                  <a:srgbClr val="000000"/>
                </a:solidFill>
              </a:rPr>
              <a:t>if</a:t>
            </a:r>
            <a:r>
              <a:rPr lang="zh-CN" altLang="zh-CN" sz="2000" b="1" dirty="0">
                <a:solidFill>
                  <a:srgbClr val="000000"/>
                </a:solidFill>
              </a:rPr>
              <a:t>和多个</a:t>
            </a:r>
            <a:r>
              <a:rPr lang="en-US" altLang="zh-CN" sz="2000" b="1" dirty="0">
                <a:solidFill>
                  <a:srgbClr val="000000"/>
                </a:solidFill>
              </a:rPr>
              <a:t>else</a:t>
            </a:r>
            <a:r>
              <a:rPr lang="zh-CN" altLang="zh-CN" sz="2000" b="1" dirty="0">
                <a:solidFill>
                  <a:srgbClr val="000000"/>
                </a:solidFill>
              </a:rPr>
              <a:t>重叠的情况，这时要特别注意</a:t>
            </a:r>
            <a:r>
              <a:rPr lang="en-US" altLang="zh-CN" sz="2000" b="1" dirty="0">
                <a:solidFill>
                  <a:srgbClr val="000000"/>
                </a:solidFill>
              </a:rPr>
              <a:t>if</a:t>
            </a:r>
            <a:r>
              <a:rPr lang="zh-CN" altLang="zh-CN" sz="2000" b="1" dirty="0">
                <a:solidFill>
                  <a:srgbClr val="000000"/>
                </a:solidFill>
              </a:rPr>
              <a:t>和</a:t>
            </a:r>
            <a:r>
              <a:rPr lang="en-US" altLang="zh-CN" sz="2000" b="1" dirty="0">
                <a:solidFill>
                  <a:srgbClr val="000000"/>
                </a:solidFill>
              </a:rPr>
              <a:t>else</a:t>
            </a:r>
            <a:r>
              <a:rPr lang="zh-CN" altLang="zh-CN" sz="2000" b="1" dirty="0">
                <a:solidFill>
                  <a:srgbClr val="000000"/>
                </a:solidFill>
              </a:rPr>
              <a:t>的配对问题</a:t>
            </a:r>
            <a:endParaRPr lang="zh-CN" altLang="en-US" sz="2000" b="1" dirty="0">
              <a:solidFill>
                <a:srgbClr val="000000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64" y="4887462"/>
            <a:ext cx="1422400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1526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脚占位符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CN" altLang="zh-CN" sz="1200" dirty="0"/>
              <a:t>第</a:t>
            </a:r>
            <a:r>
              <a:rPr lang="en-US" altLang="zh-CN" sz="1200" dirty="0"/>
              <a:t>4</a:t>
            </a:r>
            <a:r>
              <a:rPr lang="zh-CN" altLang="zh-CN" sz="1200" dirty="0"/>
              <a:t>章  选择结构程序设计</a:t>
            </a:r>
            <a:endParaRPr lang="en-US" altLang="zh-CN" sz="1200" dirty="0" smtClean="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3352800" y="381001"/>
            <a:ext cx="8839200" cy="411163"/>
          </a:xfrm>
        </p:spPr>
        <p:txBody>
          <a:bodyPr/>
          <a:lstStyle/>
          <a:p>
            <a:r>
              <a:rPr lang="en-US" altLang="zh-CN" sz="3200" dirty="0"/>
              <a:t>4.3  if</a:t>
            </a:r>
            <a:r>
              <a:rPr lang="zh-CN" altLang="zh-CN" sz="3200" dirty="0"/>
              <a:t>语句</a:t>
            </a:r>
          </a:p>
        </p:txBody>
      </p:sp>
      <p:sp>
        <p:nvSpPr>
          <p:cNvPr id="7" name="矩形 6"/>
          <p:cNvSpPr/>
          <p:nvPr/>
        </p:nvSpPr>
        <p:spPr>
          <a:xfrm>
            <a:off x="1619748" y="4512742"/>
            <a:ext cx="96630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 smtClean="0">
                <a:solidFill>
                  <a:srgbClr val="000000"/>
                </a:solidFill>
              </a:rPr>
              <a:t>Ｃ</a:t>
            </a:r>
            <a:r>
              <a:rPr lang="zh-CN" altLang="zh-CN" sz="2400" b="1" dirty="0">
                <a:solidFill>
                  <a:srgbClr val="000000"/>
                </a:solidFill>
              </a:rPr>
              <a:t>语言</a:t>
            </a:r>
            <a:r>
              <a:rPr lang="zh-CN" altLang="zh-CN" sz="2400" b="1" dirty="0" smtClean="0">
                <a:solidFill>
                  <a:srgbClr val="000000"/>
                </a:solidFill>
              </a:rPr>
              <a:t>规定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：</a:t>
            </a:r>
            <a:r>
              <a:rPr lang="en-US" altLang="zh-CN" sz="2400" b="1" dirty="0" smtClean="0">
                <a:solidFill>
                  <a:srgbClr val="C00000"/>
                </a:solidFill>
              </a:rPr>
              <a:t>else </a:t>
            </a:r>
            <a:r>
              <a:rPr lang="zh-CN" altLang="zh-CN" sz="2400" b="1" dirty="0">
                <a:solidFill>
                  <a:srgbClr val="C00000"/>
                </a:solidFill>
              </a:rPr>
              <a:t>总是与它前面最近的还没有和</a:t>
            </a:r>
            <a:r>
              <a:rPr lang="en-US" altLang="zh-CN" sz="2400" b="1" dirty="0">
                <a:solidFill>
                  <a:srgbClr val="C00000"/>
                </a:solidFill>
              </a:rPr>
              <a:t>else</a:t>
            </a:r>
            <a:r>
              <a:rPr lang="zh-CN" altLang="zh-CN" sz="2400" b="1" dirty="0">
                <a:solidFill>
                  <a:srgbClr val="C00000"/>
                </a:solidFill>
              </a:rPr>
              <a:t>配对的</a:t>
            </a:r>
            <a:r>
              <a:rPr lang="en-US" altLang="zh-CN" sz="2400" b="1" dirty="0">
                <a:solidFill>
                  <a:srgbClr val="C00000"/>
                </a:solidFill>
              </a:rPr>
              <a:t>if</a:t>
            </a:r>
            <a:r>
              <a:rPr lang="zh-CN" altLang="zh-CN" sz="2400" b="1" dirty="0">
                <a:solidFill>
                  <a:srgbClr val="C00000"/>
                </a:solidFill>
              </a:rPr>
              <a:t>配对！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348" y="4474882"/>
            <a:ext cx="1422400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8540434" y="1604283"/>
            <a:ext cx="2547043" cy="2246769"/>
          </a:xfrm>
          <a:prstGeom prst="rect">
            <a:avLst/>
          </a:prstGeom>
          <a:ln>
            <a:solidFill>
              <a:srgbClr val="6D3915"/>
            </a:solidFill>
          </a:ln>
        </p:spPr>
        <p:txBody>
          <a:bodyPr wrap="square">
            <a:spAutoFit/>
          </a:bodyPr>
          <a:lstStyle/>
          <a:p>
            <a:r>
              <a:rPr lang="zh-CN" altLang="zh-CN" sz="2000" dirty="0" smtClean="0">
                <a:solidFill>
                  <a:srgbClr val="000000"/>
                </a:solidFill>
              </a:rPr>
              <a:t>还是</a:t>
            </a:r>
            <a:r>
              <a:rPr lang="zh-CN" altLang="zh-CN" sz="2000" dirty="0">
                <a:solidFill>
                  <a:srgbClr val="000000"/>
                </a:solidFill>
              </a:rPr>
              <a:t>理解为：</a:t>
            </a:r>
          </a:p>
          <a:p>
            <a:r>
              <a:rPr lang="en-US" altLang="zh-CN" sz="2000" dirty="0">
                <a:solidFill>
                  <a:srgbClr val="000000"/>
                </a:solidFill>
              </a:rPr>
              <a:t> </a:t>
            </a:r>
            <a:endParaRPr lang="zh-CN" altLang="zh-CN" sz="2000" dirty="0">
              <a:solidFill>
                <a:srgbClr val="000000"/>
              </a:solidFill>
            </a:endParaRPr>
          </a:p>
          <a:p>
            <a:r>
              <a:rPr lang="en-US" altLang="zh-CN" sz="2000" dirty="0">
                <a:solidFill>
                  <a:srgbClr val="000000"/>
                </a:solidFill>
              </a:rPr>
              <a:t>    if(</a:t>
            </a:r>
            <a:r>
              <a:rPr lang="zh-CN" altLang="zh-CN" sz="2000" dirty="0">
                <a:solidFill>
                  <a:srgbClr val="000000"/>
                </a:solidFill>
              </a:rPr>
              <a:t>表达式</a:t>
            </a:r>
            <a:r>
              <a:rPr lang="en-US" altLang="zh-CN" sz="2000" dirty="0">
                <a:solidFill>
                  <a:srgbClr val="000000"/>
                </a:solidFill>
              </a:rPr>
              <a:t>1)</a:t>
            </a:r>
            <a:endParaRPr lang="zh-CN" altLang="zh-CN" sz="2000" dirty="0">
              <a:solidFill>
                <a:srgbClr val="000000"/>
              </a:solidFill>
            </a:endParaRPr>
          </a:p>
          <a:p>
            <a:r>
              <a:rPr lang="en-US" altLang="zh-CN" sz="2000" dirty="0">
                <a:solidFill>
                  <a:srgbClr val="000000"/>
                </a:solidFill>
              </a:rPr>
              <a:t>         if(</a:t>
            </a:r>
            <a:r>
              <a:rPr lang="zh-CN" altLang="zh-CN" sz="2000" dirty="0">
                <a:solidFill>
                  <a:srgbClr val="000000"/>
                </a:solidFill>
              </a:rPr>
              <a:t>表达式</a:t>
            </a:r>
            <a:r>
              <a:rPr lang="en-US" altLang="zh-CN" sz="2000" dirty="0">
                <a:solidFill>
                  <a:srgbClr val="000000"/>
                </a:solidFill>
              </a:rPr>
              <a:t>2)</a:t>
            </a:r>
            <a:endParaRPr lang="zh-CN" altLang="zh-CN" sz="2000" dirty="0">
              <a:solidFill>
                <a:srgbClr val="000000"/>
              </a:solidFill>
            </a:endParaRPr>
          </a:p>
          <a:p>
            <a:r>
              <a:rPr lang="en-US" altLang="zh-CN" sz="2000" dirty="0">
                <a:solidFill>
                  <a:srgbClr val="000000"/>
                </a:solidFill>
              </a:rPr>
              <a:t>             </a:t>
            </a:r>
            <a:r>
              <a:rPr lang="zh-CN" altLang="zh-CN" sz="2000" dirty="0">
                <a:solidFill>
                  <a:srgbClr val="000000"/>
                </a:solidFill>
              </a:rPr>
              <a:t>语句</a:t>
            </a:r>
            <a:r>
              <a:rPr lang="en-US" altLang="zh-CN" sz="2000" dirty="0">
                <a:solidFill>
                  <a:srgbClr val="000000"/>
                </a:solidFill>
              </a:rPr>
              <a:t>1</a:t>
            </a:r>
            <a:r>
              <a:rPr lang="zh-CN" altLang="zh-CN" sz="2000" dirty="0">
                <a:solidFill>
                  <a:srgbClr val="000000"/>
                </a:solidFill>
              </a:rPr>
              <a:t>；</a:t>
            </a:r>
          </a:p>
          <a:p>
            <a:r>
              <a:rPr lang="en-US" altLang="zh-CN" sz="2000" dirty="0">
                <a:solidFill>
                  <a:srgbClr val="000000"/>
                </a:solidFill>
              </a:rPr>
              <a:t>    else</a:t>
            </a:r>
            <a:endParaRPr lang="zh-CN" altLang="zh-CN" sz="2000" dirty="0">
              <a:solidFill>
                <a:srgbClr val="000000"/>
              </a:solidFill>
            </a:endParaRPr>
          </a:p>
          <a:p>
            <a:r>
              <a:rPr lang="en-US" altLang="zh-CN" sz="2000" dirty="0">
                <a:solidFill>
                  <a:srgbClr val="000000"/>
                </a:solidFill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</a:rPr>
              <a:t>            </a:t>
            </a:r>
            <a:r>
              <a:rPr lang="zh-CN" altLang="zh-CN" sz="2000" dirty="0" smtClean="0">
                <a:solidFill>
                  <a:srgbClr val="000000"/>
                </a:solidFill>
              </a:rPr>
              <a:t>语句</a:t>
            </a:r>
            <a:r>
              <a:rPr lang="en-US" altLang="zh-CN" sz="2000" dirty="0">
                <a:solidFill>
                  <a:srgbClr val="000000"/>
                </a:solidFill>
              </a:rPr>
              <a:t>2</a:t>
            </a:r>
            <a:r>
              <a:rPr lang="zh-CN" altLang="zh-CN" sz="2000" dirty="0"/>
              <a:t>；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97348" y="1539089"/>
            <a:ext cx="4261103" cy="2523768"/>
          </a:xfrm>
          <a:prstGeom prst="rect">
            <a:avLst/>
          </a:prstGeom>
          <a:noFill/>
          <a:ln>
            <a:solidFill>
              <a:srgbClr val="6D3915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zh-CN" sz="2000" dirty="0">
                <a:solidFill>
                  <a:srgbClr val="000000"/>
                </a:solidFill>
              </a:rPr>
              <a:t>例如：</a:t>
            </a:r>
          </a:p>
          <a:p>
            <a:r>
              <a:rPr lang="en-US" altLang="zh-CN" sz="2000" dirty="0">
                <a:solidFill>
                  <a:srgbClr val="000000"/>
                </a:solidFill>
              </a:rPr>
              <a:t>   if(</a:t>
            </a:r>
            <a:r>
              <a:rPr lang="zh-CN" altLang="zh-CN" sz="2000" dirty="0">
                <a:solidFill>
                  <a:srgbClr val="000000"/>
                </a:solidFill>
              </a:rPr>
              <a:t>表达式</a:t>
            </a:r>
            <a:r>
              <a:rPr lang="en-US" altLang="zh-CN" sz="2000" dirty="0">
                <a:solidFill>
                  <a:srgbClr val="000000"/>
                </a:solidFill>
              </a:rPr>
              <a:t>1)</a:t>
            </a:r>
            <a:endParaRPr lang="zh-CN" altLang="zh-CN" sz="2000" dirty="0">
              <a:solidFill>
                <a:srgbClr val="000000"/>
              </a:solidFill>
            </a:endParaRPr>
          </a:p>
          <a:p>
            <a:r>
              <a:rPr lang="en-US" altLang="zh-CN" sz="2000" dirty="0">
                <a:solidFill>
                  <a:srgbClr val="000000"/>
                </a:solidFill>
              </a:rPr>
              <a:t>        if(</a:t>
            </a:r>
            <a:r>
              <a:rPr lang="zh-CN" altLang="zh-CN" sz="2000" dirty="0">
                <a:solidFill>
                  <a:srgbClr val="000000"/>
                </a:solidFill>
              </a:rPr>
              <a:t>表达式</a:t>
            </a:r>
            <a:r>
              <a:rPr lang="en-US" altLang="zh-CN" sz="2000" dirty="0">
                <a:solidFill>
                  <a:srgbClr val="000000"/>
                </a:solidFill>
              </a:rPr>
              <a:t>2)</a:t>
            </a:r>
            <a:endParaRPr lang="zh-CN" altLang="zh-CN" sz="2000" dirty="0">
              <a:solidFill>
                <a:srgbClr val="000000"/>
              </a:solidFill>
            </a:endParaRPr>
          </a:p>
          <a:p>
            <a:r>
              <a:rPr lang="en-US" altLang="zh-CN" sz="2000" dirty="0">
                <a:solidFill>
                  <a:srgbClr val="000000"/>
                </a:solidFill>
              </a:rPr>
              <a:t>            </a:t>
            </a:r>
            <a:r>
              <a:rPr lang="zh-CN" altLang="zh-CN" sz="2000" dirty="0">
                <a:solidFill>
                  <a:srgbClr val="000000"/>
                </a:solidFill>
              </a:rPr>
              <a:t>语句</a:t>
            </a:r>
            <a:r>
              <a:rPr lang="en-US" altLang="zh-CN" sz="2000" dirty="0">
                <a:solidFill>
                  <a:srgbClr val="000000"/>
                </a:solidFill>
              </a:rPr>
              <a:t>1</a:t>
            </a:r>
            <a:r>
              <a:rPr lang="zh-CN" altLang="zh-CN" sz="2000" dirty="0">
                <a:solidFill>
                  <a:srgbClr val="000000"/>
                </a:solidFill>
              </a:rPr>
              <a:t>；</a:t>
            </a:r>
          </a:p>
          <a:p>
            <a:r>
              <a:rPr lang="en-US" altLang="zh-CN" sz="2000" dirty="0">
                <a:solidFill>
                  <a:srgbClr val="000000"/>
                </a:solidFill>
              </a:rPr>
              <a:t>        </a:t>
            </a:r>
            <a:r>
              <a:rPr lang="en-US" altLang="zh-CN" sz="2000" dirty="0">
                <a:solidFill>
                  <a:srgbClr val="FF0000"/>
                </a:solidFill>
              </a:rPr>
              <a:t>else</a:t>
            </a:r>
            <a:endParaRPr lang="zh-CN" altLang="zh-CN" sz="2000" dirty="0">
              <a:solidFill>
                <a:srgbClr val="FF0000"/>
              </a:solidFill>
            </a:endParaRPr>
          </a:p>
          <a:p>
            <a:r>
              <a:rPr lang="en-US" altLang="zh-CN" sz="2000" dirty="0" smtClean="0">
                <a:solidFill>
                  <a:srgbClr val="000000"/>
                </a:solidFill>
              </a:rPr>
              <a:t>           </a:t>
            </a:r>
            <a:r>
              <a:rPr lang="zh-CN" altLang="zh-CN" sz="2000" dirty="0" smtClean="0">
                <a:solidFill>
                  <a:srgbClr val="000000"/>
                </a:solidFill>
              </a:rPr>
              <a:t>语句</a:t>
            </a:r>
            <a:r>
              <a:rPr lang="en-US" altLang="zh-CN" sz="2000" dirty="0">
                <a:solidFill>
                  <a:srgbClr val="000000"/>
                </a:solidFill>
              </a:rPr>
              <a:t>2</a:t>
            </a:r>
            <a:r>
              <a:rPr lang="zh-CN" altLang="zh-CN" sz="2000" dirty="0">
                <a:solidFill>
                  <a:srgbClr val="000000"/>
                </a:solidFill>
              </a:rPr>
              <a:t>；</a:t>
            </a:r>
          </a:p>
          <a:p>
            <a:r>
              <a:rPr lang="zh-CN" altLang="zh-CN" sz="2000" dirty="0">
                <a:solidFill>
                  <a:srgbClr val="C00000"/>
                </a:solidFill>
              </a:rPr>
              <a:t>其中的</a:t>
            </a:r>
            <a:r>
              <a:rPr lang="en-US" altLang="zh-CN" sz="2000" dirty="0">
                <a:solidFill>
                  <a:srgbClr val="C00000"/>
                </a:solidFill>
              </a:rPr>
              <a:t>else</a:t>
            </a:r>
            <a:r>
              <a:rPr lang="zh-CN" altLang="zh-CN" sz="2000" dirty="0">
                <a:solidFill>
                  <a:srgbClr val="C00000"/>
                </a:solidFill>
              </a:rPr>
              <a:t>究竟是与哪一个</a:t>
            </a:r>
            <a:r>
              <a:rPr lang="en-US" altLang="zh-CN" sz="2000" dirty="0">
                <a:solidFill>
                  <a:srgbClr val="C00000"/>
                </a:solidFill>
              </a:rPr>
              <a:t>if</a:t>
            </a:r>
            <a:r>
              <a:rPr lang="zh-CN" altLang="zh-CN" sz="2000" dirty="0">
                <a:solidFill>
                  <a:srgbClr val="C00000"/>
                </a:solidFill>
              </a:rPr>
              <a:t>配对呢</a:t>
            </a:r>
            <a:r>
              <a:rPr lang="en-US" altLang="zh-CN" sz="2000" dirty="0">
                <a:solidFill>
                  <a:srgbClr val="C00000"/>
                </a:solidFill>
              </a:rPr>
              <a:t>?</a:t>
            </a:r>
            <a:endParaRPr lang="zh-CN" altLang="zh-CN" sz="2000" dirty="0">
              <a:solidFill>
                <a:srgbClr val="C00000"/>
              </a:solidFill>
            </a:endParaRPr>
          </a:p>
          <a:p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163235" y="1500726"/>
            <a:ext cx="2576091" cy="2831544"/>
          </a:xfrm>
          <a:prstGeom prst="rect">
            <a:avLst/>
          </a:prstGeom>
          <a:noFill/>
          <a:ln>
            <a:solidFill>
              <a:srgbClr val="6D3915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 sz="2000" dirty="0">
                <a:solidFill>
                  <a:srgbClr val="002060"/>
                </a:solidFill>
              </a:rPr>
              <a:t>应该理解为：</a:t>
            </a:r>
          </a:p>
          <a:p>
            <a:r>
              <a:rPr lang="en-US" altLang="zh-CN" sz="2000" dirty="0">
                <a:solidFill>
                  <a:srgbClr val="002060"/>
                </a:solidFill>
              </a:rPr>
              <a:t> </a:t>
            </a:r>
            <a:endParaRPr lang="zh-CN" altLang="zh-CN" sz="2000" dirty="0">
              <a:solidFill>
                <a:srgbClr val="002060"/>
              </a:solidFill>
            </a:endParaRPr>
          </a:p>
          <a:p>
            <a:r>
              <a:rPr lang="en-US" altLang="zh-CN" sz="2000" b="1" dirty="0">
                <a:solidFill>
                  <a:srgbClr val="002060"/>
                </a:solidFill>
              </a:rPr>
              <a:t>   </a:t>
            </a:r>
            <a:r>
              <a:rPr lang="en-US" altLang="zh-CN" sz="2000" dirty="0">
                <a:solidFill>
                  <a:srgbClr val="002060"/>
                </a:solidFill>
              </a:rPr>
              <a:t>if(</a:t>
            </a:r>
            <a:r>
              <a:rPr lang="zh-CN" altLang="zh-CN" sz="2000" dirty="0">
                <a:solidFill>
                  <a:srgbClr val="002060"/>
                </a:solidFill>
              </a:rPr>
              <a:t>表达式</a:t>
            </a:r>
            <a:r>
              <a:rPr lang="en-US" altLang="zh-CN" sz="2000" dirty="0">
                <a:solidFill>
                  <a:srgbClr val="002060"/>
                </a:solidFill>
              </a:rPr>
              <a:t>1)</a:t>
            </a:r>
            <a:endParaRPr lang="zh-CN" altLang="zh-CN" sz="2000" dirty="0">
              <a:solidFill>
                <a:srgbClr val="002060"/>
              </a:solidFill>
            </a:endParaRPr>
          </a:p>
          <a:p>
            <a:r>
              <a:rPr lang="en-US" altLang="zh-CN" sz="2000" dirty="0">
                <a:solidFill>
                  <a:srgbClr val="002060"/>
                </a:solidFill>
              </a:rPr>
              <a:t>      if(</a:t>
            </a:r>
            <a:r>
              <a:rPr lang="zh-CN" altLang="zh-CN" sz="2000" dirty="0">
                <a:solidFill>
                  <a:srgbClr val="002060"/>
                </a:solidFill>
              </a:rPr>
              <a:t>表达式</a:t>
            </a:r>
            <a:r>
              <a:rPr lang="en-US" altLang="zh-CN" sz="2000" dirty="0">
                <a:solidFill>
                  <a:srgbClr val="002060"/>
                </a:solidFill>
              </a:rPr>
              <a:t>2)</a:t>
            </a:r>
            <a:endParaRPr lang="zh-CN" altLang="zh-CN" sz="2000" dirty="0">
              <a:solidFill>
                <a:srgbClr val="002060"/>
              </a:solidFill>
            </a:endParaRPr>
          </a:p>
          <a:p>
            <a:r>
              <a:rPr lang="en-US" altLang="zh-CN" sz="2000" dirty="0">
                <a:solidFill>
                  <a:srgbClr val="002060"/>
                </a:solidFill>
              </a:rPr>
              <a:t>           </a:t>
            </a:r>
            <a:r>
              <a:rPr lang="zh-CN" altLang="zh-CN" sz="2000" dirty="0">
                <a:solidFill>
                  <a:srgbClr val="002060"/>
                </a:solidFill>
              </a:rPr>
              <a:t>语句</a:t>
            </a:r>
            <a:r>
              <a:rPr lang="en-US" altLang="zh-CN" sz="2000" dirty="0">
                <a:solidFill>
                  <a:srgbClr val="002060"/>
                </a:solidFill>
              </a:rPr>
              <a:t>1</a:t>
            </a:r>
            <a:r>
              <a:rPr lang="zh-CN" altLang="zh-CN" sz="2000" dirty="0">
                <a:solidFill>
                  <a:srgbClr val="002060"/>
                </a:solidFill>
              </a:rPr>
              <a:t>；</a:t>
            </a:r>
          </a:p>
          <a:p>
            <a:r>
              <a:rPr lang="en-US" altLang="zh-CN" sz="2000" dirty="0">
                <a:solidFill>
                  <a:srgbClr val="002060"/>
                </a:solidFill>
              </a:rPr>
              <a:t>      else</a:t>
            </a:r>
            <a:endParaRPr lang="zh-CN" altLang="zh-CN" sz="2000" dirty="0">
              <a:solidFill>
                <a:srgbClr val="002060"/>
              </a:solidFill>
            </a:endParaRPr>
          </a:p>
          <a:p>
            <a:r>
              <a:rPr lang="en-US" altLang="zh-CN" sz="2000" dirty="0" smtClean="0">
                <a:solidFill>
                  <a:srgbClr val="002060"/>
                </a:solidFill>
              </a:rPr>
              <a:t>            </a:t>
            </a:r>
            <a:r>
              <a:rPr lang="zh-CN" altLang="zh-CN" sz="2000" dirty="0" smtClean="0">
                <a:solidFill>
                  <a:srgbClr val="002060"/>
                </a:solidFill>
              </a:rPr>
              <a:t>语句</a:t>
            </a:r>
            <a:r>
              <a:rPr lang="en-US" altLang="zh-CN" sz="2000" dirty="0">
                <a:solidFill>
                  <a:srgbClr val="002060"/>
                </a:solidFill>
              </a:rPr>
              <a:t>2</a:t>
            </a:r>
            <a:r>
              <a:rPr lang="zh-CN" altLang="zh-CN" sz="2000" dirty="0">
                <a:solidFill>
                  <a:srgbClr val="002060"/>
                </a:solidFill>
              </a:rPr>
              <a:t>；</a:t>
            </a:r>
          </a:p>
          <a:p>
            <a:r>
              <a:rPr lang="en-US" altLang="zh-CN" sz="2000" dirty="0">
                <a:solidFill>
                  <a:srgbClr val="002060"/>
                </a:solidFill>
              </a:rPr>
              <a:t> </a:t>
            </a:r>
            <a:endParaRPr lang="zh-CN" altLang="zh-CN" sz="2000" dirty="0">
              <a:solidFill>
                <a:srgbClr val="002060"/>
              </a:solidFill>
            </a:endParaRPr>
          </a:p>
          <a:p>
            <a:endParaRPr lang="zh-CN" altLang="en-US" dirty="0"/>
          </a:p>
        </p:txBody>
      </p:sp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5982832" y="1949792"/>
            <a:ext cx="114300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9600" dirty="0">
                <a:solidFill>
                  <a:srgbClr val="FF0000"/>
                </a:solidFill>
              </a:rPr>
              <a:t>√</a:t>
            </a:r>
          </a:p>
        </p:txBody>
      </p:sp>
      <p:sp>
        <p:nvSpPr>
          <p:cNvPr id="11" name="矩形 10"/>
          <p:cNvSpPr/>
          <p:nvPr/>
        </p:nvSpPr>
        <p:spPr>
          <a:xfrm>
            <a:off x="739451" y="5632505"/>
            <a:ext cx="99256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000000"/>
                </a:solidFill>
              </a:rPr>
              <a:t>为了清晰的表达</a:t>
            </a:r>
            <a:r>
              <a:rPr lang="en-US" altLang="zh-CN" sz="2400" b="1" dirty="0">
                <a:solidFill>
                  <a:srgbClr val="000000"/>
                </a:solidFill>
              </a:rPr>
              <a:t>if</a:t>
            </a:r>
            <a:r>
              <a:rPr lang="zh-CN" altLang="zh-CN" sz="2400" b="1" dirty="0">
                <a:solidFill>
                  <a:srgbClr val="000000"/>
                </a:solidFill>
              </a:rPr>
              <a:t>嵌套结构，建议书写程序时最好采用“</a:t>
            </a:r>
            <a:r>
              <a:rPr lang="zh-CN" altLang="zh-CN" sz="2400" b="1" dirty="0">
                <a:solidFill>
                  <a:srgbClr val="FF0000"/>
                </a:solidFill>
              </a:rPr>
              <a:t>按层缩进</a:t>
            </a:r>
            <a:r>
              <a:rPr lang="zh-CN" altLang="zh-CN" sz="2400" b="1" dirty="0">
                <a:solidFill>
                  <a:srgbClr val="000000"/>
                </a:solidFill>
              </a:rPr>
              <a:t>”的方式</a:t>
            </a:r>
            <a:endParaRPr lang="zh-CN" altLang="en-US" sz="24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39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 animBg="1"/>
      <p:bldP spid="9" grpId="0" animBg="1"/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white">
          <a:xfrm>
            <a:off x="3352800" y="381001"/>
            <a:ext cx="8839200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bg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bg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bg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bg1"/>
                </a:solidFill>
                <a:latin typeface="Arial" charset="0"/>
              </a:defRPr>
            </a:lvl5pPr>
            <a:lvl6pPr marL="342900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bg1"/>
                </a:solidFill>
                <a:latin typeface="Arial" charset="0"/>
              </a:defRPr>
            </a:lvl6pPr>
            <a:lvl7pPr marL="685800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bg1"/>
                </a:solidFill>
                <a:latin typeface="Arial" charset="0"/>
              </a:defRPr>
            </a:lvl7pPr>
            <a:lvl8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bg1"/>
                </a:solidFill>
                <a:latin typeface="Arial" charset="0"/>
              </a:defRPr>
            </a:lvl8pPr>
            <a:lvl9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en-US" altLang="zh-CN" sz="3200" smtClean="0"/>
              <a:t>4.3  if</a:t>
            </a:r>
            <a:r>
              <a:rPr lang="zh-CN" altLang="zh-CN" sz="3200" smtClean="0"/>
              <a:t>语句</a:t>
            </a:r>
            <a:endParaRPr lang="zh-CN" altLang="zh-CN" sz="3200" dirty="0"/>
          </a:p>
        </p:txBody>
      </p:sp>
      <p:sp>
        <p:nvSpPr>
          <p:cNvPr id="6" name="矩形 5"/>
          <p:cNvSpPr/>
          <p:nvPr/>
        </p:nvSpPr>
        <p:spPr>
          <a:xfrm>
            <a:off x="777755" y="2810261"/>
            <a:ext cx="10206275" cy="19389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000" b="1" dirty="0" smtClean="0"/>
              <a:t>if </a:t>
            </a:r>
            <a:r>
              <a:rPr lang="en-US" altLang="zh-CN" sz="2000" b="1" dirty="0"/>
              <a:t>(</a:t>
            </a:r>
            <a:r>
              <a:rPr lang="zh-CN" altLang="zh-CN" sz="2000" b="1" dirty="0"/>
              <a:t>表达式</a:t>
            </a:r>
            <a:r>
              <a:rPr lang="en-US" altLang="zh-CN" sz="2000" b="1" dirty="0"/>
              <a:t>1)</a:t>
            </a:r>
            <a:endParaRPr lang="zh-CN" altLang="zh-CN" sz="2000" b="1" dirty="0"/>
          </a:p>
          <a:p>
            <a:r>
              <a:rPr lang="en-US" altLang="zh-CN" sz="2000" b="1" dirty="0"/>
              <a:t> </a:t>
            </a:r>
            <a:r>
              <a:rPr lang="en-US" altLang="zh-CN" sz="2000" b="1" dirty="0" smtClean="0"/>
              <a:t>     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{</a:t>
            </a:r>
            <a:endParaRPr lang="zh-CN" altLang="zh-CN" sz="2000" b="1" dirty="0">
              <a:solidFill>
                <a:srgbClr val="FF0000"/>
              </a:solidFill>
            </a:endParaRPr>
          </a:p>
          <a:p>
            <a:r>
              <a:rPr lang="en-US" altLang="zh-CN" sz="2000" b="1" dirty="0"/>
              <a:t> </a:t>
            </a:r>
            <a:r>
              <a:rPr lang="en-US" altLang="zh-CN" sz="2000" b="1" dirty="0" smtClean="0"/>
              <a:t>       </a:t>
            </a:r>
            <a:r>
              <a:rPr lang="en-US" altLang="zh-CN" sz="2000" b="1" dirty="0" smtClean="0">
                <a:solidFill>
                  <a:srgbClr val="00B050"/>
                </a:solidFill>
              </a:rPr>
              <a:t>if </a:t>
            </a:r>
            <a:r>
              <a:rPr lang="en-US" altLang="zh-CN" sz="2000" b="1" dirty="0">
                <a:solidFill>
                  <a:srgbClr val="00B050"/>
                </a:solidFill>
              </a:rPr>
              <a:t>(</a:t>
            </a:r>
            <a:r>
              <a:rPr lang="zh-CN" altLang="zh-CN" sz="2000" b="1" dirty="0">
                <a:solidFill>
                  <a:srgbClr val="00B050"/>
                </a:solidFill>
              </a:rPr>
              <a:t>表达式</a:t>
            </a:r>
            <a:r>
              <a:rPr lang="en-US" altLang="zh-CN" sz="2000" b="1" dirty="0">
                <a:solidFill>
                  <a:srgbClr val="00B050"/>
                </a:solidFill>
              </a:rPr>
              <a:t>2) </a:t>
            </a:r>
            <a:r>
              <a:rPr lang="zh-CN" altLang="zh-CN" sz="2000" b="1" dirty="0">
                <a:solidFill>
                  <a:srgbClr val="00B050"/>
                </a:solidFill>
              </a:rPr>
              <a:t>语句</a:t>
            </a:r>
            <a:r>
              <a:rPr lang="en-US" altLang="zh-CN" sz="2000" b="1" dirty="0">
                <a:solidFill>
                  <a:srgbClr val="00B050"/>
                </a:solidFill>
              </a:rPr>
              <a:t>1;	</a:t>
            </a:r>
            <a:r>
              <a:rPr lang="en-US" altLang="zh-CN" sz="2000" b="1" dirty="0"/>
              <a:t>	/* </a:t>
            </a:r>
            <a:r>
              <a:rPr lang="zh-CN" altLang="zh-CN" sz="2000" b="1" dirty="0"/>
              <a:t>内嵌</a:t>
            </a:r>
            <a:r>
              <a:rPr lang="en-US" altLang="zh-CN" sz="2000" b="1" dirty="0"/>
              <a:t>if</a:t>
            </a:r>
            <a:r>
              <a:rPr lang="zh-CN" altLang="zh-CN" sz="2000" b="1" dirty="0"/>
              <a:t>语句</a:t>
            </a:r>
            <a:r>
              <a:rPr lang="en-US" altLang="zh-CN" sz="2000" b="1" dirty="0"/>
              <a:t> */ </a:t>
            </a:r>
            <a:endParaRPr lang="zh-CN" altLang="zh-CN" sz="2000" b="1" dirty="0"/>
          </a:p>
          <a:p>
            <a:r>
              <a:rPr lang="en-US" altLang="zh-CN" sz="2000" b="1" dirty="0"/>
              <a:t> </a:t>
            </a:r>
            <a:r>
              <a:rPr lang="en-US" altLang="zh-CN" sz="2000" b="1" dirty="0" smtClean="0"/>
              <a:t>     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}</a:t>
            </a:r>
            <a:endParaRPr lang="zh-CN" altLang="zh-CN" sz="2000" b="1" dirty="0">
              <a:solidFill>
                <a:srgbClr val="FF0000"/>
              </a:solidFill>
            </a:endParaRPr>
          </a:p>
          <a:p>
            <a:r>
              <a:rPr lang="en-US" altLang="zh-CN" sz="2000" b="1" dirty="0"/>
              <a:t>else </a:t>
            </a:r>
            <a:r>
              <a:rPr lang="zh-CN" altLang="zh-CN" sz="2000" b="1" dirty="0"/>
              <a:t>语句</a:t>
            </a:r>
            <a:r>
              <a:rPr lang="en-US" altLang="zh-CN" sz="2000" b="1" dirty="0"/>
              <a:t>2;</a:t>
            </a:r>
            <a:endParaRPr lang="zh-CN" altLang="zh-CN" sz="2000" b="1" dirty="0"/>
          </a:p>
          <a:p>
            <a:r>
              <a:rPr lang="zh-CN" altLang="zh-CN" sz="2000" b="1" dirty="0"/>
              <a:t>这样，</a:t>
            </a:r>
            <a:r>
              <a:rPr lang="en-US" altLang="zh-CN" sz="2000" b="1" dirty="0"/>
              <a:t>else</a:t>
            </a:r>
            <a:r>
              <a:rPr lang="zh-CN" altLang="zh-CN" sz="2000" b="1" dirty="0"/>
              <a:t>子句就是和第一个</a:t>
            </a:r>
            <a:r>
              <a:rPr lang="en-US" altLang="zh-CN" sz="2000" b="1" dirty="0"/>
              <a:t>if</a:t>
            </a:r>
            <a:r>
              <a:rPr lang="zh-CN" altLang="zh-CN" sz="2000" b="1" dirty="0"/>
              <a:t>配对；如果不加花括号，</a:t>
            </a:r>
            <a:r>
              <a:rPr lang="en-US" altLang="zh-CN" sz="2000" b="1" dirty="0"/>
              <a:t>else</a:t>
            </a:r>
            <a:r>
              <a:rPr lang="zh-CN" altLang="zh-CN" sz="2000" b="1" dirty="0"/>
              <a:t>子句就是和第二个</a:t>
            </a:r>
            <a:r>
              <a:rPr lang="en-US" altLang="zh-CN" sz="2000" b="1" dirty="0"/>
              <a:t>if</a:t>
            </a:r>
            <a:r>
              <a:rPr lang="zh-CN" altLang="zh-CN" sz="2000" b="1" dirty="0"/>
              <a:t>配对。</a:t>
            </a:r>
          </a:p>
        </p:txBody>
      </p:sp>
      <p:sp>
        <p:nvSpPr>
          <p:cNvPr id="2" name="矩形 1"/>
          <p:cNvSpPr/>
          <p:nvPr/>
        </p:nvSpPr>
        <p:spPr>
          <a:xfrm>
            <a:off x="488888" y="1706823"/>
            <a:ext cx="1091847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b="1" dirty="0"/>
              <a:t>有时为实现程序设计者的某种目的，需要调整</a:t>
            </a:r>
            <a:r>
              <a:rPr lang="en-US" altLang="zh-CN" sz="2000" b="1" dirty="0"/>
              <a:t>if</a:t>
            </a:r>
            <a:r>
              <a:rPr lang="zh-CN" altLang="zh-CN" sz="2000" b="1" dirty="0"/>
              <a:t>和</a:t>
            </a:r>
            <a:r>
              <a:rPr lang="en-US" altLang="zh-CN" sz="2000" b="1" dirty="0"/>
              <a:t>else</a:t>
            </a:r>
            <a:r>
              <a:rPr lang="zh-CN" altLang="zh-CN" sz="2000" b="1" dirty="0"/>
              <a:t>的配对关系，可以通过加花括号来达到这一目的。如</a:t>
            </a:r>
          </a:p>
        </p:txBody>
      </p:sp>
    </p:spTree>
    <p:extLst>
      <p:ext uri="{BB962C8B-B14F-4D97-AF65-F5344CB8AC3E}">
        <p14:creationId xmlns:p14="http://schemas.microsoft.com/office/powerpoint/2010/main" val="3598548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脚占位符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CN" altLang="zh-CN" sz="1200" dirty="0"/>
              <a:t>第</a:t>
            </a:r>
            <a:r>
              <a:rPr lang="en-US" altLang="zh-CN" sz="1200" dirty="0"/>
              <a:t>4</a:t>
            </a:r>
            <a:r>
              <a:rPr lang="zh-CN" altLang="zh-CN" sz="1200" dirty="0"/>
              <a:t>章  选择结构程序设计</a:t>
            </a:r>
            <a:endParaRPr lang="en-US" altLang="zh-CN" sz="1200" dirty="0" smtClean="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3352800" y="381001"/>
            <a:ext cx="8839200" cy="411163"/>
          </a:xfrm>
        </p:spPr>
        <p:txBody>
          <a:bodyPr/>
          <a:lstStyle/>
          <a:p>
            <a:r>
              <a:rPr lang="en-US" altLang="zh-CN" sz="3200" dirty="0"/>
              <a:t>4.3  if</a:t>
            </a:r>
            <a:r>
              <a:rPr lang="zh-CN" altLang="zh-CN" sz="3200" dirty="0"/>
              <a:t>语句</a:t>
            </a:r>
          </a:p>
        </p:txBody>
      </p:sp>
      <p:sp>
        <p:nvSpPr>
          <p:cNvPr id="3" name="矩形 2"/>
          <p:cNvSpPr/>
          <p:nvPr/>
        </p:nvSpPr>
        <p:spPr>
          <a:xfrm>
            <a:off x="322906" y="1150287"/>
            <a:ext cx="98350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chemeClr val="accent1"/>
                </a:solidFill>
              </a:rPr>
              <a:t>【例</a:t>
            </a:r>
            <a:r>
              <a:rPr lang="en-US" altLang="zh-CN" sz="2400" b="1" dirty="0">
                <a:solidFill>
                  <a:schemeClr val="accent1"/>
                </a:solidFill>
              </a:rPr>
              <a:t>4.6</a:t>
            </a:r>
            <a:r>
              <a:rPr lang="zh-CN" altLang="zh-CN" sz="2400" b="1" dirty="0">
                <a:solidFill>
                  <a:schemeClr val="accent1"/>
                </a:solidFill>
              </a:rPr>
              <a:t>】输入两个整数</a:t>
            </a:r>
            <a:r>
              <a:rPr lang="en-US" altLang="zh-CN" sz="2400" b="1" dirty="0">
                <a:solidFill>
                  <a:schemeClr val="accent1"/>
                </a:solidFill>
              </a:rPr>
              <a:t>x, y</a:t>
            </a:r>
            <a:r>
              <a:rPr lang="zh-CN" altLang="zh-CN" sz="2400" b="1" dirty="0">
                <a:solidFill>
                  <a:schemeClr val="accent1"/>
                </a:solidFill>
              </a:rPr>
              <a:t>，比较两者的大小并输出它们的大小关系。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5263" y="1780169"/>
            <a:ext cx="5219700" cy="431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494251" y="1735391"/>
            <a:ext cx="4628081" cy="4401205"/>
          </a:xfrm>
          <a:prstGeom prst="rect">
            <a:avLst/>
          </a:prstGeom>
          <a:ln w="28575">
            <a:solidFill>
              <a:srgbClr val="6D3915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rgbClr val="002060"/>
                </a:solidFill>
              </a:rPr>
              <a:t>#include &lt;</a:t>
            </a:r>
            <a:r>
              <a:rPr lang="en-US" altLang="zh-CN" sz="2000" dirty="0" err="1">
                <a:solidFill>
                  <a:srgbClr val="002060"/>
                </a:solidFill>
              </a:rPr>
              <a:t>stdio.h</a:t>
            </a:r>
            <a:r>
              <a:rPr lang="en-US" altLang="zh-CN" sz="2000" dirty="0">
                <a:solidFill>
                  <a:srgbClr val="002060"/>
                </a:solidFill>
              </a:rPr>
              <a:t>&gt;</a:t>
            </a:r>
            <a:endParaRPr lang="zh-CN" altLang="zh-CN" sz="2000" dirty="0">
              <a:solidFill>
                <a:srgbClr val="002060"/>
              </a:solidFill>
            </a:endParaRPr>
          </a:p>
          <a:p>
            <a:r>
              <a:rPr lang="en-US" altLang="zh-CN" sz="2000" dirty="0" err="1">
                <a:solidFill>
                  <a:srgbClr val="002060"/>
                </a:solidFill>
              </a:rPr>
              <a:t>int</a:t>
            </a:r>
            <a:r>
              <a:rPr lang="en-US" altLang="zh-CN" sz="2000" dirty="0">
                <a:solidFill>
                  <a:srgbClr val="002060"/>
                </a:solidFill>
              </a:rPr>
              <a:t> main()</a:t>
            </a:r>
            <a:endParaRPr lang="zh-CN" altLang="zh-CN" sz="2000" dirty="0">
              <a:solidFill>
                <a:srgbClr val="002060"/>
              </a:solidFill>
            </a:endParaRPr>
          </a:p>
          <a:p>
            <a:r>
              <a:rPr lang="en-US" altLang="zh-CN" sz="2000" dirty="0">
                <a:solidFill>
                  <a:srgbClr val="002060"/>
                </a:solidFill>
              </a:rPr>
              <a:t>{</a:t>
            </a:r>
            <a:endParaRPr lang="zh-CN" altLang="zh-CN" sz="2000" dirty="0">
              <a:solidFill>
                <a:srgbClr val="002060"/>
              </a:solidFill>
            </a:endParaRPr>
          </a:p>
          <a:p>
            <a:r>
              <a:rPr lang="en-US" altLang="zh-CN" sz="2000" dirty="0">
                <a:solidFill>
                  <a:srgbClr val="002060"/>
                </a:solidFill>
              </a:rPr>
              <a:t>  </a:t>
            </a:r>
            <a:r>
              <a:rPr lang="en-US" altLang="zh-CN" sz="2000" dirty="0" err="1">
                <a:solidFill>
                  <a:srgbClr val="002060"/>
                </a:solidFill>
              </a:rPr>
              <a:t>int</a:t>
            </a:r>
            <a:r>
              <a:rPr lang="en-US" altLang="zh-CN" sz="2000" dirty="0">
                <a:solidFill>
                  <a:srgbClr val="002060"/>
                </a:solidFill>
              </a:rPr>
              <a:t> </a:t>
            </a:r>
            <a:r>
              <a:rPr lang="en-US" altLang="zh-CN" sz="2000" dirty="0" err="1">
                <a:solidFill>
                  <a:srgbClr val="002060"/>
                </a:solidFill>
              </a:rPr>
              <a:t>x,y</a:t>
            </a:r>
            <a:r>
              <a:rPr lang="en-US" altLang="zh-CN" sz="2000" dirty="0">
                <a:solidFill>
                  <a:srgbClr val="002060"/>
                </a:solidFill>
              </a:rPr>
              <a:t>;</a:t>
            </a:r>
            <a:endParaRPr lang="zh-CN" altLang="zh-CN" sz="2000" dirty="0">
              <a:solidFill>
                <a:srgbClr val="002060"/>
              </a:solidFill>
            </a:endParaRPr>
          </a:p>
          <a:p>
            <a:r>
              <a:rPr lang="en-US" altLang="zh-CN" sz="2000" dirty="0">
                <a:solidFill>
                  <a:srgbClr val="002060"/>
                </a:solidFill>
              </a:rPr>
              <a:t>  </a:t>
            </a:r>
            <a:r>
              <a:rPr lang="en-US" altLang="zh-CN" sz="2000" dirty="0" err="1">
                <a:solidFill>
                  <a:srgbClr val="002060"/>
                </a:solidFill>
              </a:rPr>
              <a:t>printf</a:t>
            </a:r>
            <a:r>
              <a:rPr lang="en-US" altLang="zh-CN" sz="2000" dirty="0">
                <a:solidFill>
                  <a:srgbClr val="002060"/>
                </a:solidFill>
              </a:rPr>
              <a:t>("</a:t>
            </a:r>
            <a:r>
              <a:rPr lang="zh-CN" altLang="zh-CN" sz="2000" dirty="0">
                <a:solidFill>
                  <a:srgbClr val="002060"/>
                </a:solidFill>
              </a:rPr>
              <a:t>请输入两个整数</a:t>
            </a:r>
            <a:r>
              <a:rPr lang="en-US" altLang="zh-CN" sz="2000" dirty="0">
                <a:solidFill>
                  <a:srgbClr val="002060"/>
                </a:solidFill>
              </a:rPr>
              <a:t> </a:t>
            </a:r>
            <a:r>
              <a:rPr lang="en-US" altLang="zh-CN" sz="2000" dirty="0" err="1">
                <a:solidFill>
                  <a:srgbClr val="002060"/>
                </a:solidFill>
              </a:rPr>
              <a:t>x,y</a:t>
            </a:r>
            <a:r>
              <a:rPr lang="en-US" altLang="zh-CN" sz="2000" dirty="0">
                <a:solidFill>
                  <a:srgbClr val="002060"/>
                </a:solidFill>
              </a:rPr>
              <a:t>:");</a:t>
            </a:r>
            <a:endParaRPr lang="zh-CN" altLang="zh-CN" sz="2000" dirty="0">
              <a:solidFill>
                <a:srgbClr val="002060"/>
              </a:solidFill>
            </a:endParaRPr>
          </a:p>
          <a:p>
            <a:r>
              <a:rPr lang="en-US" altLang="zh-CN" sz="2000" dirty="0">
                <a:solidFill>
                  <a:srgbClr val="002060"/>
                </a:solidFill>
              </a:rPr>
              <a:t>  </a:t>
            </a:r>
            <a:r>
              <a:rPr lang="en-US" altLang="zh-CN" sz="2000" dirty="0" err="1">
                <a:solidFill>
                  <a:srgbClr val="002060"/>
                </a:solidFill>
              </a:rPr>
              <a:t>scanf</a:t>
            </a:r>
            <a:r>
              <a:rPr lang="en-US" altLang="zh-CN" sz="2000" dirty="0">
                <a:solidFill>
                  <a:srgbClr val="002060"/>
                </a:solidFill>
              </a:rPr>
              <a:t>("%</a:t>
            </a:r>
            <a:r>
              <a:rPr lang="en-US" altLang="zh-CN" sz="2000" dirty="0" err="1">
                <a:solidFill>
                  <a:srgbClr val="002060"/>
                </a:solidFill>
              </a:rPr>
              <a:t>d,%d",&amp;x,&amp;y</a:t>
            </a:r>
            <a:r>
              <a:rPr lang="en-US" altLang="zh-CN" sz="2000" dirty="0">
                <a:solidFill>
                  <a:srgbClr val="002060"/>
                </a:solidFill>
              </a:rPr>
              <a:t>);</a:t>
            </a:r>
            <a:endParaRPr lang="zh-CN" altLang="zh-CN" sz="2000" dirty="0">
              <a:solidFill>
                <a:srgbClr val="002060"/>
              </a:solidFill>
            </a:endParaRPr>
          </a:p>
          <a:p>
            <a:r>
              <a:rPr lang="en-US" altLang="zh-CN" sz="2000" dirty="0">
                <a:solidFill>
                  <a:srgbClr val="002060"/>
                </a:solidFill>
              </a:rPr>
              <a:t>  if(x&gt;=y)</a:t>
            </a:r>
            <a:endParaRPr lang="zh-CN" altLang="zh-CN" sz="2000" dirty="0">
              <a:solidFill>
                <a:srgbClr val="002060"/>
              </a:solidFill>
            </a:endParaRPr>
          </a:p>
          <a:p>
            <a:r>
              <a:rPr lang="en-US" altLang="zh-CN" sz="2000" dirty="0">
                <a:solidFill>
                  <a:srgbClr val="002060"/>
                </a:solidFill>
              </a:rPr>
              <a:t>	{</a:t>
            </a:r>
            <a:endParaRPr lang="zh-CN" altLang="zh-CN" sz="2000" dirty="0">
              <a:solidFill>
                <a:srgbClr val="002060"/>
              </a:solidFill>
            </a:endParaRPr>
          </a:p>
          <a:p>
            <a:r>
              <a:rPr lang="en-US" altLang="zh-CN" sz="2000" dirty="0">
                <a:solidFill>
                  <a:srgbClr val="002060"/>
                </a:solidFill>
              </a:rPr>
              <a:t>	  if(x&gt;y) </a:t>
            </a:r>
            <a:r>
              <a:rPr lang="en-US" altLang="zh-CN" sz="2000" dirty="0" err="1">
                <a:solidFill>
                  <a:srgbClr val="002060"/>
                </a:solidFill>
              </a:rPr>
              <a:t>printf</a:t>
            </a:r>
            <a:r>
              <a:rPr lang="en-US" altLang="zh-CN" sz="2000" dirty="0">
                <a:solidFill>
                  <a:srgbClr val="002060"/>
                </a:solidFill>
              </a:rPr>
              <a:t>("x&gt;y\n");</a:t>
            </a:r>
            <a:endParaRPr lang="zh-CN" altLang="zh-CN" sz="2000" dirty="0">
              <a:solidFill>
                <a:srgbClr val="002060"/>
              </a:solidFill>
            </a:endParaRPr>
          </a:p>
          <a:p>
            <a:r>
              <a:rPr lang="en-US" altLang="zh-CN" sz="2000" dirty="0">
                <a:solidFill>
                  <a:srgbClr val="002060"/>
                </a:solidFill>
              </a:rPr>
              <a:t>       </a:t>
            </a:r>
            <a:r>
              <a:rPr lang="en-US" altLang="zh-CN" sz="2000" dirty="0" smtClean="0">
                <a:solidFill>
                  <a:srgbClr val="002060"/>
                </a:solidFill>
              </a:rPr>
              <a:t>        else </a:t>
            </a:r>
            <a:r>
              <a:rPr lang="en-US" altLang="zh-CN" sz="2000" dirty="0" err="1">
                <a:solidFill>
                  <a:srgbClr val="002060"/>
                </a:solidFill>
              </a:rPr>
              <a:t>printf</a:t>
            </a:r>
            <a:r>
              <a:rPr lang="en-US" altLang="zh-CN" sz="2000" dirty="0">
                <a:solidFill>
                  <a:srgbClr val="002060"/>
                </a:solidFill>
              </a:rPr>
              <a:t>("x=y\n");</a:t>
            </a:r>
            <a:endParaRPr lang="zh-CN" altLang="zh-CN" sz="2000" dirty="0">
              <a:solidFill>
                <a:srgbClr val="002060"/>
              </a:solidFill>
            </a:endParaRPr>
          </a:p>
          <a:p>
            <a:r>
              <a:rPr lang="en-US" altLang="zh-CN" sz="2000" dirty="0">
                <a:solidFill>
                  <a:srgbClr val="002060"/>
                </a:solidFill>
              </a:rPr>
              <a:t>	}</a:t>
            </a:r>
            <a:endParaRPr lang="zh-CN" altLang="zh-CN" sz="2000" dirty="0">
              <a:solidFill>
                <a:srgbClr val="002060"/>
              </a:solidFill>
            </a:endParaRPr>
          </a:p>
          <a:p>
            <a:r>
              <a:rPr lang="en-US" altLang="zh-CN" sz="2000" dirty="0">
                <a:solidFill>
                  <a:srgbClr val="002060"/>
                </a:solidFill>
              </a:rPr>
              <a:t>  else </a:t>
            </a:r>
            <a:r>
              <a:rPr lang="en-US" altLang="zh-CN" sz="2000" dirty="0" err="1">
                <a:solidFill>
                  <a:srgbClr val="002060"/>
                </a:solidFill>
              </a:rPr>
              <a:t>printf</a:t>
            </a:r>
            <a:r>
              <a:rPr lang="en-US" altLang="zh-CN" sz="2000" dirty="0">
                <a:solidFill>
                  <a:srgbClr val="002060"/>
                </a:solidFill>
              </a:rPr>
              <a:t>("x&lt;y\n");</a:t>
            </a:r>
            <a:endParaRPr lang="zh-CN" altLang="zh-CN" sz="2000" dirty="0">
              <a:solidFill>
                <a:srgbClr val="002060"/>
              </a:solidFill>
            </a:endParaRPr>
          </a:p>
          <a:p>
            <a:r>
              <a:rPr lang="en-US" altLang="zh-CN" sz="2000" dirty="0" smtClean="0">
                <a:solidFill>
                  <a:srgbClr val="002060"/>
                </a:solidFill>
              </a:rPr>
              <a:t>  return </a:t>
            </a:r>
            <a:r>
              <a:rPr lang="en-US" altLang="zh-CN" sz="2000" dirty="0">
                <a:solidFill>
                  <a:srgbClr val="002060"/>
                </a:solidFill>
              </a:rPr>
              <a:t>0;</a:t>
            </a:r>
            <a:endParaRPr lang="zh-CN" altLang="zh-CN" sz="2000" dirty="0">
              <a:solidFill>
                <a:srgbClr val="002060"/>
              </a:solidFill>
            </a:endParaRPr>
          </a:p>
          <a:p>
            <a:r>
              <a:rPr lang="en-US" altLang="zh-CN" sz="2000" dirty="0">
                <a:solidFill>
                  <a:srgbClr val="002060"/>
                </a:solidFill>
              </a:rPr>
              <a:t>}</a:t>
            </a:r>
            <a:endParaRPr lang="zh-CN" altLang="zh-CN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1526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脚占位符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CN" altLang="zh-CN" sz="1200" dirty="0"/>
              <a:t>第</a:t>
            </a:r>
            <a:r>
              <a:rPr lang="en-US" altLang="zh-CN" sz="1200" dirty="0"/>
              <a:t>4</a:t>
            </a:r>
            <a:r>
              <a:rPr lang="zh-CN" altLang="zh-CN" sz="1200" dirty="0"/>
              <a:t>章  选择结构程序设计</a:t>
            </a:r>
            <a:endParaRPr lang="en-US" altLang="zh-CN" sz="1200" dirty="0" smtClean="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3352800" y="381001"/>
            <a:ext cx="8839200" cy="411163"/>
          </a:xfrm>
        </p:spPr>
        <p:txBody>
          <a:bodyPr/>
          <a:lstStyle/>
          <a:p>
            <a:r>
              <a:rPr lang="en-US" altLang="zh-CN" sz="3200" dirty="0"/>
              <a:t>4.3  if</a:t>
            </a:r>
            <a:r>
              <a:rPr lang="zh-CN" altLang="zh-CN" sz="3200" dirty="0"/>
              <a:t>语句</a:t>
            </a:r>
          </a:p>
        </p:txBody>
      </p:sp>
      <p:sp>
        <p:nvSpPr>
          <p:cNvPr id="3" name="矩形 2"/>
          <p:cNvSpPr/>
          <p:nvPr/>
        </p:nvSpPr>
        <p:spPr>
          <a:xfrm>
            <a:off x="143933" y="1710029"/>
            <a:ext cx="5003800" cy="4708981"/>
          </a:xfrm>
          <a:prstGeom prst="rect">
            <a:avLst/>
          </a:prstGeom>
          <a:ln w="28575">
            <a:solidFill>
              <a:srgbClr val="6D3915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rgbClr val="002060"/>
                </a:solidFill>
              </a:rPr>
              <a:t>#include &lt;</a:t>
            </a:r>
            <a:r>
              <a:rPr lang="en-US" altLang="zh-CN" sz="2000" dirty="0" err="1">
                <a:solidFill>
                  <a:srgbClr val="002060"/>
                </a:solidFill>
              </a:rPr>
              <a:t>stdio.h</a:t>
            </a:r>
            <a:r>
              <a:rPr lang="en-US" altLang="zh-CN" sz="2000" dirty="0">
                <a:solidFill>
                  <a:srgbClr val="002060"/>
                </a:solidFill>
              </a:rPr>
              <a:t>&gt;</a:t>
            </a:r>
            <a:endParaRPr lang="zh-CN" altLang="zh-CN" sz="2000" dirty="0">
              <a:solidFill>
                <a:srgbClr val="002060"/>
              </a:solidFill>
            </a:endParaRPr>
          </a:p>
          <a:p>
            <a:r>
              <a:rPr lang="en-US" altLang="zh-CN" sz="2000" dirty="0" err="1">
                <a:solidFill>
                  <a:srgbClr val="002060"/>
                </a:solidFill>
              </a:rPr>
              <a:t>int</a:t>
            </a:r>
            <a:r>
              <a:rPr lang="en-US" altLang="zh-CN" sz="2000" dirty="0">
                <a:solidFill>
                  <a:srgbClr val="002060"/>
                </a:solidFill>
              </a:rPr>
              <a:t> main()</a:t>
            </a:r>
            <a:endParaRPr lang="zh-CN" altLang="zh-CN" sz="2000" dirty="0">
              <a:solidFill>
                <a:srgbClr val="002060"/>
              </a:solidFill>
            </a:endParaRPr>
          </a:p>
          <a:p>
            <a:r>
              <a:rPr lang="en-US" altLang="zh-CN" sz="2000" dirty="0">
                <a:solidFill>
                  <a:srgbClr val="002060"/>
                </a:solidFill>
              </a:rPr>
              <a:t>{</a:t>
            </a:r>
            <a:endParaRPr lang="zh-CN" altLang="zh-CN" sz="2000" dirty="0">
              <a:solidFill>
                <a:srgbClr val="002060"/>
              </a:solidFill>
            </a:endParaRPr>
          </a:p>
          <a:p>
            <a:r>
              <a:rPr lang="en-US" altLang="zh-CN" sz="2000" dirty="0">
                <a:solidFill>
                  <a:srgbClr val="002060"/>
                </a:solidFill>
              </a:rPr>
              <a:t>  </a:t>
            </a:r>
            <a:r>
              <a:rPr lang="en-US" altLang="zh-CN" sz="2000" dirty="0" err="1">
                <a:solidFill>
                  <a:srgbClr val="002060"/>
                </a:solidFill>
              </a:rPr>
              <a:t>int</a:t>
            </a:r>
            <a:r>
              <a:rPr lang="en-US" altLang="zh-CN" sz="2000" dirty="0">
                <a:solidFill>
                  <a:srgbClr val="002060"/>
                </a:solidFill>
              </a:rPr>
              <a:t> </a:t>
            </a:r>
            <a:r>
              <a:rPr lang="en-US" altLang="zh-CN" sz="2000" dirty="0" err="1">
                <a:solidFill>
                  <a:srgbClr val="002060"/>
                </a:solidFill>
              </a:rPr>
              <a:t>x,y</a:t>
            </a:r>
            <a:r>
              <a:rPr lang="en-US" altLang="zh-CN" sz="2000" dirty="0">
                <a:solidFill>
                  <a:srgbClr val="002060"/>
                </a:solidFill>
              </a:rPr>
              <a:t>;</a:t>
            </a:r>
            <a:endParaRPr lang="zh-CN" altLang="zh-CN" sz="2000" dirty="0">
              <a:solidFill>
                <a:srgbClr val="002060"/>
              </a:solidFill>
            </a:endParaRPr>
          </a:p>
          <a:p>
            <a:r>
              <a:rPr lang="en-US" altLang="zh-CN" sz="2000" dirty="0">
                <a:solidFill>
                  <a:srgbClr val="002060"/>
                </a:solidFill>
              </a:rPr>
              <a:t>  </a:t>
            </a:r>
            <a:r>
              <a:rPr lang="en-US" altLang="zh-CN" sz="2000" dirty="0" err="1">
                <a:solidFill>
                  <a:srgbClr val="002060"/>
                </a:solidFill>
              </a:rPr>
              <a:t>printf</a:t>
            </a:r>
            <a:r>
              <a:rPr lang="en-US" altLang="zh-CN" sz="2000" dirty="0">
                <a:solidFill>
                  <a:srgbClr val="002060"/>
                </a:solidFill>
              </a:rPr>
              <a:t>("</a:t>
            </a:r>
            <a:r>
              <a:rPr lang="zh-CN" altLang="zh-CN" sz="2000" dirty="0">
                <a:solidFill>
                  <a:srgbClr val="002060"/>
                </a:solidFill>
              </a:rPr>
              <a:t>请输入两个整数</a:t>
            </a:r>
            <a:r>
              <a:rPr lang="en-US" altLang="zh-CN" sz="2000" dirty="0">
                <a:solidFill>
                  <a:srgbClr val="002060"/>
                </a:solidFill>
              </a:rPr>
              <a:t> </a:t>
            </a:r>
            <a:r>
              <a:rPr lang="en-US" altLang="zh-CN" sz="2000" dirty="0" err="1">
                <a:solidFill>
                  <a:srgbClr val="002060"/>
                </a:solidFill>
              </a:rPr>
              <a:t>x,y</a:t>
            </a:r>
            <a:r>
              <a:rPr lang="en-US" altLang="zh-CN" sz="2000" dirty="0">
                <a:solidFill>
                  <a:srgbClr val="002060"/>
                </a:solidFill>
              </a:rPr>
              <a:t>:");</a:t>
            </a:r>
            <a:endParaRPr lang="zh-CN" altLang="zh-CN" sz="2000" dirty="0">
              <a:solidFill>
                <a:srgbClr val="002060"/>
              </a:solidFill>
            </a:endParaRPr>
          </a:p>
          <a:p>
            <a:r>
              <a:rPr lang="en-US" altLang="zh-CN" sz="2000" dirty="0">
                <a:solidFill>
                  <a:srgbClr val="002060"/>
                </a:solidFill>
              </a:rPr>
              <a:t>  </a:t>
            </a:r>
            <a:r>
              <a:rPr lang="en-US" altLang="zh-CN" sz="2000" dirty="0" err="1">
                <a:solidFill>
                  <a:srgbClr val="002060"/>
                </a:solidFill>
              </a:rPr>
              <a:t>scanf</a:t>
            </a:r>
            <a:r>
              <a:rPr lang="en-US" altLang="zh-CN" sz="2000" dirty="0">
                <a:solidFill>
                  <a:srgbClr val="002060"/>
                </a:solidFill>
              </a:rPr>
              <a:t>("%</a:t>
            </a:r>
            <a:r>
              <a:rPr lang="en-US" altLang="zh-CN" sz="2000" dirty="0" err="1">
                <a:solidFill>
                  <a:srgbClr val="002060"/>
                </a:solidFill>
              </a:rPr>
              <a:t>d,%d",&amp;x,&amp;y</a:t>
            </a:r>
            <a:r>
              <a:rPr lang="en-US" altLang="zh-CN" sz="2000" dirty="0">
                <a:solidFill>
                  <a:srgbClr val="002060"/>
                </a:solidFill>
              </a:rPr>
              <a:t>);</a:t>
            </a:r>
            <a:endParaRPr lang="zh-CN" altLang="zh-CN" sz="2000" dirty="0">
              <a:solidFill>
                <a:srgbClr val="002060"/>
              </a:solidFill>
            </a:endParaRPr>
          </a:p>
          <a:p>
            <a:r>
              <a:rPr lang="en-US" altLang="zh-CN" sz="2000" dirty="0">
                <a:solidFill>
                  <a:srgbClr val="002060"/>
                </a:solidFill>
              </a:rPr>
              <a:t>  if(x&gt;y)</a:t>
            </a:r>
            <a:endParaRPr lang="zh-CN" altLang="zh-CN" sz="2000" dirty="0">
              <a:solidFill>
                <a:srgbClr val="002060"/>
              </a:solidFill>
            </a:endParaRPr>
          </a:p>
          <a:p>
            <a:r>
              <a:rPr lang="en-US" altLang="zh-CN" sz="2000" dirty="0">
                <a:solidFill>
                  <a:srgbClr val="002060"/>
                </a:solidFill>
              </a:rPr>
              <a:t>	</a:t>
            </a:r>
            <a:r>
              <a:rPr lang="en-US" altLang="zh-CN" sz="2000" dirty="0" err="1">
                <a:solidFill>
                  <a:srgbClr val="002060"/>
                </a:solidFill>
              </a:rPr>
              <a:t>printf</a:t>
            </a:r>
            <a:r>
              <a:rPr lang="en-US" altLang="zh-CN" sz="2000" dirty="0">
                <a:solidFill>
                  <a:srgbClr val="002060"/>
                </a:solidFill>
              </a:rPr>
              <a:t>("x&gt;y\n");</a:t>
            </a:r>
            <a:endParaRPr lang="zh-CN" altLang="zh-CN" sz="2000" dirty="0">
              <a:solidFill>
                <a:srgbClr val="002060"/>
              </a:solidFill>
            </a:endParaRPr>
          </a:p>
          <a:p>
            <a:r>
              <a:rPr lang="en-US" altLang="zh-CN" sz="2000" dirty="0">
                <a:solidFill>
                  <a:srgbClr val="002060"/>
                </a:solidFill>
              </a:rPr>
              <a:t>  else </a:t>
            </a:r>
            <a:endParaRPr lang="zh-CN" altLang="zh-CN" sz="2000" dirty="0">
              <a:solidFill>
                <a:srgbClr val="002060"/>
              </a:solidFill>
            </a:endParaRPr>
          </a:p>
          <a:p>
            <a:r>
              <a:rPr lang="en-US" altLang="zh-CN" sz="2000" dirty="0">
                <a:solidFill>
                  <a:srgbClr val="002060"/>
                </a:solidFill>
              </a:rPr>
              <a:t>	{</a:t>
            </a:r>
            <a:endParaRPr lang="zh-CN" altLang="zh-CN" sz="2000" dirty="0">
              <a:solidFill>
                <a:srgbClr val="002060"/>
              </a:solidFill>
            </a:endParaRPr>
          </a:p>
          <a:p>
            <a:r>
              <a:rPr lang="en-US" altLang="zh-CN" sz="2000" dirty="0">
                <a:solidFill>
                  <a:srgbClr val="002060"/>
                </a:solidFill>
              </a:rPr>
              <a:t>	  if(x==y) </a:t>
            </a:r>
            <a:r>
              <a:rPr lang="en-US" altLang="zh-CN" sz="2000" dirty="0" err="1">
                <a:solidFill>
                  <a:srgbClr val="002060"/>
                </a:solidFill>
              </a:rPr>
              <a:t>printf</a:t>
            </a:r>
            <a:r>
              <a:rPr lang="en-US" altLang="zh-CN" sz="2000" dirty="0">
                <a:solidFill>
                  <a:srgbClr val="002060"/>
                </a:solidFill>
              </a:rPr>
              <a:t>("x=y\n");</a:t>
            </a:r>
            <a:endParaRPr lang="zh-CN" altLang="zh-CN" sz="2000" dirty="0">
              <a:solidFill>
                <a:srgbClr val="002060"/>
              </a:solidFill>
            </a:endParaRPr>
          </a:p>
          <a:p>
            <a:r>
              <a:rPr lang="en-US" altLang="zh-CN" sz="2000" dirty="0">
                <a:solidFill>
                  <a:srgbClr val="002060"/>
                </a:solidFill>
              </a:rPr>
              <a:t>       </a:t>
            </a:r>
            <a:r>
              <a:rPr lang="en-US" altLang="zh-CN" sz="2000" dirty="0" smtClean="0">
                <a:solidFill>
                  <a:srgbClr val="002060"/>
                </a:solidFill>
              </a:rPr>
              <a:t>        else </a:t>
            </a:r>
            <a:r>
              <a:rPr lang="en-US" altLang="zh-CN" sz="2000" dirty="0" err="1">
                <a:solidFill>
                  <a:srgbClr val="002060"/>
                </a:solidFill>
              </a:rPr>
              <a:t>printf</a:t>
            </a:r>
            <a:r>
              <a:rPr lang="en-US" altLang="zh-CN" sz="2000" dirty="0">
                <a:solidFill>
                  <a:srgbClr val="002060"/>
                </a:solidFill>
              </a:rPr>
              <a:t>("x&lt;y\n");</a:t>
            </a:r>
            <a:endParaRPr lang="zh-CN" altLang="zh-CN" sz="2000" dirty="0">
              <a:solidFill>
                <a:srgbClr val="002060"/>
              </a:solidFill>
            </a:endParaRPr>
          </a:p>
          <a:p>
            <a:r>
              <a:rPr lang="en-US" altLang="zh-CN" sz="2000" dirty="0">
                <a:solidFill>
                  <a:srgbClr val="002060"/>
                </a:solidFill>
              </a:rPr>
              <a:t>	}</a:t>
            </a:r>
            <a:endParaRPr lang="zh-CN" altLang="zh-CN" sz="2000" dirty="0">
              <a:solidFill>
                <a:srgbClr val="002060"/>
              </a:solidFill>
            </a:endParaRPr>
          </a:p>
          <a:p>
            <a:r>
              <a:rPr lang="en-US" altLang="zh-CN" sz="2000" dirty="0">
                <a:solidFill>
                  <a:srgbClr val="002060"/>
                </a:solidFill>
              </a:rPr>
              <a:t>return 0;</a:t>
            </a:r>
            <a:endParaRPr lang="zh-CN" altLang="zh-CN" sz="2000" dirty="0">
              <a:solidFill>
                <a:srgbClr val="002060"/>
              </a:solidFill>
            </a:endParaRPr>
          </a:p>
          <a:p>
            <a:r>
              <a:rPr lang="en-US" altLang="zh-CN" sz="2000" dirty="0">
                <a:solidFill>
                  <a:srgbClr val="002060"/>
                </a:solidFill>
              </a:rPr>
              <a:t>}</a:t>
            </a:r>
            <a:endParaRPr lang="zh-CN" altLang="zh-CN" sz="2000" dirty="0">
              <a:solidFill>
                <a:srgbClr val="002060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0574" y="1710029"/>
            <a:ext cx="5382348" cy="4600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143933" y="1313369"/>
            <a:ext cx="22493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dirty="0">
                <a:solidFill>
                  <a:schemeClr val="accent1"/>
                </a:solidFill>
              </a:rPr>
              <a:t>另一</a:t>
            </a:r>
            <a:r>
              <a:rPr lang="zh-CN" altLang="zh-CN" sz="2000" b="1" dirty="0" smtClean="0">
                <a:solidFill>
                  <a:schemeClr val="accent1"/>
                </a:solidFill>
              </a:rPr>
              <a:t>种</a:t>
            </a:r>
            <a:r>
              <a:rPr lang="zh-CN" altLang="en-US" sz="2000" b="1" dirty="0">
                <a:solidFill>
                  <a:schemeClr val="accent1"/>
                </a:solidFill>
              </a:rPr>
              <a:t>实现</a:t>
            </a:r>
            <a:r>
              <a:rPr lang="zh-CN" altLang="zh-CN" sz="2000" b="1" dirty="0" smtClean="0">
                <a:solidFill>
                  <a:schemeClr val="accent1"/>
                </a:solidFill>
              </a:rPr>
              <a:t>算法</a:t>
            </a:r>
            <a:r>
              <a:rPr lang="zh-CN" altLang="en-US" sz="2000" b="1" dirty="0" smtClean="0">
                <a:solidFill>
                  <a:schemeClr val="accent1"/>
                </a:solidFill>
              </a:rPr>
              <a:t>：</a:t>
            </a:r>
            <a:endParaRPr lang="zh-CN" altLang="en-US" sz="20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1526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脚占位符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CN" altLang="zh-CN" sz="1200" dirty="0"/>
              <a:t>第</a:t>
            </a:r>
            <a:r>
              <a:rPr lang="en-US" altLang="zh-CN" sz="1200" dirty="0"/>
              <a:t>4</a:t>
            </a:r>
            <a:r>
              <a:rPr lang="zh-CN" altLang="zh-CN" sz="1200" dirty="0"/>
              <a:t>章  选择结构程序设计</a:t>
            </a:r>
            <a:endParaRPr lang="en-US" altLang="zh-CN" sz="1200" dirty="0" smtClean="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3352800" y="381001"/>
            <a:ext cx="8839200" cy="411163"/>
          </a:xfrm>
        </p:spPr>
        <p:txBody>
          <a:bodyPr/>
          <a:lstStyle/>
          <a:p>
            <a:r>
              <a:rPr lang="en-US" altLang="zh-CN" sz="3200" dirty="0"/>
              <a:t>4.3  if</a:t>
            </a:r>
            <a:r>
              <a:rPr lang="zh-CN" altLang="zh-CN" sz="3200" dirty="0"/>
              <a:t>语句</a:t>
            </a:r>
          </a:p>
        </p:txBody>
      </p:sp>
      <p:sp>
        <p:nvSpPr>
          <p:cNvPr id="4" name="矩形 3"/>
          <p:cNvSpPr/>
          <p:nvPr/>
        </p:nvSpPr>
        <p:spPr>
          <a:xfrm>
            <a:off x="261966" y="1381119"/>
            <a:ext cx="723787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dirty="0">
                <a:solidFill>
                  <a:srgbClr val="000000"/>
                </a:solidFill>
              </a:rPr>
              <a:t>本例题也可以使用多分支</a:t>
            </a:r>
            <a:r>
              <a:rPr lang="en-US" altLang="zh-CN" sz="2000" b="1" dirty="0">
                <a:solidFill>
                  <a:srgbClr val="000000"/>
                </a:solidFill>
              </a:rPr>
              <a:t>if</a:t>
            </a:r>
            <a:r>
              <a:rPr lang="zh-CN" altLang="zh-CN" sz="2000" b="1" dirty="0">
                <a:solidFill>
                  <a:srgbClr val="000000"/>
                </a:solidFill>
              </a:rPr>
              <a:t>语句来实现。相应的程序代码如下：</a:t>
            </a:r>
            <a:endParaRPr lang="zh-CN" altLang="en-US" sz="2000" b="1" dirty="0">
              <a:solidFill>
                <a:srgbClr val="00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81753" y="2175206"/>
            <a:ext cx="4656580" cy="3970318"/>
          </a:xfrm>
          <a:prstGeom prst="rect">
            <a:avLst/>
          </a:prstGeom>
          <a:ln w="28575">
            <a:solidFill>
              <a:srgbClr val="6D3915"/>
            </a:solidFill>
          </a:ln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002060"/>
                </a:solidFill>
              </a:rPr>
              <a:t>#include &lt;</a:t>
            </a:r>
            <a:r>
              <a:rPr lang="en-US" altLang="zh-CN" dirty="0" err="1">
                <a:solidFill>
                  <a:srgbClr val="002060"/>
                </a:solidFill>
              </a:rPr>
              <a:t>stdio.h</a:t>
            </a:r>
            <a:r>
              <a:rPr lang="en-US" altLang="zh-CN" dirty="0">
                <a:solidFill>
                  <a:srgbClr val="002060"/>
                </a:solidFill>
              </a:rPr>
              <a:t>&gt;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 err="1">
                <a:solidFill>
                  <a:srgbClr val="002060"/>
                </a:solidFill>
              </a:rPr>
              <a:t>int</a:t>
            </a:r>
            <a:r>
              <a:rPr lang="en-US" altLang="zh-CN" dirty="0">
                <a:solidFill>
                  <a:srgbClr val="002060"/>
                </a:solidFill>
              </a:rPr>
              <a:t> main()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{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  </a:t>
            </a:r>
            <a:r>
              <a:rPr lang="en-US" altLang="zh-CN" dirty="0" err="1">
                <a:solidFill>
                  <a:srgbClr val="002060"/>
                </a:solidFill>
              </a:rPr>
              <a:t>int</a:t>
            </a:r>
            <a:r>
              <a:rPr lang="en-US" altLang="zh-CN" dirty="0">
                <a:solidFill>
                  <a:srgbClr val="002060"/>
                </a:solidFill>
              </a:rPr>
              <a:t> </a:t>
            </a:r>
            <a:r>
              <a:rPr lang="en-US" altLang="zh-CN" dirty="0" err="1">
                <a:solidFill>
                  <a:srgbClr val="002060"/>
                </a:solidFill>
              </a:rPr>
              <a:t>x,y</a:t>
            </a:r>
            <a:r>
              <a:rPr lang="en-US" altLang="zh-CN" dirty="0">
                <a:solidFill>
                  <a:srgbClr val="002060"/>
                </a:solidFill>
              </a:rPr>
              <a:t>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  </a:t>
            </a:r>
            <a:r>
              <a:rPr lang="en-US" altLang="zh-CN" dirty="0" err="1">
                <a:solidFill>
                  <a:srgbClr val="002060"/>
                </a:solidFill>
              </a:rPr>
              <a:t>printf</a:t>
            </a:r>
            <a:r>
              <a:rPr lang="en-US" altLang="zh-CN" dirty="0">
                <a:solidFill>
                  <a:srgbClr val="002060"/>
                </a:solidFill>
              </a:rPr>
              <a:t>("</a:t>
            </a:r>
            <a:r>
              <a:rPr lang="zh-CN" altLang="zh-CN" dirty="0">
                <a:solidFill>
                  <a:srgbClr val="002060"/>
                </a:solidFill>
              </a:rPr>
              <a:t>请输入两个整数</a:t>
            </a:r>
            <a:r>
              <a:rPr lang="en-US" altLang="zh-CN" dirty="0">
                <a:solidFill>
                  <a:srgbClr val="002060"/>
                </a:solidFill>
              </a:rPr>
              <a:t> </a:t>
            </a:r>
            <a:r>
              <a:rPr lang="en-US" altLang="zh-CN" dirty="0" err="1">
                <a:solidFill>
                  <a:srgbClr val="002060"/>
                </a:solidFill>
              </a:rPr>
              <a:t>x,y</a:t>
            </a:r>
            <a:r>
              <a:rPr lang="en-US" altLang="zh-CN" dirty="0">
                <a:solidFill>
                  <a:srgbClr val="002060"/>
                </a:solidFill>
              </a:rPr>
              <a:t>:");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  </a:t>
            </a:r>
            <a:r>
              <a:rPr lang="en-US" altLang="zh-CN" dirty="0" err="1">
                <a:solidFill>
                  <a:srgbClr val="002060"/>
                </a:solidFill>
              </a:rPr>
              <a:t>scanf</a:t>
            </a:r>
            <a:r>
              <a:rPr lang="en-US" altLang="zh-CN" dirty="0">
                <a:solidFill>
                  <a:srgbClr val="002060"/>
                </a:solidFill>
              </a:rPr>
              <a:t>("%</a:t>
            </a:r>
            <a:r>
              <a:rPr lang="en-US" altLang="zh-CN" dirty="0" err="1">
                <a:solidFill>
                  <a:srgbClr val="002060"/>
                </a:solidFill>
              </a:rPr>
              <a:t>d,%d",&amp;x,&amp;y</a:t>
            </a:r>
            <a:r>
              <a:rPr lang="en-US" altLang="zh-CN" dirty="0">
                <a:solidFill>
                  <a:srgbClr val="002060"/>
                </a:solidFill>
              </a:rPr>
              <a:t>);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  </a:t>
            </a:r>
            <a:r>
              <a:rPr lang="en-US" altLang="zh-CN" dirty="0" smtClean="0">
                <a:solidFill>
                  <a:srgbClr val="002060"/>
                </a:solidFill>
              </a:rPr>
              <a:t>if (</a:t>
            </a:r>
            <a:r>
              <a:rPr lang="en-US" altLang="zh-CN" dirty="0">
                <a:solidFill>
                  <a:srgbClr val="002060"/>
                </a:solidFill>
              </a:rPr>
              <a:t>x&gt;y)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      </a:t>
            </a:r>
            <a:r>
              <a:rPr lang="en-US" altLang="zh-CN" dirty="0" smtClean="0">
                <a:solidFill>
                  <a:srgbClr val="002060"/>
                </a:solidFill>
              </a:rPr>
              <a:t>        </a:t>
            </a:r>
            <a:r>
              <a:rPr lang="en-US" altLang="zh-CN" dirty="0" err="1" smtClean="0">
                <a:solidFill>
                  <a:srgbClr val="002060"/>
                </a:solidFill>
              </a:rPr>
              <a:t>printf</a:t>
            </a:r>
            <a:r>
              <a:rPr lang="en-US" altLang="zh-CN" dirty="0">
                <a:solidFill>
                  <a:srgbClr val="002060"/>
                </a:solidFill>
              </a:rPr>
              <a:t>("x&gt;y\n");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  else </a:t>
            </a:r>
            <a:r>
              <a:rPr lang="en-US" altLang="zh-CN" dirty="0" smtClean="0">
                <a:solidFill>
                  <a:srgbClr val="002060"/>
                </a:solidFill>
              </a:rPr>
              <a:t>if (</a:t>
            </a:r>
            <a:r>
              <a:rPr lang="en-US" altLang="zh-CN" dirty="0">
                <a:solidFill>
                  <a:srgbClr val="002060"/>
                </a:solidFill>
              </a:rPr>
              <a:t>x==y) 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	</a:t>
            </a:r>
            <a:r>
              <a:rPr lang="en-US" altLang="zh-CN" dirty="0" err="1" smtClean="0">
                <a:solidFill>
                  <a:srgbClr val="002060"/>
                </a:solidFill>
              </a:rPr>
              <a:t>printf</a:t>
            </a:r>
            <a:r>
              <a:rPr lang="en-US" altLang="zh-CN" dirty="0">
                <a:solidFill>
                  <a:srgbClr val="002060"/>
                </a:solidFill>
              </a:rPr>
              <a:t>("x=y\n");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  else 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	</a:t>
            </a:r>
            <a:r>
              <a:rPr lang="en-US" altLang="zh-CN" dirty="0" err="1" smtClean="0">
                <a:solidFill>
                  <a:srgbClr val="002060"/>
                </a:solidFill>
              </a:rPr>
              <a:t>printf</a:t>
            </a:r>
            <a:r>
              <a:rPr lang="en-US" altLang="zh-CN" dirty="0">
                <a:solidFill>
                  <a:srgbClr val="002060"/>
                </a:solidFill>
              </a:rPr>
              <a:t>("x&lt;y\n");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 smtClean="0">
                <a:solidFill>
                  <a:srgbClr val="002060"/>
                </a:solidFill>
              </a:rPr>
              <a:t>  return </a:t>
            </a:r>
            <a:r>
              <a:rPr lang="en-US" altLang="zh-CN" dirty="0">
                <a:solidFill>
                  <a:srgbClr val="002060"/>
                </a:solidFill>
              </a:rPr>
              <a:t>0;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>
                <a:solidFill>
                  <a:srgbClr val="002060"/>
                </a:solidFill>
              </a:rPr>
              <a:t>}</a:t>
            </a:r>
            <a:endParaRPr lang="zh-CN" altLang="zh-CN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2070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脚占位符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CN" altLang="zh-CN" sz="1200" dirty="0"/>
              <a:t>第</a:t>
            </a:r>
            <a:r>
              <a:rPr lang="en-US" altLang="zh-CN" sz="1200" dirty="0"/>
              <a:t>4</a:t>
            </a:r>
            <a:r>
              <a:rPr lang="zh-CN" altLang="zh-CN" sz="1200" dirty="0"/>
              <a:t>章  选择结构程序设计</a:t>
            </a:r>
            <a:endParaRPr lang="en-US" altLang="zh-CN" sz="1200" dirty="0" smtClean="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3352800" y="381001"/>
            <a:ext cx="8839200" cy="411163"/>
          </a:xfrm>
        </p:spPr>
        <p:txBody>
          <a:bodyPr/>
          <a:lstStyle/>
          <a:p>
            <a:r>
              <a:rPr lang="en-US" altLang="zh-CN" sz="3200" dirty="0"/>
              <a:t>4.1  </a:t>
            </a:r>
            <a:r>
              <a:rPr lang="zh-CN" altLang="zh-CN" sz="3200" dirty="0"/>
              <a:t>关系运算符和关系表达式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04989" y="1210516"/>
            <a:ext cx="48734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</a:rPr>
              <a:t>一、</a:t>
            </a:r>
            <a:r>
              <a:rPr lang="zh-CN" altLang="zh-CN" sz="2800" b="1" dirty="0" smtClean="0">
                <a:solidFill>
                  <a:srgbClr val="C00000"/>
                </a:solidFill>
              </a:rPr>
              <a:t>关系</a:t>
            </a:r>
            <a:r>
              <a:rPr lang="zh-CN" altLang="zh-CN" sz="2800" b="1" dirty="0">
                <a:solidFill>
                  <a:srgbClr val="C00000"/>
                </a:solidFill>
              </a:rPr>
              <a:t>运算符及其优先次序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4989" y="1741999"/>
            <a:ext cx="117584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dirty="0" smtClean="0">
                <a:solidFill>
                  <a:srgbClr val="000000"/>
                </a:solidFill>
              </a:rPr>
              <a:t>比较</a:t>
            </a:r>
            <a:r>
              <a:rPr lang="zh-CN" altLang="zh-CN" sz="2400" dirty="0">
                <a:solidFill>
                  <a:srgbClr val="000000"/>
                </a:solidFill>
              </a:rPr>
              <a:t>两个值的大小</a:t>
            </a:r>
            <a:r>
              <a:rPr lang="zh-CN" altLang="zh-CN" sz="2400" dirty="0" smtClean="0">
                <a:solidFill>
                  <a:srgbClr val="000000"/>
                </a:solidFill>
              </a:rPr>
              <a:t>关系</a:t>
            </a:r>
            <a:r>
              <a:rPr lang="zh-CN" altLang="en-US" sz="2400" dirty="0" smtClean="0">
                <a:solidFill>
                  <a:srgbClr val="000000"/>
                </a:solidFill>
              </a:rPr>
              <a:t>的</a:t>
            </a:r>
            <a:r>
              <a:rPr lang="zh-CN" altLang="zh-CN" sz="2400" dirty="0" smtClean="0">
                <a:solidFill>
                  <a:srgbClr val="000000"/>
                </a:solidFill>
              </a:rPr>
              <a:t>运算称为</a:t>
            </a:r>
            <a:r>
              <a:rPr lang="zh-CN" altLang="zh-CN" sz="2400" dirty="0">
                <a:solidFill>
                  <a:srgbClr val="000000"/>
                </a:solidFill>
              </a:rPr>
              <a:t>“</a:t>
            </a:r>
            <a:r>
              <a:rPr lang="zh-CN" altLang="zh-CN" sz="2400" dirty="0">
                <a:solidFill>
                  <a:srgbClr val="FF0000"/>
                </a:solidFill>
              </a:rPr>
              <a:t>关系运算</a:t>
            </a:r>
            <a:r>
              <a:rPr lang="zh-CN" altLang="zh-CN" sz="2400" dirty="0">
                <a:solidFill>
                  <a:srgbClr val="000000"/>
                </a:solidFill>
              </a:rPr>
              <a:t>”，</a:t>
            </a:r>
            <a:r>
              <a:rPr lang="zh-CN" altLang="zh-CN" sz="2400" dirty="0" smtClean="0">
                <a:solidFill>
                  <a:srgbClr val="000000"/>
                </a:solidFill>
              </a:rPr>
              <a:t>比较</a:t>
            </a:r>
            <a:r>
              <a:rPr lang="zh-CN" altLang="zh-CN" sz="2400" dirty="0">
                <a:solidFill>
                  <a:srgbClr val="000000"/>
                </a:solidFill>
              </a:rPr>
              <a:t>两个值的运算符称为</a:t>
            </a:r>
            <a:r>
              <a:rPr lang="zh-CN" altLang="zh-CN" sz="2400" dirty="0"/>
              <a:t>关系</a:t>
            </a:r>
            <a:r>
              <a:rPr lang="zh-CN" altLang="zh-CN" sz="2400" dirty="0" smtClean="0"/>
              <a:t>运算符</a:t>
            </a:r>
            <a:endParaRPr lang="en-US" altLang="zh-CN" sz="2400" dirty="0" smtClean="0"/>
          </a:p>
          <a:p>
            <a:r>
              <a:rPr lang="zh-CN" altLang="zh-CN" sz="2400" dirty="0">
                <a:solidFill>
                  <a:schemeClr val="tx1">
                    <a:lumMod val="50000"/>
                  </a:schemeClr>
                </a:solidFill>
              </a:rPr>
              <a:t>关系运算符都是双目运算符，其结合性均为左结合。在六个关系运算符中，</a:t>
            </a:r>
            <a:r>
              <a:rPr lang="en-US" altLang="zh-CN" sz="2400" dirty="0">
                <a:solidFill>
                  <a:schemeClr val="tx1">
                    <a:lumMod val="50000"/>
                  </a:schemeClr>
                </a:solidFill>
              </a:rPr>
              <a:t>&lt;,&lt;=,&gt;,&gt;=</a:t>
            </a:r>
            <a:r>
              <a:rPr lang="zh-CN" altLang="zh-CN" sz="2400" dirty="0">
                <a:solidFill>
                  <a:schemeClr val="tx1">
                    <a:lumMod val="50000"/>
                  </a:schemeClr>
                </a:solidFill>
              </a:rPr>
              <a:t>的优先级相同，</a:t>
            </a:r>
            <a:r>
              <a:rPr lang="en-US" altLang="zh-CN" sz="2400" dirty="0">
                <a:solidFill>
                  <a:schemeClr val="tx1">
                    <a:lumMod val="50000"/>
                  </a:schemeClr>
                </a:solidFill>
              </a:rPr>
              <a:t>==</a:t>
            </a:r>
            <a:r>
              <a:rPr lang="zh-CN" altLang="zh-CN" sz="2400" dirty="0">
                <a:solidFill>
                  <a:schemeClr val="tx1">
                    <a:lumMod val="50000"/>
                  </a:schemeClr>
                </a:solidFill>
              </a:rPr>
              <a:t>和</a:t>
            </a:r>
            <a:r>
              <a:rPr lang="en-US" altLang="zh-CN" sz="2400" dirty="0">
                <a:solidFill>
                  <a:schemeClr val="tx1">
                    <a:lumMod val="50000"/>
                  </a:schemeClr>
                </a:solidFill>
              </a:rPr>
              <a:t>!=</a:t>
            </a:r>
            <a:r>
              <a:rPr lang="zh-CN" altLang="zh-CN" sz="2400" dirty="0">
                <a:solidFill>
                  <a:schemeClr val="tx1">
                    <a:lumMod val="50000"/>
                  </a:schemeClr>
                </a:solidFill>
              </a:rPr>
              <a:t>的优先级相同</a:t>
            </a:r>
            <a:r>
              <a:rPr lang="zh-CN" altLang="en-US" sz="2400" dirty="0">
                <a:solidFill>
                  <a:schemeClr val="tx1">
                    <a:lumMod val="50000"/>
                  </a:schemeClr>
                </a:solidFill>
              </a:rPr>
              <a:t>，前者高于后者</a:t>
            </a:r>
            <a:r>
              <a:rPr lang="zh-CN" altLang="zh-CN" sz="2400" dirty="0" smtClean="0">
                <a:solidFill>
                  <a:schemeClr val="tx1">
                    <a:lumMod val="50000"/>
                  </a:schemeClr>
                </a:solidFill>
              </a:rPr>
              <a:t>。</a:t>
            </a:r>
            <a:endParaRPr lang="zh-CN" altLang="en-US" sz="24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264371"/>
              </p:ext>
            </p:extLst>
          </p:nvPr>
        </p:nvGraphicFramePr>
        <p:xfrm>
          <a:off x="1993838" y="3295052"/>
          <a:ext cx="8160906" cy="316835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039628"/>
                <a:gridCol w="2039628"/>
                <a:gridCol w="2040825"/>
                <a:gridCol w="2040825"/>
              </a:tblGrid>
              <a:tr h="4526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运算符</a:t>
                      </a:r>
                      <a:endParaRPr lang="zh-CN" sz="1600" kern="100" dirty="0">
                        <a:effectLst/>
                        <a:latin typeface="宋体"/>
                        <a:ea typeface="等线"/>
                        <a:cs typeface="Courier New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名称</a:t>
                      </a:r>
                      <a:endParaRPr lang="zh-CN" sz="1600" kern="100" dirty="0">
                        <a:effectLst/>
                        <a:latin typeface="宋体"/>
                        <a:ea typeface="等线"/>
                        <a:cs typeface="Courier New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示例</a:t>
                      </a:r>
                      <a:endParaRPr lang="zh-CN" sz="1600" kern="100" dirty="0">
                        <a:effectLst/>
                        <a:latin typeface="宋体"/>
                        <a:ea typeface="等线"/>
                        <a:cs typeface="Courier New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优先级</a:t>
                      </a:r>
                      <a:endParaRPr lang="zh-CN" sz="1600" kern="100">
                        <a:effectLst/>
                        <a:latin typeface="宋体"/>
                        <a:ea typeface="等线"/>
                        <a:cs typeface="Courier New"/>
                      </a:endParaRPr>
                    </a:p>
                  </a:txBody>
                  <a:tcPr marT="0" marB="0" anchor="ctr"/>
                </a:tc>
              </a:tr>
              <a:tr h="4526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&lt; </a:t>
                      </a:r>
                      <a:endParaRPr lang="zh-CN" sz="1600" kern="100" dirty="0">
                        <a:effectLst/>
                        <a:latin typeface="宋体"/>
                        <a:ea typeface="等线"/>
                        <a:cs typeface="Courier New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solidFill>
                            <a:srgbClr val="000000"/>
                          </a:solidFill>
                          <a:effectLst/>
                        </a:rPr>
                        <a:t>小于</a:t>
                      </a:r>
                      <a:endParaRPr lang="zh-CN" sz="1600" b="1" kern="100" dirty="0">
                        <a:solidFill>
                          <a:srgbClr val="000000"/>
                        </a:solidFill>
                        <a:effectLst/>
                        <a:latin typeface="宋体"/>
                        <a:ea typeface="等线"/>
                        <a:cs typeface="Courier New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solidFill>
                            <a:srgbClr val="000000"/>
                          </a:solidFill>
                          <a:effectLst/>
                        </a:rPr>
                        <a:t>x&lt;10</a:t>
                      </a:r>
                      <a:endParaRPr lang="zh-CN" sz="1600" b="1" kern="100" dirty="0">
                        <a:solidFill>
                          <a:srgbClr val="000000"/>
                        </a:solidFill>
                        <a:effectLst/>
                        <a:latin typeface="宋体"/>
                        <a:ea typeface="等线"/>
                        <a:cs typeface="Courier New"/>
                      </a:endParaRPr>
                    </a:p>
                  </a:txBody>
                  <a:tcPr marT="0" marB="0" anchor="ctr"/>
                </a:tc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优先级相同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(</a:t>
                      </a:r>
                      <a:r>
                        <a:rPr lang="zh-CN" sz="1600" kern="100" dirty="0">
                          <a:effectLst/>
                        </a:rPr>
                        <a:t>高</a:t>
                      </a:r>
                      <a:r>
                        <a:rPr lang="en-US" sz="1600" kern="100" dirty="0">
                          <a:effectLst/>
                        </a:rPr>
                        <a:t>)</a:t>
                      </a:r>
                      <a:endParaRPr lang="zh-CN" sz="1600" kern="100" dirty="0">
                        <a:effectLst/>
                        <a:latin typeface="宋体"/>
                        <a:ea typeface="等线"/>
                        <a:cs typeface="Courier New"/>
                      </a:endParaRPr>
                    </a:p>
                  </a:txBody>
                  <a:tcPr marT="0" marB="0" anchor="ctr"/>
                </a:tc>
              </a:tr>
              <a:tr h="4526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&lt;=</a:t>
                      </a:r>
                      <a:endParaRPr lang="zh-CN" sz="1600" kern="100">
                        <a:effectLst/>
                        <a:latin typeface="宋体"/>
                        <a:ea typeface="等线"/>
                        <a:cs typeface="Courier New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solidFill>
                            <a:srgbClr val="000000"/>
                          </a:solidFill>
                          <a:effectLst/>
                        </a:rPr>
                        <a:t>小于或等于</a:t>
                      </a:r>
                      <a:endParaRPr lang="zh-CN" sz="1600" b="1" kern="100" dirty="0">
                        <a:solidFill>
                          <a:srgbClr val="000000"/>
                        </a:solidFill>
                        <a:effectLst/>
                        <a:latin typeface="宋体"/>
                        <a:ea typeface="等线"/>
                        <a:cs typeface="Courier New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solidFill>
                            <a:srgbClr val="000000"/>
                          </a:solidFill>
                          <a:effectLst/>
                        </a:rPr>
                        <a:t>x&lt;=6</a:t>
                      </a:r>
                      <a:endParaRPr lang="zh-CN" sz="1600" b="1" kern="100" dirty="0">
                        <a:solidFill>
                          <a:srgbClr val="000000"/>
                        </a:solidFill>
                        <a:effectLst/>
                        <a:latin typeface="宋体"/>
                        <a:ea typeface="等线"/>
                        <a:cs typeface="Courier New"/>
                      </a:endParaRPr>
                    </a:p>
                  </a:txBody>
                  <a:tcPr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526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&gt; </a:t>
                      </a:r>
                      <a:endParaRPr lang="zh-CN" sz="1600" kern="100">
                        <a:effectLst/>
                        <a:latin typeface="宋体"/>
                        <a:ea typeface="等线"/>
                        <a:cs typeface="Courier New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solidFill>
                            <a:srgbClr val="000000"/>
                          </a:solidFill>
                          <a:effectLst/>
                        </a:rPr>
                        <a:t>大于</a:t>
                      </a:r>
                      <a:endParaRPr lang="zh-CN" sz="1600" b="1" kern="100" dirty="0">
                        <a:solidFill>
                          <a:srgbClr val="000000"/>
                        </a:solidFill>
                        <a:effectLst/>
                        <a:latin typeface="宋体"/>
                        <a:ea typeface="等线"/>
                        <a:cs typeface="Courier New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solidFill>
                            <a:srgbClr val="000000"/>
                          </a:solidFill>
                          <a:effectLst/>
                        </a:rPr>
                        <a:t>x&gt;9.6</a:t>
                      </a:r>
                      <a:endParaRPr lang="zh-CN" sz="1600" b="1" kern="100" dirty="0">
                        <a:solidFill>
                          <a:srgbClr val="000000"/>
                        </a:solidFill>
                        <a:effectLst/>
                        <a:latin typeface="宋体"/>
                        <a:ea typeface="等线"/>
                        <a:cs typeface="Courier New"/>
                      </a:endParaRPr>
                    </a:p>
                  </a:txBody>
                  <a:tcPr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526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&gt;=</a:t>
                      </a:r>
                      <a:endParaRPr lang="zh-CN" sz="1600" kern="100">
                        <a:effectLst/>
                        <a:latin typeface="宋体"/>
                        <a:ea typeface="等线"/>
                        <a:cs typeface="Courier New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solidFill>
                            <a:srgbClr val="000000"/>
                          </a:solidFill>
                          <a:effectLst/>
                        </a:rPr>
                        <a:t>大于或等于</a:t>
                      </a:r>
                      <a:endParaRPr lang="zh-CN" sz="1600" b="1" kern="100">
                        <a:solidFill>
                          <a:srgbClr val="000000"/>
                        </a:solidFill>
                        <a:effectLst/>
                        <a:latin typeface="宋体"/>
                        <a:ea typeface="等线"/>
                        <a:cs typeface="Courier New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solidFill>
                            <a:srgbClr val="000000"/>
                          </a:solidFill>
                          <a:effectLst/>
                        </a:rPr>
                        <a:t>x&gt;=’a’</a:t>
                      </a:r>
                      <a:endParaRPr lang="zh-CN" sz="1600" b="1" kern="100" dirty="0">
                        <a:solidFill>
                          <a:srgbClr val="000000"/>
                        </a:solidFill>
                        <a:effectLst/>
                        <a:latin typeface="宋体"/>
                        <a:ea typeface="等线"/>
                        <a:cs typeface="Courier New"/>
                      </a:endParaRPr>
                    </a:p>
                  </a:txBody>
                  <a:tcPr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526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==</a:t>
                      </a:r>
                      <a:endParaRPr lang="zh-CN" sz="1600" kern="100" dirty="0">
                        <a:effectLst/>
                        <a:latin typeface="宋体"/>
                        <a:ea typeface="等线"/>
                        <a:cs typeface="Courier New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solidFill>
                            <a:srgbClr val="000000"/>
                          </a:solidFill>
                          <a:effectLst/>
                        </a:rPr>
                        <a:t>等于</a:t>
                      </a:r>
                      <a:endParaRPr lang="zh-CN" sz="1600" b="1" kern="100" dirty="0">
                        <a:solidFill>
                          <a:srgbClr val="000000"/>
                        </a:solidFill>
                        <a:effectLst/>
                        <a:latin typeface="宋体"/>
                        <a:ea typeface="等线"/>
                        <a:cs typeface="Courier New"/>
                      </a:endParaRPr>
                    </a:p>
                  </a:txBody>
                  <a:tcPr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solidFill>
                            <a:srgbClr val="000000"/>
                          </a:solidFill>
                          <a:effectLst/>
                        </a:rPr>
                        <a:t>x==2+3</a:t>
                      </a:r>
                      <a:endParaRPr lang="zh-CN" sz="1600" b="1" kern="100" dirty="0">
                        <a:solidFill>
                          <a:srgbClr val="000000"/>
                        </a:solidFill>
                        <a:effectLst/>
                        <a:latin typeface="宋体"/>
                        <a:ea typeface="等线"/>
                        <a:cs typeface="Courier New"/>
                      </a:endParaRPr>
                    </a:p>
                  </a:txBody>
                  <a:tcPr marT="0" marB="0" anchor="ctr">
                    <a:solidFill>
                      <a:srgbClr val="92D05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优先级相同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(</a:t>
                      </a:r>
                      <a:r>
                        <a:rPr lang="zh-CN" sz="1600" kern="100" dirty="0">
                          <a:effectLst/>
                        </a:rPr>
                        <a:t>低</a:t>
                      </a:r>
                      <a:r>
                        <a:rPr lang="en-US" sz="1600" kern="100" dirty="0">
                          <a:effectLst/>
                        </a:rPr>
                        <a:t>)</a:t>
                      </a:r>
                      <a:endParaRPr lang="zh-CN" sz="1600" kern="100" dirty="0">
                        <a:effectLst/>
                        <a:latin typeface="宋体"/>
                        <a:ea typeface="等线"/>
                        <a:cs typeface="Courier New"/>
                      </a:endParaRPr>
                    </a:p>
                  </a:txBody>
                  <a:tcPr marT="0" marB="0" anchor="ctr"/>
                </a:tc>
              </a:tr>
              <a:tr h="4526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!=</a:t>
                      </a:r>
                      <a:endParaRPr lang="zh-CN" sz="1600" kern="100">
                        <a:effectLst/>
                        <a:latin typeface="宋体"/>
                        <a:ea typeface="等线"/>
                        <a:cs typeface="Courier New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rgbClr val="000000"/>
                          </a:solidFill>
                          <a:effectLst/>
                        </a:rPr>
                        <a:t>不等于</a:t>
                      </a:r>
                      <a:endParaRPr lang="zh-CN" sz="1600" kern="100" dirty="0">
                        <a:solidFill>
                          <a:srgbClr val="000000"/>
                        </a:solidFill>
                        <a:effectLst/>
                        <a:latin typeface="宋体"/>
                        <a:ea typeface="等线"/>
                        <a:cs typeface="Courier New"/>
                      </a:endParaRPr>
                    </a:p>
                  </a:txBody>
                  <a:tcPr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effectLst/>
                        </a:rPr>
                        <a:t>X%2!=0</a:t>
                      </a:r>
                      <a:endParaRPr lang="zh-CN" sz="1600" kern="100" dirty="0">
                        <a:solidFill>
                          <a:srgbClr val="000000"/>
                        </a:solidFill>
                        <a:effectLst/>
                        <a:latin typeface="宋体"/>
                        <a:ea typeface="等线"/>
                        <a:cs typeface="Courier New"/>
                      </a:endParaRPr>
                    </a:p>
                  </a:txBody>
                  <a:tcPr marT="0" marB="0" anchor="ctr">
                    <a:solidFill>
                      <a:srgbClr val="92D05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429116" y="2937686"/>
            <a:ext cx="61446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dirty="0">
                <a:solidFill>
                  <a:schemeClr val="accent1"/>
                </a:solidFill>
              </a:rPr>
              <a:t>Ｃ语言</a:t>
            </a:r>
            <a:r>
              <a:rPr lang="zh-CN" altLang="zh-CN" sz="2000" b="1" dirty="0" smtClean="0">
                <a:solidFill>
                  <a:schemeClr val="accent1"/>
                </a:solidFill>
              </a:rPr>
              <a:t>提供</a:t>
            </a:r>
            <a:r>
              <a:rPr lang="zh-CN" altLang="en-US" sz="2000" b="1" dirty="0" smtClean="0">
                <a:solidFill>
                  <a:schemeClr val="accent1"/>
                </a:solidFill>
              </a:rPr>
              <a:t>的</a:t>
            </a:r>
            <a:r>
              <a:rPr lang="en-US" altLang="zh-CN" sz="2000" b="1" dirty="0" smtClean="0">
                <a:solidFill>
                  <a:schemeClr val="accent1"/>
                </a:solidFill>
              </a:rPr>
              <a:t>6</a:t>
            </a:r>
            <a:r>
              <a:rPr lang="zh-CN" altLang="zh-CN" sz="2000" b="1" dirty="0">
                <a:solidFill>
                  <a:schemeClr val="accent1"/>
                </a:solidFill>
              </a:rPr>
              <a:t>种关系</a:t>
            </a:r>
            <a:r>
              <a:rPr lang="zh-CN" altLang="zh-CN" sz="2000" b="1" dirty="0" smtClean="0">
                <a:solidFill>
                  <a:schemeClr val="accent1"/>
                </a:solidFill>
              </a:rPr>
              <a:t>运算符</a:t>
            </a:r>
            <a:r>
              <a:rPr lang="zh-CN" altLang="en-US" sz="2000" b="1" dirty="0" smtClean="0">
                <a:solidFill>
                  <a:schemeClr val="accent1"/>
                </a:solidFill>
              </a:rPr>
              <a:t>及其</a:t>
            </a:r>
            <a:r>
              <a:rPr lang="zh-CN" altLang="en-US" sz="2000" b="1" dirty="0" smtClean="0">
                <a:solidFill>
                  <a:schemeClr val="accent1"/>
                </a:solidFill>
              </a:rPr>
              <a:t>优先</a:t>
            </a:r>
            <a:r>
              <a:rPr lang="zh-CN" altLang="en-US" sz="2000" b="1" dirty="0" smtClean="0">
                <a:solidFill>
                  <a:schemeClr val="accent1"/>
                </a:solidFill>
              </a:rPr>
              <a:t>级</a:t>
            </a:r>
            <a:endParaRPr lang="zh-CN" altLang="en-US" sz="2000" dirty="0">
              <a:solidFill>
                <a:schemeClr val="accent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788400" y="3028238"/>
            <a:ext cx="30806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50000"/>
                  </a:schemeClr>
                </a:solidFill>
              </a:rPr>
              <a:t>       </a:t>
            </a:r>
            <a:endParaRPr lang="zh-CN" altLang="en-US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6693" y="179173"/>
            <a:ext cx="1422400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6686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脚占位符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CN" altLang="zh-CN" sz="1200" dirty="0"/>
              <a:t>第</a:t>
            </a:r>
            <a:r>
              <a:rPr lang="en-US" altLang="zh-CN" sz="1200" dirty="0"/>
              <a:t>4</a:t>
            </a:r>
            <a:r>
              <a:rPr lang="zh-CN" altLang="zh-CN" sz="1200" dirty="0"/>
              <a:t>章  选择结构程序设计</a:t>
            </a:r>
            <a:endParaRPr lang="en-US" altLang="zh-CN" sz="1200" dirty="0" smtClean="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3352800" y="381001"/>
            <a:ext cx="8839200" cy="411163"/>
          </a:xfrm>
        </p:spPr>
        <p:txBody>
          <a:bodyPr/>
          <a:lstStyle/>
          <a:p>
            <a:r>
              <a:rPr lang="en-US" altLang="zh-CN" sz="3200" dirty="0"/>
              <a:t>4.3  if</a:t>
            </a:r>
            <a:r>
              <a:rPr lang="zh-CN" altLang="zh-CN" sz="3200" dirty="0"/>
              <a:t>语句</a:t>
            </a:r>
          </a:p>
        </p:txBody>
      </p:sp>
      <p:sp>
        <p:nvSpPr>
          <p:cNvPr id="4" name="矩形 3"/>
          <p:cNvSpPr/>
          <p:nvPr/>
        </p:nvSpPr>
        <p:spPr>
          <a:xfrm>
            <a:off x="359122" y="1313368"/>
            <a:ext cx="41857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</a:rPr>
              <a:t>三、</a:t>
            </a:r>
            <a:r>
              <a:rPr lang="zh-CN" altLang="zh-CN" sz="2400" b="1" dirty="0" smtClean="0">
                <a:solidFill>
                  <a:srgbClr val="C00000"/>
                </a:solidFill>
              </a:rPr>
              <a:t>条件</a:t>
            </a:r>
            <a:r>
              <a:rPr lang="zh-CN" altLang="zh-CN" sz="2400" b="1" dirty="0">
                <a:solidFill>
                  <a:srgbClr val="C00000"/>
                </a:solidFill>
              </a:rPr>
              <a:t>运算符和条件表达式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3855" y="2981292"/>
            <a:ext cx="753751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b="1" dirty="0" smtClean="0">
                <a:solidFill>
                  <a:srgbClr val="000000"/>
                </a:solidFill>
              </a:rPr>
              <a:t>由</a:t>
            </a:r>
            <a:r>
              <a:rPr lang="zh-CN" altLang="zh-CN" sz="2000" b="1" dirty="0">
                <a:solidFill>
                  <a:srgbClr val="0000FF"/>
                </a:solidFill>
              </a:rPr>
              <a:t>条件运算符</a:t>
            </a:r>
            <a:r>
              <a:rPr lang="zh-CN" altLang="zh-CN" sz="2000" b="1" dirty="0">
                <a:solidFill>
                  <a:srgbClr val="000000"/>
                </a:solidFill>
              </a:rPr>
              <a:t>组成的表达式称为</a:t>
            </a:r>
            <a:r>
              <a:rPr lang="zh-CN" altLang="zh-CN" sz="2000" b="1" dirty="0">
                <a:solidFill>
                  <a:srgbClr val="0000FF"/>
                </a:solidFill>
              </a:rPr>
              <a:t>条件表达式</a:t>
            </a:r>
            <a:r>
              <a:rPr lang="zh-CN" altLang="zh-CN" sz="2000" b="1" dirty="0">
                <a:solidFill>
                  <a:srgbClr val="000000"/>
                </a:solidFill>
              </a:rPr>
              <a:t>，其</a:t>
            </a:r>
            <a:r>
              <a:rPr lang="zh-CN" altLang="zh-CN" sz="2000" b="1" dirty="0">
                <a:solidFill>
                  <a:srgbClr val="0000FF"/>
                </a:solidFill>
              </a:rPr>
              <a:t>一般形式为</a:t>
            </a:r>
            <a:r>
              <a:rPr lang="zh-CN" altLang="zh-CN" sz="2000" b="1" dirty="0" smtClean="0">
                <a:solidFill>
                  <a:srgbClr val="000000"/>
                </a:solidFill>
              </a:rPr>
              <a:t>：</a:t>
            </a:r>
            <a:endParaRPr lang="en-US" altLang="zh-CN" sz="2000" b="1" dirty="0" smtClean="0">
              <a:solidFill>
                <a:srgbClr val="000000"/>
              </a:solidFill>
            </a:endParaRPr>
          </a:p>
          <a:p>
            <a:r>
              <a:rPr lang="en-US" altLang="zh-CN" sz="2000" b="1" dirty="0">
                <a:solidFill>
                  <a:srgbClr val="FF0000"/>
                </a:solidFill>
              </a:rPr>
              <a:t> </a:t>
            </a:r>
            <a:endParaRPr lang="zh-CN" altLang="zh-CN" sz="2000" b="1" dirty="0">
              <a:solidFill>
                <a:srgbClr val="FF0000"/>
              </a:solidFill>
            </a:endParaRPr>
          </a:p>
          <a:p>
            <a:r>
              <a:rPr lang="en-US" altLang="zh-CN" sz="2000" b="1" dirty="0" smtClean="0">
                <a:solidFill>
                  <a:srgbClr val="FF0000"/>
                </a:solidFill>
              </a:rPr>
              <a:t>             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表达式</a:t>
            </a:r>
            <a:r>
              <a:rPr lang="en-US" altLang="zh-CN" sz="2400" b="1" dirty="0">
                <a:solidFill>
                  <a:srgbClr val="FF0000"/>
                </a:solidFill>
              </a:rPr>
              <a:t>1 ?  </a:t>
            </a:r>
            <a:r>
              <a:rPr lang="zh-CN" altLang="zh-CN" sz="2400" b="1" dirty="0">
                <a:solidFill>
                  <a:srgbClr val="FF0000"/>
                </a:solidFill>
              </a:rPr>
              <a:t>表达式</a:t>
            </a:r>
            <a:r>
              <a:rPr lang="en-US" altLang="zh-CN" sz="2400" b="1" dirty="0">
                <a:solidFill>
                  <a:srgbClr val="FF0000"/>
                </a:solidFill>
              </a:rPr>
              <a:t>2 </a:t>
            </a:r>
            <a:r>
              <a:rPr lang="zh-CN" altLang="zh-CN" sz="2400" b="1" dirty="0">
                <a:solidFill>
                  <a:srgbClr val="FF0000"/>
                </a:solidFill>
              </a:rPr>
              <a:t>：表达式</a:t>
            </a:r>
            <a:r>
              <a:rPr lang="en-US" altLang="zh-CN" sz="2400" b="1" dirty="0">
                <a:solidFill>
                  <a:srgbClr val="FF0000"/>
                </a:solidFill>
              </a:rPr>
              <a:t>3</a:t>
            </a:r>
            <a:endParaRPr lang="zh-CN" altLang="zh-CN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0099" y="1907533"/>
            <a:ext cx="118462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000000"/>
                </a:solidFill>
              </a:rPr>
              <a:t>    </a:t>
            </a:r>
            <a:r>
              <a:rPr lang="en-US" altLang="zh-CN" sz="2000" b="1" dirty="0" smtClean="0">
                <a:solidFill>
                  <a:srgbClr val="000000"/>
                </a:solidFill>
              </a:rPr>
              <a:t>  </a:t>
            </a:r>
            <a:r>
              <a:rPr lang="zh-CN" altLang="zh-CN" sz="2000" b="1" dirty="0" smtClean="0">
                <a:solidFill>
                  <a:srgbClr val="000000"/>
                </a:solidFill>
              </a:rPr>
              <a:t>在</a:t>
            </a:r>
            <a:r>
              <a:rPr lang="zh-CN" altLang="zh-CN" sz="2000" b="1" dirty="0">
                <a:solidFill>
                  <a:srgbClr val="000000"/>
                </a:solidFill>
              </a:rPr>
              <a:t>条件语句中，如果只执行单个的赋值语句时，常用条件表达式来</a:t>
            </a:r>
            <a:r>
              <a:rPr lang="zh-CN" altLang="zh-CN" sz="2000" b="1" dirty="0" smtClean="0">
                <a:solidFill>
                  <a:srgbClr val="000000"/>
                </a:solidFill>
              </a:rPr>
              <a:t>实现</a:t>
            </a:r>
            <a:r>
              <a:rPr lang="zh-CN" altLang="en-US" sz="2000" b="1" dirty="0" smtClean="0">
                <a:solidFill>
                  <a:srgbClr val="000000"/>
                </a:solidFill>
              </a:rPr>
              <a:t>。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40144" y="2422718"/>
            <a:ext cx="116461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000000"/>
                </a:solidFill>
              </a:rPr>
              <a:t>    </a:t>
            </a:r>
            <a:r>
              <a:rPr lang="zh-CN" altLang="zh-CN" sz="2000" b="1" dirty="0" smtClean="0">
                <a:solidFill>
                  <a:srgbClr val="0000FF"/>
                </a:solidFill>
              </a:rPr>
              <a:t>条件</a:t>
            </a:r>
            <a:r>
              <a:rPr lang="zh-CN" altLang="zh-CN" sz="2000" b="1" dirty="0">
                <a:solidFill>
                  <a:srgbClr val="0000FF"/>
                </a:solidFill>
              </a:rPr>
              <a:t>运算符</a:t>
            </a:r>
            <a:r>
              <a:rPr lang="zh-CN" altLang="zh-CN" sz="2000" b="1" dirty="0">
                <a:solidFill>
                  <a:srgbClr val="000000"/>
                </a:solidFill>
              </a:rPr>
              <a:t>由“</a:t>
            </a:r>
            <a:r>
              <a:rPr lang="en-US" altLang="zh-CN" sz="2000" b="1" dirty="0">
                <a:solidFill>
                  <a:srgbClr val="FF0000"/>
                </a:solidFill>
              </a:rPr>
              <a:t>?</a:t>
            </a:r>
            <a:r>
              <a:rPr lang="zh-CN" altLang="zh-CN" sz="2000" b="1" dirty="0">
                <a:solidFill>
                  <a:srgbClr val="000000"/>
                </a:solidFill>
              </a:rPr>
              <a:t>”和“</a:t>
            </a:r>
            <a:r>
              <a:rPr lang="zh-CN" altLang="zh-CN" sz="2000" b="1" dirty="0">
                <a:solidFill>
                  <a:srgbClr val="FF0000"/>
                </a:solidFill>
              </a:rPr>
              <a:t>：</a:t>
            </a:r>
            <a:r>
              <a:rPr lang="zh-CN" altLang="zh-CN" sz="2000" b="1" dirty="0">
                <a:solidFill>
                  <a:srgbClr val="000000"/>
                </a:solidFill>
              </a:rPr>
              <a:t>”联合构成，共有三个参与运算的量。它是</a:t>
            </a:r>
            <a:r>
              <a:rPr lang="en-US" altLang="zh-CN" sz="2000" b="1" dirty="0">
                <a:solidFill>
                  <a:srgbClr val="000000"/>
                </a:solidFill>
              </a:rPr>
              <a:t>C</a:t>
            </a:r>
            <a:r>
              <a:rPr lang="zh-CN" altLang="zh-CN" sz="2000" b="1" dirty="0">
                <a:solidFill>
                  <a:srgbClr val="000000"/>
                </a:solidFill>
              </a:rPr>
              <a:t>语言中唯一的一个三目运算符</a:t>
            </a:r>
            <a:r>
              <a:rPr lang="zh-CN" altLang="zh-CN" sz="2000" b="1" dirty="0" smtClean="0">
                <a:solidFill>
                  <a:srgbClr val="000000"/>
                </a:solidFill>
              </a:rPr>
              <a:t>。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53855" y="4290923"/>
            <a:ext cx="635855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b="1" dirty="0">
                <a:solidFill>
                  <a:srgbClr val="C00000"/>
                </a:solidFill>
              </a:rPr>
              <a:t>条件表达式的运算规则为：</a:t>
            </a:r>
            <a:r>
              <a:rPr lang="zh-CN" altLang="zh-CN" sz="2000" b="1" dirty="0">
                <a:solidFill>
                  <a:srgbClr val="000000"/>
                </a:solidFill>
              </a:rPr>
              <a:t>如果表达式</a:t>
            </a:r>
            <a:r>
              <a:rPr lang="en-US" altLang="zh-CN" sz="2000" b="1" dirty="0">
                <a:solidFill>
                  <a:srgbClr val="000000"/>
                </a:solidFill>
              </a:rPr>
              <a:t>1</a:t>
            </a:r>
            <a:r>
              <a:rPr lang="zh-CN" altLang="zh-CN" sz="2000" b="1" dirty="0">
                <a:solidFill>
                  <a:srgbClr val="000000"/>
                </a:solidFill>
              </a:rPr>
              <a:t>的值为“真”，则以表达式</a:t>
            </a:r>
            <a:r>
              <a:rPr lang="en-US" altLang="zh-CN" sz="2000" b="1" dirty="0">
                <a:solidFill>
                  <a:srgbClr val="000000"/>
                </a:solidFill>
              </a:rPr>
              <a:t>2 </a:t>
            </a:r>
            <a:r>
              <a:rPr lang="zh-CN" altLang="zh-CN" sz="2000" b="1" dirty="0">
                <a:solidFill>
                  <a:srgbClr val="000000"/>
                </a:solidFill>
              </a:rPr>
              <a:t>的值作为整个条件表达式的值，否则以表达式</a:t>
            </a:r>
            <a:r>
              <a:rPr lang="en-US" altLang="zh-CN" sz="2000" b="1" dirty="0">
                <a:solidFill>
                  <a:srgbClr val="000000"/>
                </a:solidFill>
              </a:rPr>
              <a:t>3</a:t>
            </a:r>
            <a:r>
              <a:rPr lang="zh-CN" altLang="zh-CN" sz="2000" b="1" dirty="0">
                <a:solidFill>
                  <a:srgbClr val="000000"/>
                </a:solidFill>
              </a:rPr>
              <a:t>的值作为整个条件表达式的</a:t>
            </a:r>
            <a:r>
              <a:rPr lang="zh-CN" altLang="zh-CN" sz="2000" b="1" dirty="0" smtClean="0">
                <a:solidFill>
                  <a:srgbClr val="000000"/>
                </a:solidFill>
              </a:rPr>
              <a:t>值</a:t>
            </a:r>
            <a:r>
              <a:rPr lang="en-US" altLang="zh-CN" sz="2000" b="1" dirty="0" smtClean="0">
                <a:solidFill>
                  <a:srgbClr val="000000"/>
                </a:solidFill>
              </a:rPr>
              <a:t>.</a:t>
            </a:r>
            <a:endParaRPr lang="zh-CN" altLang="en-US" sz="2000" b="1" dirty="0">
              <a:solidFill>
                <a:srgbClr val="00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0141" y="3872242"/>
            <a:ext cx="4456835" cy="2224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2070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脚占位符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CN" altLang="zh-CN" sz="1200" dirty="0"/>
              <a:t>第</a:t>
            </a:r>
            <a:r>
              <a:rPr lang="en-US" altLang="zh-CN" sz="1200" dirty="0"/>
              <a:t>4</a:t>
            </a:r>
            <a:r>
              <a:rPr lang="zh-CN" altLang="zh-CN" sz="1200" dirty="0"/>
              <a:t>章  选择结构程序设计</a:t>
            </a:r>
            <a:endParaRPr lang="en-US" altLang="zh-CN" sz="1200" dirty="0" smtClean="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3352800" y="381001"/>
            <a:ext cx="8839200" cy="411163"/>
          </a:xfrm>
        </p:spPr>
        <p:txBody>
          <a:bodyPr/>
          <a:lstStyle/>
          <a:p>
            <a:r>
              <a:rPr lang="en-US" altLang="zh-CN" sz="3200" dirty="0"/>
              <a:t>4.3  if</a:t>
            </a:r>
            <a:r>
              <a:rPr lang="zh-CN" altLang="zh-CN" sz="3200" dirty="0"/>
              <a:t>语句</a:t>
            </a:r>
          </a:p>
        </p:txBody>
      </p:sp>
      <p:sp>
        <p:nvSpPr>
          <p:cNvPr id="11" name="矩形 10"/>
          <p:cNvSpPr/>
          <p:nvPr/>
        </p:nvSpPr>
        <p:spPr>
          <a:xfrm>
            <a:off x="558799" y="1359257"/>
            <a:ext cx="92166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 smtClean="0">
                <a:solidFill>
                  <a:srgbClr val="000000"/>
                </a:solidFill>
              </a:rPr>
              <a:t>条件</a:t>
            </a:r>
            <a:r>
              <a:rPr lang="zh-CN" altLang="zh-CN" sz="2400" b="1" dirty="0">
                <a:solidFill>
                  <a:srgbClr val="000000"/>
                </a:solidFill>
              </a:rPr>
              <a:t>表达式通常用于赋值语句之中，其作用等效于一条</a:t>
            </a:r>
            <a:r>
              <a:rPr lang="en-US" altLang="zh-CN" sz="2400" b="1" dirty="0">
                <a:solidFill>
                  <a:srgbClr val="000000"/>
                </a:solidFill>
              </a:rPr>
              <a:t>if</a:t>
            </a:r>
            <a:r>
              <a:rPr lang="zh-CN" altLang="zh-CN" sz="2400" b="1" dirty="0">
                <a:solidFill>
                  <a:srgbClr val="000000"/>
                </a:solidFill>
              </a:rPr>
              <a:t>语句。</a:t>
            </a:r>
            <a:endParaRPr lang="zh-CN" altLang="en-US" sz="2400" b="1" dirty="0">
              <a:solidFill>
                <a:srgbClr val="00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558799" y="1854875"/>
            <a:ext cx="885613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/>
              <a:t>例如，下面的条件语句</a:t>
            </a:r>
            <a:r>
              <a:rPr lang="zh-CN" altLang="zh-CN" sz="2400" dirty="0" smtClean="0"/>
              <a:t>：</a:t>
            </a:r>
            <a:endParaRPr lang="zh-CN" altLang="zh-CN" sz="2400" dirty="0"/>
          </a:p>
          <a:p>
            <a:pPr lvl="2"/>
            <a:r>
              <a:rPr lang="en-US" altLang="zh-CN" sz="2400" dirty="0">
                <a:solidFill>
                  <a:srgbClr val="00B050"/>
                </a:solidFill>
              </a:rPr>
              <a:t>if (a&gt;b) min=b;</a:t>
            </a:r>
            <a:endParaRPr lang="zh-CN" altLang="zh-CN" sz="2400" dirty="0">
              <a:solidFill>
                <a:srgbClr val="00B050"/>
              </a:solidFill>
            </a:endParaRPr>
          </a:p>
          <a:p>
            <a:pPr lvl="2"/>
            <a:r>
              <a:rPr lang="en-US" altLang="zh-CN" sz="2400" dirty="0">
                <a:solidFill>
                  <a:srgbClr val="00B050"/>
                </a:solidFill>
              </a:rPr>
              <a:t>else min=a</a:t>
            </a:r>
            <a:r>
              <a:rPr lang="en-US" altLang="zh-CN" sz="2400" dirty="0" smtClean="0">
                <a:solidFill>
                  <a:srgbClr val="00B050"/>
                </a:solidFill>
              </a:rPr>
              <a:t>;</a:t>
            </a:r>
          </a:p>
          <a:p>
            <a:pPr lvl="2"/>
            <a:endParaRPr lang="zh-CN" altLang="zh-CN" sz="2400" dirty="0"/>
          </a:p>
          <a:p>
            <a:r>
              <a:rPr lang="zh-CN" altLang="zh-CN" sz="2400" dirty="0"/>
              <a:t>可用条件表达式改写为</a:t>
            </a:r>
            <a:r>
              <a:rPr lang="zh-CN" altLang="zh-CN" sz="2400" dirty="0" smtClean="0"/>
              <a:t>：</a:t>
            </a:r>
            <a:endParaRPr lang="zh-CN" altLang="zh-CN" sz="2400" dirty="0"/>
          </a:p>
          <a:p>
            <a:r>
              <a:rPr lang="en-US" altLang="zh-CN" sz="2400" dirty="0" smtClean="0"/>
              <a:t>	</a:t>
            </a:r>
            <a:r>
              <a:rPr lang="en-US" altLang="zh-CN" sz="2400" dirty="0" smtClean="0">
                <a:solidFill>
                  <a:srgbClr val="00B050"/>
                </a:solidFill>
              </a:rPr>
              <a:t>min</a:t>
            </a:r>
            <a:r>
              <a:rPr lang="en-US" altLang="zh-CN" sz="2400" dirty="0">
                <a:solidFill>
                  <a:srgbClr val="00B050"/>
                </a:solidFill>
              </a:rPr>
              <a:t>=(a&gt;b)?</a:t>
            </a:r>
            <a:r>
              <a:rPr lang="en-US" altLang="zh-CN" sz="2400" dirty="0" err="1">
                <a:solidFill>
                  <a:srgbClr val="00B050"/>
                </a:solidFill>
              </a:rPr>
              <a:t>b:a</a:t>
            </a:r>
            <a:r>
              <a:rPr lang="en-US" altLang="zh-CN" sz="2400" dirty="0" smtClean="0">
                <a:solidFill>
                  <a:srgbClr val="00B050"/>
                </a:solidFill>
              </a:rPr>
              <a:t>;</a:t>
            </a:r>
          </a:p>
          <a:p>
            <a:endParaRPr lang="en-US" altLang="zh-CN" sz="2400" dirty="0">
              <a:solidFill>
                <a:srgbClr val="00B050"/>
              </a:solidFill>
            </a:endParaRPr>
          </a:p>
          <a:p>
            <a:r>
              <a:rPr lang="zh-CN" altLang="zh-CN" sz="2400" dirty="0" smtClean="0"/>
              <a:t>该</a:t>
            </a:r>
            <a:r>
              <a:rPr lang="zh-CN" altLang="zh-CN" sz="2400" dirty="0"/>
              <a:t>语句实现的功能为</a:t>
            </a:r>
            <a:r>
              <a:rPr lang="zh-CN" altLang="zh-CN" sz="2400" dirty="0" smtClean="0"/>
              <a:t>：</a:t>
            </a:r>
            <a:endParaRPr lang="en-US" altLang="zh-CN" sz="2400" dirty="0" smtClean="0"/>
          </a:p>
          <a:p>
            <a:r>
              <a:rPr lang="zh-CN" altLang="zh-CN" sz="2400" dirty="0" smtClean="0"/>
              <a:t>如</a:t>
            </a:r>
            <a:r>
              <a:rPr lang="en-US" altLang="zh-CN" sz="2400" dirty="0"/>
              <a:t>a&gt;b</a:t>
            </a:r>
            <a:r>
              <a:rPr lang="zh-CN" altLang="zh-CN" sz="2400" dirty="0"/>
              <a:t>为“真”，则把</a:t>
            </a:r>
            <a:r>
              <a:rPr lang="en-US" altLang="zh-CN" sz="2400" dirty="0"/>
              <a:t>b</a:t>
            </a:r>
            <a:r>
              <a:rPr lang="zh-CN" altLang="zh-CN" sz="2400" dirty="0"/>
              <a:t>赋予</a:t>
            </a:r>
            <a:r>
              <a:rPr lang="en-US" altLang="zh-CN" sz="2400" dirty="0"/>
              <a:t>min</a:t>
            </a:r>
            <a:r>
              <a:rPr lang="zh-CN" altLang="zh-CN" sz="2400" dirty="0"/>
              <a:t>，否则把</a:t>
            </a:r>
            <a:r>
              <a:rPr lang="en-US" altLang="zh-CN" sz="2400" dirty="0"/>
              <a:t>a </a:t>
            </a:r>
            <a:r>
              <a:rPr lang="zh-CN" altLang="zh-CN" sz="2400" dirty="0"/>
              <a:t>赋予</a:t>
            </a:r>
            <a:r>
              <a:rPr lang="en-US" altLang="zh-CN" sz="2400" dirty="0"/>
              <a:t>min</a:t>
            </a:r>
            <a:r>
              <a:rPr lang="zh-CN" altLang="zh-CN" sz="2400" dirty="0"/>
              <a:t>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58799" y="5367866"/>
            <a:ext cx="70019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这两种写法，功能等效。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545736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脚占位符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CN" altLang="zh-CN" sz="1200" dirty="0"/>
              <a:t>第</a:t>
            </a:r>
            <a:r>
              <a:rPr lang="en-US" altLang="zh-CN" sz="1200" dirty="0"/>
              <a:t>4</a:t>
            </a:r>
            <a:r>
              <a:rPr lang="zh-CN" altLang="zh-CN" sz="1200" dirty="0"/>
              <a:t>章  选择结构程序设计</a:t>
            </a:r>
            <a:endParaRPr lang="en-US" altLang="zh-CN" sz="1200" dirty="0" smtClean="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3352800" y="381001"/>
            <a:ext cx="8839200" cy="411163"/>
          </a:xfrm>
        </p:spPr>
        <p:txBody>
          <a:bodyPr/>
          <a:lstStyle/>
          <a:p>
            <a:r>
              <a:rPr lang="en-US" altLang="zh-CN" sz="3200" dirty="0"/>
              <a:t>4.3  if</a:t>
            </a:r>
            <a:r>
              <a:rPr lang="zh-CN" altLang="zh-CN" sz="3200" dirty="0"/>
              <a:t>语句</a:t>
            </a:r>
          </a:p>
        </p:txBody>
      </p:sp>
      <p:sp>
        <p:nvSpPr>
          <p:cNvPr id="2" name="矩形 1"/>
          <p:cNvSpPr/>
          <p:nvPr/>
        </p:nvSpPr>
        <p:spPr>
          <a:xfrm>
            <a:off x="63374" y="2098324"/>
            <a:ext cx="1178761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 smtClean="0">
                <a:solidFill>
                  <a:srgbClr val="000000"/>
                </a:solidFill>
              </a:rPr>
              <a:t>（</a:t>
            </a:r>
            <a:r>
              <a:rPr lang="en-US" altLang="zh-CN" sz="2400" b="1" dirty="0" smtClean="0">
                <a:solidFill>
                  <a:srgbClr val="000000"/>
                </a:solidFill>
              </a:rPr>
              <a:t>1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）</a:t>
            </a:r>
            <a:r>
              <a:rPr lang="zh-CN" altLang="zh-CN" sz="2400" b="1" dirty="0" smtClean="0">
                <a:solidFill>
                  <a:srgbClr val="000000"/>
                </a:solidFill>
              </a:rPr>
              <a:t>条件</a:t>
            </a:r>
            <a:r>
              <a:rPr lang="zh-CN" altLang="zh-CN" sz="2400" b="1" dirty="0">
                <a:solidFill>
                  <a:srgbClr val="000000"/>
                </a:solidFill>
              </a:rPr>
              <a:t>运算符的运算优先级低于关系运算符和算术运算符，但高于赋值符。比如，</a:t>
            </a:r>
          </a:p>
          <a:p>
            <a:r>
              <a:rPr lang="en-US" altLang="zh-CN" sz="2400" b="1" dirty="0" smtClean="0">
                <a:solidFill>
                  <a:srgbClr val="000000"/>
                </a:solidFill>
              </a:rPr>
              <a:t>           min</a:t>
            </a:r>
            <a:r>
              <a:rPr lang="en-US" altLang="zh-CN" sz="2400" b="1" dirty="0">
                <a:solidFill>
                  <a:srgbClr val="000000"/>
                </a:solidFill>
              </a:rPr>
              <a:t>=(a&gt;b)?</a:t>
            </a:r>
            <a:r>
              <a:rPr lang="en-US" altLang="zh-CN" sz="2400" b="1" dirty="0" err="1">
                <a:solidFill>
                  <a:srgbClr val="000000"/>
                </a:solidFill>
              </a:rPr>
              <a:t>b:a</a:t>
            </a:r>
            <a:endParaRPr lang="zh-CN" altLang="zh-CN" sz="2400" b="1" dirty="0">
              <a:solidFill>
                <a:srgbClr val="000000"/>
              </a:solidFill>
            </a:endParaRPr>
          </a:p>
          <a:p>
            <a:r>
              <a:rPr lang="en-US" altLang="zh-CN" sz="2400" b="1" dirty="0" smtClean="0">
                <a:solidFill>
                  <a:srgbClr val="000000"/>
                </a:solidFill>
              </a:rPr>
              <a:t>          </a:t>
            </a:r>
            <a:r>
              <a:rPr lang="zh-CN" altLang="zh-CN" sz="2400" b="1" dirty="0" smtClean="0">
                <a:solidFill>
                  <a:srgbClr val="000000"/>
                </a:solidFill>
              </a:rPr>
              <a:t>可以</a:t>
            </a:r>
            <a:r>
              <a:rPr lang="zh-CN" altLang="zh-CN" sz="2400" b="1" dirty="0">
                <a:solidFill>
                  <a:srgbClr val="000000"/>
                </a:solidFill>
              </a:rPr>
              <a:t>去掉括号，简写成</a:t>
            </a:r>
          </a:p>
          <a:p>
            <a:r>
              <a:rPr lang="en-US" altLang="zh-CN" sz="2400" b="1" dirty="0" smtClean="0">
                <a:solidFill>
                  <a:srgbClr val="000000"/>
                </a:solidFill>
              </a:rPr>
              <a:t>          min=a&gt;</a:t>
            </a:r>
            <a:r>
              <a:rPr lang="en-US" altLang="zh-CN" sz="2400" b="1" dirty="0" err="1" smtClean="0">
                <a:solidFill>
                  <a:srgbClr val="000000"/>
                </a:solidFill>
              </a:rPr>
              <a:t>b?b:a</a:t>
            </a:r>
            <a:endParaRPr lang="zh-CN" altLang="zh-CN" sz="2400" b="1" dirty="0">
              <a:solidFill>
                <a:srgbClr val="000000"/>
              </a:solidFill>
            </a:endParaRPr>
          </a:p>
          <a:p>
            <a:pPr lvl="0"/>
            <a:r>
              <a:rPr lang="zh-CN" altLang="en-US" sz="2400" b="1" dirty="0" smtClean="0">
                <a:solidFill>
                  <a:srgbClr val="000000"/>
                </a:solidFill>
              </a:rPr>
              <a:t>（</a:t>
            </a:r>
            <a:r>
              <a:rPr lang="en-US" altLang="zh-CN" sz="2400" b="1" dirty="0" smtClean="0">
                <a:solidFill>
                  <a:srgbClr val="000000"/>
                </a:solidFill>
              </a:rPr>
              <a:t>2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）</a:t>
            </a:r>
            <a:r>
              <a:rPr lang="zh-CN" altLang="zh-CN" sz="2400" b="1" dirty="0" smtClean="0">
                <a:solidFill>
                  <a:srgbClr val="000000"/>
                </a:solidFill>
              </a:rPr>
              <a:t>条件</a:t>
            </a:r>
            <a:r>
              <a:rPr lang="zh-CN" altLang="zh-CN" sz="2400" b="1" dirty="0">
                <a:solidFill>
                  <a:srgbClr val="000000"/>
                </a:solidFill>
              </a:rPr>
              <a:t>运算符</a:t>
            </a:r>
            <a:r>
              <a:rPr lang="en-US" altLang="zh-CN" sz="2400" b="1" dirty="0">
                <a:solidFill>
                  <a:srgbClr val="000000"/>
                </a:solidFill>
              </a:rPr>
              <a:t>?</a:t>
            </a:r>
            <a:r>
              <a:rPr lang="zh-CN" altLang="zh-CN" sz="2400" b="1" dirty="0">
                <a:solidFill>
                  <a:srgbClr val="000000"/>
                </a:solidFill>
              </a:rPr>
              <a:t>和：是一对运算符，不能分开单独使用。</a:t>
            </a:r>
          </a:p>
          <a:p>
            <a:r>
              <a:rPr lang="zh-CN" altLang="en-US" sz="2400" b="1" dirty="0" smtClean="0">
                <a:solidFill>
                  <a:srgbClr val="000000"/>
                </a:solidFill>
              </a:rPr>
              <a:t>（</a:t>
            </a:r>
            <a:r>
              <a:rPr lang="en-US" altLang="zh-CN" sz="2400" b="1" dirty="0" smtClean="0">
                <a:solidFill>
                  <a:srgbClr val="000000"/>
                </a:solidFill>
              </a:rPr>
              <a:t>3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）</a:t>
            </a:r>
            <a:r>
              <a:rPr lang="zh-CN" altLang="zh-CN" sz="2400" b="1" dirty="0" smtClean="0">
                <a:solidFill>
                  <a:srgbClr val="000000"/>
                </a:solidFill>
              </a:rPr>
              <a:t>条件</a:t>
            </a:r>
            <a:r>
              <a:rPr lang="zh-CN" altLang="zh-CN" sz="2400" b="1" dirty="0">
                <a:solidFill>
                  <a:srgbClr val="000000"/>
                </a:solidFill>
              </a:rPr>
              <a:t>运算符的结合方向是“自右至左”</a:t>
            </a:r>
            <a:r>
              <a:rPr lang="zh-CN" altLang="zh-CN" sz="2400" b="1" dirty="0" smtClean="0">
                <a:solidFill>
                  <a:srgbClr val="000000"/>
                </a:solidFill>
              </a:rPr>
              <a:t>。</a:t>
            </a:r>
            <a:endParaRPr lang="en-US" altLang="zh-CN" sz="2400" b="1" dirty="0" smtClean="0">
              <a:solidFill>
                <a:srgbClr val="000000"/>
              </a:solidFill>
            </a:endParaRPr>
          </a:p>
          <a:p>
            <a:r>
              <a:rPr lang="zh-CN" altLang="en-US" sz="2400" b="1" dirty="0" smtClean="0">
                <a:solidFill>
                  <a:srgbClr val="000000"/>
                </a:solidFill>
              </a:rPr>
              <a:t>（</a:t>
            </a:r>
            <a:r>
              <a:rPr lang="en-US" altLang="zh-CN" sz="2400" b="1" dirty="0" smtClean="0">
                <a:solidFill>
                  <a:srgbClr val="000000"/>
                </a:solidFill>
              </a:rPr>
              <a:t>4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）</a:t>
            </a:r>
            <a:r>
              <a:rPr lang="zh-CN" altLang="zh-CN" sz="2400" b="1" dirty="0" smtClean="0">
                <a:solidFill>
                  <a:srgbClr val="000000"/>
                </a:solidFill>
              </a:rPr>
              <a:t>条件</a:t>
            </a:r>
            <a:r>
              <a:rPr lang="zh-CN" altLang="zh-CN" sz="2400" b="1" dirty="0">
                <a:solidFill>
                  <a:srgbClr val="000000"/>
                </a:solidFill>
              </a:rPr>
              <a:t>表达式中，表达式</a:t>
            </a:r>
            <a:r>
              <a:rPr lang="en-US" altLang="zh-CN" sz="2400" b="1" dirty="0">
                <a:solidFill>
                  <a:srgbClr val="000000"/>
                </a:solidFill>
              </a:rPr>
              <a:t>1</a:t>
            </a:r>
            <a:r>
              <a:rPr lang="zh-CN" altLang="zh-CN" sz="2400" b="1" dirty="0">
                <a:solidFill>
                  <a:srgbClr val="000000"/>
                </a:solidFill>
              </a:rPr>
              <a:t>的类型可以与表达式</a:t>
            </a:r>
            <a:r>
              <a:rPr lang="en-US" altLang="zh-CN" sz="2400" b="1" dirty="0">
                <a:solidFill>
                  <a:srgbClr val="000000"/>
                </a:solidFill>
              </a:rPr>
              <a:t>2</a:t>
            </a:r>
            <a:r>
              <a:rPr lang="zh-CN" altLang="zh-CN" sz="2400" b="1" dirty="0">
                <a:solidFill>
                  <a:srgbClr val="000000"/>
                </a:solidFill>
              </a:rPr>
              <a:t>和表达式</a:t>
            </a:r>
            <a:r>
              <a:rPr lang="en-US" altLang="zh-CN" sz="2400" b="1" dirty="0">
                <a:solidFill>
                  <a:srgbClr val="000000"/>
                </a:solidFill>
              </a:rPr>
              <a:t>3</a:t>
            </a:r>
            <a:r>
              <a:rPr lang="zh-CN" altLang="zh-CN" sz="2400" b="1" dirty="0">
                <a:solidFill>
                  <a:srgbClr val="000000"/>
                </a:solidFill>
              </a:rPr>
              <a:t>的类型</a:t>
            </a:r>
            <a:r>
              <a:rPr lang="zh-CN" altLang="zh-CN" sz="2400" b="1" dirty="0" smtClean="0">
                <a:solidFill>
                  <a:srgbClr val="000000"/>
                </a:solidFill>
              </a:rPr>
              <a:t>不同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。</a:t>
            </a:r>
            <a:r>
              <a:rPr lang="zh-CN" altLang="zh-CN" sz="2400" b="1" dirty="0">
                <a:solidFill>
                  <a:srgbClr val="000000"/>
                </a:solidFill>
              </a:rPr>
              <a:t>此时条件表达式的值的类型</a:t>
            </a:r>
            <a:r>
              <a:rPr lang="zh-CN" altLang="zh-CN" sz="2400" b="1" dirty="0" smtClean="0">
                <a:solidFill>
                  <a:srgbClr val="000000"/>
                </a:solidFill>
              </a:rPr>
              <a:t>为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其中</a:t>
            </a:r>
            <a:r>
              <a:rPr lang="zh-CN" altLang="zh-CN" sz="2400" b="1" dirty="0" smtClean="0">
                <a:solidFill>
                  <a:srgbClr val="000000"/>
                </a:solidFill>
              </a:rPr>
              <a:t>数据</a:t>
            </a:r>
            <a:r>
              <a:rPr lang="zh-CN" altLang="zh-CN" sz="2400" b="1" dirty="0">
                <a:solidFill>
                  <a:srgbClr val="000000"/>
                </a:solidFill>
              </a:rPr>
              <a:t>精度较高的类型。</a:t>
            </a:r>
            <a:endParaRPr lang="zh-CN" altLang="en-US" sz="2400" b="1" dirty="0">
              <a:solidFill>
                <a:srgbClr val="0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7897" y="1423871"/>
            <a:ext cx="60115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solidFill>
                  <a:srgbClr val="C00000"/>
                </a:solidFill>
              </a:rPr>
              <a:t>使用条件表达式时，需要注意以下几点</a:t>
            </a:r>
            <a:r>
              <a:rPr lang="zh-CN" altLang="zh-CN" sz="2400" b="1" dirty="0" smtClean="0">
                <a:solidFill>
                  <a:srgbClr val="C00000"/>
                </a:solidFill>
              </a:rPr>
              <a:t>：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77896" y="5145312"/>
            <a:ext cx="1128917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000000"/>
                </a:solidFill>
              </a:rPr>
              <a:t>例如</a:t>
            </a:r>
            <a:r>
              <a:rPr lang="zh-CN" altLang="zh-CN" sz="2400" b="1" dirty="0">
                <a:solidFill>
                  <a:srgbClr val="000000"/>
                </a:solidFill>
              </a:rPr>
              <a:t>，</a:t>
            </a:r>
            <a:r>
              <a:rPr lang="en-US" altLang="zh-CN" sz="2400" b="1" dirty="0">
                <a:solidFill>
                  <a:srgbClr val="000000"/>
                </a:solidFill>
              </a:rPr>
              <a:t>x&gt;y </a:t>
            </a:r>
            <a:r>
              <a:rPr lang="en-US" altLang="zh-CN" sz="2400" b="1" dirty="0">
                <a:solidFill>
                  <a:srgbClr val="000000"/>
                </a:solidFill>
              </a:rPr>
              <a:t>? 2 : 2.4</a:t>
            </a:r>
            <a:endParaRPr lang="zh-CN" altLang="zh-CN" sz="2400" b="1" dirty="0">
              <a:solidFill>
                <a:srgbClr val="000000"/>
              </a:solidFill>
            </a:endParaRPr>
          </a:p>
          <a:p>
            <a:r>
              <a:rPr lang="zh-CN" altLang="zh-CN" sz="2400" b="1" dirty="0">
                <a:solidFill>
                  <a:srgbClr val="000000"/>
                </a:solidFill>
              </a:rPr>
              <a:t>如果</a:t>
            </a:r>
            <a:r>
              <a:rPr lang="en-US" altLang="zh-CN" sz="2400" b="1" dirty="0">
                <a:solidFill>
                  <a:srgbClr val="000000"/>
                </a:solidFill>
              </a:rPr>
              <a:t>x&lt;=y </a:t>
            </a:r>
            <a:r>
              <a:rPr lang="zh-CN" altLang="zh-CN" sz="2400" b="1" dirty="0">
                <a:solidFill>
                  <a:srgbClr val="000000"/>
                </a:solidFill>
              </a:rPr>
              <a:t>，则条件表达式的值为</a:t>
            </a:r>
            <a:r>
              <a:rPr lang="en-US" altLang="zh-CN" sz="2400" b="1" dirty="0">
                <a:solidFill>
                  <a:srgbClr val="000000"/>
                </a:solidFill>
              </a:rPr>
              <a:t>2.4</a:t>
            </a:r>
            <a:r>
              <a:rPr lang="zh-CN" altLang="zh-CN" sz="2400" b="1" dirty="0">
                <a:solidFill>
                  <a:srgbClr val="000000"/>
                </a:solidFill>
              </a:rPr>
              <a:t>；若</a:t>
            </a:r>
            <a:r>
              <a:rPr lang="en-US" altLang="zh-CN" sz="2400" b="1" dirty="0">
                <a:solidFill>
                  <a:srgbClr val="000000"/>
                </a:solidFill>
              </a:rPr>
              <a:t>x&gt;y</a:t>
            </a:r>
            <a:r>
              <a:rPr lang="zh-CN" altLang="zh-CN" sz="2400" b="1" dirty="0">
                <a:solidFill>
                  <a:srgbClr val="000000"/>
                </a:solidFill>
              </a:rPr>
              <a:t>，值应为</a:t>
            </a:r>
            <a:r>
              <a:rPr lang="en-US" altLang="zh-CN" sz="2400" b="1" dirty="0">
                <a:solidFill>
                  <a:srgbClr val="000000"/>
                </a:solidFill>
              </a:rPr>
              <a:t>2</a:t>
            </a:r>
            <a:r>
              <a:rPr lang="zh-CN" altLang="zh-CN" sz="2400" b="1" dirty="0">
                <a:solidFill>
                  <a:srgbClr val="000000"/>
                </a:solidFill>
              </a:rPr>
              <a:t>，由于</a:t>
            </a:r>
            <a:r>
              <a:rPr lang="en-US" altLang="zh-CN" sz="2400" b="1" dirty="0">
                <a:solidFill>
                  <a:srgbClr val="000000"/>
                </a:solidFill>
              </a:rPr>
              <a:t>2.4</a:t>
            </a:r>
            <a:r>
              <a:rPr lang="zh-CN" altLang="zh-CN" sz="2400" b="1" dirty="0">
                <a:solidFill>
                  <a:srgbClr val="000000"/>
                </a:solidFill>
              </a:rPr>
              <a:t>是实型，比整型数据精度高，因此，会将</a:t>
            </a:r>
            <a:r>
              <a:rPr lang="en-US" altLang="zh-CN" sz="2400" b="1" dirty="0">
                <a:solidFill>
                  <a:srgbClr val="000000"/>
                </a:solidFill>
              </a:rPr>
              <a:t>2</a:t>
            </a:r>
            <a:r>
              <a:rPr lang="zh-CN" altLang="zh-CN" sz="2400" b="1" dirty="0">
                <a:solidFill>
                  <a:srgbClr val="000000"/>
                </a:solidFill>
              </a:rPr>
              <a:t>转换成实型值</a:t>
            </a:r>
            <a:r>
              <a:rPr lang="en-US" altLang="zh-CN" sz="2400" b="1" dirty="0">
                <a:solidFill>
                  <a:srgbClr val="000000"/>
                </a:solidFill>
              </a:rPr>
              <a:t>2.0</a:t>
            </a:r>
            <a:r>
              <a:rPr lang="zh-CN" altLang="zh-CN" sz="2400" b="1" dirty="0">
                <a:solidFill>
                  <a:srgbClr val="000000"/>
                </a:solidFill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442070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脚占位符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CN" altLang="zh-CN" sz="1200" dirty="0"/>
              <a:t>第</a:t>
            </a:r>
            <a:r>
              <a:rPr lang="en-US" altLang="zh-CN" sz="1200" dirty="0"/>
              <a:t>4</a:t>
            </a:r>
            <a:r>
              <a:rPr lang="zh-CN" altLang="zh-CN" sz="1200" dirty="0"/>
              <a:t>章  选择结构程序设计</a:t>
            </a:r>
            <a:endParaRPr lang="en-US" altLang="zh-CN" sz="1200" dirty="0" smtClean="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3352800" y="381001"/>
            <a:ext cx="8839200" cy="411163"/>
          </a:xfrm>
        </p:spPr>
        <p:txBody>
          <a:bodyPr/>
          <a:lstStyle/>
          <a:p>
            <a:r>
              <a:rPr lang="en-US" altLang="zh-CN" sz="3200" dirty="0"/>
              <a:t>4.3  if</a:t>
            </a:r>
            <a:r>
              <a:rPr lang="zh-CN" altLang="zh-CN" sz="3200" dirty="0"/>
              <a:t>语句</a:t>
            </a:r>
          </a:p>
        </p:txBody>
      </p:sp>
      <p:sp>
        <p:nvSpPr>
          <p:cNvPr id="2" name="矩形 1"/>
          <p:cNvSpPr/>
          <p:nvPr/>
        </p:nvSpPr>
        <p:spPr>
          <a:xfrm>
            <a:off x="458709" y="2270477"/>
            <a:ext cx="6096000" cy="37856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002060"/>
                </a:solidFill>
              </a:rPr>
              <a:t>#</a:t>
            </a:r>
            <a:r>
              <a:rPr lang="en-US" altLang="zh-CN" sz="2400" b="1" dirty="0">
                <a:solidFill>
                  <a:srgbClr val="002060"/>
                </a:solidFill>
              </a:rPr>
              <a:t>include &lt;</a:t>
            </a:r>
            <a:r>
              <a:rPr lang="en-US" altLang="zh-CN" sz="2400" b="1" dirty="0" err="1">
                <a:solidFill>
                  <a:srgbClr val="002060"/>
                </a:solidFill>
              </a:rPr>
              <a:t>stdio.h</a:t>
            </a:r>
            <a:r>
              <a:rPr lang="en-US" altLang="zh-CN" sz="2400" b="1" dirty="0">
                <a:solidFill>
                  <a:srgbClr val="002060"/>
                </a:solidFill>
              </a:rPr>
              <a:t>&gt;</a:t>
            </a:r>
            <a:endParaRPr lang="zh-CN" altLang="zh-CN" sz="2400" b="1" dirty="0">
              <a:solidFill>
                <a:srgbClr val="002060"/>
              </a:solidFill>
            </a:endParaRPr>
          </a:p>
          <a:p>
            <a:r>
              <a:rPr lang="en-US" altLang="zh-CN" sz="2400" b="1" dirty="0" err="1">
                <a:solidFill>
                  <a:srgbClr val="002060"/>
                </a:solidFill>
              </a:rPr>
              <a:t>int</a:t>
            </a:r>
            <a:r>
              <a:rPr lang="en-US" altLang="zh-CN" sz="2400" b="1" dirty="0">
                <a:solidFill>
                  <a:srgbClr val="002060"/>
                </a:solidFill>
              </a:rPr>
              <a:t> main()</a:t>
            </a:r>
            <a:endParaRPr lang="zh-CN" altLang="zh-CN" sz="2400" b="1" dirty="0">
              <a:solidFill>
                <a:srgbClr val="002060"/>
              </a:solidFill>
            </a:endParaRPr>
          </a:p>
          <a:p>
            <a:r>
              <a:rPr lang="en-US" altLang="zh-CN" sz="2400" b="1" dirty="0">
                <a:solidFill>
                  <a:srgbClr val="002060"/>
                </a:solidFill>
              </a:rPr>
              <a:t>{</a:t>
            </a:r>
            <a:endParaRPr lang="zh-CN" altLang="zh-CN" sz="2400" b="1" dirty="0">
              <a:solidFill>
                <a:srgbClr val="002060"/>
              </a:solidFill>
            </a:endParaRPr>
          </a:p>
          <a:p>
            <a:r>
              <a:rPr lang="en-US" altLang="zh-CN" sz="2400" b="1" dirty="0">
                <a:solidFill>
                  <a:srgbClr val="002060"/>
                </a:solidFill>
              </a:rPr>
              <a:t>    char </a:t>
            </a:r>
            <a:r>
              <a:rPr lang="en-US" altLang="zh-CN" sz="2400" b="1" dirty="0" err="1">
                <a:solidFill>
                  <a:srgbClr val="002060"/>
                </a:solidFill>
              </a:rPr>
              <a:t>ch</a:t>
            </a:r>
            <a:r>
              <a:rPr lang="en-US" altLang="zh-CN" sz="2400" b="1" dirty="0">
                <a:solidFill>
                  <a:srgbClr val="002060"/>
                </a:solidFill>
              </a:rPr>
              <a:t>;</a:t>
            </a:r>
            <a:endParaRPr lang="zh-CN" altLang="zh-CN" sz="2400" b="1" dirty="0">
              <a:solidFill>
                <a:srgbClr val="002060"/>
              </a:solidFill>
            </a:endParaRPr>
          </a:p>
          <a:p>
            <a:r>
              <a:rPr lang="en-US" altLang="zh-CN" sz="2400" b="1" dirty="0">
                <a:solidFill>
                  <a:srgbClr val="002060"/>
                </a:solidFill>
              </a:rPr>
              <a:t>    </a:t>
            </a:r>
            <a:r>
              <a:rPr lang="en-US" altLang="zh-CN" sz="2400" b="1" dirty="0" err="1">
                <a:solidFill>
                  <a:srgbClr val="002060"/>
                </a:solidFill>
              </a:rPr>
              <a:t>printf</a:t>
            </a:r>
            <a:r>
              <a:rPr lang="en-US" altLang="zh-CN" sz="2400" b="1" dirty="0">
                <a:solidFill>
                  <a:srgbClr val="002060"/>
                </a:solidFill>
              </a:rPr>
              <a:t>("</a:t>
            </a:r>
            <a:r>
              <a:rPr lang="zh-CN" altLang="zh-CN" sz="2400" b="1" dirty="0">
                <a:solidFill>
                  <a:srgbClr val="002060"/>
                </a:solidFill>
              </a:rPr>
              <a:t>请输入一个字符：</a:t>
            </a:r>
            <a:r>
              <a:rPr lang="en-US" altLang="zh-CN" sz="2400" b="1" dirty="0">
                <a:solidFill>
                  <a:srgbClr val="002060"/>
                </a:solidFill>
              </a:rPr>
              <a:t>");</a:t>
            </a:r>
            <a:endParaRPr lang="zh-CN" altLang="zh-CN" sz="2400" b="1" dirty="0">
              <a:solidFill>
                <a:srgbClr val="002060"/>
              </a:solidFill>
            </a:endParaRPr>
          </a:p>
          <a:p>
            <a:r>
              <a:rPr lang="en-US" altLang="zh-CN" sz="2400" b="1" dirty="0">
                <a:solidFill>
                  <a:srgbClr val="002060"/>
                </a:solidFill>
              </a:rPr>
              <a:t>    </a:t>
            </a:r>
            <a:r>
              <a:rPr lang="en-US" altLang="zh-CN" sz="2400" b="1" dirty="0" err="1">
                <a:solidFill>
                  <a:srgbClr val="002060"/>
                </a:solidFill>
              </a:rPr>
              <a:t>scanf</a:t>
            </a:r>
            <a:r>
              <a:rPr lang="en-US" altLang="zh-CN" sz="2400" b="1" dirty="0">
                <a:solidFill>
                  <a:srgbClr val="002060"/>
                </a:solidFill>
              </a:rPr>
              <a:t>("%c",&amp;</a:t>
            </a:r>
            <a:r>
              <a:rPr lang="en-US" altLang="zh-CN" sz="2400" b="1" dirty="0" err="1">
                <a:solidFill>
                  <a:srgbClr val="002060"/>
                </a:solidFill>
              </a:rPr>
              <a:t>ch</a:t>
            </a:r>
            <a:r>
              <a:rPr lang="en-US" altLang="zh-CN" sz="2400" b="1" dirty="0">
                <a:solidFill>
                  <a:srgbClr val="002060"/>
                </a:solidFill>
              </a:rPr>
              <a:t>);</a:t>
            </a:r>
            <a:endParaRPr lang="zh-CN" altLang="zh-CN" sz="2400" b="1" dirty="0">
              <a:solidFill>
                <a:srgbClr val="002060"/>
              </a:solidFill>
            </a:endParaRPr>
          </a:p>
          <a:p>
            <a:r>
              <a:rPr lang="en-US" altLang="zh-CN" sz="2400" b="1" dirty="0">
                <a:solidFill>
                  <a:srgbClr val="002060"/>
                </a:solidFill>
              </a:rPr>
              <a:t>    </a:t>
            </a:r>
            <a:r>
              <a:rPr lang="en-US" altLang="zh-CN" sz="2400" b="1" dirty="0" err="1">
                <a:solidFill>
                  <a:srgbClr val="002060"/>
                </a:solidFill>
              </a:rPr>
              <a:t>ch</a:t>
            </a:r>
            <a:r>
              <a:rPr lang="en-US" altLang="zh-CN" sz="2400" b="1" dirty="0">
                <a:solidFill>
                  <a:srgbClr val="002060"/>
                </a:solidFill>
              </a:rPr>
              <a:t>=(</a:t>
            </a:r>
            <a:r>
              <a:rPr lang="en-US" altLang="zh-CN" sz="2400" b="1" dirty="0" err="1">
                <a:solidFill>
                  <a:srgbClr val="002060"/>
                </a:solidFill>
              </a:rPr>
              <a:t>ch</a:t>
            </a:r>
            <a:r>
              <a:rPr lang="en-US" altLang="zh-CN" sz="2400" b="1" dirty="0">
                <a:solidFill>
                  <a:srgbClr val="002060"/>
                </a:solidFill>
              </a:rPr>
              <a:t>&gt;='a'&amp;&amp;</a:t>
            </a:r>
            <a:r>
              <a:rPr lang="en-US" altLang="zh-CN" sz="2400" b="1" dirty="0" err="1">
                <a:solidFill>
                  <a:srgbClr val="002060"/>
                </a:solidFill>
              </a:rPr>
              <a:t>ch</a:t>
            </a:r>
            <a:r>
              <a:rPr lang="en-US" altLang="zh-CN" sz="2400" b="1" dirty="0">
                <a:solidFill>
                  <a:srgbClr val="002060"/>
                </a:solidFill>
              </a:rPr>
              <a:t>&lt;='z')?ch-32:ch;</a:t>
            </a:r>
            <a:endParaRPr lang="zh-CN" altLang="zh-CN" sz="2400" b="1" dirty="0">
              <a:solidFill>
                <a:srgbClr val="002060"/>
              </a:solidFill>
            </a:endParaRPr>
          </a:p>
          <a:p>
            <a:r>
              <a:rPr lang="en-US" altLang="zh-CN" sz="2400" b="1" dirty="0">
                <a:solidFill>
                  <a:srgbClr val="002060"/>
                </a:solidFill>
              </a:rPr>
              <a:t>	</a:t>
            </a:r>
            <a:r>
              <a:rPr lang="en-US" altLang="zh-CN" sz="2400" b="1" dirty="0" err="1">
                <a:solidFill>
                  <a:srgbClr val="002060"/>
                </a:solidFill>
              </a:rPr>
              <a:t>printf</a:t>
            </a:r>
            <a:r>
              <a:rPr lang="en-US" altLang="zh-CN" sz="2400" b="1" dirty="0">
                <a:solidFill>
                  <a:srgbClr val="002060"/>
                </a:solidFill>
              </a:rPr>
              <a:t>("</a:t>
            </a:r>
            <a:r>
              <a:rPr lang="en-US" altLang="zh-CN" sz="2400" b="1" dirty="0" err="1">
                <a:solidFill>
                  <a:srgbClr val="002060"/>
                </a:solidFill>
              </a:rPr>
              <a:t>ch</a:t>
            </a:r>
            <a:r>
              <a:rPr lang="en-US" altLang="zh-CN" sz="2400" b="1" dirty="0">
                <a:solidFill>
                  <a:srgbClr val="002060"/>
                </a:solidFill>
              </a:rPr>
              <a:t>=%c\n",</a:t>
            </a:r>
            <a:r>
              <a:rPr lang="en-US" altLang="zh-CN" sz="2400" b="1" dirty="0" err="1">
                <a:solidFill>
                  <a:srgbClr val="002060"/>
                </a:solidFill>
              </a:rPr>
              <a:t>ch</a:t>
            </a:r>
            <a:r>
              <a:rPr lang="en-US" altLang="zh-CN" sz="2400" b="1" dirty="0">
                <a:solidFill>
                  <a:srgbClr val="002060"/>
                </a:solidFill>
              </a:rPr>
              <a:t>);</a:t>
            </a:r>
            <a:endParaRPr lang="zh-CN" altLang="zh-CN" sz="2400" b="1" dirty="0">
              <a:solidFill>
                <a:srgbClr val="002060"/>
              </a:solidFill>
            </a:endParaRPr>
          </a:p>
          <a:p>
            <a:r>
              <a:rPr lang="en-US" altLang="zh-CN" sz="2400" b="1" dirty="0">
                <a:solidFill>
                  <a:srgbClr val="002060"/>
                </a:solidFill>
              </a:rPr>
              <a:t>	return 0;</a:t>
            </a:r>
            <a:endParaRPr lang="zh-CN" altLang="zh-CN" sz="2400" b="1" dirty="0">
              <a:solidFill>
                <a:srgbClr val="002060"/>
              </a:solidFill>
            </a:endParaRPr>
          </a:p>
          <a:p>
            <a:r>
              <a:rPr lang="en-US" altLang="zh-CN" sz="2400" b="1" dirty="0">
                <a:solidFill>
                  <a:srgbClr val="002060"/>
                </a:solidFill>
              </a:rPr>
              <a:t>}</a:t>
            </a:r>
            <a:endParaRPr lang="zh-CN" altLang="zh-CN" sz="2400" b="1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8709" y="1285592"/>
            <a:ext cx="11299182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dirty="0" smtClean="0">
                <a:solidFill>
                  <a:schemeClr val="accent1"/>
                </a:solidFill>
              </a:rPr>
              <a:t>【例</a:t>
            </a:r>
            <a:r>
              <a:rPr lang="en-US" altLang="zh-CN" sz="2000" b="1" dirty="0" smtClean="0">
                <a:solidFill>
                  <a:schemeClr val="accent1"/>
                </a:solidFill>
              </a:rPr>
              <a:t>4.7</a:t>
            </a:r>
            <a:r>
              <a:rPr lang="zh-CN" altLang="zh-CN" sz="2000" b="1" dirty="0" smtClean="0">
                <a:solidFill>
                  <a:schemeClr val="accent1"/>
                </a:solidFill>
              </a:rPr>
              <a:t>】从键盘上输入一个字符，如果它是小写字母，则把它转换成对应的大写字母输出，否则就直接输出。</a:t>
            </a:r>
          </a:p>
          <a:p>
            <a:endParaRPr lang="zh-CN" altLang="en-US" dirty="0"/>
          </a:p>
        </p:txBody>
      </p:sp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7253837" y="3259667"/>
            <a:ext cx="4176163" cy="165946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152237" y="2459028"/>
            <a:ext cx="1217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0070C0"/>
                </a:solidFill>
              </a:rPr>
              <a:t>运行</a:t>
            </a:r>
            <a:r>
              <a:rPr lang="zh-CN" altLang="zh-CN" sz="2000" b="1" dirty="0" smtClean="0">
                <a:solidFill>
                  <a:srgbClr val="0070C0"/>
                </a:solidFill>
              </a:rPr>
              <a:t>结果</a:t>
            </a:r>
            <a:endParaRPr lang="zh-CN" altLang="en-US" sz="2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05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脚占位符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CN" altLang="zh-CN" sz="1200" dirty="0"/>
              <a:t>第</a:t>
            </a:r>
            <a:r>
              <a:rPr lang="en-US" altLang="zh-CN" sz="1200" dirty="0"/>
              <a:t>4</a:t>
            </a:r>
            <a:r>
              <a:rPr lang="zh-CN" altLang="zh-CN" sz="1200" dirty="0"/>
              <a:t>章  选择结构程序设计</a:t>
            </a:r>
            <a:endParaRPr lang="en-US" altLang="zh-CN" sz="1200" dirty="0" smtClean="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3352800" y="381001"/>
            <a:ext cx="8839200" cy="411163"/>
          </a:xfrm>
        </p:spPr>
        <p:txBody>
          <a:bodyPr/>
          <a:lstStyle/>
          <a:p>
            <a:r>
              <a:rPr lang="en-US" altLang="zh-CN" sz="3200" dirty="0"/>
              <a:t>4.4  switch</a:t>
            </a:r>
            <a:r>
              <a:rPr lang="zh-CN" altLang="zh-CN" sz="3200" dirty="0"/>
              <a:t>语句</a:t>
            </a:r>
          </a:p>
        </p:txBody>
      </p:sp>
      <p:sp>
        <p:nvSpPr>
          <p:cNvPr id="2" name="矩形 1"/>
          <p:cNvSpPr/>
          <p:nvPr/>
        </p:nvSpPr>
        <p:spPr>
          <a:xfrm>
            <a:off x="5456223" y="3072244"/>
            <a:ext cx="6096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000" b="1" dirty="0" smtClean="0">
                <a:solidFill>
                  <a:srgbClr val="FF0000"/>
                </a:solidFill>
              </a:rPr>
              <a:t>该</a:t>
            </a:r>
            <a:r>
              <a:rPr lang="zh-CN" altLang="zh-CN" sz="2000" b="1" dirty="0">
                <a:solidFill>
                  <a:srgbClr val="FF0000"/>
                </a:solidFill>
              </a:rPr>
              <a:t>语句的语义是：</a:t>
            </a:r>
            <a:r>
              <a:rPr lang="zh-CN" altLang="zh-CN" sz="2000" b="1" dirty="0">
                <a:solidFill>
                  <a:srgbClr val="000000"/>
                </a:solidFill>
              </a:rPr>
              <a:t>语句开始执行时，先计算表达式的值，并与其后面的各</a:t>
            </a:r>
            <a:r>
              <a:rPr lang="en-US" altLang="zh-CN" sz="2000" b="1" dirty="0">
                <a:solidFill>
                  <a:srgbClr val="000000"/>
                </a:solidFill>
              </a:rPr>
              <a:t>case</a:t>
            </a:r>
            <a:r>
              <a:rPr lang="zh-CN" altLang="zh-CN" sz="2000" b="1" dirty="0">
                <a:solidFill>
                  <a:srgbClr val="000000"/>
                </a:solidFill>
              </a:rPr>
              <a:t>常量表达式的值进行比较，当表达式的值与某个常量表达式的值相等时，则执行其后的语句，然后不再进行判断，继续执行后面所有</a:t>
            </a:r>
            <a:r>
              <a:rPr lang="en-US" altLang="zh-CN" sz="2000" b="1" dirty="0">
                <a:solidFill>
                  <a:srgbClr val="000000"/>
                </a:solidFill>
              </a:rPr>
              <a:t>case</a:t>
            </a:r>
            <a:r>
              <a:rPr lang="zh-CN" altLang="zh-CN" sz="2000" b="1" dirty="0">
                <a:solidFill>
                  <a:srgbClr val="000000"/>
                </a:solidFill>
              </a:rPr>
              <a:t>分支的内嵌语句和</a:t>
            </a:r>
            <a:r>
              <a:rPr lang="en-US" altLang="zh-CN" sz="2000" b="1" dirty="0">
                <a:solidFill>
                  <a:srgbClr val="000000"/>
                </a:solidFill>
              </a:rPr>
              <a:t>default</a:t>
            </a:r>
            <a:r>
              <a:rPr lang="zh-CN" altLang="zh-CN" sz="2000" b="1" dirty="0">
                <a:solidFill>
                  <a:srgbClr val="000000"/>
                </a:solidFill>
              </a:rPr>
              <a:t>分支的内嵌语句。如果表达式的值与所有</a:t>
            </a:r>
            <a:r>
              <a:rPr lang="en-US" altLang="zh-CN" sz="2000" b="1" dirty="0">
                <a:solidFill>
                  <a:srgbClr val="000000"/>
                </a:solidFill>
              </a:rPr>
              <a:t>case</a:t>
            </a:r>
            <a:r>
              <a:rPr lang="zh-CN" altLang="zh-CN" sz="2000" b="1" dirty="0">
                <a:solidFill>
                  <a:srgbClr val="000000"/>
                </a:solidFill>
              </a:rPr>
              <a:t>后的常量表达式值均不相同，那</a:t>
            </a:r>
            <a:r>
              <a:rPr lang="zh-CN" altLang="zh-CN" sz="2000" b="1" dirty="0" smtClean="0">
                <a:solidFill>
                  <a:srgbClr val="000000"/>
                </a:solidFill>
              </a:rPr>
              <a:t>就</a:t>
            </a:r>
            <a:r>
              <a:rPr lang="zh-CN" altLang="en-US" sz="2000" b="1" dirty="0" smtClean="0">
                <a:solidFill>
                  <a:srgbClr val="000000"/>
                </a:solidFill>
              </a:rPr>
              <a:t>直接</a:t>
            </a:r>
            <a:r>
              <a:rPr lang="zh-CN" altLang="zh-CN" sz="2000" b="1" dirty="0" smtClean="0">
                <a:solidFill>
                  <a:srgbClr val="000000"/>
                </a:solidFill>
              </a:rPr>
              <a:t>执行</a:t>
            </a:r>
            <a:r>
              <a:rPr lang="en-US" altLang="zh-CN" sz="2000" b="1" dirty="0">
                <a:solidFill>
                  <a:srgbClr val="000000"/>
                </a:solidFill>
              </a:rPr>
              <a:t>default</a:t>
            </a:r>
            <a:r>
              <a:rPr lang="zh-CN" altLang="zh-CN" sz="2000" b="1" dirty="0">
                <a:solidFill>
                  <a:srgbClr val="000000"/>
                </a:solidFill>
              </a:rPr>
              <a:t>后的语句。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15635" y="1792232"/>
            <a:ext cx="8876148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</a:rPr>
              <a:t>switch</a:t>
            </a:r>
            <a:r>
              <a:rPr lang="zh-CN" altLang="zh-CN" sz="2400" b="1" dirty="0">
                <a:solidFill>
                  <a:srgbClr val="C00000"/>
                </a:solidFill>
              </a:rPr>
              <a:t>语句</a:t>
            </a:r>
            <a:r>
              <a:rPr lang="zh-CN" altLang="zh-CN" sz="2400" b="1" dirty="0">
                <a:solidFill>
                  <a:srgbClr val="000000"/>
                </a:solidFill>
              </a:rPr>
              <a:t>是Ｃ语言提供的另一种用于</a:t>
            </a:r>
            <a:r>
              <a:rPr lang="zh-CN" altLang="zh-CN" sz="2400" b="1" dirty="0">
                <a:solidFill>
                  <a:srgbClr val="FF0000"/>
                </a:solidFill>
              </a:rPr>
              <a:t>实现多分支选择</a:t>
            </a:r>
            <a:r>
              <a:rPr lang="zh-CN" altLang="zh-CN" sz="2400" b="1" dirty="0">
                <a:solidFill>
                  <a:srgbClr val="000000"/>
                </a:solidFill>
              </a:rPr>
              <a:t>的</a:t>
            </a:r>
            <a:r>
              <a:rPr lang="zh-CN" altLang="zh-CN" sz="2400" b="1" dirty="0" smtClean="0">
                <a:solidFill>
                  <a:srgbClr val="000000"/>
                </a:solidFill>
              </a:rPr>
              <a:t>语句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。</a:t>
            </a:r>
            <a:endParaRPr lang="en-US" altLang="zh-CN" sz="2400" b="1" dirty="0" smtClean="0">
              <a:solidFill>
                <a:srgbClr val="000000"/>
              </a:solidFill>
            </a:endParaRPr>
          </a:p>
          <a:p>
            <a:endParaRPr lang="en-US" altLang="zh-CN" sz="2400" b="1" dirty="0" smtClean="0">
              <a:solidFill>
                <a:srgbClr val="000000"/>
              </a:solidFill>
            </a:endParaRPr>
          </a:p>
          <a:p>
            <a:r>
              <a:rPr lang="zh-CN" altLang="zh-CN" sz="2400" b="1" dirty="0" smtClean="0">
                <a:solidFill>
                  <a:srgbClr val="0000FF"/>
                </a:solidFill>
              </a:rPr>
              <a:t>其</a:t>
            </a:r>
            <a:r>
              <a:rPr lang="zh-CN" altLang="zh-CN" sz="2400" b="1" dirty="0">
                <a:solidFill>
                  <a:srgbClr val="0000FF"/>
                </a:solidFill>
              </a:rPr>
              <a:t>一般形式为：</a:t>
            </a:r>
          </a:p>
          <a:p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42795" y="3072244"/>
            <a:ext cx="4158558" cy="286232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002060"/>
                </a:solidFill>
              </a:rPr>
              <a:t>switch(</a:t>
            </a:r>
            <a:r>
              <a:rPr lang="zh-CN" altLang="zh-CN" sz="2000" b="1" dirty="0">
                <a:solidFill>
                  <a:srgbClr val="002060"/>
                </a:solidFill>
              </a:rPr>
              <a:t>表达式</a:t>
            </a:r>
            <a:r>
              <a:rPr lang="en-US" altLang="zh-CN" sz="2000" b="1" dirty="0">
                <a:solidFill>
                  <a:srgbClr val="002060"/>
                </a:solidFill>
              </a:rPr>
              <a:t>)</a:t>
            </a:r>
            <a:endParaRPr lang="zh-CN" altLang="zh-CN" sz="2000" b="1" dirty="0">
              <a:solidFill>
                <a:srgbClr val="002060"/>
              </a:solidFill>
            </a:endParaRPr>
          </a:p>
          <a:p>
            <a:r>
              <a:rPr lang="en-US" altLang="zh-CN" sz="2000" b="1" dirty="0">
                <a:solidFill>
                  <a:srgbClr val="002060"/>
                </a:solidFill>
              </a:rPr>
              <a:t>{  </a:t>
            </a:r>
            <a:endParaRPr lang="zh-CN" altLang="zh-CN" sz="2000" b="1" dirty="0">
              <a:solidFill>
                <a:srgbClr val="002060"/>
              </a:solidFill>
            </a:endParaRPr>
          </a:p>
          <a:p>
            <a:r>
              <a:rPr lang="en-US" altLang="zh-CN" sz="2000" b="1" dirty="0">
                <a:solidFill>
                  <a:srgbClr val="002060"/>
                </a:solidFill>
              </a:rPr>
              <a:t>        case</a:t>
            </a:r>
            <a:r>
              <a:rPr lang="zh-CN" altLang="zh-CN" sz="2000" b="1" dirty="0">
                <a:solidFill>
                  <a:srgbClr val="002060"/>
                </a:solidFill>
              </a:rPr>
              <a:t>常量表达式</a:t>
            </a:r>
            <a:r>
              <a:rPr lang="en-US" altLang="zh-CN" sz="2000" b="1" dirty="0">
                <a:solidFill>
                  <a:srgbClr val="002060"/>
                </a:solidFill>
              </a:rPr>
              <a:t>1:  </a:t>
            </a:r>
            <a:r>
              <a:rPr lang="zh-CN" altLang="zh-CN" sz="2000" b="1" dirty="0">
                <a:solidFill>
                  <a:srgbClr val="002060"/>
                </a:solidFill>
              </a:rPr>
              <a:t>语句</a:t>
            </a:r>
            <a:r>
              <a:rPr lang="en-US" altLang="zh-CN" sz="2000" b="1" dirty="0">
                <a:solidFill>
                  <a:srgbClr val="002060"/>
                </a:solidFill>
              </a:rPr>
              <a:t>1;</a:t>
            </a:r>
            <a:endParaRPr lang="zh-CN" altLang="zh-CN" sz="2000" b="1" dirty="0">
              <a:solidFill>
                <a:srgbClr val="002060"/>
              </a:solidFill>
            </a:endParaRPr>
          </a:p>
          <a:p>
            <a:r>
              <a:rPr lang="en-US" altLang="zh-CN" sz="2000" b="1" dirty="0">
                <a:solidFill>
                  <a:srgbClr val="002060"/>
                </a:solidFill>
              </a:rPr>
              <a:t>        case</a:t>
            </a:r>
            <a:r>
              <a:rPr lang="zh-CN" altLang="zh-CN" sz="2000" b="1" dirty="0">
                <a:solidFill>
                  <a:srgbClr val="002060"/>
                </a:solidFill>
              </a:rPr>
              <a:t>常量表达式</a:t>
            </a:r>
            <a:r>
              <a:rPr lang="en-US" altLang="zh-CN" sz="2000" b="1" dirty="0">
                <a:solidFill>
                  <a:srgbClr val="002060"/>
                </a:solidFill>
              </a:rPr>
              <a:t>2:  </a:t>
            </a:r>
            <a:r>
              <a:rPr lang="zh-CN" altLang="zh-CN" sz="2000" b="1" dirty="0">
                <a:solidFill>
                  <a:srgbClr val="002060"/>
                </a:solidFill>
              </a:rPr>
              <a:t>语句</a:t>
            </a:r>
            <a:r>
              <a:rPr lang="en-US" altLang="zh-CN" sz="2000" b="1" dirty="0">
                <a:solidFill>
                  <a:srgbClr val="002060"/>
                </a:solidFill>
              </a:rPr>
              <a:t>2;</a:t>
            </a:r>
            <a:endParaRPr lang="zh-CN" altLang="zh-CN" sz="2000" b="1" dirty="0">
              <a:solidFill>
                <a:srgbClr val="002060"/>
              </a:solidFill>
            </a:endParaRPr>
          </a:p>
          <a:p>
            <a:r>
              <a:rPr lang="en-US" altLang="zh-CN" sz="2000" b="1" dirty="0">
                <a:solidFill>
                  <a:srgbClr val="002060"/>
                </a:solidFill>
              </a:rPr>
              <a:t>        …  </a:t>
            </a:r>
            <a:endParaRPr lang="zh-CN" altLang="zh-CN" sz="2000" b="1" dirty="0">
              <a:solidFill>
                <a:srgbClr val="002060"/>
              </a:solidFill>
            </a:endParaRPr>
          </a:p>
          <a:p>
            <a:r>
              <a:rPr lang="en-US" altLang="zh-CN" sz="2000" b="1" dirty="0">
                <a:solidFill>
                  <a:srgbClr val="002060"/>
                </a:solidFill>
              </a:rPr>
              <a:t>        case</a:t>
            </a:r>
            <a:r>
              <a:rPr lang="zh-CN" altLang="zh-CN" sz="2000" b="1" dirty="0">
                <a:solidFill>
                  <a:srgbClr val="002060"/>
                </a:solidFill>
              </a:rPr>
              <a:t>常量表达式</a:t>
            </a:r>
            <a:r>
              <a:rPr lang="en-US" altLang="zh-CN" sz="2000" b="1" dirty="0">
                <a:solidFill>
                  <a:srgbClr val="002060"/>
                </a:solidFill>
              </a:rPr>
              <a:t>n:  </a:t>
            </a:r>
            <a:r>
              <a:rPr lang="zh-CN" altLang="zh-CN" sz="2000" b="1" dirty="0">
                <a:solidFill>
                  <a:srgbClr val="002060"/>
                </a:solidFill>
              </a:rPr>
              <a:t>语句</a:t>
            </a:r>
            <a:r>
              <a:rPr lang="en-US" altLang="zh-CN" sz="2000" b="1" dirty="0">
                <a:solidFill>
                  <a:srgbClr val="002060"/>
                </a:solidFill>
              </a:rPr>
              <a:t>n;</a:t>
            </a:r>
            <a:endParaRPr lang="zh-CN" altLang="zh-CN" sz="2000" b="1" dirty="0">
              <a:solidFill>
                <a:srgbClr val="002060"/>
              </a:solidFill>
            </a:endParaRPr>
          </a:p>
          <a:p>
            <a:r>
              <a:rPr lang="en-US" altLang="zh-CN" sz="2000" b="1" dirty="0">
                <a:solidFill>
                  <a:srgbClr val="002060"/>
                </a:solidFill>
              </a:rPr>
              <a:t>        default        :  </a:t>
            </a:r>
            <a:r>
              <a:rPr lang="zh-CN" altLang="zh-CN" sz="2000" b="1" dirty="0">
                <a:solidFill>
                  <a:srgbClr val="002060"/>
                </a:solidFill>
              </a:rPr>
              <a:t>语句</a:t>
            </a:r>
            <a:r>
              <a:rPr lang="en-US" altLang="zh-CN" sz="2000" b="1" dirty="0">
                <a:solidFill>
                  <a:srgbClr val="002060"/>
                </a:solidFill>
              </a:rPr>
              <a:t>n+1;</a:t>
            </a:r>
            <a:endParaRPr lang="zh-CN" altLang="zh-CN" sz="2000" b="1" dirty="0">
              <a:solidFill>
                <a:srgbClr val="002060"/>
              </a:solidFill>
            </a:endParaRPr>
          </a:p>
          <a:p>
            <a:r>
              <a:rPr lang="en-US" altLang="zh-CN" sz="2000" b="1" dirty="0">
                <a:solidFill>
                  <a:srgbClr val="002060"/>
                </a:solidFill>
              </a:rPr>
              <a:t>     }</a:t>
            </a:r>
            <a:endParaRPr lang="zh-CN" altLang="zh-CN" sz="2000" b="1" dirty="0">
              <a:solidFill>
                <a:srgbClr val="002060"/>
              </a:solidFill>
            </a:endParaRPr>
          </a:p>
          <a:p>
            <a:r>
              <a:rPr lang="en-US" altLang="zh-CN" sz="2000" b="1" dirty="0">
                <a:solidFill>
                  <a:srgbClr val="0000FF"/>
                </a:solidFill>
              </a:rPr>
              <a:t> </a:t>
            </a:r>
            <a:endParaRPr lang="zh-CN" altLang="zh-CN" sz="2000" b="1" dirty="0">
              <a:solidFill>
                <a:srgbClr val="0000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1865" y="1324999"/>
            <a:ext cx="42354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</a:rPr>
              <a:t>一、</a:t>
            </a:r>
            <a:r>
              <a:rPr lang="en-US" altLang="zh-CN" sz="2400" b="1" dirty="0">
                <a:solidFill>
                  <a:srgbClr val="FF0000"/>
                </a:solidFill>
              </a:rPr>
              <a:t>switch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语句及其一般形式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05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脚占位符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CN" altLang="zh-CN" sz="1200" dirty="0"/>
              <a:t>第</a:t>
            </a:r>
            <a:r>
              <a:rPr lang="en-US" altLang="zh-CN" sz="1200" dirty="0"/>
              <a:t>4</a:t>
            </a:r>
            <a:r>
              <a:rPr lang="zh-CN" altLang="zh-CN" sz="1200" dirty="0"/>
              <a:t>章  选择结构程序设计</a:t>
            </a:r>
            <a:endParaRPr lang="en-US" altLang="zh-CN" sz="1200" dirty="0" smtClean="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3352800" y="381001"/>
            <a:ext cx="8839200" cy="411163"/>
          </a:xfrm>
        </p:spPr>
        <p:txBody>
          <a:bodyPr/>
          <a:lstStyle/>
          <a:p>
            <a:r>
              <a:rPr lang="en-US" altLang="zh-CN" sz="3200" dirty="0"/>
              <a:t>4.4  switch</a:t>
            </a:r>
            <a:r>
              <a:rPr lang="zh-CN" altLang="zh-CN" sz="3200" dirty="0"/>
              <a:t>语句</a:t>
            </a:r>
          </a:p>
        </p:txBody>
      </p:sp>
      <p:sp>
        <p:nvSpPr>
          <p:cNvPr id="5" name="矩形 4"/>
          <p:cNvSpPr/>
          <p:nvPr/>
        </p:nvSpPr>
        <p:spPr>
          <a:xfrm>
            <a:off x="69408" y="1156642"/>
            <a:ext cx="781615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b="1" dirty="0">
                <a:solidFill>
                  <a:schemeClr val="accent1"/>
                </a:solidFill>
              </a:rPr>
              <a:t>【例</a:t>
            </a:r>
            <a:r>
              <a:rPr lang="en-US" altLang="zh-CN" sz="2000" b="1" dirty="0">
                <a:solidFill>
                  <a:schemeClr val="accent1"/>
                </a:solidFill>
              </a:rPr>
              <a:t>4.8</a:t>
            </a:r>
            <a:r>
              <a:rPr lang="zh-CN" altLang="zh-CN" sz="2000" b="1" dirty="0">
                <a:solidFill>
                  <a:schemeClr val="accent1"/>
                </a:solidFill>
              </a:rPr>
              <a:t>】 输入一个</a:t>
            </a:r>
            <a:r>
              <a:rPr lang="en-US" altLang="zh-CN" sz="2000" b="1" dirty="0">
                <a:solidFill>
                  <a:schemeClr val="accent1"/>
                </a:solidFill>
              </a:rPr>
              <a:t>1</a:t>
            </a:r>
            <a:r>
              <a:rPr lang="zh-CN" altLang="zh-CN" sz="2000" b="1" dirty="0">
                <a:solidFill>
                  <a:schemeClr val="accent1"/>
                </a:solidFill>
              </a:rPr>
              <a:t>到</a:t>
            </a:r>
            <a:r>
              <a:rPr lang="en-US" altLang="zh-CN" sz="2000" b="1" dirty="0">
                <a:solidFill>
                  <a:schemeClr val="accent1"/>
                </a:solidFill>
              </a:rPr>
              <a:t>12</a:t>
            </a:r>
            <a:r>
              <a:rPr lang="zh-CN" altLang="zh-CN" sz="2000" b="1" dirty="0">
                <a:solidFill>
                  <a:schemeClr val="accent1"/>
                </a:solidFill>
              </a:rPr>
              <a:t>之间的整数，输出对应月份的英文单词</a:t>
            </a:r>
            <a:r>
              <a:rPr lang="zh-CN" altLang="zh-CN" sz="2000" b="1" dirty="0" smtClean="0">
                <a:solidFill>
                  <a:schemeClr val="accent1"/>
                </a:solidFill>
              </a:rPr>
              <a:t>。</a:t>
            </a:r>
            <a:endParaRPr lang="zh-CN" altLang="zh-CN" sz="2000" b="1" dirty="0">
              <a:solidFill>
                <a:schemeClr val="accent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80067" y="1595017"/>
            <a:ext cx="5139266" cy="5262979"/>
          </a:xfrm>
          <a:prstGeom prst="rect">
            <a:avLst/>
          </a:prstGeom>
          <a:ln w="285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rgbClr val="002060"/>
                </a:solidFill>
              </a:rPr>
              <a:t>#include &lt;</a:t>
            </a:r>
            <a:r>
              <a:rPr lang="en-US" altLang="zh-CN" sz="1600" dirty="0" err="1">
                <a:solidFill>
                  <a:srgbClr val="002060"/>
                </a:solidFill>
              </a:rPr>
              <a:t>stdio.h</a:t>
            </a:r>
            <a:r>
              <a:rPr lang="en-US" altLang="zh-CN" sz="1600" dirty="0">
                <a:solidFill>
                  <a:srgbClr val="002060"/>
                </a:solidFill>
              </a:rPr>
              <a:t>&gt;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 err="1">
                <a:solidFill>
                  <a:srgbClr val="002060"/>
                </a:solidFill>
              </a:rPr>
              <a:t>int</a:t>
            </a:r>
            <a:r>
              <a:rPr lang="en-US" altLang="zh-CN" sz="1600" dirty="0">
                <a:solidFill>
                  <a:srgbClr val="002060"/>
                </a:solidFill>
              </a:rPr>
              <a:t> main()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 smtClean="0">
                <a:solidFill>
                  <a:srgbClr val="002060"/>
                </a:solidFill>
              </a:rPr>
              <a:t>{   </a:t>
            </a:r>
            <a:r>
              <a:rPr lang="en-US" altLang="zh-CN" sz="1600" dirty="0" err="1" smtClean="0">
                <a:solidFill>
                  <a:srgbClr val="002060"/>
                </a:solidFill>
              </a:rPr>
              <a:t>int</a:t>
            </a:r>
            <a:r>
              <a:rPr lang="en-US" altLang="zh-CN" sz="1600" dirty="0" smtClean="0">
                <a:solidFill>
                  <a:srgbClr val="002060"/>
                </a:solidFill>
              </a:rPr>
              <a:t> </a:t>
            </a:r>
            <a:r>
              <a:rPr lang="en-US" altLang="zh-CN" sz="1600" dirty="0">
                <a:solidFill>
                  <a:srgbClr val="002060"/>
                </a:solidFill>
              </a:rPr>
              <a:t>x;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 smtClean="0">
                <a:solidFill>
                  <a:srgbClr val="002060"/>
                </a:solidFill>
              </a:rPr>
              <a:t>    </a:t>
            </a:r>
            <a:r>
              <a:rPr lang="en-US" altLang="zh-CN" sz="1600" dirty="0" err="1" smtClean="0">
                <a:solidFill>
                  <a:srgbClr val="002060"/>
                </a:solidFill>
              </a:rPr>
              <a:t>printf</a:t>
            </a:r>
            <a:r>
              <a:rPr lang="en-US" altLang="zh-CN" sz="1600" dirty="0">
                <a:solidFill>
                  <a:srgbClr val="002060"/>
                </a:solidFill>
              </a:rPr>
              <a:t>("</a:t>
            </a:r>
            <a:r>
              <a:rPr lang="zh-CN" altLang="zh-CN" sz="1600" dirty="0">
                <a:solidFill>
                  <a:srgbClr val="002060"/>
                </a:solidFill>
              </a:rPr>
              <a:t>请输入月份数字</a:t>
            </a:r>
            <a:r>
              <a:rPr lang="en-US" altLang="zh-CN" sz="1600" dirty="0">
                <a:solidFill>
                  <a:srgbClr val="002060"/>
                </a:solidFill>
              </a:rPr>
              <a:t>: ");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 smtClean="0">
                <a:solidFill>
                  <a:srgbClr val="002060"/>
                </a:solidFill>
              </a:rPr>
              <a:t>    </a:t>
            </a:r>
            <a:r>
              <a:rPr lang="en-US" altLang="zh-CN" sz="1600" dirty="0" err="1" smtClean="0">
                <a:solidFill>
                  <a:srgbClr val="002060"/>
                </a:solidFill>
              </a:rPr>
              <a:t>scanf</a:t>
            </a:r>
            <a:r>
              <a:rPr lang="en-US" altLang="zh-CN" sz="1600" dirty="0">
                <a:solidFill>
                  <a:srgbClr val="002060"/>
                </a:solidFill>
              </a:rPr>
              <a:t>("%</a:t>
            </a:r>
            <a:r>
              <a:rPr lang="en-US" altLang="zh-CN" sz="1600" dirty="0" err="1">
                <a:solidFill>
                  <a:srgbClr val="002060"/>
                </a:solidFill>
              </a:rPr>
              <a:t>d",&amp;x</a:t>
            </a:r>
            <a:r>
              <a:rPr lang="en-US" altLang="zh-CN" sz="1600" dirty="0">
                <a:solidFill>
                  <a:srgbClr val="002060"/>
                </a:solidFill>
              </a:rPr>
              <a:t>);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 smtClean="0">
                <a:solidFill>
                  <a:srgbClr val="002060"/>
                </a:solidFill>
              </a:rPr>
              <a:t>    switch </a:t>
            </a:r>
            <a:r>
              <a:rPr lang="en-US" altLang="zh-CN" sz="1600" dirty="0">
                <a:solidFill>
                  <a:srgbClr val="002060"/>
                </a:solidFill>
              </a:rPr>
              <a:t>(x)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 smtClean="0">
                <a:solidFill>
                  <a:srgbClr val="002060"/>
                </a:solidFill>
              </a:rPr>
              <a:t>              { case </a:t>
            </a:r>
            <a:r>
              <a:rPr lang="en-US" altLang="zh-CN" sz="1600" dirty="0">
                <a:solidFill>
                  <a:srgbClr val="002060"/>
                </a:solidFill>
              </a:rPr>
              <a:t>1: </a:t>
            </a:r>
            <a:r>
              <a:rPr lang="en-US" altLang="zh-CN" sz="1600" dirty="0" err="1">
                <a:solidFill>
                  <a:srgbClr val="002060"/>
                </a:solidFill>
              </a:rPr>
              <a:t>printf</a:t>
            </a:r>
            <a:r>
              <a:rPr lang="en-US" altLang="zh-CN" sz="1600" dirty="0">
                <a:solidFill>
                  <a:srgbClr val="002060"/>
                </a:solidFill>
              </a:rPr>
              <a:t>("January\n");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	case 2: </a:t>
            </a:r>
            <a:r>
              <a:rPr lang="en-US" altLang="zh-CN" sz="1600" dirty="0" err="1">
                <a:solidFill>
                  <a:srgbClr val="002060"/>
                </a:solidFill>
              </a:rPr>
              <a:t>printf</a:t>
            </a:r>
            <a:r>
              <a:rPr lang="en-US" altLang="zh-CN" sz="1600" dirty="0">
                <a:solidFill>
                  <a:srgbClr val="002060"/>
                </a:solidFill>
              </a:rPr>
              <a:t>("February\n");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	case 3: </a:t>
            </a:r>
            <a:r>
              <a:rPr lang="en-US" altLang="zh-CN" sz="1600" dirty="0" err="1">
                <a:solidFill>
                  <a:srgbClr val="002060"/>
                </a:solidFill>
              </a:rPr>
              <a:t>printf</a:t>
            </a:r>
            <a:r>
              <a:rPr lang="en-US" altLang="zh-CN" sz="1600" dirty="0">
                <a:solidFill>
                  <a:srgbClr val="002060"/>
                </a:solidFill>
              </a:rPr>
              <a:t>("March\n");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	case 4: </a:t>
            </a:r>
            <a:r>
              <a:rPr lang="en-US" altLang="zh-CN" sz="1600" dirty="0" err="1">
                <a:solidFill>
                  <a:srgbClr val="002060"/>
                </a:solidFill>
              </a:rPr>
              <a:t>printf</a:t>
            </a:r>
            <a:r>
              <a:rPr lang="en-US" altLang="zh-CN" sz="1600" dirty="0">
                <a:solidFill>
                  <a:srgbClr val="002060"/>
                </a:solidFill>
              </a:rPr>
              <a:t>("April\n");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	case 5: </a:t>
            </a:r>
            <a:r>
              <a:rPr lang="en-US" altLang="zh-CN" sz="1600" dirty="0" err="1">
                <a:solidFill>
                  <a:srgbClr val="002060"/>
                </a:solidFill>
              </a:rPr>
              <a:t>printf</a:t>
            </a:r>
            <a:r>
              <a:rPr lang="en-US" altLang="zh-CN" sz="1600" dirty="0">
                <a:solidFill>
                  <a:srgbClr val="002060"/>
                </a:solidFill>
              </a:rPr>
              <a:t>("May\n");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	case 6: </a:t>
            </a:r>
            <a:r>
              <a:rPr lang="en-US" altLang="zh-CN" sz="1600" dirty="0" err="1">
                <a:solidFill>
                  <a:srgbClr val="002060"/>
                </a:solidFill>
              </a:rPr>
              <a:t>printf</a:t>
            </a:r>
            <a:r>
              <a:rPr lang="en-US" altLang="zh-CN" sz="1600" dirty="0">
                <a:solidFill>
                  <a:srgbClr val="002060"/>
                </a:solidFill>
              </a:rPr>
              <a:t>("June\n");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	case 7: </a:t>
            </a:r>
            <a:r>
              <a:rPr lang="en-US" altLang="zh-CN" sz="1600" dirty="0" err="1">
                <a:solidFill>
                  <a:srgbClr val="002060"/>
                </a:solidFill>
              </a:rPr>
              <a:t>printf</a:t>
            </a:r>
            <a:r>
              <a:rPr lang="en-US" altLang="zh-CN" sz="1600" dirty="0">
                <a:solidFill>
                  <a:srgbClr val="002060"/>
                </a:solidFill>
              </a:rPr>
              <a:t>("July\n</a:t>
            </a:r>
            <a:r>
              <a:rPr lang="en-US" altLang="zh-CN" sz="1600" dirty="0" smtClean="0">
                <a:solidFill>
                  <a:srgbClr val="002060"/>
                </a:solidFill>
              </a:rPr>
              <a:t>");</a:t>
            </a:r>
          </a:p>
          <a:p>
            <a:r>
              <a:rPr lang="en-US" altLang="zh-CN" sz="1600" dirty="0" smtClean="0">
                <a:solidFill>
                  <a:srgbClr val="002060"/>
                </a:solidFill>
              </a:rPr>
              <a:t>                case </a:t>
            </a:r>
            <a:r>
              <a:rPr lang="en-US" altLang="zh-CN" sz="1600" dirty="0">
                <a:solidFill>
                  <a:srgbClr val="002060"/>
                </a:solidFill>
              </a:rPr>
              <a:t>8: </a:t>
            </a:r>
            <a:r>
              <a:rPr lang="en-US" altLang="zh-CN" sz="1600" dirty="0" err="1">
                <a:solidFill>
                  <a:srgbClr val="002060"/>
                </a:solidFill>
              </a:rPr>
              <a:t>printf</a:t>
            </a:r>
            <a:r>
              <a:rPr lang="en-US" altLang="zh-CN" sz="1600" dirty="0">
                <a:solidFill>
                  <a:srgbClr val="002060"/>
                </a:solidFill>
              </a:rPr>
              <a:t>("August\n</a:t>
            </a:r>
            <a:r>
              <a:rPr lang="en-US" altLang="zh-CN" sz="1600" dirty="0" smtClean="0">
                <a:solidFill>
                  <a:srgbClr val="002060"/>
                </a:solidFill>
              </a:rPr>
              <a:t>");</a:t>
            </a:r>
          </a:p>
          <a:p>
            <a:r>
              <a:rPr lang="en-US" altLang="zh-CN" sz="1600" dirty="0" smtClean="0">
                <a:solidFill>
                  <a:srgbClr val="002060"/>
                </a:solidFill>
              </a:rPr>
              <a:t>                case </a:t>
            </a:r>
            <a:r>
              <a:rPr lang="en-US" altLang="zh-CN" sz="1600" dirty="0">
                <a:solidFill>
                  <a:srgbClr val="002060"/>
                </a:solidFill>
              </a:rPr>
              <a:t>9: </a:t>
            </a:r>
            <a:r>
              <a:rPr lang="en-US" altLang="zh-CN" sz="1600" dirty="0" err="1">
                <a:solidFill>
                  <a:srgbClr val="002060"/>
                </a:solidFill>
              </a:rPr>
              <a:t>printf</a:t>
            </a:r>
            <a:r>
              <a:rPr lang="en-US" altLang="zh-CN" sz="1600" dirty="0">
                <a:solidFill>
                  <a:srgbClr val="002060"/>
                </a:solidFill>
              </a:rPr>
              <a:t>("September\n");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	case 10: </a:t>
            </a:r>
            <a:r>
              <a:rPr lang="en-US" altLang="zh-CN" sz="1600" dirty="0" err="1">
                <a:solidFill>
                  <a:srgbClr val="002060"/>
                </a:solidFill>
              </a:rPr>
              <a:t>printf</a:t>
            </a:r>
            <a:r>
              <a:rPr lang="en-US" altLang="zh-CN" sz="1600" dirty="0">
                <a:solidFill>
                  <a:srgbClr val="002060"/>
                </a:solidFill>
              </a:rPr>
              <a:t>("October\n</a:t>
            </a:r>
            <a:r>
              <a:rPr lang="en-US" altLang="zh-CN" sz="1600" dirty="0" smtClean="0">
                <a:solidFill>
                  <a:srgbClr val="002060"/>
                </a:solidFill>
              </a:rPr>
              <a:t>");</a:t>
            </a:r>
          </a:p>
          <a:p>
            <a:r>
              <a:rPr lang="en-US" altLang="zh-CN" sz="1600" dirty="0" smtClean="0">
                <a:solidFill>
                  <a:srgbClr val="002060"/>
                </a:solidFill>
              </a:rPr>
              <a:t>                case </a:t>
            </a:r>
            <a:r>
              <a:rPr lang="en-US" altLang="zh-CN" sz="1600" dirty="0">
                <a:solidFill>
                  <a:srgbClr val="002060"/>
                </a:solidFill>
              </a:rPr>
              <a:t>11: </a:t>
            </a:r>
            <a:r>
              <a:rPr lang="en-US" altLang="zh-CN" sz="1600" dirty="0" err="1">
                <a:solidFill>
                  <a:srgbClr val="002060"/>
                </a:solidFill>
              </a:rPr>
              <a:t>printf</a:t>
            </a:r>
            <a:r>
              <a:rPr lang="en-US" altLang="zh-CN" sz="1600" dirty="0">
                <a:solidFill>
                  <a:srgbClr val="002060"/>
                </a:solidFill>
              </a:rPr>
              <a:t>("November\n");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	case 12: </a:t>
            </a:r>
            <a:r>
              <a:rPr lang="en-US" altLang="zh-CN" sz="1600" dirty="0" err="1">
                <a:solidFill>
                  <a:srgbClr val="002060"/>
                </a:solidFill>
              </a:rPr>
              <a:t>printf</a:t>
            </a:r>
            <a:r>
              <a:rPr lang="en-US" altLang="zh-CN" sz="1600" dirty="0">
                <a:solidFill>
                  <a:srgbClr val="002060"/>
                </a:solidFill>
              </a:rPr>
              <a:t>("December\n");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	default: </a:t>
            </a:r>
            <a:r>
              <a:rPr lang="en-US" altLang="zh-CN" sz="1600" dirty="0" err="1">
                <a:solidFill>
                  <a:srgbClr val="002060"/>
                </a:solidFill>
              </a:rPr>
              <a:t>printf</a:t>
            </a:r>
            <a:r>
              <a:rPr lang="en-US" altLang="zh-CN" sz="1600" dirty="0">
                <a:solidFill>
                  <a:srgbClr val="002060"/>
                </a:solidFill>
              </a:rPr>
              <a:t>("</a:t>
            </a:r>
            <a:r>
              <a:rPr lang="zh-CN" altLang="zh-CN" sz="1600" dirty="0">
                <a:solidFill>
                  <a:srgbClr val="002060"/>
                </a:solidFill>
              </a:rPr>
              <a:t>输入数据错误！</a:t>
            </a:r>
            <a:r>
              <a:rPr lang="en-US" altLang="zh-CN" sz="1600" dirty="0">
                <a:solidFill>
                  <a:srgbClr val="002060"/>
                </a:solidFill>
              </a:rPr>
              <a:t>\n</a:t>
            </a:r>
            <a:r>
              <a:rPr lang="en-US" altLang="zh-CN" sz="1600" dirty="0" smtClean="0">
                <a:solidFill>
                  <a:srgbClr val="002060"/>
                </a:solidFill>
              </a:rPr>
              <a:t>");}</a:t>
            </a:r>
          </a:p>
          <a:p>
            <a:r>
              <a:rPr lang="en-US" altLang="zh-CN" sz="1600" dirty="0" smtClean="0">
                <a:solidFill>
                  <a:srgbClr val="002060"/>
                </a:solidFill>
              </a:rPr>
              <a:t>    return </a:t>
            </a:r>
            <a:r>
              <a:rPr lang="en-US" altLang="zh-CN" sz="1600" dirty="0">
                <a:solidFill>
                  <a:srgbClr val="002060"/>
                </a:solidFill>
              </a:rPr>
              <a:t>0;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 smtClean="0">
                <a:solidFill>
                  <a:srgbClr val="002060"/>
                </a:solidFill>
              </a:rPr>
              <a:t>}</a:t>
            </a:r>
            <a:endParaRPr lang="zh-CN" altLang="en-US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6745513" y="1605474"/>
            <a:ext cx="52293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 b="1" dirty="0"/>
              <a:t>程序运行后，输入数据“</a:t>
            </a:r>
            <a:r>
              <a:rPr lang="en-US" altLang="zh-CN" sz="2000" b="1" dirty="0"/>
              <a:t>6</a:t>
            </a:r>
            <a:r>
              <a:rPr lang="zh-CN" altLang="zh-CN" sz="2000" b="1" dirty="0"/>
              <a:t>”时，输出结果如</a:t>
            </a:r>
            <a:r>
              <a:rPr lang="zh-CN" altLang="zh-CN" sz="2000" b="1" dirty="0" smtClean="0"/>
              <a:t>图</a:t>
            </a:r>
            <a:endParaRPr lang="zh-CN" altLang="en-US" dirty="0"/>
          </a:p>
        </p:txBody>
      </p:sp>
      <p:pic>
        <p:nvPicPr>
          <p:cNvPr id="10" name="图片 9"/>
          <p:cNvPicPr/>
          <p:nvPr/>
        </p:nvPicPr>
        <p:blipFill>
          <a:blip r:embed="rId2"/>
          <a:stretch>
            <a:fillRect/>
          </a:stretch>
        </p:blipFill>
        <p:spPr>
          <a:xfrm>
            <a:off x="6884105" y="2218098"/>
            <a:ext cx="4952132" cy="268534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9408" y="2801311"/>
            <a:ext cx="1566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accent1"/>
                </a:solidFill>
              </a:rPr>
              <a:t>程序代码一</a:t>
            </a:r>
            <a:endParaRPr lang="zh-CN" altLang="en-US" b="1" dirty="0">
              <a:solidFill>
                <a:schemeClr val="accent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7314254" y="5164204"/>
            <a:ext cx="34038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Why so?</a:t>
            </a:r>
            <a:endParaRPr lang="zh-CN" altLang="en-US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3257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脚占位符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CN" altLang="zh-CN" sz="1200" dirty="0"/>
              <a:t>第</a:t>
            </a:r>
            <a:r>
              <a:rPr lang="en-US" altLang="zh-CN" sz="1200" dirty="0"/>
              <a:t>4</a:t>
            </a:r>
            <a:r>
              <a:rPr lang="zh-CN" altLang="zh-CN" sz="1200" dirty="0"/>
              <a:t>章  选择结构程序设计</a:t>
            </a:r>
            <a:endParaRPr lang="en-US" altLang="zh-CN" sz="1200" dirty="0" smtClean="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3352800" y="381001"/>
            <a:ext cx="8839200" cy="411163"/>
          </a:xfrm>
        </p:spPr>
        <p:txBody>
          <a:bodyPr/>
          <a:lstStyle/>
          <a:p>
            <a:r>
              <a:rPr lang="en-US" altLang="zh-CN" sz="3200" dirty="0"/>
              <a:t>4.4  switch</a:t>
            </a:r>
            <a:r>
              <a:rPr lang="zh-CN" altLang="zh-CN" sz="3200" dirty="0"/>
              <a:t>语句</a:t>
            </a:r>
          </a:p>
        </p:txBody>
      </p:sp>
      <p:sp>
        <p:nvSpPr>
          <p:cNvPr id="5" name="折角形 4"/>
          <p:cNvSpPr/>
          <p:nvPr/>
        </p:nvSpPr>
        <p:spPr>
          <a:xfrm>
            <a:off x="1684863" y="2148405"/>
            <a:ext cx="8669869" cy="3009905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dirty="0" smtClean="0"/>
          </a:p>
          <a:p>
            <a:r>
              <a:rPr lang="zh-CN" altLang="zh-CN" dirty="0" smtClean="0"/>
              <a:t>为什么</a:t>
            </a:r>
            <a:r>
              <a:rPr lang="zh-CN" altLang="zh-CN" dirty="0"/>
              <a:t>会出现这一情况呢？ 这恰恰反应了</a:t>
            </a:r>
            <a:r>
              <a:rPr lang="en-US" altLang="zh-CN" dirty="0"/>
              <a:t>switch</a:t>
            </a:r>
            <a:r>
              <a:rPr lang="zh-CN" altLang="zh-CN" dirty="0"/>
              <a:t>语句的一个特点。在</a:t>
            </a:r>
            <a:r>
              <a:rPr lang="en-US" altLang="zh-CN" dirty="0"/>
              <a:t>switch</a:t>
            </a:r>
            <a:r>
              <a:rPr lang="zh-CN" altLang="zh-CN" dirty="0"/>
              <a:t>语句中，“</a:t>
            </a:r>
            <a:r>
              <a:rPr lang="en-US" altLang="zh-CN" dirty="0"/>
              <a:t>case </a:t>
            </a:r>
            <a:r>
              <a:rPr lang="zh-CN" altLang="zh-CN" dirty="0"/>
              <a:t>常量表达式”只相当于一个语句标号，当表达式的值和某标号（常量表达式的值）相等时，则转向该标号执行，但是不会在执行完该标号的语句后自动跳出整个</a:t>
            </a:r>
            <a:r>
              <a:rPr lang="en-US" altLang="zh-CN" dirty="0"/>
              <a:t>switch </a:t>
            </a:r>
            <a:r>
              <a:rPr lang="zh-CN" altLang="zh-CN" dirty="0" smtClean="0"/>
              <a:t>语句</a:t>
            </a:r>
            <a:r>
              <a:rPr lang="en-US" altLang="zh-CN" dirty="0" smtClean="0"/>
              <a:t>!!</a:t>
            </a:r>
            <a:r>
              <a:rPr lang="zh-CN" altLang="zh-CN" dirty="0" smtClean="0"/>
              <a:t>所以</a:t>
            </a:r>
            <a:r>
              <a:rPr lang="zh-CN" altLang="zh-CN" dirty="0"/>
              <a:t>才出现了继续执行所有后面</a:t>
            </a:r>
            <a:r>
              <a:rPr lang="en-US" altLang="zh-CN" dirty="0"/>
              <a:t>case</a:t>
            </a:r>
            <a:r>
              <a:rPr lang="zh-CN" altLang="zh-CN" dirty="0"/>
              <a:t>语句的情况。这与前面介绍的多分支</a:t>
            </a:r>
            <a:r>
              <a:rPr lang="en-US" altLang="zh-CN" dirty="0"/>
              <a:t>if</a:t>
            </a:r>
            <a:r>
              <a:rPr lang="zh-CN" altLang="zh-CN" dirty="0"/>
              <a:t>语句完全不同，需要特别引起注意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zh-CN" dirty="0" smtClean="0"/>
              <a:t>Ｃ</a:t>
            </a:r>
            <a:r>
              <a:rPr lang="zh-CN" altLang="zh-CN" dirty="0"/>
              <a:t>语言还提供了一个</a:t>
            </a:r>
            <a:r>
              <a:rPr lang="en-US" altLang="zh-CN" dirty="0"/>
              <a:t>break</a:t>
            </a:r>
            <a:r>
              <a:rPr lang="zh-CN" altLang="zh-CN" dirty="0"/>
              <a:t>语句，可以用于跳出</a:t>
            </a:r>
            <a:r>
              <a:rPr lang="en-US" altLang="zh-CN" dirty="0"/>
              <a:t>switch</a:t>
            </a:r>
            <a:r>
              <a:rPr lang="zh-CN" altLang="zh-CN" dirty="0"/>
              <a:t>语句的一个分支。</a:t>
            </a:r>
            <a:r>
              <a:rPr lang="en-US" altLang="zh-CN" dirty="0"/>
              <a:t>break</a:t>
            </a:r>
            <a:r>
              <a:rPr lang="zh-CN" altLang="zh-CN" dirty="0"/>
              <a:t>语句的格式简单，只有关键字</a:t>
            </a:r>
            <a:r>
              <a:rPr lang="en-US" altLang="zh-CN" dirty="0"/>
              <a:t>break</a:t>
            </a:r>
            <a:r>
              <a:rPr lang="zh-CN" altLang="zh-CN" dirty="0"/>
              <a:t>，没有参数</a:t>
            </a:r>
            <a:r>
              <a:rPr lang="zh-CN" altLang="zh-CN" dirty="0" smtClean="0"/>
              <a:t>，在</a:t>
            </a:r>
            <a:r>
              <a:rPr lang="zh-CN" altLang="zh-CN" dirty="0"/>
              <a:t>每一个</a:t>
            </a:r>
            <a:r>
              <a:rPr lang="en-US" altLang="zh-CN" dirty="0"/>
              <a:t>case</a:t>
            </a:r>
            <a:r>
              <a:rPr lang="zh-CN" altLang="zh-CN" dirty="0"/>
              <a:t>语句之后增加一个</a:t>
            </a:r>
            <a:r>
              <a:rPr lang="en-US" altLang="zh-CN" dirty="0"/>
              <a:t>break </a:t>
            </a:r>
            <a:r>
              <a:rPr lang="zh-CN" altLang="zh-CN" dirty="0"/>
              <a:t>语句，使每一次执行之后均可正常跳出</a:t>
            </a:r>
            <a:r>
              <a:rPr lang="en-US" altLang="zh-CN" dirty="0"/>
              <a:t>switch</a:t>
            </a:r>
            <a:r>
              <a:rPr lang="zh-CN" altLang="zh-CN" dirty="0" smtClean="0"/>
              <a:t>语句</a:t>
            </a:r>
            <a:r>
              <a:rPr lang="zh-CN" altLang="en-US" dirty="0" smtClean="0"/>
              <a:t>。</a:t>
            </a:r>
            <a:endParaRPr lang="zh-CN" altLang="zh-CN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235" y="1240891"/>
            <a:ext cx="1427163" cy="87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257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脚占位符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CN" altLang="zh-CN" sz="1200" dirty="0"/>
              <a:t>第</a:t>
            </a:r>
            <a:r>
              <a:rPr lang="en-US" altLang="zh-CN" sz="1200" dirty="0"/>
              <a:t>4</a:t>
            </a:r>
            <a:r>
              <a:rPr lang="zh-CN" altLang="zh-CN" sz="1200" dirty="0"/>
              <a:t>章  选择结构程序设计</a:t>
            </a:r>
            <a:endParaRPr lang="en-US" altLang="zh-CN" sz="1200" dirty="0" smtClean="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3352800" y="381001"/>
            <a:ext cx="8839200" cy="411163"/>
          </a:xfrm>
        </p:spPr>
        <p:txBody>
          <a:bodyPr/>
          <a:lstStyle/>
          <a:p>
            <a:r>
              <a:rPr lang="en-US" altLang="zh-CN" sz="3200" dirty="0"/>
              <a:t>4.4  switch</a:t>
            </a:r>
            <a:r>
              <a:rPr lang="zh-CN" altLang="zh-CN" sz="3200" dirty="0"/>
              <a:t>语句</a:t>
            </a:r>
          </a:p>
        </p:txBody>
      </p:sp>
      <p:sp>
        <p:nvSpPr>
          <p:cNvPr id="2" name="矩形 1"/>
          <p:cNvSpPr/>
          <p:nvPr/>
        </p:nvSpPr>
        <p:spPr>
          <a:xfrm>
            <a:off x="2344576" y="1247200"/>
            <a:ext cx="5211689" cy="5509200"/>
          </a:xfrm>
          <a:prstGeom prst="rect">
            <a:avLst/>
          </a:prstGeom>
          <a:ln w="285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rgbClr val="002060"/>
                </a:solidFill>
              </a:rPr>
              <a:t>#</a:t>
            </a:r>
            <a:r>
              <a:rPr lang="en-US" altLang="zh-CN" sz="1600" dirty="0">
                <a:solidFill>
                  <a:srgbClr val="002060"/>
                </a:solidFill>
              </a:rPr>
              <a:t>include &lt;</a:t>
            </a:r>
            <a:r>
              <a:rPr lang="en-US" altLang="zh-CN" sz="1600" dirty="0" err="1">
                <a:solidFill>
                  <a:srgbClr val="002060"/>
                </a:solidFill>
              </a:rPr>
              <a:t>stdio.h</a:t>
            </a:r>
            <a:r>
              <a:rPr lang="en-US" altLang="zh-CN" sz="1600" dirty="0">
                <a:solidFill>
                  <a:srgbClr val="002060"/>
                </a:solidFill>
              </a:rPr>
              <a:t>&gt;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 err="1">
                <a:solidFill>
                  <a:srgbClr val="002060"/>
                </a:solidFill>
              </a:rPr>
              <a:t>int</a:t>
            </a:r>
            <a:r>
              <a:rPr lang="en-US" altLang="zh-CN" sz="1600" dirty="0">
                <a:solidFill>
                  <a:srgbClr val="002060"/>
                </a:solidFill>
              </a:rPr>
              <a:t> main()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{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    </a:t>
            </a:r>
            <a:r>
              <a:rPr lang="en-US" altLang="zh-CN" sz="1600" dirty="0" err="1">
                <a:solidFill>
                  <a:srgbClr val="002060"/>
                </a:solidFill>
              </a:rPr>
              <a:t>int</a:t>
            </a:r>
            <a:r>
              <a:rPr lang="en-US" altLang="zh-CN" sz="1600" dirty="0">
                <a:solidFill>
                  <a:srgbClr val="002060"/>
                </a:solidFill>
              </a:rPr>
              <a:t> x;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    </a:t>
            </a:r>
            <a:r>
              <a:rPr lang="en-US" altLang="zh-CN" sz="1600" dirty="0" err="1">
                <a:solidFill>
                  <a:srgbClr val="002060"/>
                </a:solidFill>
              </a:rPr>
              <a:t>printf</a:t>
            </a:r>
            <a:r>
              <a:rPr lang="en-US" altLang="zh-CN" sz="1600" dirty="0">
                <a:solidFill>
                  <a:srgbClr val="002060"/>
                </a:solidFill>
              </a:rPr>
              <a:t>("</a:t>
            </a:r>
            <a:r>
              <a:rPr lang="zh-CN" altLang="zh-CN" sz="1600" dirty="0">
                <a:solidFill>
                  <a:srgbClr val="002060"/>
                </a:solidFill>
              </a:rPr>
              <a:t>请输入月份数字</a:t>
            </a:r>
            <a:r>
              <a:rPr lang="en-US" altLang="zh-CN" sz="1600" dirty="0">
                <a:solidFill>
                  <a:srgbClr val="002060"/>
                </a:solidFill>
              </a:rPr>
              <a:t>: ");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    </a:t>
            </a:r>
            <a:r>
              <a:rPr lang="en-US" altLang="zh-CN" sz="1600" dirty="0" err="1">
                <a:solidFill>
                  <a:srgbClr val="002060"/>
                </a:solidFill>
              </a:rPr>
              <a:t>scanf</a:t>
            </a:r>
            <a:r>
              <a:rPr lang="en-US" altLang="zh-CN" sz="1600" dirty="0">
                <a:solidFill>
                  <a:srgbClr val="002060"/>
                </a:solidFill>
              </a:rPr>
              <a:t>("%</a:t>
            </a:r>
            <a:r>
              <a:rPr lang="en-US" altLang="zh-CN" sz="1600" dirty="0" err="1">
                <a:solidFill>
                  <a:srgbClr val="002060"/>
                </a:solidFill>
              </a:rPr>
              <a:t>d",&amp;x</a:t>
            </a:r>
            <a:r>
              <a:rPr lang="en-US" altLang="zh-CN" sz="1600" dirty="0">
                <a:solidFill>
                  <a:srgbClr val="002060"/>
                </a:solidFill>
              </a:rPr>
              <a:t>);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 </a:t>
            </a:r>
            <a:r>
              <a:rPr lang="en-US" altLang="zh-CN" sz="1600" dirty="0" smtClean="0">
                <a:solidFill>
                  <a:srgbClr val="002060"/>
                </a:solidFill>
              </a:rPr>
              <a:t>   </a:t>
            </a:r>
            <a:r>
              <a:rPr lang="en-US" altLang="zh-CN" sz="1600" dirty="0" smtClean="0">
                <a:solidFill>
                  <a:srgbClr val="002060"/>
                </a:solidFill>
              </a:rPr>
              <a:t>switch </a:t>
            </a:r>
            <a:r>
              <a:rPr lang="en-US" altLang="zh-CN" sz="1600" dirty="0">
                <a:solidFill>
                  <a:srgbClr val="002060"/>
                </a:solidFill>
              </a:rPr>
              <a:t>(x)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	</a:t>
            </a:r>
            <a:r>
              <a:rPr lang="en-US" altLang="zh-CN" sz="1600" dirty="0" smtClean="0">
                <a:solidFill>
                  <a:srgbClr val="002060"/>
                </a:solidFill>
              </a:rPr>
              <a:t>{ case </a:t>
            </a:r>
            <a:r>
              <a:rPr lang="en-US" altLang="zh-CN" sz="1600" dirty="0">
                <a:solidFill>
                  <a:srgbClr val="002060"/>
                </a:solidFill>
              </a:rPr>
              <a:t>1: </a:t>
            </a:r>
            <a:r>
              <a:rPr lang="en-US" altLang="zh-CN" sz="1600" dirty="0" err="1">
                <a:solidFill>
                  <a:srgbClr val="002060"/>
                </a:solidFill>
              </a:rPr>
              <a:t>printf</a:t>
            </a:r>
            <a:r>
              <a:rPr lang="en-US" altLang="zh-CN" sz="1600" dirty="0">
                <a:solidFill>
                  <a:srgbClr val="002060"/>
                </a:solidFill>
              </a:rPr>
              <a:t>("January\n");break;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	</a:t>
            </a:r>
            <a:r>
              <a:rPr lang="en-US" altLang="zh-CN" sz="1600" dirty="0" smtClean="0">
                <a:solidFill>
                  <a:srgbClr val="002060"/>
                </a:solidFill>
              </a:rPr>
              <a:t>case </a:t>
            </a:r>
            <a:r>
              <a:rPr lang="en-US" altLang="zh-CN" sz="1600" dirty="0">
                <a:solidFill>
                  <a:srgbClr val="002060"/>
                </a:solidFill>
              </a:rPr>
              <a:t>2: </a:t>
            </a:r>
            <a:r>
              <a:rPr lang="en-US" altLang="zh-CN" sz="1600" dirty="0" err="1">
                <a:solidFill>
                  <a:srgbClr val="002060"/>
                </a:solidFill>
              </a:rPr>
              <a:t>printf</a:t>
            </a:r>
            <a:r>
              <a:rPr lang="en-US" altLang="zh-CN" sz="1600" dirty="0">
                <a:solidFill>
                  <a:srgbClr val="002060"/>
                </a:solidFill>
              </a:rPr>
              <a:t>("February\n");break;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	</a:t>
            </a:r>
            <a:r>
              <a:rPr lang="en-US" altLang="zh-CN" sz="1600" dirty="0" smtClean="0">
                <a:solidFill>
                  <a:srgbClr val="002060"/>
                </a:solidFill>
              </a:rPr>
              <a:t>case </a:t>
            </a:r>
            <a:r>
              <a:rPr lang="en-US" altLang="zh-CN" sz="1600" dirty="0">
                <a:solidFill>
                  <a:srgbClr val="002060"/>
                </a:solidFill>
              </a:rPr>
              <a:t>3: </a:t>
            </a:r>
            <a:r>
              <a:rPr lang="en-US" altLang="zh-CN" sz="1600" dirty="0" err="1">
                <a:solidFill>
                  <a:srgbClr val="002060"/>
                </a:solidFill>
              </a:rPr>
              <a:t>printf</a:t>
            </a:r>
            <a:r>
              <a:rPr lang="en-US" altLang="zh-CN" sz="1600" dirty="0">
                <a:solidFill>
                  <a:srgbClr val="002060"/>
                </a:solidFill>
              </a:rPr>
              <a:t>("March\n");break;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	</a:t>
            </a:r>
            <a:r>
              <a:rPr lang="en-US" altLang="zh-CN" sz="1600" dirty="0" smtClean="0">
                <a:solidFill>
                  <a:srgbClr val="002060"/>
                </a:solidFill>
              </a:rPr>
              <a:t>case </a:t>
            </a:r>
            <a:r>
              <a:rPr lang="en-US" altLang="zh-CN" sz="1600" dirty="0">
                <a:solidFill>
                  <a:srgbClr val="002060"/>
                </a:solidFill>
              </a:rPr>
              <a:t>4: </a:t>
            </a:r>
            <a:r>
              <a:rPr lang="en-US" altLang="zh-CN" sz="1600" dirty="0" err="1">
                <a:solidFill>
                  <a:srgbClr val="002060"/>
                </a:solidFill>
              </a:rPr>
              <a:t>printf</a:t>
            </a:r>
            <a:r>
              <a:rPr lang="en-US" altLang="zh-CN" sz="1600" dirty="0">
                <a:solidFill>
                  <a:srgbClr val="002060"/>
                </a:solidFill>
              </a:rPr>
              <a:t>("April\n");break;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	</a:t>
            </a:r>
            <a:r>
              <a:rPr lang="en-US" altLang="zh-CN" sz="1600" dirty="0" smtClean="0">
                <a:solidFill>
                  <a:srgbClr val="002060"/>
                </a:solidFill>
              </a:rPr>
              <a:t>case </a:t>
            </a:r>
            <a:r>
              <a:rPr lang="en-US" altLang="zh-CN" sz="1600" dirty="0">
                <a:solidFill>
                  <a:srgbClr val="002060"/>
                </a:solidFill>
              </a:rPr>
              <a:t>5: </a:t>
            </a:r>
            <a:r>
              <a:rPr lang="en-US" altLang="zh-CN" sz="1600" dirty="0" err="1">
                <a:solidFill>
                  <a:srgbClr val="002060"/>
                </a:solidFill>
              </a:rPr>
              <a:t>printf</a:t>
            </a:r>
            <a:r>
              <a:rPr lang="en-US" altLang="zh-CN" sz="1600" dirty="0">
                <a:solidFill>
                  <a:srgbClr val="002060"/>
                </a:solidFill>
              </a:rPr>
              <a:t>("May\n");break;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	</a:t>
            </a:r>
            <a:r>
              <a:rPr lang="en-US" altLang="zh-CN" sz="1600" dirty="0" smtClean="0">
                <a:solidFill>
                  <a:srgbClr val="002060"/>
                </a:solidFill>
              </a:rPr>
              <a:t>case </a:t>
            </a:r>
            <a:r>
              <a:rPr lang="en-US" altLang="zh-CN" sz="1600" dirty="0">
                <a:solidFill>
                  <a:srgbClr val="002060"/>
                </a:solidFill>
              </a:rPr>
              <a:t>6: </a:t>
            </a:r>
            <a:r>
              <a:rPr lang="en-US" altLang="zh-CN" sz="1600" dirty="0" err="1">
                <a:solidFill>
                  <a:srgbClr val="002060"/>
                </a:solidFill>
              </a:rPr>
              <a:t>printf</a:t>
            </a:r>
            <a:r>
              <a:rPr lang="en-US" altLang="zh-CN" sz="1600" dirty="0">
                <a:solidFill>
                  <a:srgbClr val="002060"/>
                </a:solidFill>
              </a:rPr>
              <a:t>("June\n");break;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	</a:t>
            </a:r>
            <a:r>
              <a:rPr lang="en-US" altLang="zh-CN" sz="1600" dirty="0" smtClean="0">
                <a:solidFill>
                  <a:srgbClr val="002060"/>
                </a:solidFill>
              </a:rPr>
              <a:t>case </a:t>
            </a:r>
            <a:r>
              <a:rPr lang="en-US" altLang="zh-CN" sz="1600" dirty="0">
                <a:solidFill>
                  <a:srgbClr val="002060"/>
                </a:solidFill>
              </a:rPr>
              <a:t>7: </a:t>
            </a:r>
            <a:r>
              <a:rPr lang="en-US" altLang="zh-CN" sz="1600" dirty="0" err="1">
                <a:solidFill>
                  <a:srgbClr val="002060"/>
                </a:solidFill>
              </a:rPr>
              <a:t>printf</a:t>
            </a:r>
            <a:r>
              <a:rPr lang="en-US" altLang="zh-CN" sz="1600" dirty="0">
                <a:solidFill>
                  <a:srgbClr val="002060"/>
                </a:solidFill>
              </a:rPr>
              <a:t>("July\n");break;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	</a:t>
            </a:r>
            <a:r>
              <a:rPr lang="en-US" altLang="zh-CN" sz="1600" dirty="0" smtClean="0">
                <a:solidFill>
                  <a:srgbClr val="002060"/>
                </a:solidFill>
              </a:rPr>
              <a:t>case </a:t>
            </a:r>
            <a:r>
              <a:rPr lang="en-US" altLang="zh-CN" sz="1600" dirty="0">
                <a:solidFill>
                  <a:srgbClr val="002060"/>
                </a:solidFill>
              </a:rPr>
              <a:t>8: </a:t>
            </a:r>
            <a:r>
              <a:rPr lang="en-US" altLang="zh-CN" sz="1600" dirty="0" err="1">
                <a:solidFill>
                  <a:srgbClr val="002060"/>
                </a:solidFill>
              </a:rPr>
              <a:t>printf</a:t>
            </a:r>
            <a:r>
              <a:rPr lang="en-US" altLang="zh-CN" sz="1600" dirty="0">
                <a:solidFill>
                  <a:srgbClr val="002060"/>
                </a:solidFill>
              </a:rPr>
              <a:t>("August\n");break;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	</a:t>
            </a:r>
            <a:r>
              <a:rPr lang="en-US" altLang="zh-CN" sz="1600" dirty="0" smtClean="0">
                <a:solidFill>
                  <a:srgbClr val="002060"/>
                </a:solidFill>
              </a:rPr>
              <a:t>case </a:t>
            </a:r>
            <a:r>
              <a:rPr lang="en-US" altLang="zh-CN" sz="1600" dirty="0" smtClean="0">
                <a:solidFill>
                  <a:srgbClr val="002060"/>
                </a:solidFill>
              </a:rPr>
              <a:t>9</a:t>
            </a:r>
            <a:r>
              <a:rPr lang="en-US" altLang="zh-CN" sz="1600" dirty="0" smtClean="0">
                <a:solidFill>
                  <a:srgbClr val="002060"/>
                </a:solidFill>
              </a:rPr>
              <a:t>: </a:t>
            </a:r>
            <a:r>
              <a:rPr lang="en-US" altLang="zh-CN" sz="1600" dirty="0" err="1" smtClean="0">
                <a:solidFill>
                  <a:srgbClr val="002060"/>
                </a:solidFill>
              </a:rPr>
              <a:t>printf</a:t>
            </a:r>
            <a:r>
              <a:rPr lang="en-US" altLang="zh-CN" sz="1600" dirty="0">
                <a:solidFill>
                  <a:srgbClr val="002060"/>
                </a:solidFill>
              </a:rPr>
              <a:t>("September\n");break;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	</a:t>
            </a:r>
            <a:r>
              <a:rPr lang="en-US" altLang="zh-CN" sz="1600" dirty="0" smtClean="0">
                <a:solidFill>
                  <a:srgbClr val="002060"/>
                </a:solidFill>
              </a:rPr>
              <a:t>case </a:t>
            </a:r>
            <a:r>
              <a:rPr lang="en-US" altLang="zh-CN" sz="1600" dirty="0">
                <a:solidFill>
                  <a:srgbClr val="002060"/>
                </a:solidFill>
              </a:rPr>
              <a:t>10: </a:t>
            </a:r>
            <a:r>
              <a:rPr lang="en-US" altLang="zh-CN" sz="1600" dirty="0" err="1">
                <a:solidFill>
                  <a:srgbClr val="002060"/>
                </a:solidFill>
              </a:rPr>
              <a:t>printf</a:t>
            </a:r>
            <a:r>
              <a:rPr lang="en-US" altLang="zh-CN" sz="1600" dirty="0">
                <a:solidFill>
                  <a:srgbClr val="002060"/>
                </a:solidFill>
              </a:rPr>
              <a:t>("October\n");break;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	</a:t>
            </a:r>
            <a:r>
              <a:rPr lang="en-US" altLang="zh-CN" sz="1600" dirty="0" smtClean="0">
                <a:solidFill>
                  <a:srgbClr val="002060"/>
                </a:solidFill>
              </a:rPr>
              <a:t>case </a:t>
            </a:r>
            <a:r>
              <a:rPr lang="en-US" altLang="zh-CN" sz="1600" dirty="0">
                <a:solidFill>
                  <a:srgbClr val="002060"/>
                </a:solidFill>
              </a:rPr>
              <a:t>11: </a:t>
            </a:r>
            <a:r>
              <a:rPr lang="en-US" altLang="zh-CN" sz="1600" dirty="0" err="1" smtClean="0">
                <a:solidFill>
                  <a:srgbClr val="002060"/>
                </a:solidFill>
              </a:rPr>
              <a:t>rintf</a:t>
            </a:r>
            <a:r>
              <a:rPr lang="en-US" altLang="zh-CN" sz="1600" dirty="0">
                <a:solidFill>
                  <a:srgbClr val="002060"/>
                </a:solidFill>
              </a:rPr>
              <a:t>("November\n");break</a:t>
            </a:r>
            <a:r>
              <a:rPr lang="en-US" altLang="zh-CN" sz="1600" dirty="0" smtClean="0">
                <a:solidFill>
                  <a:srgbClr val="002060"/>
                </a:solidFill>
              </a:rPr>
              <a:t>;</a:t>
            </a:r>
          </a:p>
          <a:p>
            <a:r>
              <a:rPr lang="en-US" altLang="zh-CN" sz="1600" dirty="0" smtClean="0">
                <a:solidFill>
                  <a:srgbClr val="002060"/>
                </a:solidFill>
              </a:rPr>
              <a:t>                case </a:t>
            </a:r>
            <a:r>
              <a:rPr lang="en-US" altLang="zh-CN" sz="1600" dirty="0">
                <a:solidFill>
                  <a:srgbClr val="002060"/>
                </a:solidFill>
              </a:rPr>
              <a:t>12: </a:t>
            </a:r>
            <a:r>
              <a:rPr lang="en-US" altLang="zh-CN" sz="1600" dirty="0" err="1">
                <a:solidFill>
                  <a:srgbClr val="002060"/>
                </a:solidFill>
              </a:rPr>
              <a:t>printf</a:t>
            </a:r>
            <a:r>
              <a:rPr lang="en-US" altLang="zh-CN" sz="1600" dirty="0">
                <a:solidFill>
                  <a:srgbClr val="002060"/>
                </a:solidFill>
              </a:rPr>
              <a:t>("December\n");break;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	</a:t>
            </a:r>
            <a:r>
              <a:rPr lang="en-US" altLang="zh-CN" sz="1600" dirty="0" smtClean="0">
                <a:solidFill>
                  <a:srgbClr val="002060"/>
                </a:solidFill>
              </a:rPr>
              <a:t>default</a:t>
            </a:r>
            <a:r>
              <a:rPr lang="en-US" altLang="zh-CN" sz="1600" dirty="0">
                <a:solidFill>
                  <a:srgbClr val="002060"/>
                </a:solidFill>
              </a:rPr>
              <a:t>: </a:t>
            </a:r>
            <a:r>
              <a:rPr lang="en-US" altLang="zh-CN" sz="1600" dirty="0" err="1">
                <a:solidFill>
                  <a:srgbClr val="002060"/>
                </a:solidFill>
              </a:rPr>
              <a:t>printf</a:t>
            </a:r>
            <a:r>
              <a:rPr lang="en-US" altLang="zh-CN" sz="1600" dirty="0">
                <a:solidFill>
                  <a:srgbClr val="002060"/>
                </a:solidFill>
              </a:rPr>
              <a:t>("</a:t>
            </a:r>
            <a:r>
              <a:rPr lang="zh-CN" altLang="zh-CN" sz="1600" dirty="0">
                <a:solidFill>
                  <a:srgbClr val="002060"/>
                </a:solidFill>
              </a:rPr>
              <a:t>输入数据错误！</a:t>
            </a:r>
            <a:r>
              <a:rPr lang="en-US" altLang="zh-CN" sz="1600" dirty="0">
                <a:solidFill>
                  <a:srgbClr val="002060"/>
                </a:solidFill>
              </a:rPr>
              <a:t>\n</a:t>
            </a:r>
            <a:r>
              <a:rPr lang="en-US" altLang="zh-CN" sz="1600" dirty="0" smtClean="0">
                <a:solidFill>
                  <a:srgbClr val="002060"/>
                </a:solidFill>
              </a:rPr>
              <a:t>");}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    </a:t>
            </a:r>
            <a:r>
              <a:rPr lang="en-US" altLang="zh-CN" sz="1600" dirty="0" smtClean="0">
                <a:solidFill>
                  <a:srgbClr val="002060"/>
                </a:solidFill>
              </a:rPr>
              <a:t>return </a:t>
            </a:r>
            <a:r>
              <a:rPr lang="en-US" altLang="zh-CN" sz="1600" dirty="0">
                <a:solidFill>
                  <a:srgbClr val="002060"/>
                </a:solidFill>
              </a:rPr>
              <a:t>0;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 smtClean="0">
                <a:solidFill>
                  <a:srgbClr val="002060"/>
                </a:solidFill>
              </a:rPr>
              <a:t>}</a:t>
            </a:r>
            <a:endParaRPr lang="zh-CN" altLang="zh-CN" sz="1600" dirty="0">
              <a:solidFill>
                <a:srgbClr val="00206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95242" y="1938071"/>
            <a:ext cx="22493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dirty="0">
                <a:solidFill>
                  <a:schemeClr val="accent1"/>
                </a:solidFill>
              </a:rPr>
              <a:t>修改</a:t>
            </a:r>
            <a:r>
              <a:rPr lang="zh-CN" altLang="zh-CN" sz="2000" b="1" dirty="0" smtClean="0">
                <a:solidFill>
                  <a:schemeClr val="accent1"/>
                </a:solidFill>
              </a:rPr>
              <a:t>后</a:t>
            </a:r>
            <a:r>
              <a:rPr lang="zh-CN" altLang="en-US" sz="2000" b="1" dirty="0" smtClean="0">
                <a:solidFill>
                  <a:schemeClr val="accent1"/>
                </a:solidFill>
              </a:rPr>
              <a:t>的</a:t>
            </a:r>
            <a:r>
              <a:rPr lang="zh-CN" altLang="zh-CN" sz="2000" b="1" dirty="0" smtClean="0">
                <a:solidFill>
                  <a:schemeClr val="accent1"/>
                </a:solidFill>
              </a:rPr>
              <a:t>程序</a:t>
            </a:r>
            <a:r>
              <a:rPr lang="zh-CN" altLang="en-US" sz="2000" b="1" dirty="0" smtClean="0">
                <a:solidFill>
                  <a:schemeClr val="accent1"/>
                </a:solidFill>
              </a:rPr>
              <a:t>代码</a:t>
            </a:r>
            <a:endParaRPr lang="zh-CN" altLang="zh-CN" sz="2000" b="1" dirty="0">
              <a:solidFill>
                <a:schemeClr val="accent1"/>
              </a:solidFill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7221" y="3157272"/>
            <a:ext cx="4454779" cy="1414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737221" y="2356495"/>
            <a:ext cx="1217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0070C0"/>
                </a:solidFill>
              </a:rPr>
              <a:t>运行</a:t>
            </a:r>
            <a:r>
              <a:rPr lang="zh-CN" altLang="zh-CN" sz="2000" b="1" dirty="0" smtClean="0">
                <a:solidFill>
                  <a:srgbClr val="0070C0"/>
                </a:solidFill>
              </a:rPr>
              <a:t>结果</a:t>
            </a:r>
            <a:endParaRPr lang="zh-CN" altLang="en-US" sz="2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57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脚占位符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CN" altLang="zh-CN" sz="1200" dirty="0"/>
              <a:t>第</a:t>
            </a:r>
            <a:r>
              <a:rPr lang="en-US" altLang="zh-CN" sz="1200" dirty="0"/>
              <a:t>4</a:t>
            </a:r>
            <a:r>
              <a:rPr lang="zh-CN" altLang="zh-CN" sz="1200" dirty="0"/>
              <a:t>章  选择结构程序设计</a:t>
            </a:r>
            <a:endParaRPr lang="en-US" altLang="zh-CN" sz="1200" dirty="0" smtClean="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3352800" y="381001"/>
            <a:ext cx="8839200" cy="411163"/>
          </a:xfrm>
        </p:spPr>
        <p:txBody>
          <a:bodyPr/>
          <a:lstStyle/>
          <a:p>
            <a:r>
              <a:rPr lang="en-US" altLang="zh-CN" sz="3200" dirty="0"/>
              <a:t>4.4  switch</a:t>
            </a:r>
            <a:r>
              <a:rPr lang="zh-CN" altLang="zh-CN" sz="3200" dirty="0"/>
              <a:t>语句</a:t>
            </a:r>
          </a:p>
        </p:txBody>
      </p:sp>
      <p:sp>
        <p:nvSpPr>
          <p:cNvPr id="5" name="矩形 4"/>
          <p:cNvSpPr/>
          <p:nvPr/>
        </p:nvSpPr>
        <p:spPr>
          <a:xfrm>
            <a:off x="69408" y="1156642"/>
            <a:ext cx="781615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b="1" dirty="0">
                <a:solidFill>
                  <a:schemeClr val="accent1"/>
                </a:solidFill>
              </a:rPr>
              <a:t>【例</a:t>
            </a:r>
            <a:r>
              <a:rPr lang="en-US" altLang="zh-CN" sz="2000" b="1" dirty="0" smtClean="0">
                <a:solidFill>
                  <a:schemeClr val="accent1"/>
                </a:solidFill>
              </a:rPr>
              <a:t>4.9</a:t>
            </a:r>
            <a:r>
              <a:rPr lang="zh-CN" altLang="zh-CN" sz="2000" b="1" dirty="0" smtClean="0">
                <a:solidFill>
                  <a:schemeClr val="accent1"/>
                </a:solidFill>
              </a:rPr>
              <a:t>】</a:t>
            </a:r>
            <a:r>
              <a:rPr lang="zh-CN" altLang="zh-CN" sz="2000" b="1" dirty="0">
                <a:solidFill>
                  <a:schemeClr val="accent6">
                    <a:lumMod val="75000"/>
                  </a:schemeClr>
                </a:solidFill>
              </a:rPr>
              <a:t>分析下列程序，其运行结果是（</a:t>
            </a:r>
            <a:r>
              <a:rPr lang="en-US" altLang="zh-CN" sz="2000" b="1" dirty="0">
                <a:solidFill>
                  <a:schemeClr val="accent6">
                    <a:lumMod val="75000"/>
                  </a:schemeClr>
                </a:solidFill>
              </a:rPr>
              <a:t>  </a:t>
            </a:r>
            <a:r>
              <a:rPr lang="zh-CN" altLang="zh-CN" sz="2000" b="1" dirty="0">
                <a:solidFill>
                  <a:schemeClr val="accent6">
                    <a:lumMod val="75000"/>
                  </a:schemeClr>
                </a:solidFill>
              </a:rPr>
              <a:t>）</a:t>
            </a:r>
            <a:r>
              <a:rPr lang="zh-CN" altLang="zh-CN" sz="2000" dirty="0">
                <a:solidFill>
                  <a:schemeClr val="accent6">
                    <a:lumMod val="75000"/>
                  </a:schemeClr>
                </a:solidFill>
              </a:rPr>
              <a:t>。</a:t>
            </a:r>
            <a:endParaRPr lang="zh-CN" altLang="zh-CN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4800" y="1595017"/>
            <a:ext cx="4783667" cy="5016758"/>
          </a:xfrm>
          <a:prstGeom prst="rect">
            <a:avLst/>
          </a:prstGeom>
          <a:ln w="285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rgbClr val="002060"/>
                </a:solidFill>
              </a:rPr>
              <a:t>#include &lt;</a:t>
            </a:r>
            <a:r>
              <a:rPr lang="en-US" altLang="zh-CN" sz="1600" dirty="0" err="1">
                <a:solidFill>
                  <a:srgbClr val="002060"/>
                </a:solidFill>
              </a:rPr>
              <a:t>stdio.h</a:t>
            </a:r>
            <a:r>
              <a:rPr lang="en-US" altLang="zh-CN" sz="1600" dirty="0">
                <a:solidFill>
                  <a:srgbClr val="002060"/>
                </a:solidFill>
              </a:rPr>
              <a:t>&gt;	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 err="1">
                <a:solidFill>
                  <a:srgbClr val="002060"/>
                </a:solidFill>
              </a:rPr>
              <a:t>int</a:t>
            </a:r>
            <a:r>
              <a:rPr lang="en-US" altLang="zh-CN" sz="1600" dirty="0">
                <a:solidFill>
                  <a:srgbClr val="002060"/>
                </a:solidFill>
              </a:rPr>
              <a:t> main()	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{	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 smtClean="0">
                <a:solidFill>
                  <a:srgbClr val="002060"/>
                </a:solidFill>
              </a:rPr>
              <a:t>   </a:t>
            </a:r>
            <a:r>
              <a:rPr lang="en-US" altLang="zh-CN" sz="1600" dirty="0" err="1" smtClean="0">
                <a:solidFill>
                  <a:srgbClr val="002060"/>
                </a:solidFill>
              </a:rPr>
              <a:t>int</a:t>
            </a:r>
            <a:r>
              <a:rPr lang="en-US" altLang="zh-CN" sz="1600" dirty="0" smtClean="0">
                <a:solidFill>
                  <a:srgbClr val="002060"/>
                </a:solidFill>
              </a:rPr>
              <a:t> </a:t>
            </a:r>
            <a:r>
              <a:rPr lang="en-US" altLang="zh-CN" sz="1600" dirty="0">
                <a:solidFill>
                  <a:srgbClr val="002060"/>
                </a:solidFill>
              </a:rPr>
              <a:t>a=1,b=0;	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 smtClean="0">
                <a:solidFill>
                  <a:srgbClr val="002060"/>
                </a:solidFill>
              </a:rPr>
              <a:t>   switch(a</a:t>
            </a:r>
            <a:r>
              <a:rPr lang="en-US" altLang="zh-CN" sz="1600" dirty="0">
                <a:solidFill>
                  <a:srgbClr val="002060"/>
                </a:solidFill>
              </a:rPr>
              <a:t>)	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  </a:t>
            </a:r>
            <a:r>
              <a:rPr lang="en-US" altLang="zh-CN" sz="1600" dirty="0" smtClean="0">
                <a:solidFill>
                  <a:srgbClr val="002060"/>
                </a:solidFill>
              </a:rPr>
              <a:t>      { case </a:t>
            </a:r>
            <a:r>
              <a:rPr lang="en-US" altLang="zh-CN" sz="1600" dirty="0">
                <a:solidFill>
                  <a:srgbClr val="002060"/>
                </a:solidFill>
              </a:rPr>
              <a:t>1:	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	</a:t>
            </a:r>
            <a:r>
              <a:rPr lang="en-US" altLang="zh-CN" sz="1600" dirty="0" smtClean="0">
                <a:solidFill>
                  <a:srgbClr val="002060"/>
                </a:solidFill>
              </a:rPr>
              <a:t>switch(b</a:t>
            </a:r>
            <a:r>
              <a:rPr lang="en-US" altLang="zh-CN" sz="1600" dirty="0">
                <a:solidFill>
                  <a:srgbClr val="002060"/>
                </a:solidFill>
              </a:rPr>
              <a:t>)	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	</a:t>
            </a:r>
            <a:r>
              <a:rPr lang="en-US" altLang="zh-CN" sz="1600" dirty="0" smtClean="0">
                <a:solidFill>
                  <a:srgbClr val="002060"/>
                </a:solidFill>
              </a:rPr>
              <a:t>    {</a:t>
            </a:r>
            <a:r>
              <a:rPr lang="en-US" altLang="zh-CN" sz="1600" dirty="0">
                <a:solidFill>
                  <a:srgbClr val="002060"/>
                </a:solidFill>
              </a:rPr>
              <a:t>case 0: </a:t>
            </a:r>
            <a:r>
              <a:rPr lang="en-US" altLang="zh-CN" sz="1600" dirty="0" err="1">
                <a:solidFill>
                  <a:srgbClr val="002060"/>
                </a:solidFill>
              </a:rPr>
              <a:t>printf</a:t>
            </a:r>
            <a:r>
              <a:rPr lang="en-US" altLang="zh-CN" sz="1600" dirty="0">
                <a:solidFill>
                  <a:srgbClr val="002060"/>
                </a:solidFill>
              </a:rPr>
              <a:t>("0000\n");	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	</a:t>
            </a:r>
            <a:r>
              <a:rPr lang="en-US" altLang="zh-CN" sz="1600" dirty="0" smtClean="0">
                <a:solidFill>
                  <a:srgbClr val="002060"/>
                </a:solidFill>
              </a:rPr>
              <a:t>     case </a:t>
            </a:r>
            <a:r>
              <a:rPr lang="en-US" altLang="zh-CN" sz="1600" dirty="0">
                <a:solidFill>
                  <a:srgbClr val="002060"/>
                </a:solidFill>
              </a:rPr>
              <a:t>1: </a:t>
            </a:r>
            <a:r>
              <a:rPr lang="en-US" altLang="zh-CN" sz="1600" dirty="0" err="1">
                <a:solidFill>
                  <a:srgbClr val="002060"/>
                </a:solidFill>
              </a:rPr>
              <a:t>printf</a:t>
            </a:r>
            <a:r>
              <a:rPr lang="en-US" altLang="zh-CN" sz="1600" dirty="0">
                <a:solidFill>
                  <a:srgbClr val="002060"/>
                </a:solidFill>
              </a:rPr>
              <a:t>("1111\n"); break;	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	</a:t>
            </a:r>
            <a:r>
              <a:rPr lang="en-US" altLang="zh-CN" sz="1600" dirty="0" smtClean="0">
                <a:solidFill>
                  <a:srgbClr val="002060"/>
                </a:solidFill>
              </a:rPr>
              <a:t>    }</a:t>
            </a:r>
            <a:r>
              <a:rPr lang="en-US" altLang="zh-CN" sz="1600" dirty="0">
                <a:solidFill>
                  <a:srgbClr val="002060"/>
                </a:solidFill>
              </a:rPr>
              <a:t>	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    </a:t>
            </a:r>
            <a:r>
              <a:rPr lang="en-US" altLang="zh-CN" sz="1600" dirty="0" smtClean="0">
                <a:solidFill>
                  <a:srgbClr val="002060"/>
                </a:solidFill>
              </a:rPr>
              <a:t>       case </a:t>
            </a:r>
            <a:r>
              <a:rPr lang="en-US" altLang="zh-CN" sz="1600" dirty="0">
                <a:solidFill>
                  <a:srgbClr val="002060"/>
                </a:solidFill>
              </a:rPr>
              <a:t>2: </a:t>
            </a:r>
            <a:r>
              <a:rPr lang="en-US" altLang="zh-CN" sz="1600" dirty="0" err="1">
                <a:solidFill>
                  <a:srgbClr val="002060"/>
                </a:solidFill>
              </a:rPr>
              <a:t>printf</a:t>
            </a:r>
            <a:r>
              <a:rPr lang="en-US" altLang="zh-CN" sz="1600" dirty="0">
                <a:solidFill>
                  <a:srgbClr val="002060"/>
                </a:solidFill>
              </a:rPr>
              <a:t>("2222\n"); break;	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   </a:t>
            </a:r>
            <a:r>
              <a:rPr lang="en-US" altLang="zh-CN" sz="1600" dirty="0" smtClean="0">
                <a:solidFill>
                  <a:srgbClr val="002060"/>
                </a:solidFill>
              </a:rPr>
              <a:t>      }</a:t>
            </a:r>
            <a:r>
              <a:rPr lang="en-US" altLang="zh-CN" sz="1600" dirty="0">
                <a:solidFill>
                  <a:srgbClr val="002060"/>
                </a:solidFill>
              </a:rPr>
              <a:t>	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 smtClean="0">
                <a:solidFill>
                  <a:srgbClr val="002060"/>
                </a:solidFill>
              </a:rPr>
              <a:t>    return </a:t>
            </a:r>
            <a:r>
              <a:rPr lang="en-US" altLang="zh-CN" sz="1600" dirty="0">
                <a:solidFill>
                  <a:srgbClr val="002060"/>
                </a:solidFill>
              </a:rPr>
              <a:t>0;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}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A</a:t>
            </a:r>
            <a:r>
              <a:rPr lang="zh-CN" altLang="zh-CN" sz="1600" dirty="0">
                <a:solidFill>
                  <a:srgbClr val="002060"/>
                </a:solidFill>
              </a:rPr>
              <a:t>．</a:t>
            </a:r>
            <a:r>
              <a:rPr lang="en-US" altLang="zh-CN" sz="1600" dirty="0">
                <a:solidFill>
                  <a:srgbClr val="002060"/>
                </a:solidFill>
              </a:rPr>
              <a:t>0000                               B</a:t>
            </a:r>
            <a:r>
              <a:rPr lang="zh-CN" altLang="zh-CN" sz="1600" dirty="0">
                <a:solidFill>
                  <a:srgbClr val="002060"/>
                </a:solidFill>
              </a:rPr>
              <a:t>．</a:t>
            </a:r>
            <a:r>
              <a:rPr lang="en-US" altLang="zh-CN" sz="1600" dirty="0">
                <a:solidFill>
                  <a:srgbClr val="002060"/>
                </a:solidFill>
              </a:rPr>
              <a:t>0000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     </a:t>
            </a:r>
            <a:r>
              <a:rPr lang="en-US" altLang="zh-CN" sz="1600" dirty="0" smtClean="0">
                <a:solidFill>
                  <a:srgbClr val="002060"/>
                </a:solidFill>
              </a:rPr>
              <a:t> </a:t>
            </a:r>
            <a:r>
              <a:rPr lang="en-US" altLang="zh-CN" sz="1600" dirty="0">
                <a:solidFill>
                  <a:srgbClr val="002060"/>
                </a:solidFill>
              </a:rPr>
              <a:t>2222                 </a:t>
            </a:r>
            <a:r>
              <a:rPr lang="en-US" altLang="zh-CN" sz="1600" dirty="0" smtClean="0">
                <a:solidFill>
                  <a:srgbClr val="002060"/>
                </a:solidFill>
              </a:rPr>
              <a:t>                    1111</a:t>
            </a:r>
          </a:p>
          <a:p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C</a:t>
            </a:r>
            <a:r>
              <a:rPr lang="zh-CN" altLang="zh-CN" sz="1600" dirty="0">
                <a:solidFill>
                  <a:srgbClr val="002060"/>
                </a:solidFill>
              </a:rPr>
              <a:t>．</a:t>
            </a:r>
            <a:r>
              <a:rPr lang="en-US" altLang="zh-CN" sz="1600" dirty="0">
                <a:solidFill>
                  <a:srgbClr val="002060"/>
                </a:solidFill>
              </a:rPr>
              <a:t>0000                               D</a:t>
            </a:r>
            <a:r>
              <a:rPr lang="zh-CN" altLang="zh-CN" sz="1600" dirty="0">
                <a:solidFill>
                  <a:srgbClr val="002060"/>
                </a:solidFill>
              </a:rPr>
              <a:t>．</a:t>
            </a:r>
            <a:r>
              <a:rPr lang="en-US" altLang="zh-CN" sz="1600" dirty="0">
                <a:solidFill>
                  <a:srgbClr val="002060"/>
                </a:solidFill>
              </a:rPr>
              <a:t>1111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      </a:t>
            </a:r>
            <a:r>
              <a:rPr lang="en-US" altLang="zh-CN" sz="1600" dirty="0" smtClean="0">
                <a:solidFill>
                  <a:srgbClr val="002060"/>
                </a:solidFill>
              </a:rPr>
              <a:t>1111                                      2222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       </a:t>
            </a:r>
            <a:r>
              <a:rPr lang="en-US" altLang="zh-CN" sz="1600" dirty="0" smtClean="0">
                <a:solidFill>
                  <a:srgbClr val="002060"/>
                </a:solidFill>
              </a:rPr>
              <a:t>2222</a:t>
            </a:r>
            <a:endParaRPr lang="zh-CN" altLang="zh-CN" sz="1600" dirty="0">
              <a:solidFill>
                <a:srgbClr val="002060"/>
              </a:solidFill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6563467" y="1356697"/>
            <a:ext cx="4749803" cy="3325231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zh-CN" dirty="0" smtClean="0"/>
              <a:t>分析</a:t>
            </a:r>
            <a:r>
              <a:rPr lang="zh-CN" altLang="zh-CN" dirty="0"/>
              <a:t>：本程序使用了</a:t>
            </a:r>
            <a:r>
              <a:rPr lang="en-US" altLang="zh-CN" dirty="0"/>
              <a:t>switch</a:t>
            </a:r>
            <a:r>
              <a:rPr lang="zh-CN" altLang="zh-CN" dirty="0"/>
              <a:t>语句的嵌套格式，首先执行外层的</a:t>
            </a:r>
            <a:r>
              <a:rPr lang="en-US" altLang="zh-CN" dirty="0"/>
              <a:t>switch</a:t>
            </a:r>
            <a:r>
              <a:rPr lang="zh-CN" altLang="zh-CN" dirty="0"/>
              <a:t>（</a:t>
            </a:r>
            <a:r>
              <a:rPr lang="en-US" altLang="zh-CN" dirty="0"/>
              <a:t>a</a:t>
            </a:r>
            <a:r>
              <a:rPr lang="zh-CN" altLang="zh-CN" dirty="0"/>
              <a:t>），由于</a:t>
            </a:r>
            <a:r>
              <a:rPr lang="en-US" altLang="zh-CN" dirty="0"/>
              <a:t>a</a:t>
            </a:r>
            <a:r>
              <a:rPr lang="zh-CN" altLang="zh-CN" dirty="0"/>
              <a:t>值为</a:t>
            </a:r>
            <a:r>
              <a:rPr lang="en-US" altLang="zh-CN" dirty="0"/>
              <a:t>1</a:t>
            </a:r>
            <a:r>
              <a:rPr lang="zh-CN" altLang="zh-CN" dirty="0"/>
              <a:t>，进入其</a:t>
            </a:r>
            <a:r>
              <a:rPr lang="en-US" altLang="zh-CN" dirty="0"/>
              <a:t>case 1</a:t>
            </a:r>
            <a:r>
              <a:rPr lang="zh-CN" altLang="zh-CN" dirty="0"/>
              <a:t>分支。该分支中的语句就是</a:t>
            </a:r>
            <a:r>
              <a:rPr lang="en-US" altLang="zh-CN" dirty="0"/>
              <a:t>switch</a:t>
            </a:r>
            <a:r>
              <a:rPr lang="zh-CN" altLang="zh-CN" dirty="0"/>
              <a:t>（</a:t>
            </a:r>
            <a:r>
              <a:rPr lang="en-US" altLang="zh-CN" dirty="0"/>
              <a:t>b</a:t>
            </a:r>
            <a:r>
              <a:rPr lang="zh-CN" altLang="zh-CN" dirty="0"/>
              <a:t>），由于</a:t>
            </a:r>
            <a:r>
              <a:rPr lang="en-US" altLang="zh-CN" dirty="0"/>
              <a:t>b</a:t>
            </a:r>
            <a:r>
              <a:rPr lang="zh-CN" altLang="zh-CN" dirty="0"/>
              <a:t>值为</a:t>
            </a:r>
            <a:r>
              <a:rPr lang="en-US" altLang="zh-CN" dirty="0"/>
              <a:t>0</a:t>
            </a:r>
            <a:r>
              <a:rPr lang="zh-CN" altLang="zh-CN" dirty="0"/>
              <a:t>，程序进入到</a:t>
            </a:r>
            <a:r>
              <a:rPr lang="en-US" altLang="zh-CN" dirty="0"/>
              <a:t>switch</a:t>
            </a:r>
            <a:r>
              <a:rPr lang="zh-CN" altLang="zh-CN" dirty="0"/>
              <a:t>（</a:t>
            </a:r>
            <a:r>
              <a:rPr lang="en-US" altLang="zh-CN" dirty="0"/>
              <a:t>b</a:t>
            </a:r>
            <a:r>
              <a:rPr lang="zh-CN" altLang="zh-CN" dirty="0"/>
              <a:t>）的</a:t>
            </a:r>
            <a:r>
              <a:rPr lang="en-US" altLang="zh-CN" dirty="0"/>
              <a:t>case 0</a:t>
            </a:r>
            <a:r>
              <a:rPr lang="zh-CN" altLang="zh-CN" dirty="0"/>
              <a:t>分支，输出“</a:t>
            </a:r>
            <a:r>
              <a:rPr lang="en-US" altLang="zh-CN" dirty="0"/>
              <a:t>0000</a:t>
            </a:r>
            <a:r>
              <a:rPr lang="zh-CN" altLang="zh-CN" dirty="0"/>
              <a:t>”，由于没有</a:t>
            </a:r>
            <a:r>
              <a:rPr lang="en-US" altLang="zh-CN" dirty="0"/>
              <a:t>break</a:t>
            </a:r>
            <a:r>
              <a:rPr lang="zh-CN" altLang="zh-CN" dirty="0"/>
              <a:t>语句，程序继续向下执行输出“</a:t>
            </a:r>
            <a:r>
              <a:rPr lang="en-US" altLang="zh-CN" dirty="0"/>
              <a:t>1111</a:t>
            </a:r>
            <a:r>
              <a:rPr lang="zh-CN" altLang="zh-CN" dirty="0"/>
              <a:t>”，这时碰到</a:t>
            </a:r>
            <a:r>
              <a:rPr lang="en-US" altLang="zh-CN" dirty="0"/>
              <a:t>break</a:t>
            </a:r>
            <a:r>
              <a:rPr lang="zh-CN" altLang="zh-CN" dirty="0"/>
              <a:t>跳出</a:t>
            </a:r>
            <a:r>
              <a:rPr lang="en-US" altLang="zh-CN" dirty="0"/>
              <a:t>switch</a:t>
            </a:r>
            <a:r>
              <a:rPr lang="zh-CN" altLang="zh-CN" dirty="0"/>
              <a:t>（</a:t>
            </a:r>
            <a:r>
              <a:rPr lang="en-US" altLang="zh-CN" dirty="0"/>
              <a:t>b</a:t>
            </a:r>
            <a:r>
              <a:rPr lang="zh-CN" altLang="zh-CN" dirty="0"/>
              <a:t>）语句。至此程序执行完</a:t>
            </a:r>
            <a:r>
              <a:rPr lang="en-US" altLang="zh-CN" dirty="0"/>
              <a:t>switch</a:t>
            </a:r>
            <a:r>
              <a:rPr lang="zh-CN" altLang="zh-CN" dirty="0"/>
              <a:t>（</a:t>
            </a:r>
            <a:r>
              <a:rPr lang="en-US" altLang="zh-CN" dirty="0"/>
              <a:t>a</a:t>
            </a:r>
            <a:r>
              <a:rPr lang="zh-CN" altLang="zh-CN" dirty="0"/>
              <a:t>）的</a:t>
            </a:r>
            <a:r>
              <a:rPr lang="en-US" altLang="zh-CN" dirty="0"/>
              <a:t>case 1</a:t>
            </a:r>
            <a:r>
              <a:rPr lang="zh-CN" altLang="zh-CN" dirty="0"/>
              <a:t>分支。由于没有</a:t>
            </a:r>
            <a:r>
              <a:rPr lang="en-US" altLang="zh-CN" dirty="0"/>
              <a:t>break</a:t>
            </a:r>
            <a:r>
              <a:rPr lang="zh-CN" altLang="zh-CN" dirty="0"/>
              <a:t>，程序继续向下执行</a:t>
            </a:r>
            <a:r>
              <a:rPr lang="en-US" altLang="zh-CN" dirty="0"/>
              <a:t>case 2</a:t>
            </a:r>
            <a:r>
              <a:rPr lang="zh-CN" altLang="zh-CN" dirty="0"/>
              <a:t>分支，输出“</a:t>
            </a:r>
            <a:r>
              <a:rPr lang="en-US" altLang="zh-CN" dirty="0"/>
              <a:t>2222</a:t>
            </a:r>
            <a:r>
              <a:rPr lang="zh-CN" altLang="zh-CN" dirty="0"/>
              <a:t>”，遇到</a:t>
            </a:r>
            <a:r>
              <a:rPr lang="en-US" altLang="zh-CN" dirty="0"/>
              <a:t>break</a:t>
            </a:r>
            <a:r>
              <a:rPr lang="zh-CN" altLang="zh-CN" dirty="0"/>
              <a:t>后跳出</a:t>
            </a:r>
            <a:r>
              <a:rPr lang="en-US" altLang="zh-CN" dirty="0"/>
              <a:t>switch</a:t>
            </a:r>
            <a:r>
              <a:rPr lang="zh-CN" altLang="zh-CN" dirty="0"/>
              <a:t>（</a:t>
            </a:r>
            <a:r>
              <a:rPr lang="en-US" altLang="zh-CN" dirty="0"/>
              <a:t>a</a:t>
            </a:r>
            <a:r>
              <a:rPr lang="zh-CN" altLang="zh-CN" dirty="0"/>
              <a:t>），程序结束。所以程序的输出结果应该是选项</a:t>
            </a:r>
            <a:r>
              <a:rPr lang="en-US" altLang="zh-CN" dirty="0"/>
              <a:t>C</a:t>
            </a:r>
            <a:r>
              <a:rPr lang="zh-CN" altLang="zh-CN" dirty="0"/>
              <a:t>。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3467" y="5127270"/>
            <a:ext cx="4532260" cy="1439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6563467" y="4735629"/>
            <a:ext cx="17331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0070C0"/>
                </a:solidFill>
              </a:rPr>
              <a:t>程序运行</a:t>
            </a:r>
            <a:r>
              <a:rPr lang="zh-CN" altLang="zh-CN" sz="2000" b="1" dirty="0" smtClean="0">
                <a:solidFill>
                  <a:srgbClr val="0070C0"/>
                </a:solidFill>
              </a:rPr>
              <a:t>结果</a:t>
            </a:r>
            <a:endParaRPr lang="zh-CN" altLang="en-US" sz="2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3163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脚占位符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CN" altLang="zh-CN" sz="1200" dirty="0"/>
              <a:t>第</a:t>
            </a:r>
            <a:r>
              <a:rPr lang="en-US" altLang="zh-CN" sz="1200" dirty="0"/>
              <a:t>4</a:t>
            </a:r>
            <a:r>
              <a:rPr lang="zh-CN" altLang="zh-CN" sz="1200" dirty="0"/>
              <a:t>章  选择结构程序设计</a:t>
            </a:r>
            <a:endParaRPr lang="en-US" altLang="zh-CN" sz="1200" dirty="0" smtClean="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3352800" y="381001"/>
            <a:ext cx="8839200" cy="411163"/>
          </a:xfrm>
        </p:spPr>
        <p:txBody>
          <a:bodyPr/>
          <a:lstStyle/>
          <a:p>
            <a:r>
              <a:rPr lang="en-US" altLang="zh-CN" sz="3200" dirty="0"/>
              <a:t>4.4  switch</a:t>
            </a:r>
            <a:r>
              <a:rPr lang="zh-CN" altLang="zh-CN" sz="3200" dirty="0"/>
              <a:t>语句</a:t>
            </a:r>
            <a:endParaRPr lang="zh-CN" altLang="zh-CN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310164" y="1296871"/>
            <a:ext cx="62430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</a:rPr>
              <a:t>在使用</a:t>
            </a:r>
            <a:r>
              <a:rPr lang="en-US" altLang="zh-CN" sz="2400" b="1" dirty="0">
                <a:solidFill>
                  <a:srgbClr val="FF0000"/>
                </a:solidFill>
              </a:rPr>
              <a:t>switch</a:t>
            </a:r>
            <a:r>
              <a:rPr lang="zh-CN" altLang="zh-CN" sz="2400" b="1" dirty="0">
                <a:solidFill>
                  <a:srgbClr val="FF0000"/>
                </a:solidFill>
              </a:rPr>
              <a:t>语句时，还应注意以下几点：</a:t>
            </a:r>
          </a:p>
        </p:txBody>
      </p:sp>
      <p:sp>
        <p:nvSpPr>
          <p:cNvPr id="5" name="矩形 4"/>
          <p:cNvSpPr/>
          <p:nvPr/>
        </p:nvSpPr>
        <p:spPr>
          <a:xfrm>
            <a:off x="510680" y="1758536"/>
            <a:ext cx="11401919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+mj-ea"/>
              <a:buAutoNum type="circleNumDbPlain"/>
            </a:pPr>
            <a:r>
              <a:rPr lang="zh-CN" altLang="zh-CN" sz="2000" b="1" dirty="0"/>
              <a:t>在各</a:t>
            </a:r>
            <a:r>
              <a:rPr lang="en-US" altLang="zh-CN" sz="2000" b="1" dirty="0"/>
              <a:t>case</a:t>
            </a:r>
            <a:r>
              <a:rPr lang="zh-CN" altLang="zh-CN" sz="2000" b="1" dirty="0"/>
              <a:t>后的常量表达式只能是整型值或字符型值，不能是浮点型值。因此使用</a:t>
            </a:r>
            <a:r>
              <a:rPr lang="en-US" altLang="zh-CN" sz="2000" b="1" dirty="0"/>
              <a:t>switch</a:t>
            </a:r>
            <a:r>
              <a:rPr lang="zh-CN" altLang="zh-CN" sz="2000" b="1" dirty="0"/>
              <a:t>语句处理实数时还需要做额外的处理。而多分支</a:t>
            </a:r>
            <a:r>
              <a:rPr lang="en-US" altLang="zh-CN" sz="2000" b="1" dirty="0"/>
              <a:t>if</a:t>
            </a:r>
            <a:r>
              <a:rPr lang="zh-CN" altLang="zh-CN" sz="2000" b="1" dirty="0"/>
              <a:t>语句对条件判断表达式的值无限制，适用的范围会更广泛。</a:t>
            </a:r>
          </a:p>
          <a:p>
            <a:pPr marL="342900" lvl="0" indent="-342900">
              <a:buFont typeface="+mj-ea"/>
              <a:buAutoNum type="circleNumDbPlain"/>
            </a:pPr>
            <a:r>
              <a:rPr lang="en-US" altLang="zh-CN" sz="2000" b="1" dirty="0"/>
              <a:t>switch</a:t>
            </a:r>
            <a:r>
              <a:rPr lang="zh-CN" altLang="zh-CN" sz="2000" b="1" dirty="0"/>
              <a:t>语句是一次性比较各</a:t>
            </a:r>
            <a:r>
              <a:rPr lang="en-US" altLang="zh-CN" sz="2000" b="1" dirty="0"/>
              <a:t>case</a:t>
            </a:r>
            <a:r>
              <a:rPr lang="zh-CN" altLang="zh-CN" sz="2000" b="1" dirty="0"/>
              <a:t>常量表达式的值，以决定程序的分支入口。多分支</a:t>
            </a:r>
            <a:r>
              <a:rPr lang="en-US" altLang="zh-CN" sz="2000" b="1" dirty="0"/>
              <a:t>if</a:t>
            </a:r>
            <a:r>
              <a:rPr lang="zh-CN" altLang="zh-CN" sz="2000" b="1" dirty="0"/>
              <a:t>语句是按照顺序逐个比较各条件判断表达式的值，判断的次序如果不同，通常会影响程序的运行结果。</a:t>
            </a:r>
          </a:p>
          <a:p>
            <a:pPr marL="342900" lvl="0" indent="-342900">
              <a:buFont typeface="+mj-ea"/>
              <a:buAutoNum type="circleNumDbPlain"/>
            </a:pPr>
            <a:r>
              <a:rPr lang="zh-CN" altLang="zh-CN" sz="2000" b="1" dirty="0"/>
              <a:t>在每个</a:t>
            </a:r>
            <a:r>
              <a:rPr lang="en-US" altLang="zh-CN" sz="2000" b="1" dirty="0"/>
              <a:t>case</a:t>
            </a:r>
            <a:r>
              <a:rPr lang="zh-CN" altLang="zh-CN" sz="2000" b="1" dirty="0"/>
              <a:t>常量表达式中不能包含有变量，各常量表达式值也不允许相同，否则会出现错误。</a:t>
            </a:r>
          </a:p>
          <a:p>
            <a:pPr marL="342900" lvl="0" indent="-342900">
              <a:buFont typeface="+mj-ea"/>
              <a:buAutoNum type="circleNumDbPlain"/>
            </a:pPr>
            <a:r>
              <a:rPr lang="zh-CN" altLang="zh-CN" sz="2000" b="1" dirty="0"/>
              <a:t>在每个</a:t>
            </a:r>
            <a:r>
              <a:rPr lang="en-US" altLang="zh-CN" sz="2000" b="1" dirty="0"/>
              <a:t>case</a:t>
            </a:r>
            <a:r>
              <a:rPr lang="zh-CN" altLang="zh-CN" sz="2000" b="1" dirty="0"/>
              <a:t>分支中，允许包含有多个语句，并且可以不用</a:t>
            </a:r>
            <a:r>
              <a:rPr lang="en-US" altLang="zh-CN" sz="2000" b="1" dirty="0"/>
              <a:t>{}</a:t>
            </a:r>
            <a:r>
              <a:rPr lang="zh-CN" altLang="zh-CN" sz="2000" b="1" dirty="0"/>
              <a:t>括起来；也可以没有操作语句，这时该</a:t>
            </a:r>
            <a:r>
              <a:rPr lang="en-US" altLang="zh-CN" sz="2000" b="1" dirty="0"/>
              <a:t>case</a:t>
            </a:r>
            <a:r>
              <a:rPr lang="zh-CN" altLang="zh-CN" sz="2000" b="1" dirty="0"/>
              <a:t>分支和其后的</a:t>
            </a:r>
            <a:r>
              <a:rPr lang="en-US" altLang="zh-CN" sz="2000" b="1" dirty="0"/>
              <a:t>case</a:t>
            </a:r>
            <a:r>
              <a:rPr lang="zh-CN" altLang="zh-CN" sz="2000" b="1" dirty="0"/>
              <a:t>分支共享同一种操作。</a:t>
            </a:r>
          </a:p>
          <a:p>
            <a:pPr marL="342900" lvl="0" indent="-342900">
              <a:buFont typeface="+mj-ea"/>
              <a:buAutoNum type="circleNumDbPlain"/>
            </a:pPr>
            <a:r>
              <a:rPr lang="zh-CN" altLang="zh-CN" sz="2000" b="1" dirty="0"/>
              <a:t>各</a:t>
            </a:r>
            <a:r>
              <a:rPr lang="en-US" altLang="zh-CN" sz="2000" b="1" dirty="0"/>
              <a:t>case</a:t>
            </a:r>
            <a:r>
              <a:rPr lang="zh-CN" altLang="zh-CN" sz="2000" b="1" dirty="0"/>
              <a:t>和</a:t>
            </a:r>
            <a:r>
              <a:rPr lang="en-US" altLang="zh-CN" sz="2000" b="1" dirty="0"/>
              <a:t>default</a:t>
            </a:r>
            <a:r>
              <a:rPr lang="zh-CN" altLang="zh-CN" sz="2000" b="1" dirty="0"/>
              <a:t>子句的先后顺序可以改变，通常不会影响程序执行结果，</a:t>
            </a:r>
            <a:r>
              <a:rPr lang="en-US" altLang="zh-CN" sz="2000" b="1" dirty="0"/>
              <a:t>default</a:t>
            </a:r>
            <a:r>
              <a:rPr lang="zh-CN" altLang="zh-CN" sz="2000" b="1" dirty="0"/>
              <a:t>子句也可以省略不用。</a:t>
            </a:r>
          </a:p>
          <a:p>
            <a:pPr marL="342900" lvl="0" indent="-342900">
              <a:buFont typeface="+mj-ea"/>
              <a:buAutoNum type="circleNumDbPlain"/>
            </a:pPr>
            <a:r>
              <a:rPr lang="zh-CN" altLang="zh-CN" sz="2000" b="1" dirty="0"/>
              <a:t>在每个子句中使用</a:t>
            </a:r>
            <a:r>
              <a:rPr lang="en-US" altLang="zh-CN" sz="2000" b="1" dirty="0"/>
              <a:t>break</a:t>
            </a:r>
            <a:r>
              <a:rPr lang="zh-CN" altLang="zh-CN" sz="2000" b="1" dirty="0"/>
              <a:t>语句可以立即跳出</a:t>
            </a:r>
            <a:r>
              <a:rPr lang="en-US" altLang="zh-CN" sz="2000" b="1" dirty="0"/>
              <a:t>switch</a:t>
            </a:r>
            <a:r>
              <a:rPr lang="zh-CN" altLang="zh-CN" sz="2000" b="1" dirty="0"/>
              <a:t>语句。最后一个分支不用加</a:t>
            </a:r>
            <a:r>
              <a:rPr lang="en-US" altLang="zh-CN" sz="2000" b="1" dirty="0"/>
              <a:t>break</a:t>
            </a:r>
            <a:r>
              <a:rPr lang="zh-CN" altLang="zh-CN" sz="2000" b="1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959618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脚占位符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CN" altLang="zh-CN" sz="1200" dirty="0"/>
              <a:t>第</a:t>
            </a:r>
            <a:r>
              <a:rPr lang="en-US" altLang="zh-CN" sz="1200" dirty="0"/>
              <a:t>4</a:t>
            </a:r>
            <a:r>
              <a:rPr lang="zh-CN" altLang="zh-CN" sz="1200" dirty="0"/>
              <a:t>章  选择结构程序设计</a:t>
            </a:r>
            <a:endParaRPr lang="en-US" altLang="zh-CN" sz="1200" dirty="0" smtClean="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3352800" y="381001"/>
            <a:ext cx="8839200" cy="411163"/>
          </a:xfrm>
        </p:spPr>
        <p:txBody>
          <a:bodyPr/>
          <a:lstStyle/>
          <a:p>
            <a:r>
              <a:rPr lang="en-US" altLang="zh-CN" sz="3200" dirty="0"/>
              <a:t>4.1  </a:t>
            </a:r>
            <a:r>
              <a:rPr lang="zh-CN" altLang="zh-CN" sz="3200" dirty="0"/>
              <a:t>关系运算符和关系表达式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5706936"/>
              </p:ext>
            </p:extLst>
          </p:nvPr>
        </p:nvGraphicFramePr>
        <p:xfrm>
          <a:off x="948600" y="2539999"/>
          <a:ext cx="4174389" cy="27756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5" r:id="rId3" imgW="3488247" imgH="2312894" progId="Visio.Drawing.11">
                  <p:embed/>
                </p:oleObj>
              </mc:Choice>
              <mc:Fallback>
                <p:oleObj r:id="rId3" imgW="3488247" imgH="2312894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8600" y="2539999"/>
                        <a:ext cx="4174389" cy="2775641"/>
                      </a:xfrm>
                      <a:prstGeom prst="rect">
                        <a:avLst/>
                      </a:prstGeom>
                      <a:solidFill>
                        <a:srgbClr val="66CC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6393087" y="2909130"/>
            <a:ext cx="4466376" cy="1938992"/>
          </a:xfrm>
          <a:prstGeom prst="rect">
            <a:avLst/>
          </a:prstGeom>
          <a:ln w="19050"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</a:rPr>
              <a:t>例如：</a:t>
            </a:r>
          </a:p>
          <a:p>
            <a:r>
              <a:rPr lang="en-US" altLang="zh-CN" sz="2400" dirty="0">
                <a:solidFill>
                  <a:srgbClr val="000000"/>
                </a:solidFill>
              </a:rPr>
              <a:t>c&gt;a-b 	</a:t>
            </a:r>
            <a:r>
              <a:rPr lang="en-US" altLang="zh-CN" sz="2400" dirty="0" smtClean="0">
                <a:solidFill>
                  <a:srgbClr val="000000"/>
                </a:solidFill>
              </a:rPr>
              <a:t>        </a:t>
            </a:r>
            <a:r>
              <a:rPr lang="zh-CN" altLang="zh-CN" sz="2400" dirty="0" smtClean="0">
                <a:solidFill>
                  <a:srgbClr val="000000"/>
                </a:solidFill>
              </a:rPr>
              <a:t>等价</a:t>
            </a:r>
            <a:r>
              <a:rPr lang="zh-CN" altLang="zh-CN" sz="2400" dirty="0">
                <a:solidFill>
                  <a:srgbClr val="000000"/>
                </a:solidFill>
              </a:rPr>
              <a:t>于</a:t>
            </a:r>
            <a:r>
              <a:rPr lang="en-US" altLang="zh-CN" sz="2400" dirty="0">
                <a:solidFill>
                  <a:srgbClr val="000000"/>
                </a:solidFill>
              </a:rPr>
              <a:t> c&gt;(a-b)</a:t>
            </a:r>
            <a:endParaRPr lang="zh-CN" altLang="zh-CN" sz="2400" dirty="0">
              <a:solidFill>
                <a:srgbClr val="000000"/>
              </a:solidFill>
            </a:endParaRPr>
          </a:p>
          <a:p>
            <a:r>
              <a:rPr lang="en-US" altLang="zh-CN" sz="2400" dirty="0">
                <a:solidFill>
                  <a:srgbClr val="000000"/>
                </a:solidFill>
              </a:rPr>
              <a:t>a&lt;b!=c </a:t>
            </a:r>
            <a:r>
              <a:rPr lang="en-US" altLang="zh-CN" sz="2400" dirty="0" smtClean="0">
                <a:solidFill>
                  <a:srgbClr val="000000"/>
                </a:solidFill>
              </a:rPr>
              <a:t>       </a:t>
            </a:r>
            <a:r>
              <a:rPr lang="zh-CN" altLang="zh-CN" sz="2400" dirty="0" smtClean="0">
                <a:solidFill>
                  <a:srgbClr val="000000"/>
                </a:solidFill>
              </a:rPr>
              <a:t>等价</a:t>
            </a:r>
            <a:r>
              <a:rPr lang="zh-CN" altLang="zh-CN" sz="2400" dirty="0">
                <a:solidFill>
                  <a:srgbClr val="000000"/>
                </a:solidFill>
              </a:rPr>
              <a:t>于</a:t>
            </a:r>
            <a:r>
              <a:rPr lang="en-US" altLang="zh-CN" sz="2400" dirty="0">
                <a:solidFill>
                  <a:srgbClr val="000000"/>
                </a:solidFill>
              </a:rPr>
              <a:t> (a&lt;b)!=c</a:t>
            </a:r>
            <a:endParaRPr lang="zh-CN" altLang="zh-CN" sz="2400" dirty="0">
              <a:solidFill>
                <a:srgbClr val="000000"/>
              </a:solidFill>
            </a:endParaRPr>
          </a:p>
          <a:p>
            <a:r>
              <a:rPr lang="en-US" altLang="zh-CN" sz="2400" dirty="0">
                <a:solidFill>
                  <a:srgbClr val="000000"/>
                </a:solidFill>
              </a:rPr>
              <a:t>a==</a:t>
            </a:r>
            <a:r>
              <a:rPr lang="en-US" altLang="zh-CN" sz="2400" dirty="0" smtClean="0">
                <a:solidFill>
                  <a:srgbClr val="000000"/>
                </a:solidFill>
              </a:rPr>
              <a:t>b&gt;c       </a:t>
            </a:r>
            <a:r>
              <a:rPr lang="zh-CN" altLang="zh-CN" sz="2400" dirty="0" smtClean="0">
                <a:solidFill>
                  <a:srgbClr val="000000"/>
                </a:solidFill>
              </a:rPr>
              <a:t>等价</a:t>
            </a:r>
            <a:r>
              <a:rPr lang="zh-CN" altLang="zh-CN" sz="2400" dirty="0">
                <a:solidFill>
                  <a:srgbClr val="000000"/>
                </a:solidFill>
              </a:rPr>
              <a:t>于</a:t>
            </a:r>
            <a:r>
              <a:rPr lang="en-US" altLang="zh-CN" sz="2400" dirty="0">
                <a:solidFill>
                  <a:srgbClr val="000000"/>
                </a:solidFill>
              </a:rPr>
              <a:t> a==(b&gt;c)</a:t>
            </a:r>
            <a:endParaRPr lang="zh-CN" altLang="zh-CN" sz="2400" dirty="0">
              <a:solidFill>
                <a:srgbClr val="000000"/>
              </a:solidFill>
            </a:endParaRPr>
          </a:p>
          <a:p>
            <a:r>
              <a:rPr lang="en-US" altLang="zh-CN" sz="2400" dirty="0">
                <a:solidFill>
                  <a:srgbClr val="000000"/>
                </a:solidFill>
              </a:rPr>
              <a:t>a=b&lt;c	</a:t>
            </a:r>
            <a:r>
              <a:rPr lang="en-US" altLang="zh-CN" sz="2400" dirty="0" smtClean="0">
                <a:solidFill>
                  <a:srgbClr val="000000"/>
                </a:solidFill>
              </a:rPr>
              <a:t>        </a:t>
            </a:r>
            <a:r>
              <a:rPr lang="zh-CN" altLang="zh-CN" sz="2400" dirty="0" smtClean="0">
                <a:solidFill>
                  <a:srgbClr val="000000"/>
                </a:solidFill>
              </a:rPr>
              <a:t>等价</a:t>
            </a:r>
            <a:r>
              <a:rPr lang="zh-CN" altLang="zh-CN" sz="2400" dirty="0">
                <a:solidFill>
                  <a:srgbClr val="000000"/>
                </a:solidFill>
              </a:rPr>
              <a:t>于</a:t>
            </a:r>
            <a:r>
              <a:rPr lang="en-US" altLang="zh-CN" sz="2400" dirty="0">
                <a:solidFill>
                  <a:srgbClr val="000000"/>
                </a:solidFill>
              </a:rPr>
              <a:t> a=(b&lt;c)</a:t>
            </a:r>
            <a:endParaRPr lang="zh-CN" altLang="zh-CN" sz="2400" dirty="0">
              <a:solidFill>
                <a:srgbClr val="00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0738" y="1675080"/>
            <a:ext cx="82285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/>
              <a:t>关系运算符的优先级低于算术运算符</a:t>
            </a:r>
            <a:r>
              <a:rPr lang="zh-CN" altLang="zh-CN" sz="2400" b="1" dirty="0" smtClean="0"/>
              <a:t>，</a:t>
            </a:r>
            <a:r>
              <a:rPr lang="zh-CN" altLang="en-US" sz="2400" b="1" dirty="0"/>
              <a:t>但</a:t>
            </a:r>
            <a:r>
              <a:rPr lang="zh-CN" altLang="zh-CN" sz="2400" b="1" dirty="0" smtClean="0"/>
              <a:t>高于</a:t>
            </a:r>
            <a:r>
              <a:rPr lang="zh-CN" altLang="zh-CN" sz="2400" b="1" dirty="0"/>
              <a:t>赋值</a:t>
            </a:r>
            <a:r>
              <a:rPr lang="zh-CN" altLang="zh-CN" sz="2400" b="1" dirty="0" smtClean="0"/>
              <a:t>运算符</a:t>
            </a:r>
            <a:r>
              <a:rPr lang="zh-CN" altLang="en-US" sz="2400" b="1" dirty="0" smtClean="0"/>
              <a:t>。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595286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脚占位符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CN" altLang="zh-CN" sz="1200" dirty="0"/>
              <a:t>第</a:t>
            </a:r>
            <a:r>
              <a:rPr lang="en-US" altLang="zh-CN" sz="1200" dirty="0"/>
              <a:t>4</a:t>
            </a:r>
            <a:r>
              <a:rPr lang="zh-CN" altLang="zh-CN" sz="1200" dirty="0"/>
              <a:t>章  选择结构程序设计</a:t>
            </a:r>
            <a:endParaRPr lang="en-US" altLang="zh-CN" sz="1200" dirty="0" smtClean="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3352800" y="381001"/>
            <a:ext cx="8839200" cy="411163"/>
          </a:xfrm>
        </p:spPr>
        <p:txBody>
          <a:bodyPr/>
          <a:lstStyle/>
          <a:p>
            <a:r>
              <a:rPr lang="en-US" altLang="zh-CN" sz="3200" dirty="0"/>
              <a:t>4.5  </a:t>
            </a:r>
            <a:r>
              <a:rPr lang="zh-CN" altLang="zh-CN" sz="3200" dirty="0"/>
              <a:t>程序举例</a:t>
            </a:r>
            <a:endParaRPr lang="zh-CN" altLang="zh-CN" sz="3200" dirty="0"/>
          </a:p>
        </p:txBody>
      </p:sp>
      <p:sp>
        <p:nvSpPr>
          <p:cNvPr id="2" name="矩形 1"/>
          <p:cNvSpPr/>
          <p:nvPr/>
        </p:nvSpPr>
        <p:spPr>
          <a:xfrm>
            <a:off x="213176" y="1745544"/>
            <a:ext cx="6416224" cy="4801314"/>
          </a:xfrm>
          <a:prstGeom prst="rect">
            <a:avLst/>
          </a:prstGeom>
          <a:ln w="285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002060"/>
                </a:solidFill>
                <a:latin typeface="+mn-lt"/>
              </a:rPr>
              <a:t>#include &lt;</a:t>
            </a:r>
            <a:r>
              <a:rPr lang="en-US" altLang="zh-CN" dirty="0" err="1">
                <a:solidFill>
                  <a:srgbClr val="002060"/>
                </a:solidFill>
                <a:latin typeface="+mn-lt"/>
              </a:rPr>
              <a:t>stdio.h</a:t>
            </a:r>
            <a:r>
              <a:rPr lang="en-US" altLang="zh-CN" dirty="0">
                <a:solidFill>
                  <a:srgbClr val="002060"/>
                </a:solidFill>
                <a:latin typeface="+mn-lt"/>
              </a:rPr>
              <a:t>&gt;</a:t>
            </a:r>
            <a:endParaRPr lang="zh-CN" altLang="zh-CN" dirty="0">
              <a:solidFill>
                <a:srgbClr val="002060"/>
              </a:solidFill>
              <a:latin typeface="+mn-lt"/>
            </a:endParaRPr>
          </a:p>
          <a:p>
            <a:r>
              <a:rPr lang="en-US" altLang="zh-CN" dirty="0" err="1">
                <a:solidFill>
                  <a:srgbClr val="002060"/>
                </a:solidFill>
                <a:latin typeface="+mn-lt"/>
              </a:rPr>
              <a:t>int</a:t>
            </a:r>
            <a:r>
              <a:rPr lang="en-US" altLang="zh-CN" dirty="0">
                <a:solidFill>
                  <a:srgbClr val="002060"/>
                </a:solidFill>
                <a:latin typeface="+mn-lt"/>
              </a:rPr>
              <a:t> main()</a:t>
            </a:r>
            <a:endParaRPr lang="zh-CN" altLang="zh-CN" dirty="0">
              <a:solidFill>
                <a:srgbClr val="002060"/>
              </a:solidFill>
              <a:latin typeface="+mn-lt"/>
            </a:endParaRPr>
          </a:p>
          <a:p>
            <a:r>
              <a:rPr lang="en-US" altLang="zh-CN" dirty="0">
                <a:solidFill>
                  <a:srgbClr val="002060"/>
                </a:solidFill>
                <a:latin typeface="+mn-lt"/>
              </a:rPr>
              <a:t>{</a:t>
            </a:r>
            <a:endParaRPr lang="zh-CN" altLang="zh-CN" dirty="0">
              <a:solidFill>
                <a:srgbClr val="002060"/>
              </a:solidFill>
              <a:latin typeface="+mn-lt"/>
            </a:endParaRPr>
          </a:p>
          <a:p>
            <a:r>
              <a:rPr lang="en-US" altLang="zh-CN" dirty="0">
                <a:solidFill>
                  <a:srgbClr val="002060"/>
                </a:solidFill>
                <a:latin typeface="+mn-lt"/>
              </a:rPr>
              <a:t>    </a:t>
            </a:r>
            <a:r>
              <a:rPr lang="en-US" altLang="zh-CN" dirty="0" err="1">
                <a:solidFill>
                  <a:srgbClr val="002060"/>
                </a:solidFill>
                <a:latin typeface="+mn-lt"/>
              </a:rPr>
              <a:t>int</a:t>
            </a:r>
            <a:r>
              <a:rPr lang="en-US" altLang="zh-CN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altLang="zh-CN" dirty="0" err="1">
                <a:solidFill>
                  <a:srgbClr val="002060"/>
                </a:solidFill>
                <a:latin typeface="+mn-lt"/>
              </a:rPr>
              <a:t>a,b,c,max,min</a:t>
            </a:r>
            <a:r>
              <a:rPr lang="en-US" altLang="zh-CN" dirty="0">
                <a:solidFill>
                  <a:srgbClr val="002060"/>
                </a:solidFill>
                <a:latin typeface="+mn-lt"/>
              </a:rPr>
              <a:t>;</a:t>
            </a:r>
            <a:endParaRPr lang="zh-CN" altLang="zh-CN" dirty="0">
              <a:solidFill>
                <a:srgbClr val="002060"/>
              </a:solidFill>
              <a:latin typeface="+mn-lt"/>
            </a:endParaRPr>
          </a:p>
          <a:p>
            <a:r>
              <a:rPr lang="en-US" altLang="zh-CN" dirty="0">
                <a:solidFill>
                  <a:srgbClr val="002060"/>
                </a:solidFill>
                <a:latin typeface="+mn-lt"/>
              </a:rPr>
              <a:t>    </a:t>
            </a:r>
            <a:r>
              <a:rPr lang="en-US" altLang="zh-CN" dirty="0" err="1">
                <a:solidFill>
                  <a:srgbClr val="002060"/>
                </a:solidFill>
                <a:latin typeface="+mn-lt"/>
              </a:rPr>
              <a:t>printf</a:t>
            </a:r>
            <a:r>
              <a:rPr lang="en-US" altLang="zh-CN" dirty="0">
                <a:solidFill>
                  <a:srgbClr val="002060"/>
                </a:solidFill>
                <a:latin typeface="+mn-lt"/>
              </a:rPr>
              <a:t>("</a:t>
            </a:r>
            <a:r>
              <a:rPr lang="zh-CN" altLang="zh-CN" dirty="0">
                <a:solidFill>
                  <a:srgbClr val="002060"/>
                </a:solidFill>
                <a:latin typeface="+mn-lt"/>
              </a:rPr>
              <a:t>请输入三个整数：</a:t>
            </a:r>
            <a:r>
              <a:rPr lang="en-US" altLang="zh-CN" dirty="0">
                <a:solidFill>
                  <a:srgbClr val="002060"/>
                </a:solidFill>
                <a:latin typeface="+mn-lt"/>
              </a:rPr>
              <a:t>");</a:t>
            </a:r>
            <a:endParaRPr lang="zh-CN" altLang="zh-CN" dirty="0">
              <a:solidFill>
                <a:srgbClr val="002060"/>
              </a:solidFill>
              <a:latin typeface="+mn-lt"/>
            </a:endParaRPr>
          </a:p>
          <a:p>
            <a:r>
              <a:rPr lang="en-US" altLang="zh-CN" dirty="0">
                <a:solidFill>
                  <a:srgbClr val="002060"/>
                </a:solidFill>
                <a:latin typeface="+mn-lt"/>
              </a:rPr>
              <a:t>    </a:t>
            </a:r>
            <a:r>
              <a:rPr lang="en-US" altLang="zh-CN" dirty="0" err="1">
                <a:solidFill>
                  <a:srgbClr val="002060"/>
                </a:solidFill>
                <a:latin typeface="+mn-lt"/>
              </a:rPr>
              <a:t>scanf</a:t>
            </a:r>
            <a:r>
              <a:rPr lang="en-US" altLang="zh-CN" dirty="0">
                <a:solidFill>
                  <a:srgbClr val="002060"/>
                </a:solidFill>
                <a:latin typeface="+mn-lt"/>
              </a:rPr>
              <a:t>("%</a:t>
            </a:r>
            <a:r>
              <a:rPr lang="en-US" altLang="zh-CN" dirty="0" err="1">
                <a:solidFill>
                  <a:srgbClr val="002060"/>
                </a:solidFill>
                <a:latin typeface="+mn-lt"/>
              </a:rPr>
              <a:t>d,%d,%d",&amp;a,&amp;b,&amp;c</a:t>
            </a:r>
            <a:r>
              <a:rPr lang="en-US" altLang="zh-CN" dirty="0">
                <a:solidFill>
                  <a:srgbClr val="002060"/>
                </a:solidFill>
                <a:latin typeface="+mn-lt"/>
              </a:rPr>
              <a:t>);</a:t>
            </a:r>
            <a:endParaRPr lang="zh-CN" altLang="zh-CN" dirty="0">
              <a:solidFill>
                <a:srgbClr val="002060"/>
              </a:solidFill>
              <a:latin typeface="+mn-lt"/>
            </a:endParaRPr>
          </a:p>
          <a:p>
            <a:r>
              <a:rPr lang="en-US" altLang="zh-CN" dirty="0">
                <a:solidFill>
                  <a:srgbClr val="002060"/>
                </a:solidFill>
                <a:latin typeface="+mn-lt"/>
              </a:rPr>
              <a:t>    if(a&gt;b)</a:t>
            </a:r>
            <a:endParaRPr lang="zh-CN" altLang="zh-CN" dirty="0">
              <a:solidFill>
                <a:srgbClr val="002060"/>
              </a:solidFill>
              <a:latin typeface="+mn-lt"/>
            </a:endParaRPr>
          </a:p>
          <a:p>
            <a:r>
              <a:rPr lang="en-US" altLang="zh-CN" dirty="0">
                <a:solidFill>
                  <a:srgbClr val="002060"/>
                </a:solidFill>
                <a:latin typeface="+mn-lt"/>
              </a:rPr>
              <a:t>      </a:t>
            </a:r>
            <a:r>
              <a:rPr lang="en-US" altLang="zh-CN" dirty="0" smtClean="0">
                <a:solidFill>
                  <a:srgbClr val="002060"/>
                </a:solidFill>
                <a:latin typeface="+mn-lt"/>
              </a:rPr>
              <a:t>   {</a:t>
            </a:r>
            <a:r>
              <a:rPr lang="en-US" altLang="zh-CN" dirty="0">
                <a:solidFill>
                  <a:srgbClr val="002060"/>
                </a:solidFill>
                <a:latin typeface="+mn-lt"/>
              </a:rPr>
              <a:t>max=</a:t>
            </a:r>
            <a:r>
              <a:rPr lang="en-US" altLang="zh-CN" dirty="0" err="1">
                <a:solidFill>
                  <a:srgbClr val="002060"/>
                </a:solidFill>
                <a:latin typeface="+mn-lt"/>
              </a:rPr>
              <a:t>a;min</a:t>
            </a:r>
            <a:r>
              <a:rPr lang="en-US" altLang="zh-CN" dirty="0">
                <a:solidFill>
                  <a:srgbClr val="002060"/>
                </a:solidFill>
                <a:latin typeface="+mn-lt"/>
              </a:rPr>
              <a:t>=b;}</a:t>
            </a:r>
            <a:endParaRPr lang="zh-CN" altLang="zh-CN" dirty="0">
              <a:solidFill>
                <a:srgbClr val="002060"/>
              </a:solidFill>
              <a:latin typeface="+mn-lt"/>
            </a:endParaRPr>
          </a:p>
          <a:p>
            <a:r>
              <a:rPr lang="en-US" altLang="zh-CN" dirty="0">
                <a:solidFill>
                  <a:srgbClr val="002060"/>
                </a:solidFill>
                <a:latin typeface="+mn-lt"/>
              </a:rPr>
              <a:t>    else</a:t>
            </a:r>
            <a:endParaRPr lang="zh-CN" altLang="zh-CN" dirty="0">
              <a:solidFill>
                <a:srgbClr val="002060"/>
              </a:solidFill>
              <a:latin typeface="+mn-lt"/>
            </a:endParaRPr>
          </a:p>
          <a:p>
            <a:r>
              <a:rPr lang="en-US" altLang="zh-CN" dirty="0">
                <a:solidFill>
                  <a:srgbClr val="002060"/>
                </a:solidFill>
                <a:latin typeface="+mn-lt"/>
              </a:rPr>
              <a:t>      </a:t>
            </a:r>
            <a:r>
              <a:rPr lang="en-US" altLang="zh-CN" dirty="0" smtClean="0">
                <a:solidFill>
                  <a:srgbClr val="002060"/>
                </a:solidFill>
                <a:latin typeface="+mn-lt"/>
              </a:rPr>
              <a:t>   {</a:t>
            </a:r>
            <a:r>
              <a:rPr lang="en-US" altLang="zh-CN" dirty="0">
                <a:solidFill>
                  <a:srgbClr val="002060"/>
                </a:solidFill>
                <a:latin typeface="+mn-lt"/>
              </a:rPr>
              <a:t>max=</a:t>
            </a:r>
            <a:r>
              <a:rPr lang="en-US" altLang="zh-CN" dirty="0" err="1">
                <a:solidFill>
                  <a:srgbClr val="002060"/>
                </a:solidFill>
                <a:latin typeface="+mn-lt"/>
              </a:rPr>
              <a:t>b;min</a:t>
            </a:r>
            <a:r>
              <a:rPr lang="en-US" altLang="zh-CN" dirty="0">
                <a:solidFill>
                  <a:srgbClr val="002060"/>
                </a:solidFill>
                <a:latin typeface="+mn-lt"/>
              </a:rPr>
              <a:t>=a;}</a:t>
            </a:r>
            <a:endParaRPr lang="zh-CN" altLang="zh-CN" dirty="0">
              <a:solidFill>
                <a:srgbClr val="002060"/>
              </a:solidFill>
              <a:latin typeface="+mn-lt"/>
            </a:endParaRPr>
          </a:p>
          <a:p>
            <a:r>
              <a:rPr lang="en-US" altLang="zh-CN" dirty="0">
                <a:solidFill>
                  <a:srgbClr val="002060"/>
                </a:solidFill>
                <a:latin typeface="+mn-lt"/>
              </a:rPr>
              <a:t>    if(max&lt;c)</a:t>
            </a:r>
            <a:endParaRPr lang="zh-CN" altLang="zh-CN" dirty="0">
              <a:solidFill>
                <a:srgbClr val="002060"/>
              </a:solidFill>
              <a:latin typeface="+mn-lt"/>
            </a:endParaRPr>
          </a:p>
          <a:p>
            <a:r>
              <a:rPr lang="en-US" altLang="zh-CN" dirty="0">
                <a:solidFill>
                  <a:srgbClr val="002060"/>
                </a:solidFill>
                <a:latin typeface="+mn-lt"/>
              </a:rPr>
              <a:t>      </a:t>
            </a:r>
            <a:r>
              <a:rPr lang="en-US" altLang="zh-CN" dirty="0" smtClean="0">
                <a:solidFill>
                  <a:srgbClr val="002060"/>
                </a:solidFill>
                <a:latin typeface="+mn-lt"/>
              </a:rPr>
              <a:t>     max=c</a:t>
            </a:r>
            <a:r>
              <a:rPr lang="en-US" altLang="zh-CN" dirty="0">
                <a:solidFill>
                  <a:srgbClr val="002060"/>
                </a:solidFill>
                <a:latin typeface="+mn-lt"/>
              </a:rPr>
              <a:t>;</a:t>
            </a:r>
            <a:endParaRPr lang="zh-CN" altLang="zh-CN" dirty="0">
              <a:solidFill>
                <a:srgbClr val="002060"/>
              </a:solidFill>
              <a:latin typeface="+mn-lt"/>
            </a:endParaRPr>
          </a:p>
          <a:p>
            <a:r>
              <a:rPr lang="en-US" altLang="zh-CN" dirty="0">
                <a:solidFill>
                  <a:srgbClr val="002060"/>
                </a:solidFill>
                <a:latin typeface="+mn-lt"/>
              </a:rPr>
              <a:t>    if(min&gt;c)</a:t>
            </a:r>
            <a:endParaRPr lang="zh-CN" altLang="zh-CN" dirty="0">
              <a:solidFill>
                <a:srgbClr val="002060"/>
              </a:solidFill>
              <a:latin typeface="+mn-lt"/>
            </a:endParaRPr>
          </a:p>
          <a:p>
            <a:r>
              <a:rPr lang="en-US" altLang="zh-CN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altLang="zh-CN" dirty="0" smtClean="0">
                <a:solidFill>
                  <a:srgbClr val="002060"/>
                </a:solidFill>
                <a:latin typeface="+mn-lt"/>
              </a:rPr>
              <a:t>          min=c</a:t>
            </a:r>
            <a:r>
              <a:rPr lang="en-US" altLang="zh-CN" dirty="0">
                <a:solidFill>
                  <a:srgbClr val="002060"/>
                </a:solidFill>
                <a:latin typeface="+mn-lt"/>
              </a:rPr>
              <a:t>;</a:t>
            </a:r>
            <a:endParaRPr lang="zh-CN" altLang="zh-CN" dirty="0">
              <a:solidFill>
                <a:srgbClr val="002060"/>
              </a:solidFill>
              <a:latin typeface="+mn-lt"/>
            </a:endParaRPr>
          </a:p>
          <a:p>
            <a:r>
              <a:rPr lang="en-US" altLang="zh-CN" dirty="0" smtClean="0">
                <a:solidFill>
                  <a:srgbClr val="002060"/>
                </a:solidFill>
                <a:latin typeface="+mn-lt"/>
              </a:rPr>
              <a:t>    </a:t>
            </a:r>
            <a:r>
              <a:rPr lang="en-US" altLang="zh-CN" dirty="0" err="1" smtClean="0">
                <a:solidFill>
                  <a:srgbClr val="002060"/>
                </a:solidFill>
                <a:latin typeface="+mn-lt"/>
              </a:rPr>
              <a:t>printf</a:t>
            </a:r>
            <a:r>
              <a:rPr lang="en-US" altLang="zh-CN" dirty="0">
                <a:solidFill>
                  <a:srgbClr val="002060"/>
                </a:solidFill>
                <a:latin typeface="+mn-lt"/>
              </a:rPr>
              <a:t>("</a:t>
            </a:r>
            <a:r>
              <a:rPr lang="zh-CN" altLang="zh-CN" dirty="0">
                <a:solidFill>
                  <a:srgbClr val="002060"/>
                </a:solidFill>
                <a:latin typeface="+mn-lt"/>
              </a:rPr>
              <a:t>最大数是：</a:t>
            </a:r>
            <a:r>
              <a:rPr lang="en-US" altLang="zh-CN" dirty="0">
                <a:solidFill>
                  <a:srgbClr val="002060"/>
                </a:solidFill>
                <a:latin typeface="+mn-lt"/>
              </a:rPr>
              <a:t>%d\n</a:t>
            </a:r>
            <a:r>
              <a:rPr lang="zh-CN" altLang="zh-CN" dirty="0">
                <a:solidFill>
                  <a:srgbClr val="002060"/>
                </a:solidFill>
                <a:latin typeface="+mn-lt"/>
              </a:rPr>
              <a:t>最小数是：</a:t>
            </a:r>
            <a:r>
              <a:rPr lang="en-US" altLang="zh-CN" dirty="0">
                <a:solidFill>
                  <a:srgbClr val="002060"/>
                </a:solidFill>
                <a:latin typeface="+mn-lt"/>
              </a:rPr>
              <a:t>%d\</a:t>
            </a:r>
            <a:r>
              <a:rPr lang="en-US" altLang="zh-CN" dirty="0" err="1">
                <a:solidFill>
                  <a:srgbClr val="002060"/>
                </a:solidFill>
                <a:latin typeface="+mn-lt"/>
              </a:rPr>
              <a:t>n",max</a:t>
            </a:r>
            <a:r>
              <a:rPr lang="en-US" altLang="zh-CN" dirty="0">
                <a:solidFill>
                  <a:srgbClr val="002060"/>
                </a:solidFill>
                <a:latin typeface="+mn-lt"/>
              </a:rPr>
              <a:t>, min);</a:t>
            </a:r>
            <a:endParaRPr lang="zh-CN" altLang="zh-CN" dirty="0">
              <a:solidFill>
                <a:srgbClr val="002060"/>
              </a:solidFill>
              <a:latin typeface="+mn-lt"/>
            </a:endParaRPr>
          </a:p>
          <a:p>
            <a:r>
              <a:rPr lang="en-US" altLang="zh-CN" dirty="0" smtClean="0">
                <a:solidFill>
                  <a:srgbClr val="002060"/>
                </a:solidFill>
                <a:latin typeface="+mn-lt"/>
              </a:rPr>
              <a:t>    return </a:t>
            </a:r>
            <a:r>
              <a:rPr lang="en-US" altLang="zh-CN" dirty="0">
                <a:solidFill>
                  <a:srgbClr val="002060"/>
                </a:solidFill>
                <a:latin typeface="+mn-lt"/>
              </a:rPr>
              <a:t>0;</a:t>
            </a:r>
            <a:endParaRPr lang="zh-CN" altLang="zh-CN" dirty="0">
              <a:solidFill>
                <a:srgbClr val="002060"/>
              </a:solidFill>
              <a:latin typeface="+mn-lt"/>
            </a:endParaRPr>
          </a:p>
          <a:p>
            <a:r>
              <a:rPr lang="en-US" altLang="zh-CN" dirty="0">
                <a:solidFill>
                  <a:srgbClr val="002060"/>
                </a:solidFill>
                <a:latin typeface="+mn-lt"/>
              </a:rPr>
              <a:t>}</a:t>
            </a:r>
            <a:endParaRPr lang="zh-CN" altLang="zh-CN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8709" y="1285592"/>
            <a:ext cx="112991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dirty="0" smtClean="0">
                <a:solidFill>
                  <a:schemeClr val="accent1"/>
                </a:solidFill>
              </a:rPr>
              <a:t>【例</a:t>
            </a:r>
            <a:r>
              <a:rPr lang="en-US" altLang="zh-CN" sz="2000" b="1" dirty="0" smtClean="0">
                <a:solidFill>
                  <a:schemeClr val="accent1"/>
                </a:solidFill>
              </a:rPr>
              <a:t>4.10</a:t>
            </a:r>
            <a:r>
              <a:rPr lang="zh-CN" altLang="zh-CN" sz="2000" b="1" dirty="0" smtClean="0">
                <a:solidFill>
                  <a:schemeClr val="accent1"/>
                </a:solidFill>
              </a:rPr>
              <a:t>】</a:t>
            </a:r>
            <a:r>
              <a:rPr lang="zh-CN" altLang="zh-CN" sz="2000" b="1" dirty="0">
                <a:solidFill>
                  <a:schemeClr val="accent6">
                    <a:lumMod val="75000"/>
                  </a:schemeClr>
                </a:solidFill>
              </a:rPr>
              <a:t>编写程序，从键盘输入三个整数，输出它们中的最大数和最小数</a:t>
            </a:r>
            <a:r>
              <a:rPr lang="zh-CN" altLang="zh-CN" sz="2000" b="1" dirty="0" smtClean="0">
                <a:solidFill>
                  <a:schemeClr val="accent6">
                    <a:lumMod val="75000"/>
                  </a:schemeClr>
                </a:solidFill>
              </a:rPr>
              <a:t>。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016770" y="2348961"/>
            <a:ext cx="1217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0070C0"/>
                </a:solidFill>
              </a:rPr>
              <a:t>运行</a:t>
            </a:r>
            <a:r>
              <a:rPr lang="zh-CN" altLang="zh-CN" sz="2000" b="1" dirty="0" smtClean="0">
                <a:solidFill>
                  <a:srgbClr val="0070C0"/>
                </a:solidFill>
              </a:rPr>
              <a:t>结果</a:t>
            </a:r>
            <a:endParaRPr lang="zh-CN" altLang="en-US" sz="2000" b="1" dirty="0">
              <a:solidFill>
                <a:srgbClr val="0070C0"/>
              </a:solidFill>
            </a:endParaRPr>
          </a:p>
        </p:txBody>
      </p:sp>
      <p:pic>
        <p:nvPicPr>
          <p:cNvPr id="8" name="图片 7"/>
          <p:cNvPicPr/>
          <p:nvPr/>
        </p:nvPicPr>
        <p:blipFill>
          <a:blip r:embed="rId2"/>
          <a:stretch>
            <a:fillRect/>
          </a:stretch>
        </p:blipFill>
        <p:spPr>
          <a:xfrm>
            <a:off x="7088186" y="2885546"/>
            <a:ext cx="4162425" cy="1323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97229" y="4619937"/>
            <a:ext cx="47606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 smtClean="0">
                <a:solidFill>
                  <a:srgbClr val="FF0000"/>
                </a:solidFill>
              </a:rPr>
              <a:t>思考</a:t>
            </a:r>
            <a:r>
              <a:rPr lang="zh-CN" altLang="zh-CN" b="1" dirty="0" smtClean="0"/>
              <a:t>：</a:t>
            </a:r>
            <a:r>
              <a:rPr lang="zh-CN" altLang="zh-CN" b="1" dirty="0"/>
              <a:t>如果不使用</a:t>
            </a:r>
            <a:r>
              <a:rPr lang="en-US" altLang="zh-CN" b="1" dirty="0"/>
              <a:t>if</a:t>
            </a:r>
            <a:r>
              <a:rPr lang="zh-CN" altLang="zh-CN" b="1" dirty="0"/>
              <a:t>语句，而用条件表达式和赋值语句能实现本程序功能吗？</a:t>
            </a:r>
          </a:p>
        </p:txBody>
      </p:sp>
    </p:spTree>
    <p:extLst>
      <p:ext uri="{BB962C8B-B14F-4D97-AF65-F5344CB8AC3E}">
        <p14:creationId xmlns:p14="http://schemas.microsoft.com/office/powerpoint/2010/main" val="786689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脚占位符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CN" altLang="zh-CN" sz="1200" dirty="0"/>
              <a:t>第</a:t>
            </a:r>
            <a:r>
              <a:rPr lang="en-US" altLang="zh-CN" sz="1200" dirty="0"/>
              <a:t>4</a:t>
            </a:r>
            <a:r>
              <a:rPr lang="zh-CN" altLang="zh-CN" sz="1200" dirty="0"/>
              <a:t>章  选择结构程序设计</a:t>
            </a:r>
            <a:endParaRPr lang="en-US" altLang="zh-CN" sz="1200" dirty="0" smtClean="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3352800" y="381001"/>
            <a:ext cx="8839200" cy="411163"/>
          </a:xfrm>
        </p:spPr>
        <p:txBody>
          <a:bodyPr/>
          <a:lstStyle/>
          <a:p>
            <a:r>
              <a:rPr lang="en-US" altLang="zh-CN" sz="3200" dirty="0"/>
              <a:t>4.5  </a:t>
            </a:r>
            <a:r>
              <a:rPr lang="zh-CN" altLang="zh-CN" sz="3200" dirty="0"/>
              <a:t>程序举例</a:t>
            </a:r>
            <a:endParaRPr lang="zh-CN" altLang="zh-CN" sz="3200" dirty="0"/>
          </a:p>
        </p:txBody>
      </p:sp>
      <p:sp>
        <p:nvSpPr>
          <p:cNvPr id="2" name="矩形 1"/>
          <p:cNvSpPr/>
          <p:nvPr/>
        </p:nvSpPr>
        <p:spPr>
          <a:xfrm>
            <a:off x="272082" y="1760551"/>
            <a:ext cx="5992891" cy="5016758"/>
          </a:xfrm>
          <a:prstGeom prst="rect">
            <a:avLst/>
          </a:prstGeom>
          <a:ln w="285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rgbClr val="002060"/>
                </a:solidFill>
              </a:rPr>
              <a:t>#include &lt;</a:t>
            </a:r>
            <a:r>
              <a:rPr lang="en-US" altLang="zh-CN" sz="1600" dirty="0" err="1">
                <a:solidFill>
                  <a:srgbClr val="002060"/>
                </a:solidFill>
              </a:rPr>
              <a:t>stdio.h</a:t>
            </a:r>
            <a:r>
              <a:rPr lang="en-US" altLang="zh-CN" sz="1600" dirty="0">
                <a:solidFill>
                  <a:srgbClr val="002060"/>
                </a:solidFill>
              </a:rPr>
              <a:t>&gt;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#include &lt;</a:t>
            </a:r>
            <a:r>
              <a:rPr lang="en-US" altLang="zh-CN" sz="1600" dirty="0" err="1">
                <a:solidFill>
                  <a:srgbClr val="002060"/>
                </a:solidFill>
              </a:rPr>
              <a:t>stdlib.h</a:t>
            </a:r>
            <a:r>
              <a:rPr lang="en-US" altLang="zh-CN" sz="1600" dirty="0">
                <a:solidFill>
                  <a:srgbClr val="002060"/>
                </a:solidFill>
              </a:rPr>
              <a:t>&gt;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#include &lt;</a:t>
            </a:r>
            <a:r>
              <a:rPr lang="en-US" altLang="zh-CN" sz="1600" dirty="0" err="1">
                <a:solidFill>
                  <a:srgbClr val="002060"/>
                </a:solidFill>
              </a:rPr>
              <a:t>time.h</a:t>
            </a:r>
            <a:r>
              <a:rPr lang="en-US" altLang="zh-CN" sz="1600" dirty="0">
                <a:solidFill>
                  <a:srgbClr val="002060"/>
                </a:solidFill>
              </a:rPr>
              <a:t>&gt;  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 err="1">
                <a:solidFill>
                  <a:srgbClr val="002060"/>
                </a:solidFill>
              </a:rPr>
              <a:t>int</a:t>
            </a:r>
            <a:r>
              <a:rPr lang="en-US" altLang="zh-CN" sz="1600" dirty="0">
                <a:solidFill>
                  <a:srgbClr val="002060"/>
                </a:solidFill>
              </a:rPr>
              <a:t> main()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 smtClean="0">
                <a:solidFill>
                  <a:srgbClr val="002060"/>
                </a:solidFill>
              </a:rPr>
              <a:t>{   </a:t>
            </a:r>
            <a:r>
              <a:rPr lang="en-US" altLang="zh-CN" sz="1600" dirty="0" err="1">
                <a:solidFill>
                  <a:srgbClr val="002060"/>
                </a:solidFill>
              </a:rPr>
              <a:t>int</a:t>
            </a:r>
            <a:r>
              <a:rPr lang="en-US" altLang="zh-CN" sz="1600" dirty="0">
                <a:solidFill>
                  <a:srgbClr val="002060"/>
                </a:solidFill>
              </a:rPr>
              <a:t> </a:t>
            </a:r>
            <a:r>
              <a:rPr lang="en-US" altLang="zh-CN" sz="1600" dirty="0" err="1">
                <a:solidFill>
                  <a:srgbClr val="002060"/>
                </a:solidFill>
              </a:rPr>
              <a:t>a,b</a:t>
            </a:r>
            <a:r>
              <a:rPr lang="en-US" altLang="zh-CN" sz="1600" dirty="0">
                <a:solidFill>
                  <a:srgbClr val="002060"/>
                </a:solidFill>
              </a:rPr>
              <a:t>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    char c;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    </a:t>
            </a:r>
            <a:r>
              <a:rPr lang="en-US" altLang="zh-CN" sz="1600" dirty="0" err="1">
                <a:solidFill>
                  <a:srgbClr val="002060"/>
                </a:solidFill>
              </a:rPr>
              <a:t>srand</a:t>
            </a:r>
            <a:r>
              <a:rPr lang="en-US" altLang="zh-CN" sz="1600" dirty="0">
                <a:solidFill>
                  <a:srgbClr val="002060"/>
                </a:solidFill>
              </a:rPr>
              <a:t>(time(0));  </a:t>
            </a:r>
            <a:r>
              <a:rPr lang="en-US" altLang="zh-CN" sz="1600" dirty="0" smtClean="0">
                <a:solidFill>
                  <a:srgbClr val="002060"/>
                </a:solidFill>
              </a:rPr>
              <a:t>       </a:t>
            </a:r>
            <a:r>
              <a:rPr lang="en-US" altLang="zh-CN" sz="1600" dirty="0">
                <a:solidFill>
                  <a:srgbClr val="002060"/>
                </a:solidFill>
              </a:rPr>
              <a:t>/*</a:t>
            </a:r>
            <a:r>
              <a:rPr lang="zh-CN" altLang="zh-CN" sz="1600" dirty="0">
                <a:solidFill>
                  <a:srgbClr val="002060"/>
                </a:solidFill>
              </a:rPr>
              <a:t>随机种子</a:t>
            </a:r>
            <a:r>
              <a:rPr lang="en-US" altLang="zh-CN" sz="1600" dirty="0">
                <a:solidFill>
                  <a:srgbClr val="002060"/>
                </a:solidFill>
              </a:rPr>
              <a:t>*/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    a=rand()%101;    </a:t>
            </a:r>
            <a:r>
              <a:rPr lang="en-US" altLang="zh-CN" sz="1600" dirty="0" smtClean="0">
                <a:solidFill>
                  <a:srgbClr val="002060"/>
                </a:solidFill>
              </a:rPr>
              <a:t>     </a:t>
            </a:r>
            <a:r>
              <a:rPr lang="en-US" altLang="zh-CN" sz="1600" dirty="0">
                <a:solidFill>
                  <a:srgbClr val="002060"/>
                </a:solidFill>
              </a:rPr>
              <a:t>/*</a:t>
            </a:r>
            <a:r>
              <a:rPr lang="zh-CN" altLang="zh-CN" sz="1600" dirty="0">
                <a:solidFill>
                  <a:srgbClr val="002060"/>
                </a:solidFill>
              </a:rPr>
              <a:t>生成</a:t>
            </a:r>
            <a:r>
              <a:rPr lang="en-US" altLang="zh-CN" sz="1600" dirty="0">
                <a:solidFill>
                  <a:srgbClr val="002060"/>
                </a:solidFill>
              </a:rPr>
              <a:t>[0,100]</a:t>
            </a:r>
            <a:r>
              <a:rPr lang="zh-CN" altLang="zh-CN" sz="1600" dirty="0">
                <a:solidFill>
                  <a:srgbClr val="002060"/>
                </a:solidFill>
              </a:rPr>
              <a:t>区间的随机整数</a:t>
            </a:r>
            <a:r>
              <a:rPr lang="en-US" altLang="zh-CN" sz="1600" dirty="0">
                <a:solidFill>
                  <a:srgbClr val="002060"/>
                </a:solidFill>
              </a:rPr>
              <a:t>*/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 smtClean="0">
                <a:solidFill>
                  <a:srgbClr val="002060"/>
                </a:solidFill>
              </a:rPr>
              <a:t>    b=rand</a:t>
            </a:r>
            <a:r>
              <a:rPr lang="en-US" altLang="zh-CN" sz="1600" dirty="0">
                <a:solidFill>
                  <a:srgbClr val="002060"/>
                </a:solidFill>
              </a:rPr>
              <a:t>()%101;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 smtClean="0">
                <a:solidFill>
                  <a:srgbClr val="002060"/>
                </a:solidFill>
              </a:rPr>
              <a:t>    </a:t>
            </a:r>
            <a:r>
              <a:rPr lang="en-US" altLang="zh-CN" sz="1600" dirty="0" err="1" smtClean="0">
                <a:solidFill>
                  <a:srgbClr val="002060"/>
                </a:solidFill>
              </a:rPr>
              <a:t>printf</a:t>
            </a:r>
            <a:r>
              <a:rPr lang="en-US" altLang="zh-CN" sz="1600" dirty="0">
                <a:solidFill>
                  <a:srgbClr val="002060"/>
                </a:solidFill>
              </a:rPr>
              <a:t>("</a:t>
            </a:r>
            <a:r>
              <a:rPr lang="zh-CN" altLang="zh-CN" sz="1600" dirty="0">
                <a:solidFill>
                  <a:srgbClr val="002060"/>
                </a:solidFill>
              </a:rPr>
              <a:t>两个运算数为：</a:t>
            </a:r>
            <a:r>
              <a:rPr lang="en-US" altLang="zh-CN" sz="1600" dirty="0">
                <a:solidFill>
                  <a:srgbClr val="002060"/>
                </a:solidFill>
              </a:rPr>
              <a:t>%</a:t>
            </a:r>
            <a:r>
              <a:rPr lang="en-US" altLang="zh-CN" sz="1600" dirty="0" err="1">
                <a:solidFill>
                  <a:srgbClr val="002060"/>
                </a:solidFill>
              </a:rPr>
              <a:t>d,%d</a:t>
            </a:r>
            <a:r>
              <a:rPr lang="en-US" altLang="zh-CN" sz="1600" dirty="0">
                <a:solidFill>
                  <a:srgbClr val="002060"/>
                </a:solidFill>
              </a:rPr>
              <a:t>\n",</a:t>
            </a:r>
            <a:r>
              <a:rPr lang="en-US" altLang="zh-CN" sz="1600" dirty="0" err="1">
                <a:solidFill>
                  <a:srgbClr val="002060"/>
                </a:solidFill>
              </a:rPr>
              <a:t>a,b</a:t>
            </a:r>
            <a:r>
              <a:rPr lang="en-US" altLang="zh-CN" sz="1600" dirty="0">
                <a:solidFill>
                  <a:srgbClr val="002060"/>
                </a:solidFill>
              </a:rPr>
              <a:t>);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 smtClean="0">
                <a:solidFill>
                  <a:srgbClr val="002060"/>
                </a:solidFill>
              </a:rPr>
              <a:t>    </a:t>
            </a:r>
            <a:r>
              <a:rPr lang="en-US" altLang="zh-CN" sz="1600" dirty="0" err="1" smtClean="0">
                <a:solidFill>
                  <a:srgbClr val="002060"/>
                </a:solidFill>
              </a:rPr>
              <a:t>printf</a:t>
            </a:r>
            <a:r>
              <a:rPr lang="en-US" altLang="zh-CN" sz="1600" dirty="0">
                <a:solidFill>
                  <a:srgbClr val="002060"/>
                </a:solidFill>
              </a:rPr>
              <a:t>("</a:t>
            </a:r>
            <a:r>
              <a:rPr lang="zh-CN" altLang="zh-CN" sz="1600" dirty="0">
                <a:solidFill>
                  <a:srgbClr val="002060"/>
                </a:solidFill>
              </a:rPr>
              <a:t>请输入运算符</a:t>
            </a:r>
            <a:r>
              <a:rPr lang="en-US" altLang="zh-CN" sz="1600" dirty="0">
                <a:solidFill>
                  <a:srgbClr val="002060"/>
                </a:solidFill>
              </a:rPr>
              <a:t>(+,-,*,/):  ");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    c=</a:t>
            </a:r>
            <a:r>
              <a:rPr lang="en-US" altLang="zh-CN" sz="1600" dirty="0" err="1">
                <a:solidFill>
                  <a:srgbClr val="002060"/>
                </a:solidFill>
              </a:rPr>
              <a:t>getchar</a:t>
            </a:r>
            <a:r>
              <a:rPr lang="en-US" altLang="zh-CN" sz="1600" dirty="0">
                <a:solidFill>
                  <a:srgbClr val="002060"/>
                </a:solidFill>
              </a:rPr>
              <a:t>();   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    switch(c)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 smtClean="0">
                <a:solidFill>
                  <a:srgbClr val="002060"/>
                </a:solidFill>
              </a:rPr>
              <a:t>         {case </a:t>
            </a:r>
            <a:r>
              <a:rPr lang="en-US" altLang="zh-CN" sz="1600" dirty="0">
                <a:solidFill>
                  <a:srgbClr val="002060"/>
                </a:solidFill>
              </a:rPr>
              <a:t>'+': </a:t>
            </a:r>
            <a:r>
              <a:rPr lang="en-US" altLang="zh-CN" sz="1600" dirty="0" err="1">
                <a:solidFill>
                  <a:srgbClr val="002060"/>
                </a:solidFill>
              </a:rPr>
              <a:t>printf</a:t>
            </a:r>
            <a:r>
              <a:rPr lang="en-US" altLang="zh-CN" sz="1600" dirty="0">
                <a:solidFill>
                  <a:srgbClr val="002060"/>
                </a:solidFill>
              </a:rPr>
              <a:t>("%d+%d = %d\n",</a:t>
            </a:r>
            <a:r>
              <a:rPr lang="en-US" altLang="zh-CN" sz="1600" dirty="0" err="1">
                <a:solidFill>
                  <a:srgbClr val="002060"/>
                </a:solidFill>
              </a:rPr>
              <a:t>a,b,a+b</a:t>
            </a:r>
            <a:r>
              <a:rPr lang="en-US" altLang="zh-CN" sz="1600" dirty="0">
                <a:solidFill>
                  <a:srgbClr val="002060"/>
                </a:solidFill>
              </a:rPr>
              <a:t>);break;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       </a:t>
            </a:r>
            <a:r>
              <a:rPr lang="en-US" altLang="zh-CN" sz="1600" dirty="0" smtClean="0">
                <a:solidFill>
                  <a:srgbClr val="002060"/>
                </a:solidFill>
              </a:rPr>
              <a:t>   case </a:t>
            </a:r>
            <a:r>
              <a:rPr lang="en-US" altLang="zh-CN" sz="1600" dirty="0">
                <a:solidFill>
                  <a:srgbClr val="002060"/>
                </a:solidFill>
              </a:rPr>
              <a:t>'-': </a:t>
            </a:r>
            <a:r>
              <a:rPr lang="en-US" altLang="zh-CN" sz="1600" dirty="0" err="1">
                <a:solidFill>
                  <a:srgbClr val="002060"/>
                </a:solidFill>
              </a:rPr>
              <a:t>printf</a:t>
            </a:r>
            <a:r>
              <a:rPr lang="en-US" altLang="zh-CN" sz="1600" dirty="0">
                <a:solidFill>
                  <a:srgbClr val="002060"/>
                </a:solidFill>
              </a:rPr>
              <a:t>("%d-%d = %d\n",</a:t>
            </a:r>
            <a:r>
              <a:rPr lang="en-US" altLang="zh-CN" sz="1600" dirty="0" err="1">
                <a:solidFill>
                  <a:srgbClr val="002060"/>
                </a:solidFill>
              </a:rPr>
              <a:t>a,b,a</a:t>
            </a:r>
            <a:r>
              <a:rPr lang="en-US" altLang="zh-CN" sz="1600" dirty="0">
                <a:solidFill>
                  <a:srgbClr val="002060"/>
                </a:solidFill>
              </a:rPr>
              <a:t>-b);break;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       </a:t>
            </a:r>
            <a:r>
              <a:rPr lang="en-US" altLang="zh-CN" sz="1600" dirty="0" smtClean="0">
                <a:solidFill>
                  <a:srgbClr val="002060"/>
                </a:solidFill>
              </a:rPr>
              <a:t>   case </a:t>
            </a:r>
            <a:r>
              <a:rPr lang="en-US" altLang="zh-CN" sz="1600" dirty="0">
                <a:solidFill>
                  <a:srgbClr val="002060"/>
                </a:solidFill>
              </a:rPr>
              <a:t>'*': </a:t>
            </a:r>
            <a:r>
              <a:rPr lang="en-US" altLang="zh-CN" sz="1600" dirty="0" err="1">
                <a:solidFill>
                  <a:srgbClr val="002060"/>
                </a:solidFill>
              </a:rPr>
              <a:t>printf</a:t>
            </a:r>
            <a:r>
              <a:rPr lang="en-US" altLang="zh-CN" sz="1600" dirty="0">
                <a:solidFill>
                  <a:srgbClr val="002060"/>
                </a:solidFill>
              </a:rPr>
              <a:t>("%d*%d = %d\n",</a:t>
            </a:r>
            <a:r>
              <a:rPr lang="en-US" altLang="zh-CN" sz="1600" dirty="0" err="1">
                <a:solidFill>
                  <a:srgbClr val="002060"/>
                </a:solidFill>
              </a:rPr>
              <a:t>a,b,a</a:t>
            </a:r>
            <a:r>
              <a:rPr lang="en-US" altLang="zh-CN" sz="1600" dirty="0">
                <a:solidFill>
                  <a:srgbClr val="002060"/>
                </a:solidFill>
              </a:rPr>
              <a:t>*b);break;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      </a:t>
            </a:r>
            <a:r>
              <a:rPr lang="en-US" altLang="zh-CN" sz="1600" dirty="0" smtClean="0">
                <a:solidFill>
                  <a:srgbClr val="002060"/>
                </a:solidFill>
              </a:rPr>
              <a:t>    case </a:t>
            </a:r>
            <a:r>
              <a:rPr lang="en-US" altLang="zh-CN" sz="1600" dirty="0">
                <a:solidFill>
                  <a:srgbClr val="002060"/>
                </a:solidFill>
              </a:rPr>
              <a:t>'/': </a:t>
            </a:r>
            <a:r>
              <a:rPr lang="en-US" altLang="zh-CN" sz="1600" dirty="0" err="1">
                <a:solidFill>
                  <a:srgbClr val="002060"/>
                </a:solidFill>
              </a:rPr>
              <a:t>printf</a:t>
            </a:r>
            <a:r>
              <a:rPr lang="en-US" altLang="zh-CN" sz="1600" dirty="0">
                <a:solidFill>
                  <a:srgbClr val="002060"/>
                </a:solidFill>
              </a:rPr>
              <a:t>("%d/%d = %f\n",</a:t>
            </a:r>
            <a:r>
              <a:rPr lang="en-US" altLang="zh-CN" sz="1600" dirty="0" err="1">
                <a:solidFill>
                  <a:srgbClr val="002060"/>
                </a:solidFill>
              </a:rPr>
              <a:t>a,b</a:t>
            </a:r>
            <a:r>
              <a:rPr lang="en-US" altLang="zh-CN" sz="1600" dirty="0">
                <a:solidFill>
                  <a:srgbClr val="002060"/>
                </a:solidFill>
              </a:rPr>
              <a:t>,(float)a/b);break;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      </a:t>
            </a:r>
            <a:r>
              <a:rPr lang="en-US" altLang="zh-CN" sz="1600" dirty="0" smtClean="0">
                <a:solidFill>
                  <a:srgbClr val="002060"/>
                </a:solidFill>
              </a:rPr>
              <a:t>    default</a:t>
            </a:r>
            <a:r>
              <a:rPr lang="en-US" altLang="zh-CN" sz="1600" dirty="0">
                <a:solidFill>
                  <a:srgbClr val="002060"/>
                </a:solidFill>
              </a:rPr>
              <a:t>: </a:t>
            </a:r>
            <a:r>
              <a:rPr lang="en-US" altLang="zh-CN" sz="1600" dirty="0" err="1">
                <a:solidFill>
                  <a:srgbClr val="002060"/>
                </a:solidFill>
              </a:rPr>
              <a:t>printf</a:t>
            </a:r>
            <a:r>
              <a:rPr lang="en-US" altLang="zh-CN" sz="1600" dirty="0">
                <a:solidFill>
                  <a:srgbClr val="002060"/>
                </a:solidFill>
              </a:rPr>
              <a:t>("</a:t>
            </a:r>
            <a:r>
              <a:rPr lang="zh-CN" altLang="zh-CN" sz="1600" dirty="0">
                <a:solidFill>
                  <a:srgbClr val="002060"/>
                </a:solidFill>
              </a:rPr>
              <a:t>运算符输入错误！</a:t>
            </a:r>
            <a:r>
              <a:rPr lang="en-US" altLang="zh-CN" sz="1600" dirty="0">
                <a:solidFill>
                  <a:srgbClr val="002060"/>
                </a:solidFill>
              </a:rPr>
              <a:t>\n</a:t>
            </a:r>
            <a:r>
              <a:rPr lang="en-US" altLang="zh-CN" sz="1600" dirty="0" smtClean="0">
                <a:solidFill>
                  <a:srgbClr val="002060"/>
                </a:solidFill>
              </a:rPr>
              <a:t>");}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 smtClean="0">
                <a:solidFill>
                  <a:srgbClr val="002060"/>
                </a:solidFill>
              </a:rPr>
              <a:t>    return </a:t>
            </a:r>
            <a:r>
              <a:rPr lang="en-US" altLang="zh-CN" sz="1600" dirty="0">
                <a:solidFill>
                  <a:srgbClr val="002060"/>
                </a:solidFill>
              </a:rPr>
              <a:t>0;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}</a:t>
            </a:r>
            <a:endParaRPr lang="zh-CN" altLang="zh-CN" sz="1600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2015" y="1133356"/>
            <a:ext cx="112991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dirty="0" smtClean="0">
                <a:solidFill>
                  <a:schemeClr val="accent1"/>
                </a:solidFill>
              </a:rPr>
              <a:t>【例</a:t>
            </a:r>
            <a:r>
              <a:rPr lang="en-US" altLang="zh-CN" sz="2000" b="1" dirty="0" smtClean="0">
                <a:solidFill>
                  <a:schemeClr val="accent1"/>
                </a:solidFill>
              </a:rPr>
              <a:t>4.11</a:t>
            </a:r>
            <a:r>
              <a:rPr lang="zh-CN" altLang="zh-CN" sz="2000" b="1" dirty="0" smtClean="0">
                <a:solidFill>
                  <a:schemeClr val="accent1"/>
                </a:solidFill>
              </a:rPr>
              <a:t>】</a:t>
            </a:r>
            <a:r>
              <a:rPr lang="zh-CN" altLang="zh-CN" sz="2000" dirty="0">
                <a:solidFill>
                  <a:schemeClr val="accent6">
                    <a:lumMod val="75000"/>
                  </a:schemeClr>
                </a:solidFill>
              </a:rPr>
              <a:t>编写程序实现简单的计算器功能。程序随机产生两个</a:t>
            </a:r>
            <a:r>
              <a:rPr lang="en-US" altLang="zh-CN" sz="2000" dirty="0">
                <a:solidFill>
                  <a:schemeClr val="accent6">
                    <a:lumMod val="75000"/>
                  </a:schemeClr>
                </a:solidFill>
              </a:rPr>
              <a:t>100</a:t>
            </a:r>
            <a:r>
              <a:rPr lang="zh-CN" altLang="zh-CN" sz="2000" dirty="0">
                <a:solidFill>
                  <a:schemeClr val="accent6">
                    <a:lumMod val="75000"/>
                  </a:schemeClr>
                </a:solidFill>
              </a:rPr>
              <a:t>以内的整数，用户键盘输入四则运算符，程序输出计算结果</a:t>
            </a:r>
            <a:r>
              <a:rPr lang="zh-CN" altLang="zh-CN" sz="2000" dirty="0" smtClean="0">
                <a:solidFill>
                  <a:schemeClr val="accent6">
                    <a:lumMod val="75000"/>
                  </a:schemeClr>
                </a:solidFill>
              </a:rPr>
              <a:t>。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113225" y="4089182"/>
            <a:ext cx="1217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0070C0"/>
                </a:solidFill>
              </a:rPr>
              <a:t>运行</a:t>
            </a:r>
            <a:r>
              <a:rPr lang="zh-CN" altLang="zh-CN" sz="2000" b="1" dirty="0" smtClean="0">
                <a:solidFill>
                  <a:srgbClr val="0070C0"/>
                </a:solidFill>
              </a:rPr>
              <a:t>结果</a:t>
            </a:r>
            <a:endParaRPr lang="zh-CN" altLang="en-US" sz="2000" b="1" dirty="0">
              <a:solidFill>
                <a:srgbClr val="0070C0"/>
              </a:solidFill>
            </a:endParaRPr>
          </a:p>
        </p:txBody>
      </p:sp>
      <p:pic>
        <p:nvPicPr>
          <p:cNvPr id="9" name="图片 8"/>
          <p:cNvPicPr/>
          <p:nvPr/>
        </p:nvPicPr>
        <p:blipFill>
          <a:blip r:embed="rId2"/>
          <a:stretch>
            <a:fillRect/>
          </a:stretch>
        </p:blipFill>
        <p:spPr>
          <a:xfrm>
            <a:off x="6654800" y="4990700"/>
            <a:ext cx="5262866" cy="1867300"/>
          </a:xfrm>
          <a:prstGeom prst="rect">
            <a:avLst/>
          </a:prstGeom>
        </p:spPr>
      </p:pic>
      <p:sp>
        <p:nvSpPr>
          <p:cNvPr id="10" name="折角形 9"/>
          <p:cNvSpPr/>
          <p:nvPr/>
        </p:nvSpPr>
        <p:spPr>
          <a:xfrm>
            <a:off x="6654800" y="1487299"/>
            <a:ext cx="5308600" cy="3338701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zh-CN" dirty="0" smtClean="0"/>
              <a:t>分析：本</a:t>
            </a:r>
            <a:r>
              <a:rPr lang="zh-CN" altLang="zh-CN" dirty="0"/>
              <a:t>例子实现对两个</a:t>
            </a:r>
            <a:r>
              <a:rPr lang="en-US" altLang="zh-CN" dirty="0"/>
              <a:t>100</a:t>
            </a:r>
            <a:r>
              <a:rPr lang="zh-CN" altLang="zh-CN" dirty="0"/>
              <a:t>以内的随机整数进行</a:t>
            </a:r>
            <a:r>
              <a:rPr lang="en-US" altLang="zh-CN" dirty="0"/>
              <a:t>+</a:t>
            </a:r>
            <a:r>
              <a:rPr lang="zh-CN" altLang="zh-CN" dirty="0"/>
              <a:t>、</a:t>
            </a:r>
            <a:r>
              <a:rPr lang="en-US" altLang="zh-CN" dirty="0"/>
              <a:t>-</a:t>
            </a:r>
            <a:r>
              <a:rPr lang="zh-CN" altLang="zh-CN" dirty="0"/>
              <a:t>、</a:t>
            </a:r>
            <a:r>
              <a:rPr lang="en-US" altLang="zh-CN" dirty="0"/>
              <a:t>*</a:t>
            </a:r>
            <a:r>
              <a:rPr lang="zh-CN" altLang="zh-CN" dirty="0"/>
              <a:t>、</a:t>
            </a:r>
            <a:r>
              <a:rPr lang="en-US" altLang="zh-CN" dirty="0"/>
              <a:t>/</a:t>
            </a:r>
            <a:r>
              <a:rPr lang="zh-CN" altLang="zh-CN" dirty="0"/>
              <a:t>四则运算求值</a:t>
            </a:r>
            <a:r>
              <a:rPr lang="zh-CN" altLang="zh-CN" dirty="0" smtClean="0"/>
              <a:t>。程序</a:t>
            </a:r>
            <a:r>
              <a:rPr lang="zh-CN" altLang="zh-CN" dirty="0"/>
              <a:t>利用随机函数自动生成两个</a:t>
            </a:r>
            <a:r>
              <a:rPr lang="en-US" altLang="zh-CN" dirty="0"/>
              <a:t>[0</a:t>
            </a:r>
            <a:r>
              <a:rPr lang="zh-CN" altLang="zh-CN" dirty="0"/>
              <a:t>，</a:t>
            </a:r>
            <a:r>
              <a:rPr lang="en-US" altLang="zh-CN" dirty="0"/>
              <a:t>100]</a:t>
            </a:r>
            <a:r>
              <a:rPr lang="zh-CN" altLang="zh-CN" dirty="0"/>
              <a:t>之间的随机整数，运算符则由用户键盘输入，可以是</a:t>
            </a:r>
            <a:r>
              <a:rPr lang="en-US" altLang="zh-CN" dirty="0"/>
              <a:t>+</a:t>
            </a:r>
            <a:r>
              <a:rPr lang="zh-CN" altLang="zh-CN" dirty="0"/>
              <a:t>、</a:t>
            </a:r>
            <a:r>
              <a:rPr lang="en-US" altLang="zh-CN" dirty="0"/>
              <a:t>-</a:t>
            </a:r>
            <a:r>
              <a:rPr lang="zh-CN" altLang="zh-CN" dirty="0"/>
              <a:t>、</a:t>
            </a:r>
            <a:r>
              <a:rPr lang="en-US" altLang="zh-CN" dirty="0"/>
              <a:t>*</a:t>
            </a:r>
            <a:r>
              <a:rPr lang="zh-CN" altLang="zh-CN" dirty="0"/>
              <a:t>、</a:t>
            </a:r>
            <a:r>
              <a:rPr lang="en-US" altLang="zh-CN" dirty="0"/>
              <a:t>/</a:t>
            </a:r>
            <a:r>
              <a:rPr lang="zh-CN" altLang="zh-CN" dirty="0"/>
              <a:t>四者之一。</a:t>
            </a:r>
            <a:r>
              <a:rPr lang="en-US" altLang="zh-CN" dirty="0"/>
              <a:t>switch</a:t>
            </a:r>
            <a:r>
              <a:rPr lang="zh-CN" altLang="zh-CN" dirty="0" smtClean="0"/>
              <a:t>语句判断</a:t>
            </a:r>
            <a:r>
              <a:rPr lang="zh-CN" altLang="zh-CN" dirty="0"/>
              <a:t>运算符</a:t>
            </a:r>
            <a:r>
              <a:rPr lang="zh-CN" altLang="zh-CN" dirty="0" smtClean="0"/>
              <a:t>，选择</a:t>
            </a:r>
            <a:r>
              <a:rPr lang="zh-CN" altLang="zh-CN" dirty="0"/>
              <a:t>不同的分支进行相应的运算，并最后输出运算结果</a:t>
            </a:r>
            <a:r>
              <a:rPr lang="zh-CN" altLang="zh-CN" dirty="0" smtClean="0"/>
              <a:t>。当</a:t>
            </a:r>
            <a:r>
              <a:rPr lang="zh-CN" altLang="zh-CN" dirty="0"/>
              <a:t>输入的运算符如果不是</a:t>
            </a:r>
            <a:r>
              <a:rPr lang="en-US" altLang="zh-CN" dirty="0"/>
              <a:t>+</a:t>
            </a:r>
            <a:r>
              <a:rPr lang="zh-CN" altLang="zh-CN" dirty="0"/>
              <a:t>、</a:t>
            </a:r>
            <a:r>
              <a:rPr lang="en-US" altLang="zh-CN" dirty="0"/>
              <a:t>-</a:t>
            </a:r>
            <a:r>
              <a:rPr lang="zh-CN" altLang="zh-CN" dirty="0"/>
              <a:t>、</a:t>
            </a:r>
            <a:r>
              <a:rPr lang="en-US" altLang="zh-CN" dirty="0"/>
              <a:t>*</a:t>
            </a:r>
            <a:r>
              <a:rPr lang="zh-CN" altLang="zh-CN" dirty="0"/>
              <a:t>、</a:t>
            </a:r>
            <a:r>
              <a:rPr lang="en-US" altLang="zh-CN" dirty="0"/>
              <a:t>/</a:t>
            </a:r>
            <a:r>
              <a:rPr lang="zh-CN" altLang="zh-CN" dirty="0"/>
              <a:t>这</a:t>
            </a:r>
            <a:r>
              <a:rPr lang="en-US" altLang="zh-CN" dirty="0"/>
              <a:t>4</a:t>
            </a:r>
            <a:r>
              <a:rPr lang="zh-CN" altLang="zh-CN" dirty="0"/>
              <a:t>个运算符之一时，提示运算符输入错误。</a:t>
            </a:r>
          </a:p>
          <a:p>
            <a:r>
              <a:rPr lang="zh-CN" altLang="zh-CN" dirty="0"/>
              <a:t>因为在</a:t>
            </a:r>
            <a:r>
              <a:rPr lang="en-US" altLang="zh-CN" dirty="0"/>
              <a:t>C</a:t>
            </a:r>
            <a:r>
              <a:rPr lang="zh-CN" altLang="zh-CN" dirty="0"/>
              <a:t>语言中对两个整型数相除时结果会自动取整，为避免出现这一现象，程序中在做除法运算时，先把其中一个运算数强制转换成浮点型，这样除运算的结果是一个浮点数，使用格式符</a:t>
            </a:r>
            <a:r>
              <a:rPr lang="en-US" altLang="zh-CN" dirty="0"/>
              <a:t>%f</a:t>
            </a:r>
            <a:r>
              <a:rPr lang="zh-CN" altLang="zh-CN" dirty="0"/>
              <a:t>输出。</a:t>
            </a:r>
          </a:p>
        </p:txBody>
      </p:sp>
    </p:spTree>
    <p:extLst>
      <p:ext uri="{BB962C8B-B14F-4D97-AF65-F5344CB8AC3E}">
        <p14:creationId xmlns:p14="http://schemas.microsoft.com/office/powerpoint/2010/main" val="1952400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脚占位符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CN" altLang="zh-CN" sz="1200" dirty="0"/>
              <a:t>第</a:t>
            </a:r>
            <a:r>
              <a:rPr lang="en-US" altLang="zh-CN" sz="1200" dirty="0"/>
              <a:t>4</a:t>
            </a:r>
            <a:r>
              <a:rPr lang="zh-CN" altLang="zh-CN" sz="1200" dirty="0"/>
              <a:t>章  选择结构程序设计</a:t>
            </a:r>
            <a:endParaRPr lang="en-US" altLang="zh-CN" sz="1200" dirty="0" smtClean="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3352800" y="381001"/>
            <a:ext cx="8839200" cy="411163"/>
          </a:xfrm>
        </p:spPr>
        <p:txBody>
          <a:bodyPr/>
          <a:lstStyle/>
          <a:p>
            <a:r>
              <a:rPr lang="en-US" altLang="zh-CN" sz="3200" dirty="0"/>
              <a:t>4.5  </a:t>
            </a:r>
            <a:r>
              <a:rPr lang="zh-CN" altLang="zh-CN" sz="3200" dirty="0"/>
              <a:t>程序举例</a:t>
            </a:r>
            <a:endParaRPr lang="zh-CN" altLang="zh-CN" sz="3200" dirty="0"/>
          </a:p>
        </p:txBody>
      </p:sp>
      <p:sp>
        <p:nvSpPr>
          <p:cNvPr id="2" name="矩形 1"/>
          <p:cNvSpPr/>
          <p:nvPr/>
        </p:nvSpPr>
        <p:spPr>
          <a:xfrm>
            <a:off x="4148666" y="1254836"/>
            <a:ext cx="3850156" cy="5170646"/>
          </a:xfrm>
          <a:prstGeom prst="rect">
            <a:avLst/>
          </a:prstGeom>
          <a:ln w="285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rgbClr val="002060"/>
                </a:solidFill>
              </a:rPr>
              <a:t>#include &lt;</a:t>
            </a:r>
            <a:r>
              <a:rPr lang="en-US" altLang="zh-CN" sz="1600" dirty="0" err="1">
                <a:solidFill>
                  <a:srgbClr val="002060"/>
                </a:solidFill>
              </a:rPr>
              <a:t>stdio.h</a:t>
            </a:r>
            <a:r>
              <a:rPr lang="en-US" altLang="zh-CN" sz="1600" dirty="0">
                <a:solidFill>
                  <a:srgbClr val="002060"/>
                </a:solidFill>
              </a:rPr>
              <a:t>&gt;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#include &lt;</a:t>
            </a:r>
            <a:r>
              <a:rPr lang="en-US" altLang="zh-CN" sz="1600" dirty="0" err="1">
                <a:solidFill>
                  <a:srgbClr val="002060"/>
                </a:solidFill>
              </a:rPr>
              <a:t>math.h</a:t>
            </a:r>
            <a:r>
              <a:rPr lang="en-US" altLang="zh-CN" sz="1600" dirty="0">
                <a:solidFill>
                  <a:srgbClr val="002060"/>
                </a:solidFill>
              </a:rPr>
              <a:t>&gt;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 err="1">
                <a:solidFill>
                  <a:srgbClr val="002060"/>
                </a:solidFill>
              </a:rPr>
              <a:t>int</a:t>
            </a:r>
            <a:r>
              <a:rPr lang="en-US" altLang="zh-CN" sz="1600" dirty="0">
                <a:solidFill>
                  <a:srgbClr val="002060"/>
                </a:solidFill>
              </a:rPr>
              <a:t> main()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{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    double </a:t>
            </a:r>
            <a:r>
              <a:rPr lang="en-US" altLang="zh-CN" sz="1600" dirty="0" err="1">
                <a:solidFill>
                  <a:srgbClr val="002060"/>
                </a:solidFill>
              </a:rPr>
              <a:t>x,y</a:t>
            </a:r>
            <a:r>
              <a:rPr lang="en-US" altLang="zh-CN" sz="1600" dirty="0">
                <a:solidFill>
                  <a:srgbClr val="002060"/>
                </a:solidFill>
              </a:rPr>
              <a:t>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    </a:t>
            </a:r>
            <a:r>
              <a:rPr lang="en-US" altLang="zh-CN" sz="1600" dirty="0" err="1">
                <a:solidFill>
                  <a:srgbClr val="002060"/>
                </a:solidFill>
              </a:rPr>
              <a:t>printf</a:t>
            </a:r>
            <a:r>
              <a:rPr lang="en-US" altLang="zh-CN" sz="1600" dirty="0">
                <a:solidFill>
                  <a:srgbClr val="002060"/>
                </a:solidFill>
              </a:rPr>
              <a:t>("</a:t>
            </a:r>
            <a:r>
              <a:rPr lang="zh-CN" altLang="zh-CN" sz="1600" dirty="0">
                <a:solidFill>
                  <a:srgbClr val="002060"/>
                </a:solidFill>
              </a:rPr>
              <a:t>请输入实数</a:t>
            </a:r>
            <a:r>
              <a:rPr lang="en-US" altLang="zh-CN" sz="1600" dirty="0">
                <a:solidFill>
                  <a:srgbClr val="002060"/>
                </a:solidFill>
              </a:rPr>
              <a:t>x:");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	</a:t>
            </a:r>
            <a:r>
              <a:rPr lang="en-US" altLang="zh-CN" sz="1600" dirty="0" err="1">
                <a:solidFill>
                  <a:srgbClr val="002060"/>
                </a:solidFill>
              </a:rPr>
              <a:t>scanf</a:t>
            </a:r>
            <a:r>
              <a:rPr lang="en-US" altLang="zh-CN" sz="1600" dirty="0">
                <a:solidFill>
                  <a:srgbClr val="002060"/>
                </a:solidFill>
              </a:rPr>
              <a:t>("%</a:t>
            </a:r>
            <a:r>
              <a:rPr lang="en-US" altLang="zh-CN" sz="1600" dirty="0" err="1">
                <a:solidFill>
                  <a:srgbClr val="002060"/>
                </a:solidFill>
              </a:rPr>
              <a:t>lf",&amp;x</a:t>
            </a:r>
            <a:r>
              <a:rPr lang="en-US" altLang="zh-CN" sz="1600" dirty="0">
                <a:solidFill>
                  <a:srgbClr val="002060"/>
                </a:solidFill>
              </a:rPr>
              <a:t>);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	if (x&lt;1) 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		y=0.0;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	else if(x&lt;2)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		y=3+2*x;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	else if(x&lt;3)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		y=3-2*x;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	else if(x&lt;4)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		y=</a:t>
            </a:r>
            <a:r>
              <a:rPr lang="en-US" altLang="zh-CN" sz="1600" dirty="0" err="1">
                <a:solidFill>
                  <a:srgbClr val="002060"/>
                </a:solidFill>
              </a:rPr>
              <a:t>exp</a:t>
            </a:r>
            <a:r>
              <a:rPr lang="en-US" altLang="zh-CN" sz="1600" dirty="0">
                <a:solidFill>
                  <a:srgbClr val="002060"/>
                </a:solidFill>
              </a:rPr>
              <a:t>(x);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	else 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		y=</a:t>
            </a:r>
            <a:r>
              <a:rPr lang="en-US" altLang="zh-CN" sz="1600" dirty="0" err="1">
                <a:solidFill>
                  <a:srgbClr val="002060"/>
                </a:solidFill>
              </a:rPr>
              <a:t>sqrt</a:t>
            </a:r>
            <a:r>
              <a:rPr lang="en-US" altLang="zh-CN" sz="1600" dirty="0">
                <a:solidFill>
                  <a:srgbClr val="002060"/>
                </a:solidFill>
              </a:rPr>
              <a:t>(x)+sin(x);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 </a:t>
            </a:r>
            <a:r>
              <a:rPr lang="en-US" altLang="zh-CN" sz="1600" dirty="0" smtClean="0">
                <a:solidFill>
                  <a:srgbClr val="002060"/>
                </a:solidFill>
              </a:rPr>
              <a:t>    </a:t>
            </a:r>
            <a:r>
              <a:rPr lang="en-US" altLang="zh-CN" sz="1600" dirty="0" err="1" smtClean="0">
                <a:solidFill>
                  <a:srgbClr val="002060"/>
                </a:solidFill>
              </a:rPr>
              <a:t>printf</a:t>
            </a:r>
            <a:r>
              <a:rPr lang="en-US" altLang="zh-CN" sz="1600" dirty="0">
                <a:solidFill>
                  <a:srgbClr val="002060"/>
                </a:solidFill>
              </a:rPr>
              <a:t>("y=%f \n", y);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 smtClean="0">
                <a:solidFill>
                  <a:srgbClr val="002060"/>
                </a:solidFill>
              </a:rPr>
              <a:t>     return </a:t>
            </a:r>
            <a:r>
              <a:rPr lang="en-US" altLang="zh-CN" sz="1600" dirty="0">
                <a:solidFill>
                  <a:srgbClr val="002060"/>
                </a:solidFill>
              </a:rPr>
              <a:t>0;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}</a:t>
            </a:r>
            <a:endParaRPr lang="zh-CN" altLang="zh-CN" sz="1600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332804"/>
            <a:ext cx="3986653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zh-CN" sz="2400" b="1" dirty="0" smtClean="0">
                <a:solidFill>
                  <a:schemeClr val="accent1"/>
                </a:solidFill>
              </a:rPr>
              <a:t>【例</a:t>
            </a:r>
            <a:r>
              <a:rPr lang="en-US" altLang="zh-CN" sz="2400" b="1" dirty="0" smtClean="0">
                <a:solidFill>
                  <a:schemeClr val="accent1"/>
                </a:solidFill>
              </a:rPr>
              <a:t>4.12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】</a:t>
            </a:r>
            <a:r>
              <a:rPr lang="en-US" altLang="zh-CN" sz="2400" dirty="0">
                <a:solidFill>
                  <a:schemeClr val="accent6">
                    <a:lumMod val="75000"/>
                  </a:schemeClr>
                </a:solidFill>
              </a:rPr>
              <a:t>x</a:t>
            </a:r>
            <a:r>
              <a:rPr lang="zh-CN" altLang="zh-CN" sz="2400" dirty="0">
                <a:solidFill>
                  <a:schemeClr val="accent6">
                    <a:lumMod val="75000"/>
                  </a:schemeClr>
                </a:solidFill>
              </a:rPr>
              <a:t>为实型变量，编写程序计算如下分段函数：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484356" y="2488534"/>
                <a:ext cx="3134859" cy="143629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i="1" smtClean="0"/>
                        <m:t>𝑦</m:t>
                      </m:r>
                      <m:r>
                        <a:rPr lang="en-US" altLang="zh-CN" i="1" smtClean="0"/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zh-CN" altLang="zh-CN" i="1"/>
                          </m:ctrlPr>
                        </m:dPr>
                        <m:e>
                          <m:eqArr>
                            <m:eqArrPr>
                              <m:ctrlPr>
                                <a:rPr lang="zh-CN" altLang="zh-CN" i="1"/>
                              </m:ctrlPr>
                            </m:eqArrPr>
                            <m:e>
                              <m:r>
                                <a:rPr lang="en-US" altLang="zh-CN" i="1"/>
                                <m:t>0,                      </m:t>
                              </m:r>
                              <m:r>
                                <a:rPr lang="en-US" altLang="zh-CN" i="1"/>
                                <m:t>𝑥</m:t>
                              </m:r>
                              <m:r>
                                <a:rPr lang="en-US" altLang="zh-CN" i="1"/>
                                <m:t>&lt;1</m:t>
                              </m:r>
                            </m:e>
                            <m:e>
                              <m:r>
                                <a:rPr lang="en-US" altLang="zh-CN" i="1"/>
                                <m:t>3+2</m:t>
                              </m:r>
                              <m:r>
                                <a:rPr lang="en-US" altLang="zh-CN" i="1"/>
                                <m:t>𝑥</m:t>
                              </m:r>
                              <m:r>
                                <a:rPr lang="en-US" altLang="zh-CN" i="1"/>
                                <m:t>,   1≤</m:t>
                              </m:r>
                              <m:r>
                                <a:rPr lang="en-US" altLang="zh-CN" i="1"/>
                                <m:t>𝑥</m:t>
                              </m:r>
                              <m:r>
                                <a:rPr lang="en-US" altLang="zh-CN" i="1"/>
                                <m:t>&lt;2</m:t>
                              </m:r>
                            </m:e>
                            <m:e>
                              <m:r>
                                <a:rPr lang="en-US" altLang="zh-CN" i="1"/>
                                <m:t>3−2</m:t>
                              </m:r>
                              <m:r>
                                <a:rPr lang="en-US" altLang="zh-CN" i="1"/>
                                <m:t>𝑥</m:t>
                              </m:r>
                              <m:r>
                                <a:rPr lang="en-US" altLang="zh-CN" i="1"/>
                                <m:t>,   2≤</m:t>
                              </m:r>
                              <m:r>
                                <a:rPr lang="en-US" altLang="zh-CN" i="1"/>
                                <m:t>𝑥</m:t>
                              </m:r>
                              <m:r>
                                <a:rPr lang="en-US" altLang="zh-CN" i="1"/>
                                <m:t>&lt;3</m:t>
                              </m:r>
                            </m:e>
                            <m:e>
                              <m:sSup>
                                <m:sSupPr>
                                  <m:ctrlPr>
                                    <a:rPr lang="zh-CN" altLang="zh-CN" i="1"/>
                                  </m:ctrlPr>
                                </m:sSupPr>
                                <m:e>
                                  <m:r>
                                    <a:rPr lang="en-US" altLang="zh-CN" i="1"/>
                                    <m:t>𝑒</m:t>
                                  </m:r>
                                </m:e>
                                <m:sup>
                                  <m:r>
                                    <a:rPr lang="en-US" altLang="zh-CN" i="1"/>
                                    <m:t>𝑥</m:t>
                                  </m:r>
                                </m:sup>
                              </m:sSup>
                              <m:r>
                                <a:rPr lang="en-US" altLang="zh-CN" i="1"/>
                                <m:t>,           3≤</m:t>
                              </m:r>
                              <m:r>
                                <a:rPr lang="en-US" altLang="zh-CN" i="1"/>
                                <m:t>𝑥</m:t>
                              </m:r>
                              <m:r>
                                <a:rPr lang="en-US" altLang="zh-CN" i="1"/>
                                <m:t>&lt;4</m:t>
                              </m:r>
                            </m:e>
                            <m:e>
                              <m:rad>
                                <m:radPr>
                                  <m:ctrlPr>
                                    <a:rPr lang="zh-CN" altLang="zh-CN" i="1"/>
                                  </m:ctrlPr>
                                </m:radPr>
                                <m:deg>
                                  <m:r>
                                    <a:rPr lang="en-US" altLang="zh-CN" i="1"/>
                                    <m:t>2</m:t>
                                  </m:r>
                                </m:deg>
                                <m:e>
                                  <m:r>
                                    <a:rPr lang="en-US" altLang="zh-CN" i="1"/>
                                    <m:t>𝑥</m:t>
                                  </m:r>
                                </m:e>
                              </m:rad>
                              <m:r>
                                <a:rPr lang="en-US" altLang="zh-CN" i="1"/>
                                <m:t>+</m:t>
                              </m:r>
                              <m:func>
                                <m:funcPr>
                                  <m:ctrlPr>
                                    <a:rPr lang="zh-CN" altLang="zh-CN" i="1"/>
                                  </m:ctrlPr>
                                </m:funcPr>
                                <m:fName>
                                  <m:r>
                                    <a:rPr lang="en-US" altLang="zh-CN" i="1"/>
                                    <m:t>𝑠𝑖𝑛</m:t>
                                  </m:r>
                                </m:fName>
                                <m:e>
                                  <m:d>
                                    <m:dPr>
                                      <m:ctrlPr>
                                        <a:rPr lang="zh-CN" altLang="zh-CN" i="1"/>
                                      </m:ctrlPr>
                                    </m:dPr>
                                    <m:e>
                                      <m:r>
                                        <a:rPr lang="en-US" altLang="zh-CN" i="1"/>
                                        <m:t>𝑥</m:t>
                                      </m:r>
                                    </m:e>
                                  </m:d>
                                </m:e>
                              </m:func>
                              <m:r>
                                <a:rPr lang="en-US" altLang="zh-CN" i="1"/>
                                <m:t>,</m:t>
                              </m:r>
                              <m:r>
                                <a:rPr lang="en-US" altLang="zh-CN" b="0" i="1" smtClean="0">
                                  <a:latin typeface="Cambria Math"/>
                                </a:rPr>
                                <m:t>  </m:t>
                              </m:r>
                              <m:r>
                                <a:rPr lang="en-US" altLang="zh-CN" i="1"/>
                                <m:t>𝑥</m:t>
                              </m:r>
                              <m:r>
                                <a:rPr lang="en-US" altLang="zh-CN" i="1"/>
                                <m:t>≥4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4356" y="2488534"/>
                <a:ext cx="3134859" cy="1436291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8169302" y="1332804"/>
            <a:ext cx="17599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/>
              <a:t>使用多分支</a:t>
            </a:r>
            <a:r>
              <a:rPr lang="en-US" altLang="zh-CN" sz="2000" b="1" dirty="0" smtClean="0"/>
              <a:t>if</a:t>
            </a:r>
            <a:r>
              <a:rPr lang="zh-CN" altLang="en-US" sz="2000" b="1" dirty="0" smtClean="0"/>
              <a:t>语句编程序</a:t>
            </a:r>
            <a:endParaRPr lang="zh-CN" altLang="en-US" sz="2000" b="1" dirty="0"/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9654" y="4240213"/>
            <a:ext cx="3791480" cy="1322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9654" y="3395654"/>
            <a:ext cx="1354137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0021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脚占位符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CN" altLang="zh-CN" sz="1200" dirty="0"/>
              <a:t>第</a:t>
            </a:r>
            <a:r>
              <a:rPr lang="en-US" altLang="zh-CN" sz="1200" dirty="0"/>
              <a:t>4</a:t>
            </a:r>
            <a:r>
              <a:rPr lang="zh-CN" altLang="zh-CN" sz="1200" dirty="0"/>
              <a:t>章  选择结构程序设计</a:t>
            </a:r>
            <a:endParaRPr lang="en-US" altLang="zh-CN" sz="1200" dirty="0" smtClean="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3352800" y="381001"/>
            <a:ext cx="8839200" cy="411163"/>
          </a:xfrm>
        </p:spPr>
        <p:txBody>
          <a:bodyPr/>
          <a:lstStyle/>
          <a:p>
            <a:r>
              <a:rPr lang="en-US" altLang="zh-CN" sz="3200" dirty="0"/>
              <a:t>4.5  </a:t>
            </a:r>
            <a:r>
              <a:rPr lang="zh-CN" altLang="zh-CN" sz="3200" dirty="0"/>
              <a:t>程序举例</a:t>
            </a:r>
            <a:endParaRPr lang="zh-CN" altLang="zh-CN" sz="3200" dirty="0"/>
          </a:p>
        </p:txBody>
      </p:sp>
      <p:sp>
        <p:nvSpPr>
          <p:cNvPr id="2" name="矩形 1"/>
          <p:cNvSpPr/>
          <p:nvPr/>
        </p:nvSpPr>
        <p:spPr>
          <a:xfrm>
            <a:off x="1413933" y="1254836"/>
            <a:ext cx="4969934" cy="5509200"/>
          </a:xfrm>
          <a:prstGeom prst="rect">
            <a:avLst/>
          </a:prstGeom>
          <a:ln w="285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rgbClr val="002060"/>
                </a:solidFill>
              </a:rPr>
              <a:t>#include &lt;</a:t>
            </a:r>
            <a:r>
              <a:rPr lang="en-US" altLang="zh-CN" sz="1600" dirty="0" err="1">
                <a:solidFill>
                  <a:srgbClr val="002060"/>
                </a:solidFill>
              </a:rPr>
              <a:t>stdio.h</a:t>
            </a:r>
            <a:r>
              <a:rPr lang="en-US" altLang="zh-CN" sz="1600" dirty="0">
                <a:solidFill>
                  <a:srgbClr val="002060"/>
                </a:solidFill>
              </a:rPr>
              <a:t>&gt;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#include &lt;</a:t>
            </a:r>
            <a:r>
              <a:rPr lang="en-US" altLang="zh-CN" sz="1600" dirty="0" err="1">
                <a:solidFill>
                  <a:srgbClr val="002060"/>
                </a:solidFill>
              </a:rPr>
              <a:t>math.h</a:t>
            </a:r>
            <a:r>
              <a:rPr lang="en-US" altLang="zh-CN" sz="1600" dirty="0">
                <a:solidFill>
                  <a:srgbClr val="002060"/>
                </a:solidFill>
              </a:rPr>
              <a:t>&gt;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 err="1">
                <a:solidFill>
                  <a:srgbClr val="002060"/>
                </a:solidFill>
              </a:rPr>
              <a:t>int</a:t>
            </a:r>
            <a:r>
              <a:rPr lang="en-US" altLang="zh-CN" sz="1600" dirty="0">
                <a:solidFill>
                  <a:srgbClr val="002060"/>
                </a:solidFill>
              </a:rPr>
              <a:t> main()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{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 </a:t>
            </a:r>
            <a:r>
              <a:rPr lang="en-US" altLang="zh-CN" sz="1600" dirty="0" smtClean="0">
                <a:solidFill>
                  <a:srgbClr val="002060"/>
                </a:solidFill>
              </a:rPr>
              <a:t>  double </a:t>
            </a:r>
            <a:r>
              <a:rPr lang="en-US" altLang="zh-CN" sz="1600" dirty="0" err="1">
                <a:solidFill>
                  <a:srgbClr val="002060"/>
                </a:solidFill>
              </a:rPr>
              <a:t>x,y</a:t>
            </a:r>
            <a:r>
              <a:rPr lang="en-US" altLang="zh-CN" sz="1600" dirty="0">
                <a:solidFill>
                  <a:srgbClr val="002060"/>
                </a:solidFill>
              </a:rPr>
              <a:t>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 </a:t>
            </a:r>
            <a:r>
              <a:rPr lang="en-US" altLang="zh-CN" sz="1600" dirty="0" smtClean="0">
                <a:solidFill>
                  <a:srgbClr val="002060"/>
                </a:solidFill>
              </a:rPr>
              <a:t>  </a:t>
            </a:r>
            <a:r>
              <a:rPr lang="en-US" altLang="zh-CN" sz="1600" dirty="0" err="1" smtClean="0">
                <a:solidFill>
                  <a:srgbClr val="002060"/>
                </a:solidFill>
              </a:rPr>
              <a:t>int</a:t>
            </a:r>
            <a:r>
              <a:rPr lang="en-US" altLang="zh-CN" sz="1600" dirty="0" smtClean="0">
                <a:solidFill>
                  <a:srgbClr val="002060"/>
                </a:solidFill>
              </a:rPr>
              <a:t> </a:t>
            </a:r>
            <a:r>
              <a:rPr lang="en-US" altLang="zh-CN" sz="1600" dirty="0">
                <a:solidFill>
                  <a:srgbClr val="002060"/>
                </a:solidFill>
              </a:rPr>
              <a:t>c;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 </a:t>
            </a:r>
            <a:r>
              <a:rPr lang="en-US" altLang="zh-CN" sz="1600" dirty="0" smtClean="0">
                <a:solidFill>
                  <a:srgbClr val="002060"/>
                </a:solidFill>
              </a:rPr>
              <a:t>  </a:t>
            </a:r>
            <a:r>
              <a:rPr lang="en-US" altLang="zh-CN" sz="1600" dirty="0" err="1" smtClean="0">
                <a:solidFill>
                  <a:srgbClr val="002060"/>
                </a:solidFill>
              </a:rPr>
              <a:t>printf</a:t>
            </a:r>
            <a:r>
              <a:rPr lang="en-US" altLang="zh-CN" sz="1600" dirty="0">
                <a:solidFill>
                  <a:srgbClr val="002060"/>
                </a:solidFill>
              </a:rPr>
              <a:t>("</a:t>
            </a:r>
            <a:r>
              <a:rPr lang="zh-CN" altLang="zh-CN" sz="1600" dirty="0">
                <a:solidFill>
                  <a:srgbClr val="002060"/>
                </a:solidFill>
              </a:rPr>
              <a:t>请输入实数</a:t>
            </a:r>
            <a:r>
              <a:rPr lang="en-US" altLang="zh-CN" sz="1600" dirty="0">
                <a:solidFill>
                  <a:srgbClr val="002060"/>
                </a:solidFill>
              </a:rPr>
              <a:t> x:");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 </a:t>
            </a:r>
            <a:r>
              <a:rPr lang="en-US" altLang="zh-CN" sz="1600" dirty="0" smtClean="0">
                <a:solidFill>
                  <a:srgbClr val="002060"/>
                </a:solidFill>
              </a:rPr>
              <a:t>  </a:t>
            </a:r>
            <a:r>
              <a:rPr lang="en-US" altLang="zh-CN" sz="1600" dirty="0" err="1" smtClean="0">
                <a:solidFill>
                  <a:srgbClr val="002060"/>
                </a:solidFill>
              </a:rPr>
              <a:t>scanf</a:t>
            </a:r>
            <a:r>
              <a:rPr lang="en-US" altLang="zh-CN" sz="1600" dirty="0">
                <a:solidFill>
                  <a:srgbClr val="002060"/>
                </a:solidFill>
              </a:rPr>
              <a:t>("%lf", &amp;x);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 </a:t>
            </a:r>
            <a:r>
              <a:rPr lang="en-US" altLang="zh-CN" sz="1600" dirty="0" smtClean="0">
                <a:solidFill>
                  <a:srgbClr val="002060"/>
                </a:solidFill>
              </a:rPr>
              <a:t>  if </a:t>
            </a:r>
            <a:r>
              <a:rPr lang="en-US" altLang="zh-CN" sz="1600" dirty="0">
                <a:solidFill>
                  <a:srgbClr val="002060"/>
                </a:solidFill>
              </a:rPr>
              <a:t>(x&lt;1) c=0;          /*</a:t>
            </a:r>
            <a:r>
              <a:rPr lang="zh-CN" altLang="zh-CN" sz="1600" dirty="0">
                <a:solidFill>
                  <a:srgbClr val="002060"/>
                </a:solidFill>
              </a:rPr>
              <a:t>处理</a:t>
            </a:r>
            <a:r>
              <a:rPr lang="en-US" altLang="zh-CN" sz="1600" dirty="0">
                <a:solidFill>
                  <a:srgbClr val="002060"/>
                </a:solidFill>
              </a:rPr>
              <a:t>x&lt;1</a:t>
            </a:r>
            <a:r>
              <a:rPr lang="zh-CN" altLang="zh-CN" sz="1600" dirty="0">
                <a:solidFill>
                  <a:srgbClr val="002060"/>
                </a:solidFill>
              </a:rPr>
              <a:t>的情况</a:t>
            </a:r>
            <a:r>
              <a:rPr lang="en-US" altLang="zh-CN" sz="1600" dirty="0">
                <a:solidFill>
                  <a:srgbClr val="002060"/>
                </a:solidFill>
              </a:rPr>
              <a:t>*/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 </a:t>
            </a:r>
            <a:r>
              <a:rPr lang="en-US" altLang="zh-CN" sz="1600" dirty="0" smtClean="0">
                <a:solidFill>
                  <a:srgbClr val="002060"/>
                </a:solidFill>
              </a:rPr>
              <a:t>  else </a:t>
            </a:r>
            <a:r>
              <a:rPr lang="en-US" altLang="zh-CN" sz="1600" dirty="0">
                <a:solidFill>
                  <a:srgbClr val="002060"/>
                </a:solidFill>
              </a:rPr>
              <a:t>if(x&gt;=4) c=4;    /*</a:t>
            </a:r>
            <a:r>
              <a:rPr lang="zh-CN" altLang="zh-CN" sz="1600" dirty="0">
                <a:solidFill>
                  <a:srgbClr val="002060"/>
                </a:solidFill>
              </a:rPr>
              <a:t>处理</a:t>
            </a:r>
            <a:r>
              <a:rPr lang="en-US" altLang="zh-CN" sz="1600" dirty="0">
                <a:solidFill>
                  <a:srgbClr val="002060"/>
                </a:solidFill>
              </a:rPr>
              <a:t>x&gt;=4</a:t>
            </a:r>
            <a:r>
              <a:rPr lang="zh-CN" altLang="zh-CN" sz="1600" dirty="0">
                <a:solidFill>
                  <a:srgbClr val="002060"/>
                </a:solidFill>
              </a:rPr>
              <a:t>的情况</a:t>
            </a:r>
            <a:r>
              <a:rPr lang="en-US" altLang="zh-CN" sz="1600" dirty="0">
                <a:solidFill>
                  <a:srgbClr val="002060"/>
                </a:solidFill>
              </a:rPr>
              <a:t>*/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 </a:t>
            </a:r>
            <a:r>
              <a:rPr lang="en-US" altLang="zh-CN" sz="1600" dirty="0" smtClean="0">
                <a:solidFill>
                  <a:srgbClr val="002060"/>
                </a:solidFill>
              </a:rPr>
              <a:t>  else </a:t>
            </a:r>
            <a:r>
              <a:rPr lang="en-US" altLang="zh-CN" sz="1600" dirty="0">
                <a:solidFill>
                  <a:srgbClr val="002060"/>
                </a:solidFill>
              </a:rPr>
              <a:t>c=(</a:t>
            </a:r>
            <a:r>
              <a:rPr lang="en-US" altLang="zh-CN" sz="1600" dirty="0" err="1">
                <a:solidFill>
                  <a:srgbClr val="002060"/>
                </a:solidFill>
              </a:rPr>
              <a:t>int</a:t>
            </a:r>
            <a:r>
              <a:rPr lang="en-US" altLang="zh-CN" sz="1600" dirty="0">
                <a:solidFill>
                  <a:srgbClr val="002060"/>
                </a:solidFill>
              </a:rPr>
              <a:t>)x;         /*</a:t>
            </a:r>
            <a:r>
              <a:rPr lang="zh-CN" altLang="zh-CN" sz="1600" dirty="0">
                <a:solidFill>
                  <a:srgbClr val="002060"/>
                </a:solidFill>
              </a:rPr>
              <a:t>把</a:t>
            </a:r>
            <a:r>
              <a:rPr lang="en-US" altLang="zh-CN" sz="1600" dirty="0">
                <a:solidFill>
                  <a:srgbClr val="002060"/>
                </a:solidFill>
              </a:rPr>
              <a:t>x</a:t>
            </a:r>
            <a:r>
              <a:rPr lang="zh-CN" altLang="zh-CN" sz="1600" dirty="0">
                <a:solidFill>
                  <a:srgbClr val="002060"/>
                </a:solidFill>
              </a:rPr>
              <a:t>强制转换成整形值后赋给</a:t>
            </a:r>
            <a:r>
              <a:rPr lang="en-US" altLang="zh-CN" sz="1600" dirty="0">
                <a:solidFill>
                  <a:srgbClr val="002060"/>
                </a:solidFill>
              </a:rPr>
              <a:t>c*/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 </a:t>
            </a:r>
            <a:r>
              <a:rPr lang="en-US" altLang="zh-CN" sz="1600" dirty="0" smtClean="0">
                <a:solidFill>
                  <a:srgbClr val="002060"/>
                </a:solidFill>
              </a:rPr>
              <a:t>  switch(c</a:t>
            </a:r>
            <a:r>
              <a:rPr lang="en-US" altLang="zh-CN" sz="1600" dirty="0">
                <a:solidFill>
                  <a:srgbClr val="002060"/>
                </a:solidFill>
              </a:rPr>
              <a:t>)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	</a:t>
            </a:r>
            <a:r>
              <a:rPr lang="en-US" altLang="zh-CN" sz="1600" dirty="0" smtClean="0">
                <a:solidFill>
                  <a:srgbClr val="002060"/>
                </a:solidFill>
              </a:rPr>
              <a:t>{ 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	</a:t>
            </a:r>
            <a:r>
              <a:rPr lang="en-US" altLang="zh-CN" sz="1600" dirty="0" smtClean="0">
                <a:solidFill>
                  <a:srgbClr val="002060"/>
                </a:solidFill>
              </a:rPr>
              <a:t>case </a:t>
            </a:r>
            <a:r>
              <a:rPr lang="en-US" altLang="zh-CN" sz="1600" dirty="0">
                <a:solidFill>
                  <a:srgbClr val="002060"/>
                </a:solidFill>
              </a:rPr>
              <a:t>0: y=0.0;break;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	</a:t>
            </a:r>
            <a:r>
              <a:rPr lang="en-US" altLang="zh-CN" sz="1600" dirty="0" smtClean="0">
                <a:solidFill>
                  <a:srgbClr val="002060"/>
                </a:solidFill>
              </a:rPr>
              <a:t>case </a:t>
            </a:r>
            <a:r>
              <a:rPr lang="en-US" altLang="zh-CN" sz="1600" dirty="0">
                <a:solidFill>
                  <a:srgbClr val="002060"/>
                </a:solidFill>
              </a:rPr>
              <a:t>1: y=3+2*x; break;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	</a:t>
            </a:r>
            <a:r>
              <a:rPr lang="en-US" altLang="zh-CN" sz="1600" dirty="0" smtClean="0">
                <a:solidFill>
                  <a:srgbClr val="002060"/>
                </a:solidFill>
              </a:rPr>
              <a:t>case </a:t>
            </a:r>
            <a:r>
              <a:rPr lang="en-US" altLang="zh-CN" sz="1600" dirty="0">
                <a:solidFill>
                  <a:srgbClr val="002060"/>
                </a:solidFill>
              </a:rPr>
              <a:t>2: y=3-2*x; break;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	</a:t>
            </a:r>
            <a:r>
              <a:rPr lang="en-US" altLang="zh-CN" sz="1600" dirty="0" smtClean="0">
                <a:solidFill>
                  <a:srgbClr val="002060"/>
                </a:solidFill>
              </a:rPr>
              <a:t>case </a:t>
            </a:r>
            <a:r>
              <a:rPr lang="en-US" altLang="zh-CN" sz="1600" dirty="0">
                <a:solidFill>
                  <a:srgbClr val="002060"/>
                </a:solidFill>
              </a:rPr>
              <a:t>3: y=</a:t>
            </a:r>
            <a:r>
              <a:rPr lang="en-US" altLang="zh-CN" sz="1600" dirty="0" err="1">
                <a:solidFill>
                  <a:srgbClr val="002060"/>
                </a:solidFill>
              </a:rPr>
              <a:t>exp</a:t>
            </a:r>
            <a:r>
              <a:rPr lang="en-US" altLang="zh-CN" sz="1600" dirty="0">
                <a:solidFill>
                  <a:srgbClr val="002060"/>
                </a:solidFill>
              </a:rPr>
              <a:t>(x); break;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 </a:t>
            </a:r>
            <a:r>
              <a:rPr lang="en-US" altLang="zh-CN" sz="1600" dirty="0" smtClean="0">
                <a:solidFill>
                  <a:srgbClr val="002060"/>
                </a:solidFill>
              </a:rPr>
              <a:t>               </a:t>
            </a:r>
            <a:r>
              <a:rPr lang="en-US" altLang="zh-CN" sz="1600" dirty="0">
                <a:solidFill>
                  <a:srgbClr val="002060"/>
                </a:solidFill>
              </a:rPr>
              <a:t>case 4: y=</a:t>
            </a:r>
            <a:r>
              <a:rPr lang="en-US" altLang="zh-CN" sz="1600" dirty="0" err="1">
                <a:solidFill>
                  <a:srgbClr val="002060"/>
                </a:solidFill>
              </a:rPr>
              <a:t>sqrt</a:t>
            </a:r>
            <a:r>
              <a:rPr lang="en-US" altLang="zh-CN" sz="1600" dirty="0">
                <a:solidFill>
                  <a:srgbClr val="002060"/>
                </a:solidFill>
              </a:rPr>
              <a:t>(x)+sin(x); 	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	</a:t>
            </a:r>
            <a:r>
              <a:rPr lang="en-US" altLang="zh-CN" sz="1600" dirty="0" smtClean="0">
                <a:solidFill>
                  <a:srgbClr val="002060"/>
                </a:solidFill>
              </a:rPr>
              <a:t>}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 </a:t>
            </a:r>
            <a:r>
              <a:rPr lang="en-US" altLang="zh-CN" sz="1600" dirty="0" smtClean="0">
                <a:solidFill>
                  <a:srgbClr val="002060"/>
                </a:solidFill>
              </a:rPr>
              <a:t>  </a:t>
            </a:r>
            <a:r>
              <a:rPr lang="en-US" altLang="zh-CN" sz="1600" dirty="0" err="1" smtClean="0">
                <a:solidFill>
                  <a:srgbClr val="002060"/>
                </a:solidFill>
              </a:rPr>
              <a:t>printf</a:t>
            </a:r>
            <a:r>
              <a:rPr lang="en-US" altLang="zh-CN" sz="1600" dirty="0">
                <a:solidFill>
                  <a:srgbClr val="002060"/>
                </a:solidFill>
              </a:rPr>
              <a:t>("y=%f \n", y);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 smtClean="0">
                <a:solidFill>
                  <a:srgbClr val="002060"/>
                </a:solidFill>
              </a:rPr>
              <a:t>   return </a:t>
            </a:r>
            <a:r>
              <a:rPr lang="en-US" altLang="zh-CN" sz="1600" dirty="0">
                <a:solidFill>
                  <a:srgbClr val="002060"/>
                </a:solidFill>
              </a:rPr>
              <a:t>0;</a:t>
            </a:r>
            <a:endParaRPr lang="zh-CN" altLang="zh-CN" sz="1600" dirty="0">
              <a:solidFill>
                <a:srgbClr val="002060"/>
              </a:solidFill>
            </a:endParaRPr>
          </a:p>
          <a:p>
            <a:r>
              <a:rPr lang="en-US" altLang="zh-CN" sz="1600" dirty="0">
                <a:solidFill>
                  <a:srgbClr val="002060"/>
                </a:solidFill>
              </a:rPr>
              <a:t>}</a:t>
            </a:r>
            <a:endParaRPr lang="zh-CN" altLang="zh-CN" sz="1600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-203201" y="1253443"/>
            <a:ext cx="1701799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zh-CN" sz="2400" b="1" dirty="0" smtClean="0">
                <a:solidFill>
                  <a:schemeClr val="accent1"/>
                </a:solidFill>
              </a:rPr>
              <a:t>【例</a:t>
            </a:r>
            <a:r>
              <a:rPr lang="en-US" altLang="zh-CN" sz="2400" b="1" dirty="0" smtClean="0">
                <a:solidFill>
                  <a:schemeClr val="accent1"/>
                </a:solidFill>
              </a:rPr>
              <a:t>4.12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】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69102" y="1314998"/>
            <a:ext cx="2820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/>
              <a:t>使用</a:t>
            </a:r>
            <a:r>
              <a:rPr lang="en-US" altLang="zh-CN" sz="2000" b="1" dirty="0" smtClean="0"/>
              <a:t>switch</a:t>
            </a:r>
            <a:r>
              <a:rPr lang="zh-CN" altLang="en-US" sz="2000" b="1" dirty="0" smtClean="0"/>
              <a:t>语句编程序</a:t>
            </a:r>
            <a:endParaRPr lang="zh-CN" altLang="en-US" sz="2000" b="1" dirty="0"/>
          </a:p>
        </p:txBody>
      </p:sp>
      <p:sp>
        <p:nvSpPr>
          <p:cNvPr id="10" name="折角形 9"/>
          <p:cNvSpPr/>
          <p:nvPr/>
        </p:nvSpPr>
        <p:spPr>
          <a:xfrm>
            <a:off x="6569101" y="1921933"/>
            <a:ext cx="5436631" cy="4411134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dirty="0" smtClean="0"/>
          </a:p>
          <a:p>
            <a:endParaRPr lang="en-US" altLang="zh-CN" dirty="0"/>
          </a:p>
          <a:p>
            <a:r>
              <a:rPr lang="zh-CN" altLang="zh-CN" dirty="0" smtClean="0"/>
              <a:t>分析</a:t>
            </a:r>
            <a:r>
              <a:rPr lang="zh-CN" altLang="zh-CN" dirty="0"/>
              <a:t>：</a:t>
            </a:r>
            <a:r>
              <a:rPr lang="en-US" altLang="zh-CN" dirty="0"/>
              <a:t>switch</a:t>
            </a:r>
            <a:r>
              <a:rPr lang="zh-CN" altLang="zh-CN" dirty="0"/>
              <a:t>语句可以处理整型数据和字符型数据，不能直接处理实数</a:t>
            </a:r>
            <a:r>
              <a:rPr lang="en-US" altLang="zh-CN" dirty="0"/>
              <a:t>x</a:t>
            </a:r>
            <a:r>
              <a:rPr lang="zh-CN" altLang="zh-CN" dirty="0"/>
              <a:t>，所以在本程序中定义了一个整形变量</a:t>
            </a:r>
            <a:r>
              <a:rPr lang="en-US" altLang="zh-CN" dirty="0"/>
              <a:t>c</a:t>
            </a:r>
            <a:r>
              <a:rPr lang="zh-CN" altLang="zh-CN" dirty="0"/>
              <a:t>。在</a:t>
            </a:r>
            <a:r>
              <a:rPr lang="en-US" altLang="zh-CN" dirty="0"/>
              <a:t>switch</a:t>
            </a:r>
            <a:r>
              <a:rPr lang="zh-CN" altLang="zh-CN" dirty="0"/>
              <a:t>语句之前，需要先根据</a:t>
            </a:r>
            <a:r>
              <a:rPr lang="en-US" altLang="zh-CN" dirty="0"/>
              <a:t>x</a:t>
            </a:r>
            <a:r>
              <a:rPr lang="zh-CN" altLang="zh-CN" dirty="0"/>
              <a:t>的取值情况对变量</a:t>
            </a:r>
            <a:r>
              <a:rPr lang="en-US" altLang="zh-CN" dirty="0"/>
              <a:t>c</a:t>
            </a:r>
            <a:r>
              <a:rPr lang="zh-CN" altLang="zh-CN" dirty="0"/>
              <a:t>进行预处理，使所产生的</a:t>
            </a:r>
            <a:r>
              <a:rPr lang="en-US" altLang="zh-CN" dirty="0"/>
              <a:t>c</a:t>
            </a:r>
            <a:r>
              <a:rPr lang="zh-CN" altLang="zh-CN" dirty="0"/>
              <a:t>值刚好形成</a:t>
            </a:r>
            <a:r>
              <a:rPr lang="en-US" altLang="zh-CN" dirty="0"/>
              <a:t>5</a:t>
            </a:r>
            <a:r>
              <a:rPr lang="zh-CN" altLang="zh-CN" dirty="0"/>
              <a:t>种</a:t>
            </a:r>
            <a:r>
              <a:rPr lang="en-US" altLang="zh-CN" dirty="0"/>
              <a:t>case</a:t>
            </a:r>
            <a:r>
              <a:rPr lang="zh-CN" altLang="zh-CN" dirty="0"/>
              <a:t>结果，即</a:t>
            </a:r>
            <a:r>
              <a:rPr lang="en-US" altLang="zh-CN" dirty="0"/>
              <a:t>0</a:t>
            </a:r>
            <a:r>
              <a:rPr lang="zh-CN" altLang="zh-CN" dirty="0"/>
              <a:t>、</a:t>
            </a:r>
            <a:r>
              <a:rPr lang="en-US" altLang="zh-CN" dirty="0"/>
              <a:t>1</a:t>
            </a:r>
            <a:r>
              <a:rPr lang="zh-CN" altLang="zh-CN" dirty="0"/>
              <a:t>、</a:t>
            </a:r>
            <a:r>
              <a:rPr lang="en-US" altLang="zh-CN" dirty="0"/>
              <a:t>2</a:t>
            </a:r>
            <a:r>
              <a:rPr lang="zh-CN" altLang="zh-CN" dirty="0"/>
              <a:t>、</a:t>
            </a:r>
            <a:r>
              <a:rPr lang="en-US" altLang="zh-CN" dirty="0"/>
              <a:t>3</a:t>
            </a:r>
            <a:r>
              <a:rPr lang="zh-CN" altLang="zh-CN" dirty="0"/>
              <a:t>、</a:t>
            </a:r>
            <a:r>
              <a:rPr lang="en-US" altLang="zh-CN" dirty="0"/>
              <a:t>4</a:t>
            </a:r>
            <a:r>
              <a:rPr lang="zh-CN" altLang="zh-CN" dirty="0"/>
              <a:t>。首先处理两端的情况：当</a:t>
            </a:r>
            <a:r>
              <a:rPr lang="en-US" altLang="zh-CN" dirty="0"/>
              <a:t>x&gt;=4</a:t>
            </a:r>
            <a:r>
              <a:rPr lang="zh-CN" altLang="zh-CN" dirty="0"/>
              <a:t>时，令</a:t>
            </a:r>
            <a:r>
              <a:rPr lang="en-US" altLang="zh-CN" dirty="0"/>
              <a:t>c=4</a:t>
            </a:r>
            <a:r>
              <a:rPr lang="zh-CN" altLang="zh-CN" dirty="0"/>
              <a:t>，这样不使</a:t>
            </a:r>
            <a:r>
              <a:rPr lang="en-US" altLang="zh-CN" dirty="0"/>
              <a:t>c</a:t>
            </a:r>
            <a:r>
              <a:rPr lang="zh-CN" altLang="zh-CN" dirty="0"/>
              <a:t>随</a:t>
            </a:r>
            <a:r>
              <a:rPr lang="en-US" altLang="zh-CN" dirty="0"/>
              <a:t>x</a:t>
            </a:r>
            <a:r>
              <a:rPr lang="zh-CN" altLang="zh-CN" dirty="0"/>
              <a:t>值增大而继续增大，这样做是为了在</a:t>
            </a:r>
            <a:r>
              <a:rPr lang="en-US" altLang="zh-CN" dirty="0"/>
              <a:t>switch</a:t>
            </a:r>
            <a:r>
              <a:rPr lang="zh-CN" altLang="zh-CN" dirty="0"/>
              <a:t>语句中便于处理，用一个</a:t>
            </a:r>
            <a:r>
              <a:rPr lang="en-US" altLang="zh-CN" dirty="0"/>
              <a:t>case</a:t>
            </a:r>
            <a:r>
              <a:rPr lang="zh-CN" altLang="zh-CN" dirty="0"/>
              <a:t>可以处理所有</a:t>
            </a:r>
            <a:r>
              <a:rPr lang="en-US" altLang="zh-CN" dirty="0"/>
              <a:t>x&gt;=4</a:t>
            </a:r>
            <a:r>
              <a:rPr lang="zh-CN" altLang="zh-CN" dirty="0"/>
              <a:t>的情况。同理，当</a:t>
            </a:r>
            <a:r>
              <a:rPr lang="en-US" altLang="zh-CN" dirty="0"/>
              <a:t>x&lt;1</a:t>
            </a:r>
            <a:r>
              <a:rPr lang="zh-CN" altLang="zh-CN" dirty="0"/>
              <a:t>时，令</a:t>
            </a:r>
            <a:r>
              <a:rPr lang="en-US" altLang="zh-CN" dirty="0"/>
              <a:t>c=0</a:t>
            </a:r>
            <a:r>
              <a:rPr lang="zh-CN" altLang="zh-CN" dirty="0"/>
              <a:t>，也是出于同一目的。对于</a:t>
            </a:r>
            <a:r>
              <a:rPr lang="en-US" altLang="zh-CN" dirty="0"/>
              <a:t>x</a:t>
            </a:r>
            <a:r>
              <a:rPr lang="zh-CN" altLang="zh-CN" dirty="0"/>
              <a:t>的其它取值情况，本程序使用了强制类型转换，把</a:t>
            </a:r>
            <a:r>
              <a:rPr lang="en-US" altLang="zh-CN" dirty="0"/>
              <a:t>double</a:t>
            </a:r>
            <a:r>
              <a:rPr lang="zh-CN" altLang="zh-CN" dirty="0"/>
              <a:t>型的变量</a:t>
            </a:r>
            <a:r>
              <a:rPr lang="en-US" altLang="zh-CN" dirty="0"/>
              <a:t>x</a:t>
            </a:r>
            <a:r>
              <a:rPr lang="zh-CN" altLang="zh-CN" dirty="0"/>
              <a:t>强制转换成整型值后再赋给变量</a:t>
            </a:r>
            <a:r>
              <a:rPr lang="en-US" altLang="zh-CN" dirty="0"/>
              <a:t>c</a:t>
            </a:r>
            <a:r>
              <a:rPr lang="zh-CN" altLang="zh-CN" dirty="0"/>
              <a:t>，（</a:t>
            </a:r>
            <a:r>
              <a:rPr lang="en-US" altLang="zh-CN" dirty="0"/>
              <a:t>C</a:t>
            </a:r>
            <a:r>
              <a:rPr lang="zh-CN" altLang="zh-CN" dirty="0"/>
              <a:t>语言做这种强制转换时是把实数的小数部分强行截断，仅把整数部分赋给变量</a:t>
            </a:r>
            <a:r>
              <a:rPr lang="en-US" altLang="zh-CN" dirty="0"/>
              <a:t>c</a:t>
            </a:r>
            <a:r>
              <a:rPr lang="zh-CN" altLang="zh-CN" dirty="0"/>
              <a:t>），这正好和题目中的分段函数要求相吻合。做好这种预处理后，就可以使用</a:t>
            </a:r>
            <a:r>
              <a:rPr lang="en-US" altLang="zh-CN" dirty="0"/>
              <a:t>switch</a:t>
            </a:r>
            <a:r>
              <a:rPr lang="zh-CN" altLang="zh-CN" dirty="0"/>
              <a:t>语句进行多分支编程了。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359583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脚占位符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CN" altLang="zh-CN" sz="1200" dirty="0"/>
              <a:t>第</a:t>
            </a:r>
            <a:r>
              <a:rPr lang="en-US" altLang="zh-CN" sz="1200" dirty="0"/>
              <a:t>4</a:t>
            </a:r>
            <a:r>
              <a:rPr lang="zh-CN" altLang="zh-CN" sz="1200" dirty="0"/>
              <a:t>章  选择结构程序设计</a:t>
            </a:r>
            <a:endParaRPr lang="en-US" altLang="zh-CN" sz="1200" dirty="0" smtClean="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3352800" y="381001"/>
            <a:ext cx="8839200" cy="411163"/>
          </a:xfrm>
        </p:spPr>
        <p:txBody>
          <a:bodyPr/>
          <a:lstStyle/>
          <a:p>
            <a:r>
              <a:rPr lang="en-US" altLang="zh-CN" sz="3200" dirty="0" smtClean="0"/>
              <a:t>4.1  </a:t>
            </a:r>
            <a:r>
              <a:rPr lang="zh-CN" altLang="zh-CN" sz="3200" dirty="0" smtClean="0"/>
              <a:t>关系运算符和关系表达式</a:t>
            </a:r>
            <a:endParaRPr lang="zh-CN" altLang="zh-CN" sz="3200" dirty="0"/>
          </a:p>
        </p:txBody>
      </p:sp>
      <p:sp>
        <p:nvSpPr>
          <p:cNvPr id="2" name="TextBox 1"/>
          <p:cNvSpPr txBox="1"/>
          <p:nvPr/>
        </p:nvSpPr>
        <p:spPr>
          <a:xfrm>
            <a:off x="408191" y="1295182"/>
            <a:ext cx="270939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</a:rPr>
              <a:t>二、</a:t>
            </a:r>
            <a:r>
              <a:rPr lang="zh-CN" altLang="zh-CN" sz="2800" b="1" dirty="0" smtClean="0">
                <a:solidFill>
                  <a:srgbClr val="C00000"/>
                </a:solidFill>
              </a:rPr>
              <a:t>关系</a:t>
            </a:r>
            <a:r>
              <a:rPr lang="zh-CN" altLang="zh-CN" sz="2800" b="1" dirty="0">
                <a:solidFill>
                  <a:srgbClr val="C00000"/>
                </a:solidFill>
              </a:rPr>
              <a:t>表达式</a:t>
            </a:r>
          </a:p>
          <a:p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6723" y="1814827"/>
            <a:ext cx="108723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 hangingPunct="1">
              <a:lnSpc>
                <a:spcPct val="125000"/>
              </a:lnSpc>
            </a:pPr>
            <a:r>
              <a:rPr lang="en-US" altLang="zh-CN" sz="2400" b="1" dirty="0" smtClean="0"/>
              <a:t>       </a:t>
            </a:r>
            <a:r>
              <a:rPr lang="zh-CN" altLang="zh-CN" sz="2400" b="1" dirty="0" smtClean="0">
                <a:solidFill>
                  <a:srgbClr val="000000"/>
                </a:solidFill>
              </a:rPr>
              <a:t>用</a:t>
            </a:r>
            <a:r>
              <a:rPr lang="zh-CN" altLang="zh-CN" sz="2400" b="1" dirty="0">
                <a:solidFill>
                  <a:srgbClr val="000000"/>
                </a:solidFill>
              </a:rPr>
              <a:t>关系运算符把两个常量、变量或者有效的表达式（包括算术表达式、赋值表达式、关系表达式、字符表达式等等）连接起来的</a:t>
            </a:r>
            <a:r>
              <a:rPr lang="zh-CN" altLang="zh-CN" sz="2400" b="1" dirty="0" smtClean="0">
                <a:solidFill>
                  <a:srgbClr val="000000"/>
                </a:solidFill>
              </a:rPr>
              <a:t>式子</a:t>
            </a:r>
            <a:r>
              <a:rPr lang="zh-CN" altLang="zh-CN" sz="2400" b="1" dirty="0">
                <a:solidFill>
                  <a:srgbClr val="000000"/>
                </a:solidFill>
              </a:rPr>
              <a:t>，称为关系</a:t>
            </a:r>
            <a:r>
              <a:rPr lang="zh-CN" altLang="zh-CN" sz="2400" b="1" dirty="0" smtClean="0">
                <a:solidFill>
                  <a:srgbClr val="000000"/>
                </a:solidFill>
              </a:rPr>
              <a:t>表达式</a:t>
            </a:r>
            <a:r>
              <a:rPr lang="zh-CN" altLang="en-US" sz="2400" b="1" dirty="0" smtClean="0"/>
              <a:t>。</a:t>
            </a:r>
            <a:endParaRPr lang="en-US" altLang="zh-CN" sz="2400" b="1" dirty="0" smtClean="0"/>
          </a:p>
        </p:txBody>
      </p:sp>
      <p:sp>
        <p:nvSpPr>
          <p:cNvPr id="4" name="矩形 3"/>
          <p:cNvSpPr/>
          <p:nvPr/>
        </p:nvSpPr>
        <p:spPr>
          <a:xfrm>
            <a:off x="972116" y="2830490"/>
            <a:ext cx="808776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25000"/>
              </a:lnSpc>
            </a:pPr>
            <a:r>
              <a:rPr lang="zh-CN" altLang="en-US" sz="2400" b="1" dirty="0">
                <a:solidFill>
                  <a:srgbClr val="000000"/>
                </a:solidFill>
              </a:rPr>
              <a:t>关系表达式的一般形式为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：</a:t>
            </a:r>
            <a:r>
              <a:rPr lang="zh-CN" altLang="en-US" b="1" dirty="0" smtClean="0">
                <a:solidFill>
                  <a:srgbClr val="000000"/>
                </a:solidFill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</a:rPr>
              <a:t>表达式   关系运算符  表达式 </a:t>
            </a:r>
            <a:endParaRPr lang="zh-CN" altLang="en-US" sz="2400" b="1" dirty="0">
              <a:solidFill>
                <a:srgbClr val="0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17501" y="3509551"/>
            <a:ext cx="4029924" cy="2677656"/>
          </a:xfrm>
          <a:prstGeom prst="rect">
            <a:avLst/>
          </a:prstGeom>
          <a:ln w="19050"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r>
              <a:rPr lang="zh-CN" altLang="zh-CN" sz="2400" b="1" dirty="0" smtClean="0">
                <a:solidFill>
                  <a:schemeClr val="accent1"/>
                </a:solidFill>
              </a:rPr>
              <a:t>例如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：</a:t>
            </a:r>
            <a:endParaRPr lang="en-US" altLang="zh-CN" sz="2400" b="1" dirty="0" smtClean="0">
              <a:solidFill>
                <a:schemeClr val="accent1"/>
              </a:solidFill>
            </a:endParaRPr>
          </a:p>
          <a:p>
            <a:r>
              <a:rPr lang="en-US" altLang="zh-CN" sz="2400" b="1" dirty="0" smtClean="0">
                <a:solidFill>
                  <a:srgbClr val="000000"/>
                </a:solidFill>
              </a:rPr>
              <a:t>a&gt;b</a:t>
            </a:r>
            <a:endParaRPr lang="zh-CN" altLang="zh-CN" sz="2400" b="1" dirty="0">
              <a:solidFill>
                <a:srgbClr val="000000"/>
              </a:solidFill>
            </a:endParaRPr>
          </a:p>
          <a:p>
            <a:r>
              <a:rPr lang="en-US" altLang="zh-CN" sz="2400" b="1" dirty="0" err="1">
                <a:solidFill>
                  <a:srgbClr val="000000"/>
                </a:solidFill>
              </a:rPr>
              <a:t>a+b</a:t>
            </a:r>
            <a:r>
              <a:rPr lang="en-US" altLang="zh-CN" sz="2400" b="1" dirty="0">
                <a:solidFill>
                  <a:srgbClr val="000000"/>
                </a:solidFill>
              </a:rPr>
              <a:t>&gt;c*d</a:t>
            </a:r>
            <a:endParaRPr lang="zh-CN" altLang="zh-CN" sz="2400" b="1" dirty="0">
              <a:solidFill>
                <a:srgbClr val="000000"/>
              </a:solidFill>
            </a:endParaRPr>
          </a:p>
          <a:p>
            <a:r>
              <a:rPr lang="en-US" altLang="zh-CN" sz="2400" b="1" dirty="0">
                <a:solidFill>
                  <a:srgbClr val="000000"/>
                </a:solidFill>
              </a:rPr>
              <a:t>x&gt;1/2</a:t>
            </a:r>
            <a:endParaRPr lang="zh-CN" altLang="zh-CN" sz="2400" b="1" dirty="0">
              <a:solidFill>
                <a:srgbClr val="000000"/>
              </a:solidFill>
            </a:endParaRPr>
          </a:p>
          <a:p>
            <a:r>
              <a:rPr lang="zh-CN" altLang="zh-CN" sz="2400" b="1" dirty="0">
                <a:solidFill>
                  <a:srgbClr val="000000"/>
                </a:solidFill>
              </a:rPr>
              <a:t>‘</a:t>
            </a:r>
            <a:r>
              <a:rPr lang="en-US" altLang="zh-CN" sz="2400" b="1" dirty="0">
                <a:solidFill>
                  <a:srgbClr val="000000"/>
                </a:solidFill>
              </a:rPr>
              <a:t>a’&lt;</a:t>
            </a:r>
            <a:r>
              <a:rPr lang="zh-CN" altLang="zh-CN" sz="2400" b="1" dirty="0">
                <a:solidFill>
                  <a:srgbClr val="000000"/>
                </a:solidFill>
              </a:rPr>
              <a:t>‘</a:t>
            </a:r>
            <a:r>
              <a:rPr lang="en-US" altLang="zh-CN" sz="2400" b="1" dirty="0">
                <a:solidFill>
                  <a:srgbClr val="000000"/>
                </a:solidFill>
              </a:rPr>
              <a:t>c’</a:t>
            </a:r>
            <a:endParaRPr lang="zh-CN" altLang="zh-CN" sz="2400" b="1" dirty="0">
              <a:solidFill>
                <a:srgbClr val="000000"/>
              </a:solidFill>
            </a:endParaRPr>
          </a:p>
          <a:p>
            <a:r>
              <a:rPr lang="en-US" altLang="zh-CN" sz="2400" b="1" dirty="0">
                <a:solidFill>
                  <a:srgbClr val="000000"/>
                </a:solidFill>
              </a:rPr>
              <a:t>i-5*j==</a:t>
            </a:r>
            <a:r>
              <a:rPr lang="en-US" altLang="zh-CN" sz="2400" b="1" dirty="0" smtClean="0">
                <a:solidFill>
                  <a:srgbClr val="000000"/>
                </a:solidFill>
              </a:rPr>
              <a:t>k-1</a:t>
            </a:r>
          </a:p>
          <a:p>
            <a:r>
              <a:rPr lang="zh-CN" altLang="zh-CN" sz="2400" b="1" dirty="0">
                <a:solidFill>
                  <a:schemeClr val="accent1"/>
                </a:solidFill>
              </a:rPr>
              <a:t>都是合法的关系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表达式</a:t>
            </a:r>
            <a:endParaRPr lang="zh-CN" altLang="zh-CN" sz="2400" b="1" dirty="0">
              <a:solidFill>
                <a:srgbClr val="000000"/>
              </a:solidFill>
            </a:endParaRPr>
          </a:p>
        </p:txBody>
      </p:sp>
      <p:sp>
        <p:nvSpPr>
          <p:cNvPr id="9" name="十字箭头 8"/>
          <p:cNvSpPr/>
          <p:nvPr/>
        </p:nvSpPr>
        <p:spPr>
          <a:xfrm>
            <a:off x="768791" y="2012314"/>
            <a:ext cx="175788" cy="147341"/>
          </a:xfrm>
          <a:prstGeom prst="quad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十字箭头 11"/>
          <p:cNvSpPr/>
          <p:nvPr/>
        </p:nvSpPr>
        <p:spPr>
          <a:xfrm>
            <a:off x="796328" y="3017954"/>
            <a:ext cx="175788" cy="147341"/>
          </a:xfrm>
          <a:prstGeom prst="quad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138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脚占位符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CN" altLang="zh-CN" sz="1200" dirty="0"/>
              <a:t>第</a:t>
            </a:r>
            <a:r>
              <a:rPr lang="en-US" altLang="zh-CN" sz="1200" dirty="0"/>
              <a:t>4</a:t>
            </a:r>
            <a:r>
              <a:rPr lang="zh-CN" altLang="zh-CN" sz="1200" dirty="0"/>
              <a:t>章  选择结构程序设计</a:t>
            </a:r>
            <a:endParaRPr lang="en-US" altLang="zh-CN" sz="1200" dirty="0" smtClean="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3352800" y="381001"/>
            <a:ext cx="8839200" cy="411163"/>
          </a:xfrm>
        </p:spPr>
        <p:txBody>
          <a:bodyPr/>
          <a:lstStyle/>
          <a:p>
            <a:r>
              <a:rPr lang="en-US" altLang="zh-CN" sz="3200" dirty="0" smtClean="0"/>
              <a:t>4.1  </a:t>
            </a:r>
            <a:r>
              <a:rPr lang="zh-CN" altLang="zh-CN" sz="3200" dirty="0" smtClean="0"/>
              <a:t>关系运算符和关系表达式</a:t>
            </a:r>
            <a:endParaRPr lang="zh-CN" altLang="zh-CN" sz="3200" dirty="0"/>
          </a:p>
        </p:txBody>
      </p:sp>
      <p:sp>
        <p:nvSpPr>
          <p:cNvPr id="7" name="矩形 6"/>
          <p:cNvSpPr/>
          <p:nvPr/>
        </p:nvSpPr>
        <p:spPr>
          <a:xfrm>
            <a:off x="3294538" y="2008782"/>
            <a:ext cx="3283390" cy="1200329"/>
          </a:xfrm>
          <a:prstGeom prst="rect">
            <a:avLst/>
          </a:prstGeom>
          <a:ln w="19050"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r>
              <a:rPr lang="zh-CN" altLang="zh-CN" sz="2400" b="1" dirty="0" smtClean="0">
                <a:solidFill>
                  <a:schemeClr val="accent1"/>
                </a:solidFill>
              </a:rPr>
              <a:t>例如</a:t>
            </a:r>
            <a:r>
              <a:rPr lang="zh-CN" altLang="zh-CN" sz="2400" b="1" dirty="0">
                <a:solidFill>
                  <a:schemeClr val="accent1"/>
                </a:solidFill>
              </a:rPr>
              <a:t>：</a:t>
            </a:r>
          </a:p>
          <a:p>
            <a:r>
              <a:rPr lang="en-US" altLang="zh-CN" sz="2400" b="1" dirty="0">
                <a:solidFill>
                  <a:srgbClr val="000000"/>
                </a:solidFill>
              </a:rPr>
              <a:t>(a&gt;b)&gt;(c&gt;d)</a:t>
            </a:r>
            <a:endParaRPr lang="zh-CN" altLang="zh-CN" sz="2400" b="1" dirty="0">
              <a:solidFill>
                <a:srgbClr val="000000"/>
              </a:solidFill>
            </a:endParaRPr>
          </a:p>
          <a:p>
            <a:r>
              <a:rPr lang="en-US" altLang="zh-CN" sz="2400" b="1" dirty="0">
                <a:solidFill>
                  <a:srgbClr val="000000"/>
                </a:solidFill>
              </a:rPr>
              <a:t>(a==b)!=(c==d)</a:t>
            </a:r>
            <a:endParaRPr lang="zh-CN" altLang="zh-CN" sz="2400" b="1" dirty="0">
              <a:solidFill>
                <a:srgbClr val="0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2888" y="1442317"/>
            <a:ext cx="9006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000000"/>
                </a:solidFill>
              </a:rPr>
              <a:t>由于表达式也可以是关系表达式，所以允许出现嵌套的情况。</a:t>
            </a:r>
            <a:endParaRPr lang="zh-CN" altLang="en-US" sz="2400" b="1" dirty="0">
              <a:solidFill>
                <a:srgbClr val="0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03086" y="3498631"/>
            <a:ext cx="93893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000000"/>
                </a:solidFill>
              </a:rPr>
              <a:t>关系表达式的值是一个逻辑值</a:t>
            </a:r>
            <a:r>
              <a:rPr lang="zh-CN" altLang="zh-CN" sz="2400" b="1" dirty="0" smtClean="0">
                <a:solidFill>
                  <a:srgbClr val="000000"/>
                </a:solidFill>
              </a:rPr>
              <a:t>，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只有两种结果，</a:t>
            </a:r>
            <a:r>
              <a:rPr lang="zh-CN" altLang="zh-CN" sz="2400" b="1" dirty="0" smtClean="0">
                <a:solidFill>
                  <a:srgbClr val="000000"/>
                </a:solidFill>
              </a:rPr>
              <a:t>即</a:t>
            </a:r>
            <a:r>
              <a:rPr lang="zh-CN" altLang="zh-CN" sz="2400" b="1" dirty="0">
                <a:solidFill>
                  <a:srgbClr val="FF0000"/>
                </a:solidFill>
              </a:rPr>
              <a:t>“真”</a:t>
            </a:r>
            <a:r>
              <a:rPr lang="zh-CN" altLang="zh-CN" sz="2400" b="1" dirty="0">
                <a:solidFill>
                  <a:srgbClr val="000000"/>
                </a:solidFill>
              </a:rPr>
              <a:t>和</a:t>
            </a:r>
            <a:r>
              <a:rPr lang="zh-CN" altLang="zh-CN" sz="2400" b="1" dirty="0">
                <a:solidFill>
                  <a:srgbClr val="FF0000"/>
                </a:solidFill>
              </a:rPr>
              <a:t>“假”</a:t>
            </a:r>
            <a:r>
              <a:rPr lang="zh-CN" altLang="zh-CN" sz="2400" b="1" dirty="0">
                <a:solidFill>
                  <a:srgbClr val="000000"/>
                </a:solidFill>
              </a:rPr>
              <a:t>，分别用</a:t>
            </a:r>
            <a:r>
              <a:rPr lang="zh-CN" altLang="zh-CN" sz="2400" b="1" dirty="0">
                <a:solidFill>
                  <a:srgbClr val="FF0000"/>
                </a:solidFill>
              </a:rPr>
              <a:t>“</a:t>
            </a:r>
            <a:r>
              <a:rPr lang="en-US" altLang="zh-CN" sz="2400" b="1" dirty="0">
                <a:solidFill>
                  <a:srgbClr val="FF0000"/>
                </a:solidFill>
              </a:rPr>
              <a:t>1</a:t>
            </a:r>
            <a:r>
              <a:rPr lang="zh-CN" altLang="zh-CN" sz="2400" b="1" dirty="0">
                <a:solidFill>
                  <a:srgbClr val="FF0000"/>
                </a:solidFill>
              </a:rPr>
              <a:t>”</a:t>
            </a:r>
            <a:r>
              <a:rPr lang="zh-CN" altLang="zh-CN" sz="2400" b="1" dirty="0">
                <a:solidFill>
                  <a:srgbClr val="000000"/>
                </a:solidFill>
              </a:rPr>
              <a:t>和</a:t>
            </a:r>
            <a:r>
              <a:rPr lang="zh-CN" altLang="zh-CN" sz="2400" b="1" dirty="0">
                <a:solidFill>
                  <a:srgbClr val="FF0000"/>
                </a:solidFill>
              </a:rPr>
              <a:t>“</a:t>
            </a:r>
            <a:r>
              <a:rPr lang="en-US" altLang="zh-CN" sz="2400" b="1" dirty="0">
                <a:solidFill>
                  <a:srgbClr val="FF0000"/>
                </a:solidFill>
              </a:rPr>
              <a:t>0</a:t>
            </a:r>
            <a:r>
              <a:rPr lang="zh-CN" altLang="zh-CN" sz="2400" b="1" dirty="0">
                <a:solidFill>
                  <a:srgbClr val="FF0000"/>
                </a:solidFill>
              </a:rPr>
              <a:t>”</a:t>
            </a:r>
            <a:r>
              <a:rPr lang="zh-CN" altLang="zh-CN" sz="2400" b="1" dirty="0" smtClean="0">
                <a:solidFill>
                  <a:srgbClr val="000000"/>
                </a:solidFill>
              </a:rPr>
              <a:t>表示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，关系成立时，值为</a:t>
            </a:r>
            <a:r>
              <a:rPr lang="en-US" altLang="zh-CN" sz="2400" b="1" dirty="0" smtClean="0">
                <a:solidFill>
                  <a:srgbClr val="000000"/>
                </a:solidFill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</a:rPr>
              <a:t>，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关系不成立时，</a:t>
            </a:r>
            <a:r>
              <a:rPr lang="zh-CN" altLang="en-US" sz="2400" b="1" dirty="0">
                <a:solidFill>
                  <a:srgbClr val="000000"/>
                </a:solidFill>
              </a:rPr>
              <a:t>值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为</a:t>
            </a:r>
            <a:r>
              <a:rPr lang="en-US" altLang="zh-CN" sz="2400" b="1" dirty="0" smtClean="0">
                <a:solidFill>
                  <a:srgbClr val="000000"/>
                </a:solidFill>
              </a:rPr>
              <a:t>0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。</a:t>
            </a:r>
            <a:endParaRPr lang="zh-CN" altLang="en-US" sz="2400" b="1" dirty="0">
              <a:solidFill>
                <a:srgbClr val="00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07055" y="4592656"/>
            <a:ext cx="5287979" cy="1200329"/>
          </a:xfrm>
          <a:prstGeom prst="rect">
            <a:avLst/>
          </a:prstGeom>
          <a:ln w="19050"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chemeClr val="accent1"/>
                </a:solidFill>
              </a:rPr>
              <a:t>例如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：</a:t>
            </a:r>
            <a:endParaRPr lang="zh-CN" altLang="zh-CN" sz="2400" b="1" dirty="0">
              <a:solidFill>
                <a:schemeClr val="accent1"/>
              </a:solidFill>
            </a:endParaRPr>
          </a:p>
          <a:p>
            <a:r>
              <a:rPr lang="en-US" altLang="zh-CN" sz="2400" b="1" dirty="0">
                <a:solidFill>
                  <a:srgbClr val="000000"/>
                </a:solidFill>
              </a:rPr>
              <a:t>6&gt;2</a:t>
            </a:r>
            <a:r>
              <a:rPr lang="zh-CN" altLang="zh-CN" sz="2400" b="1" dirty="0">
                <a:solidFill>
                  <a:srgbClr val="000000"/>
                </a:solidFill>
              </a:rPr>
              <a:t>，其值为“真”，即为</a:t>
            </a:r>
            <a:r>
              <a:rPr lang="en-US" altLang="zh-CN" sz="2400" b="1" dirty="0">
                <a:solidFill>
                  <a:srgbClr val="000000"/>
                </a:solidFill>
              </a:rPr>
              <a:t>1</a:t>
            </a:r>
            <a:r>
              <a:rPr lang="zh-CN" altLang="zh-CN" sz="2400" b="1" dirty="0">
                <a:solidFill>
                  <a:srgbClr val="000000"/>
                </a:solidFill>
              </a:rPr>
              <a:t>。</a:t>
            </a:r>
          </a:p>
          <a:p>
            <a:r>
              <a:rPr lang="en-US" altLang="zh-CN" sz="2400" b="1" dirty="0">
                <a:solidFill>
                  <a:srgbClr val="000000"/>
                </a:solidFill>
              </a:rPr>
              <a:t>(a=4)&gt;(b=6)</a:t>
            </a:r>
            <a:r>
              <a:rPr lang="zh-CN" altLang="zh-CN" sz="2400" b="1" dirty="0" smtClean="0">
                <a:solidFill>
                  <a:srgbClr val="000000"/>
                </a:solidFill>
              </a:rPr>
              <a:t>，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其</a:t>
            </a:r>
            <a:r>
              <a:rPr lang="zh-CN" altLang="zh-CN" sz="2400" b="1" dirty="0" smtClean="0">
                <a:solidFill>
                  <a:srgbClr val="000000"/>
                </a:solidFill>
              </a:rPr>
              <a:t>值</a:t>
            </a:r>
            <a:r>
              <a:rPr lang="zh-CN" altLang="zh-CN" sz="2400" b="1" dirty="0">
                <a:solidFill>
                  <a:srgbClr val="000000"/>
                </a:solidFill>
              </a:rPr>
              <a:t>为“假”，即为</a:t>
            </a:r>
            <a:r>
              <a:rPr lang="en-US" altLang="zh-CN" sz="2400" b="1" dirty="0">
                <a:solidFill>
                  <a:srgbClr val="000000"/>
                </a:solidFill>
              </a:rPr>
              <a:t>0</a:t>
            </a:r>
            <a:r>
              <a:rPr lang="zh-CN" altLang="zh-CN" sz="2400" b="1" dirty="0">
                <a:solidFill>
                  <a:srgbClr val="000000"/>
                </a:solidFill>
              </a:rPr>
              <a:t>。</a:t>
            </a:r>
            <a:endParaRPr lang="zh-CN" altLang="en-US" sz="2400" b="1" dirty="0">
              <a:solidFill>
                <a:srgbClr val="00000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98631"/>
            <a:ext cx="1420813" cy="87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392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脚占位符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CN" altLang="zh-CN" sz="1200" dirty="0"/>
              <a:t>第</a:t>
            </a:r>
            <a:r>
              <a:rPr lang="en-US" altLang="zh-CN" sz="1200" dirty="0"/>
              <a:t>4</a:t>
            </a:r>
            <a:r>
              <a:rPr lang="zh-CN" altLang="zh-CN" sz="1200" dirty="0"/>
              <a:t>章  选择结构程序设计</a:t>
            </a:r>
            <a:endParaRPr lang="en-US" altLang="zh-CN" sz="1200" dirty="0" smtClean="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3352800" y="381001"/>
            <a:ext cx="8839200" cy="411163"/>
          </a:xfrm>
        </p:spPr>
        <p:txBody>
          <a:bodyPr/>
          <a:lstStyle/>
          <a:p>
            <a:r>
              <a:rPr lang="en-US" altLang="zh-CN" sz="3200" dirty="0"/>
              <a:t>4.1  </a:t>
            </a:r>
            <a:r>
              <a:rPr lang="zh-CN" altLang="zh-CN" sz="3200" dirty="0"/>
              <a:t>关系运算符和关系表达式</a:t>
            </a:r>
          </a:p>
        </p:txBody>
      </p:sp>
      <p:sp>
        <p:nvSpPr>
          <p:cNvPr id="4" name="矩形 3"/>
          <p:cNvSpPr/>
          <p:nvPr/>
        </p:nvSpPr>
        <p:spPr>
          <a:xfrm>
            <a:off x="205211" y="1397613"/>
            <a:ext cx="6096000" cy="4524315"/>
          </a:xfrm>
          <a:prstGeom prst="rect">
            <a:avLst/>
          </a:prstGeom>
          <a:ln w="28575">
            <a:solidFill>
              <a:schemeClr val="accent1"/>
            </a:solidFill>
          </a:ln>
        </p:spPr>
        <p:txBody>
          <a:bodyPr>
            <a:spAutoFit/>
          </a:bodyPr>
          <a:lstStyle/>
          <a:p>
            <a:r>
              <a:rPr lang="zh-CN" altLang="zh-CN" sz="2400" b="1" dirty="0">
                <a:solidFill>
                  <a:schemeClr val="accent1"/>
                </a:solidFill>
              </a:rPr>
              <a:t>【例</a:t>
            </a:r>
            <a:r>
              <a:rPr lang="en-US" altLang="zh-CN" sz="2400" b="1" dirty="0">
                <a:solidFill>
                  <a:schemeClr val="accent1"/>
                </a:solidFill>
              </a:rPr>
              <a:t>4.1</a:t>
            </a:r>
            <a:r>
              <a:rPr lang="zh-CN" altLang="zh-CN" sz="2400" b="1" dirty="0">
                <a:solidFill>
                  <a:schemeClr val="accent1"/>
                </a:solidFill>
              </a:rPr>
              <a:t>】关系运算符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示例</a:t>
            </a:r>
          </a:p>
          <a:p>
            <a:r>
              <a:rPr lang="en-US" altLang="zh-CN" sz="2400" dirty="0" smtClean="0">
                <a:solidFill>
                  <a:srgbClr val="002060"/>
                </a:solidFill>
              </a:rPr>
              <a:t>#include &lt;</a:t>
            </a:r>
            <a:r>
              <a:rPr lang="en-US" altLang="zh-CN" sz="2400" dirty="0" err="1" smtClean="0">
                <a:solidFill>
                  <a:srgbClr val="002060"/>
                </a:solidFill>
              </a:rPr>
              <a:t>stdio.h</a:t>
            </a:r>
            <a:r>
              <a:rPr lang="en-US" altLang="zh-CN" sz="2400" dirty="0" smtClean="0">
                <a:solidFill>
                  <a:srgbClr val="002060"/>
                </a:solidFill>
              </a:rPr>
              <a:t>&gt;</a:t>
            </a:r>
            <a:endParaRPr lang="zh-CN" altLang="zh-CN" sz="2400" dirty="0" smtClean="0">
              <a:solidFill>
                <a:srgbClr val="002060"/>
              </a:solidFill>
            </a:endParaRPr>
          </a:p>
          <a:p>
            <a:r>
              <a:rPr lang="en-US" altLang="zh-CN" sz="2400" dirty="0" err="1" smtClean="0">
                <a:solidFill>
                  <a:srgbClr val="002060"/>
                </a:solidFill>
              </a:rPr>
              <a:t>int</a:t>
            </a:r>
            <a:r>
              <a:rPr lang="en-US" altLang="zh-CN" sz="2400" dirty="0" smtClean="0">
                <a:solidFill>
                  <a:srgbClr val="002060"/>
                </a:solidFill>
              </a:rPr>
              <a:t> </a:t>
            </a:r>
            <a:r>
              <a:rPr lang="en-US" altLang="zh-CN" sz="2400" dirty="0">
                <a:solidFill>
                  <a:srgbClr val="002060"/>
                </a:solidFill>
              </a:rPr>
              <a:t>main()</a:t>
            </a:r>
            <a:endParaRPr lang="zh-CN" altLang="zh-CN" sz="2400" dirty="0">
              <a:solidFill>
                <a:srgbClr val="002060"/>
              </a:solidFill>
            </a:endParaRPr>
          </a:p>
          <a:p>
            <a:r>
              <a:rPr lang="en-US" altLang="zh-CN" sz="2400" dirty="0">
                <a:solidFill>
                  <a:srgbClr val="002060"/>
                </a:solidFill>
              </a:rPr>
              <a:t>{</a:t>
            </a:r>
            <a:endParaRPr lang="zh-CN" altLang="zh-CN" sz="2400" dirty="0">
              <a:solidFill>
                <a:srgbClr val="002060"/>
              </a:solidFill>
            </a:endParaRPr>
          </a:p>
          <a:p>
            <a:r>
              <a:rPr lang="en-US" altLang="zh-CN" sz="2400" dirty="0">
                <a:solidFill>
                  <a:srgbClr val="002060"/>
                </a:solidFill>
              </a:rPr>
              <a:t>  char c='u';</a:t>
            </a:r>
            <a:endParaRPr lang="zh-CN" altLang="zh-CN" sz="2400" dirty="0">
              <a:solidFill>
                <a:srgbClr val="002060"/>
              </a:solidFill>
            </a:endParaRPr>
          </a:p>
          <a:p>
            <a:r>
              <a:rPr lang="en-US" altLang="zh-CN" sz="2400" dirty="0">
                <a:solidFill>
                  <a:srgbClr val="002060"/>
                </a:solidFill>
              </a:rPr>
              <a:t>  </a:t>
            </a:r>
            <a:r>
              <a:rPr lang="en-US" altLang="zh-CN" sz="2400" dirty="0" err="1">
                <a:solidFill>
                  <a:srgbClr val="002060"/>
                </a:solidFill>
              </a:rPr>
              <a:t>int</a:t>
            </a:r>
            <a:r>
              <a:rPr lang="en-US" altLang="zh-CN" sz="2400" dirty="0">
                <a:solidFill>
                  <a:srgbClr val="002060"/>
                </a:solidFill>
              </a:rPr>
              <a:t> i=1,j=2,k=3;</a:t>
            </a:r>
            <a:endParaRPr lang="zh-CN" altLang="zh-CN" sz="2400" dirty="0">
              <a:solidFill>
                <a:srgbClr val="002060"/>
              </a:solidFill>
            </a:endParaRPr>
          </a:p>
          <a:p>
            <a:r>
              <a:rPr lang="en-US" altLang="zh-CN" sz="2400" dirty="0">
                <a:solidFill>
                  <a:srgbClr val="002060"/>
                </a:solidFill>
              </a:rPr>
              <a:t>  float x=3e+6,y=0.95;</a:t>
            </a:r>
            <a:endParaRPr lang="zh-CN" altLang="zh-CN" sz="2400" dirty="0">
              <a:solidFill>
                <a:srgbClr val="002060"/>
              </a:solidFill>
            </a:endParaRPr>
          </a:p>
          <a:p>
            <a:r>
              <a:rPr lang="en-US" altLang="zh-CN" sz="2400" dirty="0">
                <a:solidFill>
                  <a:srgbClr val="002060"/>
                </a:solidFill>
              </a:rPr>
              <a:t>  </a:t>
            </a:r>
            <a:r>
              <a:rPr lang="en-US" altLang="zh-CN" sz="2400" dirty="0" err="1">
                <a:solidFill>
                  <a:srgbClr val="002060"/>
                </a:solidFill>
              </a:rPr>
              <a:t>printf</a:t>
            </a:r>
            <a:r>
              <a:rPr lang="en-US" altLang="zh-CN" sz="2400" dirty="0">
                <a:solidFill>
                  <a:srgbClr val="002060"/>
                </a:solidFill>
              </a:rPr>
              <a:t>("%</a:t>
            </a:r>
            <a:r>
              <a:rPr lang="en-US" altLang="zh-CN" sz="2400" dirty="0" err="1">
                <a:solidFill>
                  <a:srgbClr val="002060"/>
                </a:solidFill>
              </a:rPr>
              <a:t>d,%d</a:t>
            </a:r>
            <a:r>
              <a:rPr lang="en-US" altLang="zh-CN" sz="2400" dirty="0">
                <a:solidFill>
                  <a:srgbClr val="002060"/>
                </a:solidFill>
              </a:rPr>
              <a:t>\n",'a'+5&lt;c, -i+3*j&gt;=k-1);</a:t>
            </a:r>
            <a:endParaRPr lang="zh-CN" altLang="zh-CN" sz="2400" dirty="0">
              <a:solidFill>
                <a:srgbClr val="002060"/>
              </a:solidFill>
            </a:endParaRPr>
          </a:p>
          <a:p>
            <a:r>
              <a:rPr lang="en-US" altLang="zh-CN" sz="2400" dirty="0">
                <a:solidFill>
                  <a:srgbClr val="002060"/>
                </a:solidFill>
              </a:rPr>
              <a:t>  </a:t>
            </a:r>
            <a:r>
              <a:rPr lang="en-US" altLang="zh-CN" sz="2400" dirty="0" err="1">
                <a:solidFill>
                  <a:srgbClr val="002060"/>
                </a:solidFill>
              </a:rPr>
              <a:t>printf</a:t>
            </a:r>
            <a:r>
              <a:rPr lang="en-US" altLang="zh-CN" sz="2400" dirty="0">
                <a:solidFill>
                  <a:srgbClr val="002060"/>
                </a:solidFill>
              </a:rPr>
              <a:t>("%</a:t>
            </a:r>
            <a:r>
              <a:rPr lang="en-US" altLang="zh-CN" sz="2400" dirty="0" err="1">
                <a:solidFill>
                  <a:srgbClr val="002060"/>
                </a:solidFill>
              </a:rPr>
              <a:t>d,%d</a:t>
            </a:r>
            <a:r>
              <a:rPr lang="en-US" altLang="zh-CN" sz="2400" dirty="0">
                <a:solidFill>
                  <a:srgbClr val="002060"/>
                </a:solidFill>
              </a:rPr>
              <a:t>\n",1&lt;j&lt;5, x-5.45&lt;=</a:t>
            </a:r>
            <a:r>
              <a:rPr lang="en-US" altLang="zh-CN" sz="2400" dirty="0" err="1">
                <a:solidFill>
                  <a:srgbClr val="002060"/>
                </a:solidFill>
              </a:rPr>
              <a:t>x+y</a:t>
            </a:r>
            <a:r>
              <a:rPr lang="en-US" altLang="zh-CN" sz="2400" dirty="0">
                <a:solidFill>
                  <a:srgbClr val="002060"/>
                </a:solidFill>
              </a:rPr>
              <a:t>);</a:t>
            </a:r>
            <a:endParaRPr lang="zh-CN" altLang="zh-CN" sz="2400" dirty="0">
              <a:solidFill>
                <a:srgbClr val="002060"/>
              </a:solidFill>
            </a:endParaRPr>
          </a:p>
          <a:p>
            <a:r>
              <a:rPr lang="en-US" altLang="zh-CN" sz="2400" dirty="0">
                <a:solidFill>
                  <a:srgbClr val="002060"/>
                </a:solidFill>
              </a:rPr>
              <a:t>  </a:t>
            </a:r>
            <a:r>
              <a:rPr lang="en-US" altLang="zh-CN" sz="2400" dirty="0" err="1">
                <a:solidFill>
                  <a:srgbClr val="002060"/>
                </a:solidFill>
              </a:rPr>
              <a:t>printf</a:t>
            </a:r>
            <a:r>
              <a:rPr lang="en-US" altLang="zh-CN" sz="2400" dirty="0">
                <a:solidFill>
                  <a:srgbClr val="002060"/>
                </a:solidFill>
              </a:rPr>
              <a:t>("%</a:t>
            </a:r>
            <a:r>
              <a:rPr lang="en-US" altLang="zh-CN" sz="2400" dirty="0" err="1">
                <a:solidFill>
                  <a:srgbClr val="002060"/>
                </a:solidFill>
              </a:rPr>
              <a:t>d,%d</a:t>
            </a:r>
            <a:r>
              <a:rPr lang="en-US" altLang="zh-CN" sz="2400" dirty="0">
                <a:solidFill>
                  <a:srgbClr val="002060"/>
                </a:solidFill>
              </a:rPr>
              <a:t>\n",</a:t>
            </a:r>
            <a:r>
              <a:rPr lang="en-US" altLang="zh-CN" sz="2400" dirty="0" err="1">
                <a:solidFill>
                  <a:srgbClr val="002060"/>
                </a:solidFill>
              </a:rPr>
              <a:t>i+j+k</a:t>
            </a:r>
            <a:r>
              <a:rPr lang="en-US" altLang="zh-CN" sz="2400" dirty="0">
                <a:solidFill>
                  <a:srgbClr val="002060"/>
                </a:solidFill>
              </a:rPr>
              <a:t> !=-3*j, k==j==i+3);</a:t>
            </a:r>
            <a:endParaRPr lang="zh-CN" altLang="zh-CN" sz="2400" dirty="0">
              <a:solidFill>
                <a:srgbClr val="002060"/>
              </a:solidFill>
            </a:endParaRPr>
          </a:p>
          <a:p>
            <a:r>
              <a:rPr lang="en-US" altLang="zh-CN" sz="2400" dirty="0" smtClean="0">
                <a:solidFill>
                  <a:srgbClr val="002060"/>
                </a:solidFill>
              </a:rPr>
              <a:t>  return </a:t>
            </a:r>
            <a:r>
              <a:rPr lang="en-US" altLang="zh-CN" sz="2400" dirty="0">
                <a:solidFill>
                  <a:srgbClr val="002060"/>
                </a:solidFill>
              </a:rPr>
              <a:t>0</a:t>
            </a:r>
            <a:r>
              <a:rPr lang="en-US" altLang="zh-CN" sz="2400" dirty="0" smtClean="0">
                <a:solidFill>
                  <a:srgbClr val="002060"/>
                </a:solidFill>
              </a:rPr>
              <a:t>;</a:t>
            </a:r>
          </a:p>
          <a:p>
            <a:r>
              <a:rPr lang="en-US" altLang="zh-CN" sz="2400" dirty="0">
                <a:solidFill>
                  <a:srgbClr val="002060"/>
                </a:solidFill>
              </a:rPr>
              <a:t>}</a:t>
            </a:r>
            <a:endParaRPr lang="zh-CN" altLang="zh-CN" sz="2400" dirty="0">
              <a:solidFill>
                <a:srgbClr val="002060"/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6911066" y="1044181"/>
            <a:ext cx="269038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程序运行结果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3073" name="图片 5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066" y="1476442"/>
            <a:ext cx="5096713" cy="1706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折角形 7"/>
          <p:cNvSpPr/>
          <p:nvPr/>
        </p:nvSpPr>
        <p:spPr>
          <a:xfrm>
            <a:off x="6623200" y="3274887"/>
            <a:ext cx="5096713" cy="3693180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zh-CN" dirty="0" smtClean="0"/>
              <a:t>说明：</a:t>
            </a:r>
            <a:endParaRPr lang="en-US" altLang="zh-CN" dirty="0" smtClean="0"/>
          </a:p>
          <a:p>
            <a:r>
              <a:rPr lang="en-US" altLang="zh-CN" dirty="0" smtClean="0"/>
              <a:t>1.</a:t>
            </a:r>
            <a:r>
              <a:rPr lang="zh-CN" altLang="zh-CN" dirty="0" smtClean="0"/>
              <a:t>字符</a:t>
            </a:r>
            <a:r>
              <a:rPr lang="zh-CN" altLang="zh-CN" dirty="0"/>
              <a:t>常量</a:t>
            </a:r>
            <a:r>
              <a:rPr lang="en-US" altLang="zh-CN" dirty="0"/>
              <a:t>‘a‘</a:t>
            </a:r>
            <a:r>
              <a:rPr lang="zh-CN" altLang="zh-CN" dirty="0"/>
              <a:t>，字符变量</a:t>
            </a:r>
            <a:r>
              <a:rPr lang="en-US" altLang="zh-CN" dirty="0"/>
              <a:t>c</a:t>
            </a:r>
            <a:r>
              <a:rPr lang="zh-CN" altLang="zh-CN" dirty="0"/>
              <a:t>用它们对应的</a:t>
            </a:r>
            <a:r>
              <a:rPr lang="en-US" altLang="zh-CN" dirty="0"/>
              <a:t>ASCII</a:t>
            </a:r>
            <a:r>
              <a:rPr lang="zh-CN" altLang="zh-CN" dirty="0"/>
              <a:t>码参与运算，所以表达式</a:t>
            </a:r>
            <a:r>
              <a:rPr lang="en-US" altLang="zh-CN" dirty="0"/>
              <a:t>’a’+5&lt;c</a:t>
            </a:r>
            <a:r>
              <a:rPr lang="zh-CN" altLang="zh-CN" dirty="0"/>
              <a:t>等效于表达式</a:t>
            </a:r>
            <a:r>
              <a:rPr lang="en-US" altLang="zh-CN" dirty="0"/>
              <a:t>97+5&lt;117</a:t>
            </a:r>
            <a:r>
              <a:rPr lang="zh-CN" altLang="zh-CN" dirty="0" smtClean="0"/>
              <a:t>，</a:t>
            </a:r>
            <a:r>
              <a:rPr lang="zh-CN" altLang="en-US" dirty="0" smtClean="0"/>
              <a:t>由于</a:t>
            </a:r>
            <a:r>
              <a:rPr lang="zh-CN" altLang="zh-CN" dirty="0" smtClean="0"/>
              <a:t>关系</a:t>
            </a:r>
            <a:r>
              <a:rPr lang="zh-CN" altLang="zh-CN" dirty="0"/>
              <a:t>成立，结果为</a:t>
            </a:r>
            <a:r>
              <a:rPr lang="en-US" altLang="zh-CN" dirty="0"/>
              <a:t>1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en-US" altLang="zh-CN" dirty="0" smtClean="0"/>
              <a:t>2.</a:t>
            </a:r>
            <a:r>
              <a:rPr lang="zh-CN" altLang="zh-CN" dirty="0" smtClean="0"/>
              <a:t>对于表达式</a:t>
            </a:r>
            <a:r>
              <a:rPr lang="en-US" altLang="zh-CN" dirty="0"/>
              <a:t>1&lt;j&lt;5</a:t>
            </a:r>
            <a:r>
              <a:rPr lang="zh-CN" altLang="zh-CN" dirty="0" smtClean="0"/>
              <a:t>，在</a:t>
            </a:r>
            <a:r>
              <a:rPr lang="en-US" altLang="zh-CN" dirty="0"/>
              <a:t>C</a:t>
            </a:r>
            <a:r>
              <a:rPr lang="zh-CN" altLang="zh-CN" dirty="0"/>
              <a:t>语言中该表达式的计算是这样的：由于运算符“</a:t>
            </a:r>
            <a:r>
              <a:rPr lang="en-US" altLang="zh-CN" dirty="0"/>
              <a:t>&lt;</a:t>
            </a:r>
            <a:r>
              <a:rPr lang="zh-CN" altLang="zh-CN" dirty="0"/>
              <a:t>”具有左结合性，会先计算</a:t>
            </a:r>
            <a:r>
              <a:rPr lang="en-US" altLang="zh-CN" dirty="0"/>
              <a:t>1&lt;j</a:t>
            </a:r>
            <a:r>
              <a:rPr lang="zh-CN" altLang="zh-CN" dirty="0"/>
              <a:t>，因为</a:t>
            </a:r>
            <a:r>
              <a:rPr lang="en-US" altLang="zh-CN" dirty="0"/>
              <a:t>j</a:t>
            </a:r>
            <a:r>
              <a:rPr lang="zh-CN" altLang="zh-CN" dirty="0"/>
              <a:t>为</a:t>
            </a:r>
            <a:r>
              <a:rPr lang="en-US" altLang="zh-CN" dirty="0"/>
              <a:t>2</a:t>
            </a:r>
            <a:r>
              <a:rPr lang="zh-CN" altLang="zh-CN" dirty="0"/>
              <a:t>，所以结果为</a:t>
            </a:r>
            <a:r>
              <a:rPr lang="en-US" altLang="zh-CN" dirty="0"/>
              <a:t>1</a:t>
            </a:r>
            <a:r>
              <a:rPr lang="zh-CN" altLang="zh-CN" dirty="0"/>
              <a:t>（关系成立），之后再计算</a:t>
            </a:r>
            <a:r>
              <a:rPr lang="en-US" altLang="zh-CN" dirty="0"/>
              <a:t>1&lt;5,</a:t>
            </a:r>
            <a:r>
              <a:rPr lang="zh-CN" altLang="zh-CN" dirty="0"/>
              <a:t>结果也为１（关系成立）。于是整个关系表达式的值就是</a:t>
            </a:r>
            <a:r>
              <a:rPr lang="en-US" altLang="zh-CN" dirty="0"/>
              <a:t>1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en-US" altLang="zh-CN" dirty="0" smtClean="0"/>
              <a:t>3.</a:t>
            </a:r>
            <a:r>
              <a:rPr lang="zh-CN" altLang="zh-CN" dirty="0" smtClean="0"/>
              <a:t>要</a:t>
            </a:r>
            <a:r>
              <a:rPr lang="zh-CN" altLang="zh-CN" dirty="0"/>
              <a:t>计算</a:t>
            </a:r>
            <a:r>
              <a:rPr lang="en-US" altLang="zh-CN" dirty="0"/>
              <a:t>k==j==i+3,</a:t>
            </a:r>
            <a:r>
              <a:rPr lang="zh-CN" altLang="zh-CN" dirty="0"/>
              <a:t>先计算</a:t>
            </a:r>
            <a:r>
              <a:rPr lang="en-US" altLang="zh-CN" dirty="0"/>
              <a:t>i+3</a:t>
            </a:r>
            <a:r>
              <a:rPr lang="zh-CN" altLang="zh-CN" dirty="0"/>
              <a:t>的值是</a:t>
            </a:r>
            <a:r>
              <a:rPr lang="en-US" altLang="zh-CN" dirty="0"/>
              <a:t>4</a:t>
            </a:r>
            <a:r>
              <a:rPr lang="zh-CN" altLang="zh-CN" dirty="0"/>
              <a:t>，之后根据运算符“</a:t>
            </a:r>
            <a:r>
              <a:rPr lang="en-US" altLang="zh-CN" dirty="0"/>
              <a:t>==</a:t>
            </a:r>
            <a:r>
              <a:rPr lang="zh-CN" altLang="zh-CN" dirty="0"/>
              <a:t>”的左结合性，先计算</a:t>
            </a:r>
            <a:r>
              <a:rPr lang="en-US" altLang="zh-CN" dirty="0"/>
              <a:t>k==j</a:t>
            </a:r>
            <a:r>
              <a:rPr lang="zh-CN" altLang="zh-CN" dirty="0"/>
              <a:t>，该式不成立，则其值为</a:t>
            </a:r>
            <a:r>
              <a:rPr lang="en-US" altLang="zh-CN" dirty="0"/>
              <a:t>0</a:t>
            </a:r>
            <a:r>
              <a:rPr lang="zh-CN" altLang="zh-CN" dirty="0"/>
              <a:t>；再计算</a:t>
            </a:r>
            <a:r>
              <a:rPr lang="en-US" altLang="zh-CN" dirty="0"/>
              <a:t>0==4</a:t>
            </a:r>
            <a:r>
              <a:rPr lang="zh-CN" altLang="zh-CN" dirty="0"/>
              <a:t>，也不成立，故整个表达式值为</a:t>
            </a:r>
            <a:r>
              <a:rPr lang="en-US" altLang="zh-CN" dirty="0"/>
              <a:t>0</a:t>
            </a:r>
            <a:r>
              <a:rPr lang="zh-CN" altLang="zh-CN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952138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脚占位符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CN" altLang="zh-CN" sz="1200" dirty="0"/>
              <a:t>第</a:t>
            </a:r>
            <a:r>
              <a:rPr lang="en-US" altLang="zh-CN" sz="1200" dirty="0"/>
              <a:t>4</a:t>
            </a:r>
            <a:r>
              <a:rPr lang="zh-CN" altLang="zh-CN" sz="1200" dirty="0"/>
              <a:t>章  选择结构程序设计</a:t>
            </a:r>
            <a:endParaRPr lang="en-US" altLang="zh-CN" sz="1200" dirty="0" smtClean="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3352800" y="381001"/>
            <a:ext cx="8839200" cy="411163"/>
          </a:xfrm>
        </p:spPr>
        <p:txBody>
          <a:bodyPr/>
          <a:lstStyle/>
          <a:p>
            <a:r>
              <a:rPr lang="en-US" altLang="zh-CN" sz="3200" dirty="0"/>
              <a:t>4.2  </a:t>
            </a:r>
            <a:r>
              <a:rPr lang="zh-CN" altLang="zh-CN" sz="3200" dirty="0"/>
              <a:t>逻辑运算符和逻辑表达式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08191" y="1295182"/>
            <a:ext cx="59554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</a:rPr>
              <a:t>一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、</a:t>
            </a:r>
            <a:r>
              <a:rPr lang="zh-CN" altLang="zh-CN" sz="2800" b="1" dirty="0" smtClean="0">
                <a:solidFill>
                  <a:srgbClr val="C00000"/>
                </a:solidFill>
              </a:rPr>
              <a:t>逻辑运算</a:t>
            </a:r>
            <a:r>
              <a:rPr lang="zh-CN" altLang="zh-CN" sz="2800" b="1" dirty="0">
                <a:solidFill>
                  <a:srgbClr val="C00000"/>
                </a:solidFill>
              </a:rPr>
              <a:t>符及其</a:t>
            </a:r>
            <a:r>
              <a:rPr lang="zh-CN" altLang="zh-CN" sz="2800" b="1" dirty="0" smtClean="0">
                <a:solidFill>
                  <a:srgbClr val="C00000"/>
                </a:solidFill>
              </a:rPr>
              <a:t>优先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级和结合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性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1003575"/>
              </p:ext>
            </p:extLst>
          </p:nvPr>
        </p:nvGraphicFramePr>
        <p:xfrm>
          <a:off x="1312332" y="3166534"/>
          <a:ext cx="8520144" cy="2140219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165767"/>
                <a:gridCol w="1143740"/>
                <a:gridCol w="2407702"/>
                <a:gridCol w="1209458"/>
                <a:gridCol w="1171129"/>
                <a:gridCol w="1422348"/>
              </a:tblGrid>
              <a:tr h="5014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0" kern="100" dirty="0">
                          <a:effectLst/>
                        </a:rPr>
                        <a:t>运算符</a:t>
                      </a:r>
                      <a:endParaRPr lang="zh-CN" sz="2400" b="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0" kern="100" dirty="0">
                          <a:effectLst/>
                        </a:rPr>
                        <a:t>名称</a:t>
                      </a:r>
                      <a:endParaRPr lang="zh-CN" sz="2400" b="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0" kern="100" dirty="0">
                          <a:effectLst/>
                        </a:rPr>
                        <a:t>示例</a:t>
                      </a:r>
                      <a:endParaRPr lang="zh-CN" sz="2400" b="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0" kern="100" dirty="0">
                          <a:effectLst/>
                        </a:rPr>
                        <a:t>操作数</a:t>
                      </a:r>
                      <a:endParaRPr lang="zh-CN" sz="2400" b="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0" kern="100">
                          <a:effectLst/>
                        </a:rPr>
                        <a:t>优先级</a:t>
                      </a:r>
                      <a:endParaRPr lang="zh-CN" sz="2400" b="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0" kern="100" dirty="0">
                          <a:effectLst/>
                        </a:rPr>
                        <a:t>结合性</a:t>
                      </a:r>
                      <a:endParaRPr lang="zh-CN" sz="2400" b="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</a:tr>
              <a:tr h="480701"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2400" b="0" kern="100" dirty="0">
                          <a:solidFill>
                            <a:schemeClr val="bg1"/>
                          </a:solidFill>
                          <a:effectLst/>
                        </a:rPr>
                        <a:t>!</a:t>
                      </a:r>
                      <a:endParaRPr lang="zh-CN" sz="2400" b="0" kern="1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0" kern="100" dirty="0">
                          <a:solidFill>
                            <a:schemeClr val="bg1"/>
                          </a:solidFill>
                          <a:effectLst/>
                        </a:rPr>
                        <a:t>非运算</a:t>
                      </a:r>
                      <a:endParaRPr lang="zh-CN" sz="2400" b="0" kern="100" dirty="0">
                        <a:solidFill>
                          <a:schemeClr val="bg1"/>
                        </a:solidFill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2400" b="0" kern="100" dirty="0">
                          <a:solidFill>
                            <a:schemeClr val="bg1"/>
                          </a:solidFill>
                          <a:effectLst/>
                        </a:rPr>
                        <a:t>!x</a:t>
                      </a:r>
                      <a:endParaRPr lang="zh-CN" sz="2400" b="0" kern="1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0" kern="100" dirty="0">
                          <a:solidFill>
                            <a:schemeClr val="bg1"/>
                          </a:solidFill>
                          <a:effectLst/>
                        </a:rPr>
                        <a:t>单目</a:t>
                      </a:r>
                      <a:endParaRPr lang="zh-CN" sz="2400" b="0" kern="100" dirty="0">
                        <a:solidFill>
                          <a:schemeClr val="bg1"/>
                        </a:solidFill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0" kern="100" dirty="0">
                          <a:solidFill>
                            <a:schemeClr val="bg1"/>
                          </a:solidFill>
                          <a:effectLst/>
                        </a:rPr>
                        <a:t>高</a:t>
                      </a:r>
                      <a:endParaRPr lang="zh-CN" sz="2400" b="0" kern="100" dirty="0">
                        <a:solidFill>
                          <a:schemeClr val="bg1"/>
                        </a:solidFill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0" kern="100" dirty="0">
                          <a:solidFill>
                            <a:schemeClr val="bg1"/>
                          </a:solidFill>
                          <a:effectLst/>
                        </a:rPr>
                        <a:t>右结合</a:t>
                      </a:r>
                      <a:endParaRPr lang="zh-CN" sz="2400" b="0" kern="100" dirty="0">
                        <a:solidFill>
                          <a:schemeClr val="bg1"/>
                        </a:solidFill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</a:tr>
              <a:tr h="489167"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2400" b="0" kern="100" dirty="0">
                          <a:solidFill>
                            <a:schemeClr val="bg1"/>
                          </a:solidFill>
                          <a:effectLst/>
                        </a:rPr>
                        <a:t>&amp;&amp;</a:t>
                      </a:r>
                      <a:endParaRPr lang="zh-CN" sz="2400" b="0" kern="1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0" kern="100" dirty="0">
                          <a:solidFill>
                            <a:schemeClr val="bg1"/>
                          </a:solidFill>
                          <a:effectLst/>
                        </a:rPr>
                        <a:t>与运算</a:t>
                      </a:r>
                      <a:endParaRPr lang="zh-CN" sz="2400" b="0" kern="100" dirty="0">
                        <a:solidFill>
                          <a:schemeClr val="bg1"/>
                        </a:solidFill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2400" b="0" kern="100" dirty="0">
                          <a:solidFill>
                            <a:schemeClr val="bg1"/>
                          </a:solidFill>
                          <a:effectLst/>
                        </a:rPr>
                        <a:t>x&lt;1 &amp;&amp; y&gt;1</a:t>
                      </a:r>
                      <a:endParaRPr lang="zh-CN" sz="2400" b="0" kern="1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0" kern="100" dirty="0">
                          <a:solidFill>
                            <a:schemeClr val="bg1"/>
                          </a:solidFill>
                          <a:effectLst/>
                        </a:rPr>
                        <a:t>双目</a:t>
                      </a:r>
                      <a:endParaRPr lang="zh-CN" sz="2400" b="0" kern="100" dirty="0">
                        <a:solidFill>
                          <a:schemeClr val="bg1"/>
                        </a:solidFill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0" kern="100" dirty="0">
                          <a:solidFill>
                            <a:schemeClr val="bg1"/>
                          </a:solidFill>
                          <a:effectLst/>
                        </a:rPr>
                        <a:t>中</a:t>
                      </a:r>
                      <a:endParaRPr lang="zh-CN" sz="2400" b="0" kern="100" dirty="0">
                        <a:solidFill>
                          <a:schemeClr val="bg1"/>
                        </a:solidFill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0" kern="100" dirty="0">
                          <a:solidFill>
                            <a:schemeClr val="bg1"/>
                          </a:solidFill>
                          <a:effectLst/>
                        </a:rPr>
                        <a:t>左结合</a:t>
                      </a:r>
                      <a:endParaRPr lang="zh-CN" sz="2400" b="0" kern="100" dirty="0">
                        <a:solidFill>
                          <a:schemeClr val="bg1"/>
                        </a:solidFill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</a:tr>
              <a:tr h="668918"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2400" b="0" kern="100" dirty="0">
                          <a:solidFill>
                            <a:schemeClr val="bg1"/>
                          </a:solidFill>
                          <a:effectLst/>
                        </a:rPr>
                        <a:t>||</a:t>
                      </a:r>
                      <a:endParaRPr lang="zh-CN" sz="2400" b="0" kern="1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0" kern="100" dirty="0">
                          <a:solidFill>
                            <a:schemeClr val="bg1"/>
                          </a:solidFill>
                          <a:effectLst/>
                        </a:rPr>
                        <a:t>或运算</a:t>
                      </a:r>
                      <a:endParaRPr lang="zh-CN" sz="2400" b="0" kern="100" dirty="0">
                        <a:solidFill>
                          <a:schemeClr val="bg1"/>
                        </a:solidFill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2400" b="0" kern="100" dirty="0">
                          <a:solidFill>
                            <a:schemeClr val="bg1"/>
                          </a:solidFill>
                          <a:effectLst/>
                        </a:rPr>
                        <a:t>x&lt;=1 || y&gt;1</a:t>
                      </a:r>
                      <a:endParaRPr lang="zh-CN" sz="2400" b="0" kern="1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0" kern="100" dirty="0">
                          <a:solidFill>
                            <a:schemeClr val="bg1"/>
                          </a:solidFill>
                          <a:effectLst/>
                        </a:rPr>
                        <a:t>双目</a:t>
                      </a:r>
                      <a:endParaRPr lang="zh-CN" sz="2400" b="0" kern="100" dirty="0">
                        <a:solidFill>
                          <a:schemeClr val="bg1"/>
                        </a:solidFill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0" kern="100" dirty="0">
                          <a:solidFill>
                            <a:schemeClr val="bg1"/>
                          </a:solidFill>
                          <a:effectLst/>
                        </a:rPr>
                        <a:t>低</a:t>
                      </a:r>
                      <a:endParaRPr lang="zh-CN" sz="2400" b="0" kern="100" dirty="0">
                        <a:solidFill>
                          <a:schemeClr val="bg1"/>
                        </a:solidFill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041400" y="1972734"/>
            <a:ext cx="584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dirty="0"/>
              <a:t>Ｃ语言提供了三种逻辑运算符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952138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脚占位符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CN" altLang="zh-CN" sz="1200" dirty="0"/>
              <a:t>第</a:t>
            </a:r>
            <a:r>
              <a:rPr lang="en-US" altLang="zh-CN" sz="1200" dirty="0"/>
              <a:t>4</a:t>
            </a:r>
            <a:r>
              <a:rPr lang="zh-CN" altLang="zh-CN" sz="1200" dirty="0"/>
              <a:t>章  选择结构程序设计</a:t>
            </a:r>
            <a:endParaRPr lang="en-US" altLang="zh-CN" sz="1200" dirty="0" smtClean="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3352800" y="381001"/>
            <a:ext cx="8839200" cy="411163"/>
          </a:xfrm>
        </p:spPr>
        <p:txBody>
          <a:bodyPr/>
          <a:lstStyle/>
          <a:p>
            <a:r>
              <a:rPr lang="en-US" altLang="zh-CN" sz="3200" dirty="0"/>
              <a:t>4.2  </a:t>
            </a:r>
            <a:r>
              <a:rPr lang="zh-CN" altLang="zh-CN" sz="3200" dirty="0"/>
              <a:t>逻辑运算符和逻辑表达式</a:t>
            </a: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0" y="4489430"/>
            <a:ext cx="12114262" cy="510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algn="just" eaLnBrk="1" hangingPunct="1">
              <a:lnSpc>
                <a:spcPct val="125000"/>
              </a:lnSpc>
              <a:spcBef>
                <a:spcPct val="10000"/>
              </a:spcBef>
            </a:pPr>
            <a:r>
              <a:rPr lang="zh-CN" altLang="en-US" sz="2400" b="1" dirty="0" smtClean="0">
                <a:latin typeface="Arial" charset="0"/>
                <a:ea typeface="+mn-ea"/>
              </a:rPr>
              <a:t> </a:t>
            </a:r>
            <a:endParaRPr lang="zh-CN" altLang="en-US" sz="2400" b="1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2262581"/>
              </p:ext>
            </p:extLst>
          </p:nvPr>
        </p:nvGraphicFramePr>
        <p:xfrm>
          <a:off x="2074333" y="2290125"/>
          <a:ext cx="6782623" cy="213157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150157"/>
                <a:gridCol w="1128425"/>
                <a:gridCol w="1191204"/>
                <a:gridCol w="1128425"/>
                <a:gridCol w="1092206"/>
                <a:gridCol w="1092206"/>
              </a:tblGrid>
              <a:tr h="327999"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a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400050"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b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!a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!b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33350"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a&amp;&amp;b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a||b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450893"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真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真</a:t>
                      </a:r>
                      <a:endParaRPr lang="zh-CN" sz="1800" kern="100" dirty="0">
                        <a:effectLst/>
                        <a:latin typeface="宋体"/>
                        <a:ea typeface="等线"/>
                        <a:cs typeface="Courier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假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假</a:t>
                      </a:r>
                      <a:endParaRPr lang="zh-CN" sz="1800" kern="100">
                        <a:effectLst/>
                        <a:latin typeface="宋体"/>
                        <a:ea typeface="等线"/>
                        <a:cs typeface="Courier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真</a:t>
                      </a:r>
                      <a:endParaRPr lang="zh-CN" sz="1800" kern="100">
                        <a:effectLst/>
                        <a:latin typeface="宋体"/>
                        <a:ea typeface="等线"/>
                        <a:cs typeface="Courier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真</a:t>
                      </a:r>
                      <a:endParaRPr lang="zh-CN" sz="1800" kern="100" dirty="0">
                        <a:effectLst/>
                        <a:latin typeface="宋体"/>
                        <a:ea typeface="等线"/>
                        <a:cs typeface="Courier New"/>
                      </a:endParaRPr>
                    </a:p>
                  </a:txBody>
                  <a:tcPr marL="68580" marR="68580" marT="0" marB="0" anchor="ctr"/>
                </a:tc>
              </a:tr>
              <a:tr h="450893"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真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假</a:t>
                      </a:r>
                      <a:endParaRPr lang="zh-CN" sz="1800" kern="100" dirty="0">
                        <a:effectLst/>
                        <a:latin typeface="宋体"/>
                        <a:ea typeface="等线"/>
                        <a:cs typeface="Courier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假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真</a:t>
                      </a:r>
                      <a:endParaRPr lang="zh-CN" sz="1800" kern="100">
                        <a:effectLst/>
                        <a:latin typeface="宋体"/>
                        <a:ea typeface="等线"/>
                        <a:cs typeface="Courier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假</a:t>
                      </a:r>
                      <a:endParaRPr lang="zh-CN" sz="1800" kern="100">
                        <a:effectLst/>
                        <a:latin typeface="宋体"/>
                        <a:ea typeface="等线"/>
                        <a:cs typeface="Courier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真</a:t>
                      </a:r>
                      <a:endParaRPr lang="zh-CN" sz="1800" kern="100">
                        <a:effectLst/>
                        <a:latin typeface="宋体"/>
                        <a:ea typeface="等线"/>
                        <a:cs typeface="Courier New"/>
                      </a:endParaRPr>
                    </a:p>
                  </a:txBody>
                  <a:tcPr marL="68580" marR="68580" marT="0" marB="0" anchor="ctr"/>
                </a:tc>
              </a:tr>
              <a:tr h="450893"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假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真</a:t>
                      </a:r>
                      <a:endParaRPr lang="zh-CN" sz="1800" kern="100" dirty="0">
                        <a:effectLst/>
                        <a:latin typeface="宋体"/>
                        <a:ea typeface="等线"/>
                        <a:cs typeface="Courier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真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假</a:t>
                      </a:r>
                      <a:endParaRPr lang="zh-CN" sz="1800" kern="100">
                        <a:effectLst/>
                        <a:latin typeface="宋体"/>
                        <a:ea typeface="等线"/>
                        <a:cs typeface="Courier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假</a:t>
                      </a:r>
                      <a:endParaRPr lang="zh-CN" sz="1800" kern="100">
                        <a:effectLst/>
                        <a:latin typeface="宋体"/>
                        <a:ea typeface="等线"/>
                        <a:cs typeface="Courier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真</a:t>
                      </a:r>
                      <a:endParaRPr lang="zh-CN" sz="1800" kern="100">
                        <a:effectLst/>
                        <a:latin typeface="宋体"/>
                        <a:ea typeface="等线"/>
                        <a:cs typeface="Courier New"/>
                      </a:endParaRPr>
                    </a:p>
                  </a:txBody>
                  <a:tcPr marL="68580" marR="68580" marT="0" marB="0" anchor="ctr"/>
                </a:tc>
              </a:tr>
              <a:tr h="450893"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假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假</a:t>
                      </a:r>
                      <a:endParaRPr lang="zh-CN" sz="1800" kern="100" dirty="0">
                        <a:effectLst/>
                        <a:latin typeface="宋体"/>
                        <a:ea typeface="等线"/>
                        <a:cs typeface="Courier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真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真</a:t>
                      </a:r>
                      <a:endParaRPr lang="zh-CN" sz="1800" kern="100" dirty="0">
                        <a:effectLst/>
                        <a:latin typeface="宋体"/>
                        <a:ea typeface="等线"/>
                        <a:cs typeface="Courier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假</a:t>
                      </a:r>
                      <a:endParaRPr lang="zh-CN" sz="1800" kern="100" dirty="0">
                        <a:effectLst/>
                        <a:latin typeface="宋体"/>
                        <a:ea typeface="等线"/>
                        <a:cs typeface="Courier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假</a:t>
                      </a:r>
                      <a:endParaRPr lang="zh-CN" sz="1800" kern="100" dirty="0">
                        <a:effectLst/>
                        <a:latin typeface="宋体"/>
                        <a:ea typeface="等线"/>
                        <a:cs typeface="Courier New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095168" y="1610898"/>
            <a:ext cx="24299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逻辑运算真值表</a:t>
            </a:r>
            <a:endParaRPr lang="zh-CN" altLang="en-US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769532" y="5207873"/>
            <a:ext cx="90339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逻辑运算的结果只有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“真”</a:t>
            </a:r>
            <a:r>
              <a:rPr lang="zh-CN" altLang="en-US" sz="2400" b="1" dirty="0" smtClean="0"/>
              <a:t>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“假”</a:t>
            </a:r>
            <a:r>
              <a:rPr lang="zh-CN" altLang="en-US" sz="2400" b="1" dirty="0" smtClean="0"/>
              <a:t>两种值，分别用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“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”</a:t>
            </a:r>
            <a:r>
              <a:rPr lang="zh-CN" altLang="en-US" sz="2400" b="1" dirty="0" smtClean="0"/>
              <a:t>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“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0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”</a:t>
            </a:r>
            <a:r>
              <a:rPr lang="zh-CN" altLang="en-US" sz="2400" b="1" dirty="0" smtClean="0"/>
              <a:t>表示。</a:t>
            </a:r>
            <a:endParaRPr lang="zh-CN" altLang="en-US" sz="2400" b="1" dirty="0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35" y="4999763"/>
            <a:ext cx="1420813" cy="87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9465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3">
      <a:dk1>
        <a:srgbClr val="4D4D4D"/>
      </a:dk1>
      <a:lt1>
        <a:srgbClr val="FFFFFF"/>
      </a:lt1>
      <a:dk2>
        <a:srgbClr val="FFFFFF"/>
      </a:dk2>
      <a:lt2>
        <a:srgbClr val="B2B2B2"/>
      </a:lt2>
      <a:accent1>
        <a:srgbClr val="954E1D"/>
      </a:accent1>
      <a:accent2>
        <a:srgbClr val="CD6313"/>
      </a:accent2>
      <a:accent3>
        <a:srgbClr val="FFFFFF"/>
      </a:accent3>
      <a:accent4>
        <a:srgbClr val="404040"/>
      </a:accent4>
      <a:accent5>
        <a:srgbClr val="C8B2AB"/>
      </a:accent5>
      <a:accent6>
        <a:srgbClr val="BA5910"/>
      </a:accent6>
      <a:hlink>
        <a:srgbClr val="D79757"/>
      </a:hlink>
      <a:folHlink>
        <a:srgbClr val="467327"/>
      </a:folHlink>
    </a:clrScheme>
    <a:fontScheme name="Default Design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333300"/>
        </a:dk1>
        <a:lt1>
          <a:srgbClr val="FFFFFF"/>
        </a:lt1>
        <a:dk2>
          <a:srgbClr val="FFFFE7"/>
        </a:dk2>
        <a:lt2>
          <a:srgbClr val="B2B2B2"/>
        </a:lt2>
        <a:accent1>
          <a:srgbClr val="398FBF"/>
        </a:accent1>
        <a:accent2>
          <a:srgbClr val="669900"/>
        </a:accent2>
        <a:accent3>
          <a:srgbClr val="FFFFFF"/>
        </a:accent3>
        <a:accent4>
          <a:srgbClr val="2A2A00"/>
        </a:accent4>
        <a:accent5>
          <a:srgbClr val="AEC6DC"/>
        </a:accent5>
        <a:accent6>
          <a:srgbClr val="5C8A00"/>
        </a:accent6>
        <a:hlink>
          <a:srgbClr val="E4CC64"/>
        </a:hlink>
        <a:folHlink>
          <a:srgbClr val="806AD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76A844"/>
        </a:accent1>
        <a:accent2>
          <a:srgbClr val="336699"/>
        </a:accent2>
        <a:accent3>
          <a:srgbClr val="FFFFFF"/>
        </a:accent3>
        <a:accent4>
          <a:srgbClr val="000000"/>
        </a:accent4>
        <a:accent5>
          <a:srgbClr val="BDD1B0"/>
        </a:accent5>
        <a:accent6>
          <a:srgbClr val="2D5C8A"/>
        </a:accent6>
        <a:hlink>
          <a:srgbClr val="BAC73B"/>
        </a:hlink>
        <a:folHlink>
          <a:srgbClr val="D5621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4D4D4D"/>
        </a:dk1>
        <a:lt1>
          <a:srgbClr val="FFFFFF"/>
        </a:lt1>
        <a:dk2>
          <a:srgbClr val="FFFFFF"/>
        </a:dk2>
        <a:lt2>
          <a:srgbClr val="B2B2B2"/>
        </a:lt2>
        <a:accent1>
          <a:srgbClr val="954E1D"/>
        </a:accent1>
        <a:accent2>
          <a:srgbClr val="CD6313"/>
        </a:accent2>
        <a:accent3>
          <a:srgbClr val="FFFFFF"/>
        </a:accent3>
        <a:accent4>
          <a:srgbClr val="404040"/>
        </a:accent4>
        <a:accent5>
          <a:srgbClr val="C8B2AB"/>
        </a:accent5>
        <a:accent6>
          <a:srgbClr val="BA5910"/>
        </a:accent6>
        <a:hlink>
          <a:srgbClr val="D79757"/>
        </a:hlink>
        <a:folHlink>
          <a:srgbClr val="46732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fang</Template>
  <TotalTime>1327</TotalTime>
  <Words>5970</Words>
  <Application>Microsoft Office PowerPoint</Application>
  <PresentationFormat>自定义</PresentationFormat>
  <Paragraphs>738</Paragraphs>
  <Slides>43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5" baseType="lpstr">
      <vt:lpstr>Default Design</vt:lpstr>
      <vt:lpstr>Visio.Drawing.11</vt:lpstr>
      <vt:lpstr>第4章  选择结构程序设计</vt:lpstr>
      <vt:lpstr>概述</vt:lpstr>
      <vt:lpstr>4.1  关系运算符和关系表达式</vt:lpstr>
      <vt:lpstr>4.1  关系运算符和关系表达式</vt:lpstr>
      <vt:lpstr>4.1  关系运算符和关系表达式</vt:lpstr>
      <vt:lpstr>4.1  关系运算符和关系表达式</vt:lpstr>
      <vt:lpstr>4.1  关系运算符和关系表达式</vt:lpstr>
      <vt:lpstr>4.2  逻辑运算符和逻辑表达式</vt:lpstr>
      <vt:lpstr>4.2  逻辑运算符和逻辑表达式</vt:lpstr>
      <vt:lpstr>4.2  逻辑运算符和逻辑表达式</vt:lpstr>
      <vt:lpstr>4.2  逻辑运算符和逻辑表达式</vt:lpstr>
      <vt:lpstr>4.2  逻辑运算符和逻辑表达式</vt:lpstr>
      <vt:lpstr>4.2  逻辑运算符和逻辑表达式</vt:lpstr>
      <vt:lpstr>4.2  逻辑运算符和逻辑表达式</vt:lpstr>
      <vt:lpstr>4.2  逻辑运算符和逻辑表达式</vt:lpstr>
      <vt:lpstr>4.3  if语句</vt:lpstr>
      <vt:lpstr>4.3  if语句</vt:lpstr>
      <vt:lpstr>4.3  if语句</vt:lpstr>
      <vt:lpstr>4.3  if语句</vt:lpstr>
      <vt:lpstr>4.3  if语句</vt:lpstr>
      <vt:lpstr>4.3  if语句</vt:lpstr>
      <vt:lpstr>4.3  if语句</vt:lpstr>
      <vt:lpstr>4.3  if语句</vt:lpstr>
      <vt:lpstr>4.3  if语句</vt:lpstr>
      <vt:lpstr>4.3  if语句</vt:lpstr>
      <vt:lpstr>PowerPoint 演示文稿</vt:lpstr>
      <vt:lpstr>4.3  if语句</vt:lpstr>
      <vt:lpstr>4.3  if语句</vt:lpstr>
      <vt:lpstr>4.3  if语句</vt:lpstr>
      <vt:lpstr>4.3  if语句</vt:lpstr>
      <vt:lpstr>4.3  if语句</vt:lpstr>
      <vt:lpstr>4.3  if语句</vt:lpstr>
      <vt:lpstr>4.3  if语句</vt:lpstr>
      <vt:lpstr>4.4  switch语句</vt:lpstr>
      <vt:lpstr>4.4  switch语句</vt:lpstr>
      <vt:lpstr>4.4  switch语句</vt:lpstr>
      <vt:lpstr>4.4  switch语句</vt:lpstr>
      <vt:lpstr>4.4  switch语句</vt:lpstr>
      <vt:lpstr>4.4  switch语句</vt:lpstr>
      <vt:lpstr>4.5  程序举例</vt:lpstr>
      <vt:lpstr>4.5  程序举例</vt:lpstr>
      <vt:lpstr>4.5  程序举例</vt:lpstr>
      <vt:lpstr>4.5  程序举例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第1章   C语言概述</dc:title>
  <dc:creator>DELL</dc:creator>
  <cp:lastModifiedBy>User</cp:lastModifiedBy>
  <cp:revision>126</cp:revision>
  <dcterms:created xsi:type="dcterms:W3CDTF">2019-01-13T09:18:12Z</dcterms:created>
  <dcterms:modified xsi:type="dcterms:W3CDTF">2019-01-24T07:41:00Z</dcterms:modified>
</cp:coreProperties>
</file>