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84F058-3B61-421B-A3F9-5AC5A6375FC2}" type="datetimeFigureOut">
              <a:rPr lang="zh-CN" altLang="en-US" smtClean="0"/>
              <a:t>2019/1/15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54B498-A654-4399-8207-864E955BF36E}" type="slidenum">
              <a:rPr lang="zh-CN" altLang="en-US" smtClean="0"/>
              <a:t>‹#›</a:t>
            </a:fld>
            <a:endParaRPr lang="zh-CN" altLang="en-US"/>
          </a:p>
        </p:txBody>
      </p:sp>
    </p:spTree>
    <p:extLst>
      <p:ext uri="{BB962C8B-B14F-4D97-AF65-F5344CB8AC3E}">
        <p14:creationId xmlns:p14="http://schemas.microsoft.com/office/powerpoint/2010/main" val="2224041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1</a:t>
            </a:fld>
            <a:endParaRPr lang="zh-CN" altLang="en-US"/>
          </a:p>
        </p:txBody>
      </p:sp>
    </p:spTree>
    <p:extLst>
      <p:ext uri="{BB962C8B-B14F-4D97-AF65-F5344CB8AC3E}">
        <p14:creationId xmlns:p14="http://schemas.microsoft.com/office/powerpoint/2010/main" val="3318977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754B498-A654-4399-8207-864E955BF36E}" type="slidenum">
              <a:rPr lang="zh-CN" altLang="en-US" smtClean="0"/>
              <a:t>10</a:t>
            </a:fld>
            <a:endParaRPr lang="zh-CN" altLang="en-US"/>
          </a:p>
        </p:txBody>
      </p:sp>
    </p:spTree>
    <p:extLst>
      <p:ext uri="{BB962C8B-B14F-4D97-AF65-F5344CB8AC3E}">
        <p14:creationId xmlns:p14="http://schemas.microsoft.com/office/powerpoint/2010/main" val="29737472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ltGray">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44" descr="55108"/>
          <p:cNvPicPr>
            <a:picLocks noChangeAspect="1" noChangeArrowheads="1"/>
          </p:cNvPicPr>
          <p:nvPr/>
        </p:nvPicPr>
        <p:blipFill>
          <a:blip r:embed="rId3">
            <a:extLst>
              <a:ext uri="{28A0092B-C50C-407E-A947-70E740481C1C}">
                <a14:useLocalDpi xmlns:a14="http://schemas.microsoft.com/office/drawing/2010/main" val="0"/>
              </a:ext>
            </a:extLst>
          </a:blip>
          <a:srcRect r="20380" b="20709"/>
          <a:stretch>
            <a:fillRect/>
          </a:stretch>
        </p:blipFill>
        <p:spPr bwMode="auto">
          <a:xfrm>
            <a:off x="0" y="3132138"/>
            <a:ext cx="3024717" cy="372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5"/>
          <p:cNvSpPr>
            <a:spLocks noChangeArrowheads="1"/>
          </p:cNvSpPr>
          <p:nvPr/>
        </p:nvSpPr>
        <p:spPr bwMode="ltGray">
          <a:xfrm>
            <a:off x="0" y="3"/>
            <a:ext cx="3024717" cy="3141663"/>
          </a:xfrm>
          <a:prstGeom prst="rect">
            <a:avLst/>
          </a:prstGeom>
          <a:gradFill rotWithShape="1">
            <a:gsLst>
              <a:gs pos="0">
                <a:schemeClr val="accent1"/>
              </a:gs>
              <a:gs pos="100000">
                <a:schemeClr val="accent1">
                  <a:gamma/>
                  <a:shade val="46275"/>
                  <a:invGamma/>
                </a:schemeClr>
              </a:gs>
            </a:gsLst>
            <a:lin ang="5400000" scaled="1"/>
          </a:gradFill>
          <a:ln w="9525">
            <a:noFill/>
            <a:miter lim="800000"/>
            <a:headEnd/>
            <a:tailEnd/>
          </a:ln>
          <a:effectLst/>
        </p:spPr>
        <p:txBody>
          <a:bodyPr wrap="none" anchor="ctr"/>
          <a:lstStyle/>
          <a:p>
            <a:pPr eaLnBrk="1" hangingPunct="1">
              <a:defRPr/>
            </a:pPr>
            <a:endParaRPr lang="zh-CN" altLang="en-US" sz="1350">
              <a:ea typeface="宋体" pitchFamily="2" charset="-122"/>
            </a:endParaRPr>
          </a:p>
        </p:txBody>
      </p:sp>
      <p:sp>
        <p:nvSpPr>
          <p:cNvPr id="3074" name="Rectangle 2"/>
          <p:cNvSpPr>
            <a:spLocks noGrp="1" noChangeArrowheads="1"/>
          </p:cNvSpPr>
          <p:nvPr>
            <p:ph type="ctrTitle"/>
          </p:nvPr>
        </p:nvSpPr>
        <p:spPr>
          <a:xfrm>
            <a:off x="3022600" y="3143250"/>
            <a:ext cx="9169400" cy="742950"/>
          </a:xfrm>
          <a:solidFill>
            <a:schemeClr val="tx1"/>
          </a:solidFill>
        </p:spPr>
        <p:txBody>
          <a:bodyPr/>
          <a:lstStyle>
            <a:lvl1pPr>
              <a:defRPr sz="3600"/>
            </a:lvl1pPr>
          </a:lstStyle>
          <a:p>
            <a:r>
              <a:rPr lang="zh-CN" altLang="en-US"/>
              <a:t>单击此处编辑母版标题样式</a:t>
            </a:r>
            <a:endParaRPr lang="en-US" altLang="zh-CN"/>
          </a:p>
        </p:txBody>
      </p:sp>
      <p:sp>
        <p:nvSpPr>
          <p:cNvPr id="3075" name="Rectangle 3"/>
          <p:cNvSpPr>
            <a:spLocks noGrp="1" noChangeArrowheads="1"/>
          </p:cNvSpPr>
          <p:nvPr>
            <p:ph type="subTitle" idx="1"/>
          </p:nvPr>
        </p:nvSpPr>
        <p:spPr bwMode="white">
          <a:xfrm>
            <a:off x="3035302" y="4419600"/>
            <a:ext cx="8445500" cy="533400"/>
          </a:xfrm>
        </p:spPr>
        <p:txBody>
          <a:bodyPr/>
          <a:lstStyle>
            <a:lvl1pPr marL="0" indent="0">
              <a:buFont typeface="Wingdings" pitchFamily="2" charset="2"/>
              <a:buNone/>
              <a:defRPr>
                <a:solidFill>
                  <a:schemeClr val="bg1"/>
                </a:solidFill>
                <a:latin typeface="Arial" charset="0"/>
              </a:defRPr>
            </a:lvl1pPr>
          </a:lstStyle>
          <a:p>
            <a:r>
              <a:rPr lang="zh-CN" altLang="en-US"/>
              <a:t>单击此处编辑母版副标题样式</a:t>
            </a:r>
            <a:endParaRPr lang="en-US" altLang="zh-CN"/>
          </a:p>
        </p:txBody>
      </p:sp>
    </p:spTree>
    <p:extLst>
      <p:ext uri="{BB962C8B-B14F-4D97-AF65-F5344CB8AC3E}">
        <p14:creationId xmlns:p14="http://schemas.microsoft.com/office/powerpoint/2010/main" val="1208276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ftr" sz="quarter" idx="10"/>
          </p:nvPr>
        </p:nvSpPr>
        <p:spPr>
          <a:ln/>
        </p:spPr>
        <p:txBody>
          <a:bodyPr/>
          <a:lstStyle>
            <a:lvl1pPr>
              <a:defRPr/>
            </a:lvl1pPr>
          </a:lstStyle>
          <a:p>
            <a:endParaRPr lang="zh-CN" altLang="en-US"/>
          </a:p>
        </p:txBody>
      </p:sp>
      <p:sp>
        <p:nvSpPr>
          <p:cNvPr id="5"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503841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296400" y="274638"/>
            <a:ext cx="2895600" cy="604996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483600" cy="6049962"/>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ftr" sz="quarter" idx="10"/>
          </p:nvPr>
        </p:nvSpPr>
        <p:spPr>
          <a:ln/>
        </p:spPr>
        <p:txBody>
          <a:bodyPr/>
          <a:lstStyle>
            <a:lvl1pPr>
              <a:defRPr/>
            </a:lvl1pPr>
          </a:lstStyle>
          <a:p>
            <a:endParaRPr lang="zh-CN" altLang="en-US"/>
          </a:p>
        </p:txBody>
      </p:sp>
      <p:sp>
        <p:nvSpPr>
          <p:cNvPr id="5"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6135590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ftr" sz="quarter" idx="10"/>
          </p:nvPr>
        </p:nvSpPr>
        <p:spPr>
          <a:ln/>
        </p:spPr>
        <p:txBody>
          <a:bodyPr/>
          <a:lstStyle>
            <a:lvl1pPr>
              <a:defRPr/>
            </a:lvl1pPr>
          </a:lstStyle>
          <a:p>
            <a:endParaRPr lang="zh-CN" altLang="en-US"/>
          </a:p>
        </p:txBody>
      </p:sp>
      <p:sp>
        <p:nvSpPr>
          <p:cNvPr id="5"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26552791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编辑母版文本样式</a:t>
            </a:r>
          </a:p>
        </p:txBody>
      </p:sp>
      <p:sp>
        <p:nvSpPr>
          <p:cNvPr id="4" name="Rectangle 5"/>
          <p:cNvSpPr>
            <a:spLocks noGrp="1" noChangeArrowheads="1"/>
          </p:cNvSpPr>
          <p:nvPr>
            <p:ph type="ftr" sz="quarter" idx="10"/>
          </p:nvPr>
        </p:nvSpPr>
        <p:spPr>
          <a:ln/>
        </p:spPr>
        <p:txBody>
          <a:bodyPr/>
          <a:lstStyle>
            <a:lvl1pPr>
              <a:defRPr/>
            </a:lvl1pPr>
          </a:lstStyle>
          <a:p>
            <a:endParaRPr lang="zh-CN" altLang="en-US"/>
          </a:p>
        </p:txBody>
      </p:sp>
      <p:sp>
        <p:nvSpPr>
          <p:cNvPr id="5"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782322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447800"/>
            <a:ext cx="54356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48400" y="1447800"/>
            <a:ext cx="54356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5"/>
          <p:cNvSpPr>
            <a:spLocks noGrp="1" noChangeArrowheads="1"/>
          </p:cNvSpPr>
          <p:nvPr>
            <p:ph type="ftr" sz="quarter" idx="10"/>
          </p:nvPr>
        </p:nvSpPr>
        <p:spPr>
          <a:ln/>
        </p:spPr>
        <p:txBody>
          <a:bodyPr/>
          <a:lstStyle>
            <a:lvl1pPr>
              <a:defRPr/>
            </a:lvl1pPr>
          </a:lstStyle>
          <a:p>
            <a:endParaRPr lang="zh-CN" altLang="en-US"/>
          </a:p>
        </p:txBody>
      </p:sp>
      <p:sp>
        <p:nvSpPr>
          <p:cNvPr id="6"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5934381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p:nvPr>
        </p:nvSpPr>
        <p:spPr>
          <a:xfrm>
            <a:off x="609600" y="2174875"/>
            <a:ext cx="5386917"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5"/>
          <p:cNvSpPr>
            <a:spLocks noGrp="1" noChangeArrowheads="1"/>
          </p:cNvSpPr>
          <p:nvPr>
            <p:ph type="ftr" sz="quarter" idx="10"/>
          </p:nvPr>
        </p:nvSpPr>
        <p:spPr>
          <a:ln/>
        </p:spPr>
        <p:txBody>
          <a:bodyPr/>
          <a:lstStyle>
            <a:lvl1pPr>
              <a:defRPr/>
            </a:lvl1pPr>
          </a:lstStyle>
          <a:p>
            <a:endParaRPr lang="zh-CN" altLang="en-US"/>
          </a:p>
        </p:txBody>
      </p:sp>
      <p:sp>
        <p:nvSpPr>
          <p:cNvPr id="8"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2295207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5"/>
          <p:cNvSpPr>
            <a:spLocks noGrp="1" noChangeArrowheads="1"/>
          </p:cNvSpPr>
          <p:nvPr>
            <p:ph type="ftr" sz="quarter" idx="10"/>
          </p:nvPr>
        </p:nvSpPr>
        <p:spPr>
          <a:ln/>
        </p:spPr>
        <p:txBody>
          <a:bodyPr/>
          <a:lstStyle>
            <a:lvl1pPr>
              <a:defRPr/>
            </a:lvl1pPr>
          </a:lstStyle>
          <a:p>
            <a:endParaRPr lang="zh-CN" altLang="en-US"/>
          </a:p>
        </p:txBody>
      </p:sp>
      <p:sp>
        <p:nvSpPr>
          <p:cNvPr id="4"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1012394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endParaRPr lang="zh-CN" altLang="en-US"/>
          </a:p>
        </p:txBody>
      </p:sp>
      <p:sp>
        <p:nvSpPr>
          <p:cNvPr id="3"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296541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5" name="Rectangle 5"/>
          <p:cNvSpPr>
            <a:spLocks noGrp="1" noChangeArrowheads="1"/>
          </p:cNvSpPr>
          <p:nvPr>
            <p:ph type="ftr" sz="quarter" idx="10"/>
          </p:nvPr>
        </p:nvSpPr>
        <p:spPr>
          <a:ln/>
        </p:spPr>
        <p:txBody>
          <a:bodyPr/>
          <a:lstStyle>
            <a:lvl1pPr>
              <a:defRPr/>
            </a:lvl1pPr>
          </a:lstStyle>
          <a:p>
            <a:endParaRPr lang="zh-CN" altLang="en-US"/>
          </a:p>
        </p:txBody>
      </p:sp>
      <p:sp>
        <p:nvSpPr>
          <p:cNvPr id="6"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2318822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a:t>单击图标添加图片</a:t>
            </a: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5" name="Rectangle 5"/>
          <p:cNvSpPr>
            <a:spLocks noGrp="1" noChangeArrowheads="1"/>
          </p:cNvSpPr>
          <p:nvPr>
            <p:ph type="ftr" sz="quarter" idx="10"/>
          </p:nvPr>
        </p:nvSpPr>
        <p:spPr>
          <a:ln/>
        </p:spPr>
        <p:txBody>
          <a:bodyPr/>
          <a:lstStyle>
            <a:lvl1pPr>
              <a:defRPr/>
            </a:lvl1pPr>
          </a:lstStyle>
          <a:p>
            <a:endParaRPr lang="zh-CN" altLang="en-US"/>
          </a:p>
        </p:txBody>
      </p:sp>
      <p:sp>
        <p:nvSpPr>
          <p:cNvPr id="6" name="Rectangle 6"/>
          <p:cNvSpPr>
            <a:spLocks noGrp="1" noChangeArrowheads="1"/>
          </p:cNvSpPr>
          <p:nvPr>
            <p:ph type="sldNum" sz="quarter" idx="11"/>
          </p:nvPr>
        </p:nvSpPr>
        <p:spPr>
          <a:ln/>
        </p:spPr>
        <p:txBody>
          <a:bodyPr/>
          <a:lstStyle>
            <a:lvl1pPr>
              <a:defRPr/>
            </a:lvl1pPr>
          </a:lstStyle>
          <a:p>
            <a:fld id="{7095A1A3-3072-42A6-B6E3-07A5D647C315}" type="slidenum">
              <a:rPr lang="zh-CN" altLang="en-US" smtClean="0"/>
              <a:t>‹#›</a:t>
            </a:fld>
            <a:endParaRPr lang="zh-CN" altLang="en-US"/>
          </a:p>
        </p:txBody>
      </p:sp>
    </p:spTree>
    <p:extLst>
      <p:ext uri="{BB962C8B-B14F-4D97-AF65-F5344CB8AC3E}">
        <p14:creationId xmlns:p14="http://schemas.microsoft.com/office/powerpoint/2010/main" val="3377603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45"/>
          <p:cNvSpPr>
            <a:spLocks noChangeArrowheads="1"/>
          </p:cNvSpPr>
          <p:nvPr/>
        </p:nvSpPr>
        <p:spPr bwMode="invGray">
          <a:xfrm>
            <a:off x="0" y="6453188"/>
            <a:ext cx="12192000" cy="40481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z="1350">
              <a:ea typeface="宋体" charset="0"/>
            </a:endParaRPr>
          </a:p>
        </p:txBody>
      </p:sp>
      <p:pic>
        <p:nvPicPr>
          <p:cNvPr id="1027" name="Picture 43" descr="e_12p"/>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ltGray">
          <a:xfrm>
            <a:off x="0" y="0"/>
            <a:ext cx="12192000"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44"/>
          <p:cNvSpPr>
            <a:spLocks noChangeArrowheads="1"/>
          </p:cNvSpPr>
          <p:nvPr/>
        </p:nvSpPr>
        <p:spPr bwMode="ltGray">
          <a:xfrm>
            <a:off x="0" y="1125541"/>
            <a:ext cx="12192000" cy="7143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z="1350">
              <a:ea typeface="宋体" charset="0"/>
            </a:endParaRPr>
          </a:p>
        </p:txBody>
      </p:sp>
      <p:sp>
        <p:nvSpPr>
          <p:cNvPr id="1029" name="Rectangle 3"/>
          <p:cNvSpPr>
            <a:spLocks noGrp="1" noChangeArrowheads="1"/>
          </p:cNvSpPr>
          <p:nvPr>
            <p:ph type="body" idx="1"/>
          </p:nvPr>
        </p:nvSpPr>
        <p:spPr bwMode="auto">
          <a:xfrm>
            <a:off x="609600" y="1447800"/>
            <a:ext cx="110744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2" name="Rectangle 5"/>
          <p:cNvSpPr>
            <a:spLocks noGrp="1" noChangeArrowheads="1"/>
          </p:cNvSpPr>
          <p:nvPr>
            <p:ph type="ftr" sz="quarter" idx="3"/>
          </p:nvPr>
        </p:nvSpPr>
        <p:spPr bwMode="auto">
          <a:xfrm>
            <a:off x="7823200" y="6486525"/>
            <a:ext cx="3860800" cy="2984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b="1">
                <a:solidFill>
                  <a:schemeClr val="bg1"/>
                </a:solidFill>
                <a:latin typeface="Arial" charset="0"/>
                <a:ea typeface="黑体" pitchFamily="2" charset="-122"/>
              </a:defRPr>
            </a:lvl1pPr>
          </a:lstStyle>
          <a:p>
            <a:endParaRPr lang="zh-CN" altLang="en-US"/>
          </a:p>
        </p:txBody>
      </p:sp>
      <p:sp>
        <p:nvSpPr>
          <p:cNvPr id="1030" name="Rectangle 6"/>
          <p:cNvSpPr>
            <a:spLocks noGrp="1" noChangeArrowheads="1"/>
          </p:cNvSpPr>
          <p:nvPr>
            <p:ph type="sldNum" sz="quarter" idx="4"/>
          </p:nvPr>
        </p:nvSpPr>
        <p:spPr bwMode="auto">
          <a:xfrm>
            <a:off x="812800" y="6480175"/>
            <a:ext cx="1727200" cy="292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b="1">
                <a:solidFill>
                  <a:schemeClr val="bg1"/>
                </a:solidFill>
                <a:latin typeface="Verdana" pitchFamily="34" charset="0"/>
                <a:ea typeface="宋体" charset="-122"/>
              </a:defRPr>
            </a:lvl1pPr>
          </a:lstStyle>
          <a:p>
            <a:fld id="{7095A1A3-3072-42A6-B6E3-07A5D647C315}" type="slidenum">
              <a:rPr lang="zh-CN" altLang="en-US" smtClean="0"/>
              <a:t>‹#›</a:t>
            </a:fld>
            <a:endParaRPr lang="zh-CN" altLang="en-US"/>
          </a:p>
        </p:txBody>
      </p:sp>
      <p:sp>
        <p:nvSpPr>
          <p:cNvPr id="1032" name="Rectangle 2"/>
          <p:cNvSpPr>
            <a:spLocks noGrp="1" noChangeArrowheads="1"/>
          </p:cNvSpPr>
          <p:nvPr>
            <p:ph type="title"/>
          </p:nvPr>
        </p:nvSpPr>
        <p:spPr bwMode="white">
          <a:xfrm>
            <a:off x="3352800" y="274638"/>
            <a:ext cx="883920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Tree>
    <p:extLst>
      <p:ext uri="{BB962C8B-B14F-4D97-AF65-F5344CB8AC3E}">
        <p14:creationId xmlns:p14="http://schemas.microsoft.com/office/powerpoint/2010/main" val="39061923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fontAlgn="base" hangingPunct="1">
        <a:spcBef>
          <a:spcPct val="0"/>
        </a:spcBef>
        <a:spcAft>
          <a:spcPct val="0"/>
        </a:spcAft>
        <a:defRPr sz="3000" b="1">
          <a:solidFill>
            <a:schemeClr val="bg1"/>
          </a:solidFill>
          <a:latin typeface="+mj-lt"/>
          <a:ea typeface="+mj-ea"/>
          <a:cs typeface="+mj-cs"/>
        </a:defRPr>
      </a:lvl1pPr>
      <a:lvl2pPr algn="l" rtl="0" eaLnBrk="1" fontAlgn="base" hangingPunct="1">
        <a:spcBef>
          <a:spcPct val="0"/>
        </a:spcBef>
        <a:spcAft>
          <a:spcPct val="0"/>
        </a:spcAft>
        <a:defRPr sz="3000" b="1">
          <a:solidFill>
            <a:schemeClr val="bg1"/>
          </a:solidFill>
          <a:latin typeface="Arial" charset="0"/>
        </a:defRPr>
      </a:lvl2pPr>
      <a:lvl3pPr algn="l" rtl="0" eaLnBrk="1" fontAlgn="base" hangingPunct="1">
        <a:spcBef>
          <a:spcPct val="0"/>
        </a:spcBef>
        <a:spcAft>
          <a:spcPct val="0"/>
        </a:spcAft>
        <a:defRPr sz="3000" b="1">
          <a:solidFill>
            <a:schemeClr val="bg1"/>
          </a:solidFill>
          <a:latin typeface="Arial" charset="0"/>
        </a:defRPr>
      </a:lvl3pPr>
      <a:lvl4pPr algn="l" rtl="0" eaLnBrk="1" fontAlgn="base" hangingPunct="1">
        <a:spcBef>
          <a:spcPct val="0"/>
        </a:spcBef>
        <a:spcAft>
          <a:spcPct val="0"/>
        </a:spcAft>
        <a:defRPr sz="3000" b="1">
          <a:solidFill>
            <a:schemeClr val="bg1"/>
          </a:solidFill>
          <a:latin typeface="Arial" charset="0"/>
        </a:defRPr>
      </a:lvl4pPr>
      <a:lvl5pPr algn="l" rtl="0" eaLnBrk="1" fontAlgn="base" hangingPunct="1">
        <a:spcBef>
          <a:spcPct val="0"/>
        </a:spcBef>
        <a:spcAft>
          <a:spcPct val="0"/>
        </a:spcAft>
        <a:defRPr sz="3000" b="1">
          <a:solidFill>
            <a:schemeClr val="bg1"/>
          </a:solidFill>
          <a:latin typeface="Arial" charset="0"/>
        </a:defRPr>
      </a:lvl5pPr>
      <a:lvl6pPr marL="342900" algn="l" rtl="0" eaLnBrk="1" fontAlgn="base" hangingPunct="1">
        <a:spcBef>
          <a:spcPct val="0"/>
        </a:spcBef>
        <a:spcAft>
          <a:spcPct val="0"/>
        </a:spcAft>
        <a:defRPr sz="3000" b="1">
          <a:solidFill>
            <a:schemeClr val="bg1"/>
          </a:solidFill>
          <a:latin typeface="Arial" charset="0"/>
        </a:defRPr>
      </a:lvl6pPr>
      <a:lvl7pPr marL="685800" algn="l" rtl="0" eaLnBrk="1" fontAlgn="base" hangingPunct="1">
        <a:spcBef>
          <a:spcPct val="0"/>
        </a:spcBef>
        <a:spcAft>
          <a:spcPct val="0"/>
        </a:spcAft>
        <a:defRPr sz="3000" b="1">
          <a:solidFill>
            <a:schemeClr val="bg1"/>
          </a:solidFill>
          <a:latin typeface="Arial" charset="0"/>
        </a:defRPr>
      </a:lvl7pPr>
      <a:lvl8pPr marL="1028700" algn="l" rtl="0" eaLnBrk="1" fontAlgn="base" hangingPunct="1">
        <a:spcBef>
          <a:spcPct val="0"/>
        </a:spcBef>
        <a:spcAft>
          <a:spcPct val="0"/>
        </a:spcAft>
        <a:defRPr sz="3000" b="1">
          <a:solidFill>
            <a:schemeClr val="bg1"/>
          </a:solidFill>
          <a:latin typeface="Arial" charset="0"/>
        </a:defRPr>
      </a:lvl8pPr>
      <a:lvl9pPr marL="1371600" algn="l" rtl="0" eaLnBrk="1" fontAlgn="base" hangingPunct="1">
        <a:spcBef>
          <a:spcPct val="0"/>
        </a:spcBef>
        <a:spcAft>
          <a:spcPct val="0"/>
        </a:spcAft>
        <a:defRPr sz="3000" b="1">
          <a:solidFill>
            <a:schemeClr val="bg1"/>
          </a:solidFill>
          <a:latin typeface="Arial" charset="0"/>
        </a:defRPr>
      </a:lvl9pPr>
    </p:titleStyle>
    <p:bodyStyle>
      <a:lvl1pPr marL="257175" indent="-257175" algn="l" rtl="0" eaLnBrk="1" fontAlgn="base" hangingPunct="1">
        <a:spcBef>
          <a:spcPct val="20000"/>
        </a:spcBef>
        <a:spcAft>
          <a:spcPct val="0"/>
        </a:spcAft>
        <a:buClr>
          <a:schemeClr val="hlink"/>
        </a:buClr>
        <a:buFont typeface="Wingdings" pitchFamily="2" charset="2"/>
        <a:buChar char="v"/>
        <a:defRPr sz="2100" b="1">
          <a:solidFill>
            <a:schemeClr val="accent2"/>
          </a:solidFill>
          <a:latin typeface="+mn-lt"/>
          <a:ea typeface="+mn-ea"/>
          <a:cs typeface="+mn-cs"/>
        </a:defRPr>
      </a:lvl1pPr>
      <a:lvl2pPr marL="557213" indent="-214313" algn="l" rtl="0" eaLnBrk="1" fontAlgn="base" hangingPunct="1">
        <a:spcBef>
          <a:spcPct val="20000"/>
        </a:spcBef>
        <a:spcAft>
          <a:spcPct val="0"/>
        </a:spcAft>
        <a:buClr>
          <a:schemeClr val="accent1"/>
        </a:buClr>
        <a:buFont typeface="Wingdings" pitchFamily="2" charset="2"/>
        <a:buChar char="§"/>
        <a:defRPr sz="1800">
          <a:solidFill>
            <a:schemeClr val="tx1"/>
          </a:solidFill>
          <a:latin typeface="+mj-lt"/>
        </a:defRPr>
      </a:lvl2pPr>
      <a:lvl3pPr marL="857250" indent="-171450" algn="l" rtl="0" eaLnBrk="1" fontAlgn="base" hangingPunct="1">
        <a:spcBef>
          <a:spcPct val="20000"/>
        </a:spcBef>
        <a:spcAft>
          <a:spcPct val="0"/>
        </a:spcAft>
        <a:buClr>
          <a:schemeClr val="tx1"/>
        </a:buClr>
        <a:buChar char="•"/>
        <a:defRPr sz="1650">
          <a:solidFill>
            <a:schemeClr val="tx1"/>
          </a:solidFill>
          <a:latin typeface="+mj-lt"/>
        </a:defRPr>
      </a:lvl3pPr>
      <a:lvl4pPr marL="1200150" indent="-171450" algn="l" rtl="0" eaLnBrk="1" fontAlgn="base" hangingPunct="1">
        <a:spcBef>
          <a:spcPct val="20000"/>
        </a:spcBef>
        <a:spcAft>
          <a:spcPct val="0"/>
        </a:spcAft>
        <a:buChar char="–"/>
        <a:defRPr sz="1500">
          <a:solidFill>
            <a:schemeClr val="tx1"/>
          </a:solidFill>
          <a:latin typeface="+mj-lt"/>
        </a:defRPr>
      </a:lvl4pPr>
      <a:lvl5pPr marL="1543050" indent="-171450" algn="l" rtl="0" eaLnBrk="1" fontAlgn="base" hangingPunct="1">
        <a:spcBef>
          <a:spcPct val="20000"/>
        </a:spcBef>
        <a:spcAft>
          <a:spcPct val="0"/>
        </a:spcAft>
        <a:buChar char="»"/>
        <a:defRPr sz="1500">
          <a:solidFill>
            <a:schemeClr val="tx1"/>
          </a:solidFill>
          <a:latin typeface="+mj-lt"/>
        </a:defRPr>
      </a:lvl5pPr>
      <a:lvl6pPr marL="1885950" indent="-171450" algn="l" rtl="0" eaLnBrk="1" fontAlgn="base" hangingPunct="1">
        <a:spcBef>
          <a:spcPct val="20000"/>
        </a:spcBef>
        <a:spcAft>
          <a:spcPct val="0"/>
        </a:spcAft>
        <a:buChar char="»"/>
        <a:defRPr sz="1500">
          <a:solidFill>
            <a:schemeClr val="tx1"/>
          </a:solidFill>
          <a:latin typeface="+mj-lt"/>
        </a:defRPr>
      </a:lvl6pPr>
      <a:lvl7pPr marL="2228850" indent="-171450" algn="l" rtl="0" eaLnBrk="1" fontAlgn="base" hangingPunct="1">
        <a:spcBef>
          <a:spcPct val="20000"/>
        </a:spcBef>
        <a:spcAft>
          <a:spcPct val="0"/>
        </a:spcAft>
        <a:buChar char="»"/>
        <a:defRPr sz="1500">
          <a:solidFill>
            <a:schemeClr val="tx1"/>
          </a:solidFill>
          <a:latin typeface="+mj-lt"/>
        </a:defRPr>
      </a:lvl7pPr>
      <a:lvl8pPr marL="2571750" indent="-171450" algn="l" rtl="0" eaLnBrk="1" fontAlgn="base" hangingPunct="1">
        <a:spcBef>
          <a:spcPct val="20000"/>
        </a:spcBef>
        <a:spcAft>
          <a:spcPct val="0"/>
        </a:spcAft>
        <a:buChar char="»"/>
        <a:defRPr sz="1500">
          <a:solidFill>
            <a:schemeClr val="tx1"/>
          </a:solidFill>
          <a:latin typeface="+mj-lt"/>
        </a:defRPr>
      </a:lvl8pPr>
      <a:lvl9pPr marL="2914650" indent="-171450" algn="l" rtl="0" eaLnBrk="1" fontAlgn="base" hangingPunct="1">
        <a:spcBef>
          <a:spcPct val="20000"/>
        </a:spcBef>
        <a:spcAft>
          <a:spcPct val="0"/>
        </a:spcAft>
        <a:buChar char="»"/>
        <a:defRPr sz="1500">
          <a:solidFill>
            <a:schemeClr val="tx1"/>
          </a:solidFill>
          <a:latin typeface="+mj-lt"/>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B858AB-184D-4BF0-A506-1E3878C1C14C}"/>
              </a:ext>
            </a:extLst>
          </p:cNvPr>
          <p:cNvSpPr>
            <a:spLocks noGrp="1"/>
          </p:cNvSpPr>
          <p:nvPr>
            <p:ph type="ctrTitle"/>
          </p:nvPr>
        </p:nvSpPr>
        <p:spPr/>
        <p:txBody>
          <a:bodyPr/>
          <a:lstStyle/>
          <a:p>
            <a:pPr algn="ctr"/>
            <a:r>
              <a:rPr lang="zh-CN" altLang="en-US" dirty="0"/>
              <a:t>第</a:t>
            </a:r>
            <a:r>
              <a:rPr lang="en-US" altLang="zh-CN" dirty="0"/>
              <a:t>1</a:t>
            </a:r>
            <a:r>
              <a:rPr lang="zh-CN" altLang="en-US" dirty="0"/>
              <a:t>章   </a:t>
            </a:r>
            <a:r>
              <a:rPr lang="en-US" altLang="zh-CN" dirty="0"/>
              <a:t>C</a:t>
            </a:r>
            <a:r>
              <a:rPr lang="zh-CN" altLang="en-US" dirty="0"/>
              <a:t>语言概述</a:t>
            </a:r>
          </a:p>
        </p:txBody>
      </p:sp>
      <p:sp>
        <p:nvSpPr>
          <p:cNvPr id="3" name="副标题 2">
            <a:extLst>
              <a:ext uri="{FF2B5EF4-FFF2-40B4-BE49-F238E27FC236}">
                <a16:creationId xmlns:a16="http://schemas.microsoft.com/office/drawing/2014/main" id="{CD3CEAF5-EC56-47A1-8019-DF96118B5A7F}"/>
              </a:ext>
            </a:extLst>
          </p:cNvPr>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28432509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D26B20-BEBE-4ACD-96E3-96D5677FD3BE}"/>
              </a:ext>
            </a:extLst>
          </p:cNvPr>
          <p:cNvSpPr>
            <a:spLocks noGrp="1"/>
          </p:cNvSpPr>
          <p:nvPr>
            <p:ph type="title"/>
          </p:nvPr>
        </p:nvSpPr>
        <p:spPr/>
        <p:txBody>
          <a:bodyPr/>
          <a:lstStyle/>
          <a:p>
            <a:r>
              <a:rPr lang="en-US" altLang="zh-CN" dirty="0"/>
              <a:t>1.4 C</a:t>
            </a:r>
            <a:r>
              <a:rPr lang="zh-CN" altLang="en-US" dirty="0"/>
              <a:t>程序设计入门</a:t>
            </a:r>
          </a:p>
        </p:txBody>
      </p:sp>
      <p:sp>
        <p:nvSpPr>
          <p:cNvPr id="3" name="内容占位符 2">
            <a:extLst>
              <a:ext uri="{FF2B5EF4-FFF2-40B4-BE49-F238E27FC236}">
                <a16:creationId xmlns:a16="http://schemas.microsoft.com/office/drawing/2014/main" id="{D4943ACC-B91A-492B-B112-A0B00454442D}"/>
              </a:ext>
            </a:extLst>
          </p:cNvPr>
          <p:cNvSpPr>
            <a:spLocks noGrp="1"/>
          </p:cNvSpPr>
          <p:nvPr>
            <p:ph idx="1"/>
          </p:nvPr>
        </p:nvSpPr>
        <p:spPr/>
        <p:txBody>
          <a:bodyPr/>
          <a:lstStyle/>
          <a:p>
            <a:r>
              <a:rPr lang="zh-CN" altLang="zh-CN" dirty="0"/>
              <a:t>【例</a:t>
            </a:r>
            <a:r>
              <a:rPr lang="en-US" altLang="zh-CN" dirty="0"/>
              <a:t>1.2</a:t>
            </a:r>
            <a:r>
              <a:rPr lang="zh-CN" altLang="zh-CN" dirty="0"/>
              <a:t>】在屏幕上输出一行信息。</a:t>
            </a:r>
          </a:p>
          <a:p>
            <a:endParaRPr lang="zh-CN" altLang="en-US" dirty="0"/>
          </a:p>
        </p:txBody>
      </p:sp>
      <p:sp>
        <p:nvSpPr>
          <p:cNvPr id="4" name="矩形 3">
            <a:extLst>
              <a:ext uri="{FF2B5EF4-FFF2-40B4-BE49-F238E27FC236}">
                <a16:creationId xmlns:a16="http://schemas.microsoft.com/office/drawing/2014/main" id="{B6D2DDD0-B8D0-4022-BAB8-140EDCBF241C}"/>
              </a:ext>
            </a:extLst>
          </p:cNvPr>
          <p:cNvSpPr/>
          <p:nvPr/>
        </p:nvSpPr>
        <p:spPr>
          <a:xfrm>
            <a:off x="609601" y="1983744"/>
            <a:ext cx="5486399" cy="202597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 </a:t>
            </a:r>
            <a:r>
              <a:rPr lang="zh-CN" altLang="zh-CN" sz="1400" dirty="0">
                <a:solidFill>
                  <a:srgbClr val="002060"/>
                </a:solidFill>
              </a:rPr>
              <a:t>第一个</a:t>
            </a:r>
            <a:r>
              <a:rPr lang="en-US" altLang="zh-CN" sz="1400" dirty="0">
                <a:solidFill>
                  <a:srgbClr val="002060"/>
                </a:solidFill>
              </a:rPr>
              <a:t>C</a:t>
            </a:r>
            <a:r>
              <a:rPr lang="zh-CN" altLang="zh-CN" sz="1400" dirty="0">
                <a:solidFill>
                  <a:srgbClr val="002060"/>
                </a:solidFill>
              </a:rPr>
              <a:t>程序</a:t>
            </a:r>
            <a:r>
              <a:rPr lang="en-US" altLang="zh-CN" sz="1400" dirty="0">
                <a:solidFill>
                  <a:srgbClr val="002060"/>
                </a:solidFill>
              </a:rPr>
              <a:t> */</a:t>
            </a:r>
            <a:endParaRPr lang="zh-CN" altLang="zh-CN" sz="1400" dirty="0">
              <a:solidFill>
                <a:srgbClr val="002060"/>
              </a:solidFill>
            </a:endParaRPr>
          </a:p>
          <a:p>
            <a:r>
              <a:rPr lang="en-US" altLang="zh-CN" sz="1400" dirty="0">
                <a:solidFill>
                  <a:srgbClr val="002060"/>
                </a:solidFill>
              </a:rPr>
              <a:t>#include &lt;</a:t>
            </a:r>
            <a:r>
              <a:rPr lang="en-US" altLang="zh-CN" sz="1400" dirty="0" err="1">
                <a:solidFill>
                  <a:srgbClr val="002060"/>
                </a:solidFill>
              </a:rPr>
              <a:t>stdio.h</a:t>
            </a:r>
            <a:r>
              <a:rPr lang="en-US" altLang="zh-CN" sz="1400" dirty="0">
                <a:solidFill>
                  <a:srgbClr val="002060"/>
                </a:solidFill>
              </a:rPr>
              <a:t>&gt; //</a:t>
            </a:r>
            <a:r>
              <a:rPr lang="zh-CN" altLang="en-US" sz="1400" dirty="0">
                <a:solidFill>
                  <a:srgbClr val="002060"/>
                </a:solidFill>
              </a:rPr>
              <a:t>预处理命令</a:t>
            </a:r>
            <a:endParaRPr lang="en-US" altLang="zh-CN" sz="1400" dirty="0">
              <a:solidFill>
                <a:srgbClr val="002060"/>
              </a:solidFill>
            </a:endParaRPr>
          </a:p>
          <a:p>
            <a:r>
              <a:rPr lang="en-US" altLang="zh-CN" sz="1400" dirty="0">
                <a:solidFill>
                  <a:srgbClr val="002060"/>
                </a:solidFill>
              </a:rPr>
              <a:t>int main( )</a:t>
            </a:r>
            <a:endParaRPr lang="zh-CN" altLang="zh-CN" sz="1400" dirty="0">
              <a:solidFill>
                <a:srgbClr val="002060"/>
              </a:solidFill>
            </a:endParaRPr>
          </a:p>
          <a:p>
            <a:r>
              <a:rPr lang="en-US" altLang="zh-CN" sz="1400" dirty="0">
                <a:solidFill>
                  <a:srgbClr val="002060"/>
                </a:solidFill>
              </a:rPr>
              <a:t>{</a:t>
            </a:r>
            <a:endParaRPr lang="zh-CN" altLang="zh-CN" sz="1400" dirty="0">
              <a:solidFill>
                <a:srgbClr val="002060"/>
              </a:solidFill>
            </a:endParaRP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("Hello, world!\n");</a:t>
            </a:r>
            <a:endParaRPr lang="zh-CN" altLang="zh-CN" sz="1400" dirty="0">
              <a:solidFill>
                <a:srgbClr val="002060"/>
              </a:solidFill>
            </a:endParaRPr>
          </a:p>
          <a:p>
            <a:r>
              <a:rPr lang="en-US" altLang="zh-CN" sz="1400" dirty="0">
                <a:solidFill>
                  <a:srgbClr val="002060"/>
                </a:solidFill>
              </a:rPr>
              <a:t>    return 0;</a:t>
            </a:r>
            <a:endParaRPr lang="zh-CN" altLang="zh-CN" sz="1400" dirty="0">
              <a:solidFill>
                <a:srgbClr val="002060"/>
              </a:solidFill>
            </a:endParaRPr>
          </a:p>
          <a:p>
            <a:r>
              <a:rPr lang="en-US" altLang="zh-CN" sz="1400" dirty="0">
                <a:solidFill>
                  <a:srgbClr val="002060"/>
                </a:solidFill>
              </a:rPr>
              <a:t>}</a:t>
            </a:r>
            <a:endParaRPr lang="zh-CN" altLang="en-US" sz="1400" dirty="0"/>
          </a:p>
        </p:txBody>
      </p:sp>
      <p:pic>
        <p:nvPicPr>
          <p:cNvPr id="5" name="图片 4">
            <a:extLst>
              <a:ext uri="{FF2B5EF4-FFF2-40B4-BE49-F238E27FC236}">
                <a16:creationId xmlns:a16="http://schemas.microsoft.com/office/drawing/2014/main" id="{11DD18DD-D9DF-4E70-AE2E-452E31BAD770}"/>
              </a:ext>
            </a:extLst>
          </p:cNvPr>
          <p:cNvPicPr>
            <a:picLocks noChangeAspect="1"/>
          </p:cNvPicPr>
          <p:nvPr/>
        </p:nvPicPr>
        <p:blipFill rotWithShape="1">
          <a:blip r:embed="rId3"/>
          <a:srcRect r="52343" b="51579"/>
          <a:stretch/>
        </p:blipFill>
        <p:spPr>
          <a:xfrm>
            <a:off x="2254908" y="4251677"/>
            <a:ext cx="2973487" cy="895719"/>
          </a:xfrm>
          <a:prstGeom prst="rect">
            <a:avLst/>
          </a:prstGeom>
        </p:spPr>
      </p:pic>
      <p:sp>
        <p:nvSpPr>
          <p:cNvPr id="6" name="文本框 5">
            <a:extLst>
              <a:ext uri="{FF2B5EF4-FFF2-40B4-BE49-F238E27FC236}">
                <a16:creationId xmlns:a16="http://schemas.microsoft.com/office/drawing/2014/main" id="{26D00077-4E5E-4D78-BACB-BB1E478C9A2B}"/>
              </a:ext>
            </a:extLst>
          </p:cNvPr>
          <p:cNvSpPr txBox="1"/>
          <p:nvPr/>
        </p:nvSpPr>
        <p:spPr>
          <a:xfrm>
            <a:off x="590432" y="4249991"/>
            <a:ext cx="1977419" cy="369332"/>
          </a:xfrm>
          <a:prstGeom prst="rect">
            <a:avLst/>
          </a:prstGeom>
          <a:noFill/>
        </p:spPr>
        <p:txBody>
          <a:bodyPr wrap="square" rtlCol="0">
            <a:spAutoFit/>
          </a:bodyPr>
          <a:lstStyle/>
          <a:p>
            <a:r>
              <a:rPr lang="zh-CN" altLang="en-US" dirty="0">
                <a:solidFill>
                  <a:srgbClr val="002060"/>
                </a:solidFill>
              </a:rPr>
              <a:t>程序运行结果：</a:t>
            </a:r>
          </a:p>
        </p:txBody>
      </p:sp>
      <p:sp>
        <p:nvSpPr>
          <p:cNvPr id="9" name="折角形 8">
            <a:extLst>
              <a:ext uri="{FF2B5EF4-FFF2-40B4-BE49-F238E27FC236}">
                <a16:creationId xmlns:a16="http://schemas.microsoft.com/office/drawing/2014/main" id="{4FF41B02-1C17-494A-A4A1-4381FBEBBAC6}"/>
              </a:ext>
            </a:extLst>
          </p:cNvPr>
          <p:cNvSpPr/>
          <p:nvPr/>
        </p:nvSpPr>
        <p:spPr>
          <a:xfrm>
            <a:off x="6864634" y="1291471"/>
            <a:ext cx="5041419" cy="5165890"/>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pPr marL="342900" indent="-342900">
              <a:buAutoNum type="arabicPeriod"/>
            </a:pPr>
            <a:endParaRPr lang="en-US" altLang="zh-CN" sz="1400" dirty="0"/>
          </a:p>
          <a:p>
            <a:pPr marL="342900" indent="-342900">
              <a:buAutoNum type="arabicPeriod"/>
            </a:pPr>
            <a:endParaRPr lang="en-US" altLang="zh-CN" sz="1400" dirty="0"/>
          </a:p>
          <a:p>
            <a:pPr marL="342900" indent="-342900">
              <a:buAutoNum type="arabicPeriod"/>
            </a:pPr>
            <a:endParaRPr lang="en-US" altLang="zh-CN" sz="1400" dirty="0"/>
          </a:p>
          <a:p>
            <a:pPr marL="342900" indent="-342900">
              <a:lnSpc>
                <a:spcPct val="125000"/>
              </a:lnSpc>
              <a:buAutoNum type="arabicPeriod"/>
            </a:pPr>
            <a:r>
              <a:rPr lang="zh-CN" altLang="en-US" sz="1400" dirty="0"/>
              <a:t>“</a:t>
            </a:r>
            <a:r>
              <a:rPr lang="en-US" altLang="zh-CN" sz="1400" dirty="0"/>
              <a:t>/*……*/”</a:t>
            </a:r>
            <a:r>
              <a:rPr lang="zh-CN" altLang="en-US" sz="1400" dirty="0"/>
              <a:t>标记的是注释部分</a:t>
            </a:r>
            <a:r>
              <a:rPr lang="en-US" altLang="zh-CN" sz="1400" dirty="0"/>
              <a:t>,C99</a:t>
            </a:r>
            <a:r>
              <a:rPr lang="zh-CN" altLang="en-US" sz="1400" dirty="0"/>
              <a:t>标准开始还支持行注释符“</a:t>
            </a:r>
            <a:r>
              <a:rPr lang="en-US" altLang="zh-CN" sz="1400" dirty="0"/>
              <a:t>//”</a:t>
            </a:r>
            <a:r>
              <a:rPr lang="zh-CN" altLang="en-US" sz="1400" dirty="0"/>
              <a:t>；</a:t>
            </a:r>
            <a:endParaRPr lang="en-US" altLang="zh-CN" sz="1400" dirty="0"/>
          </a:p>
          <a:p>
            <a:pPr marL="342900" indent="-342900">
              <a:lnSpc>
                <a:spcPct val="125000"/>
              </a:lnSpc>
              <a:buAutoNum type="arabicPeriod"/>
            </a:pPr>
            <a:r>
              <a:rPr lang="zh-CN" altLang="en-US" sz="1400" dirty="0"/>
              <a:t>以“</a:t>
            </a:r>
            <a:r>
              <a:rPr lang="en-US" altLang="zh-CN" sz="1400" dirty="0"/>
              <a:t>#”</a:t>
            </a:r>
            <a:r>
              <a:rPr lang="zh-CN" altLang="en-US" sz="1400" dirty="0"/>
              <a:t>开头的第二行是一个预处理命令，其作用是将文件</a:t>
            </a:r>
            <a:r>
              <a:rPr lang="en-US" altLang="zh-CN" sz="1400" dirty="0" err="1"/>
              <a:t>stdio.h</a:t>
            </a:r>
            <a:r>
              <a:rPr lang="zh-CN" altLang="en-US" sz="1400" dirty="0"/>
              <a:t>包含到当前程序中来；</a:t>
            </a:r>
            <a:endParaRPr lang="en-US" altLang="zh-CN" sz="1400" dirty="0"/>
          </a:p>
          <a:p>
            <a:pPr marL="342900" indent="-342900">
              <a:lnSpc>
                <a:spcPct val="125000"/>
              </a:lnSpc>
              <a:buAutoNum type="arabicPeriod"/>
            </a:pPr>
            <a:r>
              <a:rPr lang="zh-CN" altLang="en-US" sz="1400" dirty="0"/>
              <a:t>第</a:t>
            </a:r>
            <a:r>
              <a:rPr lang="en-US" altLang="zh-CN" sz="1400" dirty="0"/>
              <a:t>3</a:t>
            </a:r>
            <a:r>
              <a:rPr lang="zh-CN" altLang="en-US" sz="1400" dirty="0"/>
              <a:t>行到第</a:t>
            </a:r>
            <a:r>
              <a:rPr lang="en-US" altLang="zh-CN" sz="1400" dirty="0"/>
              <a:t>7</a:t>
            </a:r>
            <a:r>
              <a:rPr lang="zh-CN" altLang="en-US" sz="1400" dirty="0"/>
              <a:t>行，定义了一个名为</a:t>
            </a:r>
            <a:r>
              <a:rPr lang="en-US" altLang="zh-CN" sz="1400" dirty="0"/>
              <a:t>main</a:t>
            </a:r>
            <a:r>
              <a:rPr lang="zh-CN" altLang="en-US" sz="1400" dirty="0"/>
              <a:t>的函数。“</a:t>
            </a:r>
            <a:r>
              <a:rPr lang="en-US" altLang="zh-CN" sz="1400" dirty="0"/>
              <a:t>int main</a:t>
            </a:r>
            <a:r>
              <a:rPr lang="zh-CN" altLang="en-US" sz="1400" dirty="0"/>
              <a:t>（）”是函数首部，其中</a:t>
            </a:r>
            <a:r>
              <a:rPr lang="en-US" altLang="zh-CN" sz="1400" dirty="0"/>
              <a:t>int</a:t>
            </a:r>
            <a:r>
              <a:rPr lang="zh-CN" altLang="en-US" sz="1400" dirty="0"/>
              <a:t>表示</a:t>
            </a:r>
            <a:r>
              <a:rPr lang="en-US" altLang="zh-CN" sz="1400" dirty="0"/>
              <a:t>main</a:t>
            </a:r>
            <a:r>
              <a:rPr lang="zh-CN" altLang="en-US" sz="1400" dirty="0"/>
              <a:t>函数类型为整型，即执行</a:t>
            </a:r>
            <a:r>
              <a:rPr lang="en-US" altLang="zh-CN" sz="1400" dirty="0"/>
              <a:t>main</a:t>
            </a:r>
            <a:r>
              <a:rPr lang="zh-CN" altLang="en-US" sz="1400" dirty="0"/>
              <a:t>函数后将为返回一个整型值给系统；“</a:t>
            </a:r>
            <a:r>
              <a:rPr lang="en-US" altLang="zh-CN" sz="1400" dirty="0"/>
              <a:t>{……}” </a:t>
            </a:r>
            <a:r>
              <a:rPr lang="zh-CN" altLang="en-US" sz="1400" dirty="0"/>
              <a:t>内是函数体，给出了函数的功能；</a:t>
            </a:r>
            <a:endParaRPr lang="en-US" altLang="zh-CN" sz="1400" dirty="0"/>
          </a:p>
          <a:p>
            <a:pPr marL="342900" indent="-342900">
              <a:lnSpc>
                <a:spcPct val="125000"/>
              </a:lnSpc>
              <a:buAutoNum type="arabicPeriod"/>
            </a:pPr>
            <a:r>
              <a:rPr lang="zh-CN" altLang="en-US" sz="1400" dirty="0"/>
              <a:t>函数体内有两个语句，第一个语句是调用</a:t>
            </a:r>
            <a:r>
              <a:rPr lang="en-US" altLang="zh-CN" sz="1400" dirty="0" err="1"/>
              <a:t>printf</a:t>
            </a:r>
            <a:r>
              <a:rPr lang="zh-CN" altLang="en-US" sz="1400" dirty="0"/>
              <a:t>函数的语句。</a:t>
            </a:r>
            <a:r>
              <a:rPr lang="en-US" altLang="zh-CN" sz="1400" dirty="0" err="1"/>
              <a:t>printf</a:t>
            </a:r>
            <a:r>
              <a:rPr lang="zh-CN" altLang="en-US" sz="1400" dirty="0"/>
              <a:t>函数是标准输出函数，作用是向屏幕输出双引号内的内容，其中‘</a:t>
            </a:r>
            <a:r>
              <a:rPr lang="en-US" altLang="zh-CN" sz="1400" dirty="0"/>
              <a:t>\n’</a:t>
            </a:r>
            <a:r>
              <a:rPr lang="zh-CN" altLang="en-US" sz="1400" dirty="0"/>
              <a:t>是一个转义字符，表示回车换行，所以程序的运行结果是在屏幕上输出</a:t>
            </a:r>
            <a:r>
              <a:rPr lang="en-US" altLang="zh-CN" sz="1400" dirty="0"/>
              <a:t>Hello, world!</a:t>
            </a:r>
            <a:r>
              <a:rPr lang="zh-CN" altLang="en-US" sz="1400" dirty="0"/>
              <a:t>，而后光标会跳到下一行起点。第二个语句“</a:t>
            </a:r>
            <a:r>
              <a:rPr lang="en-US" altLang="zh-CN" sz="1400" dirty="0"/>
              <a:t>return 0</a:t>
            </a:r>
            <a:r>
              <a:rPr lang="zh-CN" altLang="en-US" sz="1400" dirty="0"/>
              <a:t>；”将整数值“</a:t>
            </a:r>
            <a:r>
              <a:rPr lang="en-US" altLang="zh-CN" sz="1400" dirty="0"/>
              <a:t>0”</a:t>
            </a:r>
            <a:r>
              <a:rPr lang="zh-CN" altLang="en-US" sz="1400" dirty="0"/>
              <a:t>返回给系统，表示程序正常结束；</a:t>
            </a:r>
            <a:endParaRPr lang="en-US" altLang="zh-CN" sz="1400" dirty="0"/>
          </a:p>
          <a:p>
            <a:pPr marL="342900" indent="-342900">
              <a:lnSpc>
                <a:spcPct val="125000"/>
              </a:lnSpc>
              <a:buAutoNum type="arabicPeriod"/>
            </a:pPr>
            <a:r>
              <a:rPr lang="en-US" altLang="zh-CN" sz="1400" dirty="0"/>
              <a:t>C</a:t>
            </a:r>
            <a:r>
              <a:rPr lang="zh-CN" altLang="en-US" sz="1400" dirty="0"/>
              <a:t>程序的语句末尾要加“；”结尾。</a:t>
            </a:r>
            <a:endParaRPr lang="en-US" altLang="zh-CN" sz="1400" dirty="0"/>
          </a:p>
        </p:txBody>
      </p:sp>
      <p:grpSp>
        <p:nvGrpSpPr>
          <p:cNvPr id="10" name="组合 9">
            <a:extLst>
              <a:ext uri="{FF2B5EF4-FFF2-40B4-BE49-F238E27FC236}">
                <a16:creationId xmlns:a16="http://schemas.microsoft.com/office/drawing/2014/main" id="{52B80275-790F-4DF2-BAEF-A7514D36A4EC}"/>
              </a:ext>
            </a:extLst>
          </p:cNvPr>
          <p:cNvGrpSpPr/>
          <p:nvPr/>
        </p:nvGrpSpPr>
        <p:grpSpPr>
          <a:xfrm>
            <a:off x="6943814" y="1381811"/>
            <a:ext cx="1242392" cy="373903"/>
            <a:chOff x="8656982" y="1358937"/>
            <a:chExt cx="1242392" cy="331751"/>
          </a:xfrm>
        </p:grpSpPr>
        <p:sp>
          <p:nvSpPr>
            <p:cNvPr id="12" name="文本框 11">
              <a:extLst>
                <a:ext uri="{FF2B5EF4-FFF2-40B4-BE49-F238E27FC236}">
                  <a16:creationId xmlns:a16="http://schemas.microsoft.com/office/drawing/2014/main" id="{52E87252-A3E8-4580-BDF1-C3464F93DB33}"/>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3" name="直接连接符 12">
              <a:extLst>
                <a:ext uri="{FF2B5EF4-FFF2-40B4-BE49-F238E27FC236}">
                  <a16:creationId xmlns:a16="http://schemas.microsoft.com/office/drawing/2014/main" id="{E49D7580-FE2F-4AF7-A045-0DE0257FDD4C}"/>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822203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DB8483-CD3F-4A7F-9EF6-189E2E14ED20}"/>
              </a:ext>
            </a:extLst>
          </p:cNvPr>
          <p:cNvSpPr>
            <a:spLocks noGrp="1"/>
          </p:cNvSpPr>
          <p:nvPr>
            <p:ph type="title"/>
          </p:nvPr>
        </p:nvSpPr>
        <p:spPr/>
        <p:txBody>
          <a:bodyPr/>
          <a:lstStyle/>
          <a:p>
            <a:r>
              <a:rPr lang="en-US" altLang="zh-CN" dirty="0"/>
              <a:t>1.4 C</a:t>
            </a:r>
            <a:r>
              <a:rPr lang="zh-CN" altLang="en-US" dirty="0"/>
              <a:t>程序设计入门</a:t>
            </a:r>
          </a:p>
        </p:txBody>
      </p:sp>
      <p:sp>
        <p:nvSpPr>
          <p:cNvPr id="3" name="内容占位符 2">
            <a:extLst>
              <a:ext uri="{FF2B5EF4-FFF2-40B4-BE49-F238E27FC236}">
                <a16:creationId xmlns:a16="http://schemas.microsoft.com/office/drawing/2014/main" id="{4930D529-6251-487C-8BF2-F511D7171A39}"/>
              </a:ext>
            </a:extLst>
          </p:cNvPr>
          <p:cNvSpPr>
            <a:spLocks noGrp="1"/>
          </p:cNvSpPr>
          <p:nvPr>
            <p:ph idx="1"/>
          </p:nvPr>
        </p:nvSpPr>
        <p:spPr/>
        <p:txBody>
          <a:bodyPr/>
          <a:lstStyle/>
          <a:p>
            <a:r>
              <a:rPr lang="en-US" altLang="zh-CN" dirty="0"/>
              <a:t>【</a:t>
            </a:r>
            <a:r>
              <a:rPr lang="zh-CN" altLang="en-US" dirty="0"/>
              <a:t>例</a:t>
            </a:r>
            <a:r>
              <a:rPr lang="en-US" altLang="zh-CN" dirty="0"/>
              <a:t>1.3】</a:t>
            </a:r>
            <a:r>
              <a:rPr lang="zh-CN" altLang="en-US" dirty="0"/>
              <a:t>通过调用函数计算两个数之和。</a:t>
            </a:r>
          </a:p>
        </p:txBody>
      </p:sp>
      <p:sp>
        <p:nvSpPr>
          <p:cNvPr id="4" name="矩形 3">
            <a:extLst>
              <a:ext uri="{FF2B5EF4-FFF2-40B4-BE49-F238E27FC236}">
                <a16:creationId xmlns:a16="http://schemas.microsoft.com/office/drawing/2014/main" id="{C0786015-F221-4F9E-873B-B81153C826D8}"/>
              </a:ext>
            </a:extLst>
          </p:cNvPr>
          <p:cNvSpPr/>
          <p:nvPr/>
        </p:nvSpPr>
        <p:spPr>
          <a:xfrm>
            <a:off x="609601" y="1989056"/>
            <a:ext cx="6922415" cy="41572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#include &lt;</a:t>
            </a:r>
            <a:r>
              <a:rPr lang="en-US" altLang="zh-CN" sz="1400" dirty="0" err="1">
                <a:solidFill>
                  <a:srgbClr val="002060"/>
                </a:solidFill>
              </a:rPr>
              <a:t>stdio.h</a:t>
            </a:r>
            <a:r>
              <a:rPr lang="en-US" altLang="zh-CN" sz="1400" dirty="0">
                <a:solidFill>
                  <a:srgbClr val="002060"/>
                </a:solidFill>
              </a:rPr>
              <a:t>&gt;</a:t>
            </a:r>
          </a:p>
          <a:p>
            <a:r>
              <a:rPr lang="en-US" altLang="zh-CN" sz="1400" dirty="0">
                <a:solidFill>
                  <a:srgbClr val="002060"/>
                </a:solidFill>
              </a:rPr>
              <a:t>int main( )</a:t>
            </a:r>
          </a:p>
          <a:p>
            <a:r>
              <a:rPr lang="en-US" altLang="zh-CN" sz="1400" dirty="0">
                <a:solidFill>
                  <a:srgbClr val="002060"/>
                </a:solidFill>
              </a:rPr>
              <a:t>{</a:t>
            </a:r>
          </a:p>
          <a:p>
            <a:r>
              <a:rPr lang="en-US" altLang="zh-CN" sz="1400" dirty="0">
                <a:solidFill>
                  <a:srgbClr val="002060"/>
                </a:solidFill>
              </a:rPr>
              <a:t>    int a, b, sum;	               /*</a:t>
            </a:r>
            <a:r>
              <a:rPr lang="zh-CN" altLang="en-US" sz="1400" dirty="0">
                <a:solidFill>
                  <a:srgbClr val="002060"/>
                </a:solidFill>
              </a:rPr>
              <a:t>声明三个整型变量</a:t>
            </a:r>
            <a:r>
              <a:rPr lang="en-US" altLang="zh-CN" sz="1400" dirty="0">
                <a:solidFill>
                  <a:srgbClr val="002060"/>
                </a:solidFill>
              </a:rPr>
              <a:t>a, b, sum*/</a:t>
            </a:r>
          </a:p>
          <a:p>
            <a:r>
              <a:rPr lang="en-US" altLang="zh-CN" sz="1400" dirty="0">
                <a:solidFill>
                  <a:srgbClr val="002060"/>
                </a:solidFill>
              </a:rPr>
              <a:t>    int add(int x, int y);  	/*</a:t>
            </a:r>
            <a:r>
              <a:rPr lang="zh-CN" altLang="en-US" sz="1400" dirty="0">
                <a:solidFill>
                  <a:srgbClr val="002060"/>
                </a:solidFill>
              </a:rPr>
              <a:t>声明整型函数</a:t>
            </a:r>
            <a:r>
              <a:rPr lang="en-US" altLang="zh-CN" sz="1400" dirty="0">
                <a:solidFill>
                  <a:srgbClr val="002060"/>
                </a:solidFill>
              </a:rPr>
              <a:t>add</a:t>
            </a:r>
            <a:r>
              <a:rPr lang="zh-CN" altLang="en-US" sz="1400" dirty="0">
                <a:solidFill>
                  <a:srgbClr val="002060"/>
                </a:solidFill>
              </a:rPr>
              <a:t>及其形式参数的个数和类型*</a:t>
            </a:r>
            <a:r>
              <a:rPr lang="en-US" altLang="zh-CN" sz="1400" dirty="0">
                <a:solidFill>
                  <a:srgbClr val="002060"/>
                </a:solidFill>
              </a:rPr>
              <a:t>/</a:t>
            </a:r>
          </a:p>
          <a:p>
            <a:r>
              <a:rPr lang="en-US" altLang="zh-CN" sz="1400" dirty="0">
                <a:solidFill>
                  <a:srgbClr val="002060"/>
                </a:solidFill>
              </a:rPr>
              <a:t>    a = 10;		/*</a:t>
            </a:r>
            <a:r>
              <a:rPr lang="zh-CN" altLang="en-US" sz="1400" dirty="0">
                <a:solidFill>
                  <a:srgbClr val="002060"/>
                </a:solidFill>
              </a:rPr>
              <a:t>对</a:t>
            </a:r>
            <a:r>
              <a:rPr lang="en-US" altLang="zh-CN" sz="1400" dirty="0">
                <a:solidFill>
                  <a:srgbClr val="002060"/>
                </a:solidFill>
              </a:rPr>
              <a:t>a</a:t>
            </a:r>
            <a:r>
              <a:rPr lang="zh-CN" altLang="en-US" sz="1400" dirty="0">
                <a:solidFill>
                  <a:srgbClr val="002060"/>
                </a:solidFill>
              </a:rPr>
              <a:t>赋值为</a:t>
            </a:r>
            <a:r>
              <a:rPr lang="en-US" altLang="zh-CN" sz="1400" dirty="0">
                <a:solidFill>
                  <a:srgbClr val="002060"/>
                </a:solidFill>
              </a:rPr>
              <a:t>10*/</a:t>
            </a:r>
          </a:p>
          <a:p>
            <a:r>
              <a:rPr lang="en-US" altLang="zh-CN" sz="1400" dirty="0">
                <a:solidFill>
                  <a:srgbClr val="002060"/>
                </a:solidFill>
              </a:rPr>
              <a:t>    b = 24;		/*</a:t>
            </a:r>
            <a:r>
              <a:rPr lang="zh-CN" altLang="en-US" sz="1400" dirty="0">
                <a:solidFill>
                  <a:srgbClr val="002060"/>
                </a:solidFill>
              </a:rPr>
              <a:t>对</a:t>
            </a:r>
            <a:r>
              <a:rPr lang="en-US" altLang="zh-CN" sz="1400" dirty="0">
                <a:solidFill>
                  <a:srgbClr val="002060"/>
                </a:solidFill>
              </a:rPr>
              <a:t>b</a:t>
            </a:r>
            <a:r>
              <a:rPr lang="zh-CN" altLang="en-US" sz="1400" dirty="0">
                <a:solidFill>
                  <a:srgbClr val="002060"/>
                </a:solidFill>
              </a:rPr>
              <a:t>赋值为</a:t>
            </a:r>
            <a:r>
              <a:rPr lang="en-US" altLang="zh-CN" sz="1400" dirty="0">
                <a:solidFill>
                  <a:srgbClr val="002060"/>
                </a:solidFill>
              </a:rPr>
              <a:t>24*/</a:t>
            </a:r>
          </a:p>
          <a:p>
            <a:r>
              <a:rPr lang="en-US" altLang="zh-CN" sz="1400" dirty="0">
                <a:solidFill>
                  <a:srgbClr val="002060"/>
                </a:solidFill>
              </a:rPr>
              <a:t>    sum = add(a, b);	    	/*</a:t>
            </a:r>
            <a:r>
              <a:rPr lang="zh-CN" altLang="en-US" sz="1400" dirty="0">
                <a:solidFill>
                  <a:srgbClr val="002060"/>
                </a:solidFill>
              </a:rPr>
              <a:t>调用</a:t>
            </a:r>
            <a:r>
              <a:rPr lang="en-US" altLang="zh-CN" sz="1400" dirty="0">
                <a:solidFill>
                  <a:srgbClr val="002060"/>
                </a:solidFill>
              </a:rPr>
              <a:t>add</a:t>
            </a:r>
            <a:r>
              <a:rPr lang="zh-CN" altLang="en-US" sz="1400" dirty="0">
                <a:solidFill>
                  <a:srgbClr val="002060"/>
                </a:solidFill>
              </a:rPr>
              <a:t>函数，将调用结果赋给</a:t>
            </a:r>
            <a:r>
              <a:rPr lang="en-US" altLang="zh-CN" sz="1400" dirty="0">
                <a:solidFill>
                  <a:srgbClr val="002060"/>
                </a:solidFill>
              </a:rPr>
              <a:t>sum*/</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("sum = %d\n", sum);      /*</a:t>
            </a:r>
            <a:r>
              <a:rPr lang="zh-CN" altLang="en-US" sz="1400" dirty="0">
                <a:solidFill>
                  <a:srgbClr val="002060"/>
                </a:solidFill>
              </a:rPr>
              <a:t>调用</a:t>
            </a:r>
            <a:r>
              <a:rPr lang="en-US" altLang="zh-CN" sz="1400" dirty="0" err="1">
                <a:solidFill>
                  <a:srgbClr val="002060"/>
                </a:solidFill>
              </a:rPr>
              <a:t>printf</a:t>
            </a:r>
            <a:r>
              <a:rPr lang="zh-CN" altLang="en-US" sz="1400" dirty="0">
                <a:solidFill>
                  <a:srgbClr val="002060"/>
                </a:solidFill>
              </a:rPr>
              <a:t>函数，将</a:t>
            </a:r>
            <a:r>
              <a:rPr lang="en-US" altLang="zh-CN" sz="1400" dirty="0">
                <a:solidFill>
                  <a:srgbClr val="002060"/>
                </a:solidFill>
              </a:rPr>
              <a:t>sum</a:t>
            </a:r>
            <a:r>
              <a:rPr lang="zh-CN" altLang="en-US" sz="1400" dirty="0">
                <a:solidFill>
                  <a:srgbClr val="002060"/>
                </a:solidFill>
              </a:rPr>
              <a:t>的值输出*</a:t>
            </a:r>
            <a:r>
              <a:rPr lang="en-US" altLang="zh-CN" sz="1400" dirty="0">
                <a:solidFill>
                  <a:srgbClr val="002060"/>
                </a:solidFill>
              </a:rPr>
              <a:t>/</a:t>
            </a:r>
          </a:p>
          <a:p>
            <a:r>
              <a:rPr lang="en-US" altLang="zh-CN" sz="1400" dirty="0">
                <a:solidFill>
                  <a:srgbClr val="002060"/>
                </a:solidFill>
              </a:rPr>
              <a:t>    return 0;</a:t>
            </a:r>
          </a:p>
          <a:p>
            <a:r>
              <a:rPr lang="en-US" altLang="zh-CN" sz="1400" dirty="0">
                <a:solidFill>
                  <a:srgbClr val="002060"/>
                </a:solidFill>
              </a:rPr>
              <a:t>}</a:t>
            </a:r>
          </a:p>
          <a:p>
            <a:r>
              <a:rPr lang="en-US" altLang="zh-CN" sz="1400" dirty="0">
                <a:solidFill>
                  <a:srgbClr val="002060"/>
                </a:solidFill>
              </a:rPr>
              <a:t>/* add</a:t>
            </a:r>
            <a:r>
              <a:rPr lang="zh-CN" altLang="en-US" sz="1400" dirty="0">
                <a:solidFill>
                  <a:srgbClr val="002060"/>
                </a:solidFill>
              </a:rPr>
              <a:t>函数的定义 *</a:t>
            </a:r>
            <a:r>
              <a:rPr lang="en-US" altLang="zh-CN" sz="1400" dirty="0">
                <a:solidFill>
                  <a:srgbClr val="002060"/>
                </a:solidFill>
              </a:rPr>
              <a:t>/</a:t>
            </a:r>
          </a:p>
          <a:p>
            <a:r>
              <a:rPr lang="en-US" altLang="zh-CN" sz="1400" dirty="0">
                <a:solidFill>
                  <a:srgbClr val="002060"/>
                </a:solidFill>
              </a:rPr>
              <a:t>int add(int x, int y)	/*</a:t>
            </a:r>
            <a:r>
              <a:rPr lang="zh-CN" altLang="en-US" sz="1400" dirty="0">
                <a:solidFill>
                  <a:srgbClr val="002060"/>
                </a:solidFill>
              </a:rPr>
              <a:t>函数首部，</a:t>
            </a:r>
            <a:r>
              <a:rPr lang="en-US" altLang="zh-CN" sz="1400" dirty="0">
                <a:solidFill>
                  <a:srgbClr val="002060"/>
                </a:solidFill>
              </a:rPr>
              <a:t>add</a:t>
            </a:r>
            <a:r>
              <a:rPr lang="zh-CN" altLang="en-US" sz="1400" dirty="0">
                <a:solidFill>
                  <a:srgbClr val="002060"/>
                </a:solidFill>
              </a:rPr>
              <a:t>为整型函数，形式参数</a:t>
            </a:r>
            <a:r>
              <a:rPr lang="en-US" altLang="zh-CN" sz="1400" dirty="0">
                <a:solidFill>
                  <a:srgbClr val="002060"/>
                </a:solidFill>
              </a:rPr>
              <a:t>x</a:t>
            </a:r>
            <a:r>
              <a:rPr lang="zh-CN" altLang="en-US" sz="1400" dirty="0">
                <a:solidFill>
                  <a:srgbClr val="002060"/>
                </a:solidFill>
              </a:rPr>
              <a:t>、</a:t>
            </a:r>
            <a:r>
              <a:rPr lang="en-US" altLang="zh-CN" sz="1400" dirty="0">
                <a:solidFill>
                  <a:srgbClr val="002060"/>
                </a:solidFill>
              </a:rPr>
              <a:t>y</a:t>
            </a:r>
            <a:r>
              <a:rPr lang="zh-CN" altLang="en-US" sz="1400" dirty="0">
                <a:solidFill>
                  <a:srgbClr val="002060"/>
                </a:solidFill>
              </a:rPr>
              <a:t>为整型*</a:t>
            </a:r>
            <a:r>
              <a:rPr lang="en-US" altLang="zh-CN" sz="1400" dirty="0">
                <a:solidFill>
                  <a:srgbClr val="002060"/>
                </a:solidFill>
              </a:rPr>
              <a:t>/</a:t>
            </a:r>
          </a:p>
          <a:p>
            <a:r>
              <a:rPr lang="en-US" altLang="zh-CN" sz="1400" dirty="0">
                <a:solidFill>
                  <a:srgbClr val="002060"/>
                </a:solidFill>
              </a:rPr>
              <a:t>{   </a:t>
            </a:r>
          </a:p>
          <a:p>
            <a:r>
              <a:rPr lang="en-US" altLang="zh-CN" sz="1400" dirty="0">
                <a:solidFill>
                  <a:srgbClr val="002060"/>
                </a:solidFill>
              </a:rPr>
              <a:t>    int z;		/*</a:t>
            </a:r>
            <a:r>
              <a:rPr lang="zh-CN" altLang="en-US" sz="1400" dirty="0">
                <a:solidFill>
                  <a:srgbClr val="002060"/>
                </a:solidFill>
              </a:rPr>
              <a:t>声明整型变量</a:t>
            </a:r>
            <a:r>
              <a:rPr lang="en-US" altLang="zh-CN" sz="1400" dirty="0">
                <a:solidFill>
                  <a:srgbClr val="002060"/>
                </a:solidFill>
              </a:rPr>
              <a:t>z*/ </a:t>
            </a:r>
          </a:p>
          <a:p>
            <a:r>
              <a:rPr lang="en-US" altLang="zh-CN" sz="1400" dirty="0">
                <a:solidFill>
                  <a:srgbClr val="002060"/>
                </a:solidFill>
              </a:rPr>
              <a:t>    z = x + y;	/*</a:t>
            </a:r>
            <a:r>
              <a:rPr lang="zh-CN" altLang="en-US" sz="1400" dirty="0">
                <a:solidFill>
                  <a:srgbClr val="002060"/>
                </a:solidFill>
              </a:rPr>
              <a:t>将</a:t>
            </a:r>
            <a:r>
              <a:rPr lang="en-US" altLang="zh-CN" sz="1400" dirty="0">
                <a:solidFill>
                  <a:srgbClr val="002060"/>
                </a:solidFill>
              </a:rPr>
              <a:t>x</a:t>
            </a:r>
            <a:r>
              <a:rPr lang="zh-CN" altLang="en-US" sz="1400" dirty="0">
                <a:solidFill>
                  <a:srgbClr val="002060"/>
                </a:solidFill>
              </a:rPr>
              <a:t>与</a:t>
            </a:r>
            <a:r>
              <a:rPr lang="en-US" altLang="zh-CN" sz="1400" dirty="0">
                <a:solidFill>
                  <a:srgbClr val="002060"/>
                </a:solidFill>
              </a:rPr>
              <a:t>y</a:t>
            </a:r>
            <a:r>
              <a:rPr lang="zh-CN" altLang="en-US" sz="1400" dirty="0">
                <a:solidFill>
                  <a:srgbClr val="002060"/>
                </a:solidFill>
              </a:rPr>
              <a:t>之和赋给</a:t>
            </a:r>
            <a:r>
              <a:rPr lang="en-US" altLang="zh-CN" sz="1400" dirty="0">
                <a:solidFill>
                  <a:srgbClr val="002060"/>
                </a:solidFill>
              </a:rPr>
              <a:t>z*/ </a:t>
            </a:r>
          </a:p>
          <a:p>
            <a:r>
              <a:rPr lang="en-US" altLang="zh-CN" sz="1400" dirty="0">
                <a:solidFill>
                  <a:srgbClr val="002060"/>
                </a:solidFill>
              </a:rPr>
              <a:t>    return z;	/*</a:t>
            </a:r>
            <a:r>
              <a:rPr lang="zh-CN" altLang="en-US" sz="1400" dirty="0">
                <a:solidFill>
                  <a:srgbClr val="002060"/>
                </a:solidFill>
              </a:rPr>
              <a:t>将</a:t>
            </a:r>
            <a:r>
              <a:rPr lang="en-US" altLang="zh-CN" sz="1400" dirty="0">
                <a:solidFill>
                  <a:srgbClr val="002060"/>
                </a:solidFill>
              </a:rPr>
              <a:t>z</a:t>
            </a:r>
            <a:r>
              <a:rPr lang="zh-CN" altLang="en-US" sz="1400" dirty="0">
                <a:solidFill>
                  <a:srgbClr val="002060"/>
                </a:solidFill>
              </a:rPr>
              <a:t>的值返回主调函数*</a:t>
            </a:r>
            <a:r>
              <a:rPr lang="en-US" altLang="zh-CN" sz="1400" dirty="0">
                <a:solidFill>
                  <a:srgbClr val="002060"/>
                </a:solidFill>
              </a:rPr>
              <a:t>/ </a:t>
            </a:r>
          </a:p>
          <a:p>
            <a:r>
              <a:rPr lang="en-US" altLang="zh-CN" sz="1400" dirty="0">
                <a:solidFill>
                  <a:srgbClr val="002060"/>
                </a:solidFill>
              </a:rPr>
              <a:t>}</a:t>
            </a:r>
          </a:p>
        </p:txBody>
      </p:sp>
      <p:sp>
        <p:nvSpPr>
          <p:cNvPr id="5" name="文本框 4">
            <a:extLst>
              <a:ext uri="{FF2B5EF4-FFF2-40B4-BE49-F238E27FC236}">
                <a16:creationId xmlns:a16="http://schemas.microsoft.com/office/drawing/2014/main" id="{53DEB269-E8A9-497B-B9E9-764A5A64C5BB}"/>
              </a:ext>
            </a:extLst>
          </p:cNvPr>
          <p:cNvSpPr txBox="1"/>
          <p:nvPr/>
        </p:nvSpPr>
        <p:spPr>
          <a:xfrm>
            <a:off x="7532016" y="1526969"/>
            <a:ext cx="1977419" cy="369332"/>
          </a:xfrm>
          <a:prstGeom prst="rect">
            <a:avLst/>
          </a:prstGeom>
          <a:noFill/>
        </p:spPr>
        <p:txBody>
          <a:bodyPr wrap="square" rtlCol="0">
            <a:spAutoFit/>
          </a:bodyPr>
          <a:lstStyle/>
          <a:p>
            <a:r>
              <a:rPr lang="zh-CN" altLang="en-US" dirty="0">
                <a:solidFill>
                  <a:srgbClr val="002060"/>
                </a:solidFill>
              </a:rPr>
              <a:t>程序运行结果：</a:t>
            </a:r>
          </a:p>
        </p:txBody>
      </p:sp>
      <p:pic>
        <p:nvPicPr>
          <p:cNvPr id="7" name="图片 6">
            <a:extLst>
              <a:ext uri="{FF2B5EF4-FFF2-40B4-BE49-F238E27FC236}">
                <a16:creationId xmlns:a16="http://schemas.microsoft.com/office/drawing/2014/main" id="{09EF5E60-6D99-4785-8862-28765F6EA404}"/>
              </a:ext>
            </a:extLst>
          </p:cNvPr>
          <p:cNvPicPr/>
          <p:nvPr/>
        </p:nvPicPr>
        <p:blipFill rotWithShape="1">
          <a:blip r:embed="rId2">
            <a:extLst>
              <a:ext uri="{28A0092B-C50C-407E-A947-70E740481C1C}">
                <a14:useLocalDpi xmlns:a14="http://schemas.microsoft.com/office/drawing/2010/main" val="0"/>
              </a:ext>
            </a:extLst>
          </a:blip>
          <a:srcRect r="42158" b="40668"/>
          <a:stretch/>
        </p:blipFill>
        <p:spPr>
          <a:xfrm>
            <a:off x="7682106" y="1957924"/>
            <a:ext cx="3059168" cy="1022570"/>
          </a:xfrm>
          <a:prstGeom prst="rect">
            <a:avLst/>
          </a:prstGeom>
        </p:spPr>
      </p:pic>
      <p:sp>
        <p:nvSpPr>
          <p:cNvPr id="8" name="折角形 8">
            <a:extLst>
              <a:ext uri="{FF2B5EF4-FFF2-40B4-BE49-F238E27FC236}">
                <a16:creationId xmlns:a16="http://schemas.microsoft.com/office/drawing/2014/main" id="{EE9C5976-0B49-4CCF-9E18-643CBE7BCBB9}"/>
              </a:ext>
            </a:extLst>
          </p:cNvPr>
          <p:cNvSpPr/>
          <p:nvPr/>
        </p:nvSpPr>
        <p:spPr>
          <a:xfrm>
            <a:off x="7682106" y="3042118"/>
            <a:ext cx="4225812" cy="3328859"/>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pPr marL="342900" indent="-342900">
              <a:buAutoNum type="arabicPeriod"/>
            </a:pPr>
            <a:endParaRPr lang="en-US" altLang="zh-CN" sz="1400" dirty="0"/>
          </a:p>
          <a:p>
            <a:pPr marL="342900" indent="-342900">
              <a:buAutoNum type="arabicPeriod"/>
            </a:pPr>
            <a:endParaRPr lang="en-US" altLang="zh-CN" sz="1400" dirty="0"/>
          </a:p>
          <a:p>
            <a:pPr marL="342900" indent="-342900">
              <a:buAutoNum type="arabicPeriod"/>
            </a:pPr>
            <a:endParaRPr lang="en-US" altLang="zh-CN" sz="1400" dirty="0"/>
          </a:p>
          <a:p>
            <a:pPr marL="342900" indent="-342900">
              <a:lnSpc>
                <a:spcPct val="125000"/>
              </a:lnSpc>
              <a:buAutoNum type="arabicPeriod"/>
            </a:pPr>
            <a:r>
              <a:rPr lang="zh-CN" altLang="en-US" sz="1400" dirty="0"/>
              <a:t>函数中使用到的变量，都需要在使用之前先给变量起个名字并进行类型声明；同样的，如果要调用其他的函数，也要先声明；</a:t>
            </a:r>
            <a:endParaRPr lang="en-US" altLang="zh-CN" sz="1400" dirty="0"/>
          </a:p>
          <a:p>
            <a:pPr marL="342900" indent="-342900">
              <a:lnSpc>
                <a:spcPct val="125000"/>
              </a:lnSpc>
              <a:buAutoNum type="arabicPeriod"/>
            </a:pPr>
            <a:r>
              <a:rPr lang="zh-CN" altLang="en-US" sz="1400" dirty="0"/>
              <a:t>本例中包含</a:t>
            </a:r>
            <a:r>
              <a:rPr lang="en-US" altLang="zh-CN" sz="1400" dirty="0"/>
              <a:t>main</a:t>
            </a:r>
            <a:r>
              <a:rPr lang="zh-CN" altLang="en-US" sz="1400" dirty="0"/>
              <a:t>和</a:t>
            </a:r>
            <a:r>
              <a:rPr lang="en-US" altLang="zh-CN" sz="1400" dirty="0"/>
              <a:t>add</a:t>
            </a:r>
            <a:r>
              <a:rPr lang="zh-CN" altLang="en-US" sz="1400" dirty="0"/>
              <a:t>两个函数的定义。</a:t>
            </a:r>
            <a:r>
              <a:rPr lang="en-US" altLang="zh-CN" sz="1400" dirty="0"/>
              <a:t>main</a:t>
            </a:r>
            <a:r>
              <a:rPr lang="zh-CN" altLang="en-US" sz="1400" dirty="0"/>
              <a:t>函数通过语句“</a:t>
            </a:r>
            <a:r>
              <a:rPr lang="en-US" altLang="zh-CN" sz="1400" dirty="0"/>
              <a:t>sum = add(a, b);”</a:t>
            </a:r>
            <a:r>
              <a:rPr lang="zh-CN" altLang="en-US" sz="1400" dirty="0"/>
              <a:t>将</a:t>
            </a:r>
            <a:r>
              <a:rPr lang="en-US" altLang="zh-CN" sz="1400" dirty="0"/>
              <a:t>a</a:t>
            </a:r>
            <a:r>
              <a:rPr lang="zh-CN" altLang="en-US" sz="1400" dirty="0"/>
              <a:t>、</a:t>
            </a:r>
            <a:r>
              <a:rPr lang="en-US" altLang="zh-CN" sz="1400" dirty="0"/>
              <a:t>b</a:t>
            </a:r>
            <a:r>
              <a:rPr lang="zh-CN" altLang="en-US" sz="1400" dirty="0"/>
              <a:t>的值传递给</a:t>
            </a:r>
            <a:r>
              <a:rPr lang="en-US" altLang="zh-CN" sz="1400" dirty="0"/>
              <a:t>add</a:t>
            </a:r>
            <a:r>
              <a:rPr lang="zh-CN" altLang="en-US" sz="1400" dirty="0"/>
              <a:t>函数的形式参数</a:t>
            </a:r>
            <a:r>
              <a:rPr lang="en-US" altLang="zh-CN" sz="1400" dirty="0"/>
              <a:t>x</a:t>
            </a:r>
            <a:r>
              <a:rPr lang="zh-CN" altLang="en-US" sz="1400" dirty="0"/>
              <a:t>和</a:t>
            </a:r>
            <a:r>
              <a:rPr lang="en-US" altLang="zh-CN" sz="1400" dirty="0"/>
              <a:t>y</a:t>
            </a:r>
            <a:r>
              <a:rPr lang="zh-CN" altLang="en-US" sz="1400" dirty="0"/>
              <a:t>，程序转到</a:t>
            </a:r>
            <a:r>
              <a:rPr lang="en-US" altLang="zh-CN" sz="1400" dirty="0"/>
              <a:t>add</a:t>
            </a:r>
            <a:r>
              <a:rPr lang="zh-CN" altLang="en-US" sz="1400" dirty="0"/>
              <a:t>函数中执行。</a:t>
            </a:r>
            <a:r>
              <a:rPr lang="en-US" altLang="zh-CN" sz="1400" dirty="0"/>
              <a:t>add</a:t>
            </a:r>
            <a:r>
              <a:rPr lang="zh-CN" altLang="en-US" sz="1400" dirty="0"/>
              <a:t>函数通过语句“</a:t>
            </a:r>
            <a:r>
              <a:rPr lang="en-US" altLang="zh-CN" sz="1400" dirty="0"/>
              <a:t>return z</a:t>
            </a:r>
            <a:r>
              <a:rPr lang="zh-CN" altLang="en-US" sz="1400" dirty="0"/>
              <a:t>；”将结果返回到主调函数并赋给</a:t>
            </a:r>
            <a:r>
              <a:rPr lang="en-US" altLang="zh-CN" sz="1400" dirty="0"/>
              <a:t>sum</a:t>
            </a:r>
            <a:r>
              <a:rPr lang="zh-CN" altLang="en-US" sz="1400" dirty="0"/>
              <a:t>；</a:t>
            </a:r>
            <a:endParaRPr lang="en-US" altLang="zh-CN" sz="1400" dirty="0"/>
          </a:p>
          <a:p>
            <a:pPr marL="342900" indent="-342900">
              <a:lnSpc>
                <a:spcPct val="125000"/>
              </a:lnSpc>
              <a:buAutoNum type="arabicPeriod"/>
            </a:pPr>
            <a:r>
              <a:rPr lang="en-US" altLang="zh-CN" sz="1400" dirty="0" err="1"/>
              <a:t>printf</a:t>
            </a:r>
            <a:r>
              <a:rPr lang="zh-CN" altLang="en-US" sz="1400" dirty="0"/>
              <a:t>函数中的格式说明符“</a:t>
            </a:r>
            <a:r>
              <a:rPr lang="en-US" altLang="zh-CN" sz="1400" dirty="0"/>
              <a:t>%d”</a:t>
            </a:r>
            <a:r>
              <a:rPr lang="zh-CN" altLang="en-US" sz="1400" dirty="0"/>
              <a:t>表示将数据按十进制整数形式输出。。</a:t>
            </a:r>
            <a:endParaRPr lang="en-US" altLang="zh-CN" sz="1400" dirty="0"/>
          </a:p>
        </p:txBody>
      </p:sp>
      <p:grpSp>
        <p:nvGrpSpPr>
          <p:cNvPr id="9" name="组合 8">
            <a:extLst>
              <a:ext uri="{FF2B5EF4-FFF2-40B4-BE49-F238E27FC236}">
                <a16:creationId xmlns:a16="http://schemas.microsoft.com/office/drawing/2014/main" id="{1578FD2F-7402-415E-8396-2CAE84CFEDA3}"/>
              </a:ext>
            </a:extLst>
          </p:cNvPr>
          <p:cNvGrpSpPr/>
          <p:nvPr/>
        </p:nvGrpSpPr>
        <p:grpSpPr>
          <a:xfrm>
            <a:off x="7777175" y="3088496"/>
            <a:ext cx="1242392" cy="373903"/>
            <a:chOff x="8656982" y="1358937"/>
            <a:chExt cx="1242392" cy="331751"/>
          </a:xfrm>
        </p:grpSpPr>
        <p:sp>
          <p:nvSpPr>
            <p:cNvPr id="10" name="文本框 9">
              <a:extLst>
                <a:ext uri="{FF2B5EF4-FFF2-40B4-BE49-F238E27FC236}">
                  <a16:creationId xmlns:a16="http://schemas.microsoft.com/office/drawing/2014/main" id="{76F2ED95-8BDB-4735-BBB4-C1EB01CB4A7F}"/>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1" name="直接连接符 10">
              <a:extLst>
                <a:ext uri="{FF2B5EF4-FFF2-40B4-BE49-F238E27FC236}">
                  <a16:creationId xmlns:a16="http://schemas.microsoft.com/office/drawing/2014/main" id="{7397D8DD-DC40-4430-8B4D-A96BC31CE9E4}"/>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69545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138FC2-0009-41FF-B384-2E6611C44BD8}"/>
              </a:ext>
            </a:extLst>
          </p:cNvPr>
          <p:cNvSpPr>
            <a:spLocks noGrp="1"/>
          </p:cNvSpPr>
          <p:nvPr>
            <p:ph type="title"/>
          </p:nvPr>
        </p:nvSpPr>
        <p:spPr/>
        <p:txBody>
          <a:bodyPr/>
          <a:lstStyle/>
          <a:p>
            <a:r>
              <a:rPr lang="en-US" altLang="zh-CN" dirty="0"/>
              <a:t>1.4 C</a:t>
            </a:r>
            <a:r>
              <a:rPr lang="zh-CN" altLang="en-US" dirty="0"/>
              <a:t>程序设计入门</a:t>
            </a:r>
          </a:p>
        </p:txBody>
      </p:sp>
      <p:sp>
        <p:nvSpPr>
          <p:cNvPr id="3" name="内容占位符 2">
            <a:extLst>
              <a:ext uri="{FF2B5EF4-FFF2-40B4-BE49-F238E27FC236}">
                <a16:creationId xmlns:a16="http://schemas.microsoft.com/office/drawing/2014/main" id="{86856DD9-50C8-452C-ADF8-69F33AB74010}"/>
              </a:ext>
            </a:extLst>
          </p:cNvPr>
          <p:cNvSpPr>
            <a:spLocks noGrp="1"/>
          </p:cNvSpPr>
          <p:nvPr>
            <p:ph idx="1"/>
          </p:nvPr>
        </p:nvSpPr>
        <p:spPr/>
        <p:txBody>
          <a:bodyPr/>
          <a:lstStyle/>
          <a:p>
            <a:r>
              <a:rPr lang="zh-CN" altLang="zh-CN" dirty="0"/>
              <a:t>【例</a:t>
            </a:r>
            <a:r>
              <a:rPr lang="en-US" altLang="zh-CN" dirty="0"/>
              <a:t>1.4</a:t>
            </a:r>
            <a:r>
              <a:rPr lang="zh-CN" altLang="zh-CN" dirty="0"/>
              <a:t>】输入半径，求圆的面积。</a:t>
            </a:r>
            <a:endParaRPr lang="zh-CN" altLang="en-US" dirty="0"/>
          </a:p>
        </p:txBody>
      </p:sp>
      <p:sp>
        <p:nvSpPr>
          <p:cNvPr id="7" name="矩形 6">
            <a:extLst>
              <a:ext uri="{FF2B5EF4-FFF2-40B4-BE49-F238E27FC236}">
                <a16:creationId xmlns:a16="http://schemas.microsoft.com/office/drawing/2014/main" id="{F9DEBA16-5BCC-43BD-88FF-D1F9292C637E}"/>
              </a:ext>
            </a:extLst>
          </p:cNvPr>
          <p:cNvSpPr/>
          <p:nvPr/>
        </p:nvSpPr>
        <p:spPr>
          <a:xfrm>
            <a:off x="609602" y="1989057"/>
            <a:ext cx="5706357" cy="24226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dirty="0">
                <a:solidFill>
                  <a:srgbClr val="002060"/>
                </a:solidFill>
              </a:rPr>
              <a:t>#include &lt;</a:t>
            </a:r>
            <a:r>
              <a:rPr lang="en-US" altLang="zh-CN" sz="1400" dirty="0" err="1">
                <a:solidFill>
                  <a:srgbClr val="002060"/>
                </a:solidFill>
              </a:rPr>
              <a:t>stdio.h</a:t>
            </a:r>
            <a:r>
              <a:rPr lang="en-US" altLang="zh-CN" sz="1400" dirty="0">
                <a:solidFill>
                  <a:srgbClr val="002060"/>
                </a:solidFill>
              </a:rPr>
              <a:t>&gt;</a:t>
            </a:r>
          </a:p>
          <a:p>
            <a:r>
              <a:rPr lang="en-US" altLang="zh-CN" sz="1400" dirty="0">
                <a:solidFill>
                  <a:srgbClr val="002060"/>
                </a:solidFill>
              </a:rPr>
              <a:t>int main( )</a:t>
            </a:r>
          </a:p>
          <a:p>
            <a:r>
              <a:rPr lang="en-US" altLang="zh-CN" sz="1400" dirty="0">
                <a:solidFill>
                  <a:srgbClr val="002060"/>
                </a:solidFill>
              </a:rPr>
              <a:t>{</a:t>
            </a:r>
          </a:p>
          <a:p>
            <a:r>
              <a:rPr lang="en-US" altLang="zh-CN" sz="1400" dirty="0">
                <a:solidFill>
                  <a:srgbClr val="002060"/>
                </a:solidFill>
              </a:rPr>
              <a:t>    float radius, area;       /*</a:t>
            </a:r>
            <a:r>
              <a:rPr lang="zh-CN" altLang="en-US" sz="1400" dirty="0">
                <a:solidFill>
                  <a:srgbClr val="002060"/>
                </a:solidFill>
              </a:rPr>
              <a:t>声明两个浮点型变量</a:t>
            </a:r>
            <a:r>
              <a:rPr lang="en-US" altLang="zh-CN" sz="1400" dirty="0">
                <a:solidFill>
                  <a:srgbClr val="002060"/>
                </a:solidFill>
              </a:rPr>
              <a:t>radius, area*/ </a:t>
            </a:r>
          </a:p>
          <a:p>
            <a:r>
              <a:rPr lang="en-US" altLang="zh-CN" sz="1400" dirty="0">
                <a:solidFill>
                  <a:srgbClr val="002060"/>
                </a:solidFill>
              </a:rPr>
              <a:t>    </a:t>
            </a:r>
            <a:r>
              <a:rPr lang="en-US" altLang="zh-CN" sz="1400" dirty="0" err="1">
                <a:solidFill>
                  <a:srgbClr val="002060"/>
                </a:solidFill>
              </a:rPr>
              <a:t>scanf</a:t>
            </a:r>
            <a:r>
              <a:rPr lang="en-US" altLang="zh-CN" sz="1400" dirty="0">
                <a:solidFill>
                  <a:srgbClr val="002060"/>
                </a:solidFill>
              </a:rPr>
              <a:t>("%f", &amp;radius);			</a:t>
            </a:r>
          </a:p>
          <a:p>
            <a:r>
              <a:rPr lang="en-US" altLang="zh-CN" sz="1400" dirty="0">
                <a:solidFill>
                  <a:srgbClr val="002060"/>
                </a:solidFill>
              </a:rPr>
              <a:t>    area = 3.14 * radius * radius;</a:t>
            </a:r>
          </a:p>
          <a:p>
            <a:r>
              <a:rPr lang="en-US" altLang="zh-CN" sz="1400" dirty="0">
                <a:solidFill>
                  <a:srgbClr val="002060"/>
                </a:solidFill>
              </a:rPr>
              <a:t>    </a:t>
            </a:r>
            <a:r>
              <a:rPr lang="en-US" altLang="zh-CN" sz="1400" dirty="0" err="1">
                <a:solidFill>
                  <a:srgbClr val="002060"/>
                </a:solidFill>
              </a:rPr>
              <a:t>printf</a:t>
            </a:r>
            <a:r>
              <a:rPr lang="en-US" altLang="zh-CN" sz="1400" dirty="0">
                <a:solidFill>
                  <a:srgbClr val="002060"/>
                </a:solidFill>
              </a:rPr>
              <a:t>("area = %f\n", area);</a:t>
            </a:r>
          </a:p>
          <a:p>
            <a:r>
              <a:rPr lang="en-US" altLang="zh-CN" sz="1400" dirty="0">
                <a:solidFill>
                  <a:srgbClr val="002060"/>
                </a:solidFill>
              </a:rPr>
              <a:t>    return 0;</a:t>
            </a:r>
          </a:p>
          <a:p>
            <a:r>
              <a:rPr lang="en-US" altLang="zh-CN" sz="1400" dirty="0">
                <a:solidFill>
                  <a:srgbClr val="002060"/>
                </a:solidFill>
              </a:rPr>
              <a:t>}</a:t>
            </a:r>
          </a:p>
        </p:txBody>
      </p:sp>
      <p:sp>
        <p:nvSpPr>
          <p:cNvPr id="8" name="文本框 7">
            <a:extLst>
              <a:ext uri="{FF2B5EF4-FFF2-40B4-BE49-F238E27FC236}">
                <a16:creationId xmlns:a16="http://schemas.microsoft.com/office/drawing/2014/main" id="{DD802BA1-DE7C-4624-A798-BC57F35AFD8D}"/>
              </a:ext>
            </a:extLst>
          </p:cNvPr>
          <p:cNvSpPr txBox="1"/>
          <p:nvPr/>
        </p:nvSpPr>
        <p:spPr>
          <a:xfrm>
            <a:off x="609600" y="4652013"/>
            <a:ext cx="1977419" cy="369332"/>
          </a:xfrm>
          <a:prstGeom prst="rect">
            <a:avLst/>
          </a:prstGeom>
          <a:noFill/>
        </p:spPr>
        <p:txBody>
          <a:bodyPr wrap="square" rtlCol="0">
            <a:spAutoFit/>
          </a:bodyPr>
          <a:lstStyle/>
          <a:p>
            <a:r>
              <a:rPr lang="zh-CN" altLang="en-US" dirty="0">
                <a:solidFill>
                  <a:srgbClr val="002060"/>
                </a:solidFill>
              </a:rPr>
              <a:t>程序运行结果：</a:t>
            </a:r>
          </a:p>
        </p:txBody>
      </p:sp>
      <p:pic>
        <p:nvPicPr>
          <p:cNvPr id="9" name="图片 8">
            <a:extLst>
              <a:ext uri="{FF2B5EF4-FFF2-40B4-BE49-F238E27FC236}">
                <a16:creationId xmlns:a16="http://schemas.microsoft.com/office/drawing/2014/main" id="{69D59563-8E3E-4C9B-B8BE-A70AD2F7AD5C}"/>
              </a:ext>
            </a:extLst>
          </p:cNvPr>
          <p:cNvPicPr/>
          <p:nvPr/>
        </p:nvPicPr>
        <p:blipFill rotWithShape="1">
          <a:blip r:embed="rId2">
            <a:extLst>
              <a:ext uri="{28A0092B-C50C-407E-A947-70E740481C1C}">
                <a14:useLocalDpi xmlns:a14="http://schemas.microsoft.com/office/drawing/2010/main" val="0"/>
              </a:ext>
            </a:extLst>
          </a:blip>
          <a:srcRect r="37622" b="38881"/>
          <a:stretch/>
        </p:blipFill>
        <p:spPr>
          <a:xfrm>
            <a:off x="2508932" y="4652012"/>
            <a:ext cx="3613718" cy="1051203"/>
          </a:xfrm>
          <a:prstGeom prst="rect">
            <a:avLst/>
          </a:prstGeom>
        </p:spPr>
      </p:pic>
      <p:sp>
        <p:nvSpPr>
          <p:cNvPr id="10" name="折角形 8">
            <a:extLst>
              <a:ext uri="{FF2B5EF4-FFF2-40B4-BE49-F238E27FC236}">
                <a16:creationId xmlns:a16="http://schemas.microsoft.com/office/drawing/2014/main" id="{C335B9B0-1B86-4D4E-9DDA-96B0BD598C9F}"/>
              </a:ext>
            </a:extLst>
          </p:cNvPr>
          <p:cNvSpPr/>
          <p:nvPr/>
        </p:nvSpPr>
        <p:spPr>
          <a:xfrm>
            <a:off x="6968330" y="1989057"/>
            <a:ext cx="4485237" cy="3120274"/>
          </a:xfrm>
          <a:prstGeom prst="foldedCorner">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endParaRPr lang="en-US" altLang="zh-CN" sz="1400" dirty="0"/>
          </a:p>
          <a:p>
            <a:pPr marL="342900" indent="-342900">
              <a:buAutoNum type="arabicPeriod"/>
            </a:pPr>
            <a:endParaRPr lang="en-US" altLang="zh-CN" sz="1400" dirty="0"/>
          </a:p>
          <a:p>
            <a:pPr marL="342900" indent="-342900">
              <a:buAutoNum type="arabicPeriod"/>
            </a:pPr>
            <a:endParaRPr lang="en-US" altLang="zh-CN" sz="1400" dirty="0"/>
          </a:p>
          <a:p>
            <a:pPr marL="342900" indent="-342900">
              <a:buAutoNum type="arabicPeriod"/>
            </a:pPr>
            <a:endParaRPr lang="en-US" altLang="zh-CN" sz="1400" dirty="0"/>
          </a:p>
          <a:p>
            <a:pPr marL="342900" indent="-342900">
              <a:lnSpc>
                <a:spcPct val="125000"/>
              </a:lnSpc>
              <a:buAutoNum type="arabicPeriod"/>
            </a:pPr>
            <a:r>
              <a:rPr lang="zh-CN" altLang="en-US" sz="1400" dirty="0"/>
              <a:t>语句“</a:t>
            </a:r>
            <a:r>
              <a:rPr lang="en-US" altLang="zh-CN" sz="1400" dirty="0" err="1"/>
              <a:t>scanf</a:t>
            </a:r>
            <a:r>
              <a:rPr lang="en-US" altLang="zh-CN" sz="1400" dirty="0"/>
              <a:t>(”%f“, &amp;radius);”</a:t>
            </a:r>
            <a:r>
              <a:rPr lang="zh-CN" altLang="en-US" sz="1400" dirty="0"/>
              <a:t>中用到的</a:t>
            </a:r>
            <a:r>
              <a:rPr lang="en-US" altLang="zh-CN" sz="1400" dirty="0" err="1"/>
              <a:t>scanf</a:t>
            </a:r>
            <a:r>
              <a:rPr lang="zh-CN" altLang="en-US" sz="1400" dirty="0"/>
              <a:t>函数，是标准输入函数，程序运行到该语句时，会等待用户的输入，而后从键盘上接收数据并存放到相应的内存存储单元中。“</a:t>
            </a:r>
            <a:r>
              <a:rPr lang="en-US" altLang="zh-CN" sz="1400" dirty="0"/>
              <a:t>%f”</a:t>
            </a:r>
            <a:r>
              <a:rPr lang="zh-CN" altLang="en-US" sz="1400" dirty="0"/>
              <a:t>表示输入浮点数；“</a:t>
            </a:r>
            <a:r>
              <a:rPr lang="en-US" altLang="zh-CN" sz="1400" dirty="0"/>
              <a:t>&amp;”</a:t>
            </a:r>
            <a:r>
              <a:rPr lang="zh-CN" altLang="en-US" sz="1400" dirty="0"/>
              <a:t>是取地址运算符，“</a:t>
            </a:r>
            <a:r>
              <a:rPr lang="en-US" altLang="zh-CN" sz="1400" dirty="0"/>
              <a:t>&amp;radius”</a:t>
            </a:r>
            <a:r>
              <a:rPr lang="zh-CN" altLang="en-US" sz="1400" dirty="0"/>
              <a:t>是指获取变量</a:t>
            </a:r>
            <a:r>
              <a:rPr lang="en-US" altLang="zh-CN" sz="1400" dirty="0"/>
              <a:t>radius</a:t>
            </a:r>
            <a:r>
              <a:rPr lang="zh-CN" altLang="en-US" sz="1400" dirty="0"/>
              <a:t>在内存中的地址；</a:t>
            </a:r>
            <a:endParaRPr lang="en-US" altLang="zh-CN" sz="1400" dirty="0"/>
          </a:p>
          <a:p>
            <a:pPr marL="342900" indent="-342900">
              <a:lnSpc>
                <a:spcPct val="125000"/>
              </a:lnSpc>
              <a:buAutoNum type="arabicPeriod"/>
            </a:pPr>
            <a:r>
              <a:rPr lang="en-US" altLang="zh-CN" sz="1400" dirty="0" err="1"/>
              <a:t>printf</a:t>
            </a:r>
            <a:r>
              <a:rPr lang="zh-CN" altLang="en-US" sz="1400" dirty="0"/>
              <a:t>函数中的格式说明符“</a:t>
            </a:r>
            <a:r>
              <a:rPr lang="en-US" altLang="zh-CN" sz="1400" dirty="0"/>
              <a:t>%f”</a:t>
            </a:r>
            <a:r>
              <a:rPr lang="zh-CN" altLang="en-US" sz="1400" dirty="0"/>
              <a:t>表示将数据按浮点型形式输出，默认输出小数点后</a:t>
            </a:r>
            <a:r>
              <a:rPr lang="en-US" altLang="zh-CN" sz="1400" dirty="0"/>
              <a:t>6</a:t>
            </a:r>
            <a:r>
              <a:rPr lang="zh-CN" altLang="en-US" sz="1400" dirty="0"/>
              <a:t>位小数。</a:t>
            </a:r>
            <a:endParaRPr lang="en-US" altLang="zh-CN" sz="1400" dirty="0"/>
          </a:p>
        </p:txBody>
      </p:sp>
      <p:grpSp>
        <p:nvGrpSpPr>
          <p:cNvPr id="11" name="组合 10">
            <a:extLst>
              <a:ext uri="{FF2B5EF4-FFF2-40B4-BE49-F238E27FC236}">
                <a16:creationId xmlns:a16="http://schemas.microsoft.com/office/drawing/2014/main" id="{4D1C1EFD-C437-4B4A-8176-11D697200F13}"/>
              </a:ext>
            </a:extLst>
          </p:cNvPr>
          <p:cNvGrpSpPr/>
          <p:nvPr/>
        </p:nvGrpSpPr>
        <p:grpSpPr>
          <a:xfrm>
            <a:off x="7047509" y="2079397"/>
            <a:ext cx="1242392" cy="373903"/>
            <a:chOff x="8656982" y="1358937"/>
            <a:chExt cx="1242392" cy="331751"/>
          </a:xfrm>
        </p:grpSpPr>
        <p:sp>
          <p:nvSpPr>
            <p:cNvPr id="12" name="文本框 11">
              <a:extLst>
                <a:ext uri="{FF2B5EF4-FFF2-40B4-BE49-F238E27FC236}">
                  <a16:creationId xmlns:a16="http://schemas.microsoft.com/office/drawing/2014/main" id="{F5AE186A-2CF1-4EA9-9BEE-67BF3B483867}"/>
                </a:ext>
              </a:extLst>
            </p:cNvPr>
            <p:cNvSpPr txBox="1"/>
            <p:nvPr/>
          </p:nvSpPr>
          <p:spPr>
            <a:xfrm>
              <a:off x="8656982" y="1358937"/>
              <a:ext cx="1242392" cy="327695"/>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程序说明</a:t>
              </a:r>
            </a:p>
          </p:txBody>
        </p:sp>
        <p:cxnSp>
          <p:nvCxnSpPr>
            <p:cNvPr id="13" name="直接连接符 12">
              <a:extLst>
                <a:ext uri="{FF2B5EF4-FFF2-40B4-BE49-F238E27FC236}">
                  <a16:creationId xmlns:a16="http://schemas.microsoft.com/office/drawing/2014/main" id="{9E821003-FB41-46F4-9FC7-815C9196DA57}"/>
                </a:ext>
              </a:extLst>
            </p:cNvPr>
            <p:cNvCxnSpPr>
              <a:cxnSpLocks/>
            </p:cNvCxnSpPr>
            <p:nvPr/>
          </p:nvCxnSpPr>
          <p:spPr>
            <a:xfrm flipV="1">
              <a:off x="8656983" y="1686632"/>
              <a:ext cx="1242391" cy="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552765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6369BB-124A-43C1-9E7E-D30AE8B08BA5}"/>
              </a:ext>
            </a:extLst>
          </p:cNvPr>
          <p:cNvSpPr>
            <a:spLocks noGrp="1"/>
          </p:cNvSpPr>
          <p:nvPr>
            <p:ph type="title"/>
          </p:nvPr>
        </p:nvSpPr>
        <p:spPr/>
        <p:txBody>
          <a:bodyPr/>
          <a:lstStyle/>
          <a:p>
            <a:r>
              <a:rPr lang="en-US" altLang="zh-CN" dirty="0"/>
              <a:t>1.4 C</a:t>
            </a:r>
            <a:r>
              <a:rPr lang="zh-CN" altLang="en-US" dirty="0"/>
              <a:t>程序设计入门</a:t>
            </a:r>
          </a:p>
        </p:txBody>
      </p:sp>
      <p:sp>
        <p:nvSpPr>
          <p:cNvPr id="3" name="内容占位符 2">
            <a:extLst>
              <a:ext uri="{FF2B5EF4-FFF2-40B4-BE49-F238E27FC236}">
                <a16:creationId xmlns:a16="http://schemas.microsoft.com/office/drawing/2014/main" id="{1C9959AC-1B29-463C-86FF-52B14EFEC3EF}"/>
              </a:ext>
            </a:extLst>
          </p:cNvPr>
          <p:cNvSpPr>
            <a:spLocks noGrp="1"/>
          </p:cNvSpPr>
          <p:nvPr>
            <p:ph idx="1"/>
          </p:nvPr>
        </p:nvSpPr>
        <p:spPr/>
        <p:txBody>
          <a:bodyPr/>
          <a:lstStyle/>
          <a:p>
            <a:r>
              <a:rPr lang="en-US" altLang="zh-CN" dirty="0"/>
              <a:t>C</a:t>
            </a:r>
            <a:r>
              <a:rPr lang="zh-CN" altLang="en-US" dirty="0"/>
              <a:t>程序的基本结构：</a:t>
            </a:r>
            <a:endParaRPr lang="en-US" altLang="zh-CN" dirty="0"/>
          </a:p>
          <a:p>
            <a:pPr lvl="1">
              <a:lnSpc>
                <a:spcPct val="120000"/>
              </a:lnSpc>
            </a:pPr>
            <a:r>
              <a:rPr lang="zh-CN" altLang="en-US" dirty="0"/>
              <a:t>每个</a:t>
            </a:r>
            <a:r>
              <a:rPr lang="en-US" altLang="zh-CN" dirty="0"/>
              <a:t>C</a:t>
            </a:r>
            <a:r>
              <a:rPr lang="zh-CN" altLang="en-US" dirty="0"/>
              <a:t>程序可以由一个或多个函数组成，但必须有且仅有一个</a:t>
            </a:r>
            <a:r>
              <a:rPr lang="en-US" altLang="zh-CN" dirty="0"/>
              <a:t>main</a:t>
            </a:r>
            <a:r>
              <a:rPr lang="zh-CN" altLang="en-US" dirty="0"/>
              <a:t>函数；程序的执行从</a:t>
            </a:r>
            <a:r>
              <a:rPr lang="en-US" altLang="zh-CN" dirty="0"/>
              <a:t>main</a:t>
            </a:r>
            <a:r>
              <a:rPr lang="zh-CN" altLang="en-US" dirty="0"/>
              <a:t>函数开始，并在</a:t>
            </a:r>
            <a:r>
              <a:rPr lang="en-US" altLang="zh-CN" dirty="0"/>
              <a:t>main</a:t>
            </a:r>
            <a:r>
              <a:rPr lang="zh-CN" altLang="en-US" dirty="0"/>
              <a:t>函数中结束。</a:t>
            </a:r>
            <a:endParaRPr lang="en-US" altLang="zh-CN" dirty="0"/>
          </a:p>
          <a:p>
            <a:pPr lvl="1">
              <a:lnSpc>
                <a:spcPct val="120000"/>
              </a:lnSpc>
            </a:pPr>
            <a:r>
              <a:rPr lang="zh-CN" altLang="en-US" dirty="0"/>
              <a:t>根据函数的定义者不同， </a:t>
            </a:r>
            <a:r>
              <a:rPr lang="en-US" altLang="zh-CN" dirty="0"/>
              <a:t>C</a:t>
            </a:r>
            <a:r>
              <a:rPr lang="zh-CN" altLang="en-US" dirty="0"/>
              <a:t>程序中的函数分为两类：系统提供的库函数和用户自定义函数。调用库函数，需要用预处理命令“</a:t>
            </a:r>
            <a:r>
              <a:rPr lang="en-US" altLang="zh-CN" dirty="0"/>
              <a:t>include”</a:t>
            </a:r>
            <a:r>
              <a:rPr lang="zh-CN" altLang="en-US" dirty="0"/>
              <a:t>将提供相应库函数声明的文件包含到程序中。用户自定义函数，需要用户自己设计函数，由函数首部和函数体构成。函数体给出函数具体功能的实现，放在“</a:t>
            </a:r>
            <a:r>
              <a:rPr lang="en-US" altLang="zh-CN" dirty="0"/>
              <a:t>{……}”</a:t>
            </a:r>
            <a:r>
              <a:rPr lang="zh-CN" altLang="en-US" dirty="0"/>
              <a:t>内部。函数首部，给出函数名、函数类型、函数参数名（形式参数）和参数类型。例如例</a:t>
            </a:r>
            <a:r>
              <a:rPr lang="en-US" altLang="zh-CN" dirty="0"/>
              <a:t>1.3</a:t>
            </a:r>
            <a:r>
              <a:rPr lang="zh-CN" altLang="en-US" dirty="0"/>
              <a:t>中的</a:t>
            </a:r>
            <a:r>
              <a:rPr lang="en-US" altLang="zh-CN" dirty="0"/>
              <a:t>add</a:t>
            </a:r>
            <a:r>
              <a:rPr lang="zh-CN" altLang="en-US" dirty="0"/>
              <a:t>函数首部为：</a:t>
            </a:r>
          </a:p>
          <a:p>
            <a:pPr lvl="1">
              <a:lnSpc>
                <a:spcPct val="120000"/>
              </a:lnSpc>
            </a:pPr>
            <a:endParaRPr lang="en-US" altLang="zh-CN" dirty="0"/>
          </a:p>
          <a:p>
            <a:pPr lvl="1">
              <a:lnSpc>
                <a:spcPct val="120000"/>
              </a:lnSpc>
            </a:pPr>
            <a:endParaRPr lang="en-US" altLang="zh-CN" dirty="0"/>
          </a:p>
          <a:p>
            <a:pPr lvl="1">
              <a:lnSpc>
                <a:spcPct val="120000"/>
              </a:lnSpc>
            </a:pPr>
            <a:endParaRPr lang="en-US" altLang="zh-CN" dirty="0"/>
          </a:p>
          <a:p>
            <a:pPr lvl="1">
              <a:lnSpc>
                <a:spcPct val="120000"/>
              </a:lnSpc>
            </a:pPr>
            <a:r>
              <a:rPr lang="zh-CN" altLang="en-US" dirty="0"/>
              <a:t>所有变量和被调用函数在使用之前要先做类型声明等。</a:t>
            </a:r>
            <a:endParaRPr lang="en-US" altLang="zh-CN" dirty="0"/>
          </a:p>
          <a:p>
            <a:pPr lvl="1">
              <a:lnSpc>
                <a:spcPct val="120000"/>
              </a:lnSpc>
            </a:pPr>
            <a:r>
              <a:rPr lang="zh-CN" altLang="en-US" dirty="0"/>
              <a:t>用“；”作为语句结束符，但是预处理命令、函数首部和函数体外的“</a:t>
            </a:r>
            <a:r>
              <a:rPr lang="en-US" altLang="zh-CN" dirty="0"/>
              <a:t>}”</a:t>
            </a:r>
            <a:r>
              <a:rPr lang="zh-CN" altLang="en-US" dirty="0"/>
              <a:t>后面不要加。</a:t>
            </a:r>
            <a:endParaRPr lang="en-US" altLang="zh-CN" dirty="0"/>
          </a:p>
          <a:p>
            <a:pPr lvl="1">
              <a:lnSpc>
                <a:spcPct val="120000"/>
              </a:lnSpc>
            </a:pPr>
            <a:r>
              <a:rPr lang="zh-CN" altLang="en-US" dirty="0"/>
              <a:t>程序要有足够的注释，以增强程序的可读性。</a:t>
            </a:r>
          </a:p>
        </p:txBody>
      </p:sp>
      <p:pic>
        <p:nvPicPr>
          <p:cNvPr id="4" name="图片 3">
            <a:extLst>
              <a:ext uri="{FF2B5EF4-FFF2-40B4-BE49-F238E27FC236}">
                <a16:creationId xmlns:a16="http://schemas.microsoft.com/office/drawing/2014/main" id="{DA2C8894-01A5-4D9B-8E82-F41131AD620E}"/>
              </a:ext>
            </a:extLst>
          </p:cNvPr>
          <p:cNvPicPr>
            <a:picLocks noChangeAspect="1"/>
          </p:cNvPicPr>
          <p:nvPr/>
        </p:nvPicPr>
        <p:blipFill>
          <a:blip r:embed="rId2"/>
          <a:stretch>
            <a:fillRect/>
          </a:stretch>
        </p:blipFill>
        <p:spPr>
          <a:xfrm>
            <a:off x="2870837" y="4048810"/>
            <a:ext cx="6551926" cy="740008"/>
          </a:xfrm>
          <a:prstGeom prst="rect">
            <a:avLst/>
          </a:prstGeom>
        </p:spPr>
      </p:pic>
    </p:spTree>
    <p:extLst>
      <p:ext uri="{BB962C8B-B14F-4D97-AF65-F5344CB8AC3E}">
        <p14:creationId xmlns:p14="http://schemas.microsoft.com/office/powerpoint/2010/main" val="20092943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322F22-FAF8-4279-84E7-208CF936D384}"/>
              </a:ext>
            </a:extLst>
          </p:cNvPr>
          <p:cNvSpPr>
            <a:spLocks noGrp="1"/>
          </p:cNvSpPr>
          <p:nvPr>
            <p:ph type="title"/>
          </p:nvPr>
        </p:nvSpPr>
        <p:spPr/>
        <p:txBody>
          <a:bodyPr/>
          <a:lstStyle/>
          <a:p>
            <a:r>
              <a:rPr lang="en-US" altLang="zh-CN" dirty="0"/>
              <a:t>1.4 C</a:t>
            </a:r>
            <a:r>
              <a:rPr lang="zh-CN" altLang="en-US" dirty="0"/>
              <a:t>程序设计入门</a:t>
            </a:r>
          </a:p>
        </p:txBody>
      </p:sp>
      <p:sp>
        <p:nvSpPr>
          <p:cNvPr id="3" name="内容占位符 2">
            <a:extLst>
              <a:ext uri="{FF2B5EF4-FFF2-40B4-BE49-F238E27FC236}">
                <a16:creationId xmlns:a16="http://schemas.microsoft.com/office/drawing/2014/main" id="{7A1EFDA5-8E40-4438-9B30-883376EA64FB}"/>
              </a:ext>
            </a:extLst>
          </p:cNvPr>
          <p:cNvSpPr>
            <a:spLocks noGrp="1"/>
          </p:cNvSpPr>
          <p:nvPr>
            <p:ph idx="1"/>
          </p:nvPr>
        </p:nvSpPr>
        <p:spPr/>
        <p:txBody>
          <a:bodyPr/>
          <a:lstStyle/>
          <a:p>
            <a:r>
              <a:rPr lang="en-US" altLang="zh-CN" dirty="0"/>
              <a:t>C</a:t>
            </a:r>
            <a:r>
              <a:rPr lang="zh-CN" altLang="en-US" dirty="0"/>
              <a:t>语言程序开发过程：</a:t>
            </a:r>
            <a:endParaRPr lang="en-US" altLang="zh-CN" dirty="0"/>
          </a:p>
          <a:p>
            <a:endParaRPr lang="en-US" altLang="zh-CN" dirty="0"/>
          </a:p>
          <a:p>
            <a:endParaRPr lang="en-US" altLang="zh-CN" dirty="0"/>
          </a:p>
          <a:p>
            <a:endParaRPr lang="en-US" altLang="zh-CN" dirty="0"/>
          </a:p>
          <a:p>
            <a:pPr>
              <a:lnSpc>
                <a:spcPct val="150000"/>
              </a:lnSpc>
            </a:pPr>
            <a:r>
              <a:rPr lang="en-US" altLang="zh-CN" dirty="0"/>
              <a:t>C</a:t>
            </a:r>
            <a:r>
              <a:rPr lang="zh-CN" altLang="en-US" dirty="0"/>
              <a:t>程序的开发步骤如下：</a:t>
            </a:r>
            <a:endParaRPr lang="en-US" altLang="zh-CN" dirty="0"/>
          </a:p>
          <a:p>
            <a:pPr lvl="1">
              <a:lnSpc>
                <a:spcPct val="150000"/>
              </a:lnSpc>
            </a:pPr>
            <a:r>
              <a:rPr lang="en-US" altLang="zh-CN" dirty="0"/>
              <a:t>1. </a:t>
            </a:r>
            <a:r>
              <a:rPr lang="zh-CN" altLang="en-US" dirty="0"/>
              <a:t>编辑源程序，保存成扩展名为“</a:t>
            </a:r>
            <a:r>
              <a:rPr lang="en-US" altLang="zh-CN" dirty="0"/>
              <a:t>.c”</a:t>
            </a:r>
            <a:r>
              <a:rPr lang="zh-CN" altLang="en-US" dirty="0"/>
              <a:t>的源文件。</a:t>
            </a:r>
            <a:endParaRPr lang="en-US" altLang="zh-CN" dirty="0"/>
          </a:p>
          <a:p>
            <a:pPr lvl="1">
              <a:lnSpc>
                <a:spcPct val="150000"/>
              </a:lnSpc>
            </a:pPr>
            <a:r>
              <a:rPr lang="en-US" altLang="zh-CN" dirty="0"/>
              <a:t>2. </a:t>
            </a:r>
            <a:r>
              <a:rPr lang="zh-CN" altLang="en-US" dirty="0"/>
              <a:t>对源程序进行编译，这一步主要是进行词法和语法分析，生成扩展名为“</a:t>
            </a:r>
            <a:r>
              <a:rPr lang="en-US" altLang="zh-CN" dirty="0"/>
              <a:t>.obj”</a:t>
            </a:r>
            <a:r>
              <a:rPr lang="zh-CN" altLang="en-US" dirty="0"/>
              <a:t>的目标文件。</a:t>
            </a:r>
            <a:endParaRPr lang="en-US" altLang="zh-CN" dirty="0"/>
          </a:p>
          <a:p>
            <a:pPr lvl="1">
              <a:lnSpc>
                <a:spcPct val="150000"/>
              </a:lnSpc>
            </a:pPr>
            <a:r>
              <a:rPr lang="en-US" altLang="zh-CN" dirty="0"/>
              <a:t>3. </a:t>
            </a:r>
            <a:r>
              <a:rPr lang="zh-CN" altLang="en-US" dirty="0"/>
              <a:t>将相关的目标文件和库函数等资源进行连接，形成一个可供运行的统一整体，生成扩展名为“</a:t>
            </a:r>
            <a:r>
              <a:rPr lang="en-US" altLang="zh-CN" dirty="0"/>
              <a:t>.exe”</a:t>
            </a:r>
            <a:r>
              <a:rPr lang="zh-CN" altLang="en-US" dirty="0"/>
              <a:t>的可执行程序。</a:t>
            </a:r>
            <a:endParaRPr lang="en-US" altLang="zh-CN" dirty="0"/>
          </a:p>
          <a:p>
            <a:pPr lvl="1">
              <a:lnSpc>
                <a:spcPct val="150000"/>
              </a:lnSpc>
            </a:pPr>
            <a:r>
              <a:rPr lang="en-US" altLang="zh-CN" dirty="0"/>
              <a:t>4. </a:t>
            </a:r>
            <a:r>
              <a:rPr lang="zh-CN" altLang="en-US" dirty="0"/>
              <a:t>运行可执行程序，得到处理结果。</a:t>
            </a:r>
          </a:p>
        </p:txBody>
      </p:sp>
      <p:pic>
        <p:nvPicPr>
          <p:cNvPr id="4" name="图片 3">
            <a:extLst>
              <a:ext uri="{FF2B5EF4-FFF2-40B4-BE49-F238E27FC236}">
                <a16:creationId xmlns:a16="http://schemas.microsoft.com/office/drawing/2014/main" id="{74CB6132-9C29-4F9A-9C21-E70C02406A6C}"/>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58503" y="1926997"/>
            <a:ext cx="6376594" cy="816204"/>
          </a:xfrm>
          <a:prstGeom prst="rect">
            <a:avLst/>
          </a:prstGeom>
          <a:noFill/>
          <a:ln>
            <a:noFill/>
          </a:ln>
        </p:spPr>
      </p:pic>
    </p:spTree>
    <p:extLst>
      <p:ext uri="{BB962C8B-B14F-4D97-AF65-F5344CB8AC3E}">
        <p14:creationId xmlns:p14="http://schemas.microsoft.com/office/powerpoint/2010/main" val="9786246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BA3539-1A50-4E17-87A1-D27CE7D11D6A}"/>
              </a:ext>
            </a:extLst>
          </p:cNvPr>
          <p:cNvSpPr>
            <a:spLocks noGrp="1"/>
          </p:cNvSpPr>
          <p:nvPr>
            <p:ph type="title"/>
          </p:nvPr>
        </p:nvSpPr>
        <p:spPr/>
        <p:txBody>
          <a:bodyPr/>
          <a:lstStyle/>
          <a:p>
            <a:r>
              <a:rPr lang="en-US" altLang="zh-CN" dirty="0"/>
              <a:t>1.1 </a:t>
            </a:r>
            <a:r>
              <a:rPr lang="zh-CN" altLang="en-US" dirty="0"/>
              <a:t>计算机程序设计语言的发展</a:t>
            </a:r>
          </a:p>
        </p:txBody>
      </p:sp>
      <p:sp>
        <p:nvSpPr>
          <p:cNvPr id="3" name="内容占位符 2">
            <a:extLst>
              <a:ext uri="{FF2B5EF4-FFF2-40B4-BE49-F238E27FC236}">
                <a16:creationId xmlns:a16="http://schemas.microsoft.com/office/drawing/2014/main" id="{34516B9F-1267-42F0-9034-5B9F25C326CA}"/>
              </a:ext>
            </a:extLst>
          </p:cNvPr>
          <p:cNvSpPr>
            <a:spLocks noGrp="1"/>
          </p:cNvSpPr>
          <p:nvPr>
            <p:ph idx="1"/>
          </p:nvPr>
        </p:nvSpPr>
        <p:spPr/>
        <p:txBody>
          <a:bodyPr/>
          <a:lstStyle/>
          <a:p>
            <a:r>
              <a:rPr lang="zh-CN" altLang="en-US" dirty="0"/>
              <a:t>计算机程序设计语言的发展经历：</a:t>
            </a:r>
            <a:endParaRPr lang="en-US" altLang="zh-CN" dirty="0"/>
          </a:p>
        </p:txBody>
      </p:sp>
      <p:sp>
        <p:nvSpPr>
          <p:cNvPr id="5" name="Text Box 40">
            <a:extLst>
              <a:ext uri="{FF2B5EF4-FFF2-40B4-BE49-F238E27FC236}">
                <a16:creationId xmlns:a16="http://schemas.microsoft.com/office/drawing/2014/main" id="{14C5E3B2-6788-416A-A2C6-4C6B90E3E654}"/>
              </a:ext>
            </a:extLst>
          </p:cNvPr>
          <p:cNvSpPr txBox="1">
            <a:spLocks noChangeArrowheads="1"/>
          </p:cNvSpPr>
          <p:nvPr/>
        </p:nvSpPr>
        <p:spPr bwMode="auto">
          <a:xfrm>
            <a:off x="3195480" y="2906714"/>
            <a:ext cx="492443" cy="1774825"/>
          </a:xfrm>
          <a:prstGeom prst="rect">
            <a:avLst/>
          </a:prstGeom>
          <a:gradFill rotWithShape="0">
            <a:gsLst>
              <a:gs pos="0">
                <a:schemeClr val="accent1">
                  <a:gamma/>
                  <a:shade val="70980"/>
                  <a:invGamma/>
                </a:schemeClr>
              </a:gs>
              <a:gs pos="50000">
                <a:schemeClr val="accent1"/>
              </a:gs>
              <a:gs pos="100000">
                <a:schemeClr val="accent1">
                  <a:gamma/>
                  <a:shade val="70980"/>
                  <a:invGamma/>
                </a:schemeClr>
              </a:gs>
            </a:gsLst>
            <a:lin ang="5400000" scaled="1"/>
          </a:gradFill>
          <a:ln w="12700" cap="sq">
            <a:miter lim="800000"/>
            <a:headEnd type="none" w="sm" len="sm"/>
            <a:tailEnd type="none" w="sm" len="sm"/>
          </a:ln>
          <a:effectLst/>
          <a:scene3d>
            <a:camera prst="legacyObliqueTopRight"/>
            <a:lightRig rig="legacyFlat2" dir="t"/>
          </a:scene3d>
          <a:sp3d extrusionH="227000" prstMaterial="legacyMatte">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107763" dir="18900000" algn="ctr" rotWithShape="0">
                    <a:schemeClr val="bg2"/>
                  </a:outerShdw>
                </a:effectLst>
              </a14:hiddenEffects>
            </a:ext>
          </a:extLst>
        </p:spPr>
        <p:txBody>
          <a:bodyPr vert="eaVert" anchor="ctr">
            <a:spAutoFit/>
            <a:flatTx/>
          </a:bodyPr>
          <a:lstStyle/>
          <a:p>
            <a:pPr algn="ctr"/>
            <a:r>
              <a:rPr lang="zh-CN" altLang="en-US" sz="2000" b="1" dirty="0">
                <a:solidFill>
                  <a:schemeClr val="tx2"/>
                </a:solidFill>
                <a:latin typeface="Times New Roman" panose="02020603050405020304" pitchFamily="18" charset="0"/>
              </a:rPr>
              <a:t>机器语言</a:t>
            </a:r>
            <a:endParaRPr lang="zh-CN" altLang="en-US" b="1" dirty="0">
              <a:solidFill>
                <a:schemeClr val="tx2"/>
              </a:solidFill>
              <a:latin typeface="Times New Roman" panose="02020603050405020304" pitchFamily="18" charset="0"/>
            </a:endParaRPr>
          </a:p>
        </p:txBody>
      </p:sp>
      <p:sp>
        <p:nvSpPr>
          <p:cNvPr id="6" name="Text Box 41">
            <a:extLst>
              <a:ext uri="{FF2B5EF4-FFF2-40B4-BE49-F238E27FC236}">
                <a16:creationId xmlns:a16="http://schemas.microsoft.com/office/drawing/2014/main" id="{C43F3176-E119-44C6-8752-C360B847D2A5}"/>
              </a:ext>
            </a:extLst>
          </p:cNvPr>
          <p:cNvSpPr txBox="1">
            <a:spLocks noChangeArrowheads="1"/>
          </p:cNvSpPr>
          <p:nvPr/>
        </p:nvSpPr>
        <p:spPr bwMode="auto">
          <a:xfrm>
            <a:off x="4860450" y="2906714"/>
            <a:ext cx="492443" cy="1774825"/>
          </a:xfrm>
          <a:prstGeom prst="rect">
            <a:avLst/>
          </a:prstGeom>
          <a:gradFill rotWithShape="0">
            <a:gsLst>
              <a:gs pos="0">
                <a:schemeClr val="accent1">
                  <a:gamma/>
                  <a:shade val="70980"/>
                  <a:invGamma/>
                </a:schemeClr>
              </a:gs>
              <a:gs pos="50000">
                <a:schemeClr val="accent1"/>
              </a:gs>
              <a:gs pos="100000">
                <a:schemeClr val="accent1">
                  <a:gamma/>
                  <a:shade val="70980"/>
                  <a:invGamma/>
                </a:schemeClr>
              </a:gs>
            </a:gsLst>
            <a:lin ang="5400000" scaled="1"/>
          </a:gradFill>
          <a:ln w="12700" cap="sq">
            <a:miter lim="800000"/>
            <a:headEnd type="none" w="sm" len="sm"/>
            <a:tailEnd type="none" w="sm" len="sm"/>
          </a:ln>
          <a:effectLst/>
          <a:scene3d>
            <a:camera prst="legacyObliqueTopRight"/>
            <a:lightRig rig="legacyFlat2" dir="t"/>
          </a:scene3d>
          <a:sp3d extrusionH="227000" prstMaterial="legacyMatte">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107763" dir="18900000" algn="ctr" rotWithShape="0">
                    <a:schemeClr val="bg2"/>
                  </a:outerShdw>
                </a:effectLst>
              </a14:hiddenEffects>
            </a:ext>
          </a:extLst>
        </p:spPr>
        <p:txBody>
          <a:bodyPr vert="eaVert" anchor="ctr">
            <a:spAutoFit/>
            <a:flatTx/>
          </a:bodyPr>
          <a:lstStyle/>
          <a:p>
            <a:pPr algn="ctr"/>
            <a:r>
              <a:rPr lang="zh-CN" altLang="en-US" sz="2000" b="1" dirty="0">
                <a:solidFill>
                  <a:schemeClr val="tx2"/>
                </a:solidFill>
                <a:latin typeface="Times New Roman" panose="02020603050405020304" pitchFamily="18" charset="0"/>
              </a:rPr>
              <a:t>汇编语言</a:t>
            </a:r>
          </a:p>
        </p:txBody>
      </p:sp>
      <p:sp>
        <p:nvSpPr>
          <p:cNvPr id="7" name="Text Box 42">
            <a:extLst>
              <a:ext uri="{FF2B5EF4-FFF2-40B4-BE49-F238E27FC236}">
                <a16:creationId xmlns:a16="http://schemas.microsoft.com/office/drawing/2014/main" id="{AA929A12-5762-4721-963D-59E9E38E3F25}"/>
              </a:ext>
            </a:extLst>
          </p:cNvPr>
          <p:cNvSpPr txBox="1">
            <a:spLocks noChangeArrowheads="1"/>
          </p:cNvSpPr>
          <p:nvPr/>
        </p:nvSpPr>
        <p:spPr bwMode="auto">
          <a:xfrm>
            <a:off x="6548280" y="2906714"/>
            <a:ext cx="492443" cy="1774825"/>
          </a:xfrm>
          <a:prstGeom prst="rect">
            <a:avLst/>
          </a:prstGeom>
          <a:gradFill rotWithShape="0">
            <a:gsLst>
              <a:gs pos="0">
                <a:schemeClr val="accent1">
                  <a:gamma/>
                  <a:shade val="70980"/>
                  <a:invGamma/>
                </a:schemeClr>
              </a:gs>
              <a:gs pos="50000">
                <a:schemeClr val="accent1"/>
              </a:gs>
              <a:gs pos="100000">
                <a:schemeClr val="accent1">
                  <a:gamma/>
                  <a:shade val="70980"/>
                  <a:invGamma/>
                </a:schemeClr>
              </a:gs>
            </a:gsLst>
            <a:lin ang="5400000" scaled="1"/>
          </a:gradFill>
          <a:ln w="12700" cap="sq">
            <a:miter lim="800000"/>
            <a:headEnd type="none" w="sm" len="sm"/>
            <a:tailEnd type="none" w="sm" len="sm"/>
          </a:ln>
          <a:effectLst/>
          <a:scene3d>
            <a:camera prst="legacyObliqueTopRight"/>
            <a:lightRig rig="legacyFlat2" dir="t"/>
          </a:scene3d>
          <a:sp3d extrusionH="227000" prstMaterial="legacyMatte">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107763" dir="18900000" algn="ctr" rotWithShape="0">
                    <a:schemeClr val="bg2"/>
                  </a:outerShdw>
                </a:effectLst>
              </a14:hiddenEffects>
            </a:ext>
          </a:extLst>
        </p:spPr>
        <p:txBody>
          <a:bodyPr vert="eaVert" anchor="ctr">
            <a:spAutoFit/>
            <a:flatTx/>
          </a:bodyPr>
          <a:lstStyle/>
          <a:p>
            <a:pPr algn="ctr"/>
            <a:r>
              <a:rPr lang="zh-CN" altLang="en-US" sz="2000" b="1" dirty="0">
                <a:solidFill>
                  <a:schemeClr val="tx2"/>
                </a:solidFill>
                <a:latin typeface="Times New Roman" panose="02020603050405020304" pitchFamily="18" charset="0"/>
              </a:rPr>
              <a:t>高级语言</a:t>
            </a:r>
          </a:p>
        </p:txBody>
      </p:sp>
      <p:sp>
        <p:nvSpPr>
          <p:cNvPr id="8" name="AutoShape 43">
            <a:extLst>
              <a:ext uri="{FF2B5EF4-FFF2-40B4-BE49-F238E27FC236}">
                <a16:creationId xmlns:a16="http://schemas.microsoft.com/office/drawing/2014/main" id="{B23EDDE8-EC7E-4F5C-A600-3CA669684D8E}"/>
              </a:ext>
            </a:extLst>
          </p:cNvPr>
          <p:cNvSpPr>
            <a:spLocks noChangeArrowheads="1"/>
          </p:cNvSpPr>
          <p:nvPr/>
        </p:nvSpPr>
        <p:spPr bwMode="auto">
          <a:xfrm>
            <a:off x="3922713" y="3668713"/>
            <a:ext cx="762000" cy="304800"/>
          </a:xfrm>
          <a:prstGeom prst="rightArrow">
            <a:avLst>
              <a:gd name="adj1" fmla="val 50000"/>
              <a:gd name="adj2" fmla="val 625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AutoShape 44">
            <a:extLst>
              <a:ext uri="{FF2B5EF4-FFF2-40B4-BE49-F238E27FC236}">
                <a16:creationId xmlns:a16="http://schemas.microsoft.com/office/drawing/2014/main" id="{6778ACEE-7D7C-475F-A173-63263AB554AA}"/>
              </a:ext>
            </a:extLst>
          </p:cNvPr>
          <p:cNvSpPr>
            <a:spLocks noChangeArrowheads="1"/>
          </p:cNvSpPr>
          <p:nvPr/>
        </p:nvSpPr>
        <p:spPr bwMode="auto">
          <a:xfrm>
            <a:off x="5675313" y="3668713"/>
            <a:ext cx="762000" cy="304800"/>
          </a:xfrm>
          <a:prstGeom prst="rightArrow">
            <a:avLst>
              <a:gd name="adj1" fmla="val 50000"/>
              <a:gd name="adj2" fmla="val 625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 name="Text Box 45">
            <a:extLst>
              <a:ext uri="{FF2B5EF4-FFF2-40B4-BE49-F238E27FC236}">
                <a16:creationId xmlns:a16="http://schemas.microsoft.com/office/drawing/2014/main" id="{80E2E58A-1F35-4BB5-9C4E-046F8F974506}"/>
              </a:ext>
            </a:extLst>
          </p:cNvPr>
          <p:cNvSpPr txBox="1">
            <a:spLocks noChangeArrowheads="1"/>
          </p:cNvSpPr>
          <p:nvPr/>
        </p:nvSpPr>
        <p:spPr bwMode="auto">
          <a:xfrm>
            <a:off x="8037513" y="3170208"/>
            <a:ext cx="1828800" cy="400110"/>
          </a:xfrm>
          <a:prstGeom prst="rect">
            <a:avLst/>
          </a:prstGeom>
          <a:gradFill rotWithShape="0">
            <a:gsLst>
              <a:gs pos="0">
                <a:schemeClr val="accent1">
                  <a:gamma/>
                  <a:shade val="65882"/>
                  <a:invGamma/>
                </a:schemeClr>
              </a:gs>
              <a:gs pos="50000">
                <a:schemeClr val="accent1"/>
              </a:gs>
              <a:gs pos="100000">
                <a:schemeClr val="accent1">
                  <a:gamma/>
                  <a:shade val="65882"/>
                  <a:invGamma/>
                </a:schemeClr>
              </a:gs>
            </a:gsLst>
            <a:lin ang="5400000" scaled="1"/>
          </a:gradFill>
          <a:ln w="12700" cap="sq">
            <a:miter lim="800000"/>
            <a:headEnd type="none" w="sm" len="sm"/>
            <a:tailEnd type="none" w="sm" len="sm"/>
          </a:ln>
          <a:effectLst/>
          <a:scene3d>
            <a:camera prst="legacyObliqueTopRight"/>
            <a:lightRig rig="legacyFlat2" dir="t"/>
          </a:scene3d>
          <a:sp3d extrusionH="227000" prstMaterial="legacyMatte">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flatTx/>
          </a:bodyPr>
          <a:lstStyle/>
          <a:p>
            <a:pPr algn="ctr">
              <a:spcBef>
                <a:spcPct val="50000"/>
              </a:spcBef>
            </a:pPr>
            <a:r>
              <a:rPr lang="zh-CN" altLang="en-US" sz="2000" b="1" dirty="0">
                <a:solidFill>
                  <a:schemeClr val="tx2"/>
                </a:solidFill>
                <a:latin typeface="Times New Roman" panose="02020603050405020304" pitchFamily="18" charset="0"/>
              </a:rPr>
              <a:t>面向过程</a:t>
            </a:r>
          </a:p>
        </p:txBody>
      </p:sp>
      <p:sp>
        <p:nvSpPr>
          <p:cNvPr id="11" name="Text Box 46">
            <a:extLst>
              <a:ext uri="{FF2B5EF4-FFF2-40B4-BE49-F238E27FC236}">
                <a16:creationId xmlns:a16="http://schemas.microsoft.com/office/drawing/2014/main" id="{6BF8D258-8141-456E-B692-2238A2A1B0EB}"/>
              </a:ext>
            </a:extLst>
          </p:cNvPr>
          <p:cNvSpPr txBox="1">
            <a:spLocks noChangeArrowheads="1"/>
          </p:cNvSpPr>
          <p:nvPr/>
        </p:nvSpPr>
        <p:spPr bwMode="auto">
          <a:xfrm>
            <a:off x="8037513" y="4237008"/>
            <a:ext cx="1828800" cy="400110"/>
          </a:xfrm>
          <a:prstGeom prst="rect">
            <a:avLst/>
          </a:prstGeom>
          <a:gradFill rotWithShape="0">
            <a:gsLst>
              <a:gs pos="0">
                <a:schemeClr val="accent1">
                  <a:gamma/>
                  <a:shade val="65882"/>
                  <a:invGamma/>
                </a:schemeClr>
              </a:gs>
              <a:gs pos="50000">
                <a:schemeClr val="accent1"/>
              </a:gs>
              <a:gs pos="100000">
                <a:schemeClr val="accent1">
                  <a:gamma/>
                  <a:shade val="65882"/>
                  <a:invGamma/>
                </a:schemeClr>
              </a:gs>
            </a:gsLst>
            <a:lin ang="5400000" scaled="1"/>
          </a:gradFill>
          <a:ln w="12700" cap="sq">
            <a:miter lim="800000"/>
            <a:headEnd type="none" w="sm" len="sm"/>
            <a:tailEnd type="none" w="sm" len="sm"/>
          </a:ln>
          <a:effectLst/>
          <a:scene3d>
            <a:camera prst="legacyObliqueTopRight"/>
            <a:lightRig rig="legacyFlat2" dir="t"/>
          </a:scene3d>
          <a:sp3d extrusionH="227000" prstMaterial="legacyMatte">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flatTx/>
          </a:bodyPr>
          <a:lstStyle/>
          <a:p>
            <a:pPr algn="ctr">
              <a:spcBef>
                <a:spcPct val="50000"/>
              </a:spcBef>
            </a:pPr>
            <a:r>
              <a:rPr lang="zh-CN" altLang="en-US" sz="2000" b="1" dirty="0">
                <a:solidFill>
                  <a:schemeClr val="tx2"/>
                </a:solidFill>
                <a:latin typeface="Times New Roman" panose="02020603050405020304" pitchFamily="18" charset="0"/>
              </a:rPr>
              <a:t>面向对象</a:t>
            </a:r>
            <a:endParaRPr lang="zh-CN" altLang="en-US" b="1" dirty="0">
              <a:solidFill>
                <a:schemeClr val="tx2"/>
              </a:solidFill>
              <a:latin typeface="Times New Roman" panose="02020603050405020304" pitchFamily="18" charset="0"/>
            </a:endParaRPr>
          </a:p>
        </p:txBody>
      </p:sp>
      <p:sp>
        <p:nvSpPr>
          <p:cNvPr id="12" name="AutoShape 47">
            <a:extLst>
              <a:ext uri="{FF2B5EF4-FFF2-40B4-BE49-F238E27FC236}">
                <a16:creationId xmlns:a16="http://schemas.microsoft.com/office/drawing/2014/main" id="{19B66499-EF1C-43A2-9141-AE2AB58CDA29}"/>
              </a:ext>
            </a:extLst>
          </p:cNvPr>
          <p:cNvSpPr>
            <a:spLocks noChangeArrowheads="1"/>
          </p:cNvSpPr>
          <p:nvPr/>
        </p:nvSpPr>
        <p:spPr bwMode="auto">
          <a:xfrm rot="1521747">
            <a:off x="7275513" y="4049713"/>
            <a:ext cx="762000" cy="304800"/>
          </a:xfrm>
          <a:prstGeom prst="rightArrow">
            <a:avLst>
              <a:gd name="adj1" fmla="val 50000"/>
              <a:gd name="adj2" fmla="val 625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AutoShape 48">
            <a:extLst>
              <a:ext uri="{FF2B5EF4-FFF2-40B4-BE49-F238E27FC236}">
                <a16:creationId xmlns:a16="http://schemas.microsoft.com/office/drawing/2014/main" id="{DA91FFA6-9622-40EB-8CEF-D5C5C71E16F6}"/>
              </a:ext>
            </a:extLst>
          </p:cNvPr>
          <p:cNvSpPr>
            <a:spLocks noChangeArrowheads="1"/>
          </p:cNvSpPr>
          <p:nvPr/>
        </p:nvSpPr>
        <p:spPr bwMode="auto">
          <a:xfrm rot="19352214">
            <a:off x="7275513" y="3363913"/>
            <a:ext cx="762000" cy="304800"/>
          </a:xfrm>
          <a:prstGeom prst="rightArrow">
            <a:avLst>
              <a:gd name="adj1" fmla="val 50000"/>
              <a:gd name="adj2" fmla="val 625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AutoShape 49">
            <a:extLst>
              <a:ext uri="{FF2B5EF4-FFF2-40B4-BE49-F238E27FC236}">
                <a16:creationId xmlns:a16="http://schemas.microsoft.com/office/drawing/2014/main" id="{EDE8BE91-0613-4AF7-99B5-B82C76CE2A84}"/>
              </a:ext>
            </a:extLst>
          </p:cNvPr>
          <p:cNvSpPr>
            <a:spLocks noChangeArrowheads="1"/>
          </p:cNvSpPr>
          <p:nvPr/>
        </p:nvSpPr>
        <p:spPr bwMode="auto">
          <a:xfrm>
            <a:off x="2667002" y="5122367"/>
            <a:ext cx="4748752" cy="923330"/>
          </a:xfrm>
          <a:prstGeom prst="wedgeRectCallout">
            <a:avLst>
              <a:gd name="adj1" fmla="val -32190"/>
              <a:gd name="adj2" fmla="val -77333"/>
            </a:avLst>
          </a:prstGeom>
          <a:solidFill>
            <a:schemeClr val="tx1"/>
          </a:solidFill>
          <a:ln w="38100" cap="sq">
            <a:solidFill>
              <a:srgbClr val="33CC33"/>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en-US" altLang="zh-CN" dirty="0">
                <a:solidFill>
                  <a:schemeClr val="bg1"/>
                </a:solidFill>
                <a:latin typeface="Times New Roman" panose="02020603050405020304" pitchFamily="18" charset="0"/>
              </a:rPr>
              <a:t>CPU</a:t>
            </a:r>
            <a:r>
              <a:rPr lang="zh-CN" altLang="zh-CN" dirty="0">
                <a:solidFill>
                  <a:schemeClr val="bg1"/>
                </a:solidFill>
                <a:latin typeface="Times New Roman" panose="02020603050405020304" pitchFamily="18" charset="0"/>
              </a:rPr>
              <a:t>指令系统，由0、1序列构成的指令码组成</a:t>
            </a:r>
          </a:p>
          <a:p>
            <a:r>
              <a:rPr lang="zh-CN" altLang="en-US" dirty="0">
                <a:solidFill>
                  <a:schemeClr val="bg1"/>
                </a:solidFill>
                <a:latin typeface="Times New Roman" panose="02020603050405020304" pitchFamily="18" charset="0"/>
              </a:rPr>
              <a:t>如：11000110      加</a:t>
            </a:r>
          </a:p>
          <a:p>
            <a:r>
              <a:rPr lang="zh-CN" altLang="en-US" dirty="0">
                <a:solidFill>
                  <a:schemeClr val="bg1"/>
                </a:solidFill>
                <a:latin typeface="Times New Roman" panose="02020603050405020304" pitchFamily="18" charset="0"/>
              </a:rPr>
              <a:t>        11010110      减</a:t>
            </a:r>
          </a:p>
        </p:txBody>
      </p:sp>
      <p:sp>
        <p:nvSpPr>
          <p:cNvPr id="15" name="AutoShape 50">
            <a:extLst>
              <a:ext uri="{FF2B5EF4-FFF2-40B4-BE49-F238E27FC236}">
                <a16:creationId xmlns:a16="http://schemas.microsoft.com/office/drawing/2014/main" id="{DFFC17A2-AAA3-469D-AAA2-CADFE0A5E677}"/>
              </a:ext>
            </a:extLst>
          </p:cNvPr>
          <p:cNvSpPr>
            <a:spLocks noChangeArrowheads="1"/>
          </p:cNvSpPr>
          <p:nvPr/>
        </p:nvSpPr>
        <p:spPr bwMode="auto">
          <a:xfrm>
            <a:off x="4030664" y="5362576"/>
            <a:ext cx="2932603" cy="642938"/>
          </a:xfrm>
          <a:prstGeom prst="wedgeRectCallout">
            <a:avLst>
              <a:gd name="adj1" fmla="val -20579"/>
              <a:gd name="adj2" fmla="val -124677"/>
            </a:avLst>
          </a:prstGeom>
          <a:solidFill>
            <a:schemeClr val="tx1"/>
          </a:solidFill>
          <a:ln w="38100" cap="sq">
            <a:solidFill>
              <a:srgbClr val="33CC33"/>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zh-CN" altLang="en-US" dirty="0">
                <a:solidFill>
                  <a:schemeClr val="bg1"/>
                </a:solidFill>
                <a:latin typeface="Times New Roman" panose="02020603050405020304" pitchFamily="18" charset="0"/>
              </a:rPr>
              <a:t>用助记符号描述的指令系统</a:t>
            </a:r>
          </a:p>
          <a:p>
            <a:r>
              <a:rPr lang="zh-CN" altLang="en-US" dirty="0">
                <a:solidFill>
                  <a:schemeClr val="bg1"/>
                </a:solidFill>
                <a:latin typeface="Times New Roman" panose="02020603050405020304" pitchFamily="18" charset="0"/>
              </a:rPr>
              <a:t>如  </a:t>
            </a:r>
            <a:r>
              <a:rPr lang="en-US" altLang="zh-CN" dirty="0">
                <a:solidFill>
                  <a:schemeClr val="bg1"/>
                </a:solidFill>
                <a:latin typeface="Times New Roman" panose="02020603050405020304" pitchFamily="18" charset="0"/>
              </a:rPr>
              <a:t>ADD    A,  B</a:t>
            </a:r>
          </a:p>
        </p:txBody>
      </p:sp>
      <p:cxnSp>
        <p:nvCxnSpPr>
          <p:cNvPr id="17" name="AutoShape 52">
            <a:extLst>
              <a:ext uri="{FF2B5EF4-FFF2-40B4-BE49-F238E27FC236}">
                <a16:creationId xmlns:a16="http://schemas.microsoft.com/office/drawing/2014/main" id="{2B1FABB3-9925-47E5-BE1E-DA20B669DF9D}"/>
              </a:ext>
            </a:extLst>
          </p:cNvPr>
          <p:cNvCxnSpPr>
            <a:cxnSpLocks noChangeShapeType="1"/>
          </p:cNvCxnSpPr>
          <p:nvPr/>
        </p:nvCxnSpPr>
        <p:spPr bwMode="auto">
          <a:xfrm rot="16200000">
            <a:off x="4291013" y="3963194"/>
            <a:ext cx="25400" cy="1462088"/>
          </a:xfrm>
          <a:prstGeom prst="curvedConnector3">
            <a:avLst>
              <a:gd name="adj1" fmla="val -1300000"/>
            </a:avLst>
          </a:prstGeom>
          <a:noFill/>
          <a:ln w="38100" cap="sq">
            <a:solidFill>
              <a:srgbClr val="0000FF"/>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AutoShape 53">
            <a:extLst>
              <a:ext uri="{FF2B5EF4-FFF2-40B4-BE49-F238E27FC236}">
                <a16:creationId xmlns:a16="http://schemas.microsoft.com/office/drawing/2014/main" id="{7C1EADBD-D272-40DA-88C4-2D11D54C6AA0}"/>
              </a:ext>
            </a:extLst>
          </p:cNvPr>
          <p:cNvSpPr>
            <a:spLocks noChangeArrowheads="1"/>
          </p:cNvSpPr>
          <p:nvPr/>
        </p:nvSpPr>
        <p:spPr bwMode="auto">
          <a:xfrm>
            <a:off x="2395342" y="5853120"/>
            <a:ext cx="3738758" cy="369332"/>
          </a:xfrm>
          <a:prstGeom prst="wedgeRectCallout">
            <a:avLst>
              <a:gd name="adj1" fmla="val -2533"/>
              <a:gd name="adj2" fmla="val -259520"/>
            </a:avLst>
          </a:prstGeom>
          <a:solidFill>
            <a:schemeClr val="tx1"/>
          </a:solidFill>
          <a:ln w="38100" cap="sq">
            <a:solidFill>
              <a:srgbClr val="33CC33"/>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zh-CN" altLang="en-US">
                <a:solidFill>
                  <a:schemeClr val="bg1"/>
                </a:solidFill>
                <a:latin typeface="Times New Roman" panose="02020603050405020304" pitchFamily="18" charset="0"/>
              </a:rPr>
              <a:t>面向机器的语言，也称为低级语言</a:t>
            </a:r>
          </a:p>
        </p:txBody>
      </p:sp>
      <p:sp>
        <p:nvSpPr>
          <p:cNvPr id="19" name="AutoShape 54">
            <a:extLst>
              <a:ext uri="{FF2B5EF4-FFF2-40B4-BE49-F238E27FC236}">
                <a16:creationId xmlns:a16="http://schemas.microsoft.com/office/drawing/2014/main" id="{9A38285F-0D30-489C-8ADA-6B905592B252}"/>
              </a:ext>
            </a:extLst>
          </p:cNvPr>
          <p:cNvSpPr>
            <a:spLocks noChangeArrowheads="1"/>
          </p:cNvSpPr>
          <p:nvPr/>
        </p:nvSpPr>
        <p:spPr bwMode="auto">
          <a:xfrm>
            <a:off x="6650627" y="2041510"/>
            <a:ext cx="3215686" cy="646331"/>
          </a:xfrm>
          <a:prstGeom prst="wedgeRectCallout">
            <a:avLst>
              <a:gd name="adj1" fmla="val 25470"/>
              <a:gd name="adj2" fmla="val 100183"/>
            </a:avLst>
          </a:prstGeom>
          <a:solidFill>
            <a:schemeClr val="tx1"/>
          </a:solidFill>
          <a:ln w="38100" cap="sq">
            <a:solidFill>
              <a:srgbClr val="33CC33"/>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zh-CN" altLang="en-US" dirty="0">
                <a:solidFill>
                  <a:schemeClr val="bg1"/>
                </a:solidFill>
                <a:latin typeface="Times New Roman" panose="02020603050405020304" pitchFamily="18" charset="0"/>
              </a:rPr>
              <a:t>程序设计是数据被加工的过程</a:t>
            </a:r>
            <a:endParaRPr lang="en-US" altLang="zh-CN" dirty="0">
              <a:solidFill>
                <a:schemeClr val="bg1"/>
              </a:solidFill>
              <a:latin typeface="Times New Roman" panose="02020603050405020304" pitchFamily="18" charset="0"/>
            </a:endParaRPr>
          </a:p>
          <a:p>
            <a:r>
              <a:rPr lang="zh-CN" altLang="en-US" dirty="0">
                <a:solidFill>
                  <a:schemeClr val="bg1"/>
                </a:solidFill>
                <a:latin typeface="Times New Roman" panose="02020603050405020304" pitchFamily="18" charset="0"/>
              </a:rPr>
              <a:t>如：</a:t>
            </a:r>
            <a:r>
              <a:rPr lang="en-US" altLang="zh-CN" dirty="0">
                <a:solidFill>
                  <a:schemeClr val="bg1"/>
                </a:solidFill>
                <a:latin typeface="Times New Roman" panose="02020603050405020304" pitchFamily="18" charset="0"/>
              </a:rPr>
              <a:t>BASIC</a:t>
            </a:r>
            <a:r>
              <a:rPr lang="zh-CN" altLang="en-US" dirty="0">
                <a:solidFill>
                  <a:schemeClr val="bg1"/>
                </a:solidFill>
                <a:latin typeface="Times New Roman" panose="02020603050405020304" pitchFamily="18" charset="0"/>
              </a:rPr>
              <a:t>，</a:t>
            </a:r>
            <a:r>
              <a:rPr lang="en-US" altLang="zh-CN" dirty="0">
                <a:solidFill>
                  <a:schemeClr val="bg1"/>
                </a:solidFill>
                <a:latin typeface="Times New Roman" panose="02020603050405020304" pitchFamily="18" charset="0"/>
              </a:rPr>
              <a:t>PASCAL</a:t>
            </a:r>
            <a:r>
              <a:rPr lang="zh-CN" altLang="en-US" dirty="0">
                <a:solidFill>
                  <a:schemeClr val="bg1"/>
                </a:solidFill>
                <a:latin typeface="Times New Roman" panose="02020603050405020304" pitchFamily="18" charset="0"/>
              </a:rPr>
              <a:t>，</a:t>
            </a:r>
            <a:r>
              <a:rPr lang="en-US" altLang="zh-CN" dirty="0">
                <a:solidFill>
                  <a:schemeClr val="bg1"/>
                </a:solidFill>
                <a:latin typeface="Times New Roman" panose="02020603050405020304" pitchFamily="18" charset="0"/>
              </a:rPr>
              <a:t>C</a:t>
            </a:r>
            <a:r>
              <a:rPr lang="zh-CN" altLang="en-US" dirty="0">
                <a:solidFill>
                  <a:schemeClr val="bg1"/>
                </a:solidFill>
                <a:latin typeface="Times New Roman" panose="02020603050405020304" pitchFamily="18" charset="0"/>
              </a:rPr>
              <a:t>等</a:t>
            </a:r>
          </a:p>
        </p:txBody>
      </p:sp>
      <p:sp>
        <p:nvSpPr>
          <p:cNvPr id="20" name="AutoShape 55">
            <a:extLst>
              <a:ext uri="{FF2B5EF4-FFF2-40B4-BE49-F238E27FC236}">
                <a16:creationId xmlns:a16="http://schemas.microsoft.com/office/drawing/2014/main" id="{5CA3694E-A4CB-4840-9D90-1BDA0BB0DE7C}"/>
              </a:ext>
            </a:extLst>
          </p:cNvPr>
          <p:cNvSpPr>
            <a:spLocks noChangeArrowheads="1"/>
          </p:cNvSpPr>
          <p:nvPr/>
        </p:nvSpPr>
        <p:spPr bwMode="auto">
          <a:xfrm>
            <a:off x="5675313" y="5144901"/>
            <a:ext cx="4425950" cy="646331"/>
          </a:xfrm>
          <a:prstGeom prst="wedgeRectCallout">
            <a:avLst>
              <a:gd name="adj1" fmla="val 25647"/>
              <a:gd name="adj2" fmla="val -123159"/>
            </a:avLst>
          </a:prstGeom>
          <a:solidFill>
            <a:schemeClr val="tx1"/>
          </a:solidFill>
          <a:ln w="38100" cap="sq">
            <a:solidFill>
              <a:srgbClr val="33CC33"/>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zh-CN" altLang="en-US" dirty="0">
                <a:solidFill>
                  <a:schemeClr val="bg1"/>
                </a:solidFill>
                <a:latin typeface="Times New Roman" panose="02020603050405020304" pitchFamily="18" charset="0"/>
              </a:rPr>
              <a:t>程序设计关键是定义类，并由类派生对象如：</a:t>
            </a:r>
            <a:r>
              <a:rPr lang="en-US" altLang="zh-CN" dirty="0">
                <a:solidFill>
                  <a:schemeClr val="bg1"/>
                </a:solidFill>
                <a:latin typeface="Times New Roman" panose="02020603050405020304" pitchFamily="18" charset="0"/>
              </a:rPr>
              <a:t>C++</a:t>
            </a:r>
            <a:r>
              <a:rPr lang="zh-CN" altLang="en-US" dirty="0">
                <a:solidFill>
                  <a:schemeClr val="bg1"/>
                </a:solidFill>
                <a:latin typeface="Times New Roman" panose="02020603050405020304" pitchFamily="18" charset="0"/>
              </a:rPr>
              <a:t>，</a:t>
            </a:r>
            <a:r>
              <a:rPr lang="en-US" altLang="zh-CN" dirty="0">
                <a:solidFill>
                  <a:schemeClr val="bg1"/>
                </a:solidFill>
                <a:latin typeface="Times New Roman" panose="02020603050405020304" pitchFamily="18" charset="0"/>
              </a:rPr>
              <a:t>JAVA</a:t>
            </a:r>
            <a:r>
              <a:rPr lang="zh-CN" altLang="en-US" dirty="0">
                <a:solidFill>
                  <a:schemeClr val="bg1"/>
                </a:solidFill>
                <a:latin typeface="Times New Roman" panose="02020603050405020304" pitchFamily="18" charset="0"/>
              </a:rPr>
              <a:t>等</a:t>
            </a:r>
          </a:p>
        </p:txBody>
      </p:sp>
    </p:spTree>
    <p:extLst>
      <p:ext uri="{BB962C8B-B14F-4D97-AF65-F5344CB8AC3E}">
        <p14:creationId xmlns:p14="http://schemas.microsoft.com/office/powerpoint/2010/main" val="423788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ox(out)">
                                      <p:cBhvr>
                                        <p:cTn id="7"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ox(out)">
                                      <p:cBhvr>
                                        <p:cTn id="12"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4" presetClass="entr" presetSubtype="32"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box(out)">
                                      <p:cBhvr>
                                        <p:cTn id="29" dur="5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autoUpdateAnimBg="0"/>
      <p:bldP spid="15" grpId="0" animBg="1" autoUpdateAnimBg="0"/>
      <p:bldP spid="18" grpId="0" animBg="1"/>
      <p:bldP spid="19" grpId="0" animBg="1"/>
      <p:bldP spid="20"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F9C5CD-3E5A-495A-9AF5-280116225F70}"/>
              </a:ext>
            </a:extLst>
          </p:cNvPr>
          <p:cNvSpPr>
            <a:spLocks noGrp="1"/>
          </p:cNvSpPr>
          <p:nvPr>
            <p:ph type="title"/>
          </p:nvPr>
        </p:nvSpPr>
        <p:spPr/>
        <p:txBody>
          <a:bodyPr/>
          <a:lstStyle/>
          <a:p>
            <a:r>
              <a:rPr lang="en-US" altLang="zh-CN" dirty="0"/>
              <a:t>1.2 C</a:t>
            </a:r>
            <a:r>
              <a:rPr lang="zh-CN" altLang="en-US" dirty="0"/>
              <a:t>语言概述</a:t>
            </a:r>
          </a:p>
        </p:txBody>
      </p:sp>
      <p:sp>
        <p:nvSpPr>
          <p:cNvPr id="3" name="内容占位符 2">
            <a:extLst>
              <a:ext uri="{FF2B5EF4-FFF2-40B4-BE49-F238E27FC236}">
                <a16:creationId xmlns:a16="http://schemas.microsoft.com/office/drawing/2014/main" id="{44B0B34B-7B9F-45F6-BA2E-F7A237377F22}"/>
              </a:ext>
            </a:extLst>
          </p:cNvPr>
          <p:cNvSpPr>
            <a:spLocks noGrp="1"/>
          </p:cNvSpPr>
          <p:nvPr>
            <p:ph idx="1"/>
          </p:nvPr>
        </p:nvSpPr>
        <p:spPr/>
        <p:txBody>
          <a:bodyPr/>
          <a:lstStyle/>
          <a:p>
            <a:r>
              <a:rPr lang="en-US" altLang="zh-CN" dirty="0"/>
              <a:t>C</a:t>
            </a:r>
            <a:r>
              <a:rPr lang="zh-CN" altLang="en-US" dirty="0"/>
              <a:t>语言的发展过程：</a:t>
            </a:r>
            <a:endParaRPr lang="en-US" altLang="zh-CN" dirty="0"/>
          </a:p>
          <a:p>
            <a:pPr lvl="1">
              <a:lnSpc>
                <a:spcPct val="150000"/>
              </a:lnSpc>
            </a:pPr>
            <a:r>
              <a:rPr lang="en-US" altLang="zh-CN" dirty="0"/>
              <a:t>1960</a:t>
            </a:r>
            <a:r>
              <a:rPr lang="zh-CN" altLang="en-US" dirty="0"/>
              <a:t>年</a:t>
            </a:r>
            <a:r>
              <a:rPr lang="en-US" altLang="zh-CN" dirty="0"/>
              <a:t>ALGOL 60 --&gt; 1963</a:t>
            </a:r>
            <a:r>
              <a:rPr lang="zh-CN" altLang="en-US" dirty="0"/>
              <a:t>年</a:t>
            </a:r>
            <a:r>
              <a:rPr lang="en-US" altLang="zh-CN" dirty="0"/>
              <a:t>CPL --&gt; 1967</a:t>
            </a:r>
            <a:r>
              <a:rPr lang="zh-CN" altLang="en-US" dirty="0"/>
              <a:t>年</a:t>
            </a:r>
            <a:r>
              <a:rPr lang="en-US" altLang="zh-CN" dirty="0"/>
              <a:t>BCPL --&gt;1970</a:t>
            </a:r>
            <a:r>
              <a:rPr lang="zh-CN" altLang="en-US" dirty="0"/>
              <a:t>年</a:t>
            </a:r>
            <a:r>
              <a:rPr lang="en-US" altLang="zh-CN" dirty="0"/>
              <a:t> B</a:t>
            </a:r>
            <a:r>
              <a:rPr lang="zh-CN" altLang="en-US" dirty="0"/>
              <a:t>语言 </a:t>
            </a:r>
            <a:r>
              <a:rPr lang="en-US" altLang="zh-CN" dirty="0"/>
              <a:t>--&gt; 1972</a:t>
            </a:r>
            <a:r>
              <a:rPr lang="zh-CN" altLang="en-US" dirty="0"/>
              <a:t>年 </a:t>
            </a:r>
            <a:r>
              <a:rPr lang="en-US" altLang="zh-CN" dirty="0"/>
              <a:t>C</a:t>
            </a:r>
            <a:r>
              <a:rPr lang="zh-CN" altLang="en-US" dirty="0"/>
              <a:t>语言 </a:t>
            </a:r>
            <a:r>
              <a:rPr lang="en-US" altLang="zh-CN" dirty="0"/>
              <a:t>--&gt; 1977</a:t>
            </a:r>
            <a:r>
              <a:rPr lang="zh-CN" altLang="en-US" dirty="0"/>
              <a:t>年可移植</a:t>
            </a:r>
            <a:r>
              <a:rPr lang="en-US" altLang="zh-CN" dirty="0"/>
              <a:t>C --&gt; 1989</a:t>
            </a:r>
            <a:r>
              <a:rPr lang="zh-CN" altLang="en-US" dirty="0"/>
              <a:t>年</a:t>
            </a:r>
            <a:r>
              <a:rPr lang="en-US" altLang="zh-CN" dirty="0"/>
              <a:t>ANSI C</a:t>
            </a:r>
            <a:r>
              <a:rPr lang="zh-CN" altLang="en-US" dirty="0"/>
              <a:t>标准 </a:t>
            </a:r>
            <a:r>
              <a:rPr lang="en-US" altLang="zh-CN" dirty="0"/>
              <a:t>--&gt; 1990</a:t>
            </a:r>
            <a:r>
              <a:rPr lang="zh-CN" altLang="en-US" dirty="0"/>
              <a:t>年</a:t>
            </a:r>
            <a:r>
              <a:rPr lang="en-US" altLang="zh-CN" dirty="0"/>
              <a:t>ISO C90</a:t>
            </a:r>
            <a:r>
              <a:rPr lang="zh-CN" altLang="en-US" dirty="0"/>
              <a:t>标准 </a:t>
            </a:r>
            <a:r>
              <a:rPr lang="en-US" altLang="zh-CN" dirty="0"/>
              <a:t>--&gt; 2011</a:t>
            </a:r>
            <a:r>
              <a:rPr lang="zh-CN" altLang="en-US" dirty="0"/>
              <a:t>年</a:t>
            </a:r>
            <a:r>
              <a:rPr lang="en-US" altLang="zh-CN" dirty="0"/>
              <a:t>ISO C11</a:t>
            </a:r>
            <a:r>
              <a:rPr lang="zh-CN" altLang="en-US" dirty="0"/>
              <a:t>标准</a:t>
            </a:r>
            <a:endParaRPr lang="en-US" altLang="zh-CN" dirty="0"/>
          </a:p>
          <a:p>
            <a:pPr marL="0" indent="0">
              <a:buNone/>
            </a:pPr>
            <a:endParaRPr lang="en-US" altLang="zh-CN" sz="1800" dirty="0"/>
          </a:p>
          <a:p>
            <a:r>
              <a:rPr lang="en-US" altLang="zh-CN" dirty="0"/>
              <a:t>C</a:t>
            </a:r>
            <a:r>
              <a:rPr lang="zh-CN" altLang="en-US" dirty="0"/>
              <a:t>语言的特定：</a:t>
            </a:r>
            <a:endParaRPr lang="en-US" altLang="zh-CN" dirty="0"/>
          </a:p>
          <a:p>
            <a:pPr lvl="1">
              <a:lnSpc>
                <a:spcPct val="150000"/>
              </a:lnSpc>
            </a:pPr>
            <a:r>
              <a:rPr lang="zh-CN" altLang="en-US" dirty="0"/>
              <a:t>兼具高级语言的优点和低级语言对硬件的操作能力</a:t>
            </a:r>
            <a:endParaRPr lang="en-US" altLang="zh-CN" dirty="0"/>
          </a:p>
          <a:p>
            <a:pPr lvl="1">
              <a:lnSpc>
                <a:spcPct val="150000"/>
              </a:lnSpc>
            </a:pPr>
            <a:r>
              <a:rPr lang="zh-CN" altLang="en-US" dirty="0"/>
              <a:t>数据类型和运算符丰富</a:t>
            </a:r>
            <a:endParaRPr lang="en-US" altLang="zh-CN" dirty="0"/>
          </a:p>
          <a:p>
            <a:pPr lvl="1">
              <a:lnSpc>
                <a:spcPct val="150000"/>
              </a:lnSpc>
            </a:pPr>
            <a:r>
              <a:rPr lang="zh-CN" altLang="en-US" dirty="0"/>
              <a:t>完全模块化和结构化的编程语言</a:t>
            </a:r>
            <a:endParaRPr lang="en-US" altLang="zh-CN" dirty="0"/>
          </a:p>
          <a:p>
            <a:pPr lvl="1">
              <a:lnSpc>
                <a:spcPct val="150000"/>
              </a:lnSpc>
            </a:pPr>
            <a:r>
              <a:rPr lang="zh-CN" altLang="en-US" dirty="0"/>
              <a:t>生成的目标代码质量高，程序执行效率高</a:t>
            </a:r>
          </a:p>
        </p:txBody>
      </p:sp>
    </p:spTree>
    <p:extLst>
      <p:ext uri="{BB962C8B-B14F-4D97-AF65-F5344CB8AC3E}">
        <p14:creationId xmlns:p14="http://schemas.microsoft.com/office/powerpoint/2010/main" val="25632273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C78C7A-13F7-4A1D-9103-272C6E8C74F1}"/>
              </a:ext>
            </a:extLst>
          </p:cNvPr>
          <p:cNvSpPr>
            <a:spLocks noGrp="1"/>
          </p:cNvSpPr>
          <p:nvPr>
            <p:ph type="title"/>
          </p:nvPr>
        </p:nvSpPr>
        <p:spPr/>
        <p:txBody>
          <a:bodyPr/>
          <a:lstStyle/>
          <a:p>
            <a:r>
              <a:rPr lang="en-US" altLang="zh-CN" dirty="0"/>
              <a:t>1.3 </a:t>
            </a:r>
            <a:r>
              <a:rPr lang="zh-CN" altLang="en-US" dirty="0"/>
              <a:t>计算机存储信息的方法</a:t>
            </a:r>
          </a:p>
        </p:txBody>
      </p:sp>
      <p:sp>
        <p:nvSpPr>
          <p:cNvPr id="3" name="内容占位符 2">
            <a:extLst>
              <a:ext uri="{FF2B5EF4-FFF2-40B4-BE49-F238E27FC236}">
                <a16:creationId xmlns:a16="http://schemas.microsoft.com/office/drawing/2014/main" id="{0927E6B9-6A03-4FAC-A2CE-2634D910F1BE}"/>
              </a:ext>
            </a:extLst>
          </p:cNvPr>
          <p:cNvSpPr>
            <a:spLocks noGrp="1"/>
          </p:cNvSpPr>
          <p:nvPr>
            <p:ph idx="1"/>
          </p:nvPr>
        </p:nvSpPr>
        <p:spPr/>
        <p:txBody>
          <a:bodyPr/>
          <a:lstStyle/>
          <a:p>
            <a:r>
              <a:rPr lang="zh-CN" altLang="en-US" dirty="0"/>
              <a:t>比特、字节和内存地址：</a:t>
            </a:r>
            <a:endParaRPr lang="en-US" altLang="zh-CN" dirty="0"/>
          </a:p>
          <a:p>
            <a:pPr lvl="1">
              <a:lnSpc>
                <a:spcPct val="150000"/>
              </a:lnSpc>
            </a:pPr>
            <a:r>
              <a:rPr lang="zh-CN" altLang="en-US" dirty="0"/>
              <a:t>比特（</a:t>
            </a:r>
            <a:r>
              <a:rPr lang="en-US" altLang="zh-CN" dirty="0"/>
              <a:t>bit</a:t>
            </a:r>
            <a:r>
              <a:rPr lang="zh-CN" altLang="en-US" dirty="0"/>
              <a:t>），即二进制位，是最小的信息单位，能够表示一个</a:t>
            </a:r>
            <a:r>
              <a:rPr lang="en-US" altLang="zh-CN" dirty="0"/>
              <a:t>0</a:t>
            </a:r>
            <a:r>
              <a:rPr lang="zh-CN" altLang="en-US" dirty="0"/>
              <a:t>或一个</a:t>
            </a:r>
            <a:r>
              <a:rPr lang="en-US" altLang="zh-CN" dirty="0"/>
              <a:t>1</a:t>
            </a:r>
            <a:r>
              <a:rPr lang="zh-CN" altLang="en-US" dirty="0"/>
              <a:t>。</a:t>
            </a:r>
            <a:endParaRPr lang="en-US" altLang="zh-CN" dirty="0"/>
          </a:p>
          <a:p>
            <a:pPr lvl="1">
              <a:lnSpc>
                <a:spcPct val="150000"/>
              </a:lnSpc>
            </a:pPr>
            <a:r>
              <a:rPr lang="zh-CN" altLang="en-US" dirty="0"/>
              <a:t>字节（</a:t>
            </a:r>
            <a:r>
              <a:rPr lang="en-US" altLang="zh-CN" dirty="0"/>
              <a:t>Byte</a:t>
            </a:r>
            <a:r>
              <a:rPr lang="zh-CN" altLang="en-US" dirty="0"/>
              <a:t>），是计算机存储容量的基本单位，一个字节包含</a:t>
            </a:r>
            <a:r>
              <a:rPr lang="en-US" altLang="zh-CN" dirty="0"/>
              <a:t>8</a:t>
            </a:r>
            <a:r>
              <a:rPr lang="zh-CN" altLang="en-US" dirty="0"/>
              <a:t>个比特。</a:t>
            </a:r>
            <a:endParaRPr lang="en-US" altLang="zh-CN" dirty="0"/>
          </a:p>
          <a:p>
            <a:pPr lvl="1">
              <a:lnSpc>
                <a:spcPct val="150000"/>
              </a:lnSpc>
            </a:pPr>
            <a:r>
              <a:rPr lang="zh-CN" altLang="en-US" dirty="0"/>
              <a:t>字长：计算机一次能够处理的数据长度，是衡量计算机性能的一个重要因素。</a:t>
            </a:r>
            <a:endParaRPr lang="en-US" altLang="zh-CN" dirty="0"/>
          </a:p>
          <a:p>
            <a:pPr lvl="1">
              <a:lnSpc>
                <a:spcPct val="150000"/>
              </a:lnSpc>
            </a:pPr>
            <a:r>
              <a:rPr lang="zh-CN" altLang="en-US" dirty="0"/>
              <a:t>内存地址：计算机系统为每个存储单元分配的一个唯一编号。</a:t>
            </a:r>
            <a:endParaRPr lang="en-US" altLang="zh-CN" dirty="0"/>
          </a:p>
          <a:p>
            <a:pPr marL="342900" lvl="1" indent="0">
              <a:buNone/>
            </a:pPr>
            <a:endParaRPr lang="en-US" altLang="zh-CN" dirty="0"/>
          </a:p>
          <a:p>
            <a:pPr marL="342900" lvl="1" indent="0">
              <a:buNone/>
            </a:pPr>
            <a:endParaRPr lang="en-US" altLang="zh-CN" dirty="0"/>
          </a:p>
          <a:p>
            <a:endParaRPr lang="en-US" altLang="zh-CN" dirty="0"/>
          </a:p>
          <a:p>
            <a:endParaRPr lang="zh-CN" altLang="en-US" dirty="0"/>
          </a:p>
        </p:txBody>
      </p:sp>
      <p:pic>
        <p:nvPicPr>
          <p:cNvPr id="4" name="图片 3" descr="1-4">
            <a:extLst>
              <a:ext uri="{FF2B5EF4-FFF2-40B4-BE49-F238E27FC236}">
                <a16:creationId xmlns:a16="http://schemas.microsoft.com/office/drawing/2014/main" id="{89B13713-6445-49E7-9829-9CB1753F08C4}"/>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62274" y="4042528"/>
            <a:ext cx="4325924" cy="1670116"/>
          </a:xfrm>
          <a:prstGeom prst="rect">
            <a:avLst/>
          </a:prstGeom>
          <a:noFill/>
          <a:ln>
            <a:noFill/>
          </a:ln>
        </p:spPr>
      </p:pic>
    </p:spTree>
    <p:extLst>
      <p:ext uri="{BB962C8B-B14F-4D97-AF65-F5344CB8AC3E}">
        <p14:creationId xmlns:p14="http://schemas.microsoft.com/office/powerpoint/2010/main" val="35291704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045455-043B-48DB-B14B-001D00DF6918}"/>
              </a:ext>
            </a:extLst>
          </p:cNvPr>
          <p:cNvSpPr>
            <a:spLocks noGrp="1"/>
          </p:cNvSpPr>
          <p:nvPr>
            <p:ph type="title"/>
          </p:nvPr>
        </p:nvSpPr>
        <p:spPr/>
        <p:txBody>
          <a:bodyPr/>
          <a:lstStyle/>
          <a:p>
            <a:r>
              <a:rPr lang="en-US" altLang="zh-CN" dirty="0"/>
              <a:t>1.3 </a:t>
            </a:r>
            <a:r>
              <a:rPr lang="zh-CN" altLang="en-US" dirty="0"/>
              <a:t>计算机存储信息的方法</a:t>
            </a:r>
          </a:p>
        </p:txBody>
      </p:sp>
      <p:sp>
        <p:nvSpPr>
          <p:cNvPr id="3" name="内容占位符 2">
            <a:extLst>
              <a:ext uri="{FF2B5EF4-FFF2-40B4-BE49-F238E27FC236}">
                <a16:creationId xmlns:a16="http://schemas.microsoft.com/office/drawing/2014/main" id="{0E754E3E-DD51-4A6A-B5F2-87CB523ED18D}"/>
              </a:ext>
            </a:extLst>
          </p:cNvPr>
          <p:cNvSpPr>
            <a:spLocks noGrp="1"/>
          </p:cNvSpPr>
          <p:nvPr>
            <p:ph idx="1"/>
          </p:nvPr>
        </p:nvSpPr>
        <p:spPr/>
        <p:txBody>
          <a:bodyPr/>
          <a:lstStyle/>
          <a:p>
            <a:r>
              <a:rPr lang="zh-CN" altLang="en-US" dirty="0"/>
              <a:t>数值的表示方法：</a:t>
            </a:r>
            <a:endParaRPr lang="en-US" altLang="zh-CN" dirty="0"/>
          </a:p>
          <a:p>
            <a:pPr lvl="1">
              <a:lnSpc>
                <a:spcPct val="150000"/>
              </a:lnSpc>
            </a:pPr>
            <a:r>
              <a:rPr lang="en-US" altLang="zh-CN" dirty="0"/>
              <a:t>1.</a:t>
            </a:r>
            <a:r>
              <a:rPr lang="zh-CN" altLang="en-US" dirty="0"/>
              <a:t>定点数：小数点被约定在固定的位置，不需要设置专门的硬件或者数位来表示，通常采用两种简单的约定：定点小数和定点整数。</a:t>
            </a:r>
            <a:endParaRPr lang="en-US" altLang="zh-CN" dirty="0"/>
          </a:p>
          <a:p>
            <a:pPr lvl="1">
              <a:lnSpc>
                <a:spcPct val="150000"/>
              </a:lnSpc>
            </a:pPr>
            <a:endParaRPr lang="en-US" altLang="zh-CN" dirty="0"/>
          </a:p>
          <a:p>
            <a:pPr lvl="1">
              <a:lnSpc>
                <a:spcPct val="150000"/>
              </a:lnSpc>
            </a:pPr>
            <a:endParaRPr lang="en-US" altLang="zh-CN" dirty="0"/>
          </a:p>
          <a:p>
            <a:pPr lvl="1">
              <a:lnSpc>
                <a:spcPct val="150000"/>
              </a:lnSpc>
            </a:pPr>
            <a:endParaRPr lang="en-US" altLang="zh-CN" dirty="0"/>
          </a:p>
          <a:p>
            <a:pPr lvl="1">
              <a:lnSpc>
                <a:spcPct val="150000"/>
              </a:lnSpc>
            </a:pPr>
            <a:endParaRPr lang="en-US" altLang="zh-CN" dirty="0"/>
          </a:p>
          <a:p>
            <a:pPr lvl="1">
              <a:lnSpc>
                <a:spcPct val="150000"/>
              </a:lnSpc>
            </a:pPr>
            <a:endParaRPr lang="en-US" altLang="zh-CN" dirty="0"/>
          </a:p>
        </p:txBody>
      </p:sp>
      <p:pic>
        <p:nvPicPr>
          <p:cNvPr id="4" name="图片 3" descr="1-5">
            <a:extLst>
              <a:ext uri="{FF2B5EF4-FFF2-40B4-BE49-F238E27FC236}">
                <a16:creationId xmlns:a16="http://schemas.microsoft.com/office/drawing/2014/main" id="{B49220E1-5187-439C-843A-D13237A729CC}"/>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81488" y="2910870"/>
            <a:ext cx="3629025" cy="847725"/>
          </a:xfrm>
          <a:prstGeom prst="rect">
            <a:avLst/>
          </a:prstGeom>
          <a:noFill/>
          <a:ln>
            <a:noFill/>
          </a:ln>
        </p:spPr>
      </p:pic>
      <p:sp>
        <p:nvSpPr>
          <p:cNvPr id="6" name="文本框 5">
            <a:extLst>
              <a:ext uri="{FF2B5EF4-FFF2-40B4-BE49-F238E27FC236}">
                <a16:creationId xmlns:a16="http://schemas.microsoft.com/office/drawing/2014/main" id="{2865FFA9-4BAC-4424-B560-CDFC28307310}"/>
              </a:ext>
            </a:extLst>
          </p:cNvPr>
          <p:cNvSpPr txBox="1"/>
          <p:nvPr/>
        </p:nvSpPr>
        <p:spPr>
          <a:xfrm>
            <a:off x="2909740" y="2919951"/>
            <a:ext cx="1371747" cy="369332"/>
          </a:xfrm>
          <a:prstGeom prst="rect">
            <a:avLst/>
          </a:prstGeom>
          <a:noFill/>
        </p:spPr>
        <p:txBody>
          <a:bodyPr wrap="square" rtlCol="0">
            <a:spAutoFit/>
          </a:bodyPr>
          <a:lstStyle/>
          <a:p>
            <a:r>
              <a:rPr lang="zh-CN" altLang="en-US" dirty="0">
                <a:solidFill>
                  <a:srgbClr val="002060"/>
                </a:solidFill>
              </a:rPr>
              <a:t>定点小数：</a:t>
            </a:r>
          </a:p>
        </p:txBody>
      </p:sp>
      <p:sp>
        <p:nvSpPr>
          <p:cNvPr id="7" name="文本框 6">
            <a:extLst>
              <a:ext uri="{FF2B5EF4-FFF2-40B4-BE49-F238E27FC236}">
                <a16:creationId xmlns:a16="http://schemas.microsoft.com/office/drawing/2014/main" id="{9109E0BE-AD9B-4604-971B-257BA34B91B1}"/>
              </a:ext>
            </a:extLst>
          </p:cNvPr>
          <p:cNvSpPr txBox="1"/>
          <p:nvPr/>
        </p:nvSpPr>
        <p:spPr>
          <a:xfrm>
            <a:off x="2909740" y="4364380"/>
            <a:ext cx="1371747" cy="369332"/>
          </a:xfrm>
          <a:prstGeom prst="rect">
            <a:avLst/>
          </a:prstGeom>
          <a:noFill/>
        </p:spPr>
        <p:txBody>
          <a:bodyPr wrap="square" rtlCol="0">
            <a:spAutoFit/>
          </a:bodyPr>
          <a:lstStyle/>
          <a:p>
            <a:r>
              <a:rPr lang="zh-CN" altLang="en-US" dirty="0">
                <a:solidFill>
                  <a:srgbClr val="002060"/>
                </a:solidFill>
              </a:rPr>
              <a:t>定点整数：</a:t>
            </a:r>
          </a:p>
        </p:txBody>
      </p:sp>
      <p:pic>
        <p:nvPicPr>
          <p:cNvPr id="8" name="图片 7" descr="1-6">
            <a:extLst>
              <a:ext uri="{FF2B5EF4-FFF2-40B4-BE49-F238E27FC236}">
                <a16:creationId xmlns:a16="http://schemas.microsoft.com/office/drawing/2014/main" id="{F1AFD630-7F9F-4325-BD79-B23E885F9AF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81486" y="4318522"/>
            <a:ext cx="3943350" cy="885825"/>
          </a:xfrm>
          <a:prstGeom prst="rect">
            <a:avLst/>
          </a:prstGeom>
          <a:noFill/>
          <a:ln>
            <a:noFill/>
          </a:ln>
        </p:spPr>
      </p:pic>
    </p:spTree>
    <p:extLst>
      <p:ext uri="{BB962C8B-B14F-4D97-AF65-F5344CB8AC3E}">
        <p14:creationId xmlns:p14="http://schemas.microsoft.com/office/powerpoint/2010/main" val="40855614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22E449-0F02-4144-8847-C5FB5674B366}"/>
              </a:ext>
            </a:extLst>
          </p:cNvPr>
          <p:cNvSpPr>
            <a:spLocks noGrp="1"/>
          </p:cNvSpPr>
          <p:nvPr>
            <p:ph type="title"/>
          </p:nvPr>
        </p:nvSpPr>
        <p:spPr/>
        <p:txBody>
          <a:bodyPr/>
          <a:lstStyle/>
          <a:p>
            <a:r>
              <a:rPr lang="en-US" altLang="zh-CN" dirty="0"/>
              <a:t>1.3 </a:t>
            </a:r>
            <a:r>
              <a:rPr lang="zh-CN" altLang="en-US" dirty="0"/>
              <a:t>计算机存储信息的方法</a:t>
            </a:r>
          </a:p>
        </p:txBody>
      </p:sp>
      <p:sp>
        <p:nvSpPr>
          <p:cNvPr id="3" name="内容占位符 2">
            <a:extLst>
              <a:ext uri="{FF2B5EF4-FFF2-40B4-BE49-F238E27FC236}">
                <a16:creationId xmlns:a16="http://schemas.microsoft.com/office/drawing/2014/main" id="{3AA7850C-7F50-421B-A1F8-3E9A8A39DC7C}"/>
              </a:ext>
            </a:extLst>
          </p:cNvPr>
          <p:cNvSpPr>
            <a:spLocks noGrp="1"/>
          </p:cNvSpPr>
          <p:nvPr>
            <p:ph idx="1"/>
          </p:nvPr>
        </p:nvSpPr>
        <p:spPr/>
        <p:txBody>
          <a:bodyPr/>
          <a:lstStyle/>
          <a:p>
            <a:r>
              <a:rPr lang="zh-CN" altLang="en-US" dirty="0"/>
              <a:t>数值的表示方法：</a:t>
            </a:r>
            <a:endParaRPr lang="en-US" altLang="zh-CN" dirty="0"/>
          </a:p>
          <a:p>
            <a:pPr lvl="1">
              <a:lnSpc>
                <a:spcPct val="150000"/>
              </a:lnSpc>
            </a:pPr>
            <a:r>
              <a:rPr lang="en-US" altLang="zh-CN" dirty="0"/>
              <a:t>2. </a:t>
            </a:r>
            <a:r>
              <a:rPr lang="zh-CN" altLang="en-US" dirty="0"/>
              <a:t>浮点数：与科学计数法相似，任意一个</a:t>
            </a:r>
            <a:r>
              <a:rPr lang="en-US" altLang="zh-CN" dirty="0"/>
              <a:t>R</a:t>
            </a:r>
            <a:r>
              <a:rPr lang="zh-CN" altLang="en-US" dirty="0"/>
              <a:t>进制数</a:t>
            </a:r>
            <a:r>
              <a:rPr lang="en-US" altLang="zh-CN" dirty="0"/>
              <a:t>N</a:t>
            </a:r>
            <a:r>
              <a:rPr lang="zh-CN" altLang="en-US" dirty="0"/>
              <a:t>，总可以写成</a:t>
            </a:r>
          </a:p>
          <a:p>
            <a:pPr marL="342900" lvl="1" indent="0">
              <a:lnSpc>
                <a:spcPct val="150000"/>
              </a:lnSpc>
              <a:buNone/>
            </a:pPr>
            <a:r>
              <a:rPr lang="en-US" altLang="zh-CN" dirty="0"/>
              <a:t>			N = R</a:t>
            </a:r>
            <a:r>
              <a:rPr lang="en-US" altLang="zh-CN" baseline="30000" dirty="0"/>
              <a:t>E</a:t>
            </a:r>
            <a:r>
              <a:rPr lang="en-US" altLang="zh-CN" dirty="0"/>
              <a:t> × M</a:t>
            </a:r>
          </a:p>
          <a:p>
            <a:pPr marL="342900" lvl="1" indent="0">
              <a:lnSpc>
                <a:spcPct val="150000"/>
              </a:lnSpc>
              <a:buNone/>
            </a:pPr>
            <a:r>
              <a:rPr lang="en-US" altLang="zh-CN" dirty="0"/>
              <a:t>       </a:t>
            </a:r>
            <a:r>
              <a:rPr lang="zh-CN" altLang="en-US" dirty="0"/>
              <a:t>其中</a:t>
            </a:r>
            <a:r>
              <a:rPr lang="en-US" altLang="zh-CN" dirty="0"/>
              <a:t>M</a:t>
            </a:r>
            <a:r>
              <a:rPr lang="zh-CN" altLang="en-US" dirty="0"/>
              <a:t>称为数</a:t>
            </a:r>
            <a:r>
              <a:rPr lang="en-US" altLang="zh-CN" dirty="0"/>
              <a:t>N </a:t>
            </a:r>
            <a:r>
              <a:rPr lang="zh-CN" altLang="en-US" dirty="0"/>
              <a:t>的尾数，是一个纯小数；</a:t>
            </a:r>
            <a:r>
              <a:rPr lang="en-US" altLang="zh-CN" dirty="0"/>
              <a:t>E</a:t>
            </a:r>
            <a:r>
              <a:rPr lang="zh-CN" altLang="en-US" dirty="0"/>
              <a:t>为数</a:t>
            </a:r>
            <a:r>
              <a:rPr lang="en-US" altLang="zh-CN" dirty="0"/>
              <a:t>N</a:t>
            </a:r>
            <a:r>
              <a:rPr lang="zh-CN" altLang="en-US" dirty="0"/>
              <a:t>的阶码，是一个整数；</a:t>
            </a:r>
            <a:r>
              <a:rPr lang="en-US" altLang="zh-CN" dirty="0"/>
              <a:t>R</a:t>
            </a:r>
            <a:r>
              <a:rPr lang="zh-CN" altLang="en-US" dirty="0"/>
              <a:t>是比例因子</a:t>
            </a:r>
            <a:r>
              <a:rPr lang="en-US" altLang="zh-CN" dirty="0"/>
              <a:t>RE</a:t>
            </a:r>
            <a:r>
              <a:rPr lang="zh-CN" altLang="en-US" dirty="0"/>
              <a:t>的底数。这种表示方法相当于数的小数点位置随比例因子的不同而在一定范围内可以自由浮动，所以称为浮点表示法。 </a:t>
            </a:r>
          </a:p>
          <a:p>
            <a:pPr lvl="1"/>
            <a:endParaRPr lang="zh-CN" altLang="en-US" dirty="0"/>
          </a:p>
        </p:txBody>
      </p:sp>
      <p:pic>
        <p:nvPicPr>
          <p:cNvPr id="4" name="图片 3" descr="1-7">
            <a:extLst>
              <a:ext uri="{FF2B5EF4-FFF2-40B4-BE49-F238E27FC236}">
                <a16:creationId xmlns:a16="http://schemas.microsoft.com/office/drawing/2014/main" id="{F2BE3B5D-BF84-491E-9509-A073F67689FA}"/>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05631" y="4305938"/>
            <a:ext cx="5739735" cy="1104262"/>
          </a:xfrm>
          <a:prstGeom prst="rect">
            <a:avLst/>
          </a:prstGeom>
          <a:noFill/>
          <a:ln>
            <a:noFill/>
          </a:ln>
        </p:spPr>
      </p:pic>
      <p:sp>
        <p:nvSpPr>
          <p:cNvPr id="5" name="文本框 4">
            <a:extLst>
              <a:ext uri="{FF2B5EF4-FFF2-40B4-BE49-F238E27FC236}">
                <a16:creationId xmlns:a16="http://schemas.microsoft.com/office/drawing/2014/main" id="{A46E6F8C-9693-47F4-8B1A-E6EC175E0D22}"/>
              </a:ext>
            </a:extLst>
          </p:cNvPr>
          <p:cNvSpPr txBox="1"/>
          <p:nvPr/>
        </p:nvSpPr>
        <p:spPr>
          <a:xfrm>
            <a:off x="2646636" y="4411514"/>
            <a:ext cx="1371747" cy="369332"/>
          </a:xfrm>
          <a:prstGeom prst="rect">
            <a:avLst/>
          </a:prstGeom>
          <a:noFill/>
        </p:spPr>
        <p:txBody>
          <a:bodyPr wrap="square" rtlCol="0">
            <a:spAutoFit/>
          </a:bodyPr>
          <a:lstStyle/>
          <a:p>
            <a:r>
              <a:rPr lang="zh-CN" altLang="en-US" dirty="0">
                <a:solidFill>
                  <a:srgbClr val="002060"/>
                </a:solidFill>
              </a:rPr>
              <a:t>浮点数：</a:t>
            </a:r>
          </a:p>
        </p:txBody>
      </p:sp>
    </p:spTree>
    <p:extLst>
      <p:ext uri="{BB962C8B-B14F-4D97-AF65-F5344CB8AC3E}">
        <p14:creationId xmlns:p14="http://schemas.microsoft.com/office/powerpoint/2010/main" val="1517841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22E449-0F02-4144-8847-C5FB5674B366}"/>
              </a:ext>
            </a:extLst>
          </p:cNvPr>
          <p:cNvSpPr>
            <a:spLocks noGrp="1"/>
          </p:cNvSpPr>
          <p:nvPr>
            <p:ph type="title"/>
          </p:nvPr>
        </p:nvSpPr>
        <p:spPr/>
        <p:txBody>
          <a:bodyPr/>
          <a:lstStyle/>
          <a:p>
            <a:r>
              <a:rPr lang="en-US" altLang="zh-CN" dirty="0"/>
              <a:t>1.3 </a:t>
            </a:r>
            <a:r>
              <a:rPr lang="zh-CN" altLang="en-US" dirty="0"/>
              <a:t>计算机存储信息的方法</a:t>
            </a:r>
          </a:p>
        </p:txBody>
      </p:sp>
      <p:sp>
        <p:nvSpPr>
          <p:cNvPr id="3" name="内容占位符 2">
            <a:extLst>
              <a:ext uri="{FF2B5EF4-FFF2-40B4-BE49-F238E27FC236}">
                <a16:creationId xmlns:a16="http://schemas.microsoft.com/office/drawing/2014/main" id="{3AA7850C-7F50-421B-A1F8-3E9A8A39DC7C}"/>
              </a:ext>
            </a:extLst>
          </p:cNvPr>
          <p:cNvSpPr>
            <a:spLocks noGrp="1"/>
          </p:cNvSpPr>
          <p:nvPr>
            <p:ph idx="1"/>
          </p:nvPr>
        </p:nvSpPr>
        <p:spPr/>
        <p:txBody>
          <a:bodyPr/>
          <a:lstStyle/>
          <a:p>
            <a:r>
              <a:rPr lang="zh-CN" altLang="en-US" dirty="0"/>
              <a:t>数值的表示方法：</a:t>
            </a:r>
            <a:endParaRPr lang="en-US" altLang="zh-CN" dirty="0"/>
          </a:p>
          <a:p>
            <a:pPr lvl="1">
              <a:lnSpc>
                <a:spcPct val="150000"/>
              </a:lnSpc>
            </a:pPr>
            <a:r>
              <a:rPr lang="en-US" altLang="zh-CN" dirty="0"/>
              <a:t>3. </a:t>
            </a:r>
            <a:r>
              <a:rPr lang="zh-CN" altLang="en-US" dirty="0"/>
              <a:t>正负号的表示：根据符号位和数值位编码方法的不同，常用的机器数形式有：原码、反码、补码。</a:t>
            </a:r>
            <a:endParaRPr lang="en-US" altLang="zh-CN" dirty="0"/>
          </a:p>
          <a:p>
            <a:pPr marL="342900" lvl="1" indent="0">
              <a:lnSpc>
                <a:spcPct val="150000"/>
              </a:lnSpc>
              <a:buNone/>
            </a:pPr>
            <a:r>
              <a:rPr lang="zh-CN" altLang="en-US" dirty="0"/>
              <a:t>（</a:t>
            </a:r>
            <a:r>
              <a:rPr lang="en-US" altLang="zh-CN" dirty="0"/>
              <a:t>1</a:t>
            </a:r>
            <a:r>
              <a:rPr lang="zh-CN" altLang="en-US" dirty="0"/>
              <a:t>）原码：数码序列的最高位为符号位，用</a:t>
            </a:r>
            <a:r>
              <a:rPr lang="en-US" altLang="zh-CN" dirty="0"/>
              <a:t>0</a:t>
            </a:r>
            <a:r>
              <a:rPr lang="zh-CN" altLang="en-US" dirty="0"/>
              <a:t>表示正号，用</a:t>
            </a:r>
            <a:r>
              <a:rPr lang="en-US" altLang="zh-CN" dirty="0"/>
              <a:t>1</a:t>
            </a:r>
            <a:r>
              <a:rPr lang="zh-CN" altLang="en-US" dirty="0"/>
              <a:t>表示负号。</a:t>
            </a:r>
            <a:endParaRPr lang="en-US" altLang="zh-CN" dirty="0"/>
          </a:p>
          <a:p>
            <a:pPr marL="342900" lvl="1" indent="0">
              <a:lnSpc>
                <a:spcPct val="150000"/>
              </a:lnSpc>
              <a:buNone/>
            </a:pPr>
            <a:r>
              <a:rPr lang="zh-CN" altLang="en-US" dirty="0"/>
              <a:t>（</a:t>
            </a:r>
            <a:r>
              <a:rPr lang="en-US" altLang="zh-CN" dirty="0"/>
              <a:t>2</a:t>
            </a:r>
            <a:r>
              <a:rPr lang="zh-CN" altLang="en-US" dirty="0"/>
              <a:t>）反码：正数的反码与其原码相同，负数的反码是对其原码（符号位除外）各位取反。</a:t>
            </a:r>
            <a:endParaRPr lang="en-US" altLang="zh-CN" dirty="0"/>
          </a:p>
          <a:p>
            <a:pPr marL="342900" lvl="1" indent="0">
              <a:lnSpc>
                <a:spcPct val="150000"/>
              </a:lnSpc>
              <a:buNone/>
            </a:pPr>
            <a:r>
              <a:rPr lang="zh-CN" altLang="en-US" dirty="0"/>
              <a:t>（</a:t>
            </a:r>
            <a:r>
              <a:rPr lang="en-US" altLang="zh-CN" dirty="0"/>
              <a:t>3</a:t>
            </a:r>
            <a:r>
              <a:rPr lang="zh-CN" altLang="en-US" dirty="0"/>
              <a:t>）补码：正数的补码与其原码相同，负数的补码是对其原码（符号位除外）各位取反，并在末位加</a:t>
            </a:r>
            <a:r>
              <a:rPr lang="en-US" altLang="zh-CN" dirty="0"/>
              <a:t>1</a:t>
            </a:r>
            <a:r>
              <a:rPr lang="zh-CN" altLang="en-US" dirty="0"/>
              <a:t>得到的。</a:t>
            </a:r>
          </a:p>
        </p:txBody>
      </p:sp>
    </p:spTree>
    <p:extLst>
      <p:ext uri="{BB962C8B-B14F-4D97-AF65-F5344CB8AC3E}">
        <p14:creationId xmlns:p14="http://schemas.microsoft.com/office/powerpoint/2010/main" val="39912454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22E449-0F02-4144-8847-C5FB5674B366}"/>
              </a:ext>
            </a:extLst>
          </p:cNvPr>
          <p:cNvSpPr>
            <a:spLocks noGrp="1"/>
          </p:cNvSpPr>
          <p:nvPr>
            <p:ph type="title"/>
          </p:nvPr>
        </p:nvSpPr>
        <p:spPr/>
        <p:txBody>
          <a:bodyPr/>
          <a:lstStyle/>
          <a:p>
            <a:r>
              <a:rPr lang="en-US" altLang="zh-CN" dirty="0"/>
              <a:t>1.3 </a:t>
            </a:r>
            <a:r>
              <a:rPr lang="zh-CN" altLang="en-US" dirty="0"/>
              <a:t>计算机存储信息的方法</a:t>
            </a:r>
          </a:p>
        </p:txBody>
      </p:sp>
      <p:sp>
        <p:nvSpPr>
          <p:cNvPr id="3" name="内容占位符 2">
            <a:extLst>
              <a:ext uri="{FF2B5EF4-FFF2-40B4-BE49-F238E27FC236}">
                <a16:creationId xmlns:a16="http://schemas.microsoft.com/office/drawing/2014/main" id="{3AA7850C-7F50-421B-A1F8-3E9A8A39DC7C}"/>
              </a:ext>
            </a:extLst>
          </p:cNvPr>
          <p:cNvSpPr>
            <a:spLocks noGrp="1"/>
          </p:cNvSpPr>
          <p:nvPr>
            <p:ph idx="1"/>
          </p:nvPr>
        </p:nvSpPr>
        <p:spPr/>
        <p:txBody>
          <a:bodyPr/>
          <a:lstStyle/>
          <a:p>
            <a:r>
              <a:rPr lang="en-US" altLang="zh-CN" dirty="0"/>
              <a:t>【</a:t>
            </a:r>
            <a:r>
              <a:rPr lang="zh-CN" altLang="en-US" dirty="0"/>
              <a:t>例</a:t>
            </a:r>
            <a:r>
              <a:rPr lang="en-US" altLang="zh-CN" dirty="0"/>
              <a:t>1.1】 </a:t>
            </a:r>
            <a:r>
              <a:rPr lang="zh-CN" altLang="en-US" dirty="0"/>
              <a:t>求下列数的原码、反码和补码：</a:t>
            </a:r>
            <a:r>
              <a:rPr lang="en-US" altLang="zh-CN" dirty="0"/>
              <a:t>X</a:t>
            </a:r>
            <a:r>
              <a:rPr lang="en-US" altLang="zh-CN" baseline="-25000" dirty="0"/>
              <a:t>1</a:t>
            </a:r>
            <a:r>
              <a:rPr lang="en-US" altLang="zh-CN" dirty="0"/>
              <a:t>=12</a:t>
            </a:r>
            <a:r>
              <a:rPr lang="zh-CN" altLang="en-US" dirty="0"/>
              <a:t>，</a:t>
            </a:r>
            <a:r>
              <a:rPr lang="en-US" altLang="zh-CN" dirty="0"/>
              <a:t>X</a:t>
            </a:r>
            <a:r>
              <a:rPr lang="en-US" altLang="zh-CN" baseline="-25000" dirty="0"/>
              <a:t>2</a:t>
            </a:r>
            <a:r>
              <a:rPr lang="en-US" altLang="zh-CN" dirty="0"/>
              <a:t>=-12</a:t>
            </a:r>
            <a:r>
              <a:rPr lang="zh-CN" altLang="en-US" dirty="0"/>
              <a:t>。</a:t>
            </a:r>
            <a:endParaRPr lang="en-US" altLang="zh-CN" dirty="0"/>
          </a:p>
          <a:p>
            <a:pPr lvl="1">
              <a:lnSpc>
                <a:spcPct val="150000"/>
              </a:lnSpc>
            </a:pPr>
            <a:r>
              <a:rPr lang="zh-CN" altLang="en-US" dirty="0"/>
              <a:t>假设机器字长为</a:t>
            </a:r>
            <a:r>
              <a:rPr lang="en-US" altLang="zh-CN" dirty="0"/>
              <a:t>8</a:t>
            </a:r>
            <a:r>
              <a:rPr lang="zh-CN" altLang="en-US" dirty="0"/>
              <a:t>，则有：</a:t>
            </a:r>
            <a:endParaRPr lang="en-US" altLang="zh-CN" dirty="0"/>
          </a:p>
          <a:p>
            <a:pPr marL="342900" lvl="1" indent="0">
              <a:lnSpc>
                <a:spcPct val="150000"/>
              </a:lnSpc>
              <a:buNone/>
            </a:pPr>
            <a:r>
              <a:rPr lang="en-US" altLang="zh-CN" dirty="0"/>
              <a:t>  [X</a:t>
            </a:r>
            <a:r>
              <a:rPr lang="en-US" altLang="zh-CN" baseline="-25000" dirty="0"/>
              <a:t>1</a:t>
            </a:r>
            <a:r>
              <a:rPr lang="en-US" altLang="zh-CN" dirty="0"/>
              <a:t>]</a:t>
            </a:r>
            <a:r>
              <a:rPr lang="zh-CN" altLang="en-US" baseline="-25000" dirty="0"/>
              <a:t>原</a:t>
            </a:r>
            <a:r>
              <a:rPr lang="zh-CN" altLang="en-US" dirty="0"/>
              <a:t> </a:t>
            </a:r>
            <a:r>
              <a:rPr lang="en-US" altLang="zh-CN" dirty="0"/>
              <a:t>= 0000 1100</a:t>
            </a:r>
          </a:p>
          <a:p>
            <a:pPr marL="342900" lvl="1" indent="0">
              <a:lnSpc>
                <a:spcPct val="150000"/>
              </a:lnSpc>
              <a:buNone/>
            </a:pPr>
            <a:r>
              <a:rPr lang="en-US" altLang="zh-CN" dirty="0"/>
              <a:t>  [X</a:t>
            </a:r>
            <a:r>
              <a:rPr lang="en-US" altLang="zh-CN" baseline="-25000" dirty="0"/>
              <a:t>2</a:t>
            </a:r>
            <a:r>
              <a:rPr lang="en-US" altLang="zh-CN" dirty="0"/>
              <a:t>]</a:t>
            </a:r>
            <a:r>
              <a:rPr lang="zh-CN" altLang="en-US" baseline="-25000" dirty="0"/>
              <a:t>原</a:t>
            </a:r>
            <a:r>
              <a:rPr lang="zh-CN" altLang="en-US" dirty="0"/>
              <a:t> </a:t>
            </a:r>
            <a:r>
              <a:rPr lang="en-US" altLang="zh-CN" dirty="0"/>
              <a:t>= 1000 1100</a:t>
            </a:r>
          </a:p>
          <a:p>
            <a:pPr marL="342900" lvl="1" indent="0">
              <a:lnSpc>
                <a:spcPct val="150000"/>
              </a:lnSpc>
              <a:buNone/>
            </a:pPr>
            <a:r>
              <a:rPr lang="en-US" altLang="zh-CN" dirty="0"/>
              <a:t>  [X</a:t>
            </a:r>
            <a:r>
              <a:rPr lang="en-US" altLang="zh-CN" baseline="-25000" dirty="0"/>
              <a:t>1</a:t>
            </a:r>
            <a:r>
              <a:rPr lang="en-US" altLang="zh-CN" dirty="0"/>
              <a:t>]</a:t>
            </a:r>
            <a:r>
              <a:rPr lang="zh-CN" altLang="en-US" baseline="-25000" dirty="0"/>
              <a:t>反</a:t>
            </a:r>
            <a:r>
              <a:rPr lang="zh-CN" altLang="en-US" dirty="0"/>
              <a:t> </a:t>
            </a:r>
            <a:r>
              <a:rPr lang="en-US" altLang="zh-CN" dirty="0"/>
              <a:t>= 0000 1100</a:t>
            </a:r>
          </a:p>
          <a:p>
            <a:pPr marL="342900" lvl="1" indent="0">
              <a:lnSpc>
                <a:spcPct val="150000"/>
              </a:lnSpc>
              <a:buNone/>
            </a:pPr>
            <a:r>
              <a:rPr lang="en-US" altLang="zh-CN" dirty="0"/>
              <a:t>  [X</a:t>
            </a:r>
            <a:r>
              <a:rPr lang="en-US" altLang="zh-CN" baseline="-25000" dirty="0"/>
              <a:t>2</a:t>
            </a:r>
            <a:r>
              <a:rPr lang="en-US" altLang="zh-CN" dirty="0"/>
              <a:t>]</a:t>
            </a:r>
            <a:r>
              <a:rPr lang="zh-CN" altLang="en-US" baseline="-25000" dirty="0"/>
              <a:t>反</a:t>
            </a:r>
            <a:r>
              <a:rPr lang="zh-CN" altLang="en-US" dirty="0"/>
              <a:t> </a:t>
            </a:r>
            <a:r>
              <a:rPr lang="en-US" altLang="zh-CN" dirty="0"/>
              <a:t>= 1111 0011</a:t>
            </a:r>
          </a:p>
          <a:p>
            <a:pPr marL="342900" lvl="1" indent="0">
              <a:lnSpc>
                <a:spcPct val="150000"/>
              </a:lnSpc>
              <a:buNone/>
            </a:pPr>
            <a:r>
              <a:rPr lang="en-US" altLang="zh-CN" dirty="0"/>
              <a:t>  [X</a:t>
            </a:r>
            <a:r>
              <a:rPr lang="en-US" altLang="zh-CN" baseline="-25000" dirty="0"/>
              <a:t>1</a:t>
            </a:r>
            <a:r>
              <a:rPr lang="en-US" altLang="zh-CN" dirty="0"/>
              <a:t>]</a:t>
            </a:r>
            <a:r>
              <a:rPr lang="zh-CN" altLang="en-US" baseline="-25000" dirty="0"/>
              <a:t>补</a:t>
            </a:r>
            <a:r>
              <a:rPr lang="zh-CN" altLang="en-US" dirty="0"/>
              <a:t> </a:t>
            </a:r>
            <a:r>
              <a:rPr lang="en-US" altLang="zh-CN" dirty="0"/>
              <a:t>= 0000 1100</a:t>
            </a:r>
          </a:p>
          <a:p>
            <a:pPr marL="342900" lvl="1" indent="0">
              <a:lnSpc>
                <a:spcPct val="150000"/>
              </a:lnSpc>
              <a:buNone/>
            </a:pPr>
            <a:r>
              <a:rPr lang="en-US" altLang="zh-CN" dirty="0"/>
              <a:t>  [X</a:t>
            </a:r>
            <a:r>
              <a:rPr lang="en-US" altLang="zh-CN" baseline="-25000" dirty="0"/>
              <a:t>2</a:t>
            </a:r>
            <a:r>
              <a:rPr lang="en-US" altLang="zh-CN" dirty="0"/>
              <a:t>]</a:t>
            </a:r>
            <a:r>
              <a:rPr lang="zh-CN" altLang="en-US" baseline="-25000" dirty="0"/>
              <a:t>补</a:t>
            </a:r>
            <a:r>
              <a:rPr lang="zh-CN" altLang="en-US" dirty="0"/>
              <a:t> </a:t>
            </a:r>
            <a:r>
              <a:rPr lang="en-US" altLang="zh-CN" dirty="0"/>
              <a:t>= [X</a:t>
            </a:r>
            <a:r>
              <a:rPr lang="en-US" altLang="zh-CN" baseline="-25000" dirty="0"/>
              <a:t>2</a:t>
            </a:r>
            <a:r>
              <a:rPr lang="en-US" altLang="zh-CN" dirty="0"/>
              <a:t>]</a:t>
            </a:r>
            <a:r>
              <a:rPr lang="zh-CN" altLang="en-US" baseline="-25000" dirty="0"/>
              <a:t>反</a:t>
            </a:r>
            <a:r>
              <a:rPr lang="zh-CN" altLang="en-US" dirty="0"/>
              <a:t> </a:t>
            </a:r>
            <a:r>
              <a:rPr lang="en-US" altLang="zh-CN" dirty="0"/>
              <a:t>+ 1 = 1111 0100</a:t>
            </a:r>
          </a:p>
          <a:p>
            <a:pPr marL="342900" lvl="1" indent="0">
              <a:buNone/>
            </a:pPr>
            <a:endParaRPr lang="en-US" altLang="zh-CN" dirty="0"/>
          </a:p>
          <a:p>
            <a:pPr marL="342900" lvl="1" indent="0">
              <a:buNone/>
            </a:pPr>
            <a:endParaRPr lang="en-US" altLang="zh-CN" dirty="0"/>
          </a:p>
          <a:p>
            <a:pPr marL="342900" lvl="1" indent="0">
              <a:buNone/>
            </a:pPr>
            <a:endParaRPr lang="en-US" altLang="zh-CN" dirty="0"/>
          </a:p>
        </p:txBody>
      </p:sp>
    </p:spTree>
    <p:extLst>
      <p:ext uri="{BB962C8B-B14F-4D97-AF65-F5344CB8AC3E}">
        <p14:creationId xmlns:p14="http://schemas.microsoft.com/office/powerpoint/2010/main" val="18458070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22E449-0F02-4144-8847-C5FB5674B366}"/>
              </a:ext>
            </a:extLst>
          </p:cNvPr>
          <p:cNvSpPr>
            <a:spLocks noGrp="1"/>
          </p:cNvSpPr>
          <p:nvPr>
            <p:ph type="title"/>
          </p:nvPr>
        </p:nvSpPr>
        <p:spPr/>
        <p:txBody>
          <a:bodyPr/>
          <a:lstStyle/>
          <a:p>
            <a:r>
              <a:rPr lang="en-US" altLang="zh-CN" dirty="0"/>
              <a:t>1.3 </a:t>
            </a:r>
            <a:r>
              <a:rPr lang="zh-CN" altLang="en-US" dirty="0"/>
              <a:t>计算机存储信息的方法</a:t>
            </a:r>
          </a:p>
        </p:txBody>
      </p:sp>
      <p:sp>
        <p:nvSpPr>
          <p:cNvPr id="3" name="内容占位符 2">
            <a:extLst>
              <a:ext uri="{FF2B5EF4-FFF2-40B4-BE49-F238E27FC236}">
                <a16:creationId xmlns:a16="http://schemas.microsoft.com/office/drawing/2014/main" id="{3AA7850C-7F50-421B-A1F8-3E9A8A39DC7C}"/>
              </a:ext>
            </a:extLst>
          </p:cNvPr>
          <p:cNvSpPr>
            <a:spLocks noGrp="1"/>
          </p:cNvSpPr>
          <p:nvPr>
            <p:ph idx="1"/>
          </p:nvPr>
        </p:nvSpPr>
        <p:spPr/>
        <p:txBody>
          <a:bodyPr/>
          <a:lstStyle/>
          <a:p>
            <a:r>
              <a:rPr lang="zh-CN" altLang="en-US" dirty="0"/>
              <a:t>字符的表示方法：</a:t>
            </a:r>
            <a:endParaRPr lang="en-US" altLang="zh-CN" dirty="0"/>
          </a:p>
          <a:p>
            <a:pPr lvl="1">
              <a:lnSpc>
                <a:spcPct val="150000"/>
              </a:lnSpc>
            </a:pPr>
            <a:r>
              <a:rPr lang="en-US" altLang="zh-CN" dirty="0"/>
              <a:t>1. </a:t>
            </a:r>
            <a:r>
              <a:rPr lang="zh-CN" altLang="en-US" dirty="0"/>
              <a:t>英文字符编码：目前国际上使用最普遍英文字符编码是</a:t>
            </a:r>
            <a:r>
              <a:rPr lang="en-US" altLang="zh-CN" dirty="0"/>
              <a:t>ASCII</a:t>
            </a:r>
            <a:r>
              <a:rPr lang="zh-CN" altLang="en-US" dirty="0"/>
              <a:t>（</a:t>
            </a:r>
            <a:r>
              <a:rPr lang="en-US" altLang="zh-CN" dirty="0"/>
              <a:t>American Standard Code for Information Interchange</a:t>
            </a:r>
            <a:r>
              <a:rPr lang="zh-CN" altLang="en-US" dirty="0"/>
              <a:t>，美国信息交换标准代码）。</a:t>
            </a:r>
            <a:r>
              <a:rPr lang="en-US" altLang="zh-CN" dirty="0"/>
              <a:t>ASCII</a:t>
            </a:r>
            <a:r>
              <a:rPr lang="zh-CN" altLang="en-US" dirty="0"/>
              <a:t>采用</a:t>
            </a:r>
            <a:r>
              <a:rPr lang="en-US" altLang="zh-CN" dirty="0"/>
              <a:t>1</a:t>
            </a:r>
            <a:r>
              <a:rPr lang="zh-CN" altLang="en-US" dirty="0"/>
              <a:t>个字节的低</a:t>
            </a:r>
            <a:r>
              <a:rPr lang="en-US" altLang="zh-CN" dirty="0"/>
              <a:t>7</a:t>
            </a:r>
            <a:r>
              <a:rPr lang="zh-CN" altLang="en-US" dirty="0"/>
              <a:t>位进行编码，最高位为“</a:t>
            </a:r>
            <a:r>
              <a:rPr lang="en-US" altLang="zh-CN" dirty="0"/>
              <a:t>0”</a:t>
            </a:r>
            <a:r>
              <a:rPr lang="zh-CN" altLang="en-US" dirty="0"/>
              <a:t>，这样</a:t>
            </a:r>
            <a:r>
              <a:rPr lang="en-US" altLang="zh-CN" dirty="0"/>
              <a:t>1</a:t>
            </a:r>
            <a:r>
              <a:rPr lang="zh-CN" altLang="en-US" dirty="0"/>
              <a:t>个字节就能表示</a:t>
            </a:r>
            <a:r>
              <a:rPr lang="en-US" altLang="zh-CN" dirty="0"/>
              <a:t>2</a:t>
            </a:r>
            <a:r>
              <a:rPr lang="en-US" altLang="zh-CN" baseline="30000" dirty="0"/>
              <a:t>7</a:t>
            </a:r>
            <a:r>
              <a:rPr lang="zh-CN" altLang="en-US" dirty="0"/>
              <a:t>即</a:t>
            </a:r>
            <a:r>
              <a:rPr lang="en-US" altLang="zh-CN" dirty="0"/>
              <a:t>128</a:t>
            </a:r>
            <a:r>
              <a:rPr lang="zh-CN" altLang="en-US" dirty="0"/>
              <a:t>种不同状态，可以表示</a:t>
            </a:r>
            <a:r>
              <a:rPr lang="en-US" altLang="zh-CN" dirty="0"/>
              <a:t>128</a:t>
            </a:r>
            <a:r>
              <a:rPr lang="zh-CN" altLang="en-US" dirty="0"/>
              <a:t>个不同的字符，包括了</a:t>
            </a:r>
            <a:r>
              <a:rPr lang="en-US" altLang="zh-CN" dirty="0"/>
              <a:t>33</a:t>
            </a:r>
            <a:r>
              <a:rPr lang="zh-CN" altLang="en-US" dirty="0"/>
              <a:t>个控制字符和</a:t>
            </a:r>
            <a:r>
              <a:rPr lang="en-US" altLang="zh-CN" dirty="0"/>
              <a:t>95</a:t>
            </a:r>
            <a:r>
              <a:rPr lang="zh-CN" altLang="en-US" dirty="0"/>
              <a:t>个图形字符。</a:t>
            </a:r>
            <a:endParaRPr lang="en-US" altLang="zh-CN" dirty="0"/>
          </a:p>
          <a:p>
            <a:pPr lvl="1">
              <a:lnSpc>
                <a:spcPct val="150000"/>
              </a:lnSpc>
            </a:pPr>
            <a:r>
              <a:rPr lang="en-US" altLang="zh-CN" dirty="0"/>
              <a:t>2. </a:t>
            </a:r>
            <a:r>
              <a:rPr lang="zh-CN" altLang="en-US" dirty="0"/>
              <a:t>汉字字符编码：</a:t>
            </a:r>
            <a:r>
              <a:rPr lang="en-US" altLang="zh-CN" dirty="0"/>
              <a:t>1980</a:t>
            </a:r>
            <a:r>
              <a:rPr lang="zh-CN" altLang="zh-CN" dirty="0"/>
              <a:t>年，中国国家标准总局发布了第一个汉字编码字符集标准，即</a:t>
            </a:r>
            <a:r>
              <a:rPr lang="en-US" altLang="zh-CN" dirty="0"/>
              <a:t>GB 2312-80</a:t>
            </a:r>
            <a:r>
              <a:rPr lang="zh-CN" altLang="zh-CN" dirty="0"/>
              <a:t>《信息交换用汉字编码字符集基本集》。该标准中，每个汉字采用</a:t>
            </a:r>
            <a:r>
              <a:rPr lang="en-US" altLang="zh-CN" dirty="0"/>
              <a:t>2</a:t>
            </a:r>
            <a:r>
              <a:rPr lang="zh-CN" altLang="zh-CN" dirty="0"/>
              <a:t>字节编码。</a:t>
            </a:r>
            <a:endParaRPr lang="en-US" altLang="zh-CN" dirty="0"/>
          </a:p>
          <a:p>
            <a:pPr marL="342900" lvl="1" indent="0">
              <a:buNone/>
            </a:pPr>
            <a:endParaRPr lang="en-US" altLang="zh-CN" dirty="0"/>
          </a:p>
          <a:p>
            <a:pPr marL="342900" lvl="1" indent="0">
              <a:buNone/>
            </a:pPr>
            <a:endParaRPr lang="en-US" altLang="zh-CN" dirty="0"/>
          </a:p>
        </p:txBody>
      </p:sp>
    </p:spTree>
    <p:extLst>
      <p:ext uri="{BB962C8B-B14F-4D97-AF65-F5344CB8AC3E}">
        <p14:creationId xmlns:p14="http://schemas.microsoft.com/office/powerpoint/2010/main" val="473470851"/>
      </p:ext>
    </p:extLst>
  </p:cSld>
  <p:clrMapOvr>
    <a:masterClrMapping/>
  </p:clrMapOvr>
</p:sld>
</file>

<file path=ppt/theme/theme1.xml><?xml version="1.0" encoding="utf-8"?>
<a:theme xmlns:a="http://schemas.openxmlformats.org/drawingml/2006/main" name="Default Design">
  <a:themeElements>
    <a:clrScheme name="Default Design 3">
      <a:dk1>
        <a:srgbClr val="4D4D4D"/>
      </a:dk1>
      <a:lt1>
        <a:srgbClr val="FFFFFF"/>
      </a:lt1>
      <a:dk2>
        <a:srgbClr val="FFFFFF"/>
      </a:dk2>
      <a:lt2>
        <a:srgbClr val="B2B2B2"/>
      </a:lt2>
      <a:accent1>
        <a:srgbClr val="954E1D"/>
      </a:accent1>
      <a:accent2>
        <a:srgbClr val="CD6313"/>
      </a:accent2>
      <a:accent3>
        <a:srgbClr val="FFFFFF"/>
      </a:accent3>
      <a:accent4>
        <a:srgbClr val="404040"/>
      </a:accent4>
      <a:accent5>
        <a:srgbClr val="C8B2AB"/>
      </a:accent5>
      <a:accent6>
        <a:srgbClr val="BA5910"/>
      </a:accent6>
      <a:hlink>
        <a:srgbClr val="D79757"/>
      </a:hlink>
      <a:folHlink>
        <a:srgbClr val="467327"/>
      </a:folHlink>
    </a:clrScheme>
    <a:fontScheme name="Default Design">
      <a:majorFont>
        <a:latin typeface="Arial"/>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333300"/>
        </a:dk1>
        <a:lt1>
          <a:srgbClr val="FFFFFF"/>
        </a:lt1>
        <a:dk2>
          <a:srgbClr val="FFFFE7"/>
        </a:dk2>
        <a:lt2>
          <a:srgbClr val="B2B2B2"/>
        </a:lt2>
        <a:accent1>
          <a:srgbClr val="398FBF"/>
        </a:accent1>
        <a:accent2>
          <a:srgbClr val="669900"/>
        </a:accent2>
        <a:accent3>
          <a:srgbClr val="FFFFFF"/>
        </a:accent3>
        <a:accent4>
          <a:srgbClr val="2A2A00"/>
        </a:accent4>
        <a:accent5>
          <a:srgbClr val="AEC6DC"/>
        </a:accent5>
        <a:accent6>
          <a:srgbClr val="5C8A00"/>
        </a:accent6>
        <a:hlink>
          <a:srgbClr val="E4CC64"/>
        </a:hlink>
        <a:folHlink>
          <a:srgbClr val="806AD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FFFFFF"/>
        </a:dk2>
        <a:lt2>
          <a:srgbClr val="B2B2B2"/>
        </a:lt2>
        <a:accent1>
          <a:srgbClr val="76A844"/>
        </a:accent1>
        <a:accent2>
          <a:srgbClr val="336699"/>
        </a:accent2>
        <a:accent3>
          <a:srgbClr val="FFFFFF"/>
        </a:accent3>
        <a:accent4>
          <a:srgbClr val="000000"/>
        </a:accent4>
        <a:accent5>
          <a:srgbClr val="BDD1B0"/>
        </a:accent5>
        <a:accent6>
          <a:srgbClr val="2D5C8A"/>
        </a:accent6>
        <a:hlink>
          <a:srgbClr val="BAC73B"/>
        </a:hlink>
        <a:folHlink>
          <a:srgbClr val="D5621B"/>
        </a:folHlink>
      </a:clrScheme>
      <a:clrMap bg1="lt1" tx1="dk1" bg2="lt2" tx2="dk2" accent1="accent1" accent2="accent2" accent3="accent3" accent4="accent4" accent5="accent5" accent6="accent6" hlink="hlink" folHlink="folHlink"/>
    </a:extraClrScheme>
    <a:extraClrScheme>
      <a:clrScheme name="Default Design 3">
        <a:dk1>
          <a:srgbClr val="4D4D4D"/>
        </a:dk1>
        <a:lt1>
          <a:srgbClr val="FFFFFF"/>
        </a:lt1>
        <a:dk2>
          <a:srgbClr val="FFFFFF"/>
        </a:dk2>
        <a:lt2>
          <a:srgbClr val="B2B2B2"/>
        </a:lt2>
        <a:accent1>
          <a:srgbClr val="954E1D"/>
        </a:accent1>
        <a:accent2>
          <a:srgbClr val="CD6313"/>
        </a:accent2>
        <a:accent3>
          <a:srgbClr val="FFFFFF"/>
        </a:accent3>
        <a:accent4>
          <a:srgbClr val="404040"/>
        </a:accent4>
        <a:accent5>
          <a:srgbClr val="C8B2AB"/>
        </a:accent5>
        <a:accent6>
          <a:srgbClr val="BA5910"/>
        </a:accent6>
        <a:hlink>
          <a:srgbClr val="D79757"/>
        </a:hlink>
        <a:folHlink>
          <a:srgbClr val="46732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fang</Template>
  <TotalTime>143</TotalTime>
  <Words>1597</Words>
  <Application>Microsoft Office PowerPoint</Application>
  <PresentationFormat>宽屏</PresentationFormat>
  <Paragraphs>158</Paragraphs>
  <Slides>14</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14</vt:i4>
      </vt:variant>
    </vt:vector>
  </HeadingPairs>
  <TitlesOfParts>
    <vt:vector size="21" baseType="lpstr">
      <vt:lpstr>等线</vt:lpstr>
      <vt:lpstr>微软雅黑</vt:lpstr>
      <vt:lpstr>Arial</vt:lpstr>
      <vt:lpstr>Times New Roman</vt:lpstr>
      <vt:lpstr>Verdana</vt:lpstr>
      <vt:lpstr>Wingdings</vt:lpstr>
      <vt:lpstr>Default Design</vt:lpstr>
      <vt:lpstr>第1章   C语言概述</vt:lpstr>
      <vt:lpstr>1.1 计算机程序设计语言的发展</vt:lpstr>
      <vt:lpstr>1.2 C语言概述</vt:lpstr>
      <vt:lpstr>1.3 计算机存储信息的方法</vt:lpstr>
      <vt:lpstr>1.3 计算机存储信息的方法</vt:lpstr>
      <vt:lpstr>1.3 计算机存储信息的方法</vt:lpstr>
      <vt:lpstr>1.3 计算机存储信息的方法</vt:lpstr>
      <vt:lpstr>1.3 计算机存储信息的方法</vt:lpstr>
      <vt:lpstr>1.3 计算机存储信息的方法</vt:lpstr>
      <vt:lpstr>1.4 C程序设计入门</vt:lpstr>
      <vt:lpstr>1.4 C程序设计入门</vt:lpstr>
      <vt:lpstr>1.4 C程序设计入门</vt:lpstr>
      <vt:lpstr>1.4 C程序设计入门</vt:lpstr>
      <vt:lpstr>1.4 C程序设计入门</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C语言概述</dc:title>
  <dc:creator>DELL</dc:creator>
  <cp:lastModifiedBy>DELL</cp:lastModifiedBy>
  <cp:revision>29</cp:revision>
  <dcterms:created xsi:type="dcterms:W3CDTF">2019-01-13T09:18:12Z</dcterms:created>
  <dcterms:modified xsi:type="dcterms:W3CDTF">2019-01-15T06:39:20Z</dcterms:modified>
</cp:coreProperties>
</file>